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CO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FAAF4515-DF90-4926-9711-1F5DBE25AFF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4D7BF2-3299-4E67-BE9D-6775087AB9C3}" type="slidenum">
              <a:rPr lang="en-US"/>
              <a:pPr/>
              <a:t>1</a:t>
            </a:fld>
            <a:endParaRPr lang="en-US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164C025-6638-4D68-8860-9BE7BC50C3FC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33C613-5904-442C-A9E8-401C0C251C40}" type="slidenum">
              <a:rPr lang="en-US"/>
              <a:pPr/>
              <a:t>10</a:t>
            </a:fld>
            <a:endParaRPr lang="en-US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5AB2BCE-958B-4717-9EDD-9DEA61B2651F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86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808CB8-5189-46CD-81E3-4A52882AB20A}" type="slidenum">
              <a:rPr lang="en-US"/>
              <a:pPr/>
              <a:t>11</a:t>
            </a:fld>
            <a:endParaRPr lang="en-US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269644-4E2E-4D4C-A24A-C10BA7338994}" type="slidenum">
              <a:rPr lang="en-US"/>
              <a:pPr/>
              <a:t>12</a:t>
            </a:fld>
            <a:endParaRPr lang="en-US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AE23F0C-41D0-41A8-852A-89A5810CFD30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12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307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012C08-D0C5-435D-A706-9422F91779FA}" type="slidenum">
              <a:rPr lang="en-US"/>
              <a:pPr/>
              <a:t>13</a:t>
            </a:fld>
            <a:endParaRPr lang="en-US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D5E478-871D-40A5-98B0-82F0E87B0AEC}" type="slidenum">
              <a:rPr lang="en-US"/>
              <a:pPr/>
              <a:t>14</a:t>
            </a:fld>
            <a:endParaRPr lang="en-US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CFCC342-29C7-42E1-93F6-287E7692A747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3277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B16D82-2E60-461D-AF4E-2EDC927DE12A}" type="slidenum">
              <a:rPr lang="en-US"/>
              <a:pPr/>
              <a:t>2</a:t>
            </a:fld>
            <a:endParaRPr lang="en-US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E36FDCE-FD74-4B42-80D6-2211045571DE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04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19507B-A359-40BF-A59F-1478FC98386B}" type="slidenum">
              <a:rPr lang="en-US"/>
              <a:pPr/>
              <a:t>3</a:t>
            </a:fld>
            <a:endParaRPr lang="en-US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39E87C9-0272-4F50-B017-205C46A80A99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15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EEBCB3-31D4-4B4A-9D10-6CCB427444FC}" type="slidenum">
              <a:rPr lang="en-US"/>
              <a:pPr/>
              <a:t>4</a:t>
            </a:fld>
            <a:endParaRPr lang="en-US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E80DAE2-7EEB-4EED-A9EE-D0FDA258B796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25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1059B8-4260-4B27-97FA-98FF41192F5B}" type="slidenum">
              <a:rPr lang="en-US"/>
              <a:pPr/>
              <a:t>5</a:t>
            </a:fld>
            <a:endParaRPr lang="en-US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6D7B97A-A207-4267-980B-C4891FEECB53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35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5A4DFB-2160-4926-864E-F8049F07C31F}" type="slidenum">
              <a:rPr lang="en-US"/>
              <a:pPr/>
              <a:t>6</a:t>
            </a:fld>
            <a:endParaRPr lang="en-US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59B091C-1C3A-4DCA-9FF3-13BA4E069443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45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34D42E-84CC-44C2-8EE8-6AD8578CE610}" type="slidenum">
              <a:rPr lang="en-US"/>
              <a:pPr/>
              <a:t>7</a:t>
            </a:fld>
            <a:endParaRPr lang="en-US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45EAD81-18C0-4CEA-B541-112C1848AB05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56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194190-04F1-41A9-BC52-1955DDA13ACB}" type="slidenum">
              <a:rPr lang="en-US"/>
              <a:pPr/>
              <a:t>8</a:t>
            </a:fld>
            <a:endParaRPr lang="en-US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9D603A9-A71B-43CD-B167-CC80952AD5A4}" type="slidenum">
              <a:rPr lang="en-US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2C037B-C7DC-40BB-A1AE-140CD2844003}" type="slidenum">
              <a:rPr lang="en-US"/>
              <a:pPr/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0ABC5C9-4498-49F7-8BC0-DE5C7844383A}" type="slidenum">
              <a:rPr lang="en-US" sz="1400">
                <a:solidFill>
                  <a:srgbClr val="FFFFFF"/>
                </a:solidFill>
              </a:rPr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76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0F1C46-055A-4E94-B7C8-8EEB362B684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6EB14C-9B66-41E0-9A03-80CFFDB1DC1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7813" y="1371600"/>
            <a:ext cx="2055812" cy="47561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8213" cy="47561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1D6FA71-8E89-4C19-9963-62B2E50B7E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5319CEE-CBCA-4FF8-A44F-6A0729E720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8A5CC4F-DC2A-482B-B271-8C1AF4A6AB7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E59BF54-1CAF-4957-B072-85D508FFF4F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935163"/>
            <a:ext cx="40354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CB48C0A-1342-44C1-BAAB-0C96632CCE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9797B75-3DB6-4136-9C52-5C11E7DAD7D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EF64BD-CC24-4066-8515-72EA6979C70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CFB2B9-9E47-409B-8841-CCC886DB9B2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E36DBF1-A4BA-435F-86AB-548B13C4B52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F6889B-6C99-4376-A6EC-937A5CE2C5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0814BE-F4D1-4C09-8115-0FAEC07FFDE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4EA0604-1525-4AF5-9AD7-539732BB045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4638" y="704850"/>
            <a:ext cx="2055812" cy="5613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5038" cy="5613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740ACF1-F5AE-4EF5-AA44-C087B9BA5D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03467B-55F9-4199-B2B1-E66EFA8E9F5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64F06D9-3FB4-42EB-9C96-2BD609F421E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7AF1F5-01D9-4299-AE64-BB599C1235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5A7EB8-6745-4C84-9ABA-92F043B1F82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F04E455-AF1C-474A-A625-1A11FDD819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124A724-502F-411A-99F0-2BCCD053DF3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429064-D0E6-4F00-8D3D-30FCB5E6CAE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45DDF9-8B5B-4F07-86D4-F810C6DF21C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A54437-98BE-4721-987D-8759072988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AF8B80-666F-49C3-A674-95A6EDB676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4A93E62-47CB-4ADA-913A-D559A54D220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7813" y="704850"/>
            <a:ext cx="2055812" cy="54229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8213" cy="54229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B78ADE-6EDB-40C7-9E1A-1A9C119028F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1C5C595-3B04-46EC-82F1-A53B0D0ABF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2865EC0-292F-4C27-841F-CC4574CEF0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6B5BFE-6615-4039-A792-14B7B26D40F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8CB6A99-2B71-4032-AE14-566E4E27D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3B4916-2D82-436C-ACBA-E593BF699C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7/25/12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0737600-32DC-4B62-B933-B5848ADB2B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G0" fmla="*/ 1 0 51712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*/ 1 0 51712"/>
              <a:gd name="G13" fmla="+- 1 0 0"/>
              <a:gd name="G14" fmla="+- 1 0 0"/>
              <a:gd name="G15" fmla="+- 1 0 0"/>
              <a:gd name="G16" fmla="+- 482 0 0"/>
              <a:gd name="G17" fmla="+- 656 0 0"/>
              <a:gd name="G18" fmla="*/ 1 0 51712"/>
              <a:gd name="G19" fmla="+- 5772 0 0"/>
              <a:gd name="G20" fmla="+- 656 0 0"/>
            </a:gd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/>
              </a:gs>
              <a:gs pos="100000">
                <a:srgbClr val="00C4CD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3000 0 0"/>
              <a:gd name="G10" fmla="+- 595 0 0"/>
            </a:gd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/>
              </a:gs>
              <a:gs pos="100000">
                <a:srgbClr val="008ABF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-133350" y="-736600"/>
            <a:ext cx="9375775" cy="2520950"/>
            <a:chOff x="-84" y="-464"/>
            <a:chExt cx="5906" cy="1588"/>
          </a:xfrm>
        </p:grpSpPr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 rot="21420000">
              <a:off x="-55" y="-311"/>
              <a:ext cx="5841" cy="1284"/>
            </a:xfrm>
            <a:custGeom>
              <a:avLst/>
              <a:gdLst>
                <a:gd name="G0" fmla="+- 966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008 0 0"/>
                <a:gd name="G7" fmla="+- 1 0 0"/>
                <a:gd name="G8" fmla="+- 1 0 0"/>
                <a:gd name="G9" fmla="+- 1 0 0"/>
                <a:gd name="G10" fmla="+- 5772 0 0"/>
                <a:gd name="G11" fmla="+- 1055 0 0"/>
              </a:gd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 cap="flat">
              <a:solidFill>
                <a:srgbClr val="008A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 rot="21420000">
              <a:off x="-50" y="-166"/>
              <a:ext cx="5849" cy="1046"/>
            </a:xfrm>
            <a:custGeom>
              <a:avLst/>
              <a:gdLst>
                <a:gd name="G0" fmla="+- 732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5766 0 0"/>
                <a:gd name="G11" fmla="+- 854 0 0"/>
              </a:gd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 cap="flat">
              <a:solidFill>
                <a:srgbClr val="009DD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371600"/>
            <a:ext cx="7845425" cy="1822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358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7/25/12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55650" cy="358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EC5F6C0-6EC3-4846-AC61-1E6222EB6E5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2pPr>
      <a:lvl3pPr marL="1143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3pPr>
      <a:lvl4pPr marL="1600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4pPr>
      <a:lvl5pPr marL="20574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5pPr>
      <a:lvl6pPr marL="25146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6pPr>
      <a:lvl7pPr marL="29718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7pPr>
      <a:lvl8pPr marL="3429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8pPr>
      <a:lvl9pPr marL="3886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G0" fmla="*/ 1 0 51712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*/ 1 0 51712"/>
              <a:gd name="G13" fmla="+- 1 0 0"/>
              <a:gd name="G14" fmla="+- 1 0 0"/>
              <a:gd name="G15" fmla="+- 1 0 0"/>
              <a:gd name="G16" fmla="+- 482 0 0"/>
              <a:gd name="G17" fmla="+- 656 0 0"/>
              <a:gd name="G18" fmla="*/ 1 0 51712"/>
              <a:gd name="G19" fmla="+- 5772 0 0"/>
              <a:gd name="G20" fmla="+- 656 0 0"/>
            </a:gd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/>
              </a:gs>
              <a:gs pos="100000">
                <a:srgbClr val="00C4CD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3000 0 0"/>
              <a:gd name="G10" fmla="+- 595 0 0"/>
            </a:gd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/>
              </a:gs>
              <a:gs pos="100000">
                <a:srgbClr val="008ABF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-133350" y="-736600"/>
            <a:ext cx="9375775" cy="2520950"/>
            <a:chOff x="-84" y="-464"/>
            <a:chExt cx="5906" cy="1588"/>
          </a:xfrm>
        </p:grpSpPr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 rot="21420000">
              <a:off x="-55" y="-311"/>
              <a:ext cx="5841" cy="1284"/>
            </a:xfrm>
            <a:custGeom>
              <a:avLst/>
              <a:gdLst>
                <a:gd name="G0" fmla="+- 966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008 0 0"/>
                <a:gd name="G7" fmla="+- 1 0 0"/>
                <a:gd name="G8" fmla="+- 1 0 0"/>
                <a:gd name="G9" fmla="+- 1 0 0"/>
                <a:gd name="G10" fmla="+- 5772 0 0"/>
                <a:gd name="G11" fmla="+- 1055 0 0"/>
              </a:gd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 cap="flat">
              <a:solidFill>
                <a:srgbClr val="008A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 rot="21420000">
              <a:off x="-50" y="-166"/>
              <a:ext cx="5849" cy="1046"/>
            </a:xfrm>
            <a:custGeom>
              <a:avLst/>
              <a:gdLst>
                <a:gd name="G0" fmla="+- 732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5766 0 0"/>
                <a:gd name="G11" fmla="+- 854 0 0"/>
              </a:gd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 cap="flat">
              <a:solidFill>
                <a:srgbClr val="009DD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3250" cy="1136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3250" cy="4383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360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/>
              <a:t>7/25/12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5565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buClrTx/>
              <a:buFontTx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FBBDBF49-5A7C-4EEF-B7B5-6D9405E91AF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2pPr>
      <a:lvl3pPr marL="1143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3pPr>
      <a:lvl4pPr marL="1600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4pPr>
      <a:lvl5pPr marL="20574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5pPr>
      <a:lvl6pPr marL="25146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6pPr>
      <a:lvl7pPr marL="29718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7pPr>
      <a:lvl8pPr marL="3429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8pPr>
      <a:lvl9pPr marL="3886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G0" fmla="*/ 1 0 51712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*/ 1 0 51712"/>
              <a:gd name="G13" fmla="+- 1 0 0"/>
              <a:gd name="G14" fmla="+- 1 0 0"/>
              <a:gd name="G15" fmla="+- 1 0 0"/>
              <a:gd name="G16" fmla="+- 482 0 0"/>
              <a:gd name="G17" fmla="+- 656 0 0"/>
              <a:gd name="G18" fmla="*/ 1 0 51712"/>
              <a:gd name="G19" fmla="+- 5772 0 0"/>
              <a:gd name="G20" fmla="+- 656 0 0"/>
            </a:gd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/>
              </a:gs>
              <a:gs pos="100000">
                <a:srgbClr val="00C4CD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3074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3000 0 0"/>
              <a:gd name="G10" fmla="+- 595 0 0"/>
            </a:gd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0A8"/>
              </a:gs>
              <a:gs pos="100000">
                <a:srgbClr val="008ABF"/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-133350" y="-736600"/>
            <a:ext cx="9375775" cy="2520950"/>
            <a:chOff x="-84" y="-464"/>
            <a:chExt cx="5906" cy="1588"/>
          </a:xfrm>
        </p:grpSpPr>
        <p:sp>
          <p:nvSpPr>
            <p:cNvPr id="3076" name="Freeform 4"/>
            <p:cNvSpPr>
              <a:spLocks noChangeArrowheads="1"/>
            </p:cNvSpPr>
            <p:nvPr/>
          </p:nvSpPr>
          <p:spPr bwMode="auto">
            <a:xfrm rot="21420000">
              <a:off x="-55" y="-311"/>
              <a:ext cx="5841" cy="1284"/>
            </a:xfrm>
            <a:custGeom>
              <a:avLst/>
              <a:gdLst>
                <a:gd name="G0" fmla="+- 966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008 0 0"/>
                <a:gd name="G7" fmla="+- 1 0 0"/>
                <a:gd name="G8" fmla="+- 1 0 0"/>
                <a:gd name="G9" fmla="+- 1 0 0"/>
                <a:gd name="G10" fmla="+- 5772 0 0"/>
                <a:gd name="G11" fmla="+- 1055 0 0"/>
              </a:gd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 cap="flat">
              <a:solidFill>
                <a:srgbClr val="008AB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3077" name="Freeform 5"/>
            <p:cNvSpPr>
              <a:spLocks noChangeArrowheads="1"/>
            </p:cNvSpPr>
            <p:nvPr/>
          </p:nvSpPr>
          <p:spPr bwMode="auto">
            <a:xfrm rot="21420000">
              <a:off x="-50" y="-166"/>
              <a:ext cx="5849" cy="1046"/>
            </a:xfrm>
            <a:custGeom>
              <a:avLst/>
              <a:gdLst>
                <a:gd name="G0" fmla="+- 732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5766 0 0"/>
                <a:gd name="G11" fmla="+- 854 0 0"/>
              </a:gd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 cap="flat">
              <a:solidFill>
                <a:srgbClr val="009DD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</p:grp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3250" cy="1136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360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buClrTx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/>
              <a:t>7/25/12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5565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buClrTx/>
              <a:buFontTx/>
              <a:buNone/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C11A7C14-26E4-49FF-8115-17223B5572DE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2pPr>
      <a:lvl3pPr marL="1143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3pPr>
      <a:lvl4pPr marL="1600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4pPr>
      <a:lvl5pPr marL="20574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5pPr>
      <a:lvl6pPr marL="25146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6pPr>
      <a:lvl7pPr marL="29718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7pPr>
      <a:lvl8pPr marL="34290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8pPr>
      <a:lvl9pPr marL="3886200" indent="-228600" algn="l" defTabSz="457200" rtl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513" y="1371600"/>
            <a:ext cx="9144000" cy="1828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err="1">
                <a:solidFill>
                  <a:srgbClr val="0070C0"/>
                </a:solidFill>
                <a:latin typeface="Calibri" charset="0"/>
              </a:rPr>
              <a:t>Inserción</a:t>
            </a:r>
            <a:r>
              <a:rPr lang="en-GB" sz="3200" b="1" dirty="0">
                <a:solidFill>
                  <a:srgbClr val="0070C0"/>
                </a:solidFill>
                <a:latin typeface="Calibri" charset="0"/>
              </a:rPr>
              <a:t> </a:t>
            </a:r>
            <a:r>
              <a:rPr lang="en-GB" sz="3200" b="1" dirty="0" err="1">
                <a:solidFill>
                  <a:srgbClr val="0070C0"/>
                </a:solidFill>
                <a:latin typeface="Calibri" charset="0"/>
              </a:rPr>
              <a:t>competitiva</a:t>
            </a:r>
            <a:r>
              <a:rPr lang="en-GB" sz="3200" b="1" dirty="0">
                <a:solidFill>
                  <a:srgbClr val="0070C0"/>
                </a:solidFill>
                <a:latin typeface="Calibri" charset="0"/>
              </a:rPr>
              <a:t> de </a:t>
            </a:r>
            <a:r>
              <a:rPr lang="en-GB" sz="3200" b="1" dirty="0" err="1">
                <a:solidFill>
                  <a:srgbClr val="0070C0"/>
                </a:solidFill>
                <a:latin typeface="Calibri" charset="0"/>
              </a:rPr>
              <a:t>América</a:t>
            </a:r>
            <a:r>
              <a:rPr lang="en-GB" sz="3200" b="1" dirty="0">
                <a:solidFill>
                  <a:srgbClr val="0070C0"/>
                </a:solidFill>
                <a:latin typeface="Calibri" charset="0"/>
              </a:rPr>
              <a:t> Latina </a:t>
            </a:r>
            <a:br>
              <a:rPr lang="en-GB" sz="3200" b="1" dirty="0">
                <a:solidFill>
                  <a:srgbClr val="0070C0"/>
                </a:solidFill>
                <a:latin typeface="Calibri" charset="0"/>
              </a:rPr>
            </a:br>
            <a:r>
              <a:rPr lang="en-GB" sz="3200" b="1" dirty="0">
                <a:solidFill>
                  <a:srgbClr val="0070C0"/>
                </a:solidFill>
                <a:latin typeface="Calibri" charset="0"/>
              </a:rPr>
              <a:t>en el </a:t>
            </a:r>
            <a:r>
              <a:rPr lang="en-GB" sz="3200" b="1" dirty="0" err="1">
                <a:solidFill>
                  <a:srgbClr val="0070C0"/>
                </a:solidFill>
                <a:latin typeface="Calibri" charset="0"/>
              </a:rPr>
              <a:t>mercado</a:t>
            </a:r>
            <a:r>
              <a:rPr lang="en-GB" sz="3200" b="1" dirty="0">
                <a:solidFill>
                  <a:srgbClr val="0070C0"/>
                </a:solidFill>
                <a:latin typeface="Calibri" charset="0"/>
              </a:rPr>
              <a:t> </a:t>
            </a:r>
            <a:r>
              <a:rPr lang="en-GB" sz="3200" b="1" dirty="0" err="1">
                <a:solidFill>
                  <a:srgbClr val="0070C0"/>
                </a:solidFill>
                <a:latin typeface="Calibri" charset="0"/>
              </a:rPr>
              <a:t>mundial</a:t>
            </a:r>
            <a:r>
              <a:rPr lang="en-GB" sz="3200" b="1" dirty="0">
                <a:solidFill>
                  <a:srgbClr val="0070C0"/>
                </a:solidFill>
                <a:latin typeface="Calibri" charset="0"/>
              </a:rPr>
              <a:t> de </a:t>
            </a:r>
            <a:r>
              <a:rPr lang="en-GB" sz="3200" b="1" dirty="0" err="1">
                <a:solidFill>
                  <a:srgbClr val="0070C0"/>
                </a:solidFill>
                <a:latin typeface="Calibri" charset="0"/>
              </a:rPr>
              <a:t>servicios</a:t>
            </a:r>
            <a:endParaRPr lang="en-GB" sz="3200" b="1" dirty="0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3228975"/>
            <a:ext cx="7854950" cy="3629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err="1">
                <a:solidFill>
                  <a:srgbClr val="04617B"/>
                </a:solidFill>
                <a:latin typeface="Calibri" charset="0"/>
              </a:rPr>
              <a:t>Shunko</a:t>
            </a:r>
            <a:r>
              <a:rPr lang="en-US" sz="2000" dirty="0">
                <a:solidFill>
                  <a:srgbClr val="04617B"/>
                </a:solidFill>
                <a:latin typeface="Calibri" charset="0"/>
              </a:rPr>
              <a:t> Rojas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4617B"/>
                </a:solidFill>
                <a:latin typeface="Calibri" charset="0"/>
              </a:rPr>
              <a:t>Institute for Global Law and Policy</a:t>
            </a: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4617B"/>
                </a:solidFill>
                <a:latin typeface="Calibri" charset="0"/>
              </a:rPr>
              <a:t>Harvard University</a:t>
            </a:r>
            <a:endParaRPr lang="en-US" sz="1600" dirty="0">
              <a:solidFill>
                <a:srgbClr val="04617B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5000" dirty="0" smtClean="0">
              <a:solidFill>
                <a:srgbClr val="04617B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5000" dirty="0">
              <a:solidFill>
                <a:srgbClr val="04617B"/>
              </a:solidFill>
              <a:latin typeface="Calibri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4617B"/>
                </a:solidFill>
                <a:latin typeface="Calibri" charset="0"/>
              </a:rPr>
              <a:t>IV </a:t>
            </a:r>
            <a:r>
              <a:rPr lang="en-US" dirty="0" err="1">
                <a:solidFill>
                  <a:srgbClr val="04617B"/>
                </a:solidFill>
                <a:latin typeface="Calibri" charset="0"/>
              </a:rPr>
              <a:t>Foro</a:t>
            </a:r>
            <a:r>
              <a:rPr lang="en-US" dirty="0">
                <a:solidFill>
                  <a:srgbClr val="04617B"/>
                </a:solidFill>
                <a:latin typeface="Calibri" charset="0"/>
              </a:rPr>
              <a:t> de </a:t>
            </a:r>
            <a:r>
              <a:rPr lang="en-US" dirty="0" err="1">
                <a:solidFill>
                  <a:srgbClr val="04617B"/>
                </a:solidFill>
                <a:latin typeface="Calibri" charset="0"/>
              </a:rPr>
              <a:t>Comrcio</a:t>
            </a:r>
            <a:r>
              <a:rPr lang="en-US" dirty="0">
                <a:solidFill>
                  <a:srgbClr val="04617B"/>
                </a:solidFill>
                <a:latin typeface="Calibri" charset="0"/>
              </a:rPr>
              <a:t> Exterior de </a:t>
            </a:r>
            <a:r>
              <a:rPr lang="en-US" dirty="0" err="1">
                <a:solidFill>
                  <a:srgbClr val="04617B"/>
                </a:solidFill>
                <a:latin typeface="Calibri" charset="0"/>
              </a:rPr>
              <a:t>Servicios</a:t>
            </a:r>
            <a:endParaRPr lang="en-US" dirty="0">
              <a:solidFill>
                <a:srgbClr val="04617B"/>
              </a:solidFill>
              <a:latin typeface="Calibri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solidFill>
                  <a:srgbClr val="04617B"/>
                </a:solidFill>
                <a:latin typeface="Calibri" charset="0"/>
              </a:rPr>
              <a:t>Región</a:t>
            </a:r>
            <a:r>
              <a:rPr lang="en-US" dirty="0">
                <a:solidFill>
                  <a:srgbClr val="04617B"/>
                </a:solidFill>
                <a:latin typeface="Calibri" charset="0"/>
              </a:rPr>
              <a:t> </a:t>
            </a:r>
            <a:r>
              <a:rPr lang="en-US" dirty="0" err="1">
                <a:solidFill>
                  <a:srgbClr val="04617B"/>
                </a:solidFill>
                <a:latin typeface="Calibri" charset="0"/>
              </a:rPr>
              <a:t>Caribe</a:t>
            </a:r>
            <a:r>
              <a:rPr lang="en-US" dirty="0">
                <a:solidFill>
                  <a:srgbClr val="04617B"/>
                </a:solidFill>
                <a:latin typeface="Calibri" charset="0"/>
              </a:rPr>
              <a:t> – Barranquilla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4617B"/>
                </a:solidFill>
                <a:latin typeface="Calibri" charset="0"/>
              </a:rPr>
              <a:t>26 de </a:t>
            </a:r>
            <a:r>
              <a:rPr lang="en-US" dirty="0" err="1">
                <a:solidFill>
                  <a:srgbClr val="04617B"/>
                </a:solidFill>
                <a:latin typeface="Calibri" charset="0"/>
              </a:rPr>
              <a:t>julio</a:t>
            </a:r>
            <a:r>
              <a:rPr lang="en-US" dirty="0">
                <a:solidFill>
                  <a:srgbClr val="04617B"/>
                </a:solidFill>
                <a:latin typeface="Calibri" charset="0"/>
              </a:rPr>
              <a:t> de 2012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52488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>
                <a:solidFill>
                  <a:srgbClr val="04617B"/>
                </a:solidFill>
                <a:latin typeface="Calibri" charset="0"/>
              </a:rPr>
              <a:t>Desafíos para el desarrollo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1752600"/>
            <a:ext cx="8434388" cy="495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Disminuir los riesgos de desinversiones (capital footloose, comoditización, etc.) 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Invertir en calificación de mano de obra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Mantener inversión en infraestructura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Ganar experiencia y reputación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Certificaciones y estándares de calidad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Desarrollo de actores locales y aumento de vínculos con economía local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Agregar valor a los servicios, diferenciación de productos y desarrollar competencias específicas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Desarrollo de nichos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Diversificación de servicios, mercados y socios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Marcos regulatorios e incentivos</a:t>
            </a:r>
          </a:p>
          <a:p>
            <a:pPr marL="268288" indent="-268288" hangingPunct="1">
              <a:lnSpc>
                <a:spcPct val="100000"/>
              </a:lnSpc>
              <a:spcAft>
                <a:spcPts val="600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Colaboración público-privada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4250" y="1268413"/>
            <a:ext cx="4741863" cy="55895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281738" y="2997200"/>
            <a:ext cx="2862262" cy="13684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Brasil</a:t>
            </a:r>
            <a:r>
              <a:rPr lang="en-US" sz="1400">
                <a:solidFill>
                  <a:srgbClr val="000000"/>
                </a:solidFill>
                <a:latin typeface="Constantia" charset="0"/>
              </a:rPr>
              <a:t>: gran mercado interno pero déficit de capacidades bilingües, baja prioridad en el apoyo gubernamental y poca afinidad cultural.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68313" y="1773238"/>
            <a:ext cx="2573337" cy="942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México</a:t>
            </a:r>
            <a:r>
              <a:rPr lang="en-US" sz="1400">
                <a:solidFill>
                  <a:srgbClr val="000000"/>
                </a:solidFill>
                <a:latin typeface="Constantia" charset="0"/>
              </a:rPr>
              <a:t>: gran mercado interno pero elevados costos y baja prioridad en el apoyo gubernamental.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92725" y="5445125"/>
            <a:ext cx="2646363" cy="942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Argentina</a:t>
            </a:r>
            <a:r>
              <a:rPr lang="en-US" sz="1400">
                <a:solidFill>
                  <a:srgbClr val="000000"/>
                </a:solidFill>
                <a:latin typeface="Constantia" charset="0"/>
              </a:rPr>
              <a:t>: fuerza laboral altamente calificada y a relativamente bajo costo aunque creciente inflación.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356100" y="1484313"/>
            <a:ext cx="2808288" cy="1155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Costa Rica, Panamá y Guatemala: </a:t>
            </a:r>
            <a:r>
              <a:rPr lang="en-US" sz="1400">
                <a:solidFill>
                  <a:srgbClr val="000000"/>
                </a:solidFill>
                <a:latin typeface="Constantia" charset="0"/>
              </a:rPr>
              <a:t>buena calificación de fuerza laboral y afinidad cultural con EEUU pero mercados pequeños.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011863" y="4581525"/>
            <a:ext cx="2376487" cy="684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Uruguay: </a:t>
            </a:r>
            <a:r>
              <a:rPr lang="en-US" sz="1400">
                <a:solidFill>
                  <a:srgbClr val="000000"/>
                </a:solidFill>
                <a:latin typeface="Constantia" charset="0"/>
              </a:rPr>
              <a:t>alta calificación de fuerza laboral pero mercado pequeño. 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908175" y="4797425"/>
            <a:ext cx="2266950" cy="15827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Chile</a:t>
            </a:r>
            <a:r>
              <a:rPr lang="en-US" sz="1400">
                <a:solidFill>
                  <a:srgbClr val="000000"/>
                </a:solidFill>
                <a:latin typeface="Constantia" charset="0"/>
              </a:rPr>
              <a:t>: excelente clima de negocios y apoyo gubernamental pero limitacion de mano de obra, déficit en capacidades bilingües y mercado pequeño.  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042988" y="620713"/>
            <a:ext cx="6911975" cy="542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4617B"/>
                </a:solidFill>
                <a:latin typeface="Calibri" charset="0"/>
              </a:rPr>
              <a:t>Tendencias en América Latina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722563" y="2925763"/>
            <a:ext cx="1465262" cy="373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Constantia" charset="0"/>
              </a:rPr>
              <a:t>Colombia?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157538" y="1893888"/>
            <a:ext cx="1911350" cy="2016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372225" y="1268413"/>
            <a:ext cx="1720850" cy="1517650"/>
            <a:chOff x="4014" y="799"/>
            <a:chExt cx="1084" cy="956"/>
          </a:xfrm>
        </p:grpSpPr>
        <p:sp>
          <p:nvSpPr>
            <p:cNvPr id="16387" name="Oval 3"/>
            <p:cNvSpPr>
              <a:spLocks noChangeArrowheads="1"/>
            </p:cNvSpPr>
            <p:nvPr/>
          </p:nvSpPr>
          <p:spPr bwMode="auto">
            <a:xfrm>
              <a:off x="4014" y="799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4173" y="939"/>
              <a:ext cx="765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Recursos humanos calificados</a:t>
              </a:r>
            </a:p>
          </p:txBody>
        </p:sp>
      </p:grp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7164388" y="3213100"/>
            <a:ext cx="1720850" cy="1517650"/>
            <a:chOff x="4513" y="2024"/>
            <a:chExt cx="1084" cy="956"/>
          </a:xfrm>
        </p:grpSpPr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4513" y="2024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4513" y="2164"/>
              <a:ext cx="1084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Infraestructura</a:t>
              </a:r>
            </a:p>
          </p:txBody>
        </p:sp>
      </p:grp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3851275" y="620713"/>
            <a:ext cx="1720850" cy="1517650"/>
            <a:chOff x="2426" y="391"/>
            <a:chExt cx="1084" cy="956"/>
          </a:xfrm>
        </p:grpSpPr>
        <p:sp>
          <p:nvSpPr>
            <p:cNvPr id="16393" name="Oval 9"/>
            <p:cNvSpPr>
              <a:spLocks noChangeArrowheads="1"/>
            </p:cNvSpPr>
            <p:nvPr/>
          </p:nvSpPr>
          <p:spPr bwMode="auto">
            <a:xfrm>
              <a:off x="2426" y="391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2585" y="532"/>
              <a:ext cx="765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Costos laborales</a:t>
              </a:r>
            </a:p>
          </p:txBody>
        </p:sp>
      </p:grpSp>
      <p:grpSp>
        <p:nvGrpSpPr>
          <p:cNvPr id="16395" name="Group 11"/>
          <p:cNvGrpSpPr>
            <a:grpSpLocks/>
          </p:cNvGrpSpPr>
          <p:nvPr/>
        </p:nvGrpSpPr>
        <p:grpSpPr bwMode="auto">
          <a:xfrm>
            <a:off x="1116013" y="1268413"/>
            <a:ext cx="1720850" cy="1517650"/>
            <a:chOff x="703" y="799"/>
            <a:chExt cx="1084" cy="956"/>
          </a:xfrm>
        </p:grpSpPr>
        <p:sp>
          <p:nvSpPr>
            <p:cNvPr id="16396" name="Oval 12"/>
            <p:cNvSpPr>
              <a:spLocks noChangeArrowheads="1"/>
            </p:cNvSpPr>
            <p:nvPr/>
          </p:nvSpPr>
          <p:spPr bwMode="auto">
            <a:xfrm>
              <a:off x="703" y="799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862" y="940"/>
              <a:ext cx="765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Afinidad cultural</a:t>
              </a:r>
            </a:p>
          </p:txBody>
        </p:sp>
      </p:grpSp>
      <p:grpSp>
        <p:nvGrpSpPr>
          <p:cNvPr id="16398" name="Group 14"/>
          <p:cNvGrpSpPr>
            <a:grpSpLocks/>
          </p:cNvGrpSpPr>
          <p:nvPr/>
        </p:nvGrpSpPr>
        <p:grpSpPr bwMode="auto">
          <a:xfrm>
            <a:off x="2266950" y="5013325"/>
            <a:ext cx="1720850" cy="1517650"/>
            <a:chOff x="1428" y="3158"/>
            <a:chExt cx="1084" cy="956"/>
          </a:xfrm>
        </p:grpSpPr>
        <p:sp>
          <p:nvSpPr>
            <p:cNvPr id="16399" name="Oval 15"/>
            <p:cNvSpPr>
              <a:spLocks noChangeArrowheads="1"/>
            </p:cNvSpPr>
            <p:nvPr/>
          </p:nvSpPr>
          <p:spPr bwMode="auto">
            <a:xfrm>
              <a:off x="1428" y="3158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1589" y="3298"/>
              <a:ext cx="765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Incentivos</a:t>
              </a:r>
            </a:p>
          </p:txBody>
        </p:sp>
      </p:grpSp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5292725" y="5084763"/>
            <a:ext cx="1720850" cy="1517650"/>
            <a:chOff x="3334" y="3203"/>
            <a:chExt cx="1084" cy="956"/>
          </a:xfrm>
        </p:grpSpPr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3334" y="3203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3494" y="3344"/>
              <a:ext cx="796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Regulación</a:t>
              </a:r>
            </a:p>
          </p:txBody>
        </p:sp>
      </p:grpSp>
      <p:grpSp>
        <p:nvGrpSpPr>
          <p:cNvPr id="16404" name="Group 20"/>
          <p:cNvGrpSpPr>
            <a:grpSpLocks/>
          </p:cNvGrpSpPr>
          <p:nvPr/>
        </p:nvGrpSpPr>
        <p:grpSpPr bwMode="auto">
          <a:xfrm>
            <a:off x="323850" y="3357563"/>
            <a:ext cx="1863725" cy="1517650"/>
            <a:chOff x="204" y="2115"/>
            <a:chExt cx="1174" cy="956"/>
          </a:xfrm>
        </p:grpSpPr>
        <p:sp>
          <p:nvSpPr>
            <p:cNvPr id="16405" name="Oval 21"/>
            <p:cNvSpPr>
              <a:spLocks noChangeArrowheads="1"/>
            </p:cNvSpPr>
            <p:nvPr/>
          </p:nvSpPr>
          <p:spPr bwMode="auto">
            <a:xfrm>
              <a:off x="204" y="2115"/>
              <a:ext cx="117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376" y="2255"/>
              <a:ext cx="829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Estándares de calidad</a:t>
              </a:r>
            </a:p>
          </p:txBody>
        </p:sp>
      </p:grpSp>
      <p:sp>
        <p:nvSpPr>
          <p:cNvPr id="16407" name="AutoShape 23"/>
          <p:cNvSpPr>
            <a:spLocks noChangeArrowheads="1"/>
          </p:cNvSpPr>
          <p:nvPr/>
        </p:nvSpPr>
        <p:spPr bwMode="auto">
          <a:xfrm>
            <a:off x="3203848" y="2276872"/>
            <a:ext cx="3024188" cy="2520280"/>
          </a:xfrm>
          <a:prstGeom prst="star8">
            <a:avLst>
              <a:gd name="adj" fmla="val 34100"/>
            </a:avLst>
          </a:prstGeom>
          <a:solidFill>
            <a:srgbClr val="00B8FF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100" b="1" dirty="0" smtClean="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onstantia" charset="0"/>
              </a:rPr>
              <a:t>COLOMBIA</a:t>
            </a:r>
            <a:endParaRPr lang="en-US" sz="2400" b="1" dirty="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32" name="31 Más"/>
          <p:cNvSpPr/>
          <p:nvPr/>
        </p:nvSpPr>
        <p:spPr bwMode="auto">
          <a:xfrm>
            <a:off x="5508104" y="548680"/>
            <a:ext cx="576064" cy="576064"/>
          </a:xfrm>
          <a:prstGeom prst="mathPlu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3" name="32 Más"/>
          <p:cNvSpPr/>
          <p:nvPr/>
        </p:nvSpPr>
        <p:spPr bwMode="auto">
          <a:xfrm>
            <a:off x="8567936" y="2852936"/>
            <a:ext cx="576064" cy="576064"/>
          </a:xfrm>
          <a:prstGeom prst="mathPlu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4" name="33 Más"/>
          <p:cNvSpPr/>
          <p:nvPr/>
        </p:nvSpPr>
        <p:spPr bwMode="auto">
          <a:xfrm>
            <a:off x="3779912" y="4797152"/>
            <a:ext cx="576064" cy="576064"/>
          </a:xfrm>
          <a:prstGeom prst="mathPlu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5" name="34 Más"/>
          <p:cNvSpPr/>
          <p:nvPr/>
        </p:nvSpPr>
        <p:spPr bwMode="auto">
          <a:xfrm>
            <a:off x="2555776" y="980728"/>
            <a:ext cx="576064" cy="576064"/>
          </a:xfrm>
          <a:prstGeom prst="mathPlus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6" name="35 Menos"/>
          <p:cNvSpPr/>
          <p:nvPr/>
        </p:nvSpPr>
        <p:spPr bwMode="auto">
          <a:xfrm>
            <a:off x="8028384" y="1124744"/>
            <a:ext cx="576064" cy="648072"/>
          </a:xfrm>
          <a:prstGeom prst="mathMinu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7" name="36 Menos"/>
          <p:cNvSpPr/>
          <p:nvPr/>
        </p:nvSpPr>
        <p:spPr bwMode="auto">
          <a:xfrm>
            <a:off x="6804248" y="4869160"/>
            <a:ext cx="576064" cy="648072"/>
          </a:xfrm>
          <a:prstGeom prst="mathMinu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8" name="37 Menos"/>
          <p:cNvSpPr/>
          <p:nvPr/>
        </p:nvSpPr>
        <p:spPr bwMode="auto">
          <a:xfrm>
            <a:off x="1979712" y="3140968"/>
            <a:ext cx="576064" cy="648072"/>
          </a:xfrm>
          <a:prstGeom prst="mathMinu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5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836613"/>
            <a:ext cx="8856663" cy="1800225"/>
          </a:xfrm>
          <a:ln/>
        </p:spPr>
        <p:txBody>
          <a:bodyPr/>
          <a:lstStyle/>
          <a:p>
            <a:pPr algn="ctr">
              <a:lnSpc>
                <a:spcPct val="102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 err="1">
                <a:solidFill>
                  <a:srgbClr val="7030A0"/>
                </a:solidFill>
                <a:latin typeface="Constantia" charset="0"/>
              </a:rPr>
              <a:t>Programa</a:t>
            </a:r>
            <a:r>
              <a:rPr lang="en-GB" sz="2400" b="1" dirty="0">
                <a:solidFill>
                  <a:srgbClr val="7030A0"/>
                </a:solidFill>
                <a:latin typeface="Constantia" charset="0"/>
              </a:rPr>
              <a:t> de </a:t>
            </a:r>
            <a:r>
              <a:rPr lang="en-GB" sz="2400" b="1" dirty="0" err="1">
                <a:solidFill>
                  <a:srgbClr val="7030A0"/>
                </a:solidFill>
                <a:latin typeface="Constantia" charset="0"/>
              </a:rPr>
              <a:t>Promoción</a:t>
            </a:r>
            <a:r>
              <a:rPr lang="en-GB" sz="2400" b="1" dirty="0">
                <a:solidFill>
                  <a:srgbClr val="7030A0"/>
                </a:solidFill>
                <a:latin typeface="Constantia" charset="0"/>
              </a:rPr>
              <a:t> de </a:t>
            </a:r>
            <a:r>
              <a:rPr lang="en-GB" sz="2400" b="1" dirty="0" err="1">
                <a:solidFill>
                  <a:srgbClr val="7030A0"/>
                </a:solidFill>
                <a:latin typeface="Constantia" charset="0"/>
              </a:rPr>
              <a:t>Servicios</a:t>
            </a:r>
            <a:r>
              <a:rPr lang="en-GB" sz="2400" b="1" dirty="0">
                <a:solidFill>
                  <a:srgbClr val="7030A0"/>
                </a:solidFill>
                <a:latin typeface="Constantia" charset="0"/>
              </a:rPr>
              <a:t> </a:t>
            </a:r>
            <a:r>
              <a:rPr lang="en-GB" sz="2400" b="1" dirty="0" err="1">
                <a:solidFill>
                  <a:srgbClr val="7030A0"/>
                </a:solidFill>
                <a:latin typeface="Constantia" charset="0"/>
              </a:rPr>
              <a:t>Globales</a:t>
            </a:r>
            <a:r>
              <a:rPr lang="en-GB" sz="2400" b="1" dirty="0">
                <a:solidFill>
                  <a:srgbClr val="7030A0"/>
                </a:solidFill>
                <a:latin typeface="Constantia" charset="0"/>
              </a:rPr>
              <a:t> de Colombia</a:t>
            </a:r>
            <a:r>
              <a:rPr lang="en-GB" sz="2400" b="1" dirty="0">
                <a:solidFill>
                  <a:srgbClr val="000000"/>
                </a:solidFill>
                <a:latin typeface="Constantia" charset="0"/>
              </a:rPr>
              <a:t/>
            </a:r>
            <a:br>
              <a:rPr lang="en-GB" sz="2400" b="1" dirty="0">
                <a:solidFill>
                  <a:srgbClr val="000000"/>
                </a:solidFill>
                <a:latin typeface="Constantia" charset="0"/>
              </a:rPr>
            </a:br>
            <a:r>
              <a:rPr lang="en-GB" sz="2400" b="1" dirty="0" err="1">
                <a:solidFill>
                  <a:srgbClr val="000000"/>
                </a:solidFill>
                <a:latin typeface="Constantia" charset="0"/>
              </a:rPr>
              <a:t>Programa</a:t>
            </a:r>
            <a:r>
              <a:rPr lang="en-GB" sz="2400" b="1" dirty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GB" sz="2400" b="1" dirty="0" err="1">
                <a:solidFill>
                  <a:srgbClr val="000000"/>
                </a:solidFill>
                <a:latin typeface="Constantia" charset="0"/>
              </a:rPr>
              <a:t>Transformación</a:t>
            </a:r>
            <a:r>
              <a:rPr lang="en-GB" sz="2400" b="1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onstantia" charset="0"/>
              </a:rPr>
              <a:t>Productiva</a:t>
            </a:r>
            <a:r>
              <a:rPr lang="en-GB" sz="2400" b="1" dirty="0">
                <a:solidFill>
                  <a:srgbClr val="000000"/>
                </a:solidFill>
                <a:latin typeface="Constantia" charset="0"/>
              </a:rPr>
              <a:t/>
            </a:r>
            <a:br>
              <a:rPr lang="en-GB" sz="2400" b="1" dirty="0">
                <a:solidFill>
                  <a:srgbClr val="000000"/>
                </a:solidFill>
                <a:latin typeface="Constantia" charset="0"/>
              </a:rPr>
            </a:br>
            <a:r>
              <a:rPr lang="en-GB" sz="2400" b="1" dirty="0">
                <a:solidFill>
                  <a:srgbClr val="000000"/>
                </a:solidFill>
                <a:latin typeface="Constantia" charset="0"/>
              </a:rPr>
              <a:t>MCIT – </a:t>
            </a:r>
            <a:r>
              <a:rPr lang="en-GB" sz="2400" b="1" dirty="0" err="1">
                <a:solidFill>
                  <a:srgbClr val="000000"/>
                </a:solidFill>
                <a:latin typeface="Constantia" charset="0"/>
              </a:rPr>
              <a:t>Bancóldex</a:t>
            </a:r>
            <a:r>
              <a:rPr lang="en-GB" sz="2400" b="1" dirty="0">
                <a:solidFill>
                  <a:srgbClr val="000000"/>
                </a:solidFill>
                <a:latin typeface="Constantia" charset="0"/>
              </a:rPr>
              <a:t/>
            </a:r>
            <a:br>
              <a:rPr lang="en-GB" sz="2400" b="1" dirty="0">
                <a:solidFill>
                  <a:srgbClr val="000000"/>
                </a:solidFill>
                <a:latin typeface="Constantia" charset="0"/>
              </a:rPr>
            </a:br>
            <a:r>
              <a:rPr lang="en-GB" sz="2000" dirty="0" smtClean="0">
                <a:solidFill>
                  <a:srgbClr val="000000"/>
                </a:solidFill>
                <a:latin typeface="Constantia" charset="0"/>
              </a:rPr>
              <a:t>+ </a:t>
            </a:r>
            <a:r>
              <a:rPr lang="en-GB" sz="2000" dirty="0" err="1" smtClean="0">
                <a:solidFill>
                  <a:srgbClr val="000000"/>
                </a:solidFill>
                <a:latin typeface="Constantia" charset="0"/>
              </a:rPr>
              <a:t>Proexport</a:t>
            </a:r>
            <a:r>
              <a:rPr lang="en-GB" sz="2000" smtClean="0">
                <a:solidFill>
                  <a:srgbClr val="000000"/>
                </a:solidFill>
                <a:latin typeface="Constantia" charset="0"/>
              </a:rPr>
              <a:t> + </a:t>
            </a:r>
            <a:r>
              <a:rPr lang="en-GB" sz="2000" smtClean="0">
                <a:solidFill>
                  <a:srgbClr val="000000"/>
                </a:solidFill>
                <a:latin typeface="Constantia" charset="0"/>
              </a:rPr>
              <a:t>SENA </a:t>
            </a:r>
            <a:r>
              <a:rPr lang="en-GB" sz="2000" dirty="0">
                <a:solidFill>
                  <a:srgbClr val="000000"/>
                </a:solidFill>
                <a:latin typeface="Constantia" charset="0"/>
              </a:rPr>
              <a:t>+ </a:t>
            </a:r>
            <a:r>
              <a:rPr lang="en-GB" sz="2000" dirty="0" err="1">
                <a:solidFill>
                  <a:srgbClr val="000000"/>
                </a:solidFill>
                <a:latin typeface="Constantia" charset="0"/>
              </a:rPr>
              <a:t>Colciencias</a:t>
            </a:r>
            <a:r>
              <a:rPr lang="en-GB" sz="2000" dirty="0">
                <a:solidFill>
                  <a:srgbClr val="000000"/>
                </a:solidFill>
                <a:latin typeface="Constantia" charset="0"/>
              </a:rPr>
              <a:t> + </a:t>
            </a:r>
            <a:r>
              <a:rPr lang="en-GB" sz="2000" dirty="0" err="1">
                <a:solidFill>
                  <a:srgbClr val="000000"/>
                </a:solidFill>
                <a:latin typeface="Constantia" charset="0"/>
              </a:rPr>
              <a:t>Innpulsa</a:t>
            </a:r>
            <a:r>
              <a:rPr lang="en-GB" dirty="0">
                <a:solidFill>
                  <a:srgbClr val="000000"/>
                </a:solidFill>
                <a:latin typeface="Constantia" charset="0"/>
              </a:rPr>
              <a:t/>
            </a:r>
            <a:br>
              <a:rPr lang="en-GB" dirty="0">
                <a:solidFill>
                  <a:srgbClr val="000000"/>
                </a:solidFill>
                <a:latin typeface="Constantia" charset="0"/>
              </a:rPr>
            </a:br>
            <a:r>
              <a:rPr lang="en-GB" b="1" dirty="0" err="1">
                <a:solidFill>
                  <a:srgbClr val="000000"/>
                </a:solidFill>
                <a:latin typeface="Constantia" charset="0"/>
              </a:rPr>
              <a:t>Banco</a:t>
            </a:r>
            <a:r>
              <a:rPr lang="en-GB" b="1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tantia" charset="0"/>
              </a:rPr>
              <a:t>Interamericano</a:t>
            </a:r>
            <a:r>
              <a:rPr lang="en-GB" b="1" dirty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GB" b="1" dirty="0" err="1">
                <a:solidFill>
                  <a:srgbClr val="000000"/>
                </a:solidFill>
                <a:latin typeface="Constantia" charset="0"/>
              </a:rPr>
              <a:t>Desarrollo</a:t>
            </a:r>
            <a:endParaRPr lang="en-GB" b="1" dirty="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3068960"/>
            <a:ext cx="8226425" cy="325246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512763" indent="-511175">
              <a:lnSpc>
                <a:spcPct val="102000"/>
              </a:lnSpc>
              <a:spcAft>
                <a:spcPts val="1425"/>
              </a:spcAft>
              <a:buFont typeface="Times New Roman" pitchFamily="16" charset="0"/>
              <a:buAutoNum type="arabicPeriod"/>
              <a:tabLst>
                <a:tab pos="512763" algn="l"/>
                <a:tab pos="969963" algn="l"/>
                <a:tab pos="1427163" algn="l"/>
                <a:tab pos="1884363" algn="l"/>
                <a:tab pos="2341563" algn="l"/>
                <a:tab pos="2798763" algn="l"/>
                <a:tab pos="3255963" algn="l"/>
                <a:tab pos="3713163" algn="l"/>
                <a:tab pos="4170363" algn="l"/>
                <a:tab pos="4627563" algn="l"/>
                <a:tab pos="5084763" algn="l"/>
                <a:tab pos="5541963" algn="l"/>
                <a:tab pos="5999163" algn="l"/>
                <a:tab pos="6456363" algn="l"/>
                <a:tab pos="6913563" algn="l"/>
                <a:tab pos="7370763" algn="l"/>
                <a:tab pos="7827963" algn="l"/>
                <a:tab pos="8285163" algn="l"/>
                <a:tab pos="8742363" algn="l"/>
                <a:tab pos="9199563" algn="l"/>
                <a:tab pos="9656763" algn="l"/>
              </a:tabLst>
            </a:pPr>
            <a:r>
              <a:rPr lang="en-GB" dirty="0">
                <a:solidFill>
                  <a:srgbClr val="000000"/>
                </a:solidFill>
                <a:latin typeface="Constantia" charset="0"/>
              </a:rPr>
              <a:t>Capital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Humano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para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la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Inserción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Global</a:t>
            </a:r>
          </a:p>
          <a:p>
            <a:pPr marL="1255713" lvl="1" indent="-511175">
              <a:lnSpc>
                <a:spcPct val="102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512763" algn="l"/>
                <a:tab pos="969963" algn="l"/>
                <a:tab pos="1427163" algn="l"/>
                <a:tab pos="1884363" algn="l"/>
                <a:tab pos="2341563" algn="l"/>
                <a:tab pos="2798763" algn="l"/>
                <a:tab pos="3255963" algn="l"/>
                <a:tab pos="3713163" algn="l"/>
                <a:tab pos="4170363" algn="l"/>
                <a:tab pos="4627563" algn="l"/>
                <a:tab pos="5084763" algn="l"/>
                <a:tab pos="5541963" algn="l"/>
                <a:tab pos="5999163" algn="l"/>
                <a:tab pos="6456363" algn="l"/>
                <a:tab pos="6913563" algn="l"/>
                <a:tab pos="7370763" algn="l"/>
                <a:tab pos="7827963" algn="l"/>
                <a:tab pos="8285163" algn="l"/>
                <a:tab pos="8742363" algn="l"/>
                <a:tab pos="9199563" algn="l"/>
                <a:tab pos="9656763" algn="l"/>
              </a:tabLst>
            </a:pPr>
            <a:r>
              <a:rPr lang="en-GB" i="1" dirty="0" smtClean="0">
                <a:solidFill>
                  <a:srgbClr val="000000"/>
                </a:solidFill>
                <a:latin typeface="Constantia" charset="0"/>
              </a:rPr>
              <a:t>Finishing schools</a:t>
            </a:r>
            <a:endParaRPr lang="en-GB" i="1" dirty="0">
              <a:solidFill>
                <a:srgbClr val="000000"/>
              </a:solidFill>
              <a:latin typeface="Constantia" charset="0"/>
            </a:endParaRPr>
          </a:p>
          <a:p>
            <a:pPr marL="512763" indent="-511175">
              <a:lnSpc>
                <a:spcPct val="102000"/>
              </a:lnSpc>
              <a:spcAft>
                <a:spcPts val="1425"/>
              </a:spcAft>
              <a:buFont typeface="Times New Roman" pitchFamily="16" charset="0"/>
              <a:buAutoNum type="arabicPeriod"/>
              <a:tabLst>
                <a:tab pos="512763" algn="l"/>
                <a:tab pos="969963" algn="l"/>
                <a:tab pos="1427163" algn="l"/>
                <a:tab pos="1884363" algn="l"/>
                <a:tab pos="2341563" algn="l"/>
                <a:tab pos="2798763" algn="l"/>
                <a:tab pos="3255963" algn="l"/>
                <a:tab pos="3713163" algn="l"/>
                <a:tab pos="4170363" algn="l"/>
                <a:tab pos="4627563" algn="l"/>
                <a:tab pos="5084763" algn="l"/>
                <a:tab pos="5541963" algn="l"/>
                <a:tab pos="5999163" algn="l"/>
                <a:tab pos="6456363" algn="l"/>
                <a:tab pos="6913563" algn="l"/>
                <a:tab pos="7370763" algn="l"/>
                <a:tab pos="7827963" algn="l"/>
                <a:tab pos="8285163" algn="l"/>
                <a:tab pos="8742363" algn="l"/>
                <a:tab pos="9199563" algn="l"/>
                <a:tab pos="9656763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Internacionalización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de PYMES de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Servicios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Globales</a:t>
            </a:r>
            <a:endParaRPr lang="en-GB" dirty="0" smtClean="0">
              <a:solidFill>
                <a:srgbClr val="000000"/>
              </a:solidFill>
              <a:latin typeface="Constantia" charset="0"/>
            </a:endParaRPr>
          </a:p>
          <a:p>
            <a:pPr marL="1255713" lvl="1" indent="-511175">
              <a:lnSpc>
                <a:spcPct val="102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512763" algn="l"/>
                <a:tab pos="969963" algn="l"/>
                <a:tab pos="1427163" algn="l"/>
                <a:tab pos="1884363" algn="l"/>
                <a:tab pos="2341563" algn="l"/>
                <a:tab pos="2798763" algn="l"/>
                <a:tab pos="3255963" algn="l"/>
                <a:tab pos="3713163" algn="l"/>
                <a:tab pos="4170363" algn="l"/>
                <a:tab pos="4627563" algn="l"/>
                <a:tab pos="5084763" algn="l"/>
                <a:tab pos="5541963" algn="l"/>
                <a:tab pos="5999163" algn="l"/>
                <a:tab pos="6456363" algn="l"/>
                <a:tab pos="6913563" algn="l"/>
                <a:tab pos="7370763" algn="l"/>
                <a:tab pos="7827963" algn="l"/>
                <a:tab pos="8285163" algn="l"/>
                <a:tab pos="8742363" algn="l"/>
                <a:tab pos="9199563" algn="l"/>
                <a:tab pos="9656763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Servicios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Desarrollo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Empresarial</a:t>
            </a:r>
            <a:endParaRPr lang="en-GB" dirty="0" smtClean="0">
              <a:solidFill>
                <a:srgbClr val="000000"/>
              </a:solidFill>
              <a:latin typeface="Constantia" charset="0"/>
            </a:endParaRPr>
          </a:p>
          <a:p>
            <a:pPr marL="1255713" lvl="1" indent="-511175">
              <a:lnSpc>
                <a:spcPct val="102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512763" algn="l"/>
                <a:tab pos="969963" algn="l"/>
                <a:tab pos="1427163" algn="l"/>
                <a:tab pos="1884363" algn="l"/>
                <a:tab pos="2341563" algn="l"/>
                <a:tab pos="2798763" algn="l"/>
                <a:tab pos="3255963" algn="l"/>
                <a:tab pos="3713163" algn="l"/>
                <a:tab pos="4170363" algn="l"/>
                <a:tab pos="4627563" algn="l"/>
                <a:tab pos="5084763" algn="l"/>
                <a:tab pos="5541963" algn="l"/>
                <a:tab pos="5999163" algn="l"/>
                <a:tab pos="6456363" algn="l"/>
                <a:tab pos="6913563" algn="l"/>
                <a:tab pos="7370763" algn="l"/>
                <a:tab pos="7827963" algn="l"/>
                <a:tab pos="8285163" algn="l"/>
                <a:tab pos="8742363" algn="l"/>
                <a:tab pos="9199563" algn="l"/>
                <a:tab pos="9656763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Diáspora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colombiana</a:t>
            </a:r>
            <a:endParaRPr lang="en-GB" dirty="0">
              <a:solidFill>
                <a:srgbClr val="000000"/>
              </a:solidFill>
              <a:latin typeface="Constantia" charset="0"/>
            </a:endParaRPr>
          </a:p>
          <a:p>
            <a:pPr marL="512763" indent="-511175">
              <a:lnSpc>
                <a:spcPct val="102000"/>
              </a:lnSpc>
              <a:spcAft>
                <a:spcPts val="1425"/>
              </a:spcAft>
              <a:buFont typeface="Times New Roman" pitchFamily="16" charset="0"/>
              <a:buAutoNum type="arabicPeriod"/>
              <a:tabLst>
                <a:tab pos="512763" algn="l"/>
                <a:tab pos="969963" algn="l"/>
                <a:tab pos="1427163" algn="l"/>
                <a:tab pos="1884363" algn="l"/>
                <a:tab pos="2341563" algn="l"/>
                <a:tab pos="2798763" algn="l"/>
                <a:tab pos="3255963" algn="l"/>
                <a:tab pos="3713163" algn="l"/>
                <a:tab pos="4170363" algn="l"/>
                <a:tab pos="4627563" algn="l"/>
                <a:tab pos="5084763" algn="l"/>
                <a:tab pos="5541963" algn="l"/>
                <a:tab pos="5999163" algn="l"/>
                <a:tab pos="6456363" algn="l"/>
                <a:tab pos="6913563" algn="l"/>
                <a:tab pos="7370763" algn="l"/>
                <a:tab pos="7827963" algn="l"/>
                <a:tab pos="8285163" algn="l"/>
                <a:tab pos="8742363" algn="l"/>
                <a:tab pos="9199563" algn="l"/>
                <a:tab pos="9656763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Clima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Negocios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para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la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Industria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Servicios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Globales</a:t>
            </a:r>
            <a:endParaRPr lang="en-GB" dirty="0" smtClean="0">
              <a:solidFill>
                <a:srgbClr val="000000"/>
              </a:solidFill>
              <a:latin typeface="Constantia" charset="0"/>
            </a:endParaRPr>
          </a:p>
          <a:p>
            <a:pPr marL="1255713" lvl="1" indent="-511175">
              <a:lnSpc>
                <a:spcPct val="102000"/>
              </a:lnSpc>
              <a:spcAft>
                <a:spcPts val="1425"/>
              </a:spcAft>
              <a:buFont typeface="Wingdings" pitchFamily="2" charset="2"/>
              <a:buChar char="Ø"/>
              <a:tabLst>
                <a:tab pos="512763" algn="l"/>
                <a:tab pos="969963" algn="l"/>
                <a:tab pos="1427163" algn="l"/>
                <a:tab pos="1884363" algn="l"/>
                <a:tab pos="2341563" algn="l"/>
                <a:tab pos="2798763" algn="l"/>
                <a:tab pos="3255963" algn="l"/>
                <a:tab pos="3713163" algn="l"/>
                <a:tab pos="4170363" algn="l"/>
                <a:tab pos="4627563" algn="l"/>
                <a:tab pos="5084763" algn="l"/>
                <a:tab pos="5541963" algn="l"/>
                <a:tab pos="5999163" algn="l"/>
                <a:tab pos="6456363" algn="l"/>
                <a:tab pos="6913563" algn="l"/>
                <a:tab pos="7370763" algn="l"/>
                <a:tab pos="7827963" algn="l"/>
                <a:tab pos="8285163" algn="l"/>
                <a:tab pos="8742363" algn="l"/>
                <a:tab pos="9199563" algn="l"/>
                <a:tab pos="9656763" algn="l"/>
              </a:tabLst>
            </a:pP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Mejoras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en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marcos</a:t>
            </a:r>
            <a:r>
              <a:rPr lang="en-GB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onstantia" charset="0"/>
              </a:rPr>
              <a:t>regulatorios</a:t>
            </a:r>
            <a:endParaRPr lang="en-GB" dirty="0">
              <a:solidFill>
                <a:srgbClr val="000000"/>
              </a:solidFill>
              <a:latin typeface="Constanti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0"/>
            <a:ext cx="8229600" cy="12954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>
                <a:solidFill>
                  <a:srgbClr val="04617B"/>
                </a:solidFill>
                <a:latin typeface="Calibri" charset="0"/>
              </a:rPr>
              <a:t>Muchas gracias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14400"/>
            <a:ext cx="8229600" cy="852488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>
                <a:solidFill>
                  <a:srgbClr val="04617B"/>
                </a:solidFill>
                <a:latin typeface="Calibri" charset="0"/>
              </a:rPr>
              <a:t>Resumen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2600">
                <a:solidFill>
                  <a:srgbClr val="000000"/>
                </a:solidFill>
                <a:latin typeface="Constantia" charset="0"/>
              </a:rPr>
              <a:t>1. Contexto mundial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2600">
                <a:solidFill>
                  <a:srgbClr val="000000"/>
                </a:solidFill>
                <a:latin typeface="Constantia" charset="0"/>
              </a:rPr>
              <a:t>2. Clasificaciones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2600">
                <a:solidFill>
                  <a:srgbClr val="000000"/>
                </a:solidFill>
                <a:latin typeface="Constantia" charset="0"/>
              </a:rPr>
              <a:t>3. Tendencias globales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2600">
                <a:solidFill>
                  <a:srgbClr val="000000"/>
                </a:solidFill>
                <a:latin typeface="Constantia" charset="0"/>
              </a:rPr>
              <a:t>4. Factores determinantes de offshoring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2600">
                <a:solidFill>
                  <a:srgbClr val="000000"/>
                </a:solidFill>
                <a:latin typeface="Constantia" charset="0"/>
              </a:rPr>
              <a:t>5. Tendencias en América Latina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2600">
                <a:solidFill>
                  <a:srgbClr val="000000"/>
                </a:solidFill>
                <a:latin typeface="Constantia" charset="0"/>
              </a:rPr>
              <a:t>6. Análisis FODA para offshoring en América Latina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2600">
                <a:solidFill>
                  <a:srgbClr val="000000"/>
                </a:solidFill>
                <a:latin typeface="Constantia" charset="0"/>
              </a:rPr>
              <a:t>7. Desafíos para el desarrollo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endParaRPr lang="en-US" sz="2600">
              <a:solidFill>
                <a:srgbClr val="000000"/>
              </a:solidFill>
              <a:latin typeface="Constanti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14400"/>
            <a:ext cx="8229600" cy="852488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>
                <a:solidFill>
                  <a:srgbClr val="04617B"/>
                </a:solidFill>
                <a:latin typeface="Calibri" charset="0"/>
              </a:rPr>
              <a:t>Contexto mundial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1676400"/>
            <a:ext cx="8229600" cy="4648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600" b="1">
              <a:solidFill>
                <a:srgbClr val="000000"/>
              </a:solidFill>
              <a:latin typeface="Constantia" charset="0"/>
            </a:endParaRP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b="1">
                <a:solidFill>
                  <a:srgbClr val="000000"/>
                </a:solidFill>
                <a:latin typeface="Constantia" charset="0"/>
              </a:rPr>
              <a:t>1. Nuevas estructuras legales internacionales</a:t>
            </a:r>
            <a:r>
              <a:rPr lang="en-US" sz="2600">
                <a:solidFill>
                  <a:srgbClr val="000000"/>
                </a:solidFill>
                <a:latin typeface="Constantia" charset="0"/>
              </a:rPr>
              <a:t> (OMC GATS, TLCs)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b="1">
                <a:solidFill>
                  <a:srgbClr val="000000"/>
                </a:solidFill>
                <a:latin typeface="Constantia" charset="0"/>
              </a:rPr>
              <a:t>2. Revolución tecnológica y </a:t>
            </a:r>
            <a:r>
              <a:rPr lang="en-US" sz="2600">
                <a:solidFill>
                  <a:srgbClr val="000000"/>
                </a:solidFill>
                <a:latin typeface="Constantia" charset="0"/>
              </a:rPr>
              <a:t>expansión de fronteras de posibilidad (outsourcing y off-shoring)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b="1">
                <a:solidFill>
                  <a:srgbClr val="000000"/>
                </a:solidFill>
                <a:latin typeface="Constantia" charset="0"/>
              </a:rPr>
              <a:t>3. Expansión del mercado de trabajo de la economía global (</a:t>
            </a:r>
            <a:r>
              <a:rPr lang="en-US" sz="2600">
                <a:solidFill>
                  <a:srgbClr val="000000"/>
                </a:solidFill>
                <a:latin typeface="Constantia" charset="0"/>
              </a:rPr>
              <a:t>China, India, Rusia)</a:t>
            </a:r>
          </a:p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b="1">
                <a:solidFill>
                  <a:srgbClr val="000000"/>
                </a:solidFill>
                <a:latin typeface="Constantia" charset="0"/>
              </a:rPr>
              <a:t>4. Nuevas estrategias de negocios internacionales </a:t>
            </a:r>
            <a:r>
              <a:rPr lang="en-US" sz="2000">
                <a:solidFill>
                  <a:srgbClr val="000000"/>
                </a:solidFill>
                <a:latin typeface="Constantia" charset="0"/>
              </a:rPr>
              <a:t>(</a:t>
            </a:r>
            <a:r>
              <a:rPr lang="en-US" sz="2000" i="1">
                <a:solidFill>
                  <a:srgbClr val="000000"/>
                </a:solidFill>
                <a:latin typeface="Constantia" charset="0"/>
              </a:rPr>
              <a:t>core business,</a:t>
            </a:r>
            <a:r>
              <a:rPr lang="en-US" sz="2000">
                <a:solidFill>
                  <a:srgbClr val="000000"/>
                </a:solidFill>
                <a:latin typeface="Constantia" charset="0"/>
              </a:rPr>
              <a:t>diversificación, eficiencia, CGV)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704850"/>
            <a:ext cx="8228013" cy="1141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>
                <a:solidFill>
                  <a:srgbClr val="04617B"/>
                </a:solidFill>
                <a:latin typeface="Calibri" charset="0"/>
              </a:rPr>
              <a:t>Clasificaciones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4213" y="1628775"/>
            <a:ext cx="7712075" cy="4895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14313" indent="-214313" hangingPunct="1">
              <a:buFont typeface="Arial" charset="0"/>
              <a:buChar char="•"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2400" b="1">
                <a:solidFill>
                  <a:srgbClr val="000000"/>
                </a:solidFill>
                <a:latin typeface="Constantia" charset="0"/>
              </a:rPr>
              <a:t>Modos de suministro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2400" b="1">
                <a:solidFill>
                  <a:srgbClr val="000000"/>
                </a:solidFill>
                <a:latin typeface="Constantia" charset="0"/>
              </a:rPr>
              <a:t>	</a:t>
            </a: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- Modo 1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- Modo 2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- Modo 3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- Modo 4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endParaRPr lang="en-US" sz="2400" b="1">
              <a:solidFill>
                <a:srgbClr val="000000"/>
              </a:solidFill>
              <a:latin typeface="Constantia" charset="0"/>
            </a:endParaRPr>
          </a:p>
          <a:p>
            <a:pPr marL="214313" indent="-214313" hangingPunct="1">
              <a:buFont typeface="Arial" charset="0"/>
              <a:buChar char="•"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2400" b="1">
                <a:solidFill>
                  <a:srgbClr val="000000"/>
                </a:solidFill>
                <a:latin typeface="Constantia" charset="0"/>
              </a:rPr>
              <a:t>Valor Agregado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2400" b="1">
                <a:solidFill>
                  <a:srgbClr val="000000"/>
                </a:solidFill>
                <a:latin typeface="Constantia" charset="0"/>
              </a:rPr>
              <a:t>	</a:t>
            </a: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- BPO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- ITO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	- KPO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endParaRPr lang="en-US" sz="2400" b="1">
              <a:solidFill>
                <a:srgbClr val="000000"/>
              </a:solidFill>
              <a:latin typeface="Constantia" charset="0"/>
            </a:endParaRPr>
          </a:p>
          <a:p>
            <a:pPr marL="214313" indent="-214313" hangingPunct="1">
              <a:buFont typeface="Arial" charset="0"/>
              <a:buChar char="•"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2400" b="1">
                <a:solidFill>
                  <a:srgbClr val="000000"/>
                </a:solidFill>
                <a:latin typeface="Constantia" charset="0"/>
              </a:rPr>
              <a:t>Localización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near-shore 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off-shore  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endParaRPr lang="en-US" sz="2400" b="1">
              <a:solidFill>
                <a:srgbClr val="000000"/>
              </a:solidFill>
              <a:latin typeface="Constantia" charset="0"/>
            </a:endParaRPr>
          </a:p>
          <a:p>
            <a:pPr marL="214313" indent="-214313" hangingPunct="1">
              <a:buFont typeface="Arial" charset="0"/>
              <a:buChar char="•"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2400" b="1">
                <a:solidFill>
                  <a:srgbClr val="000000"/>
                </a:solidFill>
                <a:latin typeface="Constantia" charset="0"/>
              </a:rPr>
              <a:t>Control 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cautivo</a:t>
            </a:r>
          </a:p>
          <a:p>
            <a:pPr marL="214313" indent="-214313" hangingPunct="1">
              <a:buClrTx/>
              <a:buFontTx/>
              <a:buNone/>
              <a:tabLst>
                <a:tab pos="214313" algn="l"/>
                <a:tab pos="671513" algn="l"/>
                <a:tab pos="1128713" algn="l"/>
                <a:tab pos="1585913" algn="l"/>
                <a:tab pos="2043113" algn="l"/>
                <a:tab pos="2500313" algn="l"/>
                <a:tab pos="2957513" algn="l"/>
                <a:tab pos="3414713" algn="l"/>
                <a:tab pos="3871913" algn="l"/>
                <a:tab pos="4329113" algn="l"/>
                <a:tab pos="4786313" algn="l"/>
                <a:tab pos="5243513" algn="l"/>
                <a:tab pos="5700713" algn="l"/>
                <a:tab pos="6157913" algn="l"/>
                <a:tab pos="6615113" algn="l"/>
                <a:tab pos="7072313" algn="l"/>
                <a:tab pos="7529513" algn="l"/>
                <a:tab pos="7986713" algn="l"/>
                <a:tab pos="8443913" algn="l"/>
                <a:tab pos="8901113" algn="l"/>
                <a:tab pos="9358313" algn="l"/>
              </a:tabLst>
            </a:pPr>
            <a:r>
              <a:rPr lang="en-US" sz="1400" b="1">
                <a:solidFill>
                  <a:srgbClr val="000000"/>
                </a:solidFill>
                <a:latin typeface="Constantia" charset="0"/>
              </a:rPr>
              <a:t>outsource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0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6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9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4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0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3" dur="5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8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1" dur="500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4" dur="500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9" dur="500"/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2" dur="500"/>
                                        <p:tgtEl>
                                          <p:spTgt spid="81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5" dur="500"/>
                                        <p:tgtEl>
                                          <p:spTgt spid="81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52488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>
                <a:solidFill>
                  <a:srgbClr val="04617B"/>
                </a:solidFill>
                <a:latin typeface="Calibri" charset="0"/>
              </a:rPr>
              <a:t>Tendencias globales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11188" y="3860800"/>
            <a:ext cx="8229600" cy="5029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>
                <a:solidFill>
                  <a:srgbClr val="000000"/>
                </a:solidFill>
                <a:latin typeface="Constantia" charset="0"/>
              </a:rPr>
              <a:t> 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6588224" y="1556792"/>
            <a:ext cx="2376488" cy="1944687"/>
          </a:xfrm>
          <a:prstGeom prst="ellipse">
            <a:avLst/>
          </a:prstGeom>
          <a:solidFill>
            <a:srgbClr val="D6D6F5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Mercado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mundial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 off-shoring: </a:t>
            </a:r>
            <a:r>
              <a:rPr lang="en-US" dirty="0" err="1" smtClean="0">
                <a:solidFill>
                  <a:srgbClr val="000000"/>
                </a:solidFill>
                <a:latin typeface="Constantia" charset="0"/>
              </a:rPr>
              <a:t>casi</a:t>
            </a:r>
            <a:r>
              <a:rPr lang="en-US" dirty="0" smtClean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US" b="1" dirty="0">
                <a:solidFill>
                  <a:srgbClr val="000000"/>
                </a:solidFill>
                <a:latin typeface="Constantia" charset="0"/>
              </a:rPr>
              <a:t>US $ </a:t>
            </a:r>
            <a:r>
              <a:rPr lang="en-US" b="1" dirty="0" smtClean="0">
                <a:solidFill>
                  <a:srgbClr val="000000"/>
                </a:solidFill>
                <a:latin typeface="Constantia" charset="0"/>
              </a:rPr>
              <a:t>600 </a:t>
            </a:r>
            <a:r>
              <a:rPr lang="en-US" b="1" dirty="0">
                <a:solidFill>
                  <a:srgbClr val="000000"/>
                </a:solidFill>
                <a:latin typeface="Constantia" charset="0"/>
              </a:rPr>
              <a:t>mil </a:t>
            </a:r>
            <a:r>
              <a:rPr lang="en-US" b="1" dirty="0" err="1">
                <a:solidFill>
                  <a:srgbClr val="000000"/>
                </a:solidFill>
                <a:latin typeface="Constantia" charset="0"/>
              </a:rPr>
              <a:t>millones</a:t>
            </a:r>
            <a:r>
              <a:rPr lang="en-US" b="1" dirty="0">
                <a:solidFill>
                  <a:srgbClr val="000000"/>
                </a:solidFill>
                <a:latin typeface="Constantia" charset="0"/>
              </a:rPr>
              <a:t>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572000" y="4365104"/>
            <a:ext cx="4248150" cy="503237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Crecimiento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promedio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anual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tantia" charset="0"/>
              </a:rPr>
              <a:t>20% - 30%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755576" y="4725144"/>
            <a:ext cx="3095625" cy="1511300"/>
          </a:xfrm>
          <a:prstGeom prst="flowChartAlternateProcess">
            <a:avLst/>
          </a:prstGeom>
          <a:solidFill>
            <a:srgbClr val="DDF3EA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0000"/>
                </a:solidFill>
                <a:latin typeface="Constantia" charset="0"/>
              </a:rPr>
              <a:t>70%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del off-shoring global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es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realizado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por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empresas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US" b="1" dirty="0" err="1">
                <a:solidFill>
                  <a:srgbClr val="000000"/>
                </a:solidFill>
                <a:latin typeface="Constantia" charset="0"/>
              </a:rPr>
              <a:t>Estados</a:t>
            </a:r>
            <a:r>
              <a:rPr lang="en-US" b="1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tantia" charset="0"/>
              </a:rPr>
              <a:t>Unidos</a:t>
            </a:r>
            <a:r>
              <a:rPr lang="en-US" b="1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creciente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participación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 India)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419475" y="2133600"/>
            <a:ext cx="2879725" cy="1655763"/>
          </a:xfrm>
          <a:prstGeom prst="flowChartManualOperation">
            <a:avLst/>
          </a:prstGeom>
          <a:solidFill>
            <a:srgbClr val="D6D6F5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0000"/>
                </a:solidFill>
                <a:latin typeface="Constantia" charset="0"/>
              </a:rPr>
              <a:t>75%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las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2000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firmas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más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grandes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del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mundo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hacen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off-shoring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07950" y="1844675"/>
            <a:ext cx="3240088" cy="1728788"/>
          </a:xfrm>
          <a:prstGeom prst="star5">
            <a:avLst>
              <a:gd name="adj" fmla="val 34443"/>
              <a:gd name="hf" fmla="val 105146"/>
              <a:gd name="vf" fmla="val 110557"/>
            </a:avLst>
          </a:prstGeom>
          <a:solidFill>
            <a:srgbClr val="CCEEDF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	Mayor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crecimiento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 outsourcing + off-shoring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5651500" y="5157788"/>
            <a:ext cx="2303463" cy="1295400"/>
          </a:xfrm>
          <a:prstGeom prst="flowChartPunchedTape">
            <a:avLst/>
          </a:prstGeom>
          <a:solidFill>
            <a:srgbClr val="C2FFF0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	India representa 55% del mercado IT-BPO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83568" y="2708920"/>
            <a:ext cx="3168650" cy="1008062"/>
          </a:xfrm>
          <a:prstGeom prst="ellipse">
            <a:avLst/>
          </a:prstGeom>
          <a:solidFill>
            <a:srgbClr val="ADADEB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	“</a:t>
            </a:r>
            <a:r>
              <a:rPr lang="en-US" b="1" dirty="0" err="1">
                <a:solidFill>
                  <a:srgbClr val="000000"/>
                </a:solidFill>
                <a:latin typeface="Constantia" charset="0"/>
              </a:rPr>
              <a:t>Comoditización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” de ITO &amp; BPO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5508104" y="2564904"/>
            <a:ext cx="2376488" cy="1079500"/>
          </a:xfrm>
          <a:prstGeom prst="ellipse">
            <a:avLst/>
          </a:prstGeom>
          <a:solidFill>
            <a:srgbClr val="ADADEB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Creciente tercerización de KPO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1187624" y="4437112"/>
            <a:ext cx="2376487" cy="1871662"/>
          </a:xfrm>
          <a:prstGeom prst="ellipse">
            <a:avLst/>
          </a:prstGeom>
          <a:solidFill>
            <a:srgbClr val="ADADEB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Expansión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global de </a:t>
            </a:r>
            <a:r>
              <a:rPr lang="en-US" b="1" dirty="0" err="1">
                <a:solidFill>
                  <a:srgbClr val="000000"/>
                </a:solidFill>
                <a:latin typeface="Constantia" charset="0"/>
              </a:rPr>
              <a:t>grandes</a:t>
            </a:r>
            <a:r>
              <a:rPr lang="en-US" b="1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tantia" charset="0"/>
              </a:rPr>
              <a:t>proveedores</a:t>
            </a:r>
            <a:endParaRPr lang="en-US" b="1" dirty="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5148263" y="4149725"/>
            <a:ext cx="3384550" cy="2447925"/>
          </a:xfrm>
          <a:prstGeom prst="ellipse">
            <a:avLst/>
          </a:prstGeom>
          <a:solidFill>
            <a:srgbClr val="ADADEB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Consolidación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 India, China y Filipinas. </a:t>
            </a:r>
          </a:p>
          <a:p>
            <a:pPr algn="ctr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Creciente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participación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América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Latina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5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4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4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4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4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5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5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6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6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157538" y="1893888"/>
            <a:ext cx="1911350" cy="2016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372225" y="1268413"/>
            <a:ext cx="1720850" cy="1517650"/>
            <a:chOff x="4014" y="799"/>
            <a:chExt cx="1084" cy="956"/>
          </a:xfrm>
        </p:grpSpPr>
        <p:sp>
          <p:nvSpPr>
            <p:cNvPr id="10243" name="Oval 3"/>
            <p:cNvSpPr>
              <a:spLocks noChangeArrowheads="1"/>
            </p:cNvSpPr>
            <p:nvPr/>
          </p:nvSpPr>
          <p:spPr bwMode="auto">
            <a:xfrm>
              <a:off x="4014" y="799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4173" y="939"/>
              <a:ext cx="765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Recursos humanos calificados</a:t>
              </a:r>
            </a:p>
          </p:txBody>
        </p:sp>
      </p:grp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7164388" y="3213100"/>
            <a:ext cx="1720850" cy="1517650"/>
            <a:chOff x="4513" y="2024"/>
            <a:chExt cx="1084" cy="956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4513" y="2024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4513" y="2164"/>
              <a:ext cx="1084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Infraestructura</a:t>
              </a:r>
            </a:p>
          </p:txBody>
        </p:sp>
      </p:grp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3851275" y="620713"/>
            <a:ext cx="1720850" cy="1517650"/>
            <a:chOff x="2426" y="391"/>
            <a:chExt cx="1084" cy="956"/>
          </a:xfrm>
        </p:grpSpPr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2426" y="391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2585" y="532"/>
              <a:ext cx="765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Costos laborales</a:t>
              </a:r>
            </a:p>
          </p:txBody>
        </p:sp>
      </p:grpSp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1116013" y="1268413"/>
            <a:ext cx="1720850" cy="1517650"/>
            <a:chOff x="703" y="799"/>
            <a:chExt cx="1084" cy="956"/>
          </a:xfrm>
        </p:grpSpPr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703" y="799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862" y="940"/>
              <a:ext cx="765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Afinidad cultural</a:t>
              </a:r>
            </a:p>
          </p:txBody>
        </p:sp>
      </p:grp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2266950" y="5013325"/>
            <a:ext cx="1720850" cy="1517650"/>
            <a:chOff x="1428" y="3158"/>
            <a:chExt cx="1084" cy="956"/>
          </a:xfrm>
        </p:grpSpPr>
        <p:sp>
          <p:nvSpPr>
            <p:cNvPr id="10255" name="Oval 15"/>
            <p:cNvSpPr>
              <a:spLocks noChangeArrowheads="1"/>
            </p:cNvSpPr>
            <p:nvPr/>
          </p:nvSpPr>
          <p:spPr bwMode="auto">
            <a:xfrm>
              <a:off x="1428" y="3158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589" y="3298"/>
              <a:ext cx="765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Incentivos</a:t>
              </a:r>
            </a:p>
          </p:txBody>
        </p:sp>
      </p:grp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5292725" y="5084763"/>
            <a:ext cx="1720850" cy="1517650"/>
            <a:chOff x="3334" y="3203"/>
            <a:chExt cx="1084" cy="956"/>
          </a:xfrm>
        </p:grpSpPr>
        <p:sp>
          <p:nvSpPr>
            <p:cNvPr id="10258" name="Oval 18"/>
            <p:cNvSpPr>
              <a:spLocks noChangeArrowheads="1"/>
            </p:cNvSpPr>
            <p:nvPr/>
          </p:nvSpPr>
          <p:spPr bwMode="auto">
            <a:xfrm>
              <a:off x="3334" y="3203"/>
              <a:ext cx="108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3494" y="3344"/>
              <a:ext cx="796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Regulación</a:t>
              </a:r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323850" y="3357563"/>
            <a:ext cx="1863725" cy="1517650"/>
            <a:chOff x="204" y="2115"/>
            <a:chExt cx="1174" cy="956"/>
          </a:xfrm>
        </p:grpSpPr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204" y="2115"/>
              <a:ext cx="1174" cy="956"/>
            </a:xfrm>
            <a:prstGeom prst="ellipse">
              <a:avLst/>
            </a:prstGeom>
            <a:solidFill>
              <a:srgbClr val="0F6FC6"/>
            </a:solidFill>
            <a:ln w="25560" cap="flat">
              <a:solidFill>
                <a:srgbClr val="20C9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376" y="2255"/>
              <a:ext cx="829" cy="6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638"/>
                </a:spcAft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>
                  <a:solidFill>
                    <a:srgbClr val="FFFFFF"/>
                  </a:solidFill>
                  <a:latin typeface="Constantia" charset="0"/>
                </a:rPr>
                <a:t>Estándares de calidad</a:t>
              </a:r>
            </a:p>
          </p:txBody>
        </p:sp>
      </p:grp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3203575" y="2349500"/>
            <a:ext cx="3024188" cy="2592388"/>
          </a:xfrm>
          <a:prstGeom prst="star8">
            <a:avLst>
              <a:gd name="adj" fmla="val 42752"/>
            </a:avLst>
          </a:prstGeom>
          <a:solidFill>
            <a:srgbClr val="00B8FF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1" dirty="0" smtClean="0">
              <a:solidFill>
                <a:srgbClr val="000000"/>
              </a:solidFill>
              <a:latin typeface="Constantia" charset="0"/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Constantia" charset="0"/>
              </a:rPr>
              <a:t>Factores</a:t>
            </a:r>
            <a:r>
              <a:rPr lang="en-US" sz="2400" b="1" dirty="0" smtClean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tantia" charset="0"/>
              </a:rPr>
              <a:t>determinantes</a:t>
            </a:r>
            <a:r>
              <a:rPr lang="en-US" sz="2400" b="1" dirty="0">
                <a:solidFill>
                  <a:srgbClr val="000000"/>
                </a:solidFill>
                <a:latin typeface="Constantia" charset="0"/>
              </a:rPr>
              <a:t> de off-shoring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52488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>
                <a:solidFill>
                  <a:srgbClr val="04617B"/>
                </a:solidFill>
                <a:latin typeface="Calibri" charset="0"/>
              </a:rPr>
              <a:t>Tendencias en América Latina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1676400"/>
            <a:ext cx="8229600" cy="4967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Ranking de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destinos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: 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1. India 43%, 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2. China y Filipinas 20%, 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3.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América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Latina 13%, 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4.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Europa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del Este 7%</a:t>
            </a:r>
          </a:p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Ranking </a:t>
            </a:r>
            <a:r>
              <a:rPr lang="en-US" i="1" dirty="0">
                <a:solidFill>
                  <a:srgbClr val="000000"/>
                </a:solidFill>
                <a:latin typeface="Constantia" charset="0"/>
              </a:rPr>
              <a:t>Global Service Location Index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2011 (top 50)</a:t>
            </a:r>
          </a:p>
          <a:p>
            <a:pPr marL="636588" lvl="1" indent="-242888" hangingPunct="1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Mexico 6º</a:t>
            </a:r>
          </a:p>
          <a:p>
            <a:pPr marL="636588" lvl="1" indent="-242888" hangingPunct="1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Chile 10º</a:t>
            </a:r>
          </a:p>
          <a:p>
            <a:pPr marL="636588" lvl="1" indent="-242888" hangingPunct="1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 err="1">
                <a:solidFill>
                  <a:srgbClr val="000000"/>
                </a:solidFill>
                <a:latin typeface="Constantia" charset="0"/>
              </a:rPr>
              <a:t>Brasil</a:t>
            </a: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 12º</a:t>
            </a:r>
          </a:p>
          <a:p>
            <a:pPr marL="636588" lvl="1" indent="-242888" hangingPunct="1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Costa Rica 19°</a:t>
            </a:r>
          </a:p>
          <a:p>
            <a:pPr marL="636588" lvl="1" indent="-242888" hangingPunct="1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Argentina 30°</a:t>
            </a:r>
          </a:p>
          <a:p>
            <a:pPr marL="636588" lvl="1" indent="-242888" hangingPunct="1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Panama 34</a:t>
            </a:r>
          </a:p>
          <a:p>
            <a:pPr marL="636588" lvl="1" indent="-242888" hangingPunct="1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Uruguay </a:t>
            </a:r>
            <a:r>
              <a:rPr lang="en-US" sz="1600" dirty="0" smtClean="0">
                <a:solidFill>
                  <a:srgbClr val="000000"/>
                </a:solidFill>
                <a:latin typeface="Constantia" charset="0"/>
              </a:rPr>
              <a:t>41º</a:t>
            </a:r>
          </a:p>
          <a:p>
            <a:pPr marL="636588" lvl="1" indent="-242888" hangingPunct="1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tantia" charset="0"/>
              </a:rPr>
              <a:t>Colombia </a:t>
            </a: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43° 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435600" y="2276475"/>
            <a:ext cx="3024188" cy="1728788"/>
          </a:xfrm>
          <a:prstGeom prst="flowChartExtract">
            <a:avLst/>
          </a:prstGeom>
          <a:solidFill>
            <a:srgbClr val="00B8FF"/>
          </a:solidFill>
          <a:ln w="93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539750" algn="l"/>
                <a:tab pos="996950" algn="l"/>
                <a:tab pos="1454150" algn="l"/>
                <a:tab pos="1911350" algn="l"/>
                <a:tab pos="2368550" algn="l"/>
                <a:tab pos="2825750" algn="l"/>
                <a:tab pos="3282950" algn="l"/>
                <a:tab pos="3740150" algn="l"/>
                <a:tab pos="4197350" algn="l"/>
                <a:tab pos="4654550" algn="l"/>
                <a:tab pos="5111750" algn="l"/>
                <a:tab pos="5568950" algn="l"/>
                <a:tab pos="6026150" algn="l"/>
                <a:tab pos="6483350" algn="l"/>
                <a:tab pos="6940550" algn="l"/>
                <a:tab pos="7397750" algn="l"/>
                <a:tab pos="7854950" algn="l"/>
                <a:tab pos="8312150" algn="l"/>
                <a:tab pos="8769350" algn="l"/>
                <a:tab pos="9226550" algn="l"/>
                <a:tab pos="9683750" algn="l"/>
                <a:tab pos="10058400" algn="l"/>
                <a:tab pos="10515600" algn="l"/>
              </a:tabLst>
            </a:pPr>
            <a:r>
              <a:rPr lang="en-US" sz="1100">
                <a:solidFill>
                  <a:srgbClr val="000000"/>
                </a:solidFill>
                <a:latin typeface="Constantia" charset="0"/>
              </a:rPr>
              <a:t>	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300788" y="2925763"/>
            <a:ext cx="1368425" cy="1079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algn="ctr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00"/>
                </a:solidFill>
                <a:latin typeface="Constantia" charset="0"/>
              </a:rPr>
              <a:t>2007-09: 70% de los </a:t>
            </a:r>
            <a:r>
              <a:rPr lang="en-US" sz="1200" dirty="0" err="1">
                <a:solidFill>
                  <a:srgbClr val="000000"/>
                </a:solidFill>
                <a:latin typeface="Constantia" charset="0"/>
              </a:rPr>
              <a:t>lanzamientos</a:t>
            </a:r>
            <a:r>
              <a:rPr lang="en-US" sz="1200" dirty="0">
                <a:solidFill>
                  <a:srgbClr val="000000"/>
                </a:solidFill>
                <a:latin typeface="Constantia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tantia" charset="0"/>
              </a:rPr>
              <a:t>mundiales</a:t>
            </a:r>
            <a:r>
              <a:rPr lang="en-US" sz="1200" dirty="0">
                <a:solidFill>
                  <a:srgbClr val="000000"/>
                </a:solidFill>
                <a:latin typeface="Constantia" charset="0"/>
              </a:rPr>
              <a:t> de contact centers </a:t>
            </a:r>
            <a:r>
              <a:rPr lang="en-US" sz="1200" dirty="0" err="1">
                <a:solidFill>
                  <a:srgbClr val="000000"/>
                </a:solidFill>
                <a:latin typeface="Constantia" charset="0"/>
              </a:rPr>
              <a:t>fueron</a:t>
            </a:r>
            <a:r>
              <a:rPr lang="en-US" sz="1200" dirty="0">
                <a:solidFill>
                  <a:srgbClr val="000000"/>
                </a:solidFill>
                <a:latin typeface="Constantia" charset="0"/>
              </a:rPr>
              <a:t> en AL </a:t>
            </a:r>
          </a:p>
          <a:p>
            <a:pPr algn="ctr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00"/>
                </a:solidFill>
                <a:latin typeface="Constantia" charset="0"/>
              </a:rPr>
              <a:t>(50% de ITO)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12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2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12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52488"/>
          </a:xfrm>
          <a:ln/>
        </p:spPr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>
                <a:solidFill>
                  <a:srgbClr val="04617B"/>
                </a:solidFill>
                <a:latin typeface="Calibri" charset="0"/>
              </a:rPr>
              <a:t>Tendencias en América Latina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1676400"/>
            <a:ext cx="8229600" cy="4967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68288" indent="-268288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dirty="0">
                <a:solidFill>
                  <a:srgbClr val="000000"/>
                </a:solidFill>
                <a:latin typeface="Constantia" charset="0"/>
              </a:rPr>
              <a:t>Top </a:t>
            </a:r>
            <a:r>
              <a:rPr lang="en-US" dirty="0" err="1">
                <a:solidFill>
                  <a:srgbClr val="000000"/>
                </a:solidFill>
                <a:latin typeface="Constantia" charset="0"/>
              </a:rPr>
              <a:t>Off'Shoring</a:t>
            </a:r>
            <a:r>
              <a:rPr lang="en-US" dirty="0">
                <a:solidFill>
                  <a:srgbClr val="000000"/>
                </a:solidFill>
                <a:latin typeface="Constantia" charset="0"/>
              </a:rPr>
              <a:t> City Ranking 2012 (top 100)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Sao Paulo (BR) 13º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Buenos Aires (AR) 15º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San Jose (CR) 18º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Santiago (CL) 22°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Curitiba (BR) 23°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Rio de Janeiro (BR) 30°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Mexico DF (MX) 39º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tantia" charset="0"/>
              </a:rPr>
              <a:t>Monterrey </a:t>
            </a: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nstantia" charset="0"/>
              </a:rPr>
              <a:t>MX)41°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tantia" charset="0"/>
              </a:rPr>
              <a:t>Brasilia </a:t>
            </a: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(BR) 42°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Montevideo (UR) 43°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Bogotá (CO) 55°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Medellin (CO) 60°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Lima (PE) 64° </a:t>
            </a:r>
          </a:p>
          <a:p>
            <a:pPr marL="636588" lvl="1" indent="-242888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 charset="2"/>
              <a:buChar char=""/>
              <a:tabLst>
                <a:tab pos="268288" algn="l"/>
                <a:tab pos="725488" algn="l"/>
                <a:tab pos="1182688" algn="l"/>
                <a:tab pos="1639888" algn="l"/>
                <a:tab pos="2097088" algn="l"/>
                <a:tab pos="2554288" algn="l"/>
                <a:tab pos="3011488" algn="l"/>
                <a:tab pos="3468688" algn="l"/>
                <a:tab pos="3925888" algn="l"/>
                <a:tab pos="4383088" algn="l"/>
                <a:tab pos="4840288" algn="l"/>
                <a:tab pos="5297488" algn="l"/>
                <a:tab pos="5754688" algn="l"/>
                <a:tab pos="6211888" algn="l"/>
                <a:tab pos="6669088" algn="l"/>
                <a:tab pos="7126288" algn="l"/>
                <a:tab pos="7583488" algn="l"/>
                <a:tab pos="8040688" algn="l"/>
                <a:tab pos="8497888" algn="l"/>
                <a:tab pos="8955088" algn="l"/>
                <a:tab pos="9412288" algn="l"/>
              </a:tabLst>
            </a:pPr>
            <a:r>
              <a:rPr lang="en-US" sz="1600" dirty="0">
                <a:solidFill>
                  <a:srgbClr val="000000"/>
                </a:solidFill>
                <a:latin typeface="Constantia" charset="0"/>
              </a:rPr>
              <a:t>Cali (CO) 98°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85248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5000">
                <a:solidFill>
                  <a:srgbClr val="04617B"/>
                </a:solidFill>
                <a:latin typeface="Calibri" charset="0"/>
              </a:rPr>
              <a:t>FODA para offshoring en AL</a:t>
            </a:r>
          </a:p>
        </p:txBody>
      </p:sp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457200" y="1447800"/>
          <a:ext cx="8232775" cy="5001642"/>
        </p:xfrm>
        <a:graphic>
          <a:graphicData uri="http://schemas.openxmlformats.org/drawingml/2006/table">
            <a:tbl>
              <a:tblPr/>
              <a:tblGrid>
                <a:gridCol w="4117975"/>
                <a:gridCol w="4114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Microsoft YaHei" charset="-122"/>
                        </a:rPr>
                        <a:t>FORTALEZAS</a:t>
                      </a:r>
                    </a:p>
                  </a:txBody>
                  <a:tcPr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Microsoft YaHei" charset="-122"/>
                        </a:rPr>
                        <a:t>DEBILIDADES</a:t>
                      </a:r>
                    </a:p>
                  </a:txBody>
                  <a:tcPr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3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9104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9104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Microsoft YaHei" charset="-122"/>
                        </a:rPr>
                        <a:t>OPORTUNIDADES</a:t>
                      </a:r>
                    </a:p>
                  </a:txBody>
                  <a:tcPr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charset="0"/>
                          <a:ea typeface="Microsoft YaHei" charset="-122"/>
                        </a:rPr>
                        <a:t>AMENAZAS</a:t>
                      </a:r>
                    </a:p>
                  </a:txBody>
                  <a:tcPr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48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9104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91044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468313" y="1844675"/>
            <a:ext cx="4103687" cy="2447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1. Situación macroeconómica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2. Proximidad geográfica y huso horario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3. Infraestructura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4. Costos laborales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5. Ambiente de negocios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6. Mano de obra calificada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7. Riesgo político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8. Incentivos y apoyo gubernamental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4572000" y="1844675"/>
            <a:ext cx="4032250" cy="2376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1. Idioma no nativo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2. Costos laborales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3. Marcos regulatorios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4. Certificaciones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5. Mercados internos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6. Tamaño de fuerza laboral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468313" y="4724400"/>
            <a:ext cx="4032250" cy="1655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1. Aumento de costo laboral en India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2. Inflación en India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3. Crecimiento del mercado global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4. Percepción de calidad en AL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5. Mercado latino en EEUU y diásporas</a:t>
            </a: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4572000" y="4724400"/>
            <a:ext cx="4103688" cy="1655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1. Competencia internacional (China, Medio Oriente, Europa del Este, África)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2. Falta de enfoque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3. Inflación</a:t>
            </a:r>
          </a:p>
          <a:p>
            <a:pPr hangingPunct="1">
              <a:lnSpc>
                <a:spcPct val="104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Constantia" charset="0"/>
              </a:rPr>
              <a:t>4. Sobrevaluación de monedas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34478</TotalTime>
  <Words>704</Words>
  <Application>Microsoft Office PowerPoint</Application>
  <PresentationFormat>Presentación en pantalla (4:3)</PresentationFormat>
  <Paragraphs>191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Tema de Office</vt:lpstr>
      <vt:lpstr>Tema de Office</vt:lpstr>
      <vt:lpstr>Tema de Office</vt:lpstr>
      <vt:lpstr>Diapositiva 1</vt:lpstr>
      <vt:lpstr>Resumen</vt:lpstr>
      <vt:lpstr>Contexto mundial</vt:lpstr>
      <vt:lpstr>Diapositiva 4</vt:lpstr>
      <vt:lpstr>Tendencias globales</vt:lpstr>
      <vt:lpstr>Diapositiva 6</vt:lpstr>
      <vt:lpstr>Tendencias en América Latina</vt:lpstr>
      <vt:lpstr>Tendencias en América Latina</vt:lpstr>
      <vt:lpstr>FODA para offshoring en AL</vt:lpstr>
      <vt:lpstr>Desafíos para el desarrollo</vt:lpstr>
      <vt:lpstr>Diapositiva 11</vt:lpstr>
      <vt:lpstr>Diapositiva 12</vt:lpstr>
      <vt:lpstr>Programa de Promoción de Servicios Globales de Colombia Programa de Transformación Productiva MCIT – Bancóldex + Proexport + SENA + Colciencias + Innpulsa Banco Interamericano de Desarrollo</vt:lpstr>
      <vt:lpstr>Muchas 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e28ng003</dc:creator>
  <cp:lastModifiedBy>Eventech</cp:lastModifiedBy>
  <cp:revision>6</cp:revision>
  <cp:lastPrinted>1601-01-01T00:00:00Z</cp:lastPrinted>
  <dcterms:created xsi:type="dcterms:W3CDTF">1601-01-01T00:00:00Z</dcterms:created>
  <dcterms:modified xsi:type="dcterms:W3CDTF">2012-07-31T15:53:17Z</dcterms:modified>
</cp:coreProperties>
</file>