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79" r:id="rId3"/>
    <p:sldId id="374" r:id="rId4"/>
    <p:sldId id="281" r:id="rId5"/>
    <p:sldId id="282" r:id="rId6"/>
    <p:sldId id="283" r:id="rId7"/>
    <p:sldId id="371" r:id="rId8"/>
    <p:sldId id="376" r:id="rId9"/>
    <p:sldId id="377" r:id="rId10"/>
    <p:sldId id="379" r:id="rId11"/>
    <p:sldId id="380" r:id="rId12"/>
    <p:sldId id="381" r:id="rId13"/>
    <p:sldId id="369" r:id="rId14"/>
    <p:sldId id="370" r:id="rId15"/>
    <p:sldId id="372" r:id="rId16"/>
    <p:sldId id="284" r:id="rId17"/>
    <p:sldId id="285" r:id="rId18"/>
    <p:sldId id="286" r:id="rId19"/>
    <p:sldId id="287" r:id="rId20"/>
    <p:sldId id="383" r:id="rId21"/>
    <p:sldId id="384" r:id="rId22"/>
    <p:sldId id="387" r:id="rId23"/>
    <p:sldId id="388" r:id="rId24"/>
    <p:sldId id="389" r:id="rId25"/>
    <p:sldId id="390" r:id="rId26"/>
    <p:sldId id="288" r:id="rId27"/>
    <p:sldId id="289" r:id="rId28"/>
    <p:sldId id="290" r:id="rId29"/>
    <p:sldId id="291" r:id="rId30"/>
    <p:sldId id="292" r:id="rId31"/>
    <p:sldId id="293" r:id="rId32"/>
    <p:sldId id="294" r:id="rId33"/>
    <p:sldId id="295" r:id="rId34"/>
    <p:sldId id="296" r:id="rId35"/>
    <p:sldId id="297" r:id="rId36"/>
    <p:sldId id="300" r:id="rId37"/>
    <p:sldId id="301" r:id="rId38"/>
    <p:sldId id="302" r:id="rId39"/>
    <p:sldId id="306" r:id="rId40"/>
    <p:sldId id="308" r:id="rId41"/>
    <p:sldId id="309" r:id="rId42"/>
    <p:sldId id="311" r:id="rId43"/>
    <p:sldId id="313" r:id="rId44"/>
    <p:sldId id="314" r:id="rId45"/>
    <p:sldId id="315" r:id="rId46"/>
    <p:sldId id="316" r:id="rId47"/>
    <p:sldId id="317" r:id="rId48"/>
    <p:sldId id="320" r:id="rId49"/>
    <p:sldId id="322" r:id="rId50"/>
    <p:sldId id="324" r:id="rId51"/>
    <p:sldId id="368" r:id="rId52"/>
    <p:sldId id="330" r:id="rId53"/>
    <p:sldId id="331" r:id="rId54"/>
    <p:sldId id="333" r:id="rId55"/>
    <p:sldId id="336" r:id="rId56"/>
    <p:sldId id="338" r:id="rId57"/>
    <p:sldId id="339" r:id="rId58"/>
    <p:sldId id="341" r:id="rId59"/>
    <p:sldId id="342" r:id="rId60"/>
    <p:sldId id="344" r:id="rId61"/>
    <p:sldId id="345" r:id="rId62"/>
    <p:sldId id="347" r:id="rId63"/>
    <p:sldId id="352" r:id="rId64"/>
    <p:sldId id="353" r:id="rId65"/>
    <p:sldId id="354" r:id="rId66"/>
    <p:sldId id="355" r:id="rId67"/>
    <p:sldId id="356" r:id="rId68"/>
    <p:sldId id="357" r:id="rId69"/>
    <p:sldId id="359" r:id="rId70"/>
    <p:sldId id="360" r:id="rId71"/>
    <p:sldId id="361" r:id="rId72"/>
    <p:sldId id="362" r:id="rId73"/>
    <p:sldId id="365" r:id="rId74"/>
    <p:sldId id="278" r:id="rId7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6EDBC-CB9F-43E4-8066-4306E7A09F45}" type="doc">
      <dgm:prSet loTypeId="urn:microsoft.com/office/officeart/2005/8/layout/equation1" loCatId="process" qsTypeId="urn:microsoft.com/office/officeart/2005/8/quickstyle/simple1" qsCatId="simple" csTypeId="urn:microsoft.com/office/officeart/2005/8/colors/accent1_2" csCatId="accent1" phldr="1"/>
      <dgm:spPr/>
    </dgm:pt>
    <dgm:pt modelId="{6878322B-9A76-4F65-9D9D-A46D7785F2A5}">
      <dgm:prSet phldrT="[Texto]" custT="1"/>
      <dgm:spPr>
        <a:solidFill>
          <a:srgbClr val="FFC000">
            <a:alpha val="39000"/>
          </a:srgbClr>
        </a:solidFill>
        <a:ln w="38100">
          <a:solidFill>
            <a:schemeClr val="accent2">
              <a:lumMod val="75000"/>
            </a:schemeClr>
          </a:solidFill>
        </a:ln>
      </dgm:spPr>
      <dgm:t>
        <a:bodyPr/>
        <a:lstStyle/>
        <a:p>
          <a:r>
            <a:rPr lang="en-US" sz="1200" b="1" dirty="0" smtClean="0">
              <a:solidFill>
                <a:schemeClr val="tx1">
                  <a:lumMod val="75000"/>
                  <a:lumOff val="25000"/>
                </a:schemeClr>
              </a:solidFill>
              <a:latin typeface="Arial" pitchFamily="34" charset="0"/>
              <a:cs typeface="Arial" pitchFamily="34" charset="0"/>
            </a:rPr>
            <a:t>ALIMENTO</a:t>
          </a:r>
          <a:endParaRPr lang="es-CO" sz="1200" b="1" dirty="0">
            <a:solidFill>
              <a:schemeClr val="tx1">
                <a:lumMod val="75000"/>
                <a:lumOff val="25000"/>
              </a:schemeClr>
            </a:solidFill>
            <a:latin typeface="Arial" pitchFamily="34" charset="0"/>
            <a:cs typeface="Arial" pitchFamily="34" charset="0"/>
          </a:endParaRPr>
        </a:p>
      </dgm:t>
    </dgm:pt>
    <dgm:pt modelId="{3407DE59-832A-41AB-88C7-33A8ED9BA7DB}" type="parTrans" cxnId="{7D1B0C1B-33C9-4A45-9725-BD5297DDC61C}">
      <dgm:prSet/>
      <dgm:spPr/>
      <dgm:t>
        <a:bodyPr/>
        <a:lstStyle/>
        <a:p>
          <a:endParaRPr lang="es-CO"/>
        </a:p>
      </dgm:t>
    </dgm:pt>
    <dgm:pt modelId="{F851BCF1-D330-4897-90F2-BCC7EA3D2169}" type="sibTrans" cxnId="{7D1B0C1B-33C9-4A45-9725-BD5297DDC61C}">
      <dgm:prSet/>
      <dgm:spPr>
        <a:solidFill>
          <a:srgbClr val="FFC000"/>
        </a:solidFill>
      </dgm:spPr>
      <dgm:t>
        <a:bodyPr/>
        <a:lstStyle/>
        <a:p>
          <a:endParaRPr lang="es-CO"/>
        </a:p>
      </dgm:t>
    </dgm:pt>
    <dgm:pt modelId="{412B7A70-C804-4EF5-AB28-FA39ECA879B2}">
      <dgm:prSet phldrT="[Texto]" custT="1"/>
      <dgm:spPr>
        <a:solidFill>
          <a:srgbClr val="00CC00">
            <a:alpha val="38000"/>
          </a:srgbClr>
        </a:solidFill>
        <a:ln w="38100">
          <a:solidFill>
            <a:schemeClr val="accent2">
              <a:lumMod val="75000"/>
            </a:schemeClr>
          </a:solidFill>
        </a:ln>
      </dgm:spPr>
      <dgm:t>
        <a:bodyPr/>
        <a:lstStyle/>
        <a:p>
          <a:r>
            <a:rPr lang="en-US" sz="1200" b="1" dirty="0" smtClean="0">
              <a:solidFill>
                <a:schemeClr val="tx1">
                  <a:lumMod val="75000"/>
                  <a:lumOff val="25000"/>
                </a:schemeClr>
              </a:solidFill>
              <a:latin typeface="Arial" pitchFamily="34" charset="0"/>
              <a:cs typeface="Arial" pitchFamily="34" charset="0"/>
            </a:rPr>
            <a:t>MARCA</a:t>
          </a:r>
          <a:endParaRPr lang="es-CO" sz="1200" b="1" dirty="0">
            <a:solidFill>
              <a:schemeClr val="tx1">
                <a:lumMod val="75000"/>
                <a:lumOff val="25000"/>
              </a:schemeClr>
            </a:solidFill>
            <a:latin typeface="Arial" pitchFamily="34" charset="0"/>
            <a:cs typeface="Arial" pitchFamily="34" charset="0"/>
          </a:endParaRPr>
        </a:p>
      </dgm:t>
    </dgm:pt>
    <dgm:pt modelId="{DEE19E2D-8A61-47AB-A5B7-C3ECEC0A9104}" type="parTrans" cxnId="{DE56E337-C18F-476C-8BD4-9FC905F1F279}">
      <dgm:prSet/>
      <dgm:spPr/>
      <dgm:t>
        <a:bodyPr/>
        <a:lstStyle/>
        <a:p>
          <a:endParaRPr lang="es-CO"/>
        </a:p>
      </dgm:t>
    </dgm:pt>
    <dgm:pt modelId="{2A818A18-9846-405A-AACA-177FA6AF4DE2}" type="sibTrans" cxnId="{DE56E337-C18F-476C-8BD4-9FC905F1F279}">
      <dgm:prSet/>
      <dgm:spPr>
        <a:solidFill>
          <a:srgbClr val="FFC000"/>
        </a:solidFill>
      </dgm:spPr>
      <dgm:t>
        <a:bodyPr/>
        <a:lstStyle/>
        <a:p>
          <a:endParaRPr lang="es-CO"/>
        </a:p>
      </dgm:t>
    </dgm:pt>
    <dgm:pt modelId="{195F583A-4751-451B-8796-A86A5ACB9E56}">
      <dgm:prSet phldrT="[Texto]" custT="1"/>
      <dgm:spPr>
        <a:solidFill>
          <a:srgbClr val="FF0000">
            <a:alpha val="30000"/>
          </a:srgbClr>
        </a:solidFill>
        <a:ln w="38100">
          <a:solidFill>
            <a:schemeClr val="accent2">
              <a:lumMod val="75000"/>
            </a:schemeClr>
          </a:solidFill>
        </a:ln>
      </dgm:spPr>
      <dgm:t>
        <a:bodyPr/>
        <a:lstStyle/>
        <a:p>
          <a:r>
            <a:rPr lang="en-US" sz="1200" b="1" dirty="0" smtClean="0">
              <a:solidFill>
                <a:schemeClr val="tx1">
                  <a:lumMod val="75000"/>
                  <a:lumOff val="25000"/>
                </a:schemeClr>
              </a:solidFill>
              <a:latin typeface="Arial" pitchFamily="34" charset="0"/>
              <a:cs typeface="Arial" pitchFamily="34" charset="0"/>
            </a:rPr>
            <a:t>REGISTRO SANITARIO </a:t>
          </a:r>
          <a:r>
            <a:rPr lang="en-US" sz="1200" dirty="0" smtClean="0">
              <a:solidFill>
                <a:schemeClr val="tx1">
                  <a:lumMod val="75000"/>
                  <a:lumOff val="25000"/>
                </a:schemeClr>
              </a:solidFill>
              <a:latin typeface="Arial" pitchFamily="34" charset="0"/>
              <a:cs typeface="Arial" pitchFamily="34" charset="0"/>
            </a:rPr>
            <a:t>O </a:t>
          </a:r>
        </a:p>
        <a:p>
          <a:r>
            <a:rPr lang="en-US" sz="1200" b="1" dirty="0" smtClean="0">
              <a:solidFill>
                <a:schemeClr val="tx1">
                  <a:lumMod val="75000"/>
                  <a:lumOff val="25000"/>
                </a:schemeClr>
              </a:solidFill>
              <a:latin typeface="Arial" pitchFamily="34" charset="0"/>
              <a:cs typeface="Arial" pitchFamily="34" charset="0"/>
            </a:rPr>
            <a:t>PERMISO SANITARIO</a:t>
          </a:r>
          <a:endParaRPr lang="es-CO" sz="1200" b="1" dirty="0">
            <a:solidFill>
              <a:schemeClr val="tx1">
                <a:lumMod val="75000"/>
                <a:lumOff val="25000"/>
              </a:schemeClr>
            </a:solidFill>
            <a:latin typeface="Arial" pitchFamily="34" charset="0"/>
            <a:cs typeface="Arial" pitchFamily="34" charset="0"/>
          </a:endParaRPr>
        </a:p>
      </dgm:t>
    </dgm:pt>
    <dgm:pt modelId="{FA9031E7-9360-40FD-ABB2-19518E933A5C}" type="parTrans" cxnId="{720A65A4-3046-418D-9EC9-40E5B56895EA}">
      <dgm:prSet/>
      <dgm:spPr/>
      <dgm:t>
        <a:bodyPr/>
        <a:lstStyle/>
        <a:p>
          <a:endParaRPr lang="es-CO"/>
        </a:p>
      </dgm:t>
    </dgm:pt>
    <dgm:pt modelId="{B79B736A-F247-40B5-B9A3-10C7BA4D80CD}" type="sibTrans" cxnId="{720A65A4-3046-418D-9EC9-40E5B56895EA}">
      <dgm:prSet/>
      <dgm:spPr/>
      <dgm:t>
        <a:bodyPr/>
        <a:lstStyle/>
        <a:p>
          <a:endParaRPr lang="es-CO"/>
        </a:p>
      </dgm:t>
    </dgm:pt>
    <dgm:pt modelId="{A1E74AB4-6908-460F-847B-14E5F7F0BAFA}" type="pres">
      <dgm:prSet presAssocID="{21D6EDBC-CB9F-43E4-8066-4306E7A09F45}" presName="linearFlow" presStyleCnt="0">
        <dgm:presLayoutVars>
          <dgm:dir/>
          <dgm:resizeHandles val="exact"/>
        </dgm:presLayoutVars>
      </dgm:prSet>
      <dgm:spPr/>
    </dgm:pt>
    <dgm:pt modelId="{5236EFC6-C124-444A-AD3C-6202069190FB}" type="pres">
      <dgm:prSet presAssocID="{6878322B-9A76-4F65-9D9D-A46D7785F2A5}" presName="node" presStyleLbl="node1" presStyleIdx="0" presStyleCnt="3" custScaleX="219758">
        <dgm:presLayoutVars>
          <dgm:bulletEnabled val="1"/>
        </dgm:presLayoutVars>
      </dgm:prSet>
      <dgm:spPr/>
      <dgm:t>
        <a:bodyPr/>
        <a:lstStyle/>
        <a:p>
          <a:endParaRPr lang="es-CO"/>
        </a:p>
      </dgm:t>
    </dgm:pt>
    <dgm:pt modelId="{8CB1393E-2573-4612-AD9B-1FBDA36794F8}" type="pres">
      <dgm:prSet presAssocID="{F851BCF1-D330-4897-90F2-BCC7EA3D2169}" presName="spacerL" presStyleCnt="0"/>
      <dgm:spPr/>
    </dgm:pt>
    <dgm:pt modelId="{C9C43E17-1F51-4191-A258-713CC2DAB932}" type="pres">
      <dgm:prSet presAssocID="{F851BCF1-D330-4897-90F2-BCC7EA3D2169}" presName="sibTrans" presStyleLbl="sibTrans2D1" presStyleIdx="0" presStyleCnt="2"/>
      <dgm:spPr/>
      <dgm:t>
        <a:bodyPr/>
        <a:lstStyle/>
        <a:p>
          <a:endParaRPr lang="es-CO"/>
        </a:p>
      </dgm:t>
    </dgm:pt>
    <dgm:pt modelId="{978305C1-534A-41A0-B520-CAF5192C60A4}" type="pres">
      <dgm:prSet presAssocID="{F851BCF1-D330-4897-90F2-BCC7EA3D2169}" presName="spacerR" presStyleCnt="0"/>
      <dgm:spPr/>
    </dgm:pt>
    <dgm:pt modelId="{F5D9579E-3C7C-405A-8DFF-F21C8880A084}" type="pres">
      <dgm:prSet presAssocID="{412B7A70-C804-4EF5-AB28-FA39ECA879B2}" presName="node" presStyleLbl="node1" presStyleIdx="1" presStyleCnt="3" custScaleX="194381">
        <dgm:presLayoutVars>
          <dgm:bulletEnabled val="1"/>
        </dgm:presLayoutVars>
      </dgm:prSet>
      <dgm:spPr/>
      <dgm:t>
        <a:bodyPr/>
        <a:lstStyle/>
        <a:p>
          <a:endParaRPr lang="es-CO"/>
        </a:p>
      </dgm:t>
    </dgm:pt>
    <dgm:pt modelId="{52923728-714F-42E0-9E78-6BF5DD14322B}" type="pres">
      <dgm:prSet presAssocID="{2A818A18-9846-405A-AACA-177FA6AF4DE2}" presName="spacerL" presStyleCnt="0"/>
      <dgm:spPr/>
    </dgm:pt>
    <dgm:pt modelId="{09CC81ED-5765-44E3-89E8-D1DAF3C116E5}" type="pres">
      <dgm:prSet presAssocID="{2A818A18-9846-405A-AACA-177FA6AF4DE2}" presName="sibTrans" presStyleLbl="sibTrans2D1" presStyleIdx="1" presStyleCnt="2"/>
      <dgm:spPr/>
      <dgm:t>
        <a:bodyPr/>
        <a:lstStyle/>
        <a:p>
          <a:endParaRPr lang="es-CO"/>
        </a:p>
      </dgm:t>
    </dgm:pt>
    <dgm:pt modelId="{7E090EC6-4713-49B1-9542-34E72B23148A}" type="pres">
      <dgm:prSet presAssocID="{2A818A18-9846-405A-AACA-177FA6AF4DE2}" presName="spacerR" presStyleCnt="0"/>
      <dgm:spPr/>
    </dgm:pt>
    <dgm:pt modelId="{56721077-6A9F-423C-AB77-D3F849A2113D}" type="pres">
      <dgm:prSet presAssocID="{195F583A-4751-451B-8796-A86A5ACB9E56}" presName="node" presStyleLbl="node1" presStyleIdx="2" presStyleCnt="3" custScaleX="199851" custLinFactNeighborX="930" custLinFactNeighborY="-1064">
        <dgm:presLayoutVars>
          <dgm:bulletEnabled val="1"/>
        </dgm:presLayoutVars>
      </dgm:prSet>
      <dgm:spPr/>
      <dgm:t>
        <a:bodyPr/>
        <a:lstStyle/>
        <a:p>
          <a:endParaRPr lang="es-CO"/>
        </a:p>
      </dgm:t>
    </dgm:pt>
  </dgm:ptLst>
  <dgm:cxnLst>
    <dgm:cxn modelId="{FC43D36F-2516-4389-955A-93CA501F4A4A}" type="presOf" srcId="{195F583A-4751-451B-8796-A86A5ACB9E56}" destId="{56721077-6A9F-423C-AB77-D3F849A2113D}" srcOrd="0" destOrd="0" presId="urn:microsoft.com/office/officeart/2005/8/layout/equation1"/>
    <dgm:cxn modelId="{DE56E337-C18F-476C-8BD4-9FC905F1F279}" srcId="{21D6EDBC-CB9F-43E4-8066-4306E7A09F45}" destId="{412B7A70-C804-4EF5-AB28-FA39ECA879B2}" srcOrd="1" destOrd="0" parTransId="{DEE19E2D-8A61-47AB-A5B7-C3ECEC0A9104}" sibTransId="{2A818A18-9846-405A-AACA-177FA6AF4DE2}"/>
    <dgm:cxn modelId="{77E21BA8-6C40-4BE5-9741-0223B140310E}" type="presOf" srcId="{6878322B-9A76-4F65-9D9D-A46D7785F2A5}" destId="{5236EFC6-C124-444A-AD3C-6202069190FB}" srcOrd="0" destOrd="0" presId="urn:microsoft.com/office/officeart/2005/8/layout/equation1"/>
    <dgm:cxn modelId="{F652DE5F-880D-4E8E-B4AC-0D35DF245EE9}" type="presOf" srcId="{2A818A18-9846-405A-AACA-177FA6AF4DE2}" destId="{09CC81ED-5765-44E3-89E8-D1DAF3C116E5}" srcOrd="0" destOrd="0" presId="urn:microsoft.com/office/officeart/2005/8/layout/equation1"/>
    <dgm:cxn modelId="{CC169B0C-F203-48F9-9BAC-2CD7133898A8}" type="presOf" srcId="{F851BCF1-D330-4897-90F2-BCC7EA3D2169}" destId="{C9C43E17-1F51-4191-A258-713CC2DAB932}" srcOrd="0" destOrd="0" presId="urn:microsoft.com/office/officeart/2005/8/layout/equation1"/>
    <dgm:cxn modelId="{7D1B0C1B-33C9-4A45-9725-BD5297DDC61C}" srcId="{21D6EDBC-CB9F-43E4-8066-4306E7A09F45}" destId="{6878322B-9A76-4F65-9D9D-A46D7785F2A5}" srcOrd="0" destOrd="0" parTransId="{3407DE59-832A-41AB-88C7-33A8ED9BA7DB}" sibTransId="{F851BCF1-D330-4897-90F2-BCC7EA3D2169}"/>
    <dgm:cxn modelId="{720A65A4-3046-418D-9EC9-40E5B56895EA}" srcId="{21D6EDBC-CB9F-43E4-8066-4306E7A09F45}" destId="{195F583A-4751-451B-8796-A86A5ACB9E56}" srcOrd="2" destOrd="0" parTransId="{FA9031E7-9360-40FD-ABB2-19518E933A5C}" sibTransId="{B79B736A-F247-40B5-B9A3-10C7BA4D80CD}"/>
    <dgm:cxn modelId="{701A17E2-BF30-4263-841A-E7BCC58D46BB}" type="presOf" srcId="{21D6EDBC-CB9F-43E4-8066-4306E7A09F45}" destId="{A1E74AB4-6908-460F-847B-14E5F7F0BAFA}" srcOrd="0" destOrd="0" presId="urn:microsoft.com/office/officeart/2005/8/layout/equation1"/>
    <dgm:cxn modelId="{CFD89A06-0628-442C-A2B0-2AAB899FF814}" type="presOf" srcId="{412B7A70-C804-4EF5-AB28-FA39ECA879B2}" destId="{F5D9579E-3C7C-405A-8DFF-F21C8880A084}" srcOrd="0" destOrd="0" presId="urn:microsoft.com/office/officeart/2005/8/layout/equation1"/>
    <dgm:cxn modelId="{E5D32E8A-84E9-4711-BB9E-38D4F4DAD85E}" type="presParOf" srcId="{A1E74AB4-6908-460F-847B-14E5F7F0BAFA}" destId="{5236EFC6-C124-444A-AD3C-6202069190FB}" srcOrd="0" destOrd="0" presId="urn:microsoft.com/office/officeart/2005/8/layout/equation1"/>
    <dgm:cxn modelId="{9EACA0C7-E32F-427D-B574-6D06325AC99D}" type="presParOf" srcId="{A1E74AB4-6908-460F-847B-14E5F7F0BAFA}" destId="{8CB1393E-2573-4612-AD9B-1FBDA36794F8}" srcOrd="1" destOrd="0" presId="urn:microsoft.com/office/officeart/2005/8/layout/equation1"/>
    <dgm:cxn modelId="{3514D1F6-BA07-4BB0-B94C-3DDBB83C6EA3}" type="presParOf" srcId="{A1E74AB4-6908-460F-847B-14E5F7F0BAFA}" destId="{C9C43E17-1F51-4191-A258-713CC2DAB932}" srcOrd="2" destOrd="0" presId="urn:microsoft.com/office/officeart/2005/8/layout/equation1"/>
    <dgm:cxn modelId="{C09F41CE-00B2-4AB1-8959-B37C7561E717}" type="presParOf" srcId="{A1E74AB4-6908-460F-847B-14E5F7F0BAFA}" destId="{978305C1-534A-41A0-B520-CAF5192C60A4}" srcOrd="3" destOrd="0" presId="urn:microsoft.com/office/officeart/2005/8/layout/equation1"/>
    <dgm:cxn modelId="{87998259-1914-4505-9951-A69EBFC3AEEB}" type="presParOf" srcId="{A1E74AB4-6908-460F-847B-14E5F7F0BAFA}" destId="{F5D9579E-3C7C-405A-8DFF-F21C8880A084}" srcOrd="4" destOrd="0" presId="urn:microsoft.com/office/officeart/2005/8/layout/equation1"/>
    <dgm:cxn modelId="{A21EA33F-442F-40BD-8DDB-69EEFB49BB89}" type="presParOf" srcId="{A1E74AB4-6908-460F-847B-14E5F7F0BAFA}" destId="{52923728-714F-42E0-9E78-6BF5DD14322B}" srcOrd="5" destOrd="0" presId="urn:microsoft.com/office/officeart/2005/8/layout/equation1"/>
    <dgm:cxn modelId="{CBA947DF-9B78-4C70-AFCD-75CA8BB14C95}" type="presParOf" srcId="{A1E74AB4-6908-460F-847B-14E5F7F0BAFA}" destId="{09CC81ED-5765-44E3-89E8-D1DAF3C116E5}" srcOrd="6" destOrd="0" presId="urn:microsoft.com/office/officeart/2005/8/layout/equation1"/>
    <dgm:cxn modelId="{C653BCC7-2F3C-4119-94BE-246B8509D3A1}" type="presParOf" srcId="{A1E74AB4-6908-460F-847B-14E5F7F0BAFA}" destId="{7E090EC6-4713-49B1-9542-34E72B23148A}" srcOrd="7" destOrd="0" presId="urn:microsoft.com/office/officeart/2005/8/layout/equation1"/>
    <dgm:cxn modelId="{698C3049-F344-4552-B2B1-D3075AD64CA4}" type="presParOf" srcId="{A1E74AB4-6908-460F-847B-14E5F7F0BAFA}" destId="{56721077-6A9F-423C-AB77-D3F849A2113D}" srcOrd="8" destOrd="0" presId="urn:microsoft.com/office/officeart/2005/8/layout/equation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6EFC6-C124-444A-AD3C-6202069190FB}">
      <dsp:nvSpPr>
        <dsp:cNvPr id="0" name=""/>
        <dsp:cNvSpPr/>
      </dsp:nvSpPr>
      <dsp:spPr>
        <a:xfrm>
          <a:off x="759173" y="3"/>
          <a:ext cx="2197854" cy="1000125"/>
        </a:xfrm>
        <a:prstGeom prst="ellipse">
          <a:avLst/>
        </a:prstGeom>
        <a:solidFill>
          <a:srgbClr val="FFC000">
            <a:alpha val="39000"/>
          </a:srgbClr>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lumOff val="25000"/>
                </a:schemeClr>
              </a:solidFill>
              <a:latin typeface="Arial" pitchFamily="34" charset="0"/>
              <a:cs typeface="Arial" pitchFamily="34" charset="0"/>
            </a:rPr>
            <a:t>ALIMENTO</a:t>
          </a:r>
          <a:endParaRPr lang="es-CO" sz="1200" b="1" kern="1200" dirty="0">
            <a:solidFill>
              <a:schemeClr val="tx1">
                <a:lumMod val="75000"/>
                <a:lumOff val="25000"/>
              </a:schemeClr>
            </a:solidFill>
            <a:latin typeface="Arial" pitchFamily="34" charset="0"/>
            <a:cs typeface="Arial" pitchFamily="34" charset="0"/>
          </a:endParaRPr>
        </a:p>
      </dsp:txBody>
      <dsp:txXfrm>
        <a:off x="1081041" y="146468"/>
        <a:ext cx="1554118" cy="707195"/>
      </dsp:txXfrm>
    </dsp:sp>
    <dsp:sp modelId="{C9C43E17-1F51-4191-A258-713CC2DAB932}">
      <dsp:nvSpPr>
        <dsp:cNvPr id="0" name=""/>
        <dsp:cNvSpPr/>
      </dsp:nvSpPr>
      <dsp:spPr>
        <a:xfrm>
          <a:off x="3038238" y="210029"/>
          <a:ext cx="580072" cy="580072"/>
        </a:xfrm>
        <a:prstGeom prst="mathPl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O" sz="900" kern="1200"/>
        </a:p>
      </dsp:txBody>
      <dsp:txXfrm>
        <a:off x="3115127" y="431849"/>
        <a:ext cx="426294" cy="136432"/>
      </dsp:txXfrm>
    </dsp:sp>
    <dsp:sp modelId="{F5D9579E-3C7C-405A-8DFF-F21C8880A084}">
      <dsp:nvSpPr>
        <dsp:cNvPr id="0" name=""/>
        <dsp:cNvSpPr/>
      </dsp:nvSpPr>
      <dsp:spPr>
        <a:xfrm>
          <a:off x="3699520" y="3"/>
          <a:ext cx="1944052" cy="1000124"/>
        </a:xfrm>
        <a:prstGeom prst="ellipse">
          <a:avLst/>
        </a:prstGeom>
        <a:solidFill>
          <a:srgbClr val="00CC00">
            <a:alpha val="38000"/>
          </a:srgbClr>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lumOff val="25000"/>
                </a:schemeClr>
              </a:solidFill>
              <a:latin typeface="Arial" pitchFamily="34" charset="0"/>
              <a:cs typeface="Arial" pitchFamily="34" charset="0"/>
            </a:rPr>
            <a:t>MARCA</a:t>
          </a:r>
          <a:endParaRPr lang="es-CO" sz="1200" b="1" kern="1200" dirty="0">
            <a:solidFill>
              <a:schemeClr val="tx1">
                <a:lumMod val="75000"/>
                <a:lumOff val="25000"/>
              </a:schemeClr>
            </a:solidFill>
            <a:latin typeface="Arial" pitchFamily="34" charset="0"/>
            <a:cs typeface="Arial" pitchFamily="34" charset="0"/>
          </a:endParaRPr>
        </a:p>
      </dsp:txBody>
      <dsp:txXfrm>
        <a:off x="3984220" y="146468"/>
        <a:ext cx="1374652" cy="707194"/>
      </dsp:txXfrm>
    </dsp:sp>
    <dsp:sp modelId="{09CC81ED-5765-44E3-89E8-D1DAF3C116E5}">
      <dsp:nvSpPr>
        <dsp:cNvPr id="0" name=""/>
        <dsp:cNvSpPr/>
      </dsp:nvSpPr>
      <dsp:spPr>
        <a:xfrm>
          <a:off x="5724784" y="210029"/>
          <a:ext cx="580072" cy="580072"/>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O" sz="2400" kern="1200"/>
        </a:p>
      </dsp:txBody>
      <dsp:txXfrm>
        <a:off x="5801673" y="329524"/>
        <a:ext cx="426294" cy="341082"/>
      </dsp:txXfrm>
    </dsp:sp>
    <dsp:sp modelId="{56721077-6A9F-423C-AB77-D3F849A2113D}">
      <dsp:nvSpPr>
        <dsp:cNvPr id="0" name=""/>
        <dsp:cNvSpPr/>
      </dsp:nvSpPr>
      <dsp:spPr>
        <a:xfrm>
          <a:off x="6386821" y="0"/>
          <a:ext cx="1998759" cy="1000124"/>
        </a:xfrm>
        <a:prstGeom prst="ellipse">
          <a:avLst/>
        </a:prstGeom>
        <a:solidFill>
          <a:srgbClr val="FF0000">
            <a:alpha val="30000"/>
          </a:srgbClr>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lumOff val="25000"/>
                </a:schemeClr>
              </a:solidFill>
              <a:latin typeface="Arial" pitchFamily="34" charset="0"/>
              <a:cs typeface="Arial" pitchFamily="34" charset="0"/>
            </a:rPr>
            <a:t>REGISTRO SANITARIO </a:t>
          </a:r>
          <a:r>
            <a:rPr lang="en-US" sz="1200" kern="1200" dirty="0" smtClean="0">
              <a:solidFill>
                <a:schemeClr val="tx1">
                  <a:lumMod val="75000"/>
                  <a:lumOff val="25000"/>
                </a:schemeClr>
              </a:solidFill>
              <a:latin typeface="Arial" pitchFamily="34" charset="0"/>
              <a:cs typeface="Arial" pitchFamily="34" charset="0"/>
            </a:rPr>
            <a:t>O </a:t>
          </a:r>
        </a:p>
        <a:p>
          <a:pPr lvl="0" algn="ctr" defTabSz="533400">
            <a:lnSpc>
              <a:spcPct val="90000"/>
            </a:lnSpc>
            <a:spcBef>
              <a:spcPct val="0"/>
            </a:spcBef>
            <a:spcAft>
              <a:spcPct val="35000"/>
            </a:spcAft>
          </a:pPr>
          <a:r>
            <a:rPr lang="en-US" sz="1200" b="1" kern="1200" dirty="0" smtClean="0">
              <a:solidFill>
                <a:schemeClr val="tx1">
                  <a:lumMod val="75000"/>
                  <a:lumOff val="25000"/>
                </a:schemeClr>
              </a:solidFill>
              <a:latin typeface="Arial" pitchFamily="34" charset="0"/>
              <a:cs typeface="Arial" pitchFamily="34" charset="0"/>
            </a:rPr>
            <a:t>PERMISO SANITARIO</a:t>
          </a:r>
          <a:endParaRPr lang="es-CO" sz="1200" b="1" kern="1200" dirty="0">
            <a:solidFill>
              <a:schemeClr val="tx1">
                <a:lumMod val="75000"/>
                <a:lumOff val="25000"/>
              </a:schemeClr>
            </a:solidFill>
            <a:latin typeface="Arial" pitchFamily="34" charset="0"/>
            <a:cs typeface="Arial" pitchFamily="34" charset="0"/>
          </a:endParaRPr>
        </a:p>
      </dsp:txBody>
      <dsp:txXfrm>
        <a:off x="6679532" y="146465"/>
        <a:ext cx="1413337" cy="70719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4DDA0-9661-4049-A045-5E0C4D53184B}" type="datetimeFigureOut">
              <a:rPr lang="es-CO" smtClean="0"/>
              <a:t>12/08/2013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5DC07-8FCC-4955-9191-99AF854F5460}" type="slidenum">
              <a:rPr lang="es-CO" smtClean="0"/>
              <a:t>‹Nº›</a:t>
            </a:fld>
            <a:endParaRPr lang="es-CO"/>
          </a:p>
        </p:txBody>
      </p:sp>
    </p:spTree>
    <p:extLst>
      <p:ext uri="{BB962C8B-B14F-4D97-AF65-F5344CB8AC3E}">
        <p14:creationId xmlns:p14="http://schemas.microsoft.com/office/powerpoint/2010/main" val="320534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a:xfrm>
            <a:off x="1141413" y="685800"/>
            <a:ext cx="4573587" cy="3430588"/>
          </a:xfrm>
          <a:ln/>
        </p:spPr>
      </p:sp>
      <p:sp>
        <p:nvSpPr>
          <p:cNvPr id="146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smtClean="0"/>
          </a:p>
        </p:txBody>
      </p:sp>
      <p:sp>
        <p:nvSpPr>
          <p:cNvPr id="146436" name="3 Marcador de número de diapositiva"/>
          <p:cNvSpPr txBox="1">
            <a:spLocks noGrp="1"/>
          </p:cNvSpPr>
          <p:nvPr/>
        </p:nvSpPr>
        <p:spPr bwMode="auto">
          <a:xfrm>
            <a:off x="3886200" y="8687407"/>
            <a:ext cx="2971800" cy="45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nchor="b"/>
          <a:lstStyle>
            <a:lvl1pPr eaLnBrk="0" hangingPunct="0">
              <a:defRPr sz="2400" b="1">
                <a:solidFill>
                  <a:srgbClr val="FF3300"/>
                </a:solidFill>
                <a:latin typeface="Arial" pitchFamily="34" charset="0"/>
              </a:defRPr>
            </a:lvl1pPr>
            <a:lvl2pPr marL="742950" indent="-285750" eaLnBrk="0" hangingPunct="0">
              <a:defRPr sz="2400" b="1">
                <a:solidFill>
                  <a:srgbClr val="FF3300"/>
                </a:solidFill>
                <a:latin typeface="Arial" pitchFamily="34" charset="0"/>
              </a:defRPr>
            </a:lvl2pPr>
            <a:lvl3pPr marL="1143000" indent="-228600" eaLnBrk="0" hangingPunct="0">
              <a:defRPr sz="2400" b="1">
                <a:solidFill>
                  <a:srgbClr val="FF3300"/>
                </a:solidFill>
                <a:latin typeface="Arial" pitchFamily="34" charset="0"/>
              </a:defRPr>
            </a:lvl3pPr>
            <a:lvl4pPr marL="1600200" indent="-228600" eaLnBrk="0" hangingPunct="0">
              <a:defRPr sz="2400" b="1">
                <a:solidFill>
                  <a:srgbClr val="FF3300"/>
                </a:solidFill>
                <a:latin typeface="Arial" pitchFamily="34" charset="0"/>
              </a:defRPr>
            </a:lvl4pPr>
            <a:lvl5pPr marL="2057400" indent="-228600" eaLnBrk="0" hangingPunct="0">
              <a:defRPr sz="2400" b="1">
                <a:solidFill>
                  <a:srgbClr val="FF3300"/>
                </a:solidFill>
                <a:latin typeface="Arial" pitchFamily="34" charset="0"/>
              </a:defRPr>
            </a:lvl5pPr>
            <a:lvl6pPr marL="2514600" indent="-228600" algn="ctr" eaLnBrk="0" fontAlgn="base" hangingPunct="0">
              <a:spcBef>
                <a:spcPct val="0"/>
              </a:spcBef>
              <a:spcAft>
                <a:spcPct val="0"/>
              </a:spcAft>
              <a:defRPr sz="2400" b="1">
                <a:solidFill>
                  <a:srgbClr val="FF3300"/>
                </a:solidFill>
                <a:latin typeface="Arial" pitchFamily="34" charset="0"/>
              </a:defRPr>
            </a:lvl6pPr>
            <a:lvl7pPr marL="2971800" indent="-228600" algn="ctr" eaLnBrk="0" fontAlgn="base" hangingPunct="0">
              <a:spcBef>
                <a:spcPct val="0"/>
              </a:spcBef>
              <a:spcAft>
                <a:spcPct val="0"/>
              </a:spcAft>
              <a:defRPr sz="2400" b="1">
                <a:solidFill>
                  <a:srgbClr val="FF3300"/>
                </a:solidFill>
                <a:latin typeface="Arial" pitchFamily="34" charset="0"/>
              </a:defRPr>
            </a:lvl7pPr>
            <a:lvl8pPr marL="3429000" indent="-228600" algn="ctr" eaLnBrk="0" fontAlgn="base" hangingPunct="0">
              <a:spcBef>
                <a:spcPct val="0"/>
              </a:spcBef>
              <a:spcAft>
                <a:spcPct val="0"/>
              </a:spcAft>
              <a:defRPr sz="2400" b="1">
                <a:solidFill>
                  <a:srgbClr val="FF3300"/>
                </a:solidFill>
                <a:latin typeface="Arial" pitchFamily="34" charset="0"/>
              </a:defRPr>
            </a:lvl8pPr>
            <a:lvl9pPr marL="3886200" indent="-228600" algn="ctr" eaLnBrk="0" fontAlgn="base" hangingPunct="0">
              <a:spcBef>
                <a:spcPct val="0"/>
              </a:spcBef>
              <a:spcAft>
                <a:spcPct val="0"/>
              </a:spcAft>
              <a:defRPr sz="2400" b="1">
                <a:solidFill>
                  <a:srgbClr val="FF3300"/>
                </a:solidFill>
                <a:latin typeface="Arial" pitchFamily="34" charset="0"/>
              </a:defRPr>
            </a:lvl9pPr>
          </a:lstStyle>
          <a:p>
            <a:pPr algn="r" eaLnBrk="1" hangingPunct="1"/>
            <a:fld id="{EC617983-4827-4005-B06C-1E59EF39D125}" type="slidenum">
              <a:rPr lang="es-ES" sz="1200" b="0">
                <a:solidFill>
                  <a:schemeClr val="tx1"/>
                </a:solidFill>
                <a:latin typeface="Times New Roman" pitchFamily="18" charset="0"/>
              </a:rPr>
              <a:pPr algn="r" eaLnBrk="1" hangingPunct="1"/>
              <a:t>27</a:t>
            </a:fld>
            <a:endParaRPr lang="es-ES" sz="1200" b="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4" name="13 Grupo"/>
          <p:cNvGrpSpPr/>
          <p:nvPr userDrawn="1"/>
        </p:nvGrpSpPr>
        <p:grpSpPr>
          <a:xfrm>
            <a:off x="0" y="0"/>
            <a:ext cx="9144000" cy="6858000"/>
            <a:chOff x="0" y="0"/>
            <a:chExt cx="9144000" cy="6858000"/>
          </a:xfrm>
        </p:grpSpPr>
        <p:sp>
          <p:nvSpPr>
            <p:cNvPr id="8" name="7 Rectángulo"/>
            <p:cNvSpPr/>
            <p:nvPr userDrawn="1"/>
          </p:nvSpPr>
          <p:spPr>
            <a:xfrm>
              <a:off x="0" y="0"/>
              <a:ext cx="9144000" cy="6858000"/>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1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3808" y="44624"/>
              <a:ext cx="6046665" cy="6552728"/>
            </a:xfrm>
            <a:prstGeom prst="rect">
              <a:avLst/>
            </a:prstGeom>
          </p:spPr>
        </p:pic>
      </p:grpSp>
      <p:sp>
        <p:nvSpPr>
          <p:cNvPr id="2" name="1 Título"/>
          <p:cNvSpPr>
            <a:spLocks noGrp="1"/>
          </p:cNvSpPr>
          <p:nvPr>
            <p:ph type="ctrTitle"/>
          </p:nvPr>
        </p:nvSpPr>
        <p:spPr>
          <a:xfrm>
            <a:off x="685800" y="2130425"/>
            <a:ext cx="7772400" cy="1470025"/>
          </a:xfrm>
        </p:spPr>
        <p:txBody>
          <a:bodyPr/>
          <a:lstStyle>
            <a:lvl1pPr algn="r">
              <a:defRPr b="1">
                <a:solidFill>
                  <a:schemeClr val="bg1"/>
                </a:solidFill>
                <a:latin typeface="Arial Black" pitchFamily="34" charset="0"/>
                <a:cs typeface="Arial" pitchFamily="34" charset="0"/>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2123728" y="3861048"/>
            <a:ext cx="6400800" cy="1126976"/>
          </a:xfrm>
        </p:spPr>
        <p:txBody>
          <a:bodyPr>
            <a:normAutofit/>
          </a:bodyPr>
          <a:lstStyle>
            <a:lvl1pPr marL="0" indent="0" algn="r">
              <a:buNone/>
              <a:defRPr sz="3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
        <p:nvSpPr>
          <p:cNvPr id="10" name="9 Rectángulo redondeado"/>
          <p:cNvSpPr/>
          <p:nvPr userDrawn="1"/>
        </p:nvSpPr>
        <p:spPr>
          <a:xfrm>
            <a:off x="-108520" y="116632"/>
            <a:ext cx="5976664" cy="11521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Picture 2"/>
          <p:cNvPicPr>
            <a:picLocks noChangeAspect="1" noChangeArrowheads="1"/>
          </p:cNvPicPr>
          <p:nvPr userDrawn="1"/>
        </p:nvPicPr>
        <p:blipFill>
          <a:blip r:embed="rId3" cstate="print"/>
          <a:srcRect/>
          <a:stretch>
            <a:fillRect/>
          </a:stretch>
        </p:blipFill>
        <p:spPr bwMode="auto">
          <a:xfrm>
            <a:off x="72008" y="188640"/>
            <a:ext cx="3209557" cy="1061461"/>
          </a:xfrm>
          <a:prstGeom prst="rect">
            <a:avLst/>
          </a:prstGeom>
          <a:noFill/>
          <a:ln w="9525">
            <a:noFill/>
            <a:miter lim="800000"/>
            <a:headEnd/>
            <a:tailEnd/>
          </a:ln>
        </p:spPr>
      </p:pic>
      <p:pic>
        <p:nvPicPr>
          <p:cNvPr id="11" name="10 Imagen" descr="Prosperidad RGB.jpg"/>
          <p:cNvPicPr>
            <a:picLocks noChangeAspect="1"/>
          </p:cNvPicPr>
          <p:nvPr userDrawn="1"/>
        </p:nvPicPr>
        <p:blipFill>
          <a:blip r:embed="rId4" cstate="print"/>
          <a:srcRect l="12299" t="37400" r="11479" b="37400"/>
          <a:stretch>
            <a:fillRect/>
          </a:stretch>
        </p:blipFill>
        <p:spPr>
          <a:xfrm>
            <a:off x="3563888" y="404664"/>
            <a:ext cx="2232248" cy="5760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179388" y="6400800"/>
            <a:ext cx="1905000" cy="457200"/>
          </a:xfrm>
          <a:prstGeom prst="rect">
            <a:avLst/>
          </a:prstGeom>
        </p:spPr>
        <p:txBody>
          <a:bodyPr/>
          <a:lstStyle>
            <a:lvl1pPr>
              <a:defRPr/>
            </a:lvl1pPr>
          </a:lstStyle>
          <a:p>
            <a:r>
              <a:rPr lang="es-ES_tradnl"/>
              <a:t>Presentación 4.3</a:t>
            </a:r>
          </a:p>
        </p:txBody>
      </p:sp>
      <p:sp>
        <p:nvSpPr>
          <p:cNvPr id="6" name="5 Marcador de pie de página"/>
          <p:cNvSpPr>
            <a:spLocks noGrp="1"/>
          </p:cNvSpPr>
          <p:nvPr>
            <p:ph type="ftr" sz="quarter" idx="11"/>
          </p:nvPr>
        </p:nvSpPr>
        <p:spPr>
          <a:xfrm>
            <a:off x="3124200" y="6248400"/>
            <a:ext cx="2895600" cy="457200"/>
          </a:xfrm>
          <a:prstGeom prst="rect">
            <a:avLst/>
          </a:prstGeom>
        </p:spPr>
        <p:txBody>
          <a:bodyPr/>
          <a:lstStyle>
            <a:lvl1pPr>
              <a:defRPr/>
            </a:lvl1pPr>
          </a:lstStyle>
          <a:p>
            <a:endParaRPr lang="es-ES_tradnl"/>
          </a:p>
        </p:txBody>
      </p:sp>
      <p:sp>
        <p:nvSpPr>
          <p:cNvPr id="7" name="6 Marcador de número de diapositiva"/>
          <p:cNvSpPr>
            <a:spLocks noGrp="1"/>
          </p:cNvSpPr>
          <p:nvPr>
            <p:ph type="sldNum" sz="quarter" idx="12"/>
          </p:nvPr>
        </p:nvSpPr>
        <p:spPr>
          <a:xfrm>
            <a:off x="6553200" y="6248400"/>
            <a:ext cx="1905000" cy="457200"/>
          </a:xfrm>
          <a:prstGeom prst="rect">
            <a:avLst/>
          </a:prstGeom>
        </p:spPr>
        <p:txBody>
          <a:bodyPr/>
          <a:lstStyle>
            <a:lvl1pPr>
              <a:defRPr/>
            </a:lvl1pPr>
          </a:lstStyle>
          <a:p>
            <a:fld id="{404E4BDB-4910-4569-AEBF-61F38BAC46E5}" type="slidenum">
              <a:rPr lang="es-ES_tradnl"/>
              <a:pPr/>
              <a:t>‹Nº›</a:t>
            </a:fld>
            <a:endParaRPr lang="es-ES_tradnl"/>
          </a:p>
        </p:txBody>
      </p:sp>
    </p:spTree>
    <p:extLst>
      <p:ext uri="{BB962C8B-B14F-4D97-AF65-F5344CB8AC3E}">
        <p14:creationId xmlns:p14="http://schemas.microsoft.com/office/powerpoint/2010/main" val="40744319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779912" y="260648"/>
            <a:ext cx="4906888" cy="1156990"/>
          </a:xfrm>
        </p:spPr>
        <p:txBody>
          <a:bodyPr/>
          <a:lstStyle>
            <a:lvl1pPr algn="r">
              <a:defRPr>
                <a:latin typeface="Arial Black" pitchFamily="34" charset="0"/>
                <a:cs typeface="Arial" pitchFamily="34" charset="0"/>
              </a:defRPr>
            </a:lvl1pPr>
          </a:lstStyle>
          <a:p>
            <a:r>
              <a:rPr lang="es-ES" dirty="0" smtClean="0"/>
              <a:t>Haga clic para modificar el estilo </a:t>
            </a:r>
            <a:endParaRPr lang="es-CO" dirty="0"/>
          </a:p>
        </p:txBody>
      </p:sp>
      <p:sp>
        <p:nvSpPr>
          <p:cNvPr id="3" name="2 Marcador de contenido"/>
          <p:cNvSpPr>
            <a:spLocks noGrp="1"/>
          </p:cNvSpPr>
          <p:nvPr>
            <p:ph idx="1"/>
          </p:nvPr>
        </p:nvSpPr>
        <p:spPr>
          <a:xfrm>
            <a:off x="457200" y="1600200"/>
            <a:ext cx="8229600" cy="4853136"/>
          </a:xfrm>
        </p:spPr>
        <p:txBody>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a:t>
            </a:r>
            <a:r>
              <a:rPr lang="es-ES" dirty="0" err="1" smtClean="0"/>
              <a:t>pa</a:t>
            </a:r>
            <a:endParaRPr lang="es-CO"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911CB4B-E9E3-4E94-B6F1-E744466BA205}" type="datetimeFigureOut">
              <a:rPr lang="es-CO" smtClean="0"/>
              <a:pPr/>
              <a:t>12/08/2013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0E653EF8-46C7-4E85-9995-A7C921BC77F9}"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779912" y="260648"/>
            <a:ext cx="4906888" cy="1156990"/>
          </a:xfrm>
          <a:prstGeom prst="rect">
            <a:avLst/>
          </a:prstGeom>
        </p:spPr>
        <p:txBody>
          <a:bodyPr vert="horz" lIns="91440" tIns="45720" rIns="91440" bIns="45720" rtlCol="0" anchor="ctr">
            <a:normAutofit/>
          </a:bodyPr>
          <a:lstStyle/>
          <a:p>
            <a:r>
              <a:rPr lang="es-ES" dirty="0" smtClean="0"/>
              <a:t>Haga clic para modificar el estilo de título del </a:t>
            </a:r>
            <a:r>
              <a:rPr lang="es-ES" dirty="0" err="1" smtClean="0"/>
              <a:t>pat</a:t>
            </a:r>
            <a:endParaRPr lang="es-CO" dirty="0"/>
          </a:p>
        </p:txBody>
      </p:sp>
      <p:sp>
        <p:nvSpPr>
          <p:cNvPr id="3" name="2 Marcador de texto"/>
          <p:cNvSpPr>
            <a:spLocks noGrp="1"/>
          </p:cNvSpPr>
          <p:nvPr>
            <p:ph type="body" idx="1"/>
          </p:nvPr>
        </p:nvSpPr>
        <p:spPr>
          <a:xfrm>
            <a:off x="457200" y="1600200"/>
            <a:ext cx="8229600" cy="478112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7" name="6 Rectángulo"/>
          <p:cNvSpPr/>
          <p:nvPr userDrawn="1"/>
        </p:nvSpPr>
        <p:spPr>
          <a:xfrm>
            <a:off x="0" y="6453336"/>
            <a:ext cx="9144000" cy="404664"/>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Picture 2"/>
          <p:cNvPicPr>
            <a:picLocks noChangeAspect="1" noChangeArrowheads="1"/>
          </p:cNvPicPr>
          <p:nvPr userDrawn="1"/>
        </p:nvPicPr>
        <p:blipFill>
          <a:blip r:embed="rId14" cstate="print"/>
          <a:srcRect/>
          <a:stretch>
            <a:fillRect/>
          </a:stretch>
        </p:blipFill>
        <p:spPr bwMode="auto">
          <a:xfrm>
            <a:off x="0" y="476672"/>
            <a:ext cx="2120900" cy="701421"/>
          </a:xfrm>
          <a:prstGeom prst="rect">
            <a:avLst/>
          </a:prstGeom>
          <a:noFill/>
          <a:ln w="9525">
            <a:noFill/>
            <a:miter lim="800000"/>
            <a:headEnd/>
            <a:tailEnd/>
          </a:ln>
        </p:spPr>
      </p:pic>
      <p:pic>
        <p:nvPicPr>
          <p:cNvPr id="6" name="5 Imagen" descr="Prosperidad RGB.jpg"/>
          <p:cNvPicPr>
            <a:picLocks noChangeAspect="1"/>
          </p:cNvPicPr>
          <p:nvPr userDrawn="1"/>
        </p:nvPicPr>
        <p:blipFill>
          <a:blip r:embed="rId15" cstate="print"/>
          <a:srcRect l="12299" t="37400" r="11479" b="37400"/>
          <a:stretch>
            <a:fillRect/>
          </a:stretch>
        </p:blipFill>
        <p:spPr>
          <a:xfrm>
            <a:off x="2123728" y="620688"/>
            <a:ext cx="1728192" cy="4459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0" eaLnBrk="1" latinLnBrk="0" hangingPunct="1">
        <a:spcBef>
          <a:spcPct val="0"/>
        </a:spcBef>
        <a:buNone/>
        <a:defRPr sz="3000" b="1" kern="1200">
          <a:solidFill>
            <a:srgbClr val="00A0BA"/>
          </a:solidFill>
          <a:latin typeface="Arial Black"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8.jpeg"/><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5.jpeg"/><Relationship Id="rId7" Type="http://schemas.openxmlformats.org/officeDocument/2006/relationships/image" Target="../media/image42.jp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hyperlink" Target="http://images.google.com.co/imgres?imgurl=http://www.autotest.com.co/images/visto%20bueno.bmp&amp;imgrefurl=http://www.autotest.com.co/vende.html&amp;usg=__MLSTEByNA6QkTRERKkxO3H59QZk=&amp;h=264&amp;w=254&amp;sz=198&amp;hl=es&amp;start=2&amp;tbnid=fV5-v5fhSyTeJM:&amp;tbnh=112&amp;tbnw=108&amp;prev=/images?q=VISTO+BUENO&amp;gbv=2&amp;ndsp=18&amp;hl=es&amp;sa=N"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hyperlink" Target="http://www.soloimagen.net/imagenes-animadas/Agua-ver.asp?PicID=9" TargetMode="External"/><Relationship Id="rId1" Type="http://schemas.openxmlformats.org/officeDocument/2006/relationships/slideLayout" Target="../slideLayouts/slideLayout7.xml"/><Relationship Id="rId5" Type="http://schemas.openxmlformats.org/officeDocument/2006/relationships/image" Target="../media/image100.gif"/><Relationship Id="rId4" Type="http://schemas.openxmlformats.org/officeDocument/2006/relationships/hyperlink" Target="http://www.soloimagen.net/imagenes-animadas/Comida-y-bebida-ver.asp?PicID=14"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hyperlink" Target="http://images.google.com.co/imgres?imgurl=http://www.duche.com/recetas/15/images/capuB.jpg&amp;imgrefurl=http://www.duche.com/recetas/15/pan_rel.html&amp;usg=__3D7zlmxyGeCEe6IKfUR1oH25_BQ=&amp;h=615&amp;w=450&amp;sz=25&amp;hl=es&amp;start=5&amp;um=1&amp;tbnid=naRECby-mXD9YM:&amp;tbnh=136&amp;tbnw=100&amp;prev=/images?q=mezcla+en+polvo+para+prerarar&amp;ndsp=20&amp;hl=es&amp;sa=N&amp;um=1" TargetMode="External"/><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hyperlink" Target="http://images.google.com.co/imgres?imgurl=http://florderecetas.com/wp-content/uploads/2008/03/termometro-de-carnes.jpg&amp;imgrefurl=http://florderecetas.com/termometro-de-carnes/&amp;usg=__CWTKVp_kqGaJEJxtRFyKjGFb7Ag=&amp;h=329&amp;w=310&amp;sz=23&amp;hl=es&amp;start=1&amp;um=1&amp;tbnid=szblexkxopjs5M:&amp;tbnh=119&amp;tbnw=112&amp;prev=/images?q=termometros+carnes&amp;hl=es&amp;um=1" TargetMode="Externa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76872"/>
            <a:ext cx="7772400" cy="1470025"/>
          </a:xfrm>
        </p:spPr>
        <p:txBody>
          <a:bodyPr>
            <a:normAutofit fontScale="90000"/>
          </a:bodyPr>
          <a:lstStyle/>
          <a:p>
            <a:r>
              <a:rPr lang="es-CO" dirty="0" smtClean="0">
                <a:latin typeface="Arial" pitchFamily="34" charset="0"/>
              </a:rPr>
              <a:t>REQUISITOS TÉCNICOS PARA EL ASEGURAMIENTO DE LA INOCUIDAD DE FRUTAS Y HORTALIZAS PARA EL ACCESO A MERCADOS</a:t>
            </a:r>
            <a:endParaRPr lang="es-CO" dirty="0" smtClean="0">
              <a:latin typeface="Arial" pitchFamily="34" charset="0"/>
              <a:cs typeface="Arial" pitchFamily="34" charset="0"/>
            </a:endParaRPr>
          </a:p>
        </p:txBody>
      </p:sp>
      <p:sp>
        <p:nvSpPr>
          <p:cNvPr id="3" name="2 Subtítulo"/>
          <p:cNvSpPr>
            <a:spLocks noGrp="1"/>
          </p:cNvSpPr>
          <p:nvPr>
            <p:ph type="subTitle" idx="1"/>
          </p:nvPr>
        </p:nvSpPr>
        <p:spPr>
          <a:xfrm>
            <a:off x="1771600" y="4102224"/>
            <a:ext cx="6688832" cy="1126976"/>
          </a:xfrm>
        </p:spPr>
        <p:txBody>
          <a:bodyPr>
            <a:normAutofit/>
          </a:bodyPr>
          <a:lstStyle/>
          <a:p>
            <a:r>
              <a:rPr lang="es-CO" sz="2400" dirty="0" smtClean="0"/>
              <a:t> </a:t>
            </a:r>
            <a:r>
              <a:rPr lang="es-CO" sz="2400" b="1" dirty="0" smtClean="0"/>
              <a:t>SUBDIRECCIÓN DE SALUD NUTRICIONAL, ALIMENTOS Y BEBIDAS</a:t>
            </a:r>
            <a:endParaRPr lang="es-CO"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139952" y="188913"/>
            <a:ext cx="6913563" cy="584775"/>
          </a:xfrm>
          <a:prstGeom prst="rect">
            <a:avLst/>
          </a:prstGeom>
        </p:spPr>
        <p:txBody>
          <a:bodyPr vert="horz" lIns="91440" tIns="45720" rIns="91440" bIns="45720" rtlCol="0" anchor="ctr">
            <a:normAutofit fontScale="97500"/>
          </a:bodyPr>
          <a:lstStyle>
            <a:defPPr>
              <a:defRPr lang="es-CO"/>
            </a:defPPr>
            <a:lvl1pPr>
              <a:spcBef>
                <a:spcPct val="50000"/>
              </a:spcBef>
              <a:buNone/>
              <a:defRPr sz="3200" b="1">
                <a:solidFill>
                  <a:srgbClr val="00A0BA"/>
                </a:solidFill>
                <a:effectLst>
                  <a:outerShdw blurRad="38100" dist="38100" dir="2700000" algn="tl">
                    <a:srgbClr val="C0C0C0"/>
                  </a:outerShdw>
                </a:effectLst>
                <a:latin typeface="+mj-lt"/>
                <a:ea typeface="+mj-ea"/>
                <a:cs typeface="+mj-cs"/>
              </a:defRPr>
            </a:lvl1pPr>
          </a:lstStyle>
          <a:p>
            <a:r>
              <a:rPr lang="es-CO" dirty="0"/>
              <a:t>BENEFICIOS</a:t>
            </a:r>
          </a:p>
        </p:txBody>
      </p:sp>
      <p:sp>
        <p:nvSpPr>
          <p:cNvPr id="19459" name="9 CuadroTexto"/>
          <p:cNvSpPr txBox="1">
            <a:spLocks noChangeArrowheads="1"/>
          </p:cNvSpPr>
          <p:nvPr/>
        </p:nvSpPr>
        <p:spPr bwMode="auto">
          <a:xfrm>
            <a:off x="539750" y="2128838"/>
            <a:ext cx="43926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s-MX" sz="2400" dirty="0" smtClean="0"/>
              <a:t>Salud de los consumidores.</a:t>
            </a:r>
          </a:p>
          <a:p>
            <a:pPr eaLnBrk="1" hangingPunct="1">
              <a:buFont typeface="Arial" charset="0"/>
              <a:buChar char="•"/>
            </a:pPr>
            <a:endParaRPr lang="es-MX" sz="2400" dirty="0"/>
          </a:p>
          <a:p>
            <a:pPr eaLnBrk="1" hangingPunct="1">
              <a:buFont typeface="Arial" charset="0"/>
              <a:buChar char="•"/>
            </a:pPr>
            <a:r>
              <a:rPr lang="es-CO" sz="2400" dirty="0" smtClean="0"/>
              <a:t>Adecuada </a:t>
            </a:r>
            <a:r>
              <a:rPr lang="es-CO" sz="2400" dirty="0"/>
              <a:t>protección.</a:t>
            </a:r>
          </a:p>
          <a:p>
            <a:pPr eaLnBrk="1" hangingPunct="1"/>
            <a:endParaRPr lang="es-CO" sz="2400" dirty="0" smtClean="0"/>
          </a:p>
          <a:p>
            <a:pPr eaLnBrk="1" hangingPunct="1">
              <a:buFont typeface="Arial" charset="0"/>
              <a:buChar char="•"/>
            </a:pPr>
            <a:r>
              <a:rPr lang="es-CO" sz="2400" dirty="0" smtClean="0"/>
              <a:t>Facilitar </a:t>
            </a:r>
            <a:r>
              <a:rPr lang="es-CO" sz="2400" dirty="0"/>
              <a:t>el comercio.</a:t>
            </a:r>
          </a:p>
          <a:p>
            <a:pPr eaLnBrk="1" hangingPunct="1">
              <a:buFont typeface="Arial" charset="0"/>
              <a:buChar char="•"/>
            </a:pPr>
            <a:endParaRPr lang="es-CO" sz="2400" dirty="0"/>
          </a:p>
          <a:p>
            <a:pPr eaLnBrk="1" hangingPunct="1">
              <a:buFont typeface="Arial" charset="0"/>
              <a:buChar char="•"/>
            </a:pPr>
            <a:r>
              <a:rPr lang="es-CO" sz="2400" dirty="0" smtClean="0"/>
              <a:t>Dirimir </a:t>
            </a:r>
            <a:r>
              <a:rPr lang="es-CO" sz="2400" dirty="0"/>
              <a:t>conflictos.</a:t>
            </a:r>
          </a:p>
          <a:p>
            <a:pPr eaLnBrk="1" hangingPunct="1">
              <a:buFont typeface="Arial" charset="0"/>
              <a:buChar char="•"/>
            </a:pPr>
            <a:endParaRPr lang="es-CO" sz="2400" dirty="0"/>
          </a:p>
        </p:txBody>
      </p:sp>
      <p:pic>
        <p:nvPicPr>
          <p:cNvPr id="19460" name="5 Imagen" descr="comercio.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873125"/>
            <a:ext cx="313848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10 Imagen" descr="15a413c36bbc6f685396a27ea28b43c7_1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420938"/>
            <a:ext cx="2768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8 Imagen" descr="images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14972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315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85010" y="400308"/>
            <a:ext cx="6913563" cy="584775"/>
          </a:xfrm>
          <a:prstGeom prst="rect">
            <a:avLst/>
          </a:prstGeom>
        </p:spPr>
        <p:txBody>
          <a:bodyPr vert="horz" lIns="91440" tIns="45720" rIns="91440" bIns="45720" rtlCol="0" anchor="ctr">
            <a:normAutofit fontScale="97500"/>
          </a:bodyPr>
          <a:lstStyle>
            <a:defPPr>
              <a:defRPr lang="es-CO"/>
            </a:defPPr>
            <a:lvl1pPr>
              <a:spcBef>
                <a:spcPct val="50000"/>
              </a:spcBef>
              <a:buNone/>
              <a:defRPr sz="3200" b="1">
                <a:solidFill>
                  <a:srgbClr val="00A0BA"/>
                </a:solidFill>
                <a:effectLst>
                  <a:outerShdw blurRad="38100" dist="38100" dir="2700000" algn="tl">
                    <a:srgbClr val="C0C0C0"/>
                  </a:outerShdw>
                </a:effectLst>
                <a:latin typeface="+mj-lt"/>
                <a:ea typeface="+mj-ea"/>
                <a:cs typeface="+mj-cs"/>
              </a:defRPr>
            </a:lvl1pPr>
          </a:lstStyle>
          <a:p>
            <a:r>
              <a:rPr lang="es-CO" dirty="0"/>
              <a:t>DECRETO 4003 DE 2004</a:t>
            </a:r>
            <a:endParaRPr lang="es-CO" dirty="0"/>
          </a:p>
        </p:txBody>
      </p:sp>
      <p:sp>
        <p:nvSpPr>
          <p:cNvPr id="14339" name="4 CuadroTexto"/>
          <p:cNvSpPr txBox="1">
            <a:spLocks noChangeArrowheads="1"/>
          </p:cNvSpPr>
          <p:nvPr/>
        </p:nvSpPr>
        <p:spPr bwMode="auto">
          <a:xfrm>
            <a:off x="107950" y="983630"/>
            <a:ext cx="87852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CO" sz="1600" i="1" dirty="0"/>
          </a:p>
          <a:p>
            <a:r>
              <a:rPr lang="es-CO" sz="1600" i="1" dirty="0"/>
              <a:t> </a:t>
            </a:r>
            <a:r>
              <a:rPr lang="es-CO" sz="1600" i="1" dirty="0" smtClean="0"/>
              <a:t>“</a:t>
            </a:r>
            <a:r>
              <a:rPr lang="es-CO" sz="1600" i="1" dirty="0"/>
              <a:t>Por el cual se establece el procedimiento administrativo para la elaboración, adopción y</a:t>
            </a:r>
          </a:p>
          <a:p>
            <a:r>
              <a:rPr lang="es-CO" sz="1600" i="1" dirty="0"/>
              <a:t>aplicación de reglamentos técnicos, medidas sanitarias y fitosanitarias en el ámbito</a:t>
            </a:r>
          </a:p>
          <a:p>
            <a:pPr algn="ctr"/>
            <a:r>
              <a:rPr lang="es-CO" sz="1600" i="1" dirty="0"/>
              <a:t>agroalimentario</a:t>
            </a:r>
            <a:r>
              <a:rPr lang="es-CO" sz="1600" i="1" dirty="0" smtClean="0"/>
              <a:t>”</a:t>
            </a:r>
            <a:endParaRPr lang="es-CO" sz="1500" i="1" dirty="0"/>
          </a:p>
        </p:txBody>
      </p:sp>
      <p:sp>
        <p:nvSpPr>
          <p:cNvPr id="10" name="Rectangle 3"/>
          <p:cNvSpPr txBox="1">
            <a:spLocks noChangeArrowheads="1"/>
          </p:cNvSpPr>
          <p:nvPr/>
        </p:nvSpPr>
        <p:spPr bwMode="auto">
          <a:xfrm>
            <a:off x="179388" y="2636912"/>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90000"/>
              </a:lnSpc>
            </a:pPr>
            <a:r>
              <a:rPr lang="es-ES_tradnl" dirty="0" smtClean="0">
                <a:latin typeface="Arial" pitchFamily="34" charset="0"/>
                <a:cs typeface="Arial" pitchFamily="34" charset="0"/>
              </a:rPr>
              <a:t>Reglamento Técnico.</a:t>
            </a:r>
          </a:p>
          <a:p>
            <a:pPr algn="just">
              <a:lnSpc>
                <a:spcPct val="90000"/>
              </a:lnSpc>
            </a:pPr>
            <a:endParaRPr lang="es-ES_tradnl" dirty="0" smtClean="0">
              <a:latin typeface="Arial" pitchFamily="34" charset="0"/>
              <a:cs typeface="Arial" pitchFamily="34" charset="0"/>
            </a:endParaRPr>
          </a:p>
          <a:p>
            <a:pPr algn="just">
              <a:lnSpc>
                <a:spcPct val="90000"/>
              </a:lnSpc>
            </a:pPr>
            <a:r>
              <a:rPr lang="es-ES_tradnl" dirty="0" smtClean="0">
                <a:latin typeface="Arial" pitchFamily="34" charset="0"/>
                <a:cs typeface="Arial" pitchFamily="34" charset="0"/>
              </a:rPr>
              <a:t>Reglamento Técnico de Emergencia.</a:t>
            </a:r>
          </a:p>
        </p:txBody>
      </p:sp>
    </p:spTree>
    <p:extLst>
      <p:ext uri="{BB962C8B-B14F-4D97-AF65-F5344CB8AC3E}">
        <p14:creationId xmlns:p14="http://schemas.microsoft.com/office/powerpoint/2010/main" val="2753738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5"/>
          <p:cNvSpPr>
            <a:spLocks noChangeArrowheads="1"/>
          </p:cNvSpPr>
          <p:nvPr/>
        </p:nvSpPr>
        <p:spPr bwMode="auto">
          <a:xfrm>
            <a:off x="250825" y="44450"/>
            <a:ext cx="8642350" cy="2879725"/>
          </a:xfrm>
          <a:prstGeom prst="foldedCorner">
            <a:avLst>
              <a:gd name="adj" fmla="val 10856"/>
            </a:avLst>
          </a:prstGeom>
          <a:solidFill>
            <a:srgbClr val="33CCCC"/>
          </a:solidFill>
          <a:ln w="9525">
            <a:solidFill>
              <a:schemeClr val="tx1"/>
            </a:solidFill>
            <a:round/>
            <a:headEnd/>
            <a:tailEnd/>
          </a:ln>
        </p:spPr>
        <p:txBody>
          <a:bodyPr wrap="none" anchor="ctr"/>
          <a:lstStyle/>
          <a:p>
            <a:pPr algn="ctr"/>
            <a:endParaRPr lang="es-ES"/>
          </a:p>
        </p:txBody>
      </p:sp>
      <p:sp>
        <p:nvSpPr>
          <p:cNvPr id="16387" name="AutoShape 8"/>
          <p:cNvSpPr>
            <a:spLocks noChangeArrowheads="1"/>
          </p:cNvSpPr>
          <p:nvPr/>
        </p:nvSpPr>
        <p:spPr bwMode="auto">
          <a:xfrm>
            <a:off x="250825" y="2997200"/>
            <a:ext cx="8642350" cy="2879725"/>
          </a:xfrm>
          <a:prstGeom prst="foldedCorner">
            <a:avLst>
              <a:gd name="adj" fmla="val 10856"/>
            </a:avLst>
          </a:prstGeom>
          <a:solidFill>
            <a:srgbClr val="33CCCC"/>
          </a:solidFill>
          <a:ln w="9525">
            <a:solidFill>
              <a:schemeClr val="tx1"/>
            </a:solidFill>
            <a:round/>
            <a:headEnd/>
            <a:tailEnd/>
          </a:ln>
        </p:spPr>
        <p:txBody>
          <a:bodyPr wrap="none" anchor="ctr"/>
          <a:lstStyle/>
          <a:p>
            <a:pPr algn="ctr"/>
            <a:endParaRPr lang="es-ES"/>
          </a:p>
        </p:txBody>
      </p:sp>
      <p:sp>
        <p:nvSpPr>
          <p:cNvPr id="44041" name="Text Box 9"/>
          <p:cNvSpPr txBox="1">
            <a:spLocks noChangeArrowheads="1"/>
          </p:cNvSpPr>
          <p:nvPr/>
        </p:nvSpPr>
        <p:spPr bwMode="auto">
          <a:xfrm>
            <a:off x="323850" y="69850"/>
            <a:ext cx="287338" cy="2781300"/>
          </a:xfrm>
          <a:prstGeom prst="rect">
            <a:avLst/>
          </a:prstGeom>
          <a:noFill/>
          <a:ln w="9525">
            <a:noFill/>
            <a:miter lim="800000"/>
            <a:headEnd/>
            <a:tailEnd/>
          </a:ln>
          <a:effectLst/>
        </p:spPr>
        <p:txBody>
          <a:bodyPr>
            <a:spAutoFit/>
          </a:bodyPr>
          <a:lstStyle/>
          <a:p>
            <a:pPr>
              <a:spcBef>
                <a:spcPct val="50000"/>
              </a:spcBef>
              <a:defRPr/>
            </a:pPr>
            <a:r>
              <a:rPr lang="es-ES" sz="1600" b="1">
                <a:effectLst>
                  <a:outerShdw blurRad="38100" dist="38100" dir="2700000" algn="tl">
                    <a:srgbClr val="C0C0C0"/>
                  </a:outerShdw>
                </a:effectLst>
              </a:rPr>
              <a:t>TRANSVERSAL</a:t>
            </a:r>
          </a:p>
        </p:txBody>
      </p:sp>
      <p:sp>
        <p:nvSpPr>
          <p:cNvPr id="44042" name="Text Box 10"/>
          <p:cNvSpPr txBox="1">
            <a:spLocks noChangeArrowheads="1"/>
          </p:cNvSpPr>
          <p:nvPr/>
        </p:nvSpPr>
        <p:spPr bwMode="auto">
          <a:xfrm>
            <a:off x="323850" y="3124200"/>
            <a:ext cx="287338" cy="2536825"/>
          </a:xfrm>
          <a:prstGeom prst="rect">
            <a:avLst/>
          </a:prstGeom>
          <a:noFill/>
          <a:ln w="9525">
            <a:noFill/>
            <a:miter lim="800000"/>
            <a:headEnd/>
            <a:tailEnd/>
          </a:ln>
          <a:effectLst/>
        </p:spPr>
        <p:txBody>
          <a:bodyPr>
            <a:spAutoFit/>
          </a:bodyPr>
          <a:lstStyle/>
          <a:p>
            <a:pPr>
              <a:spcBef>
                <a:spcPct val="50000"/>
              </a:spcBef>
              <a:defRPr/>
            </a:pPr>
            <a:r>
              <a:rPr lang="es-ES" sz="1600" b="1">
                <a:effectLst>
                  <a:outerShdw blurRad="38100" dist="38100" dir="2700000" algn="tl">
                    <a:srgbClr val="C0C0C0"/>
                  </a:outerShdw>
                </a:effectLst>
              </a:rPr>
              <a:t>ESPECÍFICA</a:t>
            </a:r>
          </a:p>
        </p:txBody>
      </p:sp>
      <p:pic>
        <p:nvPicPr>
          <p:cNvPr id="16390" name="Picture 11" descr="rotulado"/>
          <p:cNvPicPr>
            <a:picLocks noChangeAspect="1" noChangeArrowheads="1"/>
          </p:cNvPicPr>
          <p:nvPr/>
        </p:nvPicPr>
        <p:blipFill>
          <a:blip r:embed="rId2" cstate="print"/>
          <a:srcRect/>
          <a:stretch>
            <a:fillRect/>
          </a:stretch>
        </p:blipFill>
        <p:spPr bwMode="auto">
          <a:xfrm>
            <a:off x="3348038" y="1628775"/>
            <a:ext cx="1081087" cy="1081088"/>
          </a:xfrm>
          <a:prstGeom prst="rect">
            <a:avLst/>
          </a:prstGeom>
          <a:noFill/>
          <a:ln w="9525">
            <a:noFill/>
            <a:miter lim="800000"/>
            <a:headEnd/>
            <a:tailEnd/>
          </a:ln>
        </p:spPr>
      </p:pic>
      <p:pic>
        <p:nvPicPr>
          <p:cNvPr id="16391" name="Picture 12" descr="aditivos"/>
          <p:cNvPicPr>
            <a:picLocks noChangeAspect="1" noChangeArrowheads="1"/>
          </p:cNvPicPr>
          <p:nvPr/>
        </p:nvPicPr>
        <p:blipFill>
          <a:blip r:embed="rId3" cstate="print"/>
          <a:srcRect/>
          <a:stretch>
            <a:fillRect/>
          </a:stretch>
        </p:blipFill>
        <p:spPr bwMode="auto">
          <a:xfrm>
            <a:off x="5084763" y="1485900"/>
            <a:ext cx="1130300" cy="1136650"/>
          </a:xfrm>
          <a:prstGeom prst="rect">
            <a:avLst/>
          </a:prstGeom>
          <a:noFill/>
          <a:ln w="9525">
            <a:noFill/>
            <a:miter lim="800000"/>
            <a:headEnd/>
            <a:tailEnd/>
          </a:ln>
        </p:spPr>
      </p:pic>
      <p:pic>
        <p:nvPicPr>
          <p:cNvPr id="16392" name="Picture 13" descr="condiciones sanitarias"/>
          <p:cNvPicPr>
            <a:picLocks noChangeAspect="1" noChangeArrowheads="1"/>
          </p:cNvPicPr>
          <p:nvPr/>
        </p:nvPicPr>
        <p:blipFill>
          <a:blip r:embed="rId4" cstate="print"/>
          <a:srcRect/>
          <a:stretch>
            <a:fillRect/>
          </a:stretch>
        </p:blipFill>
        <p:spPr bwMode="auto">
          <a:xfrm>
            <a:off x="898525" y="142875"/>
            <a:ext cx="1887538" cy="1111250"/>
          </a:xfrm>
          <a:prstGeom prst="rect">
            <a:avLst/>
          </a:prstGeom>
          <a:noFill/>
          <a:ln w="9525">
            <a:noFill/>
            <a:miter lim="800000"/>
            <a:headEnd/>
            <a:tailEnd/>
          </a:ln>
        </p:spPr>
      </p:pic>
      <p:pic>
        <p:nvPicPr>
          <p:cNvPr id="16393" name="Picture 14" descr="etiquetado"/>
          <p:cNvPicPr>
            <a:picLocks noChangeAspect="1" noChangeArrowheads="1"/>
          </p:cNvPicPr>
          <p:nvPr/>
        </p:nvPicPr>
        <p:blipFill>
          <a:blip r:embed="rId5" cstate="print"/>
          <a:srcRect/>
          <a:stretch>
            <a:fillRect/>
          </a:stretch>
        </p:blipFill>
        <p:spPr bwMode="auto">
          <a:xfrm>
            <a:off x="3132138" y="188913"/>
            <a:ext cx="1368425" cy="1150937"/>
          </a:xfrm>
          <a:prstGeom prst="rect">
            <a:avLst/>
          </a:prstGeom>
          <a:noFill/>
          <a:ln w="9525">
            <a:noFill/>
            <a:miter lim="800000"/>
            <a:headEnd/>
            <a:tailEnd/>
          </a:ln>
        </p:spPr>
      </p:pic>
      <p:pic>
        <p:nvPicPr>
          <p:cNvPr id="16394" name="Picture 15" descr="haccp"/>
          <p:cNvPicPr>
            <a:picLocks noChangeAspect="1" noChangeArrowheads="1"/>
          </p:cNvPicPr>
          <p:nvPr/>
        </p:nvPicPr>
        <p:blipFill>
          <a:blip r:embed="rId6" cstate="print"/>
          <a:srcRect/>
          <a:stretch>
            <a:fillRect/>
          </a:stretch>
        </p:blipFill>
        <p:spPr bwMode="auto">
          <a:xfrm>
            <a:off x="1000125" y="1668463"/>
            <a:ext cx="1647825" cy="903287"/>
          </a:xfrm>
          <a:prstGeom prst="rect">
            <a:avLst/>
          </a:prstGeom>
          <a:noFill/>
          <a:ln w="9525">
            <a:noFill/>
            <a:miter lim="800000"/>
            <a:headEnd/>
            <a:tailEnd/>
          </a:ln>
        </p:spPr>
      </p:pic>
      <p:pic>
        <p:nvPicPr>
          <p:cNvPr id="16395" name="Picture 16" descr="incentivo"/>
          <p:cNvPicPr>
            <a:picLocks noChangeAspect="1" noChangeArrowheads="1"/>
          </p:cNvPicPr>
          <p:nvPr/>
        </p:nvPicPr>
        <p:blipFill>
          <a:blip r:embed="rId7" cstate="print"/>
          <a:srcRect/>
          <a:stretch>
            <a:fillRect/>
          </a:stretch>
        </p:blipFill>
        <p:spPr bwMode="auto">
          <a:xfrm>
            <a:off x="4932363" y="188913"/>
            <a:ext cx="1497012" cy="992187"/>
          </a:xfrm>
          <a:prstGeom prst="rect">
            <a:avLst/>
          </a:prstGeom>
          <a:noFill/>
          <a:ln w="9525">
            <a:noFill/>
            <a:miter lim="800000"/>
            <a:headEnd/>
            <a:tailEnd/>
          </a:ln>
        </p:spPr>
      </p:pic>
      <p:pic>
        <p:nvPicPr>
          <p:cNvPr id="16396" name="Picture 17" descr="metales pesados"/>
          <p:cNvPicPr>
            <a:picLocks noChangeAspect="1" noChangeArrowheads="1"/>
          </p:cNvPicPr>
          <p:nvPr/>
        </p:nvPicPr>
        <p:blipFill>
          <a:blip r:embed="rId8" cstate="print"/>
          <a:srcRect/>
          <a:stretch>
            <a:fillRect/>
          </a:stretch>
        </p:blipFill>
        <p:spPr bwMode="auto">
          <a:xfrm>
            <a:off x="6948488" y="1373188"/>
            <a:ext cx="1123950" cy="984250"/>
          </a:xfrm>
          <a:prstGeom prst="rect">
            <a:avLst/>
          </a:prstGeom>
          <a:noFill/>
          <a:ln w="9525">
            <a:noFill/>
            <a:miter lim="800000"/>
            <a:headEnd/>
            <a:tailEnd/>
          </a:ln>
        </p:spPr>
      </p:pic>
      <p:pic>
        <p:nvPicPr>
          <p:cNvPr id="16397" name="Picture 18" descr="plaguicidas"/>
          <p:cNvPicPr>
            <a:picLocks noChangeAspect="1" noChangeArrowheads="1"/>
          </p:cNvPicPr>
          <p:nvPr/>
        </p:nvPicPr>
        <p:blipFill>
          <a:blip r:embed="rId9" cstate="print"/>
          <a:srcRect/>
          <a:stretch>
            <a:fillRect/>
          </a:stretch>
        </p:blipFill>
        <p:spPr bwMode="auto">
          <a:xfrm>
            <a:off x="6883400" y="214313"/>
            <a:ext cx="1331913" cy="954087"/>
          </a:xfrm>
          <a:prstGeom prst="rect">
            <a:avLst/>
          </a:prstGeom>
          <a:noFill/>
          <a:ln w="9525">
            <a:noFill/>
            <a:miter lim="800000"/>
            <a:headEnd/>
            <a:tailEnd/>
          </a:ln>
        </p:spPr>
      </p:pic>
      <p:pic>
        <p:nvPicPr>
          <p:cNvPr id="16398" name="Picture 19" descr="aceites"/>
          <p:cNvPicPr>
            <a:picLocks noChangeAspect="1" noChangeArrowheads="1"/>
          </p:cNvPicPr>
          <p:nvPr/>
        </p:nvPicPr>
        <p:blipFill>
          <a:blip r:embed="rId10" cstate="print"/>
          <a:srcRect/>
          <a:stretch>
            <a:fillRect/>
          </a:stretch>
        </p:blipFill>
        <p:spPr bwMode="auto">
          <a:xfrm>
            <a:off x="755650" y="3084513"/>
            <a:ext cx="1387475" cy="868362"/>
          </a:xfrm>
          <a:prstGeom prst="rect">
            <a:avLst/>
          </a:prstGeom>
          <a:noFill/>
          <a:ln w="9525">
            <a:noFill/>
            <a:miter lim="800000"/>
            <a:headEnd/>
            <a:tailEnd/>
          </a:ln>
        </p:spPr>
      </p:pic>
      <p:pic>
        <p:nvPicPr>
          <p:cNvPr id="16399" name="Picture 20" descr="agua embotellada"/>
          <p:cNvPicPr>
            <a:picLocks noChangeAspect="1" noChangeArrowheads="1"/>
          </p:cNvPicPr>
          <p:nvPr/>
        </p:nvPicPr>
        <p:blipFill>
          <a:blip r:embed="rId11" cstate="print"/>
          <a:srcRect/>
          <a:stretch>
            <a:fillRect/>
          </a:stretch>
        </p:blipFill>
        <p:spPr bwMode="auto">
          <a:xfrm>
            <a:off x="7235825" y="3068638"/>
            <a:ext cx="1479550" cy="1109662"/>
          </a:xfrm>
          <a:prstGeom prst="rect">
            <a:avLst/>
          </a:prstGeom>
          <a:noFill/>
          <a:ln w="9525">
            <a:noFill/>
            <a:miter lim="800000"/>
            <a:headEnd/>
            <a:tailEnd/>
          </a:ln>
        </p:spPr>
      </p:pic>
      <p:pic>
        <p:nvPicPr>
          <p:cNvPr id="16400" name="Picture 21" descr="alimento infantil"/>
          <p:cNvPicPr>
            <a:picLocks noChangeAspect="1" noChangeArrowheads="1"/>
          </p:cNvPicPr>
          <p:nvPr/>
        </p:nvPicPr>
        <p:blipFill>
          <a:blip r:embed="rId12" cstate="print"/>
          <a:srcRect/>
          <a:stretch>
            <a:fillRect/>
          </a:stretch>
        </p:blipFill>
        <p:spPr bwMode="auto">
          <a:xfrm>
            <a:off x="3222625" y="4429125"/>
            <a:ext cx="920750" cy="1071563"/>
          </a:xfrm>
          <a:prstGeom prst="rect">
            <a:avLst/>
          </a:prstGeom>
          <a:noFill/>
          <a:ln w="9525">
            <a:noFill/>
            <a:miter lim="800000"/>
            <a:headEnd/>
            <a:tailEnd/>
          </a:ln>
        </p:spPr>
      </p:pic>
      <p:pic>
        <p:nvPicPr>
          <p:cNvPr id="16401" name="Picture 22" descr="bebida energizante"/>
          <p:cNvPicPr>
            <a:picLocks noChangeAspect="1" noChangeArrowheads="1"/>
          </p:cNvPicPr>
          <p:nvPr/>
        </p:nvPicPr>
        <p:blipFill>
          <a:blip r:embed="rId13" cstate="print"/>
          <a:srcRect/>
          <a:stretch>
            <a:fillRect/>
          </a:stretch>
        </p:blipFill>
        <p:spPr bwMode="auto">
          <a:xfrm>
            <a:off x="2286000" y="3103563"/>
            <a:ext cx="1589088" cy="1092200"/>
          </a:xfrm>
          <a:prstGeom prst="rect">
            <a:avLst/>
          </a:prstGeom>
          <a:noFill/>
          <a:ln w="9525">
            <a:noFill/>
            <a:miter lim="800000"/>
            <a:headEnd/>
            <a:tailEnd/>
          </a:ln>
        </p:spPr>
      </p:pic>
      <p:pic>
        <p:nvPicPr>
          <p:cNvPr id="16402" name="Picture 23" descr="bebidas alcoholicas"/>
          <p:cNvPicPr>
            <a:picLocks noChangeAspect="1" noChangeArrowheads="1"/>
          </p:cNvPicPr>
          <p:nvPr/>
        </p:nvPicPr>
        <p:blipFill>
          <a:blip r:embed="rId14" cstate="print"/>
          <a:srcRect/>
          <a:stretch>
            <a:fillRect/>
          </a:stretch>
        </p:blipFill>
        <p:spPr bwMode="auto">
          <a:xfrm>
            <a:off x="755650" y="4221163"/>
            <a:ext cx="958850" cy="1257300"/>
          </a:xfrm>
          <a:prstGeom prst="rect">
            <a:avLst/>
          </a:prstGeom>
          <a:noFill/>
          <a:ln w="9525">
            <a:noFill/>
            <a:miter lim="800000"/>
            <a:headEnd/>
            <a:tailEnd/>
          </a:ln>
        </p:spPr>
      </p:pic>
      <p:pic>
        <p:nvPicPr>
          <p:cNvPr id="16403" name="Picture 24" descr="carne"/>
          <p:cNvPicPr>
            <a:picLocks noChangeAspect="1" noChangeArrowheads="1"/>
          </p:cNvPicPr>
          <p:nvPr/>
        </p:nvPicPr>
        <p:blipFill>
          <a:blip r:embed="rId15" cstate="print"/>
          <a:srcRect/>
          <a:stretch>
            <a:fillRect/>
          </a:stretch>
        </p:blipFill>
        <p:spPr bwMode="auto">
          <a:xfrm>
            <a:off x="4286250" y="4378325"/>
            <a:ext cx="1584325" cy="1122363"/>
          </a:xfrm>
          <a:prstGeom prst="rect">
            <a:avLst/>
          </a:prstGeom>
          <a:noFill/>
          <a:ln w="9525">
            <a:noFill/>
            <a:miter lim="800000"/>
            <a:headEnd/>
            <a:tailEnd/>
          </a:ln>
        </p:spPr>
      </p:pic>
      <p:pic>
        <p:nvPicPr>
          <p:cNvPr id="16404" name="Picture 25" descr="derivados lacteos"/>
          <p:cNvPicPr>
            <a:picLocks noChangeAspect="1" noChangeArrowheads="1"/>
          </p:cNvPicPr>
          <p:nvPr/>
        </p:nvPicPr>
        <p:blipFill>
          <a:blip r:embed="rId16" cstate="print"/>
          <a:srcRect/>
          <a:stretch>
            <a:fillRect/>
          </a:stretch>
        </p:blipFill>
        <p:spPr bwMode="auto">
          <a:xfrm>
            <a:off x="4140200" y="3068638"/>
            <a:ext cx="1217613" cy="1076325"/>
          </a:xfrm>
          <a:prstGeom prst="rect">
            <a:avLst/>
          </a:prstGeom>
          <a:noFill/>
          <a:ln w="9525">
            <a:noFill/>
            <a:miter lim="800000"/>
            <a:headEnd/>
            <a:tailEnd/>
          </a:ln>
        </p:spPr>
      </p:pic>
      <p:pic>
        <p:nvPicPr>
          <p:cNvPr id="16405" name="Picture 26" descr="enlatado"/>
          <p:cNvPicPr>
            <a:picLocks noChangeAspect="1" noChangeArrowheads="1"/>
          </p:cNvPicPr>
          <p:nvPr/>
        </p:nvPicPr>
        <p:blipFill>
          <a:blip r:embed="rId17" cstate="print"/>
          <a:srcRect/>
          <a:stretch>
            <a:fillRect/>
          </a:stretch>
        </p:blipFill>
        <p:spPr bwMode="auto">
          <a:xfrm>
            <a:off x="5580063" y="3068638"/>
            <a:ext cx="1420812" cy="1106487"/>
          </a:xfrm>
          <a:prstGeom prst="rect">
            <a:avLst/>
          </a:prstGeom>
          <a:noFill/>
          <a:ln w="9525">
            <a:noFill/>
            <a:miter lim="800000"/>
            <a:headEnd/>
            <a:tailEnd/>
          </a:ln>
        </p:spPr>
      </p:pic>
      <p:pic>
        <p:nvPicPr>
          <p:cNvPr id="16406" name="Picture 27" descr="Harina_de_trigo"/>
          <p:cNvPicPr>
            <a:picLocks noChangeAspect="1" noChangeArrowheads="1"/>
          </p:cNvPicPr>
          <p:nvPr/>
        </p:nvPicPr>
        <p:blipFill>
          <a:blip r:embed="rId18" cstate="print"/>
          <a:srcRect/>
          <a:stretch>
            <a:fillRect/>
          </a:stretch>
        </p:blipFill>
        <p:spPr bwMode="auto">
          <a:xfrm>
            <a:off x="7386638" y="4437063"/>
            <a:ext cx="1263650" cy="992187"/>
          </a:xfrm>
          <a:prstGeom prst="rect">
            <a:avLst/>
          </a:prstGeom>
          <a:noFill/>
          <a:ln w="9525">
            <a:noFill/>
            <a:miter lim="800000"/>
            <a:headEnd/>
            <a:tailEnd/>
          </a:ln>
        </p:spPr>
      </p:pic>
      <p:pic>
        <p:nvPicPr>
          <p:cNvPr id="16407" name="Picture 28" descr="Lactosuero"/>
          <p:cNvPicPr>
            <a:picLocks noChangeAspect="1" noChangeArrowheads="1"/>
          </p:cNvPicPr>
          <p:nvPr/>
        </p:nvPicPr>
        <p:blipFill>
          <a:blip r:embed="rId19" cstate="print"/>
          <a:srcRect/>
          <a:stretch>
            <a:fillRect/>
          </a:stretch>
        </p:blipFill>
        <p:spPr bwMode="auto">
          <a:xfrm>
            <a:off x="6011863" y="4437063"/>
            <a:ext cx="1296987" cy="1095375"/>
          </a:xfrm>
          <a:prstGeom prst="rect">
            <a:avLst/>
          </a:prstGeom>
          <a:noFill/>
          <a:ln w="9525">
            <a:noFill/>
            <a:miter lim="800000"/>
            <a:headEnd/>
            <a:tailEnd/>
          </a:ln>
        </p:spPr>
      </p:pic>
      <p:pic>
        <p:nvPicPr>
          <p:cNvPr id="16408" name="Picture 29" descr="leche"/>
          <p:cNvPicPr>
            <a:picLocks noChangeAspect="1" noChangeArrowheads="1"/>
          </p:cNvPicPr>
          <p:nvPr/>
        </p:nvPicPr>
        <p:blipFill>
          <a:blip r:embed="rId20" cstate="print"/>
          <a:srcRect/>
          <a:stretch>
            <a:fillRect/>
          </a:stretch>
        </p:blipFill>
        <p:spPr bwMode="auto">
          <a:xfrm>
            <a:off x="1908175" y="4437063"/>
            <a:ext cx="1135063" cy="1135062"/>
          </a:xfrm>
          <a:prstGeom prst="rect">
            <a:avLst/>
          </a:prstGeom>
          <a:noFill/>
          <a:ln w="9525">
            <a:noFill/>
            <a:miter lim="800000"/>
            <a:headEnd/>
            <a:tailEnd/>
          </a:ln>
        </p:spPr>
      </p:pic>
      <p:sp>
        <p:nvSpPr>
          <p:cNvPr id="16409" name="24 CuadroTexto"/>
          <p:cNvSpPr txBox="1">
            <a:spLocks noChangeArrowheads="1"/>
          </p:cNvSpPr>
          <p:nvPr/>
        </p:nvSpPr>
        <p:spPr bwMode="auto">
          <a:xfrm>
            <a:off x="714375" y="1284288"/>
            <a:ext cx="2214563" cy="430212"/>
          </a:xfrm>
          <a:prstGeom prst="rect">
            <a:avLst/>
          </a:prstGeom>
          <a:noFill/>
          <a:ln w="9525">
            <a:noFill/>
            <a:miter lim="800000"/>
            <a:headEnd/>
            <a:tailEnd/>
          </a:ln>
        </p:spPr>
        <p:txBody>
          <a:bodyPr>
            <a:spAutoFit/>
          </a:bodyPr>
          <a:lstStyle/>
          <a:p>
            <a:pPr algn="ctr"/>
            <a:r>
              <a:rPr lang="es-CO" sz="1100" b="1"/>
              <a:t>BUENAS PRÁCTICAS DE MANUFACTURA</a:t>
            </a:r>
          </a:p>
        </p:txBody>
      </p:sp>
      <p:sp>
        <p:nvSpPr>
          <p:cNvPr id="16410" name="26 CuadroTexto"/>
          <p:cNvSpPr txBox="1">
            <a:spLocks noChangeArrowheads="1"/>
          </p:cNvSpPr>
          <p:nvPr/>
        </p:nvSpPr>
        <p:spPr bwMode="auto">
          <a:xfrm>
            <a:off x="500063" y="2570163"/>
            <a:ext cx="2786062" cy="430212"/>
          </a:xfrm>
          <a:prstGeom prst="rect">
            <a:avLst/>
          </a:prstGeom>
          <a:noFill/>
          <a:ln w="9525">
            <a:noFill/>
            <a:miter lim="800000"/>
            <a:headEnd/>
            <a:tailEnd/>
          </a:ln>
        </p:spPr>
        <p:txBody>
          <a:bodyPr>
            <a:spAutoFit/>
          </a:bodyPr>
          <a:lstStyle/>
          <a:p>
            <a:pPr algn="ctr"/>
            <a:r>
              <a:rPr lang="es-CO" sz="1100" b="1"/>
              <a:t>ANALISIS DE PELIGROS Y PUNTOS DE CONTROL CRITICOS</a:t>
            </a:r>
          </a:p>
        </p:txBody>
      </p:sp>
      <p:sp>
        <p:nvSpPr>
          <p:cNvPr id="16411" name="27 CuadroTexto"/>
          <p:cNvSpPr txBox="1">
            <a:spLocks noChangeArrowheads="1"/>
          </p:cNvSpPr>
          <p:nvPr/>
        </p:nvSpPr>
        <p:spPr bwMode="auto">
          <a:xfrm>
            <a:off x="2786063" y="1309688"/>
            <a:ext cx="2214562" cy="261937"/>
          </a:xfrm>
          <a:prstGeom prst="rect">
            <a:avLst/>
          </a:prstGeom>
          <a:noFill/>
          <a:ln w="9525">
            <a:noFill/>
            <a:miter lim="800000"/>
            <a:headEnd/>
            <a:tailEnd/>
          </a:ln>
        </p:spPr>
        <p:txBody>
          <a:bodyPr>
            <a:spAutoFit/>
          </a:bodyPr>
          <a:lstStyle/>
          <a:p>
            <a:pPr algn="ctr"/>
            <a:r>
              <a:rPr lang="es-CO" sz="1100" b="1"/>
              <a:t>ROTULADO NUTRICIONAL</a:t>
            </a:r>
          </a:p>
        </p:txBody>
      </p:sp>
      <p:sp>
        <p:nvSpPr>
          <p:cNvPr id="16412" name="28 CuadroTexto"/>
          <p:cNvSpPr txBox="1">
            <a:spLocks noChangeArrowheads="1"/>
          </p:cNvSpPr>
          <p:nvPr/>
        </p:nvSpPr>
        <p:spPr bwMode="auto">
          <a:xfrm>
            <a:off x="2857500" y="2714625"/>
            <a:ext cx="2214563" cy="261938"/>
          </a:xfrm>
          <a:prstGeom prst="rect">
            <a:avLst/>
          </a:prstGeom>
          <a:noFill/>
          <a:ln w="9525">
            <a:noFill/>
            <a:miter lim="800000"/>
            <a:headEnd/>
            <a:tailEnd/>
          </a:ln>
        </p:spPr>
        <p:txBody>
          <a:bodyPr>
            <a:spAutoFit/>
          </a:bodyPr>
          <a:lstStyle/>
          <a:p>
            <a:pPr algn="ctr"/>
            <a:r>
              <a:rPr lang="es-CO" sz="1100" b="1"/>
              <a:t>ROTULADO GENERAL</a:t>
            </a:r>
          </a:p>
        </p:txBody>
      </p:sp>
      <p:sp>
        <p:nvSpPr>
          <p:cNvPr id="16413" name="29 CuadroTexto"/>
          <p:cNvSpPr txBox="1">
            <a:spLocks noChangeArrowheads="1"/>
          </p:cNvSpPr>
          <p:nvPr/>
        </p:nvSpPr>
        <p:spPr bwMode="auto">
          <a:xfrm>
            <a:off x="4572000" y="1166813"/>
            <a:ext cx="2214563" cy="261937"/>
          </a:xfrm>
          <a:prstGeom prst="rect">
            <a:avLst/>
          </a:prstGeom>
          <a:noFill/>
          <a:ln w="9525">
            <a:noFill/>
            <a:miter lim="800000"/>
            <a:headEnd/>
            <a:tailEnd/>
          </a:ln>
        </p:spPr>
        <p:txBody>
          <a:bodyPr>
            <a:spAutoFit/>
          </a:bodyPr>
          <a:lstStyle/>
          <a:p>
            <a:pPr algn="ctr"/>
            <a:r>
              <a:rPr lang="es-CO" sz="1100" b="1"/>
              <a:t>INCENTIVOS</a:t>
            </a:r>
          </a:p>
        </p:txBody>
      </p:sp>
      <p:sp>
        <p:nvSpPr>
          <p:cNvPr id="16414" name="30 CuadroTexto"/>
          <p:cNvSpPr txBox="1">
            <a:spLocks noChangeArrowheads="1"/>
          </p:cNvSpPr>
          <p:nvPr/>
        </p:nvSpPr>
        <p:spPr bwMode="auto">
          <a:xfrm>
            <a:off x="4572000" y="2643188"/>
            <a:ext cx="2214563" cy="261937"/>
          </a:xfrm>
          <a:prstGeom prst="rect">
            <a:avLst/>
          </a:prstGeom>
          <a:noFill/>
          <a:ln w="9525">
            <a:noFill/>
            <a:miter lim="800000"/>
            <a:headEnd/>
            <a:tailEnd/>
          </a:ln>
        </p:spPr>
        <p:txBody>
          <a:bodyPr>
            <a:spAutoFit/>
          </a:bodyPr>
          <a:lstStyle/>
          <a:p>
            <a:pPr algn="ctr"/>
            <a:r>
              <a:rPr lang="es-CO" sz="1100" b="1"/>
              <a:t>ADITIVOS ALIMENTARIOS</a:t>
            </a:r>
          </a:p>
        </p:txBody>
      </p:sp>
      <p:sp>
        <p:nvSpPr>
          <p:cNvPr id="16415" name="31 CuadroTexto"/>
          <p:cNvSpPr txBox="1">
            <a:spLocks noChangeArrowheads="1"/>
          </p:cNvSpPr>
          <p:nvPr/>
        </p:nvSpPr>
        <p:spPr bwMode="auto">
          <a:xfrm>
            <a:off x="6429375" y="1143000"/>
            <a:ext cx="2214563" cy="261938"/>
          </a:xfrm>
          <a:prstGeom prst="rect">
            <a:avLst/>
          </a:prstGeom>
          <a:noFill/>
          <a:ln w="9525">
            <a:noFill/>
            <a:miter lim="800000"/>
            <a:headEnd/>
            <a:tailEnd/>
          </a:ln>
        </p:spPr>
        <p:txBody>
          <a:bodyPr>
            <a:spAutoFit/>
          </a:bodyPr>
          <a:lstStyle/>
          <a:p>
            <a:pPr algn="ctr"/>
            <a:r>
              <a:rPr lang="es-CO" sz="1100" b="1"/>
              <a:t>RESIDUOS DE PLAGUICIDAS</a:t>
            </a:r>
          </a:p>
        </p:txBody>
      </p:sp>
      <p:sp>
        <p:nvSpPr>
          <p:cNvPr id="16416" name="32 CuadroTexto"/>
          <p:cNvSpPr txBox="1">
            <a:spLocks noChangeArrowheads="1"/>
          </p:cNvSpPr>
          <p:nvPr/>
        </p:nvSpPr>
        <p:spPr bwMode="auto">
          <a:xfrm>
            <a:off x="6500813" y="2381250"/>
            <a:ext cx="2214562" cy="431800"/>
          </a:xfrm>
          <a:prstGeom prst="rect">
            <a:avLst/>
          </a:prstGeom>
          <a:noFill/>
          <a:ln w="9525">
            <a:noFill/>
            <a:miter lim="800000"/>
            <a:headEnd/>
            <a:tailEnd/>
          </a:ln>
        </p:spPr>
        <p:txBody>
          <a:bodyPr>
            <a:spAutoFit/>
          </a:bodyPr>
          <a:lstStyle/>
          <a:p>
            <a:pPr algn="ctr"/>
            <a:r>
              <a:rPr lang="es-CO" sz="1100" b="1"/>
              <a:t>CONTAMINANTES QUÍMICOS Y TOXINAS</a:t>
            </a:r>
          </a:p>
        </p:txBody>
      </p:sp>
      <p:sp>
        <p:nvSpPr>
          <p:cNvPr id="16417" name="33 CuadroTexto"/>
          <p:cNvSpPr txBox="1">
            <a:spLocks noChangeArrowheads="1"/>
          </p:cNvSpPr>
          <p:nvPr/>
        </p:nvSpPr>
        <p:spPr bwMode="auto">
          <a:xfrm>
            <a:off x="357188" y="3929063"/>
            <a:ext cx="2214562" cy="261937"/>
          </a:xfrm>
          <a:prstGeom prst="rect">
            <a:avLst/>
          </a:prstGeom>
          <a:noFill/>
          <a:ln w="9525">
            <a:noFill/>
            <a:miter lim="800000"/>
            <a:headEnd/>
            <a:tailEnd/>
          </a:ln>
        </p:spPr>
        <p:txBody>
          <a:bodyPr>
            <a:spAutoFit/>
          </a:bodyPr>
          <a:lstStyle/>
          <a:p>
            <a:pPr algn="ctr"/>
            <a:r>
              <a:rPr lang="es-CO" sz="1100" b="1"/>
              <a:t>GRASAS Y ACEITES</a:t>
            </a:r>
          </a:p>
        </p:txBody>
      </p:sp>
      <p:sp>
        <p:nvSpPr>
          <p:cNvPr id="16418" name="34 CuadroTexto"/>
          <p:cNvSpPr txBox="1">
            <a:spLocks noChangeArrowheads="1"/>
          </p:cNvSpPr>
          <p:nvPr/>
        </p:nvSpPr>
        <p:spPr bwMode="auto">
          <a:xfrm>
            <a:off x="2000250" y="4167188"/>
            <a:ext cx="2214563" cy="261937"/>
          </a:xfrm>
          <a:prstGeom prst="rect">
            <a:avLst/>
          </a:prstGeom>
          <a:noFill/>
          <a:ln w="9525">
            <a:noFill/>
            <a:miter lim="800000"/>
            <a:headEnd/>
            <a:tailEnd/>
          </a:ln>
        </p:spPr>
        <p:txBody>
          <a:bodyPr>
            <a:spAutoFit/>
          </a:bodyPr>
          <a:lstStyle/>
          <a:p>
            <a:pPr algn="ctr"/>
            <a:r>
              <a:rPr lang="es-CO" sz="1100" b="1"/>
              <a:t>BEBIDAS  ENERGIZANTES</a:t>
            </a:r>
          </a:p>
        </p:txBody>
      </p:sp>
      <p:sp>
        <p:nvSpPr>
          <p:cNvPr id="16419" name="35 CuadroTexto"/>
          <p:cNvSpPr txBox="1">
            <a:spLocks noChangeArrowheads="1"/>
          </p:cNvSpPr>
          <p:nvPr/>
        </p:nvSpPr>
        <p:spPr bwMode="auto">
          <a:xfrm>
            <a:off x="3714750" y="4143375"/>
            <a:ext cx="2214563" cy="261938"/>
          </a:xfrm>
          <a:prstGeom prst="rect">
            <a:avLst/>
          </a:prstGeom>
          <a:noFill/>
          <a:ln w="9525">
            <a:noFill/>
            <a:miter lim="800000"/>
            <a:headEnd/>
            <a:tailEnd/>
          </a:ln>
        </p:spPr>
        <p:txBody>
          <a:bodyPr>
            <a:spAutoFit/>
          </a:bodyPr>
          <a:lstStyle/>
          <a:p>
            <a:pPr algn="ctr"/>
            <a:r>
              <a:rPr lang="es-CO" sz="1100" b="1"/>
              <a:t>DERIVADOS LÁCTEOS</a:t>
            </a:r>
          </a:p>
        </p:txBody>
      </p:sp>
      <p:sp>
        <p:nvSpPr>
          <p:cNvPr id="16420" name="36 CuadroTexto"/>
          <p:cNvSpPr txBox="1">
            <a:spLocks noChangeArrowheads="1"/>
          </p:cNvSpPr>
          <p:nvPr/>
        </p:nvSpPr>
        <p:spPr bwMode="auto">
          <a:xfrm>
            <a:off x="1357313" y="5572125"/>
            <a:ext cx="2214562" cy="261938"/>
          </a:xfrm>
          <a:prstGeom prst="rect">
            <a:avLst/>
          </a:prstGeom>
          <a:noFill/>
          <a:ln w="9525">
            <a:noFill/>
            <a:miter lim="800000"/>
            <a:headEnd/>
            <a:tailEnd/>
          </a:ln>
        </p:spPr>
        <p:txBody>
          <a:bodyPr>
            <a:spAutoFit/>
          </a:bodyPr>
          <a:lstStyle/>
          <a:p>
            <a:pPr algn="ctr"/>
            <a:r>
              <a:rPr lang="es-CO" sz="1100" b="1"/>
              <a:t>LECHE</a:t>
            </a:r>
          </a:p>
        </p:txBody>
      </p:sp>
      <p:sp>
        <p:nvSpPr>
          <p:cNvPr id="16421" name="37 CuadroTexto"/>
          <p:cNvSpPr txBox="1">
            <a:spLocks noChangeArrowheads="1"/>
          </p:cNvSpPr>
          <p:nvPr/>
        </p:nvSpPr>
        <p:spPr bwMode="auto">
          <a:xfrm>
            <a:off x="571500" y="5429250"/>
            <a:ext cx="1357313" cy="430213"/>
          </a:xfrm>
          <a:prstGeom prst="rect">
            <a:avLst/>
          </a:prstGeom>
          <a:noFill/>
          <a:ln w="9525">
            <a:noFill/>
            <a:miter lim="800000"/>
            <a:headEnd/>
            <a:tailEnd/>
          </a:ln>
        </p:spPr>
        <p:txBody>
          <a:bodyPr>
            <a:spAutoFit/>
          </a:bodyPr>
          <a:lstStyle/>
          <a:p>
            <a:pPr algn="ctr"/>
            <a:r>
              <a:rPr lang="es-CO" sz="1100" b="1"/>
              <a:t>BEBIDAS ALCOHÓLICAS</a:t>
            </a:r>
          </a:p>
        </p:txBody>
      </p:sp>
      <p:sp>
        <p:nvSpPr>
          <p:cNvPr id="16422" name="38 CuadroTexto"/>
          <p:cNvSpPr txBox="1">
            <a:spLocks noChangeArrowheads="1"/>
          </p:cNvSpPr>
          <p:nvPr/>
        </p:nvSpPr>
        <p:spPr bwMode="auto">
          <a:xfrm>
            <a:off x="3143250" y="5500688"/>
            <a:ext cx="1071563" cy="430212"/>
          </a:xfrm>
          <a:prstGeom prst="rect">
            <a:avLst/>
          </a:prstGeom>
          <a:noFill/>
          <a:ln w="9525">
            <a:noFill/>
            <a:miter lim="800000"/>
            <a:headEnd/>
            <a:tailEnd/>
          </a:ln>
        </p:spPr>
        <p:txBody>
          <a:bodyPr>
            <a:spAutoFit/>
          </a:bodyPr>
          <a:lstStyle/>
          <a:p>
            <a:pPr algn="ctr"/>
            <a:r>
              <a:rPr lang="es-CO" sz="1100" b="1"/>
              <a:t>ALIMENTOS INFANTILES</a:t>
            </a:r>
          </a:p>
        </p:txBody>
      </p:sp>
      <p:sp>
        <p:nvSpPr>
          <p:cNvPr id="16423" name="39 CuadroTexto"/>
          <p:cNvSpPr txBox="1">
            <a:spLocks noChangeArrowheads="1"/>
          </p:cNvSpPr>
          <p:nvPr/>
        </p:nvSpPr>
        <p:spPr bwMode="auto">
          <a:xfrm>
            <a:off x="4071938" y="5500688"/>
            <a:ext cx="2071687" cy="430212"/>
          </a:xfrm>
          <a:prstGeom prst="rect">
            <a:avLst/>
          </a:prstGeom>
          <a:noFill/>
          <a:ln w="9525">
            <a:noFill/>
            <a:miter lim="800000"/>
            <a:headEnd/>
            <a:tailEnd/>
          </a:ln>
        </p:spPr>
        <p:txBody>
          <a:bodyPr>
            <a:spAutoFit/>
          </a:bodyPr>
          <a:lstStyle/>
          <a:p>
            <a:pPr algn="ctr"/>
            <a:r>
              <a:rPr lang="es-CO" sz="1100" b="1"/>
              <a:t>CARNES Y DERIVADOS CÁRNICOS</a:t>
            </a:r>
          </a:p>
        </p:txBody>
      </p:sp>
      <p:sp>
        <p:nvSpPr>
          <p:cNvPr id="16424" name="40 CuadroTexto"/>
          <p:cNvSpPr txBox="1">
            <a:spLocks noChangeArrowheads="1"/>
          </p:cNvSpPr>
          <p:nvPr/>
        </p:nvSpPr>
        <p:spPr bwMode="auto">
          <a:xfrm>
            <a:off x="5643563" y="5500688"/>
            <a:ext cx="2071687" cy="261937"/>
          </a:xfrm>
          <a:prstGeom prst="rect">
            <a:avLst/>
          </a:prstGeom>
          <a:noFill/>
          <a:ln w="9525">
            <a:noFill/>
            <a:miter lim="800000"/>
            <a:headEnd/>
            <a:tailEnd/>
          </a:ln>
        </p:spPr>
        <p:txBody>
          <a:bodyPr>
            <a:spAutoFit/>
          </a:bodyPr>
          <a:lstStyle/>
          <a:p>
            <a:pPr algn="ctr"/>
            <a:r>
              <a:rPr lang="es-CO" sz="1100" b="1"/>
              <a:t>LACTOSUEROS</a:t>
            </a:r>
          </a:p>
        </p:txBody>
      </p:sp>
      <p:sp>
        <p:nvSpPr>
          <p:cNvPr id="16425" name="41 CuadroTexto"/>
          <p:cNvSpPr txBox="1">
            <a:spLocks noChangeArrowheads="1"/>
          </p:cNvSpPr>
          <p:nvPr/>
        </p:nvSpPr>
        <p:spPr bwMode="auto">
          <a:xfrm>
            <a:off x="7000875" y="5429250"/>
            <a:ext cx="2071688" cy="261938"/>
          </a:xfrm>
          <a:prstGeom prst="rect">
            <a:avLst/>
          </a:prstGeom>
          <a:noFill/>
          <a:ln w="9525">
            <a:noFill/>
            <a:miter lim="800000"/>
            <a:headEnd/>
            <a:tailEnd/>
          </a:ln>
        </p:spPr>
        <p:txBody>
          <a:bodyPr>
            <a:spAutoFit/>
          </a:bodyPr>
          <a:lstStyle/>
          <a:p>
            <a:pPr algn="ctr"/>
            <a:r>
              <a:rPr lang="es-CO" sz="1100" b="1"/>
              <a:t>HARINA DE TRIGO</a:t>
            </a:r>
          </a:p>
        </p:txBody>
      </p:sp>
      <p:sp>
        <p:nvSpPr>
          <p:cNvPr id="16426" name="42 CuadroTexto"/>
          <p:cNvSpPr txBox="1">
            <a:spLocks noChangeArrowheads="1"/>
          </p:cNvSpPr>
          <p:nvPr/>
        </p:nvSpPr>
        <p:spPr bwMode="auto">
          <a:xfrm>
            <a:off x="6929438" y="4167188"/>
            <a:ext cx="2071687" cy="261937"/>
          </a:xfrm>
          <a:prstGeom prst="rect">
            <a:avLst/>
          </a:prstGeom>
          <a:noFill/>
          <a:ln w="9525">
            <a:noFill/>
            <a:miter lim="800000"/>
            <a:headEnd/>
            <a:tailEnd/>
          </a:ln>
        </p:spPr>
        <p:txBody>
          <a:bodyPr>
            <a:spAutoFit/>
          </a:bodyPr>
          <a:lstStyle/>
          <a:p>
            <a:pPr algn="ctr"/>
            <a:r>
              <a:rPr lang="es-CO" sz="1100" b="1"/>
              <a:t>AGUA ENVASADA</a:t>
            </a:r>
          </a:p>
        </p:txBody>
      </p:sp>
      <p:sp>
        <p:nvSpPr>
          <p:cNvPr id="16427" name="43 CuadroTexto"/>
          <p:cNvSpPr txBox="1">
            <a:spLocks noChangeArrowheads="1"/>
          </p:cNvSpPr>
          <p:nvPr/>
        </p:nvSpPr>
        <p:spPr bwMode="auto">
          <a:xfrm>
            <a:off x="5286375" y="4143375"/>
            <a:ext cx="2071688" cy="261938"/>
          </a:xfrm>
          <a:prstGeom prst="rect">
            <a:avLst/>
          </a:prstGeom>
          <a:noFill/>
          <a:ln w="9525">
            <a:noFill/>
            <a:miter lim="800000"/>
            <a:headEnd/>
            <a:tailEnd/>
          </a:ln>
        </p:spPr>
        <p:txBody>
          <a:bodyPr>
            <a:spAutoFit/>
          </a:bodyPr>
          <a:lstStyle/>
          <a:p>
            <a:pPr algn="ctr"/>
            <a:r>
              <a:rPr lang="es-CO" sz="1100" b="1"/>
              <a:t>ABAA</a:t>
            </a:r>
          </a:p>
        </p:txBody>
      </p:sp>
    </p:spTree>
    <p:extLst>
      <p:ext uri="{BB962C8B-B14F-4D97-AF65-F5344CB8AC3E}">
        <p14:creationId xmlns:p14="http://schemas.microsoft.com/office/powerpoint/2010/main" val="1671722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51125" y="332656"/>
            <a:ext cx="6913563" cy="584775"/>
          </a:xfrm>
          <a:prstGeom prst="rect">
            <a:avLst/>
          </a:prstGeom>
        </p:spPr>
        <p:txBody>
          <a:bodyPr vert="horz" lIns="91440" tIns="45720" rIns="91440" bIns="45720" rtlCol="0" anchor="ctr">
            <a:normAutofit fontScale="97500"/>
          </a:bodyPr>
          <a:lstStyle>
            <a:defPPr>
              <a:defRPr lang="es-CO"/>
            </a:defPPr>
            <a:lvl1pPr>
              <a:spcBef>
                <a:spcPct val="50000"/>
              </a:spcBef>
              <a:buNone/>
              <a:defRPr sz="3200" b="1">
                <a:solidFill>
                  <a:srgbClr val="00A0BA"/>
                </a:solidFill>
                <a:effectLst>
                  <a:outerShdw blurRad="38100" dist="38100" dir="2700000" algn="tl">
                    <a:srgbClr val="C0C0C0"/>
                  </a:outerShdw>
                </a:effectLst>
                <a:latin typeface="+mj-lt"/>
                <a:ea typeface="+mj-ea"/>
                <a:cs typeface="+mj-cs"/>
              </a:defRPr>
            </a:lvl1pPr>
          </a:lstStyle>
          <a:p>
            <a:r>
              <a:rPr lang="es-CO" dirty="0"/>
              <a:t>NORMATIVIDAD TRANSVERSAL</a:t>
            </a:r>
          </a:p>
        </p:txBody>
      </p:sp>
      <p:sp>
        <p:nvSpPr>
          <p:cNvPr id="17411" name="4 CuadroTexto"/>
          <p:cNvSpPr txBox="1">
            <a:spLocks noChangeArrowheads="1"/>
          </p:cNvSpPr>
          <p:nvPr/>
        </p:nvSpPr>
        <p:spPr bwMode="auto">
          <a:xfrm>
            <a:off x="107950" y="1149052"/>
            <a:ext cx="53276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CO" b="1"/>
              <a:t>CONDICIONES SANITARIAS</a:t>
            </a:r>
          </a:p>
          <a:p>
            <a:pPr algn="just" eaLnBrk="1" hangingPunct="1"/>
            <a:endParaRPr lang="es-CO" sz="1000"/>
          </a:p>
          <a:p>
            <a:pPr algn="just" eaLnBrk="1" hangingPunct="1">
              <a:buFont typeface="Arial" pitchFamily="34" charset="0"/>
              <a:buChar char="•"/>
            </a:pPr>
            <a:r>
              <a:rPr lang="es-CO" sz="1600" b="1"/>
              <a:t>Ley 9 de 1979 </a:t>
            </a:r>
            <a:r>
              <a:rPr lang="es-CO" sz="1600"/>
              <a:t>“Por la cual se dictan medidas sanitarias.”</a:t>
            </a:r>
          </a:p>
          <a:p>
            <a:pPr algn="just" eaLnBrk="1" hangingPunct="1"/>
            <a:endParaRPr lang="es-CO" sz="1000"/>
          </a:p>
          <a:p>
            <a:pPr algn="just" eaLnBrk="1" hangingPunct="1">
              <a:buFont typeface="Arial" pitchFamily="34" charset="0"/>
              <a:buChar char="•"/>
            </a:pPr>
            <a:r>
              <a:rPr lang="es-CO" sz="1600" b="1"/>
              <a:t>Decreto 3075 de 1997 </a:t>
            </a:r>
            <a:r>
              <a:rPr lang="es-CO" sz="1600"/>
              <a:t>“Por el cual se reglamenta parcialmente la Ley 09 de 1979 y se dictan otras disposiciones.”</a:t>
            </a:r>
          </a:p>
          <a:p>
            <a:pPr algn="just" eaLnBrk="1" hangingPunct="1"/>
            <a:endParaRPr lang="es-CO" sz="1000"/>
          </a:p>
          <a:p>
            <a:pPr lvl="1" algn="just" eaLnBrk="1" hangingPunct="1">
              <a:buFont typeface="Arial" pitchFamily="34" charset="0"/>
              <a:buChar char="•"/>
            </a:pPr>
            <a:r>
              <a:rPr lang="es-CO" sz="1500"/>
              <a:t>Decreto 1270 de 2002 “Por medio del cual se adiciona un literal al artículo 50 del Decreto 3075 de 1997”</a:t>
            </a:r>
          </a:p>
          <a:p>
            <a:pPr lvl="1" algn="just" eaLnBrk="1" hangingPunct="1">
              <a:buFont typeface="Arial" pitchFamily="34" charset="0"/>
              <a:buChar char="•"/>
            </a:pPr>
            <a:endParaRPr lang="es-CO" sz="1000"/>
          </a:p>
          <a:p>
            <a:pPr lvl="1" algn="just" eaLnBrk="1" hangingPunct="1">
              <a:buFont typeface="Arial" pitchFamily="34" charset="0"/>
              <a:buChar char="•"/>
            </a:pPr>
            <a:r>
              <a:rPr lang="pt-BR" sz="1500"/>
              <a:t>Decreto 1175 de 2003 “</a:t>
            </a:r>
            <a:r>
              <a:rPr lang="es-CO" sz="1500"/>
              <a:t>Por medio del cual se modifica parcialmente el Decreto 3075 de 1997.”</a:t>
            </a:r>
          </a:p>
          <a:p>
            <a:pPr lvl="1" algn="just" eaLnBrk="1" hangingPunct="1">
              <a:buFont typeface="Arial" pitchFamily="34" charset="0"/>
              <a:buChar char="•"/>
            </a:pPr>
            <a:endParaRPr lang="es-CO" sz="1000"/>
          </a:p>
          <a:p>
            <a:pPr lvl="1" algn="just" eaLnBrk="1" hangingPunct="1">
              <a:buFont typeface="Arial" pitchFamily="34" charset="0"/>
              <a:buChar char="•"/>
            </a:pPr>
            <a:r>
              <a:rPr lang="es-CO" sz="1500"/>
              <a:t>Decreto 4444 de 2005 </a:t>
            </a:r>
            <a:r>
              <a:rPr lang="es-CO" sz="1500" b="1"/>
              <a:t>“</a:t>
            </a:r>
            <a:r>
              <a:rPr lang="es-CO" sz="1500"/>
              <a:t>Por el cual se reglamenta el régimen de permiso sanitario para la fabricación</a:t>
            </a:r>
          </a:p>
          <a:p>
            <a:pPr lvl="1" algn="just" eaLnBrk="1" hangingPunct="1"/>
            <a:r>
              <a:rPr lang="es-CO" sz="1500"/>
              <a:t>y venta de alimentos elaborados por microempresarios.</a:t>
            </a:r>
          </a:p>
          <a:p>
            <a:pPr lvl="1" algn="just" eaLnBrk="1" hangingPunct="1"/>
            <a:endParaRPr lang="es-CO" sz="1000"/>
          </a:p>
          <a:p>
            <a:pPr lvl="1" algn="just" eaLnBrk="1" hangingPunct="1">
              <a:buFont typeface="Arial" pitchFamily="34" charset="0"/>
              <a:buChar char="•"/>
            </a:pPr>
            <a:r>
              <a:rPr lang="es-CO" sz="1500"/>
              <a:t>Decreto 4764 de 2005 “por el cual se modifica el literal c) del artículo 41 del Decreto 3075 de 1997 “por el cual se reglamenta parcialmente la Ley 9ª de 1979 y se dictan otras disposiciones”.</a:t>
            </a:r>
          </a:p>
        </p:txBody>
      </p:sp>
      <p:pic>
        <p:nvPicPr>
          <p:cNvPr id="17412" name="5 Imagen" descr="a9b76_planta_alimento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980777"/>
            <a:ext cx="3387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6 Imagen" descr="impor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4055765"/>
            <a:ext cx="25654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7 Imagen" descr="planta de ali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2636540"/>
            <a:ext cx="21494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92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8 Imagen" descr="rotulado n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380703"/>
            <a:ext cx="27860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3779117" y="567902"/>
            <a:ext cx="6913563" cy="584775"/>
          </a:xfrm>
          <a:prstGeom prst="rect">
            <a:avLst/>
          </a:prstGeom>
        </p:spPr>
        <p:txBody>
          <a:bodyPr vert="horz" lIns="91440" tIns="45720" rIns="91440" bIns="45720" rtlCol="0" anchor="ctr">
            <a:normAutofit fontScale="97500"/>
          </a:bodyPr>
          <a:lstStyle>
            <a:defPPr>
              <a:defRPr lang="es-CO"/>
            </a:defPPr>
            <a:lvl1pPr>
              <a:spcBef>
                <a:spcPct val="50000"/>
              </a:spcBef>
              <a:buNone/>
              <a:defRPr sz="3200" b="1">
                <a:solidFill>
                  <a:srgbClr val="00A0BA"/>
                </a:solidFill>
                <a:effectLst>
                  <a:outerShdw blurRad="38100" dist="38100" dir="2700000" algn="tl">
                    <a:srgbClr val="C0C0C0"/>
                  </a:outerShdw>
                </a:effectLst>
                <a:latin typeface="+mj-lt"/>
                <a:ea typeface="+mj-ea"/>
                <a:cs typeface="+mj-cs"/>
              </a:defRPr>
            </a:lvl1pPr>
          </a:lstStyle>
          <a:p>
            <a:r>
              <a:rPr lang="es-CO" dirty="0"/>
              <a:t>NORMATIVIDAD TRANSVERSAL</a:t>
            </a:r>
          </a:p>
        </p:txBody>
      </p:sp>
      <p:sp>
        <p:nvSpPr>
          <p:cNvPr id="17411" name="4 CuadroTexto"/>
          <p:cNvSpPr txBox="1">
            <a:spLocks noChangeArrowheads="1"/>
          </p:cNvSpPr>
          <p:nvPr/>
        </p:nvSpPr>
        <p:spPr bwMode="auto">
          <a:xfrm>
            <a:off x="107950" y="1312440"/>
            <a:ext cx="5327650" cy="4770438"/>
          </a:xfrm>
          <a:prstGeom prst="rect">
            <a:avLst/>
          </a:prstGeom>
          <a:noFill/>
          <a:ln w="9525">
            <a:noFill/>
            <a:miter lim="800000"/>
            <a:headEnd/>
            <a:tailEnd/>
          </a:ln>
        </p:spPr>
        <p:txBody>
          <a:bodyPr>
            <a:spAutoFit/>
          </a:bodyPr>
          <a:lstStyle/>
          <a:p>
            <a:pPr>
              <a:defRPr/>
            </a:pPr>
            <a:r>
              <a:rPr lang="es-CO" dirty="0">
                <a:latin typeface="Arial" charset="0"/>
                <a:cs typeface="Arial" charset="0"/>
              </a:rPr>
              <a:t>ROTULADO DE ALIMENTOS</a:t>
            </a:r>
          </a:p>
          <a:p>
            <a:pPr>
              <a:defRPr/>
            </a:pPr>
            <a:endParaRPr lang="es-CO" sz="1000" dirty="0">
              <a:latin typeface="Arial" charset="0"/>
              <a:cs typeface="Arial" charset="0"/>
            </a:endParaRPr>
          </a:p>
          <a:p>
            <a:pPr>
              <a:defRPr/>
            </a:pPr>
            <a:endParaRPr lang="es-CO" sz="1000" dirty="0">
              <a:latin typeface="Arial" charset="0"/>
              <a:cs typeface="Arial" charset="0"/>
            </a:endParaRPr>
          </a:p>
          <a:p>
            <a:pPr>
              <a:buFont typeface="Arial" charset="0"/>
              <a:buChar char="•"/>
              <a:defRPr/>
            </a:pPr>
            <a:r>
              <a:rPr lang="es-CO" sz="1600" b="1" dirty="0">
                <a:solidFill>
                  <a:srgbClr val="0A37F6"/>
                </a:solidFill>
                <a:latin typeface="Arial" charset="0"/>
                <a:cs typeface="Arial" charset="0"/>
              </a:rPr>
              <a:t>GENERAL:</a:t>
            </a:r>
          </a:p>
          <a:p>
            <a:pPr>
              <a:defRPr/>
            </a:pPr>
            <a:endParaRPr lang="es-CO" sz="1000" dirty="0">
              <a:latin typeface="Arial" charset="0"/>
              <a:cs typeface="Arial" charset="0"/>
            </a:endParaRPr>
          </a:p>
          <a:p>
            <a:pPr lvl="1" algn="just">
              <a:buFont typeface="Arial" pitchFamily="34" charset="0"/>
              <a:buChar char="•"/>
              <a:defRPr/>
            </a:pPr>
            <a:r>
              <a:rPr lang="es-CO" sz="1500" dirty="0">
                <a:latin typeface="Arial" charset="0"/>
                <a:cs typeface="Arial" charset="0"/>
              </a:rPr>
              <a:t>Resolución 5109 de 2005 “</a:t>
            </a:r>
            <a:r>
              <a:rPr lang="es-CO" sz="1500" dirty="0"/>
              <a:t>por la cual se establece el reglamento técnico sobre los requisitos de rotulado o etiquetado que deben cumplir los alimentos envasados y materias primas de alimentos para consumo humano”.</a:t>
            </a:r>
          </a:p>
          <a:p>
            <a:pPr lvl="1">
              <a:buFont typeface="Arial" charset="0"/>
              <a:buChar char="•"/>
              <a:defRPr/>
            </a:pPr>
            <a:endParaRPr lang="es-CO" sz="1000" dirty="0">
              <a:latin typeface="Arial" charset="0"/>
              <a:cs typeface="Arial" charset="0"/>
            </a:endParaRPr>
          </a:p>
          <a:p>
            <a:pPr lvl="1" algn="just">
              <a:buFont typeface="Arial" pitchFamily="34" charset="0"/>
              <a:buChar char="•"/>
              <a:defRPr/>
            </a:pPr>
            <a:r>
              <a:rPr lang="es-CO" sz="1500" dirty="0"/>
              <a:t>Resolución 243710 de 1999 (INVIMA) “Mediante la cual se fijan pautas sobre las etiquetas, empaques y rótulos, el uso de </a:t>
            </a:r>
            <a:r>
              <a:rPr lang="es-CO" sz="1500" dirty="0" err="1"/>
              <a:t>sticker</a:t>
            </a:r>
            <a:r>
              <a:rPr lang="es-CO" sz="1500" dirty="0"/>
              <a:t> y autorizaciones de agotamiento de empaques”.</a:t>
            </a:r>
          </a:p>
          <a:p>
            <a:pPr lvl="1">
              <a:defRPr/>
            </a:pPr>
            <a:endParaRPr lang="es-CO" sz="1000" dirty="0">
              <a:latin typeface="Arial" charset="0"/>
              <a:cs typeface="Arial" charset="0"/>
            </a:endParaRPr>
          </a:p>
          <a:p>
            <a:pPr marL="0" lvl="1">
              <a:buFont typeface="Arial" pitchFamily="34" charset="0"/>
              <a:buChar char="•"/>
              <a:defRPr/>
            </a:pPr>
            <a:r>
              <a:rPr lang="es-CO" sz="1500" b="1" dirty="0">
                <a:solidFill>
                  <a:srgbClr val="0A37F6"/>
                </a:solidFill>
                <a:latin typeface="Arial" charset="0"/>
                <a:cs typeface="Arial" charset="0"/>
              </a:rPr>
              <a:t>NUTRICIONAL:</a:t>
            </a:r>
          </a:p>
          <a:p>
            <a:pPr lvl="1">
              <a:defRPr/>
            </a:pPr>
            <a:endParaRPr lang="es-CO" sz="1000" dirty="0">
              <a:latin typeface="Arial" charset="0"/>
              <a:cs typeface="Arial" charset="0"/>
            </a:endParaRPr>
          </a:p>
          <a:p>
            <a:pPr lvl="1" algn="just">
              <a:buFont typeface="Arial" charset="0"/>
              <a:buChar char="•"/>
              <a:defRPr/>
            </a:pPr>
            <a:r>
              <a:rPr lang="es-CO" sz="1500" dirty="0">
                <a:latin typeface="Arial" charset="0"/>
                <a:cs typeface="Arial" charset="0"/>
              </a:rPr>
              <a:t>Resolución 333 de 2011 “Por la cual se establece el reglamento técnico sobre los requisitos de rotulado o etiquetado nutricional que deben cumplir los alimentos envasados para consumo humano”.</a:t>
            </a:r>
          </a:p>
        </p:txBody>
      </p:sp>
      <p:pic>
        <p:nvPicPr>
          <p:cNvPr id="18437" name="6 Imagen" descr="rotulado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880890"/>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7 Imagen" descr="rotulado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4452515"/>
            <a:ext cx="19288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03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779117" y="548680"/>
            <a:ext cx="6913563" cy="584775"/>
          </a:xfrm>
          <a:prstGeom prst="rect">
            <a:avLst/>
          </a:prstGeom>
        </p:spPr>
        <p:txBody>
          <a:bodyPr vert="horz" lIns="91440" tIns="45720" rIns="91440" bIns="45720" rtlCol="0" anchor="ctr">
            <a:normAutofit fontScale="97500"/>
          </a:bodyPr>
          <a:lstStyle>
            <a:defPPr>
              <a:defRPr lang="es-CO"/>
            </a:defPPr>
            <a:lvl1pPr>
              <a:spcBef>
                <a:spcPct val="50000"/>
              </a:spcBef>
              <a:buNone/>
              <a:defRPr sz="3200" b="1">
                <a:solidFill>
                  <a:srgbClr val="00A0BA"/>
                </a:solidFill>
                <a:effectLst>
                  <a:outerShdw blurRad="38100" dist="38100" dir="2700000" algn="tl">
                    <a:srgbClr val="C0C0C0"/>
                  </a:outerShdw>
                </a:effectLst>
                <a:latin typeface="+mj-lt"/>
                <a:ea typeface="+mj-ea"/>
                <a:cs typeface="+mj-cs"/>
              </a:defRPr>
            </a:lvl1pPr>
          </a:lstStyle>
          <a:p>
            <a:r>
              <a:rPr lang="es-CO" dirty="0"/>
              <a:t>NORMATIVIDAD TRANSVERSAL</a:t>
            </a:r>
          </a:p>
        </p:txBody>
      </p:sp>
      <p:sp>
        <p:nvSpPr>
          <p:cNvPr id="22531" name="4 CuadroTexto"/>
          <p:cNvSpPr txBox="1">
            <a:spLocks noChangeArrowheads="1"/>
          </p:cNvSpPr>
          <p:nvPr/>
        </p:nvSpPr>
        <p:spPr bwMode="auto">
          <a:xfrm>
            <a:off x="107950" y="2213967"/>
            <a:ext cx="532765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O" b="1" dirty="0"/>
              <a:t>CONTAMINANTES QUÍMICOS</a:t>
            </a:r>
          </a:p>
          <a:p>
            <a:pPr eaLnBrk="1" hangingPunct="1"/>
            <a:endParaRPr lang="es-CO" sz="1600" dirty="0"/>
          </a:p>
          <a:p>
            <a:pPr algn="just" eaLnBrk="1" hangingPunct="1">
              <a:buFont typeface="Arial" pitchFamily="34" charset="0"/>
              <a:buChar char="•"/>
            </a:pPr>
            <a:r>
              <a:rPr lang="es-CO" sz="1600" dirty="0"/>
              <a:t>Resolución 2906 de 2007 “Por la cual se establecen los Límites Máximos de Residuos de Plaguicidas – LMR en alimentos para consumo humano y en piensos o forrajes”.</a:t>
            </a:r>
          </a:p>
          <a:p>
            <a:pPr algn="just" eaLnBrk="1" hangingPunct="1">
              <a:buFont typeface="Arial" pitchFamily="34" charset="0"/>
              <a:buChar char="•"/>
            </a:pPr>
            <a:endParaRPr lang="es-CO" sz="1600" dirty="0"/>
          </a:p>
          <a:p>
            <a:pPr algn="just" eaLnBrk="1" hangingPunct="1">
              <a:buFont typeface="Arial" pitchFamily="34" charset="0"/>
              <a:buChar char="•"/>
            </a:pPr>
            <a:r>
              <a:rPr lang="es-CO" sz="1600" dirty="0"/>
              <a:t>CODEX STAN 195 – 1995 “Norma general para los contaminantes y las toxinas presentes en los alimentos y piensos”.</a:t>
            </a:r>
          </a:p>
          <a:p>
            <a:pPr lvl="1" algn="just" eaLnBrk="1" hangingPunct="1">
              <a:buFont typeface="Arial" pitchFamily="34" charset="0"/>
              <a:buChar char="•"/>
            </a:pPr>
            <a:endParaRPr lang="es-CO" sz="1500" dirty="0"/>
          </a:p>
          <a:p>
            <a:pPr lvl="1" algn="just" eaLnBrk="1" hangingPunct="1">
              <a:buFont typeface="Arial" pitchFamily="34" charset="0"/>
              <a:buChar char="•"/>
            </a:pPr>
            <a:endParaRPr lang="es-CO" sz="1500" dirty="0"/>
          </a:p>
          <a:p>
            <a:pPr lvl="1" algn="just" eaLnBrk="1" hangingPunct="1"/>
            <a:endParaRPr lang="es-CO" sz="1500" dirty="0"/>
          </a:p>
        </p:txBody>
      </p:sp>
      <p:pic>
        <p:nvPicPr>
          <p:cNvPr id="22532" name="7 Imagen" descr="plaguicia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428530"/>
            <a:ext cx="28432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8 Imagen" descr="radionucleido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075" y="1371005"/>
            <a:ext cx="240823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6 Imagen" descr="dioxina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2877542"/>
            <a:ext cx="2603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80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636912"/>
            <a:ext cx="6984776" cy="1446550"/>
          </a:xfrm>
          <a:prstGeom prst="rect">
            <a:avLst/>
          </a:prstGeom>
        </p:spPr>
        <p:txBody>
          <a:bodyPr vert="horz" lIns="91440" tIns="45720" rIns="91440" bIns="45720" rtlCol="0" anchor="ctr">
            <a:normAutofit fontScale="92500"/>
          </a:bodyPr>
          <a:lstStyle>
            <a:lvl1pPr algn="r">
              <a:spcBef>
                <a:spcPct val="0"/>
              </a:spcBef>
              <a:buNone/>
              <a:defRPr sz="4400" b="1">
                <a:solidFill>
                  <a:schemeClr val="bg1"/>
                </a:solidFill>
                <a:latin typeface="Arial" pitchFamily="34" charset="0"/>
                <a:ea typeface="+mj-ea"/>
                <a:cs typeface="Arial" pitchFamily="34" charset="0"/>
              </a:defRPr>
            </a:lvl1pPr>
          </a:lstStyle>
          <a:p>
            <a:r>
              <a:rPr lang="es-MX" dirty="0" smtClean="0"/>
              <a:t>SISTEMA DE INSPECCIÓN, VIGILANCIA Y CONTROL</a:t>
            </a:r>
            <a:endParaRPr lang="es-CO" dirty="0"/>
          </a:p>
        </p:txBody>
      </p:sp>
    </p:spTree>
    <p:extLst>
      <p:ext uri="{BB962C8B-B14F-4D97-AF65-F5344CB8AC3E}">
        <p14:creationId xmlns:p14="http://schemas.microsoft.com/office/powerpoint/2010/main" val="3943817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5"/>
          <p:cNvSpPr>
            <a:spLocks noChangeArrowheads="1"/>
          </p:cNvSpPr>
          <p:nvPr/>
        </p:nvSpPr>
        <p:spPr bwMode="auto">
          <a:xfrm>
            <a:off x="250825" y="1484213"/>
            <a:ext cx="2879725" cy="4537075"/>
          </a:xfrm>
          <a:prstGeom prst="rightArrowCallout">
            <a:avLst>
              <a:gd name="adj1" fmla="val 36441"/>
              <a:gd name="adj2" fmla="val 36026"/>
              <a:gd name="adj3" fmla="val 7620"/>
              <a:gd name="adj4" fmla="val 89106"/>
            </a:avLst>
          </a:prstGeom>
          <a:solidFill>
            <a:srgbClr val="00CCFF"/>
          </a:solidFill>
          <a:ln w="9525">
            <a:solidFill>
              <a:schemeClr val="tx1"/>
            </a:solidFill>
            <a:miter lim="800000"/>
            <a:headEnd/>
            <a:tailEnd/>
          </a:ln>
          <a:effectLst/>
        </p:spPr>
        <p:txBody>
          <a:bodyPr wrap="none"/>
          <a:lstStyle/>
          <a:p>
            <a:pPr algn="ctr">
              <a:defRPr/>
            </a:pPr>
            <a:r>
              <a:rPr lang="es-ES" b="1">
                <a:effectLst>
                  <a:outerShdw blurRad="38100" dist="38100" dir="2700000" algn="tl">
                    <a:srgbClr val="FFFFFF"/>
                  </a:outerShdw>
                </a:effectLst>
              </a:rPr>
              <a:t>PRODUCCIÓN </a:t>
            </a:r>
          </a:p>
          <a:p>
            <a:pPr algn="ctr">
              <a:defRPr/>
            </a:pPr>
            <a:r>
              <a:rPr lang="es-ES" b="1">
                <a:effectLst>
                  <a:outerShdw blurRad="38100" dist="38100" dir="2700000" algn="tl">
                    <a:srgbClr val="FFFFFF"/>
                  </a:outerShdw>
                </a:effectLst>
              </a:rPr>
              <a:t>PRIMARIA</a:t>
            </a:r>
          </a:p>
        </p:txBody>
      </p:sp>
      <p:sp>
        <p:nvSpPr>
          <p:cNvPr id="41990" name="AutoShape 6"/>
          <p:cNvSpPr>
            <a:spLocks noChangeArrowheads="1"/>
          </p:cNvSpPr>
          <p:nvPr/>
        </p:nvSpPr>
        <p:spPr bwMode="auto">
          <a:xfrm>
            <a:off x="3203575" y="1484213"/>
            <a:ext cx="2879725" cy="4537075"/>
          </a:xfrm>
          <a:prstGeom prst="rightArrowCallout">
            <a:avLst>
              <a:gd name="adj1" fmla="val 36441"/>
              <a:gd name="adj2" fmla="val 36026"/>
              <a:gd name="adj3" fmla="val 7620"/>
              <a:gd name="adj4" fmla="val 89106"/>
            </a:avLst>
          </a:prstGeom>
          <a:solidFill>
            <a:srgbClr val="CCFFCC"/>
          </a:solidFill>
          <a:ln w="9525">
            <a:solidFill>
              <a:schemeClr val="tx1"/>
            </a:solidFill>
            <a:miter lim="800000"/>
            <a:headEnd/>
            <a:tailEnd/>
          </a:ln>
          <a:effectLst/>
        </p:spPr>
        <p:txBody>
          <a:bodyPr wrap="none"/>
          <a:lstStyle/>
          <a:p>
            <a:pPr algn="ctr">
              <a:defRPr/>
            </a:pPr>
            <a:r>
              <a:rPr lang="es-ES" b="1" dirty="0" smtClean="0">
                <a:effectLst>
                  <a:outerShdw blurRad="38100" dist="38100" dir="2700000" algn="tl">
                    <a:srgbClr val="FFFFFF"/>
                  </a:outerShdw>
                </a:effectLst>
              </a:rPr>
              <a:t>PROCESAMIENTO</a:t>
            </a:r>
            <a:endParaRPr lang="es-ES" b="1" dirty="0">
              <a:effectLst>
                <a:outerShdw blurRad="38100" dist="38100" dir="2700000" algn="tl">
                  <a:srgbClr val="FFFFFF"/>
                </a:outerShdw>
              </a:effectLst>
            </a:endParaRPr>
          </a:p>
        </p:txBody>
      </p:sp>
      <p:sp>
        <p:nvSpPr>
          <p:cNvPr id="41991" name="AutoShape 7"/>
          <p:cNvSpPr>
            <a:spLocks noChangeArrowheads="1"/>
          </p:cNvSpPr>
          <p:nvPr/>
        </p:nvSpPr>
        <p:spPr bwMode="auto">
          <a:xfrm>
            <a:off x="6154738" y="1484213"/>
            <a:ext cx="2879725" cy="4537075"/>
          </a:xfrm>
          <a:prstGeom prst="rightArrowCallout">
            <a:avLst>
              <a:gd name="adj1" fmla="val 36441"/>
              <a:gd name="adj2" fmla="val 36026"/>
              <a:gd name="adj3" fmla="val 7620"/>
              <a:gd name="adj4" fmla="val 89106"/>
            </a:avLst>
          </a:prstGeom>
          <a:solidFill>
            <a:srgbClr val="FFCC00"/>
          </a:solidFill>
          <a:ln w="9525">
            <a:solidFill>
              <a:schemeClr val="tx1"/>
            </a:solidFill>
            <a:miter lim="800000"/>
            <a:headEnd/>
            <a:tailEnd/>
          </a:ln>
          <a:effectLst/>
        </p:spPr>
        <p:txBody>
          <a:bodyPr wrap="none"/>
          <a:lstStyle/>
          <a:p>
            <a:pPr algn="ctr">
              <a:defRPr/>
            </a:pPr>
            <a:r>
              <a:rPr lang="es-ES" b="1" dirty="0">
                <a:effectLst>
                  <a:outerShdw blurRad="38100" dist="38100" dir="2700000" algn="tl">
                    <a:srgbClr val="FFFFFF"/>
                  </a:outerShdw>
                </a:effectLst>
              </a:rPr>
              <a:t>DISTRIBUCIÓN, </a:t>
            </a:r>
          </a:p>
          <a:p>
            <a:pPr algn="ctr">
              <a:defRPr/>
            </a:pPr>
            <a:r>
              <a:rPr lang="es-ES" b="1" dirty="0">
                <a:effectLst>
                  <a:outerShdw blurRad="38100" dist="38100" dir="2700000" algn="tl">
                    <a:srgbClr val="FFFFFF"/>
                  </a:outerShdw>
                </a:effectLst>
              </a:rPr>
              <a:t>COMERCIALIZACIÓN </a:t>
            </a:r>
          </a:p>
          <a:p>
            <a:pPr algn="ctr">
              <a:defRPr/>
            </a:pPr>
            <a:r>
              <a:rPr lang="es-ES" b="1" dirty="0">
                <a:effectLst>
                  <a:outerShdw blurRad="38100" dist="38100" dir="2700000" algn="tl">
                    <a:srgbClr val="FFFFFF"/>
                  </a:outerShdw>
                </a:effectLst>
              </a:rPr>
              <a:t>Y CONSUMO</a:t>
            </a:r>
          </a:p>
        </p:txBody>
      </p:sp>
      <p:pic>
        <p:nvPicPr>
          <p:cNvPr id="17414" name="Picture 9" descr="combi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20664"/>
            <a:ext cx="2303462"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melones-paraguan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53" y="3860824"/>
            <a:ext cx="234178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7" descr="Flota-Transporte-Distribuciones-Luc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371625"/>
            <a:ext cx="21605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9" descr="comercializacio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3644800"/>
            <a:ext cx="12969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0" descr="distribució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3932138"/>
            <a:ext cx="9223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15 Imagen" descr="dietas-de-copenhague-7.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63" y="4797325"/>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 Título"/>
          <p:cNvSpPr>
            <a:spLocks noGrp="1"/>
          </p:cNvSpPr>
          <p:nvPr>
            <p:ph type="title"/>
          </p:nvPr>
        </p:nvSpPr>
        <p:spPr>
          <a:xfrm>
            <a:off x="2195736" y="44624"/>
            <a:ext cx="6768752" cy="1156990"/>
          </a:xfrm>
        </p:spPr>
        <p:txBody>
          <a:bodyPr>
            <a:normAutofit/>
          </a:bodyPr>
          <a:lstStyle/>
          <a:p>
            <a:pPr>
              <a:spcBef>
                <a:spcPct val="50000"/>
              </a:spcBef>
              <a:defRPr/>
            </a:pPr>
            <a:r>
              <a:rPr lang="es-ES" sz="3600" dirty="0">
                <a:effectLst>
                  <a:outerShdw blurRad="38100" dist="38100" dir="2700000" algn="tl">
                    <a:srgbClr val="C0C0C0"/>
                  </a:outerShdw>
                </a:effectLst>
              </a:rPr>
              <a:t>REFERENCIA MUNDIAL</a:t>
            </a:r>
            <a:r>
              <a:rPr lang="es-ES" sz="5400" dirty="0">
                <a:effectLst>
                  <a:outerShdw blurRad="38100" dist="38100" dir="2700000" algn="tl">
                    <a:srgbClr val="C0C0C0"/>
                  </a:outerShdw>
                </a:effectLst>
              </a:rPr>
              <a:t/>
            </a:r>
            <a:br>
              <a:rPr lang="es-ES" sz="5400" dirty="0">
                <a:effectLst>
                  <a:outerShdw blurRad="38100" dist="38100" dir="2700000" algn="tl">
                    <a:srgbClr val="C0C0C0"/>
                  </a:outerShdw>
                </a:effectLst>
              </a:rPr>
            </a:br>
            <a:r>
              <a:rPr lang="es-ES" sz="2400" dirty="0">
                <a:effectLst>
                  <a:outerShdw blurRad="38100" dist="38100" dir="2700000" algn="tl">
                    <a:srgbClr val="C0C0C0"/>
                  </a:outerShdw>
                </a:effectLst>
              </a:rPr>
              <a:t>“DE LA GRANJA A LA MESA”</a:t>
            </a:r>
          </a:p>
        </p:txBody>
      </p:sp>
      <p:pic>
        <p:nvPicPr>
          <p:cNvPr id="3" name="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245" y="2276648"/>
            <a:ext cx="2299875" cy="1512168"/>
          </a:xfrm>
          <a:prstGeom prst="rect">
            <a:avLst/>
          </a:prstGeom>
        </p:spPr>
      </p:pic>
      <p:pic>
        <p:nvPicPr>
          <p:cNvPr id="4" name="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888" y="3932138"/>
            <a:ext cx="1905000" cy="1905000"/>
          </a:xfrm>
          <a:prstGeom prst="rect">
            <a:avLst/>
          </a:prstGeom>
        </p:spPr>
      </p:pic>
    </p:spTree>
    <p:extLst>
      <p:ext uri="{BB962C8B-B14F-4D97-AF65-F5344CB8AC3E}">
        <p14:creationId xmlns:p14="http://schemas.microsoft.com/office/powerpoint/2010/main" val="415266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5"/>
          <p:cNvSpPr>
            <a:spLocks noChangeArrowheads="1"/>
          </p:cNvSpPr>
          <p:nvPr/>
        </p:nvSpPr>
        <p:spPr bwMode="auto">
          <a:xfrm>
            <a:off x="250825" y="1700808"/>
            <a:ext cx="2879725" cy="3169146"/>
          </a:xfrm>
          <a:prstGeom prst="rightArrowCallout">
            <a:avLst>
              <a:gd name="adj1" fmla="val 36441"/>
              <a:gd name="adj2" fmla="val 36026"/>
              <a:gd name="adj3" fmla="val 7620"/>
              <a:gd name="adj4" fmla="val 89106"/>
            </a:avLst>
          </a:prstGeom>
          <a:solidFill>
            <a:srgbClr val="00CCFF"/>
          </a:solidFill>
          <a:ln w="9525">
            <a:solidFill>
              <a:schemeClr val="tx1"/>
            </a:solidFill>
            <a:miter lim="800000"/>
            <a:headEnd/>
            <a:tailEnd/>
          </a:ln>
          <a:effectLst/>
        </p:spPr>
        <p:txBody>
          <a:bodyPr wrap="none"/>
          <a:lstStyle/>
          <a:p>
            <a:pPr algn="ctr">
              <a:defRPr/>
            </a:pPr>
            <a:r>
              <a:rPr lang="es-ES" b="1" dirty="0">
                <a:effectLst>
                  <a:outerShdw blurRad="38100" dist="38100" dir="2700000" algn="tl">
                    <a:srgbClr val="FFFFFF"/>
                  </a:outerShdw>
                </a:effectLst>
              </a:rPr>
              <a:t>PRODUCCIÓN </a:t>
            </a:r>
          </a:p>
          <a:p>
            <a:pPr algn="ctr">
              <a:defRPr/>
            </a:pPr>
            <a:r>
              <a:rPr lang="es-ES" b="1" dirty="0">
                <a:effectLst>
                  <a:outerShdw blurRad="38100" dist="38100" dir="2700000" algn="tl">
                    <a:srgbClr val="FFFFFF"/>
                  </a:outerShdw>
                </a:effectLst>
              </a:rPr>
              <a:t>PRIMARIA</a:t>
            </a:r>
          </a:p>
        </p:txBody>
      </p:sp>
      <p:sp>
        <p:nvSpPr>
          <p:cNvPr id="41990" name="AutoShape 6"/>
          <p:cNvSpPr>
            <a:spLocks noChangeArrowheads="1"/>
          </p:cNvSpPr>
          <p:nvPr/>
        </p:nvSpPr>
        <p:spPr bwMode="auto">
          <a:xfrm>
            <a:off x="3203575" y="1700807"/>
            <a:ext cx="2879725" cy="3169147"/>
          </a:xfrm>
          <a:prstGeom prst="rightArrowCallout">
            <a:avLst>
              <a:gd name="adj1" fmla="val 36441"/>
              <a:gd name="adj2" fmla="val 36026"/>
              <a:gd name="adj3" fmla="val 7620"/>
              <a:gd name="adj4" fmla="val 89106"/>
            </a:avLst>
          </a:prstGeom>
          <a:solidFill>
            <a:srgbClr val="CCFFCC"/>
          </a:solidFill>
          <a:ln w="9525">
            <a:solidFill>
              <a:schemeClr val="tx1"/>
            </a:solidFill>
            <a:miter lim="800000"/>
            <a:headEnd/>
            <a:tailEnd/>
          </a:ln>
          <a:effectLst/>
        </p:spPr>
        <p:txBody>
          <a:bodyPr wrap="none"/>
          <a:lstStyle/>
          <a:p>
            <a:pPr algn="ctr">
              <a:defRPr/>
            </a:pPr>
            <a:r>
              <a:rPr lang="es-ES" b="1" dirty="0" smtClean="0">
                <a:effectLst>
                  <a:outerShdw blurRad="38100" dist="38100" dir="2700000" algn="tl">
                    <a:srgbClr val="FFFFFF"/>
                  </a:outerShdw>
                </a:effectLst>
              </a:rPr>
              <a:t>PROCESAMIENTO</a:t>
            </a:r>
            <a:endParaRPr lang="es-ES" b="1" dirty="0">
              <a:effectLst>
                <a:outerShdw blurRad="38100" dist="38100" dir="2700000" algn="tl">
                  <a:srgbClr val="FFFFFF"/>
                </a:outerShdw>
              </a:effectLst>
            </a:endParaRPr>
          </a:p>
        </p:txBody>
      </p:sp>
      <p:sp>
        <p:nvSpPr>
          <p:cNvPr id="41991" name="AutoShape 7"/>
          <p:cNvSpPr>
            <a:spLocks noChangeArrowheads="1"/>
          </p:cNvSpPr>
          <p:nvPr/>
        </p:nvSpPr>
        <p:spPr bwMode="auto">
          <a:xfrm>
            <a:off x="6154738" y="1700808"/>
            <a:ext cx="2879725" cy="3169147"/>
          </a:xfrm>
          <a:prstGeom prst="rightArrowCallout">
            <a:avLst>
              <a:gd name="adj1" fmla="val 36441"/>
              <a:gd name="adj2" fmla="val 36026"/>
              <a:gd name="adj3" fmla="val 7620"/>
              <a:gd name="adj4" fmla="val 89106"/>
            </a:avLst>
          </a:prstGeom>
          <a:solidFill>
            <a:srgbClr val="FFCC00"/>
          </a:solidFill>
          <a:ln w="9525">
            <a:solidFill>
              <a:schemeClr val="tx1"/>
            </a:solidFill>
            <a:miter lim="800000"/>
            <a:headEnd/>
            <a:tailEnd/>
          </a:ln>
          <a:effectLst/>
        </p:spPr>
        <p:txBody>
          <a:bodyPr wrap="none"/>
          <a:lstStyle/>
          <a:p>
            <a:pPr algn="ctr">
              <a:defRPr/>
            </a:pPr>
            <a:r>
              <a:rPr lang="es-ES" b="1" dirty="0">
                <a:effectLst>
                  <a:outerShdw blurRad="38100" dist="38100" dir="2700000" algn="tl">
                    <a:srgbClr val="FFFFFF"/>
                  </a:outerShdw>
                </a:effectLst>
              </a:rPr>
              <a:t>DISTRIBUCIÓN </a:t>
            </a:r>
          </a:p>
          <a:p>
            <a:pPr algn="ctr">
              <a:defRPr/>
            </a:pPr>
            <a:r>
              <a:rPr lang="es-ES" b="1" dirty="0">
                <a:effectLst>
                  <a:outerShdw blurRad="38100" dist="38100" dir="2700000" algn="tl">
                    <a:srgbClr val="FFFFFF"/>
                  </a:outerShdw>
                </a:effectLst>
              </a:rPr>
              <a:t>Y COMERCIALIZACIÓN</a:t>
            </a:r>
          </a:p>
        </p:txBody>
      </p:sp>
      <p:sp>
        <p:nvSpPr>
          <p:cNvPr id="41997" name="Text Box 13"/>
          <p:cNvSpPr txBox="1">
            <a:spLocks noChangeArrowheads="1"/>
          </p:cNvSpPr>
          <p:nvPr/>
        </p:nvSpPr>
        <p:spPr bwMode="auto">
          <a:xfrm>
            <a:off x="4140795" y="273422"/>
            <a:ext cx="7920037" cy="923330"/>
          </a:xfrm>
          <a:prstGeom prst="rect">
            <a:avLst/>
          </a:prstGeom>
        </p:spPr>
        <p:txBody>
          <a:bodyPr vert="horz" lIns="91440" tIns="45720" rIns="91440" bIns="45720" rtlCol="0" anchor="ctr">
            <a:normAutofit fontScale="97500"/>
          </a:bodyPr>
          <a:lstStyle>
            <a:lvl1pPr>
              <a:spcBef>
                <a:spcPct val="50000"/>
              </a:spcBef>
              <a:buNone/>
              <a:defRPr sz="5400" b="1">
                <a:solidFill>
                  <a:srgbClr val="00A0BA"/>
                </a:solidFill>
                <a:effectLst>
                  <a:outerShdw blurRad="38100" dist="38100" dir="2700000" algn="tl">
                    <a:srgbClr val="C0C0C0"/>
                  </a:outerShdw>
                </a:effectLst>
                <a:latin typeface="+mj-lt"/>
                <a:ea typeface="+mj-ea"/>
                <a:cs typeface="+mj-cs"/>
              </a:defRPr>
            </a:lvl1pPr>
          </a:lstStyle>
          <a:p>
            <a:r>
              <a:rPr lang="es-ES" dirty="0"/>
              <a:t>COMPETENCIAS</a:t>
            </a:r>
          </a:p>
        </p:txBody>
      </p:sp>
      <p:pic>
        <p:nvPicPr>
          <p:cNvPr id="14349" name="Picture 18" descr="comercializacion"/>
          <p:cNvPicPr>
            <a:picLocks noChangeAspect="1" noChangeArrowheads="1"/>
          </p:cNvPicPr>
          <p:nvPr/>
        </p:nvPicPr>
        <p:blipFill>
          <a:blip r:embed="rId2" cstate="print"/>
          <a:srcRect/>
          <a:stretch>
            <a:fillRect/>
          </a:stretch>
        </p:blipFill>
        <p:spPr bwMode="auto">
          <a:xfrm>
            <a:off x="6515100" y="2406204"/>
            <a:ext cx="1873250" cy="1166812"/>
          </a:xfrm>
          <a:prstGeom prst="rect">
            <a:avLst/>
          </a:prstGeom>
          <a:noFill/>
          <a:ln w="9525">
            <a:noFill/>
            <a:miter lim="800000"/>
            <a:headEnd/>
            <a:tailEnd/>
          </a:ln>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863" y="3800463"/>
            <a:ext cx="1159865" cy="852673"/>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540" y="3837864"/>
            <a:ext cx="1879600" cy="571500"/>
          </a:xfrm>
          <a:prstGeom prst="rect">
            <a:avLst/>
          </a:prstGeom>
        </p:spPr>
      </p:pic>
      <p:sp>
        <p:nvSpPr>
          <p:cNvPr id="4" name="3 CuadroTexto"/>
          <p:cNvSpPr txBox="1"/>
          <p:nvPr/>
        </p:nvSpPr>
        <p:spPr>
          <a:xfrm>
            <a:off x="6372200" y="3717826"/>
            <a:ext cx="2160240" cy="923330"/>
          </a:xfrm>
          <a:prstGeom prst="rect">
            <a:avLst/>
          </a:prstGeom>
          <a:solidFill>
            <a:schemeClr val="bg1"/>
          </a:solidFill>
        </p:spPr>
        <p:txBody>
          <a:bodyPr wrap="square" rtlCol="0">
            <a:spAutoFit/>
          </a:bodyPr>
          <a:lstStyle/>
          <a:p>
            <a:pPr algn="ctr"/>
            <a:r>
              <a:rPr lang="es-MX" b="1" dirty="0" smtClean="0"/>
              <a:t>ENTIDADES TERRITORIALES DE SALUD</a:t>
            </a:r>
            <a:endParaRPr lang="es-CO" b="1" dirty="0"/>
          </a:p>
        </p:txBody>
      </p:sp>
      <p:sp>
        <p:nvSpPr>
          <p:cNvPr id="5" name="4 Bisel"/>
          <p:cNvSpPr/>
          <p:nvPr/>
        </p:nvSpPr>
        <p:spPr bwMode="auto">
          <a:xfrm>
            <a:off x="250825" y="4941963"/>
            <a:ext cx="2592983" cy="1584176"/>
          </a:xfrm>
          <a:prstGeom prst="bevel">
            <a:avLst/>
          </a:prstGeom>
          <a:gradFill>
            <a:gsLst>
              <a:gs pos="0">
                <a:srgbClr val="03D4A8"/>
              </a:gs>
              <a:gs pos="25000">
                <a:srgbClr val="21D6E0"/>
              </a:gs>
              <a:gs pos="75000">
                <a:srgbClr val="0087E6"/>
              </a:gs>
              <a:gs pos="100000">
                <a:srgbClr val="005CBF"/>
              </a:gs>
            </a:gsLst>
            <a:lin ang="16200000" scaled="0"/>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kumimoji="0" lang="es-MX"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j-lt"/>
                <a:cs typeface="Arial" pitchFamily="34" charset="0"/>
              </a:rPr>
              <a:t>POLITICA SECTORIAL</a:t>
            </a:r>
            <a:endParaRPr kumimoji="0" lang="es-CO"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j-lt"/>
              <a:cs typeface="Arial" pitchFamily="34" charset="0"/>
            </a:endParaRPr>
          </a:p>
        </p:txBody>
      </p:sp>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5734051"/>
            <a:ext cx="1879926" cy="554337"/>
          </a:xfrm>
          <a:prstGeom prst="rect">
            <a:avLst/>
          </a:prstGeom>
        </p:spPr>
      </p:pic>
      <p:sp>
        <p:nvSpPr>
          <p:cNvPr id="22" name="21 Bisel"/>
          <p:cNvSpPr/>
          <p:nvPr/>
        </p:nvSpPr>
        <p:spPr bwMode="auto">
          <a:xfrm>
            <a:off x="3203576" y="4941963"/>
            <a:ext cx="5544888" cy="1584176"/>
          </a:xfrm>
          <a:prstGeom prst="bevel">
            <a:avLst/>
          </a:prstGeom>
          <a:gradFill>
            <a:gsLst>
              <a:gs pos="0">
                <a:srgbClr val="03D4A8"/>
              </a:gs>
              <a:gs pos="25000">
                <a:srgbClr val="21D6E0"/>
              </a:gs>
              <a:gs pos="75000">
                <a:srgbClr val="0087E6"/>
              </a:gs>
              <a:gs pos="100000">
                <a:srgbClr val="005CBF"/>
              </a:gs>
            </a:gsLst>
            <a:lin ang="16200000" scaled="0"/>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kumimoji="0" lang="es-MX"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j-lt"/>
                <a:cs typeface="Arial" pitchFamily="34" charset="0"/>
              </a:rPr>
              <a:t>POLITICA SECTORIAL</a:t>
            </a:r>
            <a:endParaRPr kumimoji="0" lang="es-CO"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j-lt"/>
              <a:cs typeface="Arial" pitchFamily="34" charset="0"/>
            </a:endParaRPr>
          </a:p>
        </p:txBody>
      </p:sp>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437" y="5518027"/>
            <a:ext cx="2736875" cy="731083"/>
          </a:xfrm>
          <a:prstGeom prst="rect">
            <a:avLst/>
          </a:prstGeom>
        </p:spPr>
      </p:pic>
      <p:pic>
        <p:nvPicPr>
          <p:cNvPr id="16" name="1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245" y="2204864"/>
            <a:ext cx="2299875" cy="1512168"/>
          </a:xfrm>
          <a:prstGeom prst="rect">
            <a:avLst/>
          </a:prstGeom>
        </p:spPr>
      </p:pic>
      <p:pic>
        <p:nvPicPr>
          <p:cNvPr id="17" name="Picture 10" descr="melones-paraguana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256" y="2060848"/>
            <a:ext cx="2149528" cy="16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redondeado"/>
          <p:cNvSpPr/>
          <p:nvPr/>
        </p:nvSpPr>
        <p:spPr>
          <a:xfrm>
            <a:off x="250825" y="1196752"/>
            <a:ext cx="2592983"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BPA</a:t>
            </a:r>
            <a:endParaRPr lang="es-CO" b="1" dirty="0">
              <a:effectLst>
                <a:outerShdw blurRad="38100" dist="38100" dir="2700000" algn="tl">
                  <a:srgbClr val="000000">
                    <a:alpha val="43137"/>
                  </a:srgbClr>
                </a:outerShdw>
              </a:effectLst>
            </a:endParaRPr>
          </a:p>
        </p:txBody>
      </p:sp>
      <p:sp>
        <p:nvSpPr>
          <p:cNvPr id="18" name="17 Rectángulo redondeado"/>
          <p:cNvSpPr/>
          <p:nvPr/>
        </p:nvSpPr>
        <p:spPr>
          <a:xfrm>
            <a:off x="3203575" y="1196752"/>
            <a:ext cx="5544889"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BPM</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5463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reeform 2"/>
          <p:cNvSpPr>
            <a:spLocks/>
          </p:cNvSpPr>
          <p:nvPr/>
        </p:nvSpPr>
        <p:spPr bwMode="auto">
          <a:xfrm>
            <a:off x="1946622" y="5220171"/>
            <a:ext cx="5073650" cy="814388"/>
          </a:xfrm>
          <a:custGeom>
            <a:avLst/>
            <a:gdLst>
              <a:gd name="T0" fmla="*/ 106 w 3356"/>
              <a:gd name="T1" fmla="*/ 8 h 560"/>
              <a:gd name="T2" fmla="*/ 329 w 3356"/>
              <a:gd name="T3" fmla="*/ 27 h 560"/>
              <a:gd name="T4" fmla="*/ 447 w 3356"/>
              <a:gd name="T5" fmla="*/ 27 h 560"/>
              <a:gd name="T6" fmla="*/ 2749 w 3356"/>
              <a:gd name="T7" fmla="*/ 27 h 560"/>
              <a:gd name="T8" fmla="*/ 2972 w 3356"/>
              <a:gd name="T9" fmla="*/ 27 h 560"/>
              <a:gd name="T10" fmla="*/ 3250 w 3356"/>
              <a:gd name="T11" fmla="*/ 8 h 560"/>
              <a:gd name="T12" fmla="*/ 3313 w 3356"/>
              <a:gd name="T13" fmla="*/ 27 h 560"/>
              <a:gd name="T14" fmla="*/ 3278 w 3356"/>
              <a:gd name="T15" fmla="*/ 74 h 560"/>
              <a:gd name="T16" fmla="*/ 3235 w 3356"/>
              <a:gd name="T17" fmla="*/ 168 h 560"/>
              <a:gd name="T18" fmla="*/ 3223 w 3356"/>
              <a:gd name="T19" fmla="*/ 219 h 560"/>
              <a:gd name="T20" fmla="*/ 3223 w 3356"/>
              <a:gd name="T21" fmla="*/ 309 h 560"/>
              <a:gd name="T22" fmla="*/ 3250 w 3356"/>
              <a:gd name="T23" fmla="*/ 391 h 560"/>
              <a:gd name="T24" fmla="*/ 3286 w 3356"/>
              <a:gd name="T25" fmla="*/ 474 h 560"/>
              <a:gd name="T26" fmla="*/ 3333 w 3356"/>
              <a:gd name="T27" fmla="*/ 540 h 560"/>
              <a:gd name="T28" fmla="*/ 3129 w 3356"/>
              <a:gd name="T29" fmla="*/ 532 h 560"/>
              <a:gd name="T30" fmla="*/ 2878 w 3356"/>
              <a:gd name="T31" fmla="*/ 525 h 560"/>
              <a:gd name="T32" fmla="*/ 2589 w 3356"/>
              <a:gd name="T33" fmla="*/ 509 h 560"/>
              <a:gd name="T34" fmla="*/ 2291 w 3356"/>
              <a:gd name="T35" fmla="*/ 509 h 560"/>
              <a:gd name="T36" fmla="*/ 1946 w 3356"/>
              <a:gd name="T37" fmla="*/ 509 h 560"/>
              <a:gd name="T38" fmla="*/ 1617 w 3356"/>
              <a:gd name="T39" fmla="*/ 509 h 560"/>
              <a:gd name="T40" fmla="*/ 1316 w 3356"/>
              <a:gd name="T41" fmla="*/ 509 h 560"/>
              <a:gd name="T42" fmla="*/ 999 w 3356"/>
              <a:gd name="T43" fmla="*/ 509 h 560"/>
              <a:gd name="T44" fmla="*/ 658 w 3356"/>
              <a:gd name="T45" fmla="*/ 521 h 560"/>
              <a:gd name="T46" fmla="*/ 317 w 3356"/>
              <a:gd name="T47" fmla="*/ 528 h 560"/>
              <a:gd name="T48" fmla="*/ 94 w 3356"/>
              <a:gd name="T49" fmla="*/ 548 h 560"/>
              <a:gd name="T50" fmla="*/ 28 w 3356"/>
              <a:gd name="T51" fmla="*/ 540 h 560"/>
              <a:gd name="T52" fmla="*/ 82 w 3356"/>
              <a:gd name="T53" fmla="*/ 481 h 560"/>
              <a:gd name="T54" fmla="*/ 110 w 3356"/>
              <a:gd name="T55" fmla="*/ 423 h 560"/>
              <a:gd name="T56" fmla="*/ 129 w 3356"/>
              <a:gd name="T57" fmla="*/ 352 h 560"/>
              <a:gd name="T58" fmla="*/ 137 w 3356"/>
              <a:gd name="T59" fmla="*/ 290 h 560"/>
              <a:gd name="T60" fmla="*/ 137 w 3356"/>
              <a:gd name="T61" fmla="*/ 219 h 560"/>
              <a:gd name="T62" fmla="*/ 122 w 3356"/>
              <a:gd name="T63" fmla="*/ 156 h 560"/>
              <a:gd name="T64" fmla="*/ 71 w 3356"/>
              <a:gd name="T65" fmla="*/ 62 h 560"/>
              <a:gd name="T66" fmla="*/ 0 w 3356"/>
              <a:gd name="T6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6" h="560">
                <a:moveTo>
                  <a:pt x="0" y="0"/>
                </a:moveTo>
                <a:lnTo>
                  <a:pt x="106" y="8"/>
                </a:lnTo>
                <a:lnTo>
                  <a:pt x="212" y="15"/>
                </a:lnTo>
                <a:lnTo>
                  <a:pt x="329" y="27"/>
                </a:lnTo>
                <a:lnTo>
                  <a:pt x="407" y="27"/>
                </a:lnTo>
                <a:lnTo>
                  <a:pt x="447" y="27"/>
                </a:lnTo>
                <a:lnTo>
                  <a:pt x="1382" y="27"/>
                </a:lnTo>
                <a:lnTo>
                  <a:pt x="2749" y="27"/>
                </a:lnTo>
                <a:lnTo>
                  <a:pt x="2839" y="27"/>
                </a:lnTo>
                <a:lnTo>
                  <a:pt x="2972" y="27"/>
                </a:lnTo>
                <a:lnTo>
                  <a:pt x="3117" y="15"/>
                </a:lnTo>
                <a:lnTo>
                  <a:pt x="3250" y="8"/>
                </a:lnTo>
                <a:lnTo>
                  <a:pt x="3356" y="0"/>
                </a:lnTo>
                <a:lnTo>
                  <a:pt x="3313" y="27"/>
                </a:lnTo>
                <a:lnTo>
                  <a:pt x="3289" y="51"/>
                </a:lnTo>
                <a:lnTo>
                  <a:pt x="3278" y="74"/>
                </a:lnTo>
                <a:lnTo>
                  <a:pt x="3250" y="121"/>
                </a:lnTo>
                <a:lnTo>
                  <a:pt x="3235" y="168"/>
                </a:lnTo>
                <a:lnTo>
                  <a:pt x="3231" y="192"/>
                </a:lnTo>
                <a:lnTo>
                  <a:pt x="3223" y="219"/>
                </a:lnTo>
                <a:lnTo>
                  <a:pt x="3219" y="266"/>
                </a:lnTo>
                <a:lnTo>
                  <a:pt x="3223" y="309"/>
                </a:lnTo>
                <a:lnTo>
                  <a:pt x="3235" y="352"/>
                </a:lnTo>
                <a:lnTo>
                  <a:pt x="3250" y="391"/>
                </a:lnTo>
                <a:lnTo>
                  <a:pt x="3270" y="434"/>
                </a:lnTo>
                <a:lnTo>
                  <a:pt x="3286" y="474"/>
                </a:lnTo>
                <a:lnTo>
                  <a:pt x="3321" y="521"/>
                </a:lnTo>
                <a:lnTo>
                  <a:pt x="3333" y="540"/>
                </a:lnTo>
                <a:lnTo>
                  <a:pt x="3356" y="560"/>
                </a:lnTo>
                <a:lnTo>
                  <a:pt x="3129" y="532"/>
                </a:lnTo>
                <a:lnTo>
                  <a:pt x="3023" y="528"/>
                </a:lnTo>
                <a:lnTo>
                  <a:pt x="2878" y="525"/>
                </a:lnTo>
                <a:lnTo>
                  <a:pt x="2773" y="513"/>
                </a:lnTo>
                <a:lnTo>
                  <a:pt x="2589" y="509"/>
                </a:lnTo>
                <a:lnTo>
                  <a:pt x="2475" y="509"/>
                </a:lnTo>
                <a:lnTo>
                  <a:pt x="2291" y="509"/>
                </a:lnTo>
                <a:lnTo>
                  <a:pt x="2103" y="509"/>
                </a:lnTo>
                <a:lnTo>
                  <a:pt x="1946" y="509"/>
                </a:lnTo>
                <a:lnTo>
                  <a:pt x="1790" y="509"/>
                </a:lnTo>
                <a:lnTo>
                  <a:pt x="1617" y="509"/>
                </a:lnTo>
                <a:lnTo>
                  <a:pt x="1461" y="509"/>
                </a:lnTo>
                <a:lnTo>
                  <a:pt x="1316" y="509"/>
                </a:lnTo>
                <a:lnTo>
                  <a:pt x="1171" y="509"/>
                </a:lnTo>
                <a:lnTo>
                  <a:pt x="999" y="509"/>
                </a:lnTo>
                <a:lnTo>
                  <a:pt x="830" y="509"/>
                </a:lnTo>
                <a:lnTo>
                  <a:pt x="658" y="521"/>
                </a:lnTo>
                <a:lnTo>
                  <a:pt x="454" y="525"/>
                </a:lnTo>
                <a:lnTo>
                  <a:pt x="317" y="528"/>
                </a:lnTo>
                <a:lnTo>
                  <a:pt x="157" y="544"/>
                </a:lnTo>
                <a:lnTo>
                  <a:pt x="94" y="548"/>
                </a:lnTo>
                <a:lnTo>
                  <a:pt x="0" y="556"/>
                </a:lnTo>
                <a:lnTo>
                  <a:pt x="28" y="540"/>
                </a:lnTo>
                <a:lnTo>
                  <a:pt x="63" y="505"/>
                </a:lnTo>
                <a:lnTo>
                  <a:pt x="82" y="481"/>
                </a:lnTo>
                <a:lnTo>
                  <a:pt x="94" y="454"/>
                </a:lnTo>
                <a:lnTo>
                  <a:pt x="110" y="423"/>
                </a:lnTo>
                <a:lnTo>
                  <a:pt x="118" y="391"/>
                </a:lnTo>
                <a:lnTo>
                  <a:pt x="129" y="352"/>
                </a:lnTo>
                <a:lnTo>
                  <a:pt x="137" y="321"/>
                </a:lnTo>
                <a:lnTo>
                  <a:pt x="137" y="290"/>
                </a:lnTo>
                <a:lnTo>
                  <a:pt x="141" y="254"/>
                </a:lnTo>
                <a:lnTo>
                  <a:pt x="137" y="219"/>
                </a:lnTo>
                <a:lnTo>
                  <a:pt x="129" y="188"/>
                </a:lnTo>
                <a:lnTo>
                  <a:pt x="122" y="156"/>
                </a:lnTo>
                <a:lnTo>
                  <a:pt x="106" y="121"/>
                </a:lnTo>
                <a:lnTo>
                  <a:pt x="71" y="62"/>
                </a:lnTo>
                <a:lnTo>
                  <a:pt x="43" y="35"/>
                </a:lnTo>
                <a:lnTo>
                  <a:pt x="0" y="0"/>
                </a:lnTo>
                <a:close/>
              </a:path>
            </a:pathLst>
          </a:custGeom>
          <a:solidFill>
            <a:srgbClr val="FF0000"/>
          </a:solidFill>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CO" sz="2800" b="1">
              <a:ln w="11430"/>
              <a:solidFill>
                <a:srgbClr val="00A0BA"/>
              </a:solidFill>
              <a:effectLst>
                <a:outerShdw blurRad="50800" dist="39000" dir="5460000" algn="tl">
                  <a:srgbClr val="000000">
                    <a:alpha val="38000"/>
                  </a:srgbClr>
                </a:outerShdw>
              </a:effectLst>
            </a:endParaRPr>
          </a:p>
        </p:txBody>
      </p:sp>
      <p:sp>
        <p:nvSpPr>
          <p:cNvPr id="65539" name="Freeform 3"/>
          <p:cNvSpPr>
            <a:spLocks/>
          </p:cNvSpPr>
          <p:nvPr/>
        </p:nvSpPr>
        <p:spPr bwMode="auto">
          <a:xfrm>
            <a:off x="2449041" y="3108796"/>
            <a:ext cx="4067175" cy="1036638"/>
          </a:xfrm>
          <a:custGeom>
            <a:avLst/>
            <a:gdLst>
              <a:gd name="T0" fmla="*/ 1323 w 2690"/>
              <a:gd name="T1" fmla="*/ 713 h 713"/>
              <a:gd name="T2" fmla="*/ 0 w 2690"/>
              <a:gd name="T3" fmla="*/ 168 h 713"/>
              <a:gd name="T4" fmla="*/ 407 w 2690"/>
              <a:gd name="T5" fmla="*/ 168 h 713"/>
              <a:gd name="T6" fmla="*/ 188 w 2690"/>
              <a:gd name="T7" fmla="*/ 0 h 713"/>
              <a:gd name="T8" fmla="*/ 2428 w 2690"/>
              <a:gd name="T9" fmla="*/ 0 h 713"/>
              <a:gd name="T10" fmla="*/ 2224 w 2690"/>
              <a:gd name="T11" fmla="*/ 168 h 713"/>
              <a:gd name="T12" fmla="*/ 2678 w 2690"/>
              <a:gd name="T13" fmla="*/ 168 h 713"/>
              <a:gd name="T14" fmla="*/ 2690 w 2690"/>
              <a:gd name="T15" fmla="*/ 168 h 713"/>
              <a:gd name="T16" fmla="*/ 1323 w 2690"/>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0" h="713">
                <a:moveTo>
                  <a:pt x="1323" y="713"/>
                </a:moveTo>
                <a:lnTo>
                  <a:pt x="0" y="168"/>
                </a:lnTo>
                <a:lnTo>
                  <a:pt x="407" y="168"/>
                </a:lnTo>
                <a:lnTo>
                  <a:pt x="188" y="0"/>
                </a:lnTo>
                <a:lnTo>
                  <a:pt x="2428" y="0"/>
                </a:lnTo>
                <a:lnTo>
                  <a:pt x="2224" y="168"/>
                </a:lnTo>
                <a:lnTo>
                  <a:pt x="2678" y="168"/>
                </a:lnTo>
                <a:lnTo>
                  <a:pt x="2690" y="168"/>
                </a:lnTo>
                <a:lnTo>
                  <a:pt x="1323" y="713"/>
                </a:lnTo>
                <a:close/>
              </a:path>
            </a:pathLst>
          </a:custGeom>
          <a:solidFill>
            <a:srgbClr val="FFC000"/>
          </a:solidFill>
          <a:ln w="38100" cmpd="sng">
            <a:solidFill>
              <a:srgbClr val="FFFF66"/>
            </a:solidFill>
            <a:round/>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CO" sz="2800" b="1">
              <a:ln w="11430"/>
              <a:solidFill>
                <a:srgbClr val="00A0BA"/>
              </a:solidFill>
              <a:effectLst>
                <a:outerShdw blurRad="50800" dist="39000" dir="5460000" algn="tl">
                  <a:srgbClr val="000000">
                    <a:alpha val="38000"/>
                  </a:srgbClr>
                </a:outerShdw>
              </a:effectLst>
            </a:endParaRPr>
          </a:p>
        </p:txBody>
      </p:sp>
      <p:sp>
        <p:nvSpPr>
          <p:cNvPr id="65540" name="Freeform 4"/>
          <p:cNvSpPr>
            <a:spLocks/>
          </p:cNvSpPr>
          <p:nvPr/>
        </p:nvSpPr>
        <p:spPr bwMode="auto">
          <a:xfrm>
            <a:off x="2473053" y="2032322"/>
            <a:ext cx="4067175" cy="1036638"/>
          </a:xfrm>
          <a:custGeom>
            <a:avLst/>
            <a:gdLst>
              <a:gd name="T0" fmla="*/ 1323 w 2690"/>
              <a:gd name="T1" fmla="*/ 713 h 713"/>
              <a:gd name="T2" fmla="*/ 0 w 2690"/>
              <a:gd name="T3" fmla="*/ 168 h 713"/>
              <a:gd name="T4" fmla="*/ 407 w 2690"/>
              <a:gd name="T5" fmla="*/ 168 h 713"/>
              <a:gd name="T6" fmla="*/ 188 w 2690"/>
              <a:gd name="T7" fmla="*/ 0 h 713"/>
              <a:gd name="T8" fmla="*/ 2428 w 2690"/>
              <a:gd name="T9" fmla="*/ 0 h 713"/>
              <a:gd name="T10" fmla="*/ 2224 w 2690"/>
              <a:gd name="T11" fmla="*/ 168 h 713"/>
              <a:gd name="T12" fmla="*/ 2678 w 2690"/>
              <a:gd name="T13" fmla="*/ 168 h 713"/>
              <a:gd name="T14" fmla="*/ 2690 w 2690"/>
              <a:gd name="T15" fmla="*/ 168 h 713"/>
              <a:gd name="T16" fmla="*/ 1323 w 2690"/>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0" h="713">
                <a:moveTo>
                  <a:pt x="1323" y="713"/>
                </a:moveTo>
                <a:lnTo>
                  <a:pt x="0" y="168"/>
                </a:lnTo>
                <a:lnTo>
                  <a:pt x="407" y="168"/>
                </a:lnTo>
                <a:lnTo>
                  <a:pt x="188" y="0"/>
                </a:lnTo>
                <a:lnTo>
                  <a:pt x="2428" y="0"/>
                </a:lnTo>
                <a:lnTo>
                  <a:pt x="2224" y="168"/>
                </a:lnTo>
                <a:lnTo>
                  <a:pt x="2678" y="168"/>
                </a:lnTo>
                <a:lnTo>
                  <a:pt x="2690" y="168"/>
                </a:lnTo>
                <a:lnTo>
                  <a:pt x="1323" y="713"/>
                </a:lnTo>
                <a:close/>
              </a:path>
            </a:pathLst>
          </a:custGeom>
          <a:solidFill>
            <a:srgbClr val="FFC000"/>
          </a:solidFill>
          <a:ln w="38100" cmpd="sng">
            <a:solidFill>
              <a:srgbClr val="FFFF66"/>
            </a:solidFill>
            <a:round/>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CO" sz="2800" b="1">
              <a:ln w="11430"/>
              <a:solidFill>
                <a:srgbClr val="00A0BA"/>
              </a:solidFill>
              <a:effectLst>
                <a:outerShdw blurRad="50800" dist="39000" dir="5460000" algn="tl">
                  <a:srgbClr val="000000">
                    <a:alpha val="38000"/>
                  </a:srgbClr>
                </a:outerShdw>
              </a:effectLst>
            </a:endParaRPr>
          </a:p>
        </p:txBody>
      </p:sp>
      <p:sp>
        <p:nvSpPr>
          <p:cNvPr id="65541" name="Freeform 5"/>
          <p:cNvSpPr>
            <a:spLocks/>
          </p:cNvSpPr>
          <p:nvPr/>
        </p:nvSpPr>
        <p:spPr bwMode="auto">
          <a:xfrm>
            <a:off x="2449041" y="4221088"/>
            <a:ext cx="4067175" cy="1036638"/>
          </a:xfrm>
          <a:custGeom>
            <a:avLst/>
            <a:gdLst>
              <a:gd name="T0" fmla="*/ 1323 w 2690"/>
              <a:gd name="T1" fmla="*/ 713 h 713"/>
              <a:gd name="T2" fmla="*/ 0 w 2690"/>
              <a:gd name="T3" fmla="*/ 168 h 713"/>
              <a:gd name="T4" fmla="*/ 407 w 2690"/>
              <a:gd name="T5" fmla="*/ 168 h 713"/>
              <a:gd name="T6" fmla="*/ 188 w 2690"/>
              <a:gd name="T7" fmla="*/ 0 h 713"/>
              <a:gd name="T8" fmla="*/ 2428 w 2690"/>
              <a:gd name="T9" fmla="*/ 0 h 713"/>
              <a:gd name="T10" fmla="*/ 2224 w 2690"/>
              <a:gd name="T11" fmla="*/ 168 h 713"/>
              <a:gd name="T12" fmla="*/ 2678 w 2690"/>
              <a:gd name="T13" fmla="*/ 168 h 713"/>
              <a:gd name="T14" fmla="*/ 2690 w 2690"/>
              <a:gd name="T15" fmla="*/ 168 h 713"/>
              <a:gd name="T16" fmla="*/ 1323 w 2690"/>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0" h="713">
                <a:moveTo>
                  <a:pt x="1323" y="713"/>
                </a:moveTo>
                <a:lnTo>
                  <a:pt x="0" y="168"/>
                </a:lnTo>
                <a:lnTo>
                  <a:pt x="407" y="168"/>
                </a:lnTo>
                <a:lnTo>
                  <a:pt x="188" y="0"/>
                </a:lnTo>
                <a:lnTo>
                  <a:pt x="2428" y="0"/>
                </a:lnTo>
                <a:lnTo>
                  <a:pt x="2224" y="168"/>
                </a:lnTo>
                <a:lnTo>
                  <a:pt x="2678" y="168"/>
                </a:lnTo>
                <a:lnTo>
                  <a:pt x="2690" y="168"/>
                </a:lnTo>
                <a:lnTo>
                  <a:pt x="1323" y="713"/>
                </a:lnTo>
                <a:close/>
              </a:path>
            </a:pathLst>
          </a:custGeom>
          <a:solidFill>
            <a:srgbClr val="FFC000"/>
          </a:solidFill>
          <a:ln w="38100" cmpd="sng">
            <a:solidFill>
              <a:srgbClr val="FFFF66"/>
            </a:solidFill>
            <a:round/>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CO" sz="2800" b="1">
              <a:ln w="11430"/>
              <a:solidFill>
                <a:srgbClr val="00A0BA"/>
              </a:solidFill>
              <a:effectLst>
                <a:outerShdw blurRad="50800" dist="39000" dir="5460000" algn="tl">
                  <a:srgbClr val="000000">
                    <a:alpha val="38000"/>
                  </a:srgbClr>
                </a:outerShdw>
              </a:effectLst>
            </a:endParaRPr>
          </a:p>
        </p:txBody>
      </p:sp>
      <p:grpSp>
        <p:nvGrpSpPr>
          <p:cNvPr id="65555" name="Group 19"/>
          <p:cNvGrpSpPr>
            <a:grpSpLocks/>
          </p:cNvGrpSpPr>
          <p:nvPr/>
        </p:nvGrpSpPr>
        <p:grpSpPr bwMode="auto">
          <a:xfrm>
            <a:off x="3358879" y="2113434"/>
            <a:ext cx="2365375" cy="3763963"/>
            <a:chOff x="2207" y="651"/>
            <a:chExt cx="1490" cy="2371"/>
          </a:xfrm>
          <a:solidFill>
            <a:srgbClr val="FFC000"/>
          </a:solidFill>
        </p:grpSpPr>
        <p:sp>
          <p:nvSpPr>
            <p:cNvPr id="65543" name="Text Box 7"/>
            <p:cNvSpPr txBox="1">
              <a:spLocks noChangeArrowheads="1"/>
            </p:cNvSpPr>
            <p:nvPr/>
          </p:nvSpPr>
          <p:spPr bwMode="auto">
            <a:xfrm>
              <a:off x="2412" y="651"/>
              <a:ext cx="1058" cy="3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s-ES_tradnl" sz="2800" b="1" dirty="0">
                  <a:ln w="11430"/>
                  <a:solidFill>
                    <a:srgbClr val="00A0BA"/>
                  </a:solidFill>
                  <a:effectLst>
                    <a:outerShdw blurRad="50800" dist="39000" dir="5460000" algn="tl">
                      <a:srgbClr val="000000">
                        <a:alpha val="38000"/>
                      </a:srgbClr>
                    </a:outerShdw>
                  </a:effectLst>
                </a:rPr>
                <a:t>biológicos</a:t>
              </a:r>
              <a:endParaRPr lang="es-UY" sz="2800" b="1" dirty="0">
                <a:ln w="11430"/>
                <a:solidFill>
                  <a:srgbClr val="00A0BA"/>
                </a:solidFill>
                <a:effectLst>
                  <a:outerShdw blurRad="50800" dist="39000" dir="5460000" algn="tl">
                    <a:srgbClr val="000000">
                      <a:alpha val="38000"/>
                    </a:srgbClr>
                  </a:outerShdw>
                </a:effectLst>
              </a:endParaRPr>
            </a:p>
          </p:txBody>
        </p:sp>
        <p:sp>
          <p:nvSpPr>
            <p:cNvPr id="65544" name="Text Box 8"/>
            <p:cNvSpPr txBox="1">
              <a:spLocks noChangeArrowheads="1"/>
            </p:cNvSpPr>
            <p:nvPr/>
          </p:nvSpPr>
          <p:spPr bwMode="auto">
            <a:xfrm>
              <a:off x="2426" y="1403"/>
              <a:ext cx="967" cy="3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s-ES_tradnl" sz="2800" b="1" dirty="0">
                  <a:ln w="11430"/>
                  <a:solidFill>
                    <a:srgbClr val="00A0BA"/>
                  </a:solidFill>
                  <a:effectLst>
                    <a:outerShdw blurRad="50800" dist="39000" dir="5460000" algn="tl">
                      <a:srgbClr val="000000">
                        <a:alpha val="38000"/>
                      </a:srgbClr>
                    </a:outerShdw>
                  </a:effectLst>
                </a:rPr>
                <a:t>químicos</a:t>
              </a:r>
              <a:endParaRPr lang="es-UY" sz="2800" b="1" dirty="0">
                <a:ln w="11430"/>
                <a:solidFill>
                  <a:srgbClr val="00A0BA"/>
                </a:solidFill>
                <a:effectLst>
                  <a:outerShdw blurRad="50800" dist="39000" dir="5460000" algn="tl">
                    <a:srgbClr val="000000">
                      <a:alpha val="38000"/>
                    </a:srgbClr>
                  </a:outerShdw>
                </a:effectLst>
              </a:endParaRPr>
            </a:p>
          </p:txBody>
        </p:sp>
        <p:sp>
          <p:nvSpPr>
            <p:cNvPr id="65545" name="Text Box 9"/>
            <p:cNvSpPr txBox="1">
              <a:spLocks noChangeArrowheads="1"/>
            </p:cNvSpPr>
            <p:nvPr/>
          </p:nvSpPr>
          <p:spPr bwMode="auto">
            <a:xfrm>
              <a:off x="2595" y="2109"/>
              <a:ext cx="694" cy="3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s-ES_tradnl" sz="2800" b="1" dirty="0">
                  <a:ln w="11430"/>
                  <a:solidFill>
                    <a:srgbClr val="00A0BA"/>
                  </a:solidFill>
                  <a:effectLst>
                    <a:outerShdw blurRad="50800" dist="39000" dir="5460000" algn="tl">
                      <a:srgbClr val="000000">
                        <a:alpha val="38000"/>
                      </a:srgbClr>
                    </a:outerShdw>
                  </a:effectLst>
                </a:rPr>
                <a:t>físicos</a:t>
              </a:r>
              <a:endParaRPr lang="es-UY" sz="2800" b="1" dirty="0">
                <a:ln w="11430"/>
                <a:solidFill>
                  <a:srgbClr val="00A0BA"/>
                </a:solidFill>
                <a:effectLst>
                  <a:outerShdw blurRad="50800" dist="39000" dir="5460000" algn="tl">
                    <a:srgbClr val="000000">
                      <a:alpha val="38000"/>
                    </a:srgbClr>
                  </a:outerShdw>
                </a:effectLst>
              </a:endParaRPr>
            </a:p>
          </p:txBody>
        </p:sp>
        <p:sp>
          <p:nvSpPr>
            <p:cNvPr id="65546" name="Text Box 10"/>
            <p:cNvSpPr txBox="1">
              <a:spLocks noChangeArrowheads="1"/>
            </p:cNvSpPr>
            <p:nvPr/>
          </p:nvSpPr>
          <p:spPr bwMode="auto">
            <a:xfrm>
              <a:off x="2207" y="2692"/>
              <a:ext cx="1490" cy="3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r>
                <a:rPr lang="es-UY" sz="2800" b="1">
                  <a:ln w="11430"/>
                  <a:solidFill>
                    <a:srgbClr val="00A0BA"/>
                  </a:solidFill>
                  <a:effectLst>
                    <a:outerShdw blurRad="50800" dist="39000" dir="5460000" algn="tl">
                      <a:srgbClr val="000000">
                        <a:alpha val="38000"/>
                      </a:srgbClr>
                    </a:outerShdw>
                  </a:effectLst>
                </a:rPr>
                <a:t>INOCUIDAD</a:t>
              </a:r>
            </a:p>
          </p:txBody>
        </p:sp>
      </p:grpSp>
      <p:sp>
        <p:nvSpPr>
          <p:cNvPr id="65554" name="Text Box 18"/>
          <p:cNvSpPr txBox="1">
            <a:spLocks noChangeArrowheads="1"/>
          </p:cNvSpPr>
          <p:nvPr/>
        </p:nvSpPr>
        <p:spPr bwMode="auto">
          <a:xfrm>
            <a:off x="1331640" y="1484784"/>
            <a:ext cx="6448425" cy="523220"/>
          </a:xfrm>
          <a:prstGeom prst="rect">
            <a:avLst/>
          </a:prstGeom>
          <a:solidFill>
            <a:srgbClr val="FFC000"/>
          </a:solidFill>
          <a:ln>
            <a:noFill/>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r>
              <a:rPr lang="es-ES_tradnl" sz="2800" b="1">
                <a:ln w="11430"/>
                <a:solidFill>
                  <a:srgbClr val="00A0BA"/>
                </a:solidFill>
                <a:effectLst>
                  <a:outerShdw blurRad="50800" dist="39000" dir="5460000" algn="tl">
                    <a:srgbClr val="000000">
                      <a:alpha val="38000"/>
                    </a:srgbClr>
                  </a:outerShdw>
                </a:effectLst>
              </a:rPr>
              <a:t>PREVENIR Y CONTROLAR LOS PELIGROS</a:t>
            </a:r>
            <a:endParaRPr lang="es-UY" sz="2800" b="1">
              <a:ln w="11430"/>
              <a:solidFill>
                <a:srgbClr val="00A0BA"/>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29260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636912"/>
            <a:ext cx="6984776" cy="1446550"/>
          </a:xfrm>
          <a:prstGeom prst="rect">
            <a:avLst/>
          </a:prstGeom>
        </p:spPr>
        <p:txBody>
          <a:bodyPr vert="horz" lIns="91440" tIns="45720" rIns="91440" bIns="45720" rtlCol="0" anchor="ctr">
            <a:normAutofit/>
          </a:bodyPr>
          <a:lstStyle>
            <a:lvl1pPr algn="r">
              <a:spcBef>
                <a:spcPct val="0"/>
              </a:spcBef>
              <a:buNone/>
              <a:defRPr sz="4400" b="1">
                <a:solidFill>
                  <a:schemeClr val="bg1"/>
                </a:solidFill>
                <a:latin typeface="Arial" pitchFamily="34" charset="0"/>
                <a:ea typeface="+mj-ea"/>
                <a:cs typeface="Arial" pitchFamily="34" charset="0"/>
              </a:defRPr>
            </a:lvl1pPr>
          </a:lstStyle>
          <a:p>
            <a:r>
              <a:rPr lang="es-MX" dirty="0" smtClean="0"/>
              <a:t>DOCUMENTO </a:t>
            </a:r>
            <a:r>
              <a:rPr lang="es-MX" dirty="0"/>
              <a:t>DE POLÍTICA</a:t>
            </a:r>
            <a:endParaRPr lang="es-CO" dirty="0"/>
          </a:p>
        </p:txBody>
      </p:sp>
    </p:spTree>
    <p:extLst>
      <p:ext uri="{BB962C8B-B14F-4D97-AF65-F5344CB8AC3E}">
        <p14:creationId xmlns:p14="http://schemas.microsoft.com/office/powerpoint/2010/main" val="54083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85913" y="2258591"/>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a:p>
        </p:txBody>
      </p:sp>
      <p:sp>
        <p:nvSpPr>
          <p:cNvPr id="25603" name="Text Box 3"/>
          <p:cNvSpPr txBox="1">
            <a:spLocks noChangeArrowheads="1"/>
          </p:cNvSpPr>
          <p:nvPr/>
        </p:nvSpPr>
        <p:spPr bwMode="auto">
          <a:xfrm>
            <a:off x="396676" y="1037982"/>
            <a:ext cx="7953375" cy="338554"/>
          </a:xfrm>
          <a:prstGeom prst="rect">
            <a:avLst/>
          </a:prstGeom>
          <a:noFill/>
          <a:ln w="5715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itchFamily="34" charset="0"/>
              <a:buChar char="•"/>
            </a:pPr>
            <a:r>
              <a:rPr lang="es-ES_tradnl" sz="1600" b="1" dirty="0"/>
              <a:t>TIPOS DE </a:t>
            </a:r>
            <a:r>
              <a:rPr lang="es-ES_tradnl" sz="1600" b="1" dirty="0" smtClean="0"/>
              <a:t>MICROORGANISMOS</a:t>
            </a:r>
            <a:endParaRPr lang="es-ES_tradnl" sz="1600" b="1" dirty="0"/>
          </a:p>
        </p:txBody>
      </p:sp>
      <p:sp>
        <p:nvSpPr>
          <p:cNvPr id="25604" name="Text Box 4"/>
          <p:cNvSpPr txBox="1">
            <a:spLocks noChangeArrowheads="1"/>
          </p:cNvSpPr>
          <p:nvPr/>
        </p:nvSpPr>
        <p:spPr bwMode="auto">
          <a:xfrm>
            <a:off x="2681288" y="1218238"/>
            <a:ext cx="30892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600" dirty="0"/>
              <a:t>BACTERIAS</a:t>
            </a:r>
          </a:p>
        </p:txBody>
      </p:sp>
      <p:sp>
        <p:nvSpPr>
          <p:cNvPr id="25605" name="Text Box 5"/>
          <p:cNvSpPr txBox="1">
            <a:spLocks noChangeArrowheads="1"/>
          </p:cNvSpPr>
          <p:nvPr/>
        </p:nvSpPr>
        <p:spPr bwMode="auto">
          <a:xfrm>
            <a:off x="0" y="2154342"/>
            <a:ext cx="24749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600" dirty="0"/>
              <a:t>HONGOS</a:t>
            </a:r>
          </a:p>
        </p:txBody>
      </p:sp>
      <p:grpSp>
        <p:nvGrpSpPr>
          <p:cNvPr id="25606" name="Group 6"/>
          <p:cNvGrpSpPr>
            <a:grpSpLocks/>
          </p:cNvGrpSpPr>
          <p:nvPr/>
        </p:nvGrpSpPr>
        <p:grpSpPr bwMode="auto">
          <a:xfrm>
            <a:off x="3203575" y="1557338"/>
            <a:ext cx="1871663" cy="1447800"/>
            <a:chOff x="2208" y="1344"/>
            <a:chExt cx="960" cy="912"/>
          </a:xfrm>
        </p:grpSpPr>
        <p:sp>
          <p:nvSpPr>
            <p:cNvPr id="25607" name="Oval 7"/>
            <p:cNvSpPr>
              <a:spLocks noChangeArrowheads="1"/>
            </p:cNvSpPr>
            <p:nvPr/>
          </p:nvSpPr>
          <p:spPr bwMode="auto">
            <a:xfrm>
              <a:off x="2208" y="1344"/>
              <a:ext cx="960" cy="9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08" name="Oval 8"/>
            <p:cNvSpPr>
              <a:spLocks noChangeArrowheads="1"/>
            </p:cNvSpPr>
            <p:nvPr/>
          </p:nvSpPr>
          <p:spPr bwMode="auto">
            <a:xfrm>
              <a:off x="2448" y="1872"/>
              <a:ext cx="288"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09" name="Oval 9"/>
            <p:cNvSpPr>
              <a:spLocks noChangeArrowheads="1"/>
            </p:cNvSpPr>
            <p:nvPr/>
          </p:nvSpPr>
          <p:spPr bwMode="auto">
            <a:xfrm>
              <a:off x="2544" y="148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0" name="Oval 10"/>
            <p:cNvSpPr>
              <a:spLocks noChangeArrowheads="1"/>
            </p:cNvSpPr>
            <p:nvPr/>
          </p:nvSpPr>
          <p:spPr bwMode="auto">
            <a:xfrm>
              <a:off x="2640" y="148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1" name="Oval 11"/>
            <p:cNvSpPr>
              <a:spLocks noChangeArrowheads="1"/>
            </p:cNvSpPr>
            <p:nvPr/>
          </p:nvSpPr>
          <p:spPr bwMode="auto">
            <a:xfrm>
              <a:off x="2592" y="148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2" name="Oval 12"/>
            <p:cNvSpPr>
              <a:spLocks noChangeArrowheads="1"/>
            </p:cNvSpPr>
            <p:nvPr/>
          </p:nvSpPr>
          <p:spPr bwMode="auto">
            <a:xfrm>
              <a:off x="2688" y="148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3" name="Oval 13"/>
            <p:cNvSpPr>
              <a:spLocks noChangeArrowheads="1"/>
            </p:cNvSpPr>
            <p:nvPr/>
          </p:nvSpPr>
          <p:spPr bwMode="auto">
            <a:xfrm>
              <a:off x="2736" y="153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4" name="Oval 14"/>
            <p:cNvSpPr>
              <a:spLocks noChangeArrowheads="1"/>
            </p:cNvSpPr>
            <p:nvPr/>
          </p:nvSpPr>
          <p:spPr bwMode="auto">
            <a:xfrm>
              <a:off x="2784" y="15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5" name="Oval 15"/>
            <p:cNvSpPr>
              <a:spLocks noChangeArrowheads="1"/>
            </p:cNvSpPr>
            <p:nvPr/>
          </p:nvSpPr>
          <p:spPr bwMode="auto">
            <a:xfrm rot="-1865786">
              <a:off x="2784" y="1776"/>
              <a:ext cx="28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6" name="Oval 16"/>
            <p:cNvSpPr>
              <a:spLocks noChangeArrowheads="1"/>
            </p:cNvSpPr>
            <p:nvPr/>
          </p:nvSpPr>
          <p:spPr bwMode="auto">
            <a:xfrm rot="-1898986">
              <a:off x="2640" y="2064"/>
              <a:ext cx="288" cy="4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25617" name="Freeform 17"/>
            <p:cNvSpPr>
              <a:spLocks/>
            </p:cNvSpPr>
            <p:nvPr/>
          </p:nvSpPr>
          <p:spPr bwMode="auto">
            <a:xfrm>
              <a:off x="2445" y="1626"/>
              <a:ext cx="233" cy="129"/>
            </a:xfrm>
            <a:custGeom>
              <a:avLst/>
              <a:gdLst>
                <a:gd name="T0" fmla="*/ 0 w 233"/>
                <a:gd name="T1" fmla="*/ 29 h 129"/>
                <a:gd name="T2" fmla="*/ 100 w 233"/>
                <a:gd name="T3" fmla="*/ 18 h 129"/>
                <a:gd name="T4" fmla="*/ 189 w 233"/>
                <a:gd name="T5" fmla="*/ 129 h 129"/>
                <a:gd name="T6" fmla="*/ 233 w 233"/>
                <a:gd name="T7" fmla="*/ 118 h 129"/>
              </a:gdLst>
              <a:ahLst/>
              <a:cxnLst>
                <a:cxn ang="0">
                  <a:pos x="T0" y="T1"/>
                </a:cxn>
                <a:cxn ang="0">
                  <a:pos x="T2" y="T3"/>
                </a:cxn>
                <a:cxn ang="0">
                  <a:pos x="T4" y="T5"/>
                </a:cxn>
                <a:cxn ang="0">
                  <a:pos x="T6" y="T7"/>
                </a:cxn>
              </a:cxnLst>
              <a:rect l="0" t="0" r="r" b="b"/>
              <a:pathLst>
                <a:path w="233" h="129">
                  <a:moveTo>
                    <a:pt x="0" y="29"/>
                  </a:moveTo>
                  <a:cubicBezTo>
                    <a:pt x="77" y="3"/>
                    <a:pt x="44" y="0"/>
                    <a:pt x="100" y="18"/>
                  </a:cubicBezTo>
                  <a:cubicBezTo>
                    <a:pt x="118" y="73"/>
                    <a:pt x="135" y="111"/>
                    <a:pt x="189" y="129"/>
                  </a:cubicBezTo>
                  <a:cubicBezTo>
                    <a:pt x="204" y="125"/>
                    <a:pt x="233" y="118"/>
                    <a:pt x="233" y="1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18" name="Freeform 18"/>
            <p:cNvSpPr>
              <a:spLocks/>
            </p:cNvSpPr>
            <p:nvPr/>
          </p:nvSpPr>
          <p:spPr bwMode="auto">
            <a:xfrm>
              <a:off x="2448" y="1647"/>
              <a:ext cx="233" cy="129"/>
            </a:xfrm>
            <a:custGeom>
              <a:avLst/>
              <a:gdLst>
                <a:gd name="T0" fmla="*/ 0 w 233"/>
                <a:gd name="T1" fmla="*/ 29 h 129"/>
                <a:gd name="T2" fmla="*/ 100 w 233"/>
                <a:gd name="T3" fmla="*/ 18 h 129"/>
                <a:gd name="T4" fmla="*/ 189 w 233"/>
                <a:gd name="T5" fmla="*/ 129 h 129"/>
                <a:gd name="T6" fmla="*/ 233 w 233"/>
                <a:gd name="T7" fmla="*/ 118 h 129"/>
              </a:gdLst>
              <a:ahLst/>
              <a:cxnLst>
                <a:cxn ang="0">
                  <a:pos x="T0" y="T1"/>
                </a:cxn>
                <a:cxn ang="0">
                  <a:pos x="T2" y="T3"/>
                </a:cxn>
                <a:cxn ang="0">
                  <a:pos x="T4" y="T5"/>
                </a:cxn>
                <a:cxn ang="0">
                  <a:pos x="T6" y="T7"/>
                </a:cxn>
              </a:cxnLst>
              <a:rect l="0" t="0" r="r" b="b"/>
              <a:pathLst>
                <a:path w="233" h="129">
                  <a:moveTo>
                    <a:pt x="0" y="29"/>
                  </a:moveTo>
                  <a:cubicBezTo>
                    <a:pt x="77" y="3"/>
                    <a:pt x="44" y="0"/>
                    <a:pt x="100" y="18"/>
                  </a:cubicBezTo>
                  <a:cubicBezTo>
                    <a:pt x="118" y="73"/>
                    <a:pt x="135" y="111"/>
                    <a:pt x="189" y="129"/>
                  </a:cubicBezTo>
                  <a:cubicBezTo>
                    <a:pt x="204" y="125"/>
                    <a:pt x="233" y="118"/>
                    <a:pt x="233" y="1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grpSp>
      <p:grpSp>
        <p:nvGrpSpPr>
          <p:cNvPr id="25619" name="Group 19"/>
          <p:cNvGrpSpPr>
            <a:grpSpLocks/>
          </p:cNvGrpSpPr>
          <p:nvPr/>
        </p:nvGrpSpPr>
        <p:grpSpPr bwMode="auto">
          <a:xfrm>
            <a:off x="539750" y="2638004"/>
            <a:ext cx="1871663" cy="1447800"/>
            <a:chOff x="1536" y="2640"/>
            <a:chExt cx="960" cy="912"/>
          </a:xfrm>
        </p:grpSpPr>
        <p:sp>
          <p:nvSpPr>
            <p:cNvPr id="25620" name="Oval 20"/>
            <p:cNvSpPr>
              <a:spLocks noChangeArrowheads="1"/>
            </p:cNvSpPr>
            <p:nvPr/>
          </p:nvSpPr>
          <p:spPr bwMode="auto">
            <a:xfrm>
              <a:off x="1536" y="2640"/>
              <a:ext cx="960" cy="9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1" name="Freeform 21"/>
            <p:cNvSpPr>
              <a:spLocks/>
            </p:cNvSpPr>
            <p:nvPr/>
          </p:nvSpPr>
          <p:spPr bwMode="auto">
            <a:xfrm>
              <a:off x="1680" y="2736"/>
              <a:ext cx="544" cy="111"/>
            </a:xfrm>
            <a:custGeom>
              <a:avLst/>
              <a:gdLst>
                <a:gd name="T0" fmla="*/ 0 w 544"/>
                <a:gd name="T1" fmla="*/ 33 h 111"/>
                <a:gd name="T2" fmla="*/ 78 w 544"/>
                <a:gd name="T3" fmla="*/ 22 h 111"/>
                <a:gd name="T4" fmla="*/ 144 w 544"/>
                <a:gd name="T5" fmla="*/ 0 h 111"/>
                <a:gd name="T6" fmla="*/ 389 w 544"/>
                <a:gd name="T7" fmla="*/ 33 h 111"/>
                <a:gd name="T8" fmla="*/ 544 w 544"/>
                <a:gd name="T9" fmla="*/ 111 h 111"/>
              </a:gdLst>
              <a:ahLst/>
              <a:cxnLst>
                <a:cxn ang="0">
                  <a:pos x="T0" y="T1"/>
                </a:cxn>
                <a:cxn ang="0">
                  <a:pos x="T2" y="T3"/>
                </a:cxn>
                <a:cxn ang="0">
                  <a:pos x="T4" y="T5"/>
                </a:cxn>
                <a:cxn ang="0">
                  <a:pos x="T6" y="T7"/>
                </a:cxn>
                <a:cxn ang="0">
                  <a:pos x="T8" y="T9"/>
                </a:cxn>
              </a:cxnLst>
              <a:rect l="0" t="0" r="r" b="b"/>
              <a:pathLst>
                <a:path w="544" h="111">
                  <a:moveTo>
                    <a:pt x="0" y="33"/>
                  </a:moveTo>
                  <a:cubicBezTo>
                    <a:pt x="26" y="29"/>
                    <a:pt x="52" y="28"/>
                    <a:pt x="78" y="22"/>
                  </a:cubicBezTo>
                  <a:cubicBezTo>
                    <a:pt x="101" y="17"/>
                    <a:pt x="144" y="0"/>
                    <a:pt x="144" y="0"/>
                  </a:cubicBezTo>
                  <a:cubicBezTo>
                    <a:pt x="235" y="6"/>
                    <a:pt x="306" y="6"/>
                    <a:pt x="389" y="33"/>
                  </a:cubicBezTo>
                  <a:cubicBezTo>
                    <a:pt x="434" y="81"/>
                    <a:pt x="475" y="111"/>
                    <a:pt x="544" y="111"/>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2" name="Freeform 22"/>
            <p:cNvSpPr>
              <a:spLocks/>
            </p:cNvSpPr>
            <p:nvPr/>
          </p:nvSpPr>
          <p:spPr bwMode="auto">
            <a:xfrm>
              <a:off x="1645" y="2789"/>
              <a:ext cx="11" cy="33"/>
            </a:xfrm>
            <a:custGeom>
              <a:avLst/>
              <a:gdLst>
                <a:gd name="T0" fmla="*/ 11 w 11"/>
                <a:gd name="T1" fmla="*/ 0 h 33"/>
                <a:gd name="T2" fmla="*/ 0 w 11"/>
                <a:gd name="T3" fmla="*/ 33 h 33"/>
                <a:gd name="T4" fmla="*/ 11 w 11"/>
                <a:gd name="T5" fmla="*/ 0 h 33"/>
              </a:gdLst>
              <a:ahLst/>
              <a:cxnLst>
                <a:cxn ang="0">
                  <a:pos x="T0" y="T1"/>
                </a:cxn>
                <a:cxn ang="0">
                  <a:pos x="T2" y="T3"/>
                </a:cxn>
                <a:cxn ang="0">
                  <a:pos x="T4" y="T5"/>
                </a:cxn>
              </a:cxnLst>
              <a:rect l="0" t="0" r="r" b="b"/>
              <a:pathLst>
                <a:path w="11" h="33">
                  <a:moveTo>
                    <a:pt x="11" y="0"/>
                  </a:moveTo>
                  <a:cubicBezTo>
                    <a:pt x="7" y="11"/>
                    <a:pt x="0" y="33"/>
                    <a:pt x="0" y="33"/>
                  </a:cubicBezTo>
                  <a:cubicBezTo>
                    <a:pt x="0" y="33"/>
                    <a:pt x="7" y="11"/>
                    <a:pt x="11"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3" name="Freeform 23"/>
            <p:cNvSpPr>
              <a:spLocks/>
            </p:cNvSpPr>
            <p:nvPr/>
          </p:nvSpPr>
          <p:spPr bwMode="auto">
            <a:xfrm>
              <a:off x="1667" y="2766"/>
              <a:ext cx="556" cy="121"/>
            </a:xfrm>
            <a:custGeom>
              <a:avLst/>
              <a:gdLst>
                <a:gd name="T0" fmla="*/ 0 w 556"/>
                <a:gd name="T1" fmla="*/ 56 h 121"/>
                <a:gd name="T2" fmla="*/ 89 w 556"/>
                <a:gd name="T3" fmla="*/ 23 h 121"/>
                <a:gd name="T4" fmla="*/ 155 w 556"/>
                <a:gd name="T5" fmla="*/ 0 h 121"/>
                <a:gd name="T6" fmla="*/ 311 w 556"/>
                <a:gd name="T7" fmla="*/ 34 h 121"/>
                <a:gd name="T8" fmla="*/ 344 w 556"/>
                <a:gd name="T9" fmla="*/ 45 h 121"/>
                <a:gd name="T10" fmla="*/ 378 w 556"/>
                <a:gd name="T11" fmla="*/ 56 h 121"/>
                <a:gd name="T12" fmla="*/ 411 w 556"/>
                <a:gd name="T13" fmla="*/ 67 h 121"/>
                <a:gd name="T14" fmla="*/ 556 w 556"/>
                <a:gd name="T15" fmla="*/ 100 h 121"/>
                <a:gd name="T16" fmla="*/ 533 w 556"/>
                <a:gd name="T17"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121">
                  <a:moveTo>
                    <a:pt x="0" y="56"/>
                  </a:moveTo>
                  <a:cubicBezTo>
                    <a:pt x="122" y="32"/>
                    <a:pt x="0" y="63"/>
                    <a:pt x="89" y="23"/>
                  </a:cubicBezTo>
                  <a:cubicBezTo>
                    <a:pt x="110" y="13"/>
                    <a:pt x="155" y="0"/>
                    <a:pt x="155" y="0"/>
                  </a:cubicBezTo>
                  <a:cubicBezTo>
                    <a:pt x="266" y="15"/>
                    <a:pt x="216" y="3"/>
                    <a:pt x="311" y="34"/>
                  </a:cubicBezTo>
                  <a:cubicBezTo>
                    <a:pt x="322" y="38"/>
                    <a:pt x="333" y="41"/>
                    <a:pt x="344" y="45"/>
                  </a:cubicBezTo>
                  <a:cubicBezTo>
                    <a:pt x="355" y="49"/>
                    <a:pt x="367" y="52"/>
                    <a:pt x="378" y="56"/>
                  </a:cubicBezTo>
                  <a:cubicBezTo>
                    <a:pt x="389" y="60"/>
                    <a:pt x="411" y="67"/>
                    <a:pt x="411" y="67"/>
                  </a:cubicBezTo>
                  <a:cubicBezTo>
                    <a:pt x="465" y="121"/>
                    <a:pt x="475" y="112"/>
                    <a:pt x="556" y="100"/>
                  </a:cubicBezTo>
                  <a:cubicBezTo>
                    <a:pt x="543" y="64"/>
                    <a:pt x="556" y="67"/>
                    <a:pt x="533" y="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4" name="Freeform 24"/>
            <p:cNvSpPr>
              <a:spLocks/>
            </p:cNvSpPr>
            <p:nvPr/>
          </p:nvSpPr>
          <p:spPr bwMode="auto">
            <a:xfrm>
              <a:off x="1711" y="2778"/>
              <a:ext cx="11" cy="44"/>
            </a:xfrm>
            <a:custGeom>
              <a:avLst/>
              <a:gdLst>
                <a:gd name="T0" fmla="*/ 0 w 11"/>
                <a:gd name="T1" fmla="*/ 0 h 44"/>
                <a:gd name="T2" fmla="*/ 11 w 11"/>
                <a:gd name="T3" fmla="*/ 44 h 44"/>
                <a:gd name="T4" fmla="*/ 0 w 11"/>
                <a:gd name="T5" fmla="*/ 0 h 44"/>
              </a:gdLst>
              <a:ahLst/>
              <a:cxnLst>
                <a:cxn ang="0">
                  <a:pos x="T0" y="T1"/>
                </a:cxn>
                <a:cxn ang="0">
                  <a:pos x="T2" y="T3"/>
                </a:cxn>
                <a:cxn ang="0">
                  <a:pos x="T4" y="T5"/>
                </a:cxn>
              </a:cxnLst>
              <a:rect l="0" t="0" r="r" b="b"/>
              <a:pathLst>
                <a:path w="11" h="44">
                  <a:moveTo>
                    <a:pt x="0" y="0"/>
                  </a:moveTo>
                  <a:cubicBezTo>
                    <a:pt x="4" y="15"/>
                    <a:pt x="11" y="44"/>
                    <a:pt x="11" y="44"/>
                  </a:cubicBezTo>
                  <a:cubicBezTo>
                    <a:pt x="11" y="44"/>
                    <a:pt x="4" y="15"/>
                    <a:pt x="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5" name="Freeform 25"/>
            <p:cNvSpPr>
              <a:spLocks/>
            </p:cNvSpPr>
            <p:nvPr/>
          </p:nvSpPr>
          <p:spPr bwMode="auto">
            <a:xfrm>
              <a:off x="1767" y="2755"/>
              <a:ext cx="22" cy="23"/>
            </a:xfrm>
            <a:custGeom>
              <a:avLst/>
              <a:gdLst>
                <a:gd name="T0" fmla="*/ 0 w 22"/>
                <a:gd name="T1" fmla="*/ 0 h 23"/>
                <a:gd name="T2" fmla="*/ 22 w 22"/>
                <a:gd name="T3" fmla="*/ 23 h 23"/>
                <a:gd name="T4" fmla="*/ 0 w 22"/>
                <a:gd name="T5" fmla="*/ 0 h 23"/>
              </a:gdLst>
              <a:ahLst/>
              <a:cxnLst>
                <a:cxn ang="0">
                  <a:pos x="T0" y="T1"/>
                </a:cxn>
                <a:cxn ang="0">
                  <a:pos x="T2" y="T3"/>
                </a:cxn>
                <a:cxn ang="0">
                  <a:pos x="T4" y="T5"/>
                </a:cxn>
              </a:cxnLst>
              <a:rect l="0" t="0" r="r" b="b"/>
              <a:pathLst>
                <a:path w="22" h="23">
                  <a:moveTo>
                    <a:pt x="0" y="0"/>
                  </a:moveTo>
                  <a:cubicBezTo>
                    <a:pt x="7" y="8"/>
                    <a:pt x="22" y="23"/>
                    <a:pt x="22" y="23"/>
                  </a:cubicBezTo>
                  <a:cubicBezTo>
                    <a:pt x="22" y="23"/>
                    <a:pt x="7" y="8"/>
                    <a:pt x="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6" name="Freeform 26"/>
            <p:cNvSpPr>
              <a:spLocks/>
            </p:cNvSpPr>
            <p:nvPr/>
          </p:nvSpPr>
          <p:spPr bwMode="auto">
            <a:xfrm>
              <a:off x="1778" y="2739"/>
              <a:ext cx="184" cy="381"/>
            </a:xfrm>
            <a:custGeom>
              <a:avLst/>
              <a:gdLst>
                <a:gd name="T0" fmla="*/ 111 w 184"/>
                <a:gd name="T1" fmla="*/ 0 h 381"/>
                <a:gd name="T2" fmla="*/ 56 w 184"/>
                <a:gd name="T3" fmla="*/ 222 h 381"/>
                <a:gd name="T4" fmla="*/ 0 w 184"/>
                <a:gd name="T5" fmla="*/ 266 h 381"/>
                <a:gd name="T6" fmla="*/ 67 w 184"/>
                <a:gd name="T7" fmla="*/ 322 h 381"/>
                <a:gd name="T8" fmla="*/ 122 w 184"/>
                <a:gd name="T9" fmla="*/ 178 h 381"/>
                <a:gd name="T10" fmla="*/ 111 w 184"/>
                <a:gd name="T11" fmla="*/ 0 h 381"/>
              </a:gdLst>
              <a:ahLst/>
              <a:cxnLst>
                <a:cxn ang="0">
                  <a:pos x="T0" y="T1"/>
                </a:cxn>
                <a:cxn ang="0">
                  <a:pos x="T2" y="T3"/>
                </a:cxn>
                <a:cxn ang="0">
                  <a:pos x="T4" y="T5"/>
                </a:cxn>
                <a:cxn ang="0">
                  <a:pos x="T6" y="T7"/>
                </a:cxn>
                <a:cxn ang="0">
                  <a:pos x="T8" y="T9"/>
                </a:cxn>
                <a:cxn ang="0">
                  <a:pos x="T10" y="T11"/>
                </a:cxn>
              </a:cxnLst>
              <a:rect l="0" t="0" r="r" b="b"/>
              <a:pathLst>
                <a:path w="184" h="381">
                  <a:moveTo>
                    <a:pt x="111" y="0"/>
                  </a:moveTo>
                  <a:cubicBezTo>
                    <a:pt x="101" y="79"/>
                    <a:pt x="81" y="147"/>
                    <a:pt x="56" y="222"/>
                  </a:cubicBezTo>
                  <a:cubicBezTo>
                    <a:pt x="52" y="234"/>
                    <a:pt x="6" y="262"/>
                    <a:pt x="0" y="266"/>
                  </a:cubicBezTo>
                  <a:cubicBezTo>
                    <a:pt x="9" y="318"/>
                    <a:pt x="5" y="381"/>
                    <a:pt x="67" y="322"/>
                  </a:cubicBezTo>
                  <a:cubicBezTo>
                    <a:pt x="84" y="271"/>
                    <a:pt x="92" y="224"/>
                    <a:pt x="122" y="178"/>
                  </a:cubicBezTo>
                  <a:cubicBezTo>
                    <a:pt x="160" y="61"/>
                    <a:pt x="184" y="198"/>
                    <a:pt x="111" y="0"/>
                  </a:cubicBezTo>
                  <a:close/>
                </a:path>
              </a:pathLst>
            </a:custGeom>
            <a:solidFill>
              <a:srgbClr val="66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7" name="Oval 27"/>
            <p:cNvSpPr>
              <a:spLocks noChangeArrowheads="1"/>
            </p:cNvSpPr>
            <p:nvPr/>
          </p:nvSpPr>
          <p:spPr bwMode="auto">
            <a:xfrm>
              <a:off x="1728" y="3024"/>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8" name="Oval 28"/>
            <p:cNvSpPr>
              <a:spLocks noChangeArrowheads="1"/>
            </p:cNvSpPr>
            <p:nvPr/>
          </p:nvSpPr>
          <p:spPr bwMode="auto">
            <a:xfrm>
              <a:off x="1680" y="3024"/>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29" name="Oval 29"/>
            <p:cNvSpPr>
              <a:spLocks noChangeArrowheads="1"/>
            </p:cNvSpPr>
            <p:nvPr/>
          </p:nvSpPr>
          <p:spPr bwMode="auto">
            <a:xfrm>
              <a:off x="1632" y="3024"/>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0" name="Oval 30"/>
            <p:cNvSpPr>
              <a:spLocks noChangeArrowheads="1"/>
            </p:cNvSpPr>
            <p:nvPr/>
          </p:nvSpPr>
          <p:spPr bwMode="auto">
            <a:xfrm>
              <a:off x="1776" y="3072"/>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1" name="Oval 31"/>
            <p:cNvSpPr>
              <a:spLocks noChangeArrowheads="1"/>
            </p:cNvSpPr>
            <p:nvPr/>
          </p:nvSpPr>
          <p:spPr bwMode="auto">
            <a:xfrm>
              <a:off x="1776" y="3120"/>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2" name="Oval 32"/>
            <p:cNvSpPr>
              <a:spLocks noChangeArrowheads="1"/>
            </p:cNvSpPr>
            <p:nvPr/>
          </p:nvSpPr>
          <p:spPr bwMode="auto">
            <a:xfrm>
              <a:off x="1728" y="3168"/>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3" name="Oval 33"/>
            <p:cNvSpPr>
              <a:spLocks noChangeArrowheads="1"/>
            </p:cNvSpPr>
            <p:nvPr/>
          </p:nvSpPr>
          <p:spPr bwMode="auto">
            <a:xfrm>
              <a:off x="1680" y="3216"/>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4" name="Oval 34"/>
            <p:cNvSpPr>
              <a:spLocks noChangeArrowheads="1"/>
            </p:cNvSpPr>
            <p:nvPr/>
          </p:nvSpPr>
          <p:spPr bwMode="auto">
            <a:xfrm>
              <a:off x="1824" y="307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5" name="Oval 35"/>
            <p:cNvSpPr>
              <a:spLocks noChangeArrowheads="1"/>
            </p:cNvSpPr>
            <p:nvPr/>
          </p:nvSpPr>
          <p:spPr bwMode="auto">
            <a:xfrm>
              <a:off x="1824" y="3072"/>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6" name="Oval 36"/>
            <p:cNvSpPr>
              <a:spLocks noChangeArrowheads="1"/>
            </p:cNvSpPr>
            <p:nvPr/>
          </p:nvSpPr>
          <p:spPr bwMode="auto">
            <a:xfrm>
              <a:off x="1824" y="3120"/>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7" name="Oval 37"/>
            <p:cNvSpPr>
              <a:spLocks noChangeArrowheads="1"/>
            </p:cNvSpPr>
            <p:nvPr/>
          </p:nvSpPr>
          <p:spPr bwMode="auto">
            <a:xfrm>
              <a:off x="1824" y="3168"/>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8" name="Oval 38"/>
            <p:cNvSpPr>
              <a:spLocks noChangeArrowheads="1"/>
            </p:cNvSpPr>
            <p:nvPr/>
          </p:nvSpPr>
          <p:spPr bwMode="auto">
            <a:xfrm>
              <a:off x="1824" y="3216"/>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39" name="Oval 39"/>
            <p:cNvSpPr>
              <a:spLocks noChangeArrowheads="1"/>
            </p:cNvSpPr>
            <p:nvPr/>
          </p:nvSpPr>
          <p:spPr bwMode="auto">
            <a:xfrm>
              <a:off x="1632" y="3072"/>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0" name="Oval 40"/>
            <p:cNvSpPr>
              <a:spLocks noChangeArrowheads="1"/>
            </p:cNvSpPr>
            <p:nvPr/>
          </p:nvSpPr>
          <p:spPr bwMode="auto">
            <a:xfrm>
              <a:off x="1824" y="3264"/>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1" name="Freeform 41"/>
            <p:cNvSpPr>
              <a:spLocks/>
            </p:cNvSpPr>
            <p:nvPr/>
          </p:nvSpPr>
          <p:spPr bwMode="auto">
            <a:xfrm>
              <a:off x="1860" y="2742"/>
              <a:ext cx="6" cy="30"/>
            </a:xfrm>
            <a:custGeom>
              <a:avLst/>
              <a:gdLst>
                <a:gd name="T0" fmla="*/ 0 w 6"/>
                <a:gd name="T1" fmla="*/ 0 h 30"/>
                <a:gd name="T2" fmla="*/ 6 w 6"/>
                <a:gd name="T3" fmla="*/ 30 h 30"/>
                <a:gd name="T4" fmla="*/ 0 w 6"/>
                <a:gd name="T5" fmla="*/ 0 h 30"/>
              </a:gdLst>
              <a:ahLst/>
              <a:cxnLst>
                <a:cxn ang="0">
                  <a:pos x="T0" y="T1"/>
                </a:cxn>
                <a:cxn ang="0">
                  <a:pos x="T2" y="T3"/>
                </a:cxn>
                <a:cxn ang="0">
                  <a:pos x="T4" y="T5"/>
                </a:cxn>
              </a:cxnLst>
              <a:rect l="0" t="0" r="r" b="b"/>
              <a:pathLst>
                <a:path w="6" h="30">
                  <a:moveTo>
                    <a:pt x="0" y="0"/>
                  </a:moveTo>
                  <a:cubicBezTo>
                    <a:pt x="2" y="10"/>
                    <a:pt x="6" y="30"/>
                    <a:pt x="6" y="30"/>
                  </a:cubicBezTo>
                  <a:cubicBezTo>
                    <a:pt x="6" y="30"/>
                    <a:pt x="2" y="10"/>
                    <a:pt x="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2" name="Freeform 42"/>
            <p:cNvSpPr>
              <a:spLocks/>
            </p:cNvSpPr>
            <p:nvPr/>
          </p:nvSpPr>
          <p:spPr bwMode="auto">
            <a:xfrm>
              <a:off x="1956" y="2754"/>
              <a:ext cx="7" cy="42"/>
            </a:xfrm>
            <a:custGeom>
              <a:avLst/>
              <a:gdLst>
                <a:gd name="T0" fmla="*/ 0 w 7"/>
                <a:gd name="T1" fmla="*/ 0 h 42"/>
                <a:gd name="T2" fmla="*/ 6 w 7"/>
                <a:gd name="T3" fmla="*/ 42 h 42"/>
              </a:gdLst>
              <a:ahLst/>
              <a:cxnLst>
                <a:cxn ang="0">
                  <a:pos x="T0" y="T1"/>
                </a:cxn>
                <a:cxn ang="0">
                  <a:pos x="T2" y="T3"/>
                </a:cxn>
              </a:cxnLst>
              <a:rect l="0" t="0" r="r" b="b"/>
              <a:pathLst>
                <a:path w="7" h="42">
                  <a:moveTo>
                    <a:pt x="0" y="0"/>
                  </a:moveTo>
                  <a:cubicBezTo>
                    <a:pt x="7" y="30"/>
                    <a:pt x="6" y="16"/>
                    <a:pt x="6"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3" name="Freeform 43"/>
            <p:cNvSpPr>
              <a:spLocks/>
            </p:cNvSpPr>
            <p:nvPr/>
          </p:nvSpPr>
          <p:spPr bwMode="auto">
            <a:xfrm>
              <a:off x="2016" y="2784"/>
              <a:ext cx="7" cy="42"/>
            </a:xfrm>
            <a:custGeom>
              <a:avLst/>
              <a:gdLst>
                <a:gd name="T0" fmla="*/ 0 w 7"/>
                <a:gd name="T1" fmla="*/ 0 h 42"/>
                <a:gd name="T2" fmla="*/ 6 w 7"/>
                <a:gd name="T3" fmla="*/ 42 h 42"/>
              </a:gdLst>
              <a:ahLst/>
              <a:cxnLst>
                <a:cxn ang="0">
                  <a:pos x="T0" y="T1"/>
                </a:cxn>
                <a:cxn ang="0">
                  <a:pos x="T2" y="T3"/>
                </a:cxn>
              </a:cxnLst>
              <a:rect l="0" t="0" r="r" b="b"/>
              <a:pathLst>
                <a:path w="7" h="42">
                  <a:moveTo>
                    <a:pt x="0" y="0"/>
                  </a:moveTo>
                  <a:cubicBezTo>
                    <a:pt x="7" y="30"/>
                    <a:pt x="6" y="16"/>
                    <a:pt x="6"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4" name="Freeform 44"/>
            <p:cNvSpPr>
              <a:spLocks/>
            </p:cNvSpPr>
            <p:nvPr/>
          </p:nvSpPr>
          <p:spPr bwMode="auto">
            <a:xfrm>
              <a:off x="2064" y="2784"/>
              <a:ext cx="7" cy="42"/>
            </a:xfrm>
            <a:custGeom>
              <a:avLst/>
              <a:gdLst>
                <a:gd name="T0" fmla="*/ 0 w 7"/>
                <a:gd name="T1" fmla="*/ 0 h 42"/>
                <a:gd name="T2" fmla="*/ 6 w 7"/>
                <a:gd name="T3" fmla="*/ 42 h 42"/>
              </a:gdLst>
              <a:ahLst/>
              <a:cxnLst>
                <a:cxn ang="0">
                  <a:pos x="T0" y="T1"/>
                </a:cxn>
                <a:cxn ang="0">
                  <a:pos x="T2" y="T3"/>
                </a:cxn>
              </a:cxnLst>
              <a:rect l="0" t="0" r="r" b="b"/>
              <a:pathLst>
                <a:path w="7" h="42">
                  <a:moveTo>
                    <a:pt x="0" y="0"/>
                  </a:moveTo>
                  <a:cubicBezTo>
                    <a:pt x="7" y="30"/>
                    <a:pt x="6" y="16"/>
                    <a:pt x="6"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5" name="Freeform 45"/>
            <p:cNvSpPr>
              <a:spLocks/>
            </p:cNvSpPr>
            <p:nvPr/>
          </p:nvSpPr>
          <p:spPr bwMode="auto">
            <a:xfrm rot="1847195">
              <a:off x="1952" y="2928"/>
              <a:ext cx="544" cy="111"/>
            </a:xfrm>
            <a:custGeom>
              <a:avLst/>
              <a:gdLst>
                <a:gd name="T0" fmla="*/ 0 w 544"/>
                <a:gd name="T1" fmla="*/ 33 h 111"/>
                <a:gd name="T2" fmla="*/ 78 w 544"/>
                <a:gd name="T3" fmla="*/ 22 h 111"/>
                <a:gd name="T4" fmla="*/ 144 w 544"/>
                <a:gd name="T5" fmla="*/ 0 h 111"/>
                <a:gd name="T6" fmla="*/ 389 w 544"/>
                <a:gd name="T7" fmla="*/ 33 h 111"/>
                <a:gd name="T8" fmla="*/ 544 w 544"/>
                <a:gd name="T9" fmla="*/ 111 h 111"/>
              </a:gdLst>
              <a:ahLst/>
              <a:cxnLst>
                <a:cxn ang="0">
                  <a:pos x="T0" y="T1"/>
                </a:cxn>
                <a:cxn ang="0">
                  <a:pos x="T2" y="T3"/>
                </a:cxn>
                <a:cxn ang="0">
                  <a:pos x="T4" y="T5"/>
                </a:cxn>
                <a:cxn ang="0">
                  <a:pos x="T6" y="T7"/>
                </a:cxn>
                <a:cxn ang="0">
                  <a:pos x="T8" y="T9"/>
                </a:cxn>
              </a:cxnLst>
              <a:rect l="0" t="0" r="r" b="b"/>
              <a:pathLst>
                <a:path w="544" h="111">
                  <a:moveTo>
                    <a:pt x="0" y="33"/>
                  </a:moveTo>
                  <a:cubicBezTo>
                    <a:pt x="26" y="29"/>
                    <a:pt x="52" y="28"/>
                    <a:pt x="78" y="22"/>
                  </a:cubicBezTo>
                  <a:cubicBezTo>
                    <a:pt x="101" y="17"/>
                    <a:pt x="144" y="0"/>
                    <a:pt x="144" y="0"/>
                  </a:cubicBezTo>
                  <a:cubicBezTo>
                    <a:pt x="235" y="6"/>
                    <a:pt x="306" y="6"/>
                    <a:pt x="389" y="33"/>
                  </a:cubicBezTo>
                  <a:cubicBezTo>
                    <a:pt x="434" y="81"/>
                    <a:pt x="475" y="111"/>
                    <a:pt x="544"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6" name="Freeform 46"/>
            <p:cNvSpPr>
              <a:spLocks/>
            </p:cNvSpPr>
            <p:nvPr/>
          </p:nvSpPr>
          <p:spPr bwMode="auto">
            <a:xfrm>
              <a:off x="1957" y="2832"/>
              <a:ext cx="11" cy="33"/>
            </a:xfrm>
            <a:custGeom>
              <a:avLst/>
              <a:gdLst>
                <a:gd name="T0" fmla="*/ 11 w 11"/>
                <a:gd name="T1" fmla="*/ 0 h 33"/>
                <a:gd name="T2" fmla="*/ 0 w 11"/>
                <a:gd name="T3" fmla="*/ 33 h 33"/>
                <a:gd name="T4" fmla="*/ 11 w 11"/>
                <a:gd name="T5" fmla="*/ 0 h 33"/>
              </a:gdLst>
              <a:ahLst/>
              <a:cxnLst>
                <a:cxn ang="0">
                  <a:pos x="T0" y="T1"/>
                </a:cxn>
                <a:cxn ang="0">
                  <a:pos x="T2" y="T3"/>
                </a:cxn>
                <a:cxn ang="0">
                  <a:pos x="T4" y="T5"/>
                </a:cxn>
              </a:cxnLst>
              <a:rect l="0" t="0" r="r" b="b"/>
              <a:pathLst>
                <a:path w="11" h="33">
                  <a:moveTo>
                    <a:pt x="11" y="0"/>
                  </a:moveTo>
                  <a:cubicBezTo>
                    <a:pt x="7" y="11"/>
                    <a:pt x="0" y="33"/>
                    <a:pt x="0" y="33"/>
                  </a:cubicBezTo>
                  <a:cubicBezTo>
                    <a:pt x="0" y="33"/>
                    <a:pt x="7" y="11"/>
                    <a:pt x="11"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7" name="Freeform 47"/>
            <p:cNvSpPr>
              <a:spLocks/>
            </p:cNvSpPr>
            <p:nvPr/>
          </p:nvSpPr>
          <p:spPr bwMode="auto">
            <a:xfrm rot="1935044">
              <a:off x="1920" y="2958"/>
              <a:ext cx="556" cy="121"/>
            </a:xfrm>
            <a:custGeom>
              <a:avLst/>
              <a:gdLst>
                <a:gd name="T0" fmla="*/ 0 w 556"/>
                <a:gd name="T1" fmla="*/ 56 h 121"/>
                <a:gd name="T2" fmla="*/ 89 w 556"/>
                <a:gd name="T3" fmla="*/ 23 h 121"/>
                <a:gd name="T4" fmla="*/ 155 w 556"/>
                <a:gd name="T5" fmla="*/ 0 h 121"/>
                <a:gd name="T6" fmla="*/ 311 w 556"/>
                <a:gd name="T7" fmla="*/ 34 h 121"/>
                <a:gd name="T8" fmla="*/ 344 w 556"/>
                <a:gd name="T9" fmla="*/ 45 h 121"/>
                <a:gd name="T10" fmla="*/ 378 w 556"/>
                <a:gd name="T11" fmla="*/ 56 h 121"/>
                <a:gd name="T12" fmla="*/ 411 w 556"/>
                <a:gd name="T13" fmla="*/ 67 h 121"/>
                <a:gd name="T14" fmla="*/ 556 w 556"/>
                <a:gd name="T15" fmla="*/ 100 h 121"/>
                <a:gd name="T16" fmla="*/ 533 w 556"/>
                <a:gd name="T17"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121">
                  <a:moveTo>
                    <a:pt x="0" y="56"/>
                  </a:moveTo>
                  <a:cubicBezTo>
                    <a:pt x="122" y="32"/>
                    <a:pt x="0" y="63"/>
                    <a:pt x="89" y="23"/>
                  </a:cubicBezTo>
                  <a:cubicBezTo>
                    <a:pt x="110" y="13"/>
                    <a:pt x="155" y="0"/>
                    <a:pt x="155" y="0"/>
                  </a:cubicBezTo>
                  <a:cubicBezTo>
                    <a:pt x="266" y="15"/>
                    <a:pt x="216" y="3"/>
                    <a:pt x="311" y="34"/>
                  </a:cubicBezTo>
                  <a:cubicBezTo>
                    <a:pt x="322" y="38"/>
                    <a:pt x="333" y="41"/>
                    <a:pt x="344" y="45"/>
                  </a:cubicBezTo>
                  <a:cubicBezTo>
                    <a:pt x="355" y="49"/>
                    <a:pt x="367" y="52"/>
                    <a:pt x="378" y="56"/>
                  </a:cubicBezTo>
                  <a:cubicBezTo>
                    <a:pt x="389" y="60"/>
                    <a:pt x="411" y="67"/>
                    <a:pt x="411" y="67"/>
                  </a:cubicBezTo>
                  <a:cubicBezTo>
                    <a:pt x="465" y="121"/>
                    <a:pt x="475" y="112"/>
                    <a:pt x="556" y="100"/>
                  </a:cubicBezTo>
                  <a:cubicBezTo>
                    <a:pt x="543" y="64"/>
                    <a:pt x="556" y="67"/>
                    <a:pt x="533" y="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8" name="Freeform 48"/>
            <p:cNvSpPr>
              <a:spLocks/>
            </p:cNvSpPr>
            <p:nvPr/>
          </p:nvSpPr>
          <p:spPr bwMode="auto">
            <a:xfrm>
              <a:off x="1983" y="2832"/>
              <a:ext cx="11" cy="44"/>
            </a:xfrm>
            <a:custGeom>
              <a:avLst/>
              <a:gdLst>
                <a:gd name="T0" fmla="*/ 0 w 11"/>
                <a:gd name="T1" fmla="*/ 0 h 44"/>
                <a:gd name="T2" fmla="*/ 11 w 11"/>
                <a:gd name="T3" fmla="*/ 44 h 44"/>
                <a:gd name="T4" fmla="*/ 0 w 11"/>
                <a:gd name="T5" fmla="*/ 0 h 44"/>
              </a:gdLst>
              <a:ahLst/>
              <a:cxnLst>
                <a:cxn ang="0">
                  <a:pos x="T0" y="T1"/>
                </a:cxn>
                <a:cxn ang="0">
                  <a:pos x="T2" y="T3"/>
                </a:cxn>
                <a:cxn ang="0">
                  <a:pos x="T4" y="T5"/>
                </a:cxn>
              </a:cxnLst>
              <a:rect l="0" t="0" r="r" b="b"/>
              <a:pathLst>
                <a:path w="11" h="44">
                  <a:moveTo>
                    <a:pt x="0" y="0"/>
                  </a:moveTo>
                  <a:cubicBezTo>
                    <a:pt x="4" y="15"/>
                    <a:pt x="11" y="44"/>
                    <a:pt x="11" y="44"/>
                  </a:cubicBezTo>
                  <a:cubicBezTo>
                    <a:pt x="11" y="44"/>
                    <a:pt x="4" y="15"/>
                    <a:pt x="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49" name="Freeform 49"/>
            <p:cNvSpPr>
              <a:spLocks/>
            </p:cNvSpPr>
            <p:nvPr/>
          </p:nvSpPr>
          <p:spPr bwMode="auto">
            <a:xfrm>
              <a:off x="2039" y="2857"/>
              <a:ext cx="22" cy="23"/>
            </a:xfrm>
            <a:custGeom>
              <a:avLst/>
              <a:gdLst>
                <a:gd name="T0" fmla="*/ 0 w 22"/>
                <a:gd name="T1" fmla="*/ 0 h 23"/>
                <a:gd name="T2" fmla="*/ 22 w 22"/>
                <a:gd name="T3" fmla="*/ 23 h 23"/>
                <a:gd name="T4" fmla="*/ 0 w 22"/>
                <a:gd name="T5" fmla="*/ 0 h 23"/>
              </a:gdLst>
              <a:ahLst/>
              <a:cxnLst>
                <a:cxn ang="0">
                  <a:pos x="T0" y="T1"/>
                </a:cxn>
                <a:cxn ang="0">
                  <a:pos x="T2" y="T3"/>
                </a:cxn>
                <a:cxn ang="0">
                  <a:pos x="T4" y="T5"/>
                </a:cxn>
              </a:cxnLst>
              <a:rect l="0" t="0" r="r" b="b"/>
              <a:pathLst>
                <a:path w="22" h="23">
                  <a:moveTo>
                    <a:pt x="0" y="0"/>
                  </a:moveTo>
                  <a:cubicBezTo>
                    <a:pt x="7" y="8"/>
                    <a:pt x="22" y="23"/>
                    <a:pt x="22" y="23"/>
                  </a:cubicBezTo>
                  <a:cubicBezTo>
                    <a:pt x="22" y="23"/>
                    <a:pt x="7" y="8"/>
                    <a:pt x="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0" name="Freeform 50"/>
            <p:cNvSpPr>
              <a:spLocks/>
            </p:cNvSpPr>
            <p:nvPr/>
          </p:nvSpPr>
          <p:spPr bwMode="auto">
            <a:xfrm>
              <a:off x="2050" y="2931"/>
              <a:ext cx="184" cy="381"/>
            </a:xfrm>
            <a:custGeom>
              <a:avLst/>
              <a:gdLst>
                <a:gd name="T0" fmla="*/ 111 w 184"/>
                <a:gd name="T1" fmla="*/ 0 h 381"/>
                <a:gd name="T2" fmla="*/ 56 w 184"/>
                <a:gd name="T3" fmla="*/ 222 h 381"/>
                <a:gd name="T4" fmla="*/ 0 w 184"/>
                <a:gd name="T5" fmla="*/ 266 h 381"/>
                <a:gd name="T6" fmla="*/ 67 w 184"/>
                <a:gd name="T7" fmla="*/ 322 h 381"/>
                <a:gd name="T8" fmla="*/ 122 w 184"/>
                <a:gd name="T9" fmla="*/ 178 h 381"/>
                <a:gd name="T10" fmla="*/ 111 w 184"/>
                <a:gd name="T11" fmla="*/ 0 h 381"/>
              </a:gdLst>
              <a:ahLst/>
              <a:cxnLst>
                <a:cxn ang="0">
                  <a:pos x="T0" y="T1"/>
                </a:cxn>
                <a:cxn ang="0">
                  <a:pos x="T2" y="T3"/>
                </a:cxn>
                <a:cxn ang="0">
                  <a:pos x="T4" y="T5"/>
                </a:cxn>
                <a:cxn ang="0">
                  <a:pos x="T6" y="T7"/>
                </a:cxn>
                <a:cxn ang="0">
                  <a:pos x="T8" y="T9"/>
                </a:cxn>
                <a:cxn ang="0">
                  <a:pos x="T10" y="T11"/>
                </a:cxn>
              </a:cxnLst>
              <a:rect l="0" t="0" r="r" b="b"/>
              <a:pathLst>
                <a:path w="184" h="381">
                  <a:moveTo>
                    <a:pt x="111" y="0"/>
                  </a:moveTo>
                  <a:cubicBezTo>
                    <a:pt x="101" y="79"/>
                    <a:pt x="81" y="147"/>
                    <a:pt x="56" y="222"/>
                  </a:cubicBezTo>
                  <a:cubicBezTo>
                    <a:pt x="52" y="234"/>
                    <a:pt x="6" y="262"/>
                    <a:pt x="0" y="266"/>
                  </a:cubicBezTo>
                  <a:cubicBezTo>
                    <a:pt x="9" y="318"/>
                    <a:pt x="5" y="381"/>
                    <a:pt x="67" y="322"/>
                  </a:cubicBezTo>
                  <a:cubicBezTo>
                    <a:pt x="84" y="271"/>
                    <a:pt x="92" y="224"/>
                    <a:pt x="122" y="178"/>
                  </a:cubicBezTo>
                  <a:cubicBezTo>
                    <a:pt x="160" y="61"/>
                    <a:pt x="184" y="198"/>
                    <a:pt x="111" y="0"/>
                  </a:cubicBezTo>
                  <a:close/>
                </a:path>
              </a:pathLst>
            </a:custGeom>
            <a:solidFill>
              <a:srgbClr val="66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1" name="Oval 51"/>
            <p:cNvSpPr>
              <a:spLocks noChangeArrowheads="1"/>
            </p:cNvSpPr>
            <p:nvPr/>
          </p:nvSpPr>
          <p:spPr bwMode="auto">
            <a:xfrm>
              <a:off x="2016" y="3216"/>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2" name="Oval 52"/>
            <p:cNvSpPr>
              <a:spLocks noChangeArrowheads="1"/>
            </p:cNvSpPr>
            <p:nvPr/>
          </p:nvSpPr>
          <p:spPr bwMode="auto">
            <a:xfrm>
              <a:off x="2016" y="3216"/>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3" name="Oval 53"/>
            <p:cNvSpPr>
              <a:spLocks noChangeArrowheads="1"/>
            </p:cNvSpPr>
            <p:nvPr/>
          </p:nvSpPr>
          <p:spPr bwMode="auto">
            <a:xfrm>
              <a:off x="1920" y="3312"/>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4" name="Oval 54"/>
            <p:cNvSpPr>
              <a:spLocks noChangeArrowheads="1"/>
            </p:cNvSpPr>
            <p:nvPr/>
          </p:nvSpPr>
          <p:spPr bwMode="auto">
            <a:xfrm>
              <a:off x="1968" y="3264"/>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5" name="Oval 55"/>
            <p:cNvSpPr>
              <a:spLocks noChangeArrowheads="1"/>
            </p:cNvSpPr>
            <p:nvPr/>
          </p:nvSpPr>
          <p:spPr bwMode="auto">
            <a:xfrm>
              <a:off x="2016" y="3264"/>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6" name="Oval 56"/>
            <p:cNvSpPr>
              <a:spLocks noChangeArrowheads="1"/>
            </p:cNvSpPr>
            <p:nvPr/>
          </p:nvSpPr>
          <p:spPr bwMode="auto">
            <a:xfrm>
              <a:off x="2016" y="3312"/>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7" name="Oval 57"/>
            <p:cNvSpPr>
              <a:spLocks noChangeArrowheads="1"/>
            </p:cNvSpPr>
            <p:nvPr/>
          </p:nvSpPr>
          <p:spPr bwMode="auto">
            <a:xfrm>
              <a:off x="2016" y="3360"/>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8" name="Oval 58"/>
            <p:cNvSpPr>
              <a:spLocks noChangeArrowheads="1"/>
            </p:cNvSpPr>
            <p:nvPr/>
          </p:nvSpPr>
          <p:spPr bwMode="auto">
            <a:xfrm>
              <a:off x="2096" y="3264"/>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59" name="Oval 59"/>
            <p:cNvSpPr>
              <a:spLocks noChangeArrowheads="1"/>
            </p:cNvSpPr>
            <p:nvPr/>
          </p:nvSpPr>
          <p:spPr bwMode="auto">
            <a:xfrm>
              <a:off x="2096" y="3312"/>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25660" name="Oval 60"/>
            <p:cNvSpPr>
              <a:spLocks noChangeArrowheads="1"/>
            </p:cNvSpPr>
            <p:nvPr/>
          </p:nvSpPr>
          <p:spPr bwMode="auto">
            <a:xfrm>
              <a:off x="2096" y="3360"/>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1" name="Oval 61"/>
            <p:cNvSpPr>
              <a:spLocks noChangeArrowheads="1"/>
            </p:cNvSpPr>
            <p:nvPr/>
          </p:nvSpPr>
          <p:spPr bwMode="auto">
            <a:xfrm>
              <a:off x="2016" y="3408"/>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2" name="Oval 62"/>
            <p:cNvSpPr>
              <a:spLocks noChangeArrowheads="1"/>
            </p:cNvSpPr>
            <p:nvPr/>
          </p:nvSpPr>
          <p:spPr bwMode="auto">
            <a:xfrm>
              <a:off x="2112" y="3408"/>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3" name="Oval 63"/>
            <p:cNvSpPr>
              <a:spLocks noChangeArrowheads="1"/>
            </p:cNvSpPr>
            <p:nvPr/>
          </p:nvSpPr>
          <p:spPr bwMode="auto">
            <a:xfrm>
              <a:off x="1872" y="3360"/>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4" name="Oval 64"/>
            <p:cNvSpPr>
              <a:spLocks noChangeArrowheads="1"/>
            </p:cNvSpPr>
            <p:nvPr/>
          </p:nvSpPr>
          <p:spPr bwMode="auto">
            <a:xfrm>
              <a:off x="2160" y="3456"/>
              <a:ext cx="48" cy="4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5" name="Freeform 65"/>
            <p:cNvSpPr>
              <a:spLocks/>
            </p:cNvSpPr>
            <p:nvPr/>
          </p:nvSpPr>
          <p:spPr bwMode="auto">
            <a:xfrm>
              <a:off x="2132" y="2880"/>
              <a:ext cx="6" cy="30"/>
            </a:xfrm>
            <a:custGeom>
              <a:avLst/>
              <a:gdLst>
                <a:gd name="T0" fmla="*/ 0 w 6"/>
                <a:gd name="T1" fmla="*/ 0 h 30"/>
                <a:gd name="T2" fmla="*/ 6 w 6"/>
                <a:gd name="T3" fmla="*/ 30 h 30"/>
                <a:gd name="T4" fmla="*/ 0 w 6"/>
                <a:gd name="T5" fmla="*/ 0 h 30"/>
              </a:gdLst>
              <a:ahLst/>
              <a:cxnLst>
                <a:cxn ang="0">
                  <a:pos x="T0" y="T1"/>
                </a:cxn>
                <a:cxn ang="0">
                  <a:pos x="T2" y="T3"/>
                </a:cxn>
                <a:cxn ang="0">
                  <a:pos x="T4" y="T5"/>
                </a:cxn>
              </a:cxnLst>
              <a:rect l="0" t="0" r="r" b="b"/>
              <a:pathLst>
                <a:path w="6" h="30">
                  <a:moveTo>
                    <a:pt x="0" y="0"/>
                  </a:moveTo>
                  <a:cubicBezTo>
                    <a:pt x="2" y="10"/>
                    <a:pt x="6" y="30"/>
                    <a:pt x="6" y="30"/>
                  </a:cubicBezTo>
                  <a:cubicBezTo>
                    <a:pt x="6" y="30"/>
                    <a:pt x="2" y="10"/>
                    <a:pt x="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6" name="Freeform 66"/>
            <p:cNvSpPr>
              <a:spLocks/>
            </p:cNvSpPr>
            <p:nvPr/>
          </p:nvSpPr>
          <p:spPr bwMode="auto">
            <a:xfrm>
              <a:off x="2228" y="2946"/>
              <a:ext cx="7" cy="42"/>
            </a:xfrm>
            <a:custGeom>
              <a:avLst/>
              <a:gdLst>
                <a:gd name="T0" fmla="*/ 0 w 7"/>
                <a:gd name="T1" fmla="*/ 0 h 42"/>
                <a:gd name="T2" fmla="*/ 6 w 7"/>
                <a:gd name="T3" fmla="*/ 42 h 42"/>
              </a:gdLst>
              <a:ahLst/>
              <a:cxnLst>
                <a:cxn ang="0">
                  <a:pos x="T0" y="T1"/>
                </a:cxn>
                <a:cxn ang="0">
                  <a:pos x="T2" y="T3"/>
                </a:cxn>
              </a:cxnLst>
              <a:rect l="0" t="0" r="r" b="b"/>
              <a:pathLst>
                <a:path w="7" h="42">
                  <a:moveTo>
                    <a:pt x="0" y="0"/>
                  </a:moveTo>
                  <a:cubicBezTo>
                    <a:pt x="7" y="30"/>
                    <a:pt x="6" y="16"/>
                    <a:pt x="6" y="42"/>
                  </a:cubicBezTo>
                </a:path>
              </a:pathLst>
            </a:custGeom>
            <a:solidFill>
              <a:srgbClr val="66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7" name="Freeform 67"/>
            <p:cNvSpPr>
              <a:spLocks/>
            </p:cNvSpPr>
            <p:nvPr/>
          </p:nvSpPr>
          <p:spPr bwMode="auto">
            <a:xfrm>
              <a:off x="2288" y="2976"/>
              <a:ext cx="7" cy="42"/>
            </a:xfrm>
            <a:custGeom>
              <a:avLst/>
              <a:gdLst>
                <a:gd name="T0" fmla="*/ 0 w 7"/>
                <a:gd name="T1" fmla="*/ 0 h 42"/>
                <a:gd name="T2" fmla="*/ 6 w 7"/>
                <a:gd name="T3" fmla="*/ 42 h 42"/>
              </a:gdLst>
              <a:ahLst/>
              <a:cxnLst>
                <a:cxn ang="0">
                  <a:pos x="T0" y="T1"/>
                </a:cxn>
                <a:cxn ang="0">
                  <a:pos x="T2" y="T3"/>
                </a:cxn>
              </a:cxnLst>
              <a:rect l="0" t="0" r="r" b="b"/>
              <a:pathLst>
                <a:path w="7" h="42">
                  <a:moveTo>
                    <a:pt x="0" y="0"/>
                  </a:moveTo>
                  <a:cubicBezTo>
                    <a:pt x="7" y="30"/>
                    <a:pt x="6" y="16"/>
                    <a:pt x="6"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68" name="Freeform 68"/>
            <p:cNvSpPr>
              <a:spLocks/>
            </p:cNvSpPr>
            <p:nvPr/>
          </p:nvSpPr>
          <p:spPr bwMode="auto">
            <a:xfrm>
              <a:off x="2336" y="3078"/>
              <a:ext cx="7" cy="42"/>
            </a:xfrm>
            <a:custGeom>
              <a:avLst/>
              <a:gdLst>
                <a:gd name="T0" fmla="*/ 0 w 7"/>
                <a:gd name="T1" fmla="*/ 0 h 42"/>
                <a:gd name="T2" fmla="*/ 6 w 7"/>
                <a:gd name="T3" fmla="*/ 42 h 42"/>
              </a:gdLst>
              <a:ahLst/>
              <a:cxnLst>
                <a:cxn ang="0">
                  <a:pos x="T0" y="T1"/>
                </a:cxn>
                <a:cxn ang="0">
                  <a:pos x="T2" y="T3"/>
                </a:cxn>
              </a:cxnLst>
              <a:rect l="0" t="0" r="r" b="b"/>
              <a:pathLst>
                <a:path w="7" h="42">
                  <a:moveTo>
                    <a:pt x="0" y="0"/>
                  </a:moveTo>
                  <a:cubicBezTo>
                    <a:pt x="7" y="30"/>
                    <a:pt x="6" y="16"/>
                    <a:pt x="6"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grpSp>
      <p:grpSp>
        <p:nvGrpSpPr>
          <p:cNvPr id="25669" name="Group 69"/>
          <p:cNvGrpSpPr>
            <a:grpSpLocks/>
          </p:cNvGrpSpPr>
          <p:nvPr/>
        </p:nvGrpSpPr>
        <p:grpSpPr bwMode="auto">
          <a:xfrm>
            <a:off x="6804893" y="1844452"/>
            <a:ext cx="1870075" cy="1447800"/>
            <a:chOff x="2976" y="2544"/>
            <a:chExt cx="960" cy="912"/>
          </a:xfrm>
        </p:grpSpPr>
        <p:sp>
          <p:nvSpPr>
            <p:cNvPr id="25670" name="Oval 70"/>
            <p:cNvSpPr>
              <a:spLocks noChangeArrowheads="1"/>
            </p:cNvSpPr>
            <p:nvPr/>
          </p:nvSpPr>
          <p:spPr bwMode="auto">
            <a:xfrm>
              <a:off x="2976" y="2544"/>
              <a:ext cx="960" cy="9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1" name="Oval 71"/>
            <p:cNvSpPr>
              <a:spLocks noChangeArrowheads="1"/>
            </p:cNvSpPr>
            <p:nvPr/>
          </p:nvSpPr>
          <p:spPr bwMode="auto">
            <a:xfrm rot="-3064775">
              <a:off x="3312" y="2784"/>
              <a:ext cx="192"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2" name="Oval 72"/>
            <p:cNvSpPr>
              <a:spLocks noChangeArrowheads="1"/>
            </p:cNvSpPr>
            <p:nvPr/>
          </p:nvSpPr>
          <p:spPr bwMode="auto">
            <a:xfrm>
              <a:off x="3408" y="2976"/>
              <a:ext cx="96" cy="192"/>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3" name="Oval 73"/>
            <p:cNvSpPr>
              <a:spLocks noChangeArrowheads="1"/>
            </p:cNvSpPr>
            <p:nvPr/>
          </p:nvSpPr>
          <p:spPr bwMode="auto">
            <a:xfrm>
              <a:off x="3456" y="2928"/>
              <a:ext cx="48" cy="4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4" name="Oval 74"/>
            <p:cNvSpPr>
              <a:spLocks noChangeArrowheads="1"/>
            </p:cNvSpPr>
            <p:nvPr/>
          </p:nvSpPr>
          <p:spPr bwMode="auto">
            <a:xfrm rot="-3064775">
              <a:off x="3648" y="2832"/>
              <a:ext cx="192" cy="96"/>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5" name="Oval 75"/>
            <p:cNvSpPr>
              <a:spLocks noChangeArrowheads="1"/>
            </p:cNvSpPr>
            <p:nvPr/>
          </p:nvSpPr>
          <p:spPr bwMode="auto">
            <a:xfrm rot="-3064775">
              <a:off x="3120" y="2976"/>
              <a:ext cx="192" cy="96"/>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6" name="Oval 76"/>
            <p:cNvSpPr>
              <a:spLocks noChangeArrowheads="1"/>
            </p:cNvSpPr>
            <p:nvPr/>
          </p:nvSpPr>
          <p:spPr bwMode="auto">
            <a:xfrm rot="-3064775">
              <a:off x="3504" y="3216"/>
              <a:ext cx="192" cy="96"/>
            </a:xfrm>
            <a:prstGeom prst="ellipse">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7" name="Oval 77"/>
            <p:cNvSpPr>
              <a:spLocks noChangeArrowheads="1"/>
            </p:cNvSpPr>
            <p:nvPr/>
          </p:nvSpPr>
          <p:spPr bwMode="auto">
            <a:xfrm>
              <a:off x="3504" y="3312"/>
              <a:ext cx="48" cy="48"/>
            </a:xfrm>
            <a:prstGeom prst="ellipse">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sp>
          <p:nvSpPr>
            <p:cNvPr id="25678" name="Freeform 78"/>
            <p:cNvSpPr>
              <a:spLocks/>
            </p:cNvSpPr>
            <p:nvPr/>
          </p:nvSpPr>
          <p:spPr bwMode="auto">
            <a:xfrm>
              <a:off x="3132" y="2700"/>
              <a:ext cx="84" cy="162"/>
            </a:xfrm>
            <a:custGeom>
              <a:avLst/>
              <a:gdLst>
                <a:gd name="T0" fmla="*/ 6 w 84"/>
                <a:gd name="T1" fmla="*/ 144 h 162"/>
                <a:gd name="T2" fmla="*/ 0 w 84"/>
                <a:gd name="T3" fmla="*/ 54 h 162"/>
                <a:gd name="T4" fmla="*/ 30 w 84"/>
                <a:gd name="T5" fmla="*/ 0 h 162"/>
                <a:gd name="T6" fmla="*/ 84 w 84"/>
                <a:gd name="T7" fmla="*/ 36 h 162"/>
                <a:gd name="T8" fmla="*/ 42 w 84"/>
                <a:gd name="T9" fmla="*/ 108 h 162"/>
                <a:gd name="T10" fmla="*/ 30 w 84"/>
                <a:gd name="T11" fmla="*/ 156 h 162"/>
                <a:gd name="T12" fmla="*/ 12 w 84"/>
                <a:gd name="T13" fmla="*/ 162 h 162"/>
                <a:gd name="T14" fmla="*/ 6 w 84"/>
                <a:gd name="T15" fmla="*/ 144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2">
                  <a:moveTo>
                    <a:pt x="6" y="144"/>
                  </a:moveTo>
                  <a:cubicBezTo>
                    <a:pt x="13" y="111"/>
                    <a:pt x="8" y="87"/>
                    <a:pt x="0" y="54"/>
                  </a:cubicBezTo>
                  <a:cubicBezTo>
                    <a:pt x="6" y="25"/>
                    <a:pt x="2" y="9"/>
                    <a:pt x="30" y="0"/>
                  </a:cubicBezTo>
                  <a:cubicBezTo>
                    <a:pt x="60" y="6"/>
                    <a:pt x="74" y="6"/>
                    <a:pt x="84" y="36"/>
                  </a:cubicBezTo>
                  <a:cubicBezTo>
                    <a:pt x="75" y="63"/>
                    <a:pt x="51" y="82"/>
                    <a:pt x="42" y="108"/>
                  </a:cubicBezTo>
                  <a:cubicBezTo>
                    <a:pt x="37" y="124"/>
                    <a:pt x="39" y="142"/>
                    <a:pt x="30" y="156"/>
                  </a:cubicBezTo>
                  <a:cubicBezTo>
                    <a:pt x="26" y="161"/>
                    <a:pt x="18" y="160"/>
                    <a:pt x="12" y="162"/>
                  </a:cubicBezTo>
                  <a:cubicBezTo>
                    <a:pt x="10" y="156"/>
                    <a:pt x="6" y="144"/>
                    <a:pt x="6" y="144"/>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600"/>
            </a:p>
          </p:txBody>
        </p:sp>
      </p:grpSp>
      <p:sp>
        <p:nvSpPr>
          <p:cNvPr id="25681" name="Text Box 81"/>
          <p:cNvSpPr txBox="1">
            <a:spLocks noChangeArrowheads="1"/>
          </p:cNvSpPr>
          <p:nvPr/>
        </p:nvSpPr>
        <p:spPr bwMode="auto">
          <a:xfrm>
            <a:off x="1187624" y="5492080"/>
            <a:ext cx="33591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600"/>
              <a:t>  PROTOZOARIOS</a:t>
            </a:r>
          </a:p>
        </p:txBody>
      </p:sp>
      <p:sp>
        <p:nvSpPr>
          <p:cNvPr id="25682" name="Text Box 82"/>
          <p:cNvSpPr txBox="1">
            <a:spLocks noChangeArrowheads="1"/>
          </p:cNvSpPr>
          <p:nvPr/>
        </p:nvSpPr>
        <p:spPr bwMode="auto">
          <a:xfrm>
            <a:off x="6920110" y="3666510"/>
            <a:ext cx="1684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600" dirty="0"/>
              <a:t>ALGAS</a:t>
            </a:r>
            <a:endParaRPr lang="es-ES_tradnl" sz="1600" dirty="0">
              <a:effectLst>
                <a:outerShdw blurRad="38100" dist="38100" dir="2700000" algn="tl">
                  <a:srgbClr val="C0C0C0"/>
                </a:outerShdw>
              </a:effectLst>
            </a:endParaRPr>
          </a:p>
        </p:txBody>
      </p:sp>
      <p:sp>
        <p:nvSpPr>
          <p:cNvPr id="25684" name="Text Box 84"/>
          <p:cNvSpPr txBox="1">
            <a:spLocks noChangeArrowheads="1"/>
          </p:cNvSpPr>
          <p:nvPr/>
        </p:nvSpPr>
        <p:spPr bwMode="auto">
          <a:xfrm>
            <a:off x="6084168" y="1506270"/>
            <a:ext cx="3009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600" dirty="0"/>
              <a:t>   LEVADURAS</a:t>
            </a:r>
          </a:p>
        </p:txBody>
      </p:sp>
      <p:pic>
        <p:nvPicPr>
          <p:cNvPr id="25688" name="Picture 88" descr="gl_tro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249" y="4052218"/>
            <a:ext cx="1223962" cy="1296987"/>
          </a:xfrm>
          <a:prstGeom prst="rect">
            <a:avLst/>
          </a:prstGeom>
          <a:noFill/>
          <a:extLst>
            <a:ext uri="{909E8E84-426E-40DD-AFC4-6F175D3DCCD1}">
              <a14:hiddenFill xmlns:a14="http://schemas.microsoft.com/office/drawing/2010/main">
                <a:solidFill>
                  <a:srgbClr val="FFFFFF"/>
                </a:solidFill>
              </a14:hiddenFill>
            </a:ext>
          </a:extLst>
        </p:spPr>
      </p:pic>
      <p:pic>
        <p:nvPicPr>
          <p:cNvPr id="25698" name="Picture 98" descr="furo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430" y="3333477"/>
            <a:ext cx="1582738" cy="146367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680" name="Text Box 80"/>
          <p:cNvSpPr txBox="1">
            <a:spLocks noChangeArrowheads="1"/>
          </p:cNvSpPr>
          <p:nvPr/>
        </p:nvSpPr>
        <p:spPr bwMode="auto">
          <a:xfrm>
            <a:off x="4643438" y="5132040"/>
            <a:ext cx="2028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600" dirty="0"/>
              <a:t>VIRUS</a:t>
            </a:r>
          </a:p>
        </p:txBody>
      </p:sp>
      <p:sp>
        <p:nvSpPr>
          <p:cNvPr id="2" name="1 CuadroTexto"/>
          <p:cNvSpPr txBox="1"/>
          <p:nvPr/>
        </p:nvSpPr>
        <p:spPr>
          <a:xfrm>
            <a:off x="3951281" y="293812"/>
            <a:ext cx="7621995" cy="923330"/>
          </a:xfrm>
          <a:prstGeom prst="rect">
            <a:avLst/>
          </a:prstGeom>
        </p:spPr>
        <p:txBody>
          <a:bodyPr vert="horz" lIns="91440" tIns="45720" rIns="91440" bIns="45720" rtlCol="0" anchor="ctr">
            <a:normAutofit fontScale="97500"/>
          </a:bodyPr>
          <a:lstStyle>
            <a:defPPr>
              <a:defRPr lang="es-CO"/>
            </a:defPPr>
            <a:lvl1pPr>
              <a:spcBef>
                <a:spcPct val="50000"/>
              </a:spcBef>
              <a:buNone/>
              <a:defRPr sz="5400" b="1">
                <a:solidFill>
                  <a:srgbClr val="00A0BA"/>
                </a:solidFill>
                <a:effectLst>
                  <a:outerShdw blurRad="38100" dist="38100" dir="2700000" algn="tl">
                    <a:srgbClr val="C0C0C0"/>
                  </a:outerShdw>
                </a:effectLst>
                <a:latin typeface="+mj-lt"/>
                <a:ea typeface="+mj-ea"/>
                <a:cs typeface="+mj-cs"/>
              </a:defRPr>
            </a:lvl1pPr>
          </a:lstStyle>
          <a:p>
            <a:r>
              <a:rPr lang="es-MX" sz="4000" dirty="0"/>
              <a:t>PELIGROS BIOLÓGICOS</a:t>
            </a:r>
            <a:endParaRPr lang="es-CO" sz="4000" dirty="0"/>
          </a:p>
        </p:txBody>
      </p:sp>
    </p:spTree>
    <p:extLst>
      <p:ext uri="{BB962C8B-B14F-4D97-AF65-F5344CB8AC3E}">
        <p14:creationId xmlns:p14="http://schemas.microsoft.com/office/powerpoint/2010/main" val="2111017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900112" y="1249590"/>
            <a:ext cx="8280400" cy="4339650"/>
          </a:xfrm>
          <a:prstGeom prst="rect">
            <a:avLst/>
          </a:prstGeom>
          <a:solidFill>
            <a:srgbClr val="00B0F0"/>
          </a:solidFill>
          <a:ln/>
          <a:scene3d>
            <a:camera prst="perspective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pPr>
            <a:r>
              <a:rPr lang="es-ES_tradnl" sz="2400" b="1" i="1" dirty="0">
                <a:solidFill>
                  <a:srgbClr val="FFFF00"/>
                </a:solidFill>
                <a:effectLst>
                  <a:glow rad="139700">
                    <a:schemeClr val="accent4">
                      <a:satMod val="175000"/>
                      <a:alpha val="40000"/>
                    </a:schemeClr>
                  </a:glow>
                  <a:outerShdw blurRad="38100" dist="38100" dir="2700000" algn="tl">
                    <a:srgbClr val="000000"/>
                  </a:outerShdw>
                </a:effectLst>
                <a:latin typeface="Arial" pitchFamily="34" charset="0"/>
                <a:cs typeface="Arial" pitchFamily="34" charset="0"/>
              </a:rPr>
              <a:t>INTOXICACIÓN</a:t>
            </a:r>
            <a:endParaRPr lang="es-ES_tradnl" sz="2400" b="1" dirty="0">
              <a:effectLst>
                <a:glow rad="139700">
                  <a:schemeClr val="accent4">
                    <a:satMod val="175000"/>
                    <a:alpha val="40000"/>
                  </a:schemeClr>
                </a:glow>
                <a:outerShdw blurRad="38100" dist="38100" dir="2700000" algn="tl">
                  <a:srgbClr val="000000"/>
                </a:outerShdw>
              </a:effectLst>
              <a:latin typeface="Arial" pitchFamily="34" charset="0"/>
              <a:cs typeface="Arial" pitchFamily="34" charset="0"/>
            </a:endParaRPr>
          </a:p>
          <a:p>
            <a:pPr>
              <a:spcBef>
                <a:spcPct val="50000"/>
              </a:spcBef>
            </a:pPr>
            <a:r>
              <a:rPr lang="es-ES_tradnl" sz="2400" b="1" dirty="0">
                <a:effectLst>
                  <a:glow rad="139700">
                    <a:schemeClr val="accent4">
                      <a:satMod val="175000"/>
                      <a:alpha val="40000"/>
                    </a:schemeClr>
                  </a:glow>
                </a:effectLst>
                <a:latin typeface="Arial" pitchFamily="34" charset="0"/>
                <a:cs typeface="Arial" pitchFamily="34" charset="0"/>
              </a:rPr>
              <a:t>La enfermedad es causada por </a:t>
            </a:r>
            <a:r>
              <a:rPr lang="es-ES_tradnl" sz="2400" b="1" u="sng" dirty="0">
                <a:effectLst>
                  <a:glow rad="139700">
                    <a:schemeClr val="accent4">
                      <a:satMod val="175000"/>
                      <a:alpha val="40000"/>
                    </a:schemeClr>
                  </a:glow>
                </a:effectLst>
                <a:latin typeface="Arial" pitchFamily="34" charset="0"/>
                <a:cs typeface="Arial" pitchFamily="34" charset="0"/>
              </a:rPr>
              <a:t>toxinas</a:t>
            </a:r>
            <a:r>
              <a:rPr lang="es-ES_tradnl" sz="2400" b="1" dirty="0">
                <a:effectLst>
                  <a:glow rad="139700">
                    <a:schemeClr val="accent4">
                      <a:satMod val="175000"/>
                      <a:alpha val="40000"/>
                    </a:schemeClr>
                  </a:glow>
                </a:effectLst>
                <a:latin typeface="Arial" pitchFamily="34" charset="0"/>
                <a:cs typeface="Arial" pitchFamily="34" charset="0"/>
              </a:rPr>
              <a:t> (sustancias químicas perjudiciales para la salud) elaboradas por el microorganismo en el alimento antes de ser consumido.</a:t>
            </a:r>
          </a:p>
          <a:p>
            <a:pPr>
              <a:spcBef>
                <a:spcPct val="50000"/>
              </a:spcBef>
            </a:pPr>
            <a:endParaRPr lang="es-ES_tradnl" sz="2400" b="1" dirty="0">
              <a:effectLst>
                <a:glow rad="139700">
                  <a:schemeClr val="accent4">
                    <a:satMod val="175000"/>
                    <a:alpha val="40000"/>
                  </a:schemeClr>
                </a:glow>
              </a:effectLst>
              <a:latin typeface="Arial" pitchFamily="34" charset="0"/>
              <a:cs typeface="Arial" pitchFamily="34" charset="0"/>
            </a:endParaRPr>
          </a:p>
          <a:p>
            <a:r>
              <a:rPr lang="es-ES_tradnl" sz="2400" b="1" i="1" dirty="0">
                <a:solidFill>
                  <a:srgbClr val="FFFF00"/>
                </a:solidFill>
                <a:effectLst>
                  <a:glow rad="139700">
                    <a:schemeClr val="accent4">
                      <a:satMod val="175000"/>
                      <a:alpha val="40000"/>
                    </a:schemeClr>
                  </a:glow>
                  <a:outerShdw blurRad="38100" dist="38100" dir="2700000" algn="tl">
                    <a:srgbClr val="000000"/>
                  </a:outerShdw>
                </a:effectLst>
                <a:latin typeface="Arial" pitchFamily="34" charset="0"/>
                <a:cs typeface="Arial" pitchFamily="34" charset="0"/>
              </a:rPr>
              <a:t>INFECCIÓN</a:t>
            </a:r>
            <a:endParaRPr lang="es-ES_tradnl" sz="2400" b="1" dirty="0">
              <a:effectLst>
                <a:glow rad="139700">
                  <a:schemeClr val="accent4">
                    <a:satMod val="175000"/>
                    <a:alpha val="40000"/>
                  </a:schemeClr>
                </a:glow>
                <a:outerShdw blurRad="38100" dist="38100" dir="2700000" algn="tl">
                  <a:srgbClr val="000000"/>
                </a:outerShdw>
              </a:effectLst>
              <a:latin typeface="Arial" pitchFamily="34" charset="0"/>
              <a:cs typeface="Arial" pitchFamily="34" charset="0"/>
            </a:endParaRPr>
          </a:p>
          <a:p>
            <a:pPr>
              <a:spcBef>
                <a:spcPct val="50000"/>
              </a:spcBef>
            </a:pPr>
            <a:r>
              <a:rPr lang="es-ES_tradnl" sz="2400" b="1" dirty="0">
                <a:effectLst>
                  <a:glow rad="139700">
                    <a:schemeClr val="accent4">
                      <a:satMod val="175000"/>
                      <a:alpha val="40000"/>
                    </a:schemeClr>
                  </a:glow>
                </a:effectLst>
                <a:latin typeface="Arial" pitchFamily="34" charset="0"/>
                <a:cs typeface="Arial" pitchFamily="34" charset="0"/>
              </a:rPr>
              <a:t>La enfermedad es causada por el propio </a:t>
            </a:r>
            <a:r>
              <a:rPr lang="es-ES_tradnl" sz="2400" b="1" u="sng" dirty="0">
                <a:effectLst>
                  <a:glow rad="139700">
                    <a:schemeClr val="accent4">
                      <a:satMod val="175000"/>
                      <a:alpha val="40000"/>
                    </a:schemeClr>
                  </a:glow>
                </a:effectLst>
                <a:latin typeface="Arial" pitchFamily="34" charset="0"/>
                <a:cs typeface="Arial" pitchFamily="34" charset="0"/>
              </a:rPr>
              <a:t>microorganismo</a:t>
            </a:r>
            <a:r>
              <a:rPr lang="es-ES_tradnl" sz="2400" b="1" dirty="0">
                <a:effectLst>
                  <a:glow rad="139700">
                    <a:schemeClr val="accent4">
                      <a:satMod val="175000"/>
                      <a:alpha val="40000"/>
                    </a:schemeClr>
                  </a:glow>
                </a:effectLst>
                <a:latin typeface="Arial" pitchFamily="34" charset="0"/>
                <a:cs typeface="Arial" pitchFamily="34" charset="0"/>
              </a:rPr>
              <a:t> presente en el alimento y capaz de desarrollarse en el consumidor al ser ingerido.</a:t>
            </a:r>
          </a:p>
        </p:txBody>
      </p:sp>
      <p:sp>
        <p:nvSpPr>
          <p:cNvPr id="2" name="1 Rectángulo"/>
          <p:cNvSpPr/>
          <p:nvPr/>
        </p:nvSpPr>
        <p:spPr>
          <a:xfrm>
            <a:off x="4067944" y="404664"/>
            <a:ext cx="3960440" cy="707886"/>
          </a:xfrm>
          <a:prstGeom prst="rect">
            <a:avLst/>
          </a:prstGeom>
        </p:spPr>
        <p:txBody>
          <a:bodyPr vert="horz" lIns="91440" tIns="45720" rIns="91440" bIns="45720" rtlCol="0" anchor="ctr">
            <a:noAutofit/>
          </a:bodyPr>
          <a:lstStyle/>
          <a:p>
            <a:pPr>
              <a:spcBef>
                <a:spcPct val="50000"/>
              </a:spcBef>
            </a:pPr>
            <a:r>
              <a:rPr lang="es-ES" sz="3200" b="1" dirty="0">
                <a:solidFill>
                  <a:srgbClr val="00A0BA"/>
                </a:solidFill>
                <a:effectLst>
                  <a:outerShdw blurRad="38100" dist="38100" dir="2700000" algn="tl">
                    <a:srgbClr val="C0C0C0"/>
                  </a:outerShdw>
                </a:effectLst>
                <a:latin typeface="+mj-lt"/>
                <a:ea typeface="+mj-ea"/>
                <a:cs typeface="+mj-cs"/>
              </a:rPr>
              <a:t>Efectos de peligros microbiológicos</a:t>
            </a:r>
            <a:endParaRPr lang="es-ES"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419352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23928" y="188640"/>
            <a:ext cx="7772400" cy="1143000"/>
          </a:xfrm>
        </p:spPr>
        <p:txBody>
          <a:bodyPr vert="horz" lIns="91440" tIns="45720" rIns="91440" bIns="45720" rtlCol="0" anchor="ctr">
            <a:noAutofit/>
          </a:bodyPr>
          <a:lstStyle/>
          <a:p>
            <a:pPr algn="l">
              <a:spcBef>
                <a:spcPct val="50000"/>
              </a:spcBef>
            </a:pPr>
            <a:r>
              <a:rPr lang="es-ES_tradnl" sz="3200" dirty="0">
                <a:effectLst>
                  <a:outerShdw blurRad="38100" dist="38100" dir="2700000" algn="tl">
                    <a:srgbClr val="C0C0C0"/>
                  </a:outerShdw>
                </a:effectLst>
                <a:latin typeface="+mj-lt"/>
                <a:cs typeface="+mj-cs"/>
              </a:rPr>
              <a:t>PELIGROS </a:t>
            </a:r>
            <a:r>
              <a:rPr lang="es-ES_tradnl" sz="3200" dirty="0">
                <a:effectLst>
                  <a:outerShdw blurRad="38100" dist="38100" dir="2700000" algn="tl">
                    <a:srgbClr val="C0C0C0"/>
                  </a:outerShdw>
                </a:effectLst>
                <a:latin typeface="+mj-lt"/>
                <a:cs typeface="+mj-cs"/>
              </a:rPr>
              <a:t>QUÍMICOS</a:t>
            </a:r>
            <a:endParaRPr lang="en-US" sz="3200" dirty="0">
              <a:effectLst>
                <a:outerShdw blurRad="38100" dist="38100" dir="2700000" algn="tl">
                  <a:srgbClr val="C0C0C0"/>
                </a:outerShdw>
              </a:effectLst>
              <a:latin typeface="+mj-lt"/>
              <a:cs typeface="+mj-cs"/>
            </a:endParaRPr>
          </a:p>
        </p:txBody>
      </p:sp>
      <p:sp>
        <p:nvSpPr>
          <p:cNvPr id="37891" name="AutoShape 3"/>
          <p:cNvSpPr>
            <a:spLocks noGrp="1" noChangeArrowheads="1"/>
          </p:cNvSpPr>
          <p:nvPr>
            <p:ph type="body" sz="half" idx="1"/>
          </p:nvPr>
        </p:nvSpPr>
        <p:spPr>
          <a:xfrm>
            <a:off x="647056" y="1844824"/>
            <a:ext cx="8496944" cy="4248472"/>
          </a:xfrm>
          <a:prstGeom prst="flowChartAlternateProcess">
            <a:avLst/>
          </a:prstGeom>
          <a:ln>
            <a:headEnd type="none" w="med" len="med"/>
            <a:tailEnd type="none" w="med" len="med"/>
          </a:ln>
          <a:scene3d>
            <a:camera prst="perspective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sp3d extrusionH="57150">
              <a:bevelT w="38100" h="38100"/>
            </a:sp3d>
          </a:bodyPr>
          <a:lstStyle/>
          <a:p>
            <a:pPr algn="just">
              <a:lnSpc>
                <a:spcPct val="90000"/>
              </a:lnSpc>
            </a:pPr>
            <a:r>
              <a:rPr lang="es-ES_tradnl" sz="2400" dirty="0">
                <a:solidFill>
                  <a:schemeClr val="tx1"/>
                </a:solidFill>
                <a:latin typeface="Arial" pitchFamily="34" charset="0"/>
                <a:cs typeface="Arial" pitchFamily="34" charset="0"/>
              </a:rPr>
              <a:t>Residuos de </a:t>
            </a:r>
            <a:r>
              <a:rPr lang="es-ES_tradnl" sz="2400" dirty="0" smtClean="0">
                <a:solidFill>
                  <a:schemeClr val="tx1"/>
                </a:solidFill>
                <a:latin typeface="Arial" pitchFamily="34" charset="0"/>
                <a:cs typeface="Arial" pitchFamily="34" charset="0"/>
              </a:rPr>
              <a:t>insumos agropecuarios </a:t>
            </a:r>
            <a:r>
              <a:rPr lang="es-ES_tradnl" sz="2400" dirty="0">
                <a:solidFill>
                  <a:schemeClr val="tx1"/>
                </a:solidFill>
                <a:latin typeface="Arial" pitchFamily="34" charset="0"/>
                <a:cs typeface="Arial" pitchFamily="34" charset="0"/>
              </a:rPr>
              <a:t>y otros contaminantes, en </a:t>
            </a:r>
            <a:r>
              <a:rPr lang="es-ES_tradnl" sz="2400" dirty="0" smtClean="0">
                <a:solidFill>
                  <a:schemeClr val="tx1"/>
                </a:solidFill>
                <a:latin typeface="Arial" pitchFamily="34" charset="0"/>
                <a:cs typeface="Arial" pitchFamily="34" charset="0"/>
              </a:rPr>
              <a:t>los alimentos, </a:t>
            </a:r>
            <a:r>
              <a:rPr lang="es-ES_tradnl" sz="2400" dirty="0">
                <a:solidFill>
                  <a:schemeClr val="tx1"/>
                </a:solidFill>
                <a:latin typeface="Arial" pitchFamily="34" charset="0"/>
                <a:cs typeface="Arial" pitchFamily="34" charset="0"/>
              </a:rPr>
              <a:t>tienen generalmente un efecto menos dramático e inmediato que los causados por contaminación microbiológica.</a:t>
            </a:r>
          </a:p>
          <a:p>
            <a:pPr algn="just">
              <a:lnSpc>
                <a:spcPct val="90000"/>
              </a:lnSpc>
              <a:buFontTx/>
              <a:buNone/>
            </a:pPr>
            <a:endParaRPr lang="es-ES_tradnl" sz="2400" dirty="0">
              <a:solidFill>
                <a:schemeClr val="tx1"/>
              </a:solidFill>
              <a:latin typeface="Arial" pitchFamily="34" charset="0"/>
              <a:cs typeface="Arial" pitchFamily="34" charset="0"/>
            </a:endParaRPr>
          </a:p>
          <a:p>
            <a:pPr algn="just">
              <a:lnSpc>
                <a:spcPct val="90000"/>
              </a:lnSpc>
            </a:pPr>
            <a:r>
              <a:rPr lang="es-ES_tradnl" sz="2400" dirty="0">
                <a:solidFill>
                  <a:schemeClr val="tx1"/>
                </a:solidFill>
                <a:latin typeface="Arial" pitchFamily="34" charset="0"/>
                <a:cs typeface="Arial" pitchFamily="34" charset="0"/>
              </a:rPr>
              <a:t>Preocupación creciente por los efectos a la salud en el largo plazo.</a:t>
            </a:r>
          </a:p>
          <a:p>
            <a:pPr algn="just">
              <a:lnSpc>
                <a:spcPct val="90000"/>
              </a:lnSpc>
            </a:pPr>
            <a:endParaRPr lang="es-ES_tradnl" sz="2400" dirty="0">
              <a:solidFill>
                <a:schemeClr val="tx1"/>
              </a:solidFill>
              <a:latin typeface="Arial" pitchFamily="34" charset="0"/>
              <a:cs typeface="Arial" pitchFamily="34" charset="0"/>
            </a:endParaRPr>
          </a:p>
          <a:p>
            <a:pPr algn="just">
              <a:lnSpc>
                <a:spcPct val="90000"/>
              </a:lnSpc>
            </a:pPr>
            <a:r>
              <a:rPr lang="es-ES_tradnl" sz="2400" dirty="0">
                <a:solidFill>
                  <a:schemeClr val="tx1"/>
                </a:solidFill>
                <a:latin typeface="Arial" pitchFamily="34" charset="0"/>
                <a:cs typeface="Arial" pitchFamily="34" charset="0"/>
              </a:rPr>
              <a:t>Efectos directos e indirectos sobre el ambiente, la flora y la fauna</a:t>
            </a:r>
            <a:r>
              <a:rPr lang="es-ES_tradnl" sz="2400" dirty="0" smtClean="0">
                <a:solidFill>
                  <a:schemeClr val="tx1"/>
                </a:solidFill>
                <a:latin typeface="Arial" pitchFamily="34" charset="0"/>
                <a:cs typeface="Arial" pitchFamily="34" charset="0"/>
              </a:rPr>
              <a:t>.</a:t>
            </a:r>
            <a:endParaRPr lang="es-ES_tradnl"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38844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ext Box 6"/>
          <p:cNvSpPr txBox="1">
            <a:spLocks noChangeArrowheads="1"/>
          </p:cNvSpPr>
          <p:nvPr/>
        </p:nvSpPr>
        <p:spPr bwMode="auto">
          <a:xfrm>
            <a:off x="1042988" y="3455988"/>
            <a:ext cx="6769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sz="1200" b="1">
              <a:latin typeface="Arial Black" pitchFamily="34" charset="0"/>
            </a:endParaRPr>
          </a:p>
        </p:txBody>
      </p:sp>
      <p:sp>
        <p:nvSpPr>
          <p:cNvPr id="38920" name="AutoShape 8"/>
          <p:cNvSpPr>
            <a:spLocks noChangeArrowheads="1"/>
          </p:cNvSpPr>
          <p:nvPr/>
        </p:nvSpPr>
        <p:spPr bwMode="auto">
          <a:xfrm>
            <a:off x="971600" y="1385242"/>
            <a:ext cx="7200081" cy="4392692"/>
          </a:xfrm>
          <a:prstGeom prst="flowChartAlternateProcess">
            <a:avLst/>
          </a:prstGeom>
          <a:ln>
            <a:headEnd/>
            <a:tailEnd/>
          </a:ln>
          <a:scene3d>
            <a:camera prst="perspectiveAbove"/>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a:spAutoFit/>
            <a:scene3d>
              <a:camera prst="perspectiveAbove"/>
              <a:lightRig rig="threePt" dir="t"/>
            </a:scene3d>
          </a:bodyPr>
          <a:lstStyle/>
          <a:p>
            <a:pPr marL="457200" indent="-457200" eaLnBrk="0" hangingPunct="0">
              <a:buFont typeface="+mj-lt"/>
              <a:buAutoNum type="arabicPeriod"/>
            </a:pPr>
            <a:r>
              <a:rPr lang="es-ES_tradnl" sz="2800" dirty="0" smtClean="0">
                <a:solidFill>
                  <a:schemeClr val="tx1"/>
                </a:solidFill>
                <a:latin typeface="Arial" pitchFamily="34" charset="0"/>
                <a:cs typeface="Arial" pitchFamily="34" charset="0"/>
              </a:rPr>
              <a:t>Alérgenos.</a:t>
            </a:r>
          </a:p>
          <a:p>
            <a:pPr marL="457200" indent="-457200" eaLnBrk="0" hangingPunct="0">
              <a:buFont typeface="+mj-lt"/>
              <a:buAutoNum type="arabicPeriod"/>
            </a:pPr>
            <a:r>
              <a:rPr lang="es-ES_tradnl" sz="2800" dirty="0" smtClean="0">
                <a:solidFill>
                  <a:schemeClr val="tx1"/>
                </a:solidFill>
                <a:latin typeface="Arial" pitchFamily="34" charset="0"/>
                <a:cs typeface="Arial" pitchFamily="34" charset="0"/>
              </a:rPr>
              <a:t>Residuos de Plaguicidas.</a:t>
            </a:r>
          </a:p>
          <a:p>
            <a:pPr marL="457200" indent="-457200" eaLnBrk="0" hangingPunct="0">
              <a:buFont typeface="+mj-lt"/>
              <a:buAutoNum type="arabicPeriod"/>
            </a:pPr>
            <a:r>
              <a:rPr lang="es-ES_tradnl" sz="2800" dirty="0" smtClean="0">
                <a:solidFill>
                  <a:schemeClr val="tx1"/>
                </a:solidFill>
                <a:latin typeface="Arial" pitchFamily="34" charset="0"/>
                <a:cs typeface="Arial" pitchFamily="34" charset="0"/>
              </a:rPr>
              <a:t>Residuos de Medicamentos veterinarios.</a:t>
            </a:r>
          </a:p>
          <a:p>
            <a:pPr marL="457200" indent="-457200" eaLnBrk="0" hangingPunct="0">
              <a:buFont typeface="+mj-lt"/>
              <a:buAutoNum type="arabicPeriod"/>
            </a:pPr>
            <a:r>
              <a:rPr lang="es-ES_tradnl" sz="2800" dirty="0" smtClean="0">
                <a:solidFill>
                  <a:schemeClr val="tx1"/>
                </a:solidFill>
                <a:latin typeface="Arial" pitchFamily="34" charset="0"/>
                <a:cs typeface="Arial" pitchFamily="34" charset="0"/>
              </a:rPr>
              <a:t>Metales Pesados.</a:t>
            </a:r>
            <a:endParaRPr lang="es-ES_tradnl" sz="2800" dirty="0">
              <a:solidFill>
                <a:schemeClr val="tx1"/>
              </a:solidFill>
              <a:latin typeface="Arial" pitchFamily="34" charset="0"/>
              <a:cs typeface="Arial" pitchFamily="34" charset="0"/>
            </a:endParaRPr>
          </a:p>
          <a:p>
            <a:pPr marL="457200" indent="-457200" eaLnBrk="0" hangingPunct="0">
              <a:buFont typeface="+mj-lt"/>
              <a:buAutoNum type="arabicPeriod"/>
            </a:pPr>
            <a:r>
              <a:rPr lang="es-ES_tradnl" sz="2800" dirty="0" err="1">
                <a:solidFill>
                  <a:schemeClr val="tx1"/>
                </a:solidFill>
                <a:latin typeface="Arial" pitchFamily="34" charset="0"/>
                <a:cs typeface="Arial" pitchFamily="34" charset="0"/>
              </a:rPr>
              <a:t>Micotoxinas</a:t>
            </a:r>
            <a:r>
              <a:rPr lang="es-ES_tradnl" sz="2800" dirty="0">
                <a:solidFill>
                  <a:schemeClr val="tx1"/>
                </a:solidFill>
                <a:latin typeface="Arial" pitchFamily="34" charset="0"/>
                <a:cs typeface="Arial" pitchFamily="34" charset="0"/>
              </a:rPr>
              <a:t> (</a:t>
            </a:r>
            <a:r>
              <a:rPr lang="es-ES_tradnl" sz="2800" dirty="0" err="1">
                <a:solidFill>
                  <a:schemeClr val="tx1"/>
                </a:solidFill>
                <a:latin typeface="Arial" pitchFamily="34" charset="0"/>
                <a:cs typeface="Arial" pitchFamily="34" charset="0"/>
              </a:rPr>
              <a:t>aflatoxinas</a:t>
            </a:r>
            <a:r>
              <a:rPr lang="es-ES_tradnl" sz="2800" dirty="0">
                <a:solidFill>
                  <a:schemeClr val="tx1"/>
                </a:solidFill>
                <a:latin typeface="Arial" pitchFamily="34" charset="0"/>
                <a:cs typeface="Arial" pitchFamily="34" charset="0"/>
              </a:rPr>
              <a:t>, </a:t>
            </a:r>
            <a:r>
              <a:rPr lang="es-ES_tradnl" sz="2800" dirty="0" err="1">
                <a:solidFill>
                  <a:schemeClr val="tx1"/>
                </a:solidFill>
                <a:latin typeface="Arial" pitchFamily="34" charset="0"/>
                <a:cs typeface="Arial" pitchFamily="34" charset="0"/>
              </a:rPr>
              <a:t>p.e</a:t>
            </a:r>
            <a:r>
              <a:rPr lang="es-ES_tradnl" sz="2800" dirty="0">
                <a:solidFill>
                  <a:schemeClr val="tx1"/>
                </a:solidFill>
                <a:latin typeface="Arial" pitchFamily="34" charset="0"/>
                <a:cs typeface="Arial" pitchFamily="34" charset="0"/>
              </a:rPr>
              <a:t> </a:t>
            </a:r>
            <a:r>
              <a:rPr lang="es-ES_tradnl" sz="2800" dirty="0" err="1">
                <a:solidFill>
                  <a:schemeClr val="tx1"/>
                </a:solidFill>
                <a:latin typeface="Arial" pitchFamily="34" charset="0"/>
                <a:cs typeface="Arial" pitchFamily="34" charset="0"/>
              </a:rPr>
              <a:t>patulina</a:t>
            </a:r>
            <a:r>
              <a:rPr lang="es-ES_tradnl" sz="2800" dirty="0" smtClean="0">
                <a:solidFill>
                  <a:schemeClr val="tx1"/>
                </a:solidFill>
                <a:latin typeface="Arial" pitchFamily="34" charset="0"/>
                <a:cs typeface="Arial" pitchFamily="34" charset="0"/>
              </a:rPr>
              <a:t>).</a:t>
            </a:r>
          </a:p>
          <a:p>
            <a:pPr marL="457200" indent="-457200" eaLnBrk="0" hangingPunct="0">
              <a:buFont typeface="+mj-lt"/>
              <a:buAutoNum type="arabicPeriod"/>
            </a:pPr>
            <a:r>
              <a:rPr lang="es-ES_tradnl" sz="2800" dirty="0" err="1" smtClean="0">
                <a:solidFill>
                  <a:schemeClr val="tx1"/>
                </a:solidFill>
                <a:latin typeface="Arial" pitchFamily="34" charset="0"/>
                <a:cs typeface="Arial" pitchFamily="34" charset="0"/>
              </a:rPr>
              <a:t>Radionucleidos</a:t>
            </a:r>
            <a:r>
              <a:rPr lang="es-ES_tradnl" sz="2800" dirty="0" smtClean="0">
                <a:solidFill>
                  <a:schemeClr val="tx1"/>
                </a:solidFill>
                <a:latin typeface="Arial" pitchFamily="34" charset="0"/>
                <a:cs typeface="Arial" pitchFamily="34" charset="0"/>
              </a:rPr>
              <a:t>.</a:t>
            </a:r>
          </a:p>
          <a:p>
            <a:pPr marL="457200" indent="-457200" eaLnBrk="0" hangingPunct="0">
              <a:buFont typeface="+mj-lt"/>
              <a:buAutoNum type="arabicPeriod"/>
            </a:pPr>
            <a:r>
              <a:rPr lang="es-ES_tradnl" sz="2800" dirty="0" err="1" smtClean="0">
                <a:solidFill>
                  <a:schemeClr val="tx1"/>
                </a:solidFill>
                <a:latin typeface="Arial" pitchFamily="34" charset="0"/>
                <a:cs typeface="Arial" pitchFamily="34" charset="0"/>
              </a:rPr>
              <a:t>PCB’s</a:t>
            </a:r>
            <a:r>
              <a:rPr lang="es-ES_tradnl" sz="2800" dirty="0" smtClean="0">
                <a:solidFill>
                  <a:schemeClr val="tx1"/>
                </a:solidFill>
                <a:latin typeface="Arial" pitchFamily="34" charset="0"/>
                <a:cs typeface="Arial" pitchFamily="34" charset="0"/>
              </a:rPr>
              <a:t>.</a:t>
            </a:r>
            <a:endParaRPr lang="es-ES_tradnl" sz="2800" dirty="0">
              <a:solidFill>
                <a:schemeClr val="tx1"/>
              </a:solidFill>
              <a:latin typeface="Arial" pitchFamily="34" charset="0"/>
              <a:cs typeface="Arial" pitchFamily="34" charset="0"/>
            </a:endParaRPr>
          </a:p>
          <a:p>
            <a:pPr marL="457200" indent="-457200" eaLnBrk="0" hangingPunct="0">
              <a:buFont typeface="+mj-lt"/>
              <a:buAutoNum type="arabicPeriod"/>
            </a:pPr>
            <a:endParaRPr lang="es-UY" sz="2800" dirty="0">
              <a:solidFill>
                <a:schemeClr val="tx1"/>
              </a:solidFill>
              <a:latin typeface="Arial" pitchFamily="34" charset="0"/>
              <a:cs typeface="Arial" pitchFamily="34" charset="0"/>
            </a:endParaRPr>
          </a:p>
        </p:txBody>
      </p:sp>
      <p:sp>
        <p:nvSpPr>
          <p:cNvPr id="38921" name="Rectangle 9"/>
          <p:cNvSpPr>
            <a:spLocks noGrp="1" noChangeArrowheads="1"/>
          </p:cNvSpPr>
          <p:nvPr>
            <p:ph type="body" idx="1"/>
          </p:nvPr>
        </p:nvSpPr>
        <p:spPr>
          <a:xfrm>
            <a:off x="4139952" y="332656"/>
            <a:ext cx="7772400" cy="935037"/>
          </a:xfrm>
        </p:spPr>
        <p:txBody>
          <a:bodyPr vert="horz" lIns="91440" tIns="45720" rIns="91440" bIns="45720" rtlCol="0" anchor="ctr">
            <a:noAutofit/>
          </a:bodyPr>
          <a:lstStyle/>
          <a:p>
            <a:pPr>
              <a:spcBef>
                <a:spcPct val="50000"/>
              </a:spcBef>
              <a:buNone/>
            </a:pPr>
            <a:r>
              <a:rPr lang="es-ES_tradnl" b="1" dirty="0">
                <a:solidFill>
                  <a:srgbClr val="00A0BA"/>
                </a:solidFill>
                <a:effectLst>
                  <a:outerShdw blurRad="38100" dist="38100" dir="2700000" algn="tl">
                    <a:srgbClr val="C0C0C0"/>
                  </a:outerShdw>
                </a:effectLst>
                <a:latin typeface="+mj-lt"/>
                <a:ea typeface="+mj-ea"/>
                <a:cs typeface="+mj-cs"/>
              </a:rPr>
              <a:t>Algunos de importancia</a:t>
            </a:r>
            <a:endParaRPr lang="es-ES_tradnl"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915265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139952" y="116632"/>
            <a:ext cx="7848600" cy="1079500"/>
          </a:xfrm>
        </p:spPr>
        <p:txBody>
          <a:bodyPr vert="horz" lIns="91440" tIns="45720" rIns="91440" bIns="45720" rtlCol="0" anchor="ctr">
            <a:noAutofit/>
          </a:bodyPr>
          <a:lstStyle/>
          <a:p>
            <a:pPr marL="342900" indent="-342900" algn="l">
              <a:spcBef>
                <a:spcPct val="50000"/>
              </a:spcBef>
              <a:buFont typeface="Arial" pitchFamily="34" charset="0"/>
            </a:pPr>
            <a:r>
              <a:rPr lang="es-ES_tradnl" sz="3200" dirty="0">
                <a:effectLst>
                  <a:outerShdw blurRad="38100" dist="38100" dir="2700000" algn="tl">
                    <a:srgbClr val="C0C0C0"/>
                  </a:outerShdw>
                </a:effectLst>
                <a:latin typeface="+mj-lt"/>
                <a:cs typeface="+mj-cs"/>
              </a:rPr>
              <a:t>PELIGROS </a:t>
            </a:r>
            <a:r>
              <a:rPr lang="es-ES_tradnl" sz="3200" dirty="0">
                <a:effectLst>
                  <a:outerShdw blurRad="38100" dist="38100" dir="2700000" algn="tl">
                    <a:srgbClr val="C0C0C0"/>
                  </a:outerShdw>
                </a:effectLst>
                <a:latin typeface="+mj-lt"/>
                <a:cs typeface="+mj-cs"/>
              </a:rPr>
              <a:t>FÍSICOS</a:t>
            </a:r>
            <a:endParaRPr lang="en-US" sz="3200" dirty="0">
              <a:effectLst>
                <a:outerShdw blurRad="38100" dist="38100" dir="2700000" algn="tl">
                  <a:srgbClr val="C0C0C0"/>
                </a:outerShdw>
              </a:effectLst>
              <a:latin typeface="+mj-lt"/>
              <a:cs typeface="+mj-cs"/>
            </a:endParaRPr>
          </a:p>
        </p:txBody>
      </p:sp>
      <p:sp>
        <p:nvSpPr>
          <p:cNvPr id="52227" name="Rectangle 3"/>
          <p:cNvSpPr>
            <a:spLocks noGrp="1" noChangeArrowheads="1"/>
          </p:cNvSpPr>
          <p:nvPr>
            <p:ph type="body" idx="1"/>
          </p:nvPr>
        </p:nvSpPr>
        <p:spPr>
          <a:xfrm>
            <a:off x="179388" y="1762472"/>
            <a:ext cx="7772400" cy="4114800"/>
          </a:xfrm>
        </p:spPr>
        <p:txBody>
          <a:bodyPr/>
          <a:lstStyle/>
          <a:p>
            <a:pPr algn="just">
              <a:lnSpc>
                <a:spcPct val="90000"/>
              </a:lnSpc>
            </a:pPr>
            <a:r>
              <a:rPr lang="es-ES_tradnl" sz="2800" dirty="0">
                <a:latin typeface="Arial" pitchFamily="34" charset="0"/>
                <a:cs typeface="Arial" pitchFamily="34" charset="0"/>
              </a:rPr>
              <a:t>Pueden aparecer en cualquier fase de la </a:t>
            </a:r>
            <a:r>
              <a:rPr lang="es-ES_tradnl" sz="2800" dirty="0" smtClean="0">
                <a:latin typeface="Arial" pitchFamily="34" charset="0"/>
                <a:cs typeface="Arial" pitchFamily="34" charset="0"/>
              </a:rPr>
              <a:t>cadena.</a:t>
            </a:r>
            <a:endParaRPr lang="es-ES_tradnl" sz="2800" dirty="0">
              <a:latin typeface="Arial" pitchFamily="34" charset="0"/>
              <a:cs typeface="Arial" pitchFamily="34" charset="0"/>
            </a:endParaRPr>
          </a:p>
          <a:p>
            <a:pPr algn="just">
              <a:lnSpc>
                <a:spcPct val="90000"/>
              </a:lnSpc>
            </a:pPr>
            <a:endParaRPr lang="es-ES_tradnl" sz="2800" dirty="0">
              <a:latin typeface="Arial" pitchFamily="34" charset="0"/>
              <a:cs typeface="Arial" pitchFamily="34" charset="0"/>
            </a:endParaRPr>
          </a:p>
          <a:p>
            <a:pPr algn="just">
              <a:lnSpc>
                <a:spcPct val="90000"/>
              </a:lnSpc>
            </a:pPr>
            <a:r>
              <a:rPr lang="es-ES_tradnl" sz="2800" dirty="0">
                <a:latin typeface="Arial" pitchFamily="34" charset="0"/>
                <a:cs typeface="Arial" pitchFamily="34" charset="0"/>
              </a:rPr>
              <a:t>Pueden provocar enfermedades y lesiones graves.</a:t>
            </a:r>
          </a:p>
          <a:p>
            <a:pPr algn="just">
              <a:lnSpc>
                <a:spcPct val="90000"/>
              </a:lnSpc>
            </a:pPr>
            <a:endParaRPr lang="es-ES_tradnl" sz="2800" dirty="0">
              <a:latin typeface="Arial" pitchFamily="34" charset="0"/>
              <a:cs typeface="Arial" pitchFamily="34" charset="0"/>
            </a:endParaRPr>
          </a:p>
          <a:p>
            <a:pPr algn="just">
              <a:lnSpc>
                <a:spcPct val="90000"/>
              </a:lnSpc>
            </a:pPr>
            <a:r>
              <a:rPr lang="es-ES_tradnl" sz="2800" dirty="0">
                <a:latin typeface="Arial" pitchFamily="34" charset="0"/>
                <a:cs typeface="Arial" pitchFamily="34" charset="0"/>
              </a:rPr>
              <a:t>Asociados a malas </a:t>
            </a:r>
            <a:r>
              <a:rPr lang="es-ES_tradnl" sz="2800" dirty="0" smtClean="0">
                <a:latin typeface="Arial" pitchFamily="34" charset="0"/>
                <a:cs typeface="Arial" pitchFamily="34" charset="0"/>
              </a:rPr>
              <a:t>prácticas.</a:t>
            </a:r>
            <a:endParaRPr lang="es-ES_tradnl" sz="2800" dirty="0">
              <a:latin typeface="Arial" pitchFamily="34" charset="0"/>
              <a:cs typeface="Arial" pitchFamily="34" charset="0"/>
            </a:endParaRPr>
          </a:p>
          <a:p>
            <a:pPr algn="just">
              <a:lnSpc>
                <a:spcPct val="90000"/>
              </a:lnSpc>
              <a:buFontTx/>
              <a:buNone/>
            </a:pPr>
            <a:endParaRPr lang="es-ES_tradnl" sz="2800" dirty="0">
              <a:latin typeface="Arial" pitchFamily="34" charset="0"/>
              <a:cs typeface="Arial" pitchFamily="34" charset="0"/>
            </a:endParaRPr>
          </a:p>
        </p:txBody>
      </p:sp>
    </p:spTree>
    <p:extLst>
      <p:ext uri="{BB962C8B-B14F-4D97-AF65-F5344CB8AC3E}">
        <p14:creationId xmlns:p14="http://schemas.microsoft.com/office/powerpoint/2010/main" val="137480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6" name="Rectangle 8"/>
          <p:cNvSpPr>
            <a:spLocks noChangeArrowheads="1"/>
          </p:cNvSpPr>
          <p:nvPr/>
        </p:nvSpPr>
        <p:spPr bwMode="auto">
          <a:xfrm>
            <a:off x="1547813" y="0"/>
            <a:ext cx="6480175" cy="9080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53260" name="Group 12"/>
          <p:cNvGrpSpPr>
            <a:grpSpLocks/>
          </p:cNvGrpSpPr>
          <p:nvPr/>
        </p:nvGrpSpPr>
        <p:grpSpPr bwMode="auto">
          <a:xfrm>
            <a:off x="0" y="120855"/>
            <a:ext cx="9144000" cy="5901085"/>
            <a:chOff x="-1520" y="-15"/>
            <a:chExt cx="6804" cy="4335"/>
          </a:xfrm>
        </p:grpSpPr>
        <p:pic>
          <p:nvPicPr>
            <p:cNvPr id="53252" name="Picture 4" descr="ImageFISICOS-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 y="-15"/>
              <a:ext cx="5760" cy="4335"/>
            </a:xfrm>
            <a:prstGeom prst="rect">
              <a:avLst/>
            </a:prstGeom>
            <a:solidFill>
              <a:srgbClr val="FFFF99">
                <a:alpha val="14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3259" name="Group 11"/>
            <p:cNvGrpSpPr>
              <a:grpSpLocks/>
            </p:cNvGrpSpPr>
            <p:nvPr/>
          </p:nvGrpSpPr>
          <p:grpSpPr bwMode="auto">
            <a:xfrm>
              <a:off x="-371" y="-15"/>
              <a:ext cx="5655" cy="678"/>
              <a:chOff x="-371" y="-15"/>
              <a:chExt cx="5655" cy="678"/>
            </a:xfrm>
          </p:grpSpPr>
          <p:sp>
            <p:nvSpPr>
              <p:cNvPr id="53257" name="Rectangle 9"/>
              <p:cNvSpPr>
                <a:spLocks noChangeArrowheads="1"/>
              </p:cNvSpPr>
              <p:nvPr/>
            </p:nvSpPr>
            <p:spPr bwMode="auto">
              <a:xfrm>
                <a:off x="-371" y="0"/>
                <a:ext cx="5655" cy="6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3255" name="Text Box 7"/>
              <p:cNvSpPr txBox="1">
                <a:spLocks noChangeArrowheads="1"/>
              </p:cNvSpPr>
              <p:nvPr/>
            </p:nvSpPr>
            <p:spPr bwMode="auto">
              <a:xfrm>
                <a:off x="-371" y="-15"/>
                <a:ext cx="5640" cy="430"/>
              </a:xfrm>
              <a:prstGeom prst="rect">
                <a:avLst/>
              </a:prstGeom>
            </p:spPr>
            <p:txBody>
              <a:bodyPr vert="horz" lIns="91440" tIns="45720" rIns="91440" bIns="45720" rtlCol="0" anchor="ctr">
                <a:noAutofit/>
              </a:bodyPr>
              <a:lstStyle>
                <a:lvl1pPr marL="342900" indent="-342900">
                  <a:spcBef>
                    <a:spcPct val="50000"/>
                  </a:spcBef>
                  <a:buFont typeface="Arial" pitchFamily="34" charset="0"/>
                  <a:buNone/>
                  <a:defRPr sz="3200" b="1">
                    <a:solidFill>
                      <a:srgbClr val="00A0BA"/>
                    </a:solidFill>
                    <a:effectLst>
                      <a:outerShdw blurRad="38100" dist="38100" dir="2700000" algn="tl">
                        <a:srgbClr val="C0C0C0"/>
                      </a:outerShdw>
                    </a:effectLst>
                    <a:latin typeface="+mj-lt"/>
                    <a:ea typeface="+mj-ea"/>
                    <a:cs typeface="+mj-cs"/>
                  </a:defRPr>
                </a:lvl1pPr>
              </a:lstStyle>
              <a:p>
                <a:r>
                  <a:rPr lang="en-US" dirty="0"/>
                  <a:t>TIPOS DE PELIGROS FÍSICOS</a:t>
                </a:r>
              </a:p>
            </p:txBody>
          </p:sp>
        </p:grpSp>
      </p:grpSp>
    </p:spTree>
    <p:extLst>
      <p:ext uri="{BB962C8B-B14F-4D97-AF65-F5344CB8AC3E}">
        <p14:creationId xmlns:p14="http://schemas.microsoft.com/office/powerpoint/2010/main" val="1139607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body" sz="half" idx="4294967295"/>
          </p:nvPr>
        </p:nvSpPr>
        <p:spPr>
          <a:xfrm>
            <a:off x="683568" y="1690464"/>
            <a:ext cx="7560840" cy="4114800"/>
          </a:xfrm>
        </p:spPr>
        <p:txBody>
          <a:bodyPr>
            <a:noAutofit/>
          </a:bodyPr>
          <a:lstStyle/>
          <a:p>
            <a:pPr marL="0" indent="0">
              <a:lnSpc>
                <a:spcPct val="90000"/>
              </a:lnSpc>
              <a:buNone/>
            </a:pPr>
            <a:r>
              <a:rPr lang="es-MX" b="1" dirty="0" smtClean="0">
                <a:solidFill>
                  <a:schemeClr val="tx1"/>
                </a:solidFill>
              </a:rPr>
              <a:t>Propósitos</a:t>
            </a:r>
          </a:p>
          <a:p>
            <a:pPr>
              <a:lnSpc>
                <a:spcPct val="90000"/>
              </a:lnSpc>
              <a:buFont typeface="Wingdings" pitchFamily="2" charset="2"/>
              <a:buChar char="Ø"/>
            </a:pPr>
            <a:endParaRPr lang="es-MX" b="1" dirty="0" smtClean="0">
              <a:solidFill>
                <a:schemeClr val="tx1"/>
              </a:solidFill>
            </a:endParaRPr>
          </a:p>
          <a:p>
            <a:pPr marL="636588" lvl="1" indent="-457200">
              <a:lnSpc>
                <a:spcPct val="90000"/>
              </a:lnSpc>
              <a:buClr>
                <a:srgbClr val="009A75"/>
              </a:buClr>
              <a:buFont typeface="Calibri" pitchFamily="34" charset="0"/>
              <a:buChar char="◊"/>
            </a:pPr>
            <a:r>
              <a:rPr lang="es-MX" sz="3200" dirty="0" smtClean="0">
                <a:solidFill>
                  <a:schemeClr val="tx1"/>
                </a:solidFill>
              </a:rPr>
              <a:t>Asegurar la inocuidad de los alimentos y materias primas para proteger la salud</a:t>
            </a:r>
          </a:p>
          <a:p>
            <a:pPr marL="636588" lvl="1" indent="-457200">
              <a:lnSpc>
                <a:spcPct val="90000"/>
              </a:lnSpc>
              <a:buClr>
                <a:srgbClr val="009A75"/>
              </a:buClr>
              <a:buFont typeface="Calibri" pitchFamily="34" charset="0"/>
              <a:buChar char="◊"/>
            </a:pPr>
            <a:endParaRPr lang="es-MX" sz="3200" dirty="0" smtClean="0">
              <a:solidFill>
                <a:schemeClr val="tx1"/>
              </a:solidFill>
            </a:endParaRPr>
          </a:p>
          <a:p>
            <a:pPr marL="636588" lvl="1" indent="-457200">
              <a:lnSpc>
                <a:spcPct val="90000"/>
              </a:lnSpc>
              <a:buClr>
                <a:srgbClr val="009A75"/>
              </a:buClr>
              <a:buFont typeface="Calibri" pitchFamily="34" charset="0"/>
              <a:buChar char="◊"/>
            </a:pPr>
            <a:r>
              <a:rPr lang="es-MX" sz="3200" dirty="0" smtClean="0">
                <a:solidFill>
                  <a:schemeClr val="tx1"/>
                </a:solidFill>
              </a:rPr>
              <a:t>Prevenir y controlar los riesgos</a:t>
            </a:r>
          </a:p>
          <a:p>
            <a:pPr marL="636588" lvl="1" indent="-457200">
              <a:lnSpc>
                <a:spcPct val="90000"/>
              </a:lnSpc>
              <a:buClr>
                <a:srgbClr val="009A75"/>
              </a:buClr>
              <a:buFont typeface="Calibri" pitchFamily="34" charset="0"/>
              <a:buChar char="◊"/>
            </a:pPr>
            <a:endParaRPr lang="es-MX" sz="3200" dirty="0" smtClean="0">
              <a:solidFill>
                <a:schemeClr val="tx1"/>
              </a:solidFill>
            </a:endParaRPr>
          </a:p>
          <a:p>
            <a:pPr marL="636588" lvl="1" indent="-457200">
              <a:lnSpc>
                <a:spcPct val="90000"/>
              </a:lnSpc>
              <a:buClr>
                <a:srgbClr val="009A75"/>
              </a:buClr>
              <a:buFont typeface="Calibri" pitchFamily="34" charset="0"/>
              <a:buChar char="◊"/>
            </a:pPr>
            <a:r>
              <a:rPr lang="es-MX" sz="3200" dirty="0" smtClean="0">
                <a:solidFill>
                  <a:schemeClr val="tx1"/>
                </a:solidFill>
              </a:rPr>
              <a:t>Facilitar el comercio</a:t>
            </a:r>
          </a:p>
          <a:p>
            <a:pPr marL="522288" lvl="1" indent="-342900">
              <a:lnSpc>
                <a:spcPct val="90000"/>
              </a:lnSpc>
              <a:buFont typeface="Wingdings" pitchFamily="2" charset="2"/>
              <a:buChar char="Ø"/>
            </a:pPr>
            <a:endParaRPr lang="es-ES" sz="3200" dirty="0" smtClean="0">
              <a:solidFill>
                <a:schemeClr val="tx1"/>
              </a:solidFill>
            </a:endParaRPr>
          </a:p>
        </p:txBody>
      </p:sp>
      <p:sp>
        <p:nvSpPr>
          <p:cNvPr id="5" name="1 Título"/>
          <p:cNvSpPr txBox="1">
            <a:spLocks/>
          </p:cNvSpPr>
          <p:nvPr/>
        </p:nvSpPr>
        <p:spPr>
          <a:xfrm>
            <a:off x="3769568" y="116632"/>
            <a:ext cx="5554960" cy="578495"/>
          </a:xfrm>
          <a:prstGeom prst="rect">
            <a:avLst/>
          </a:prstGeom>
        </p:spPr>
        <p:txBody>
          <a:bodyPr>
            <a:noAutofit/>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spcBef>
                <a:spcPct val="50000"/>
              </a:spcBef>
              <a:defRPr/>
            </a:pPr>
            <a:r>
              <a:rPr lang="es-ES" sz="4000" dirty="0" smtClean="0">
                <a:effectLst>
                  <a:outerShdw blurRad="38100" dist="38100" dir="2700000" algn="tl">
                    <a:srgbClr val="C0C0C0"/>
                  </a:outerShdw>
                </a:effectLst>
              </a:rPr>
              <a:t>INSPECCIÓN, VIGILANCIA Y CONTROL</a:t>
            </a:r>
            <a:br>
              <a:rPr lang="es-ES" sz="4000" dirty="0" smtClean="0">
                <a:effectLst>
                  <a:outerShdw blurRad="38100" dist="38100" dir="2700000" algn="tl">
                    <a:srgbClr val="C0C0C0"/>
                  </a:outerShdw>
                </a:effectLst>
              </a:rPr>
            </a:br>
            <a:endParaRPr lang="es-ES" sz="4000" dirty="0">
              <a:effectLst>
                <a:outerShdw blurRad="38100" dist="38100" dir="2700000" algn="tl">
                  <a:srgbClr val="C0C0C0"/>
                </a:outerShdw>
              </a:effectLst>
            </a:endParaRPr>
          </a:p>
        </p:txBody>
      </p:sp>
    </p:spTree>
    <p:extLst>
      <p:ext uri="{BB962C8B-B14F-4D97-AF65-F5344CB8AC3E}">
        <p14:creationId xmlns:p14="http://schemas.microsoft.com/office/powerpoint/2010/main" val="34806981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46"/>
          <p:cNvGrpSpPr>
            <a:grpSpLocks/>
          </p:cNvGrpSpPr>
          <p:nvPr/>
        </p:nvGrpSpPr>
        <p:grpSpPr bwMode="auto">
          <a:xfrm>
            <a:off x="2195984" y="1476195"/>
            <a:ext cx="4906585" cy="3197747"/>
            <a:chOff x="1315" y="919"/>
            <a:chExt cx="3236" cy="2678"/>
          </a:xfrm>
        </p:grpSpPr>
        <p:sp>
          <p:nvSpPr>
            <p:cNvPr id="3" name="_s5124"/>
            <p:cNvSpPr>
              <a:spLocks noChangeArrowheads="1" noTextEdit="1"/>
            </p:cNvSpPr>
            <p:nvPr/>
          </p:nvSpPr>
          <p:spPr bwMode="auto">
            <a:xfrm>
              <a:off x="1936" y="919"/>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lumMod val="40000"/>
                <a:lumOff val="60000"/>
              </a:schemeClr>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s-CO">
                <a:latin typeface="+mj-lt"/>
              </a:endParaRPr>
            </a:p>
          </p:txBody>
        </p:sp>
        <p:sp>
          <p:nvSpPr>
            <p:cNvPr id="4" name="_s5125"/>
            <p:cNvSpPr>
              <a:spLocks noChangeArrowheads="1" noTextEdit="1"/>
            </p:cNvSpPr>
            <p:nvPr/>
          </p:nvSpPr>
          <p:spPr bwMode="auto">
            <a:xfrm rot="7200000">
              <a:off x="2189" y="135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B0F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s-CO">
                <a:latin typeface="+mj-lt"/>
              </a:endParaRPr>
            </a:p>
          </p:txBody>
        </p:sp>
        <p:sp>
          <p:nvSpPr>
            <p:cNvPr id="5" name="_s5126"/>
            <p:cNvSpPr>
              <a:spLocks noChangeArrowheads="1" noTextEdit="1"/>
            </p:cNvSpPr>
            <p:nvPr/>
          </p:nvSpPr>
          <p:spPr bwMode="auto">
            <a:xfrm rot="14400000">
              <a:off x="1683" y="135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B05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s-CO">
                <a:latin typeface="+mj-lt"/>
              </a:endParaRPr>
            </a:p>
          </p:txBody>
        </p:sp>
        <p:sp>
          <p:nvSpPr>
            <p:cNvPr id="6" name="_s5127"/>
            <p:cNvSpPr>
              <a:spLocks noChangeArrowheads="1"/>
            </p:cNvSpPr>
            <p:nvPr/>
          </p:nvSpPr>
          <p:spPr bwMode="auto">
            <a:xfrm>
              <a:off x="3025" y="1512"/>
              <a:ext cx="1526" cy="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ct val="50000"/>
                </a:spcBef>
              </a:pPr>
              <a:r>
                <a:rPr lang="es-ES_tradnl" sz="3200" b="1" dirty="0">
                  <a:solidFill>
                    <a:srgbClr val="00A0BA"/>
                  </a:solidFill>
                  <a:effectLst>
                    <a:outerShdw blurRad="38100" dist="38100" dir="2700000" algn="tl">
                      <a:srgbClr val="C0C0C0"/>
                    </a:outerShdw>
                  </a:effectLst>
                  <a:latin typeface="+mj-lt"/>
                  <a:ea typeface="+mj-ea"/>
                  <a:cs typeface="+mj-cs"/>
                </a:rPr>
                <a:t>VIGILANCIA</a:t>
              </a:r>
            </a:p>
          </p:txBody>
        </p:sp>
        <p:sp>
          <p:nvSpPr>
            <p:cNvPr id="7" name="_s5128"/>
            <p:cNvSpPr>
              <a:spLocks noChangeArrowheads="1"/>
            </p:cNvSpPr>
            <p:nvPr/>
          </p:nvSpPr>
          <p:spPr bwMode="auto">
            <a:xfrm>
              <a:off x="2312" y="2856"/>
              <a:ext cx="1281" cy="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ct val="50000"/>
                </a:spcBef>
              </a:pPr>
              <a:r>
                <a:rPr lang="es-ES_tradnl" sz="3200" b="1" dirty="0">
                  <a:solidFill>
                    <a:srgbClr val="00A0BA"/>
                  </a:solidFill>
                  <a:effectLst>
                    <a:outerShdw blurRad="38100" dist="38100" dir="2700000" algn="tl">
                      <a:srgbClr val="C0C0C0"/>
                    </a:outerShdw>
                  </a:effectLst>
                  <a:latin typeface="+mj-lt"/>
                  <a:ea typeface="+mj-ea"/>
                  <a:cs typeface="+mj-cs"/>
                </a:rPr>
                <a:t>CONTROL</a:t>
              </a:r>
            </a:p>
          </p:txBody>
        </p:sp>
        <p:sp>
          <p:nvSpPr>
            <p:cNvPr id="8" name="_s5129"/>
            <p:cNvSpPr>
              <a:spLocks noChangeArrowheads="1"/>
            </p:cNvSpPr>
            <p:nvPr/>
          </p:nvSpPr>
          <p:spPr bwMode="auto">
            <a:xfrm>
              <a:off x="1315" y="1391"/>
              <a:ext cx="1520" cy="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ct val="50000"/>
                </a:spcBef>
              </a:pPr>
              <a:r>
                <a:rPr lang="es-ES_tradnl" sz="3200" b="1" dirty="0">
                  <a:solidFill>
                    <a:srgbClr val="00A0BA"/>
                  </a:solidFill>
                  <a:effectLst>
                    <a:outerShdw blurRad="38100" dist="38100" dir="2700000" algn="tl">
                      <a:srgbClr val="C0C0C0"/>
                    </a:outerShdw>
                  </a:effectLst>
                  <a:latin typeface="+mj-lt"/>
                  <a:ea typeface="+mj-ea"/>
                  <a:cs typeface="+mj-cs"/>
                </a:rPr>
                <a:t>INSPECCION</a:t>
              </a:r>
            </a:p>
          </p:txBody>
        </p:sp>
      </p:grpSp>
      <p:sp>
        <p:nvSpPr>
          <p:cNvPr id="145419" name="AutoShape 65"/>
          <p:cNvSpPr>
            <a:spLocks noChangeArrowheads="1"/>
          </p:cNvSpPr>
          <p:nvPr/>
        </p:nvSpPr>
        <p:spPr bwMode="auto">
          <a:xfrm>
            <a:off x="6732588" y="182215"/>
            <a:ext cx="2087562" cy="1800225"/>
          </a:xfrm>
          <a:prstGeom prst="wedgeRectCallout">
            <a:avLst>
              <a:gd name="adj1" fmla="val -39842"/>
              <a:gd name="adj2" fmla="val 73735"/>
            </a:avLst>
          </a:prstGeom>
          <a:solidFill>
            <a:srgbClr val="00A0BA"/>
          </a:solidFill>
          <a:ln/>
        </p:spPr>
        <p:style>
          <a:lnRef idx="3">
            <a:schemeClr val="lt1"/>
          </a:lnRef>
          <a:fillRef idx="1">
            <a:schemeClr val="accent3"/>
          </a:fillRef>
          <a:effectRef idx="1">
            <a:schemeClr val="accent3"/>
          </a:effectRef>
          <a:fontRef idx="minor">
            <a:schemeClr val="lt1"/>
          </a:fontRef>
        </p:style>
        <p:txBody>
          <a:bodyPr/>
          <a:lstStyle/>
          <a:p>
            <a:pPr marL="273050" indent="-273050" algn="l">
              <a:buFontTx/>
              <a:buAutoNum type="arabicPeriod"/>
            </a:pPr>
            <a:r>
              <a:rPr lang="es-ES_tradnl" sz="1600" b="1" dirty="0">
                <a:solidFill>
                  <a:schemeClr val="tx1"/>
                </a:solidFill>
                <a:effectLst>
                  <a:glow rad="63500">
                    <a:schemeClr val="accent1">
                      <a:satMod val="175000"/>
                      <a:alpha val="40000"/>
                    </a:schemeClr>
                  </a:glow>
                </a:effectLst>
                <a:latin typeface="+mj-lt"/>
                <a:cs typeface="Arial" pitchFamily="34" charset="0"/>
              </a:rPr>
              <a:t>Sistema de Vigilancia </a:t>
            </a:r>
            <a:r>
              <a:rPr lang="es-ES_tradnl" sz="1600" b="1" dirty="0" smtClean="0">
                <a:solidFill>
                  <a:schemeClr val="tx1"/>
                </a:solidFill>
                <a:effectLst>
                  <a:glow rad="63500">
                    <a:schemeClr val="accent1">
                      <a:satMod val="175000"/>
                      <a:alpha val="40000"/>
                    </a:schemeClr>
                  </a:glow>
                </a:effectLst>
                <a:latin typeface="+mj-lt"/>
                <a:cs typeface="Arial" pitchFamily="34" charset="0"/>
              </a:rPr>
              <a:t>Epidemiológica</a:t>
            </a:r>
            <a:endParaRPr lang="es-ES_tradnl" sz="1600" b="1" dirty="0">
              <a:solidFill>
                <a:schemeClr val="tx1"/>
              </a:solidFill>
              <a:effectLst>
                <a:glow rad="63500">
                  <a:schemeClr val="accent1">
                    <a:satMod val="175000"/>
                    <a:alpha val="40000"/>
                  </a:schemeClr>
                </a:glow>
              </a:effectLst>
              <a:latin typeface="+mj-lt"/>
              <a:cs typeface="Arial" pitchFamily="34" charset="0"/>
            </a:endParaRPr>
          </a:p>
          <a:p>
            <a:pPr marL="273050" indent="-273050" algn="l">
              <a:buFontTx/>
              <a:buAutoNum type="arabicPeriod"/>
            </a:pPr>
            <a:r>
              <a:rPr lang="es-ES_tradnl" sz="1600" b="1" dirty="0" smtClean="0">
                <a:solidFill>
                  <a:schemeClr val="tx1"/>
                </a:solidFill>
                <a:effectLst>
                  <a:glow rad="63500">
                    <a:schemeClr val="accent1">
                      <a:satMod val="175000"/>
                      <a:alpha val="40000"/>
                    </a:schemeClr>
                  </a:glow>
                </a:effectLst>
                <a:latin typeface="+mj-lt"/>
                <a:cs typeface="Arial" pitchFamily="34" charset="0"/>
              </a:rPr>
              <a:t>Red </a:t>
            </a:r>
            <a:r>
              <a:rPr lang="es-ES_tradnl" sz="1600" b="1" dirty="0">
                <a:solidFill>
                  <a:schemeClr val="tx1"/>
                </a:solidFill>
                <a:effectLst>
                  <a:glow rad="63500">
                    <a:schemeClr val="accent1">
                      <a:satMod val="175000"/>
                      <a:alpha val="40000"/>
                    </a:schemeClr>
                  </a:glow>
                </a:effectLst>
                <a:latin typeface="+mj-lt"/>
                <a:cs typeface="Arial" pitchFamily="34" charset="0"/>
              </a:rPr>
              <a:t>Nacional de Laboratorios</a:t>
            </a:r>
          </a:p>
          <a:p>
            <a:pPr marL="273050" indent="-273050" algn="l">
              <a:buFontTx/>
              <a:buAutoNum type="arabicPeriod"/>
            </a:pPr>
            <a:r>
              <a:rPr lang="es-ES_tradnl" sz="1600" b="1" dirty="0" smtClean="0">
                <a:solidFill>
                  <a:schemeClr val="tx1"/>
                </a:solidFill>
                <a:effectLst>
                  <a:glow rad="63500">
                    <a:schemeClr val="accent1">
                      <a:satMod val="175000"/>
                      <a:alpha val="40000"/>
                    </a:schemeClr>
                  </a:glow>
                </a:effectLst>
                <a:latin typeface="+mj-lt"/>
                <a:cs typeface="Arial" pitchFamily="34" charset="0"/>
              </a:rPr>
              <a:t>Alertas sanitarias</a:t>
            </a:r>
            <a:endParaRPr lang="es-ES_tradnl" sz="1600" b="1" dirty="0">
              <a:solidFill>
                <a:schemeClr val="tx1"/>
              </a:solidFill>
              <a:effectLst>
                <a:glow rad="63500">
                  <a:schemeClr val="accent1">
                    <a:satMod val="175000"/>
                    <a:alpha val="40000"/>
                  </a:schemeClr>
                </a:glow>
              </a:effectLst>
              <a:latin typeface="+mj-lt"/>
              <a:cs typeface="Arial" pitchFamily="34" charset="0"/>
            </a:endParaRPr>
          </a:p>
          <a:p>
            <a:pPr marL="273050" indent="-273050" algn="l">
              <a:buFontTx/>
              <a:buAutoNum type="arabicPeriod"/>
            </a:pPr>
            <a:endParaRPr lang="es-ES_tradnl" sz="1600" b="1" dirty="0">
              <a:solidFill>
                <a:schemeClr val="tx1"/>
              </a:solidFill>
              <a:effectLst>
                <a:glow rad="63500">
                  <a:schemeClr val="accent1">
                    <a:satMod val="175000"/>
                    <a:alpha val="40000"/>
                  </a:schemeClr>
                </a:glow>
              </a:effectLst>
              <a:latin typeface="+mj-lt"/>
              <a:cs typeface="Arial" pitchFamily="34" charset="0"/>
            </a:endParaRPr>
          </a:p>
        </p:txBody>
      </p:sp>
      <p:sp>
        <p:nvSpPr>
          <p:cNvPr id="145420" name="AutoShape 67"/>
          <p:cNvSpPr>
            <a:spLocks noChangeArrowheads="1"/>
          </p:cNvSpPr>
          <p:nvPr/>
        </p:nvSpPr>
        <p:spPr bwMode="auto">
          <a:xfrm>
            <a:off x="107032" y="2072525"/>
            <a:ext cx="1944687" cy="3573914"/>
          </a:xfrm>
          <a:prstGeom prst="wedgeRectCallout">
            <a:avLst>
              <a:gd name="adj1" fmla="val 105227"/>
              <a:gd name="adj2" fmla="val -37194"/>
            </a:avLst>
          </a:prstGeom>
          <a:solidFill>
            <a:srgbClr val="00A0BA"/>
          </a:solidFill>
          <a:ln/>
        </p:spPr>
        <p:style>
          <a:lnRef idx="3">
            <a:schemeClr val="lt1"/>
          </a:lnRef>
          <a:fillRef idx="1">
            <a:schemeClr val="accent3"/>
          </a:fillRef>
          <a:effectRef idx="1">
            <a:schemeClr val="accent3"/>
          </a:effectRef>
          <a:fontRef idx="minor">
            <a:schemeClr val="lt1"/>
          </a:fontRef>
        </p:style>
        <p:txBody>
          <a:bodyPr/>
          <a:lstStyle/>
          <a:p>
            <a:pPr marL="177800" indent="95250" algn="l">
              <a:buFontTx/>
              <a:buAutoNum type="arabicPeriod"/>
              <a:tabLst>
                <a:tab pos="273050" algn="l"/>
                <a:tab pos="531813" algn="l"/>
                <a:tab pos="804863" algn="l"/>
              </a:tabLst>
            </a:pPr>
            <a:r>
              <a:rPr lang="es-ES_tradnl" sz="1600" b="1" dirty="0" smtClean="0">
                <a:solidFill>
                  <a:schemeClr val="tx1"/>
                </a:solidFill>
                <a:effectLst>
                  <a:glow rad="63500">
                    <a:schemeClr val="accent1">
                      <a:satMod val="175000"/>
                      <a:alpha val="40000"/>
                    </a:schemeClr>
                  </a:glow>
                </a:effectLst>
                <a:latin typeface="+mj-lt"/>
                <a:cs typeface="Arial" pitchFamily="34" charset="0"/>
              </a:rPr>
              <a:t>Basada en riesgo</a:t>
            </a:r>
          </a:p>
          <a:p>
            <a:pPr marL="177800" indent="95250" algn="l">
              <a:buFontTx/>
              <a:buAutoNum type="arabicPeriod"/>
              <a:tabLst>
                <a:tab pos="273050" algn="l"/>
                <a:tab pos="531813" algn="l"/>
                <a:tab pos="804863" algn="l"/>
              </a:tabLst>
            </a:pPr>
            <a:r>
              <a:rPr lang="es-ES_tradnl" sz="1600" b="1" dirty="0" smtClean="0">
                <a:solidFill>
                  <a:schemeClr val="tx1"/>
                </a:solidFill>
                <a:effectLst>
                  <a:glow rad="63500">
                    <a:schemeClr val="accent1">
                      <a:satMod val="175000"/>
                      <a:alpha val="40000"/>
                    </a:schemeClr>
                  </a:glow>
                </a:effectLst>
                <a:latin typeface="+mj-lt"/>
                <a:cs typeface="Arial" pitchFamily="34" charset="0"/>
              </a:rPr>
              <a:t>Verificación </a:t>
            </a:r>
            <a:r>
              <a:rPr lang="es-ES_tradnl" sz="1600" b="1" i="1" dirty="0" smtClean="0">
                <a:solidFill>
                  <a:schemeClr val="tx1"/>
                </a:solidFill>
                <a:effectLst>
                  <a:glow rad="63500">
                    <a:schemeClr val="accent1">
                      <a:satMod val="175000"/>
                      <a:alpha val="40000"/>
                    </a:schemeClr>
                  </a:glow>
                </a:effectLst>
                <a:latin typeface="+mj-lt"/>
                <a:cs typeface="Arial" pitchFamily="34" charset="0"/>
              </a:rPr>
              <a:t>In situ</a:t>
            </a:r>
            <a:endParaRPr lang="es-ES_tradnl" sz="1600" b="1" i="1" dirty="0">
              <a:solidFill>
                <a:schemeClr val="tx1"/>
              </a:solidFill>
              <a:effectLst>
                <a:glow rad="63500">
                  <a:schemeClr val="accent1">
                    <a:satMod val="175000"/>
                    <a:alpha val="40000"/>
                  </a:schemeClr>
                </a:glow>
              </a:effectLst>
              <a:latin typeface="+mj-lt"/>
              <a:cs typeface="Arial" pitchFamily="34" charset="0"/>
            </a:endParaRPr>
          </a:p>
          <a:p>
            <a:pPr marL="177800" indent="95250" algn="l">
              <a:buFontTx/>
              <a:buAutoNum type="arabicPeriod"/>
              <a:tabLst>
                <a:tab pos="273050" algn="l"/>
                <a:tab pos="531813" algn="l"/>
                <a:tab pos="804863" algn="l"/>
              </a:tabLst>
            </a:pPr>
            <a:r>
              <a:rPr lang="es-ES_tradnl" sz="1600" b="1" dirty="0">
                <a:solidFill>
                  <a:schemeClr val="tx1"/>
                </a:solidFill>
                <a:effectLst>
                  <a:glow rad="63500">
                    <a:schemeClr val="accent1">
                      <a:satMod val="175000"/>
                      <a:alpha val="40000"/>
                    </a:schemeClr>
                  </a:glow>
                </a:effectLst>
                <a:latin typeface="+mj-lt"/>
                <a:cs typeface="Arial" pitchFamily="34" charset="0"/>
              </a:rPr>
              <a:t>Cobertura</a:t>
            </a:r>
          </a:p>
          <a:p>
            <a:pPr marL="177800" indent="95250" algn="l">
              <a:buFontTx/>
              <a:buAutoNum type="arabicPeriod"/>
              <a:tabLst>
                <a:tab pos="273050" algn="l"/>
                <a:tab pos="531813" algn="l"/>
                <a:tab pos="804863" algn="l"/>
              </a:tabLst>
            </a:pPr>
            <a:r>
              <a:rPr lang="es-ES_tradnl" sz="1600" b="1" dirty="0">
                <a:solidFill>
                  <a:schemeClr val="tx1"/>
                </a:solidFill>
                <a:effectLst>
                  <a:glow rad="63500">
                    <a:schemeClr val="accent1">
                      <a:satMod val="175000"/>
                      <a:alpha val="40000"/>
                    </a:schemeClr>
                  </a:glow>
                </a:effectLst>
                <a:latin typeface="+mj-lt"/>
                <a:cs typeface="Arial" pitchFamily="34" charset="0"/>
              </a:rPr>
              <a:t>Oportunidad</a:t>
            </a:r>
          </a:p>
          <a:p>
            <a:pPr marL="177800" indent="95250" algn="l">
              <a:buFontTx/>
              <a:buAutoNum type="arabicPeriod"/>
              <a:tabLst>
                <a:tab pos="273050" algn="l"/>
                <a:tab pos="531813" algn="l"/>
                <a:tab pos="804863" algn="l"/>
              </a:tabLst>
            </a:pPr>
            <a:r>
              <a:rPr lang="es-ES_tradnl" sz="1600" b="1" dirty="0">
                <a:solidFill>
                  <a:schemeClr val="tx1"/>
                </a:solidFill>
                <a:effectLst>
                  <a:glow rad="63500">
                    <a:schemeClr val="accent1">
                      <a:satMod val="175000"/>
                      <a:alpha val="40000"/>
                    </a:schemeClr>
                  </a:glow>
                </a:effectLst>
                <a:latin typeface="+mj-lt"/>
                <a:cs typeface="Arial" pitchFamily="34" charset="0"/>
              </a:rPr>
              <a:t>Sistemas Preventivos </a:t>
            </a:r>
            <a:endParaRPr lang="es-ES_tradnl" sz="1600" b="1" dirty="0" smtClean="0">
              <a:solidFill>
                <a:schemeClr val="tx1"/>
              </a:solidFill>
              <a:effectLst>
                <a:glow rad="63500">
                  <a:schemeClr val="accent1">
                    <a:satMod val="175000"/>
                    <a:alpha val="40000"/>
                  </a:schemeClr>
                </a:glow>
              </a:effectLst>
              <a:latin typeface="+mj-lt"/>
              <a:cs typeface="Arial" pitchFamily="34" charset="0"/>
            </a:endParaRPr>
          </a:p>
          <a:p>
            <a:pPr marL="177800" indent="95250" algn="l">
              <a:buFontTx/>
              <a:buAutoNum type="arabicPeriod"/>
              <a:tabLst>
                <a:tab pos="273050" algn="l"/>
                <a:tab pos="531813" algn="l"/>
                <a:tab pos="804863" algn="l"/>
              </a:tabLst>
            </a:pPr>
            <a:r>
              <a:rPr lang="es-ES_tradnl" sz="1600" b="1" dirty="0" smtClean="0">
                <a:solidFill>
                  <a:schemeClr val="tx1"/>
                </a:solidFill>
                <a:effectLst>
                  <a:glow rad="63500">
                    <a:schemeClr val="accent1">
                      <a:satMod val="175000"/>
                      <a:alpha val="40000"/>
                    </a:schemeClr>
                  </a:glow>
                </a:effectLst>
                <a:latin typeface="+mj-lt"/>
                <a:cs typeface="Arial" pitchFamily="34" charset="0"/>
              </a:rPr>
              <a:t>Responsabilidad </a:t>
            </a:r>
            <a:r>
              <a:rPr lang="es-ES_tradnl" sz="1600" b="1" dirty="0">
                <a:solidFill>
                  <a:schemeClr val="tx1"/>
                </a:solidFill>
                <a:effectLst>
                  <a:glow rad="63500">
                    <a:schemeClr val="accent1">
                      <a:satMod val="175000"/>
                      <a:alpha val="40000"/>
                    </a:schemeClr>
                  </a:glow>
                </a:effectLst>
                <a:latin typeface="+mj-lt"/>
                <a:cs typeface="Arial" pitchFamily="34" charset="0"/>
              </a:rPr>
              <a:t>Industria</a:t>
            </a:r>
          </a:p>
          <a:p>
            <a:pPr marL="177800" indent="95250" algn="l">
              <a:buFontTx/>
              <a:buAutoNum type="arabicPeriod"/>
              <a:tabLst>
                <a:tab pos="273050" algn="l"/>
                <a:tab pos="531813" algn="l"/>
                <a:tab pos="804863" algn="l"/>
              </a:tabLst>
            </a:pPr>
            <a:r>
              <a:rPr lang="es-ES_tradnl" sz="1600" b="1" dirty="0">
                <a:solidFill>
                  <a:schemeClr val="tx1"/>
                </a:solidFill>
                <a:effectLst>
                  <a:glow rad="63500">
                    <a:schemeClr val="accent1">
                      <a:satMod val="175000"/>
                      <a:alpha val="40000"/>
                    </a:schemeClr>
                  </a:glow>
                </a:effectLst>
                <a:latin typeface="+mj-lt"/>
                <a:cs typeface="Arial" pitchFamily="34" charset="0"/>
              </a:rPr>
              <a:t>Articulación con Autoridades Sanitarias (Nacional-Regional-Local)</a:t>
            </a:r>
          </a:p>
          <a:p>
            <a:pPr marL="177800" indent="95250" algn="l">
              <a:buFontTx/>
              <a:buAutoNum type="arabicPeriod"/>
              <a:tabLst>
                <a:tab pos="273050" algn="l"/>
                <a:tab pos="531813" algn="l"/>
                <a:tab pos="804863" algn="l"/>
              </a:tabLst>
            </a:pPr>
            <a:endParaRPr lang="es-ES_tradnl" sz="1600" b="1" dirty="0">
              <a:solidFill>
                <a:schemeClr val="tx1"/>
              </a:solidFill>
              <a:effectLst>
                <a:glow rad="63500">
                  <a:schemeClr val="accent1">
                    <a:satMod val="175000"/>
                    <a:alpha val="40000"/>
                  </a:schemeClr>
                </a:glow>
              </a:effectLst>
              <a:latin typeface="+mj-lt"/>
              <a:cs typeface="Arial" pitchFamily="34" charset="0"/>
            </a:endParaRPr>
          </a:p>
        </p:txBody>
      </p:sp>
      <p:sp>
        <p:nvSpPr>
          <p:cNvPr id="145421" name="AutoShape 69"/>
          <p:cNvSpPr>
            <a:spLocks noChangeArrowheads="1"/>
          </p:cNvSpPr>
          <p:nvPr/>
        </p:nvSpPr>
        <p:spPr bwMode="auto">
          <a:xfrm>
            <a:off x="6948264" y="2780928"/>
            <a:ext cx="2016125" cy="2781048"/>
          </a:xfrm>
          <a:prstGeom prst="wedgeRectCallout">
            <a:avLst>
              <a:gd name="adj1" fmla="val -148199"/>
              <a:gd name="adj2" fmla="val 4168"/>
            </a:avLst>
          </a:prstGeom>
          <a:solidFill>
            <a:srgbClr val="00A0BA"/>
          </a:solidFill>
          <a:ln/>
        </p:spPr>
        <p:style>
          <a:lnRef idx="3">
            <a:schemeClr val="lt1"/>
          </a:lnRef>
          <a:fillRef idx="1">
            <a:schemeClr val="accent3"/>
          </a:fillRef>
          <a:effectRef idx="1">
            <a:schemeClr val="accent3"/>
          </a:effectRef>
          <a:fontRef idx="minor">
            <a:schemeClr val="lt1"/>
          </a:fontRef>
        </p:style>
        <p:txBody>
          <a:bodyPr/>
          <a:lstStyle/>
          <a:p>
            <a:pPr marL="457200" indent="-457200" algn="l">
              <a:buFontTx/>
              <a:buAutoNum type="arabicPeriod"/>
            </a:pPr>
            <a:r>
              <a:rPr lang="es-ES_tradnl" sz="1600" b="1" dirty="0">
                <a:solidFill>
                  <a:schemeClr val="tx1"/>
                </a:solidFill>
                <a:effectLst>
                  <a:glow rad="63500">
                    <a:schemeClr val="accent1">
                      <a:satMod val="175000"/>
                      <a:alpha val="40000"/>
                    </a:schemeClr>
                  </a:glow>
                </a:effectLst>
                <a:latin typeface="+mj-lt"/>
                <a:cs typeface="Arial" pitchFamily="34" charset="0"/>
              </a:rPr>
              <a:t>Cumplimiento de la </a:t>
            </a:r>
            <a:r>
              <a:rPr lang="es-ES_tradnl" sz="1600" b="1" dirty="0" smtClean="0">
                <a:solidFill>
                  <a:schemeClr val="tx1"/>
                </a:solidFill>
                <a:effectLst>
                  <a:glow rad="63500">
                    <a:schemeClr val="accent1">
                      <a:satMod val="175000"/>
                      <a:alpha val="40000"/>
                    </a:schemeClr>
                  </a:glow>
                </a:effectLst>
                <a:latin typeface="+mj-lt"/>
                <a:cs typeface="Arial" pitchFamily="34" charset="0"/>
              </a:rPr>
              <a:t>reglamentación</a:t>
            </a:r>
            <a:endParaRPr lang="es-ES_tradnl" sz="1600" b="1" dirty="0">
              <a:solidFill>
                <a:schemeClr val="tx1"/>
              </a:solidFill>
              <a:effectLst>
                <a:glow rad="63500">
                  <a:schemeClr val="accent1">
                    <a:satMod val="175000"/>
                    <a:alpha val="40000"/>
                  </a:schemeClr>
                </a:glow>
              </a:effectLst>
              <a:latin typeface="+mj-lt"/>
              <a:cs typeface="Arial" pitchFamily="34" charset="0"/>
            </a:endParaRPr>
          </a:p>
          <a:p>
            <a:pPr marL="457200" indent="-457200" algn="l">
              <a:buFontTx/>
              <a:buAutoNum type="arabicPeriod"/>
            </a:pPr>
            <a:r>
              <a:rPr lang="es-ES_tradnl" sz="1600" b="1" dirty="0">
                <a:solidFill>
                  <a:schemeClr val="tx1"/>
                </a:solidFill>
                <a:effectLst>
                  <a:glow rad="63500">
                    <a:schemeClr val="accent1">
                      <a:satMod val="175000"/>
                      <a:alpha val="40000"/>
                    </a:schemeClr>
                  </a:glow>
                </a:effectLst>
                <a:latin typeface="+mj-lt"/>
                <a:cs typeface="Arial" pitchFamily="34" charset="0"/>
              </a:rPr>
              <a:t>Toma de decisiones oportunas para </a:t>
            </a:r>
            <a:r>
              <a:rPr lang="es-ES_tradnl" sz="1600" b="1" dirty="0" smtClean="0">
                <a:solidFill>
                  <a:schemeClr val="tx1"/>
                </a:solidFill>
                <a:effectLst>
                  <a:glow rad="63500">
                    <a:schemeClr val="accent1">
                      <a:satMod val="175000"/>
                      <a:alpha val="40000"/>
                    </a:schemeClr>
                  </a:glow>
                </a:effectLst>
                <a:latin typeface="+mj-lt"/>
                <a:cs typeface="Arial" pitchFamily="34" charset="0"/>
              </a:rPr>
              <a:t>asegurar el Nivel Adecuado de Protección</a:t>
            </a:r>
            <a:endParaRPr lang="es-ES_tradnl" sz="1600" b="1" dirty="0">
              <a:solidFill>
                <a:schemeClr val="tx1"/>
              </a:solidFill>
              <a:effectLst>
                <a:glow rad="63500">
                  <a:schemeClr val="accent1">
                    <a:satMod val="175000"/>
                    <a:alpha val="40000"/>
                  </a:schemeClr>
                </a:glow>
              </a:effectLst>
              <a:latin typeface="+mj-lt"/>
              <a:cs typeface="Arial" pitchFamily="34" charset="0"/>
            </a:endParaRPr>
          </a:p>
          <a:p>
            <a:pPr marL="457200" indent="-457200" algn="l">
              <a:buFontTx/>
              <a:buAutoNum type="arabicPeriod"/>
            </a:pPr>
            <a:r>
              <a:rPr lang="es-ES_tradnl" sz="1600" b="1" dirty="0">
                <a:solidFill>
                  <a:schemeClr val="tx1"/>
                </a:solidFill>
                <a:effectLst>
                  <a:glow rad="63500">
                    <a:schemeClr val="accent1">
                      <a:satMod val="175000"/>
                      <a:alpha val="40000"/>
                    </a:schemeClr>
                  </a:glow>
                </a:effectLst>
                <a:latin typeface="+mj-lt"/>
                <a:cs typeface="Arial" pitchFamily="34" charset="0"/>
              </a:rPr>
              <a:t>Aplicación de MSS</a:t>
            </a:r>
          </a:p>
          <a:p>
            <a:pPr marL="457200" indent="-457200" algn="l">
              <a:buFontTx/>
              <a:buAutoNum type="arabicPeriod"/>
            </a:pPr>
            <a:endParaRPr lang="es-ES_tradnl" sz="1600" b="1" dirty="0">
              <a:solidFill>
                <a:schemeClr val="tx1"/>
              </a:solidFill>
              <a:effectLst>
                <a:glow rad="63500">
                  <a:schemeClr val="accent1">
                    <a:satMod val="175000"/>
                    <a:alpha val="40000"/>
                  </a:schemeClr>
                </a:glow>
              </a:effectLst>
              <a:latin typeface="+mj-lt"/>
              <a:cs typeface="Arial" pitchFamily="34" charset="0"/>
            </a:endParaRPr>
          </a:p>
        </p:txBody>
      </p:sp>
      <p:sp>
        <p:nvSpPr>
          <p:cNvPr id="145422" name="Text Box 70"/>
          <p:cNvSpPr txBox="1">
            <a:spLocks noChangeArrowheads="1"/>
          </p:cNvSpPr>
          <p:nvPr/>
        </p:nvSpPr>
        <p:spPr bwMode="auto">
          <a:xfrm>
            <a:off x="2195736" y="5415607"/>
            <a:ext cx="4608512" cy="523220"/>
          </a:xfrm>
          <a:prstGeom prst="rect">
            <a:avLst/>
          </a:prstGeom>
          <a:solidFill>
            <a:srgbClr val="00A0BA"/>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b="1">
                <a:solidFill>
                  <a:srgbClr val="FF3300"/>
                </a:solidFill>
                <a:latin typeface="Arial" pitchFamily="34" charset="0"/>
              </a:defRPr>
            </a:lvl1pPr>
            <a:lvl2pPr marL="742950" indent="-285750" eaLnBrk="0" hangingPunct="0">
              <a:defRPr sz="2400" b="1">
                <a:solidFill>
                  <a:srgbClr val="FF3300"/>
                </a:solidFill>
                <a:latin typeface="Arial" pitchFamily="34" charset="0"/>
              </a:defRPr>
            </a:lvl2pPr>
            <a:lvl3pPr marL="1143000" indent="-228600" eaLnBrk="0" hangingPunct="0">
              <a:defRPr sz="2400" b="1">
                <a:solidFill>
                  <a:srgbClr val="FF3300"/>
                </a:solidFill>
                <a:latin typeface="Arial" pitchFamily="34" charset="0"/>
              </a:defRPr>
            </a:lvl3pPr>
            <a:lvl4pPr marL="1600200" indent="-228600" eaLnBrk="0" hangingPunct="0">
              <a:defRPr sz="2400" b="1">
                <a:solidFill>
                  <a:srgbClr val="FF3300"/>
                </a:solidFill>
                <a:latin typeface="Arial" pitchFamily="34" charset="0"/>
              </a:defRPr>
            </a:lvl4pPr>
            <a:lvl5pPr marL="2057400" indent="-228600" eaLnBrk="0" hangingPunct="0">
              <a:defRPr sz="2400" b="1">
                <a:solidFill>
                  <a:srgbClr val="FF3300"/>
                </a:solidFill>
                <a:latin typeface="Arial" pitchFamily="34" charset="0"/>
              </a:defRPr>
            </a:lvl5pPr>
            <a:lvl6pPr marL="2514600" indent="-228600" algn="ctr" eaLnBrk="0" fontAlgn="base" hangingPunct="0">
              <a:spcBef>
                <a:spcPct val="0"/>
              </a:spcBef>
              <a:spcAft>
                <a:spcPct val="0"/>
              </a:spcAft>
              <a:defRPr sz="2400" b="1">
                <a:solidFill>
                  <a:srgbClr val="FF3300"/>
                </a:solidFill>
                <a:latin typeface="Arial" pitchFamily="34" charset="0"/>
              </a:defRPr>
            </a:lvl6pPr>
            <a:lvl7pPr marL="2971800" indent="-228600" algn="ctr" eaLnBrk="0" fontAlgn="base" hangingPunct="0">
              <a:spcBef>
                <a:spcPct val="0"/>
              </a:spcBef>
              <a:spcAft>
                <a:spcPct val="0"/>
              </a:spcAft>
              <a:defRPr sz="2400" b="1">
                <a:solidFill>
                  <a:srgbClr val="FF3300"/>
                </a:solidFill>
                <a:latin typeface="Arial" pitchFamily="34" charset="0"/>
              </a:defRPr>
            </a:lvl7pPr>
            <a:lvl8pPr marL="3429000" indent="-228600" algn="ctr" eaLnBrk="0" fontAlgn="base" hangingPunct="0">
              <a:spcBef>
                <a:spcPct val="0"/>
              </a:spcBef>
              <a:spcAft>
                <a:spcPct val="0"/>
              </a:spcAft>
              <a:defRPr sz="2400" b="1">
                <a:solidFill>
                  <a:srgbClr val="FF3300"/>
                </a:solidFill>
                <a:latin typeface="Arial" pitchFamily="34" charset="0"/>
              </a:defRPr>
            </a:lvl8pPr>
            <a:lvl9pPr marL="3886200" indent="-228600" algn="ctr" eaLnBrk="0" fontAlgn="base" hangingPunct="0">
              <a:spcBef>
                <a:spcPct val="0"/>
              </a:spcBef>
              <a:spcAft>
                <a:spcPct val="0"/>
              </a:spcAft>
              <a:defRPr sz="2400" b="1">
                <a:solidFill>
                  <a:srgbClr val="FF3300"/>
                </a:solidFill>
                <a:latin typeface="Arial" pitchFamily="34" charset="0"/>
              </a:defRPr>
            </a:lvl9pPr>
          </a:lstStyle>
          <a:p>
            <a:pPr algn="ctr" eaLnBrk="1" hangingPunct="1">
              <a:spcBef>
                <a:spcPct val="50000"/>
              </a:spcBef>
            </a:pPr>
            <a:r>
              <a:rPr lang="es-ES_tradnl" sz="2800" dirty="0">
                <a:solidFill>
                  <a:schemeClr val="tx1"/>
                </a:solidFill>
                <a:latin typeface="+mj-lt"/>
              </a:rPr>
              <a:t>SISTEMA DE INFORMACION</a:t>
            </a:r>
          </a:p>
        </p:txBody>
      </p:sp>
    </p:spTree>
    <p:extLst>
      <p:ext uri="{BB962C8B-B14F-4D97-AF65-F5344CB8AC3E}">
        <p14:creationId xmlns:p14="http://schemas.microsoft.com/office/powerpoint/2010/main" val="2647404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636912"/>
            <a:ext cx="6984776" cy="1446550"/>
          </a:xfrm>
          <a:prstGeom prst="rect">
            <a:avLst/>
          </a:prstGeom>
        </p:spPr>
        <p:txBody>
          <a:bodyPr vert="horz" lIns="91440" tIns="45720" rIns="91440" bIns="45720" rtlCol="0" anchor="ctr">
            <a:normAutofit/>
          </a:bodyPr>
          <a:lstStyle>
            <a:lvl1pPr algn="r">
              <a:spcBef>
                <a:spcPct val="0"/>
              </a:spcBef>
              <a:buNone/>
              <a:defRPr sz="4400" b="1">
                <a:solidFill>
                  <a:schemeClr val="bg1"/>
                </a:solidFill>
                <a:latin typeface="Arial" pitchFamily="34" charset="0"/>
                <a:ea typeface="+mj-ea"/>
                <a:cs typeface="Arial" pitchFamily="34" charset="0"/>
              </a:defRPr>
            </a:lvl1pPr>
          </a:lstStyle>
          <a:p>
            <a:r>
              <a:rPr lang="es-MX" dirty="0" smtClean="0"/>
              <a:t>BUENAS PRÁCTICAS DE MANUFACTURA</a:t>
            </a:r>
            <a:endParaRPr lang="es-CO" dirty="0"/>
          </a:p>
        </p:txBody>
      </p:sp>
    </p:spTree>
    <p:extLst>
      <p:ext uri="{BB962C8B-B14F-4D97-AF65-F5344CB8AC3E}">
        <p14:creationId xmlns:p14="http://schemas.microsoft.com/office/powerpoint/2010/main" val="19308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3896816" y="49184"/>
            <a:ext cx="6147792" cy="571504"/>
          </a:xfrm>
          <a:prstGeom prst="roundRect">
            <a:avLst/>
          </a:prstGeom>
        </p:spPr>
        <p:txBody>
          <a:bodyPr>
            <a:noAutofit/>
          </a:bodyPr>
          <a:lstStyle/>
          <a:p>
            <a:pPr>
              <a:spcBef>
                <a:spcPct val="50000"/>
              </a:spcBef>
            </a:pPr>
            <a:r>
              <a:rPr lang="es-CO" sz="36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600" b="1" dirty="0" smtClean="0">
                <a:solidFill>
                  <a:srgbClr val="00A0BA"/>
                </a:solidFill>
                <a:effectLst>
                  <a:outerShdw blurRad="38100" dist="38100" dir="2700000" algn="tl">
                    <a:srgbClr val="C0C0C0"/>
                  </a:outerShdw>
                </a:effectLst>
                <a:latin typeface="+mj-lt"/>
                <a:ea typeface="+mj-ea"/>
                <a:cs typeface="+mj-cs"/>
              </a:rPr>
              <a:t> de 1997</a:t>
            </a:r>
            <a:endParaRPr lang="es-CO" sz="36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600" b="1" dirty="0">
              <a:solidFill>
                <a:srgbClr val="00A0BA"/>
              </a:solidFill>
              <a:effectLst>
                <a:outerShdw blurRad="38100" dist="38100" dir="2700000" algn="tl">
                  <a:srgbClr val="C0C0C0"/>
                </a:outerShdw>
              </a:effectLst>
              <a:latin typeface="+mj-lt"/>
              <a:ea typeface="+mj-ea"/>
              <a:cs typeface="+mj-cs"/>
            </a:endParaRPr>
          </a:p>
        </p:txBody>
      </p:sp>
      <p:sp>
        <p:nvSpPr>
          <p:cNvPr id="7" name="1 Rectángulo"/>
          <p:cNvSpPr>
            <a:spLocks noChangeArrowheads="1"/>
          </p:cNvSpPr>
          <p:nvPr/>
        </p:nvSpPr>
        <p:spPr bwMode="auto">
          <a:xfrm>
            <a:off x="200025" y="2483018"/>
            <a:ext cx="87153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50000"/>
              </a:spcBef>
            </a:pPr>
            <a:r>
              <a:rPr lang="es-ES" sz="2800" b="1" dirty="0">
                <a:solidFill>
                  <a:schemeClr val="tx1"/>
                </a:solidFill>
              </a:rPr>
              <a:t>BUENAS PRACTICAS DE MANUFACTURA: </a:t>
            </a:r>
            <a:r>
              <a:rPr lang="es-ES" sz="2800" b="0" dirty="0">
                <a:solidFill>
                  <a:schemeClr val="tx1"/>
                </a:solidFill>
              </a:rPr>
              <a:t>Son los </a:t>
            </a:r>
            <a:r>
              <a:rPr lang="es-ES" sz="2800" b="1" dirty="0">
                <a:solidFill>
                  <a:schemeClr val="tx1"/>
                </a:solidFill>
              </a:rPr>
              <a:t>principios básicos </a:t>
            </a:r>
            <a:r>
              <a:rPr lang="es-ES" sz="2800" b="0" dirty="0">
                <a:solidFill>
                  <a:schemeClr val="tx1"/>
                </a:solidFill>
              </a:rPr>
              <a:t>y practicas generales de higiene en la manipulación , preparación, elaboración, envasado, almacenamiento, transporte y distribución de alimentos para consumo humano, con el objeto de garantizar que los productos se fabriquen en condiciones sanitarias adecuadas y </a:t>
            </a:r>
            <a:r>
              <a:rPr lang="es-ES" sz="2800" b="1" dirty="0">
                <a:solidFill>
                  <a:schemeClr val="tx1"/>
                </a:solidFill>
              </a:rPr>
              <a:t>se disminuyan los riesgos inherentes a la producción</a:t>
            </a:r>
            <a:r>
              <a:rPr lang="es-ES" sz="2800" b="0" dirty="0">
                <a:solidFill>
                  <a:schemeClr val="tx1"/>
                </a:solidFill>
              </a:rPr>
              <a:t>.</a:t>
            </a:r>
          </a:p>
          <a:p>
            <a:pPr algn="just" eaLnBrk="0" hangingPunct="0"/>
            <a:endParaRPr lang="es-ES" sz="2800" dirty="0">
              <a:solidFill>
                <a:schemeClr val="tx1"/>
              </a:solidFill>
            </a:endParaRPr>
          </a:p>
        </p:txBody>
      </p:sp>
    </p:spTree>
    <p:extLst>
      <p:ext uri="{BB962C8B-B14F-4D97-AF65-F5344CB8AC3E}">
        <p14:creationId xmlns:p14="http://schemas.microsoft.com/office/powerpoint/2010/main" val="329452520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bwMode="auto">
          <a:xfrm>
            <a:off x="35496" y="1052736"/>
            <a:ext cx="6408712" cy="5400600"/>
          </a:xfrm>
          <a:prstGeom prst="ellipse">
            <a:avLst/>
          </a:prstGeom>
          <a:solidFill>
            <a:srgbClr val="00CCFF">
              <a:alpha val="29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lang="es-MX" sz="1600" dirty="0" smtClean="0">
                <a:latin typeface="Tahoma" charset="0"/>
              </a:rPr>
              <a:t>CONPES 3375 DE 2005</a:t>
            </a:r>
          </a:p>
          <a:p>
            <a:pPr marR="0" algn="ctr" defTabSz="914400" rtl="0" eaLnBrk="0" fontAlgn="base" latinLnBrk="0" hangingPunct="0">
              <a:lnSpc>
                <a:spcPct val="80000"/>
              </a:lnSpc>
              <a:spcBef>
                <a:spcPct val="20000"/>
              </a:spcBef>
              <a:spcAft>
                <a:spcPct val="0"/>
              </a:spcAft>
              <a:buClrTx/>
              <a:buSzTx/>
              <a:tabLst/>
            </a:pPr>
            <a:endParaRPr kumimoji="0" lang="es-MX" sz="800" b="0" i="0" u="none" strike="noStrike" cap="none" normalizeH="0" baseline="0" dirty="0">
              <a:ln>
                <a:noFill/>
              </a:ln>
              <a:solidFill>
                <a:schemeClr val="tx1"/>
              </a:solidFill>
              <a:effectLst/>
              <a:latin typeface="Tahoma" charset="0"/>
            </a:endParaRPr>
          </a:p>
          <a:p>
            <a:pPr algn="ctr"/>
            <a:r>
              <a:rPr lang="es-CO" sz="1200" dirty="0" smtClean="0"/>
              <a:t>“Política nacional de sanidad agropecuaria e inocuidad de alimentos para el sistema de medidas sanitarias y fitosanitarias”</a:t>
            </a:r>
            <a:endParaRPr kumimoji="0" lang="es-CO" sz="1200" i="0" u="none" strike="noStrike" cap="none" normalizeH="0" baseline="0" dirty="0" smtClean="0">
              <a:ln>
                <a:noFill/>
              </a:ln>
              <a:solidFill>
                <a:schemeClr val="tx1"/>
              </a:solidFill>
              <a:effectLst/>
              <a:latin typeface="Tahoma" charset="0"/>
            </a:endParaRPr>
          </a:p>
        </p:txBody>
      </p:sp>
      <p:sp>
        <p:nvSpPr>
          <p:cNvPr id="6" name="5 Elipse"/>
          <p:cNvSpPr/>
          <p:nvPr/>
        </p:nvSpPr>
        <p:spPr bwMode="auto">
          <a:xfrm>
            <a:off x="5364088" y="1052736"/>
            <a:ext cx="3779912" cy="5400600"/>
          </a:xfrm>
          <a:prstGeom prst="ellipse">
            <a:avLst/>
          </a:prstGeom>
          <a:solidFill>
            <a:srgbClr val="00CCFF">
              <a:alpha val="29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lang="es-MX" sz="1600" dirty="0" smtClean="0">
                <a:latin typeface="Tahoma" charset="0"/>
              </a:rPr>
              <a:t>CONPES 113 DE 2008</a:t>
            </a:r>
          </a:p>
          <a:p>
            <a:pPr marR="0" algn="ctr" defTabSz="914400" rtl="0" eaLnBrk="0" fontAlgn="base" latinLnBrk="0" hangingPunct="0">
              <a:lnSpc>
                <a:spcPct val="80000"/>
              </a:lnSpc>
              <a:spcBef>
                <a:spcPct val="20000"/>
              </a:spcBef>
              <a:spcAft>
                <a:spcPct val="0"/>
              </a:spcAft>
              <a:buClrTx/>
              <a:buSzTx/>
              <a:tabLst/>
            </a:pPr>
            <a:endParaRPr kumimoji="0" lang="es-MX" sz="800" b="0" i="0" u="none" strike="noStrike" cap="none" normalizeH="0" baseline="0" dirty="0">
              <a:ln>
                <a:noFill/>
              </a:ln>
              <a:solidFill>
                <a:schemeClr val="tx1"/>
              </a:solidFill>
              <a:effectLst/>
              <a:latin typeface="Tahoma" charset="0"/>
            </a:endParaRPr>
          </a:p>
          <a:p>
            <a:pPr algn="ctr"/>
            <a:r>
              <a:rPr lang="es-CO" sz="1200" dirty="0" smtClean="0"/>
              <a:t>“</a:t>
            </a:r>
            <a:r>
              <a:rPr lang="es-CO" sz="1200" dirty="0"/>
              <a:t>P</a:t>
            </a:r>
            <a:r>
              <a:rPr lang="es-CO" sz="1200" dirty="0" smtClean="0"/>
              <a:t>olítica nacional de seguridad alimentaria y nutricional (PSAN)”</a:t>
            </a:r>
            <a:endParaRPr kumimoji="0" lang="es-CO" sz="1200" i="0" u="none" strike="noStrike" cap="none" normalizeH="0" baseline="0" dirty="0" smtClean="0">
              <a:ln>
                <a:noFill/>
              </a:ln>
              <a:solidFill>
                <a:schemeClr val="tx1"/>
              </a:solidFill>
              <a:effectLst/>
              <a:latin typeface="Tahoma" charset="0"/>
            </a:endParaRPr>
          </a:p>
        </p:txBody>
      </p:sp>
      <p:sp>
        <p:nvSpPr>
          <p:cNvPr id="7" name="6 Elipse"/>
          <p:cNvSpPr/>
          <p:nvPr/>
        </p:nvSpPr>
        <p:spPr bwMode="auto">
          <a:xfrm>
            <a:off x="35496" y="2776736"/>
            <a:ext cx="1835696" cy="1660376"/>
          </a:xfrm>
          <a:prstGeom prst="ellipse">
            <a:avLst/>
          </a:prstGeom>
          <a:solidFill>
            <a:srgbClr val="33CC33">
              <a:alpha val="28235"/>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lang="es-MX" sz="1200" dirty="0" smtClean="0">
                <a:latin typeface="Tahoma" charset="0"/>
              </a:rPr>
              <a:t>CONPES 3376 DE 2005</a:t>
            </a:r>
          </a:p>
          <a:p>
            <a:pPr marR="0" algn="ctr" defTabSz="914400" rtl="0" eaLnBrk="0" fontAlgn="base" latinLnBrk="0" hangingPunct="0">
              <a:lnSpc>
                <a:spcPct val="80000"/>
              </a:lnSpc>
              <a:spcBef>
                <a:spcPct val="20000"/>
              </a:spcBef>
              <a:spcAft>
                <a:spcPct val="0"/>
              </a:spcAft>
              <a:buClrTx/>
              <a:buSzTx/>
              <a:tabLst/>
            </a:pPr>
            <a:endParaRPr kumimoji="0" lang="es-MX" sz="1100" b="0" i="0" u="none" strike="noStrike" cap="none" normalizeH="0" baseline="0" dirty="0">
              <a:ln>
                <a:noFill/>
              </a:ln>
              <a:solidFill>
                <a:schemeClr val="tx1"/>
              </a:solidFill>
              <a:effectLst/>
              <a:latin typeface="Tahoma" charset="0"/>
            </a:endParaRPr>
          </a:p>
          <a:p>
            <a:pPr algn="ctr"/>
            <a:r>
              <a:rPr lang="es-CO" sz="1100" dirty="0" smtClean="0"/>
              <a:t>“</a:t>
            </a:r>
            <a:r>
              <a:rPr lang="es-CO" sz="1100" dirty="0"/>
              <a:t>P</a:t>
            </a:r>
            <a:r>
              <a:rPr lang="es-CO" sz="1100" dirty="0" smtClean="0"/>
              <a:t>olítica sanitaria y de inocuidad para las cadenas de la carne bovina y de la leche”</a:t>
            </a:r>
            <a:endParaRPr kumimoji="0" lang="es-CO" sz="1100" i="0" u="none" strike="noStrike" cap="none" normalizeH="0" baseline="0" dirty="0" smtClean="0">
              <a:ln>
                <a:noFill/>
              </a:ln>
              <a:solidFill>
                <a:schemeClr val="tx1"/>
              </a:solidFill>
              <a:effectLst/>
              <a:latin typeface="Tahoma" charset="0"/>
            </a:endParaRPr>
          </a:p>
        </p:txBody>
      </p:sp>
      <p:sp>
        <p:nvSpPr>
          <p:cNvPr id="8" name="7 Elipse"/>
          <p:cNvSpPr/>
          <p:nvPr/>
        </p:nvSpPr>
        <p:spPr bwMode="auto">
          <a:xfrm>
            <a:off x="1871192" y="2776736"/>
            <a:ext cx="1764704" cy="1660376"/>
          </a:xfrm>
          <a:prstGeom prst="ellipse">
            <a:avLst/>
          </a:prstGeom>
          <a:solidFill>
            <a:srgbClr val="33CC33">
              <a:alpha val="28235"/>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lang="es-MX" sz="1200" dirty="0" smtClean="0">
                <a:latin typeface="Tahoma" charset="0"/>
              </a:rPr>
              <a:t>CONPES 3458 DE 2007</a:t>
            </a:r>
          </a:p>
          <a:p>
            <a:pPr marR="0" algn="ctr" defTabSz="914400" rtl="0" eaLnBrk="0" fontAlgn="base" latinLnBrk="0" hangingPunct="0">
              <a:lnSpc>
                <a:spcPct val="80000"/>
              </a:lnSpc>
              <a:spcBef>
                <a:spcPct val="20000"/>
              </a:spcBef>
              <a:spcAft>
                <a:spcPct val="0"/>
              </a:spcAft>
              <a:buClrTx/>
              <a:buSzTx/>
              <a:tabLst/>
            </a:pPr>
            <a:endParaRPr kumimoji="0" lang="es-MX" sz="1100" b="0" i="0" u="none" strike="noStrike" cap="none" normalizeH="0" baseline="0" dirty="0">
              <a:ln>
                <a:noFill/>
              </a:ln>
              <a:solidFill>
                <a:schemeClr val="tx1"/>
              </a:solidFill>
              <a:effectLst/>
              <a:latin typeface="Tahoma" charset="0"/>
            </a:endParaRPr>
          </a:p>
          <a:p>
            <a:pPr algn="ctr"/>
            <a:r>
              <a:rPr lang="es-CO" sz="1100" dirty="0" smtClean="0"/>
              <a:t>“</a:t>
            </a:r>
            <a:r>
              <a:rPr lang="es-CO" sz="1100" dirty="0"/>
              <a:t>P</a:t>
            </a:r>
            <a:r>
              <a:rPr lang="es-CO" sz="1100" dirty="0" smtClean="0"/>
              <a:t>olítica nacional de sanidad e inocuidad para la cadena porcina”</a:t>
            </a:r>
            <a:endParaRPr kumimoji="0" lang="es-CO" sz="1100" i="0" u="none" strike="noStrike" cap="none" normalizeH="0" baseline="0" dirty="0" smtClean="0">
              <a:ln>
                <a:noFill/>
              </a:ln>
              <a:solidFill>
                <a:schemeClr val="tx1"/>
              </a:solidFill>
              <a:effectLst/>
              <a:latin typeface="Tahoma" charset="0"/>
            </a:endParaRPr>
          </a:p>
        </p:txBody>
      </p:sp>
      <p:sp>
        <p:nvSpPr>
          <p:cNvPr id="9" name="8 Elipse"/>
          <p:cNvSpPr/>
          <p:nvPr/>
        </p:nvSpPr>
        <p:spPr bwMode="auto">
          <a:xfrm>
            <a:off x="3635896" y="2776736"/>
            <a:ext cx="1728192" cy="1660376"/>
          </a:xfrm>
          <a:prstGeom prst="ellipse">
            <a:avLst/>
          </a:prstGeom>
          <a:solidFill>
            <a:srgbClr val="33CC33">
              <a:alpha val="28235"/>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lang="es-MX" sz="1200" dirty="0" smtClean="0">
                <a:latin typeface="Tahoma" charset="0"/>
              </a:rPr>
              <a:t>CONPES 3468 DE 2007</a:t>
            </a:r>
          </a:p>
          <a:p>
            <a:pPr marR="0" algn="ctr" defTabSz="914400" rtl="0" eaLnBrk="0" fontAlgn="base" latinLnBrk="0" hangingPunct="0">
              <a:lnSpc>
                <a:spcPct val="80000"/>
              </a:lnSpc>
              <a:spcBef>
                <a:spcPct val="20000"/>
              </a:spcBef>
              <a:spcAft>
                <a:spcPct val="0"/>
              </a:spcAft>
              <a:buClrTx/>
              <a:buSzTx/>
              <a:tabLst/>
            </a:pPr>
            <a:endParaRPr kumimoji="0" lang="es-MX" sz="1100" b="0" i="0" u="none" strike="noStrike" cap="none" normalizeH="0" baseline="0" dirty="0">
              <a:ln>
                <a:noFill/>
              </a:ln>
              <a:solidFill>
                <a:schemeClr val="tx1"/>
              </a:solidFill>
              <a:effectLst/>
              <a:latin typeface="Tahoma" charset="0"/>
            </a:endParaRPr>
          </a:p>
          <a:p>
            <a:pPr algn="ctr"/>
            <a:r>
              <a:rPr lang="es-CO" sz="1100" dirty="0" smtClean="0"/>
              <a:t>“</a:t>
            </a:r>
            <a:r>
              <a:rPr lang="es-CO" sz="1100" dirty="0"/>
              <a:t>P</a:t>
            </a:r>
            <a:r>
              <a:rPr lang="es-CO" sz="1100" dirty="0" smtClean="0"/>
              <a:t>olítica nacional de sanidad e inocuidad para la cadena avícola”</a:t>
            </a:r>
            <a:endParaRPr kumimoji="0" lang="es-CO" sz="1100" i="0" u="none" strike="noStrike" cap="none" normalizeH="0" baseline="0" dirty="0" smtClean="0">
              <a:ln>
                <a:noFill/>
              </a:ln>
              <a:solidFill>
                <a:schemeClr val="tx1"/>
              </a:solidFill>
              <a:effectLst/>
              <a:latin typeface="Tahoma" charset="0"/>
            </a:endParaRPr>
          </a:p>
        </p:txBody>
      </p:sp>
      <p:sp>
        <p:nvSpPr>
          <p:cNvPr id="10" name="9 Elipse"/>
          <p:cNvSpPr/>
          <p:nvPr/>
        </p:nvSpPr>
        <p:spPr bwMode="auto">
          <a:xfrm>
            <a:off x="971600" y="4365104"/>
            <a:ext cx="1800200" cy="1660376"/>
          </a:xfrm>
          <a:prstGeom prst="ellipse">
            <a:avLst/>
          </a:prstGeom>
          <a:solidFill>
            <a:srgbClr val="33CC33">
              <a:alpha val="28235"/>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lang="es-MX" sz="1200" dirty="0" smtClean="0">
                <a:latin typeface="Tahoma" charset="0"/>
              </a:rPr>
              <a:t>CONPES 3514 DE 2008</a:t>
            </a:r>
          </a:p>
          <a:p>
            <a:pPr marR="0" algn="ctr" defTabSz="914400" rtl="0" eaLnBrk="0" fontAlgn="base" latinLnBrk="0" hangingPunct="0">
              <a:lnSpc>
                <a:spcPct val="80000"/>
              </a:lnSpc>
              <a:spcBef>
                <a:spcPct val="20000"/>
              </a:spcBef>
              <a:spcAft>
                <a:spcPct val="0"/>
              </a:spcAft>
              <a:buClrTx/>
              <a:buSzTx/>
              <a:tabLst/>
            </a:pPr>
            <a:endParaRPr kumimoji="0" lang="es-MX" sz="1100" b="0" i="0" u="none" strike="noStrike" cap="none" normalizeH="0" baseline="0" dirty="0">
              <a:ln>
                <a:noFill/>
              </a:ln>
              <a:solidFill>
                <a:schemeClr val="tx1"/>
              </a:solidFill>
              <a:effectLst/>
              <a:latin typeface="Tahoma" charset="0"/>
            </a:endParaRPr>
          </a:p>
          <a:p>
            <a:pPr algn="ctr"/>
            <a:r>
              <a:rPr lang="es-CO" sz="1100" dirty="0" smtClean="0"/>
              <a:t>“</a:t>
            </a:r>
            <a:r>
              <a:rPr lang="es-CO" sz="1100" dirty="0"/>
              <a:t>P</a:t>
            </a:r>
            <a:r>
              <a:rPr lang="es-CO" sz="1100" dirty="0" smtClean="0"/>
              <a:t>olítica nacional fitosanitaria y de inocuidad para las cadenas de frutas y de otros vegetales”</a:t>
            </a:r>
            <a:endParaRPr kumimoji="0" lang="es-CO" sz="1100" i="0" u="none" strike="noStrike" cap="none" normalizeH="0" baseline="0" dirty="0" smtClean="0">
              <a:ln>
                <a:noFill/>
              </a:ln>
              <a:solidFill>
                <a:schemeClr val="tx1"/>
              </a:solidFill>
              <a:effectLst/>
              <a:latin typeface="Tahoma" charset="0"/>
            </a:endParaRPr>
          </a:p>
        </p:txBody>
      </p:sp>
      <p:sp>
        <p:nvSpPr>
          <p:cNvPr id="11" name="10 Elipse"/>
          <p:cNvSpPr/>
          <p:nvPr/>
        </p:nvSpPr>
        <p:spPr bwMode="auto">
          <a:xfrm>
            <a:off x="2771800" y="4360912"/>
            <a:ext cx="1800200" cy="1660376"/>
          </a:xfrm>
          <a:prstGeom prst="ellipse">
            <a:avLst/>
          </a:prstGeom>
          <a:solidFill>
            <a:srgbClr val="33CC33">
              <a:alpha val="28235"/>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algn="ctr" defTabSz="914400" rtl="0" eaLnBrk="0" fontAlgn="base" latinLnBrk="0" hangingPunct="0">
              <a:lnSpc>
                <a:spcPct val="80000"/>
              </a:lnSpc>
              <a:spcBef>
                <a:spcPct val="20000"/>
              </a:spcBef>
              <a:spcAft>
                <a:spcPct val="0"/>
              </a:spcAft>
              <a:buClrTx/>
              <a:buSzTx/>
              <a:tabLst/>
            </a:pPr>
            <a:r>
              <a:rPr lang="es-MX" sz="1200" dirty="0" smtClean="0">
                <a:latin typeface="Tahoma" charset="0"/>
              </a:rPr>
              <a:t>CONPES 3676 DE 2010</a:t>
            </a:r>
          </a:p>
          <a:p>
            <a:pPr marR="0" algn="ctr" defTabSz="914400" rtl="0" eaLnBrk="0" fontAlgn="base" latinLnBrk="0" hangingPunct="0">
              <a:lnSpc>
                <a:spcPct val="80000"/>
              </a:lnSpc>
              <a:spcBef>
                <a:spcPct val="20000"/>
              </a:spcBef>
              <a:spcAft>
                <a:spcPct val="0"/>
              </a:spcAft>
              <a:buClrTx/>
              <a:buSzTx/>
              <a:tabLst/>
            </a:pPr>
            <a:endParaRPr kumimoji="0" lang="es-MX" sz="1100" b="0" i="0" u="none" strike="noStrike" cap="none" normalizeH="0" baseline="0" dirty="0">
              <a:ln>
                <a:noFill/>
              </a:ln>
              <a:solidFill>
                <a:schemeClr val="tx1"/>
              </a:solidFill>
              <a:effectLst/>
              <a:latin typeface="Tahoma" charset="0"/>
            </a:endParaRPr>
          </a:p>
          <a:p>
            <a:pPr algn="ctr"/>
            <a:r>
              <a:rPr lang="es-CO" sz="1100" dirty="0" smtClean="0"/>
              <a:t>“</a:t>
            </a:r>
            <a:r>
              <a:rPr lang="es-CO" sz="1100" dirty="0"/>
              <a:t>C</a:t>
            </a:r>
            <a:r>
              <a:rPr lang="es-CO" sz="1100" dirty="0" smtClean="0"/>
              <a:t>onsolidación de la política sanitaria y de inocuidad para las cadenas láctea y cárnica”</a:t>
            </a:r>
            <a:endParaRPr kumimoji="0" lang="es-CO" sz="1100" i="0" u="none" strike="noStrike" cap="none" normalizeH="0" baseline="0" dirty="0" smtClean="0">
              <a:ln>
                <a:noFill/>
              </a:ln>
              <a:solidFill>
                <a:schemeClr val="tx1"/>
              </a:solidFill>
              <a:effectLst/>
              <a:latin typeface="Tahoma" charset="0"/>
            </a:endParaRPr>
          </a:p>
        </p:txBody>
      </p:sp>
    </p:spTree>
    <p:extLst>
      <p:ext uri="{BB962C8B-B14F-4D97-AF65-F5344CB8AC3E}">
        <p14:creationId xmlns:p14="http://schemas.microsoft.com/office/powerpoint/2010/main" val="8761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body" idx="1"/>
          </p:nvPr>
        </p:nvSpPr>
        <p:spPr>
          <a:xfrm>
            <a:off x="323528" y="1482824"/>
            <a:ext cx="8424936" cy="3962400"/>
          </a:xfrm>
        </p:spPr>
        <p:txBody>
          <a:bodyPr>
            <a:noAutofit/>
          </a:bodyPr>
          <a:lstStyle/>
          <a:p>
            <a:pPr algn="just">
              <a:lnSpc>
                <a:spcPct val="90000"/>
              </a:lnSpc>
              <a:buFontTx/>
              <a:buNone/>
              <a:defRPr/>
            </a:pPr>
            <a:r>
              <a:rPr lang="es-ES_tradnl" dirty="0" smtClean="0">
                <a:solidFill>
                  <a:schemeClr val="tx1"/>
                </a:solidFill>
                <a:cs typeface="Arial" charset="0"/>
              </a:rPr>
              <a:t> </a:t>
            </a:r>
          </a:p>
          <a:p>
            <a:pPr marL="0" indent="0" algn="just">
              <a:lnSpc>
                <a:spcPct val="90000"/>
              </a:lnSpc>
              <a:buFontTx/>
              <a:buNone/>
              <a:defRPr/>
            </a:pPr>
            <a:r>
              <a:rPr lang="es-ES_tradnl" dirty="0" smtClean="0">
                <a:solidFill>
                  <a:schemeClr val="tx1"/>
                </a:solidFill>
                <a:effectLst>
                  <a:outerShdw blurRad="38100" dist="38100" dir="2700000" algn="tl">
                    <a:srgbClr val="C0C0C0"/>
                  </a:outerShdw>
                </a:effectLst>
                <a:cs typeface="Arial" charset="0"/>
              </a:rPr>
              <a:t> </a:t>
            </a:r>
            <a:r>
              <a:rPr lang="es-ES_tradnl" dirty="0" smtClean="0">
                <a:solidFill>
                  <a:schemeClr val="tx1"/>
                </a:solidFill>
                <a:cs typeface="Arial" charset="0"/>
              </a:rPr>
              <a:t>Las  BPM buscan fundamentalmente </a:t>
            </a:r>
            <a:r>
              <a:rPr lang="es-ES_tradnl" b="1" dirty="0" smtClean="0">
                <a:solidFill>
                  <a:schemeClr val="tx1"/>
                </a:solidFill>
                <a:effectLst>
                  <a:outerShdw blurRad="38100" dist="38100" dir="2700000" algn="tl">
                    <a:srgbClr val="C0C0C0"/>
                  </a:outerShdw>
                </a:effectLst>
                <a:cs typeface="Arial" charset="0"/>
              </a:rPr>
              <a:t>prevenir o evitar la contaminación</a:t>
            </a:r>
            <a:r>
              <a:rPr lang="es-ES_tradnl" dirty="0" smtClean="0">
                <a:solidFill>
                  <a:schemeClr val="tx1"/>
                </a:solidFill>
                <a:cs typeface="Arial" charset="0"/>
              </a:rPr>
              <a:t>  (física, química o biológica) y alteración o deterioro de los alimentos.  A través de las BPM se busca garantizar las prácticas de higiene y condiciones sanitarias con lo cual se logra la protección de los productos alimenticios procesados y en consecuencia la salud de los consumidores.</a:t>
            </a:r>
            <a:endParaRPr lang="es-ES_tradnl" b="1" dirty="0" smtClean="0">
              <a:solidFill>
                <a:schemeClr val="tx1"/>
              </a:solidFill>
              <a:effectLst>
                <a:outerShdw blurRad="38100" dist="38100" dir="2700000" algn="tl">
                  <a:srgbClr val="C0C0C0"/>
                </a:outerShdw>
              </a:effectLst>
              <a:cs typeface="Arial" charset="0"/>
            </a:endParaRPr>
          </a:p>
          <a:p>
            <a:pPr algn="just">
              <a:lnSpc>
                <a:spcPct val="90000"/>
              </a:lnSpc>
              <a:buFontTx/>
              <a:buNone/>
              <a:defRPr/>
            </a:pPr>
            <a:endParaRPr lang="es-ES_tradnl" dirty="0" smtClean="0">
              <a:solidFill>
                <a:schemeClr val="tx1"/>
              </a:solidFill>
            </a:endParaRPr>
          </a:p>
          <a:p>
            <a:pPr algn="just">
              <a:lnSpc>
                <a:spcPct val="90000"/>
              </a:lnSpc>
              <a:buFontTx/>
              <a:buNone/>
              <a:defRPr/>
            </a:pPr>
            <a:endParaRPr lang="es-ES_tradnl" dirty="0" smtClean="0">
              <a:solidFill>
                <a:schemeClr val="tx1"/>
              </a:solidFill>
              <a:effectLst>
                <a:outerShdw blurRad="38100" dist="38100" dir="2700000" algn="tl">
                  <a:srgbClr val="C0C0C0"/>
                </a:outerShdw>
              </a:effectLst>
            </a:endParaRPr>
          </a:p>
        </p:txBody>
      </p:sp>
      <p:sp>
        <p:nvSpPr>
          <p:cNvPr id="4" name="3 Rectángulo redondeado"/>
          <p:cNvSpPr/>
          <p:nvPr/>
        </p:nvSpPr>
        <p:spPr bwMode="auto">
          <a:xfrm>
            <a:off x="4328864" y="409224"/>
            <a:ext cx="6147792" cy="571504"/>
          </a:xfrm>
          <a:prstGeom prst="roundRect">
            <a:avLst/>
          </a:prstGeom>
        </p:spPr>
        <p:txBody>
          <a:bodyPr>
            <a:noAutofit/>
          </a:bodyPr>
          <a:lstStyle/>
          <a:p>
            <a:pPr>
              <a:spcBef>
                <a:spcPct val="50000"/>
              </a:spcBef>
            </a:pPr>
            <a:r>
              <a:rPr lang="es-CO" sz="4000" b="1" dirty="0" smtClean="0">
                <a:solidFill>
                  <a:srgbClr val="00A0BA"/>
                </a:solidFill>
                <a:effectLst>
                  <a:outerShdw blurRad="38100" dist="38100" dir="2700000" algn="tl">
                    <a:srgbClr val="C0C0C0"/>
                  </a:outerShdw>
                </a:effectLst>
                <a:latin typeface="+mj-lt"/>
                <a:ea typeface="+mj-ea"/>
                <a:cs typeface="+mj-cs"/>
              </a:rPr>
              <a:t>OBJETIVO</a:t>
            </a:r>
            <a:endParaRPr lang="es-CO" sz="40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40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3505500820"/>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11 Imagen" descr="1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5"/>
            <a:ext cx="30003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15 Imagen" descr="2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571625"/>
            <a:ext cx="30003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16 Imagen" descr="22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098925"/>
            <a:ext cx="207168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17 Imagen" descr="23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4071938"/>
            <a:ext cx="36433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contenido"/>
          <p:cNvSpPr>
            <a:spLocks noGrp="1"/>
          </p:cNvSpPr>
          <p:nvPr>
            <p:ph idx="1"/>
          </p:nvPr>
        </p:nvSpPr>
        <p:spPr/>
        <p:txBody>
          <a:bodyPr/>
          <a:lstStyle/>
          <a:p>
            <a:endParaRPr lang="es-CO"/>
          </a:p>
        </p:txBody>
      </p:sp>
    </p:spTree>
    <p:extLst>
      <p:ext uri="{BB962C8B-B14F-4D97-AF65-F5344CB8AC3E}">
        <p14:creationId xmlns:p14="http://schemas.microsoft.com/office/powerpoint/2010/main" val="201344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5 Imagen" descr="3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3"/>
            <a:ext cx="32448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7 Imagen" descr="18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1357313"/>
            <a:ext cx="2767012"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8 Imagen" descr="17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1335088"/>
            <a:ext cx="2989263"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96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Marcador de contenido" descr="14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4357688"/>
            <a:ext cx="3008313" cy="2252662"/>
          </a:xfrm>
        </p:spPr>
      </p:pic>
      <p:pic>
        <p:nvPicPr>
          <p:cNvPr id="16387" name="4 Imagen" descr="1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4214813"/>
            <a:ext cx="3435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6 Imagen" descr="2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57313"/>
            <a:ext cx="3319463"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7 Imagen" descr="empaques_02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45163" y="1428750"/>
            <a:ext cx="33988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8 Imagen" descr="29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4406900"/>
            <a:ext cx="279717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1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Marcador de contenido" descr="12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4214813"/>
            <a:ext cx="3530600" cy="2643187"/>
          </a:xfrm>
        </p:spPr>
      </p:pic>
      <p:pic>
        <p:nvPicPr>
          <p:cNvPr id="18435" name="4 Imagen" descr="2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3357563"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5 Imagen" descr="21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420813"/>
            <a:ext cx="19367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6 Imagen" descr="21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1357313"/>
            <a:ext cx="3651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7 Imagen" descr="27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72313" y="4100513"/>
            <a:ext cx="2071687"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8 Imagen" descr="27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00438" y="4184650"/>
            <a:ext cx="35718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53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3824808" y="44624"/>
            <a:ext cx="6147792" cy="571504"/>
          </a:xfrm>
          <a:prstGeom prst="roundRect">
            <a:avLst/>
          </a:prstGeom>
        </p:spPr>
        <p:txBody>
          <a:bodyPr>
            <a:noAutofit/>
          </a:bodyPr>
          <a:lstStyle/>
          <a:p>
            <a:pPr>
              <a:spcBef>
                <a:spcPct val="50000"/>
              </a:spcBef>
            </a:pPr>
            <a:r>
              <a:rPr lang="es-CO" sz="36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600" b="1" dirty="0" smtClean="0">
                <a:solidFill>
                  <a:srgbClr val="00A0BA"/>
                </a:solidFill>
                <a:effectLst>
                  <a:outerShdw blurRad="38100" dist="38100" dir="2700000" algn="tl">
                    <a:srgbClr val="C0C0C0"/>
                  </a:outerShdw>
                </a:effectLst>
                <a:latin typeface="+mj-lt"/>
                <a:ea typeface="+mj-ea"/>
                <a:cs typeface="+mj-cs"/>
              </a:rPr>
              <a:t> de 1997</a:t>
            </a:r>
            <a:endParaRPr lang="es-CO" sz="36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600" b="1" dirty="0">
              <a:solidFill>
                <a:srgbClr val="00A0BA"/>
              </a:solidFill>
              <a:effectLst>
                <a:outerShdw blurRad="38100" dist="38100" dir="2700000" algn="tl">
                  <a:srgbClr val="C0C0C0"/>
                </a:outerShdw>
              </a:effectLst>
              <a:latin typeface="+mj-lt"/>
              <a:ea typeface="+mj-ea"/>
              <a:cs typeface="+mj-cs"/>
            </a:endParaRPr>
          </a:p>
        </p:txBody>
      </p:sp>
      <p:sp>
        <p:nvSpPr>
          <p:cNvPr id="4" name="1 Rectángulo"/>
          <p:cNvSpPr>
            <a:spLocks noChangeArrowheads="1"/>
          </p:cNvSpPr>
          <p:nvPr/>
        </p:nvSpPr>
        <p:spPr bwMode="auto">
          <a:xfrm>
            <a:off x="285750" y="2010320"/>
            <a:ext cx="860673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r>
              <a:rPr lang="es-ES" sz="2400" dirty="0">
                <a:solidFill>
                  <a:schemeClr val="tx1"/>
                </a:solidFill>
              </a:rPr>
              <a:t>ASPECTOS EXIGIDOS POR EL DECRETO:</a:t>
            </a:r>
          </a:p>
          <a:p>
            <a:pPr algn="l" eaLnBrk="0" hangingPunct="0">
              <a:buFont typeface="Wingdings" pitchFamily="2" charset="2"/>
              <a:buNone/>
            </a:pPr>
            <a:endParaRPr lang="es-ES" sz="2400" b="0" dirty="0">
              <a:solidFill>
                <a:schemeClr val="tx1"/>
              </a:solidFill>
            </a:endParaRPr>
          </a:p>
          <a:p>
            <a:pPr algn="l" eaLnBrk="0" hangingPunct="0">
              <a:buFont typeface="Wingdings" pitchFamily="2" charset="2"/>
              <a:buChar char="ü"/>
            </a:pPr>
            <a:r>
              <a:rPr lang="es-ES" sz="2400" b="0" dirty="0">
                <a:solidFill>
                  <a:schemeClr val="tx1"/>
                </a:solidFill>
              </a:rPr>
              <a:t>Edificaciones e Instalaciones </a:t>
            </a:r>
          </a:p>
          <a:p>
            <a:pPr algn="l" eaLnBrk="0" hangingPunct="0">
              <a:buFont typeface="Wingdings" pitchFamily="2" charset="2"/>
              <a:buChar char="ü"/>
            </a:pPr>
            <a:r>
              <a:rPr lang="es-ES" sz="2400" b="0" dirty="0">
                <a:solidFill>
                  <a:schemeClr val="tx1"/>
                </a:solidFill>
              </a:rPr>
              <a:t>Equipos y Utensilios</a:t>
            </a:r>
          </a:p>
          <a:p>
            <a:pPr algn="l" eaLnBrk="0" hangingPunct="0">
              <a:buFont typeface="Wingdings" pitchFamily="2" charset="2"/>
              <a:buChar char="ü"/>
            </a:pPr>
            <a:r>
              <a:rPr lang="es-ES" sz="2400" b="0" dirty="0">
                <a:solidFill>
                  <a:schemeClr val="tx1"/>
                </a:solidFill>
              </a:rPr>
              <a:t>Personal Manipulador</a:t>
            </a:r>
          </a:p>
          <a:p>
            <a:pPr algn="l" eaLnBrk="0" hangingPunct="0">
              <a:buFont typeface="Wingdings" pitchFamily="2" charset="2"/>
              <a:buChar char="ü"/>
            </a:pPr>
            <a:r>
              <a:rPr lang="es-ES" sz="2400" b="0" dirty="0">
                <a:solidFill>
                  <a:schemeClr val="tx1"/>
                </a:solidFill>
              </a:rPr>
              <a:t>Requisitos Higiénicos de Fabricación</a:t>
            </a:r>
          </a:p>
          <a:p>
            <a:pPr algn="l" eaLnBrk="0" hangingPunct="0">
              <a:buFont typeface="Wingdings" pitchFamily="2" charset="2"/>
              <a:buChar char="ü"/>
            </a:pPr>
            <a:r>
              <a:rPr lang="es-ES" sz="2400" b="0" dirty="0">
                <a:solidFill>
                  <a:schemeClr val="tx1"/>
                </a:solidFill>
              </a:rPr>
              <a:t>Aseguramiento y control de calidad</a:t>
            </a:r>
          </a:p>
          <a:p>
            <a:pPr algn="l" eaLnBrk="0" hangingPunct="0"/>
            <a:r>
              <a:rPr lang="es-ES" sz="2400" b="0" dirty="0" smtClean="0">
                <a:solidFill>
                  <a:schemeClr val="tx1"/>
                </a:solidFill>
              </a:rPr>
              <a:t>Saneamiento:	Programas </a:t>
            </a:r>
            <a:r>
              <a:rPr lang="es-ES" sz="2400" b="0" dirty="0">
                <a:solidFill>
                  <a:schemeClr val="tx1"/>
                </a:solidFill>
              </a:rPr>
              <a:t>de Limpieza y </a:t>
            </a:r>
            <a:r>
              <a:rPr lang="es-ES" sz="2400" b="0" dirty="0" smtClean="0">
                <a:solidFill>
                  <a:schemeClr val="tx1"/>
                </a:solidFill>
              </a:rPr>
              <a:t>desinfección</a:t>
            </a:r>
            <a:r>
              <a:rPr lang="es-ES" sz="2400" dirty="0"/>
              <a:t>.</a:t>
            </a:r>
            <a:endParaRPr lang="es-ES" sz="2400" b="0" dirty="0">
              <a:solidFill>
                <a:schemeClr val="tx1"/>
              </a:solidFill>
            </a:endParaRPr>
          </a:p>
          <a:p>
            <a:pPr algn="l" eaLnBrk="0" hangingPunct="0"/>
            <a:r>
              <a:rPr lang="es-ES" sz="2400" b="0" dirty="0">
                <a:solidFill>
                  <a:schemeClr val="tx1"/>
                </a:solidFill>
              </a:rPr>
              <a:t>                           </a:t>
            </a:r>
            <a:r>
              <a:rPr lang="es-ES" sz="2400" b="0" dirty="0" smtClean="0">
                <a:solidFill>
                  <a:schemeClr val="tx1"/>
                </a:solidFill>
              </a:rPr>
              <a:t>Programa </a:t>
            </a:r>
            <a:r>
              <a:rPr lang="es-ES" sz="2400" b="0" dirty="0">
                <a:solidFill>
                  <a:schemeClr val="tx1"/>
                </a:solidFill>
              </a:rPr>
              <a:t>de manejo de residuos </a:t>
            </a:r>
            <a:r>
              <a:rPr lang="es-ES" sz="2400" b="0" dirty="0" smtClean="0">
                <a:solidFill>
                  <a:schemeClr val="tx1"/>
                </a:solidFill>
              </a:rPr>
              <a:t>sólidos,  líquidos.</a:t>
            </a:r>
            <a:endParaRPr lang="es-ES" sz="2400" b="0" dirty="0">
              <a:solidFill>
                <a:schemeClr val="tx1"/>
              </a:solidFill>
            </a:endParaRPr>
          </a:p>
          <a:p>
            <a:pPr algn="l" eaLnBrk="0" hangingPunct="0"/>
            <a:r>
              <a:rPr lang="es-ES" sz="2400" b="0" dirty="0">
                <a:solidFill>
                  <a:schemeClr val="tx1"/>
                </a:solidFill>
              </a:rPr>
              <a:t>                           </a:t>
            </a:r>
            <a:r>
              <a:rPr lang="es-ES" sz="2400" b="0" dirty="0" smtClean="0">
                <a:solidFill>
                  <a:schemeClr val="tx1"/>
                </a:solidFill>
              </a:rPr>
              <a:t>Programa </a:t>
            </a:r>
            <a:r>
              <a:rPr lang="es-ES" sz="2400" b="0" dirty="0">
                <a:solidFill>
                  <a:schemeClr val="tx1"/>
                </a:solidFill>
              </a:rPr>
              <a:t>de control integrado de plagas.</a:t>
            </a:r>
          </a:p>
          <a:p>
            <a:pPr algn="l" eaLnBrk="0" hangingPunct="0">
              <a:buFont typeface="Wingdings" pitchFamily="2" charset="2"/>
              <a:buChar char="ü"/>
            </a:pPr>
            <a:r>
              <a:rPr lang="es-ES" sz="2400" b="0" dirty="0">
                <a:solidFill>
                  <a:schemeClr val="tx1"/>
                </a:solidFill>
              </a:rPr>
              <a:t>Almacenamiento, distribución, transporte y </a:t>
            </a:r>
            <a:r>
              <a:rPr lang="es-ES" sz="2400" b="0" dirty="0" smtClean="0">
                <a:solidFill>
                  <a:schemeClr val="tx1"/>
                </a:solidFill>
              </a:rPr>
              <a:t>comercialización.</a:t>
            </a:r>
            <a:endParaRPr lang="es-ES" sz="2400" b="0" dirty="0">
              <a:solidFill>
                <a:schemeClr val="tx1"/>
              </a:solidFill>
            </a:endParaRPr>
          </a:p>
        </p:txBody>
      </p:sp>
    </p:spTree>
    <p:extLst>
      <p:ext uri="{BB962C8B-B14F-4D97-AF65-F5344CB8AC3E}">
        <p14:creationId xmlns:p14="http://schemas.microsoft.com/office/powerpoint/2010/main" val="1026935454"/>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76200" y="2996952"/>
            <a:ext cx="8915400" cy="4114800"/>
          </a:xfrm>
        </p:spPr>
        <p:txBody>
          <a:bodyPr>
            <a:normAutofit/>
          </a:bodyPr>
          <a:lstStyle/>
          <a:p>
            <a:pPr algn="just"/>
            <a:r>
              <a:rPr lang="es-ES" sz="2800" dirty="0" smtClean="0">
                <a:solidFill>
                  <a:schemeClr val="tx1"/>
                </a:solidFill>
              </a:rPr>
              <a:t>Deben inspeccionarse y de ser necesario someterse a análisis de laboratorio previo a su uso.</a:t>
            </a:r>
          </a:p>
          <a:p>
            <a:pPr algn="just"/>
            <a:r>
              <a:rPr lang="es-ES" sz="2800" dirty="0" smtClean="0">
                <a:solidFill>
                  <a:schemeClr val="tx1"/>
                </a:solidFill>
              </a:rPr>
              <a:t>Su almacenamiento debe ser en sitios adecuados que eviten la contaminación y en espacios independientes al almacenamiento de producto terminado si existe peligro de contaminación. </a:t>
            </a:r>
          </a:p>
        </p:txBody>
      </p:sp>
      <p:sp>
        <p:nvSpPr>
          <p:cNvPr id="2" name="1 Rectángulo"/>
          <p:cNvSpPr/>
          <p:nvPr/>
        </p:nvSpPr>
        <p:spPr>
          <a:xfrm>
            <a:off x="395536" y="1918573"/>
            <a:ext cx="5961055" cy="646331"/>
          </a:xfrm>
          <a:prstGeom prst="rect">
            <a:avLst/>
          </a:prstGeom>
        </p:spPr>
        <p:txBody>
          <a:bodyPr wrap="none">
            <a:spAutoFit/>
          </a:bodyPr>
          <a:lstStyle/>
          <a:p>
            <a:pPr eaLnBrk="0" hangingPunct="0">
              <a:spcBef>
                <a:spcPct val="50000"/>
              </a:spcBef>
              <a:defRPr/>
            </a:pPr>
            <a:r>
              <a:rPr lang="es-ES" sz="3600" dirty="0"/>
              <a:t>MATERIAS PRIMAS E INSUMOS</a:t>
            </a:r>
            <a:endParaRPr lang="es-CO" sz="3600" dirty="0"/>
          </a:p>
        </p:txBody>
      </p:sp>
      <p:sp>
        <p:nvSpPr>
          <p:cNvPr id="6" name="5 Rectángulo redondeado"/>
          <p:cNvSpPr/>
          <p:nvPr/>
        </p:nvSpPr>
        <p:spPr bwMode="auto">
          <a:xfrm>
            <a:off x="3824808" y="49184"/>
            <a:ext cx="6147792"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a:t>
            </a:r>
            <a:r>
              <a:rPr lang="es-CO" sz="3600" b="1" dirty="0">
                <a:solidFill>
                  <a:srgbClr val="00A0BA"/>
                </a:solidFill>
                <a:effectLst>
                  <a:outerShdw blurRad="38100" dist="38100" dir="2700000" algn="tl">
                    <a:srgbClr val="C0C0C0"/>
                  </a:outerShdw>
                </a:effectLst>
                <a:latin typeface="+mj-lt"/>
                <a:ea typeface="+mj-ea"/>
                <a:cs typeface="+mj-cs"/>
              </a:rPr>
              <a:t> PRÁCTICAS DE MANUFACTURA - Decreto 3075 </a:t>
            </a:r>
            <a:r>
              <a:rPr lang="es-CO" sz="3600" b="1" dirty="0" smtClean="0">
                <a:solidFill>
                  <a:srgbClr val="00A0BA"/>
                </a:solidFill>
                <a:effectLst>
                  <a:outerShdw blurRad="38100" dist="38100" dir="2700000" algn="tl">
                    <a:srgbClr val="C0C0C0"/>
                  </a:outerShdw>
                </a:effectLst>
                <a:latin typeface="+mj-lt"/>
                <a:ea typeface="+mj-ea"/>
                <a:cs typeface="+mj-cs"/>
              </a:rPr>
              <a:t> de 1997</a:t>
            </a:r>
            <a:endParaRPr lang="es-CO" sz="36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6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2505606337"/>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SC0109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7020272" y="1628800"/>
            <a:ext cx="1812009" cy="1751533"/>
          </a:xfrm>
          <a:noFill/>
        </p:spPr>
      </p:pic>
      <p:sp>
        <p:nvSpPr>
          <p:cNvPr id="2" name="1 Rectángulo"/>
          <p:cNvSpPr/>
          <p:nvPr/>
        </p:nvSpPr>
        <p:spPr>
          <a:xfrm>
            <a:off x="251520" y="1772816"/>
            <a:ext cx="6264696" cy="830997"/>
          </a:xfrm>
          <a:prstGeom prst="rect">
            <a:avLst/>
          </a:prstGeom>
        </p:spPr>
        <p:txBody>
          <a:bodyPr wrap="square">
            <a:spAutoFit/>
          </a:bodyPr>
          <a:lstStyle/>
          <a:p>
            <a:r>
              <a:rPr lang="es-ES" sz="2400" dirty="0">
                <a:effectLst>
                  <a:outerShdw blurRad="38100" dist="38100" dir="2700000" algn="tl">
                    <a:srgbClr val="000000">
                      <a:alpha val="43137"/>
                    </a:srgbClr>
                  </a:outerShdw>
                </a:effectLst>
              </a:rPr>
              <a:t>ALMACENAMIENTO DE MATERIAS PRIMAS Y PRODUCTO TERMINADO</a:t>
            </a:r>
            <a:endParaRPr lang="es-CO" sz="2400" dirty="0">
              <a:effectLst>
                <a:outerShdw blurRad="38100" dist="38100" dir="2700000" algn="tl">
                  <a:srgbClr val="000000">
                    <a:alpha val="43137"/>
                  </a:srgbClr>
                </a:outerShdw>
              </a:effectLst>
            </a:endParaRPr>
          </a:p>
        </p:txBody>
      </p:sp>
      <p:sp>
        <p:nvSpPr>
          <p:cNvPr id="3" name="2 Rectángulo"/>
          <p:cNvSpPr/>
          <p:nvPr/>
        </p:nvSpPr>
        <p:spPr>
          <a:xfrm>
            <a:off x="257031" y="2680459"/>
            <a:ext cx="6259185" cy="4708981"/>
          </a:xfrm>
          <a:prstGeom prst="rect">
            <a:avLst/>
          </a:prstGeom>
        </p:spPr>
        <p:txBody>
          <a:bodyPr wrap="square">
            <a:spAutoFit/>
          </a:bodyPr>
          <a:lstStyle/>
          <a:p>
            <a:pPr marL="285750" indent="-285750" eaLnBrk="0" hangingPunct="0">
              <a:spcBef>
                <a:spcPct val="50000"/>
              </a:spcBef>
              <a:buFont typeface="Arial" pitchFamily="34" charset="0"/>
              <a:buChar char="•"/>
              <a:defRPr/>
            </a:pPr>
            <a:r>
              <a:rPr lang="es-ES" sz="2400" dirty="0"/>
              <a:t>Control primeras entradas y primeras </a:t>
            </a:r>
            <a:r>
              <a:rPr lang="es-ES" sz="2400" dirty="0" smtClean="0"/>
              <a:t>salidas.</a:t>
            </a:r>
          </a:p>
          <a:p>
            <a:pPr marL="285750" indent="-285750" algn="just">
              <a:buFont typeface="Arial" pitchFamily="34" charset="0"/>
              <a:buChar char="•"/>
            </a:pPr>
            <a:r>
              <a:rPr lang="es-ES" sz="2400" dirty="0" smtClean="0"/>
              <a:t>Tamaño </a:t>
            </a:r>
            <a:r>
              <a:rPr lang="es-ES" sz="2400" dirty="0"/>
              <a:t>de almacenes proporcional a volúmenes manejados.</a:t>
            </a:r>
          </a:p>
          <a:p>
            <a:pPr marL="285750" indent="-285750" algn="just">
              <a:buFont typeface="Arial" pitchFamily="34" charset="0"/>
              <a:buChar char="•"/>
            </a:pPr>
            <a:r>
              <a:rPr lang="es-ES" sz="2400" dirty="0" smtClean="0"/>
              <a:t>Con </a:t>
            </a:r>
            <a:r>
              <a:rPr lang="es-ES" sz="2400" dirty="0"/>
              <a:t>espacios libres para circulación de personal, traslado de materiales o productos y para realizar limpieza y mantenimiento de </a:t>
            </a:r>
            <a:r>
              <a:rPr lang="es-ES" sz="2400" dirty="0" smtClean="0"/>
              <a:t>áreas.</a:t>
            </a:r>
          </a:p>
          <a:p>
            <a:pPr marL="285750" indent="-285750" algn="just">
              <a:buFont typeface="Arial" pitchFamily="34" charset="0"/>
              <a:buChar char="•"/>
            </a:pPr>
            <a:r>
              <a:rPr lang="es-CO" sz="2400" dirty="0"/>
              <a:t>P</a:t>
            </a:r>
            <a:r>
              <a:rPr lang="es-CO" sz="2400" dirty="0" smtClean="0"/>
              <a:t>roductos refrigerados o congelados: condiciones de temperatura, humedad y circulación </a:t>
            </a:r>
            <a:r>
              <a:rPr lang="es-CO" sz="2400" dirty="0"/>
              <a:t>de </a:t>
            </a:r>
            <a:r>
              <a:rPr lang="es-CO" sz="2400" dirty="0" smtClean="0"/>
              <a:t>aire.</a:t>
            </a:r>
            <a:endParaRPr lang="es-CO" sz="2400" dirty="0"/>
          </a:p>
          <a:p>
            <a:pPr marL="285750" indent="-285750" algn="just">
              <a:buFont typeface="Arial" pitchFamily="34" charset="0"/>
              <a:buChar char="•"/>
            </a:pPr>
            <a:endParaRPr lang="es-CO" sz="2400" dirty="0"/>
          </a:p>
          <a:p>
            <a:pPr marL="285750" indent="-285750" eaLnBrk="0" hangingPunct="0">
              <a:spcBef>
                <a:spcPct val="50000"/>
              </a:spcBef>
              <a:buFont typeface="Arial" pitchFamily="34" charset="0"/>
              <a:buChar char="•"/>
              <a:defRPr/>
            </a:pPr>
            <a:endParaRPr lang="es-CO" sz="2400" dirty="0"/>
          </a:p>
        </p:txBody>
      </p:sp>
      <p:pic>
        <p:nvPicPr>
          <p:cNvPr id="6" name="Picture 3" descr="C:\Documents and Settings\Usuario\Mis documentos\CESAR-U.E.S\Lácteos\Set401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160" y="4869160"/>
            <a:ext cx="1899320" cy="15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redondeado"/>
          <p:cNvSpPr/>
          <p:nvPr/>
        </p:nvSpPr>
        <p:spPr bwMode="auto">
          <a:xfrm>
            <a:off x="3941712" y="-27384"/>
            <a:ext cx="5166792"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pic>
        <p:nvPicPr>
          <p:cNvPr id="8" name="Picture 4" descr="DSC029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48264" y="3380027"/>
            <a:ext cx="1983674" cy="1489133"/>
          </a:xfrm>
          <a:prstGeom prst="rect">
            <a:avLst/>
          </a:prstGeom>
          <a:noFill/>
        </p:spPr>
      </p:pic>
    </p:spTree>
    <p:extLst>
      <p:ext uri="{BB962C8B-B14F-4D97-AF65-F5344CB8AC3E}">
        <p14:creationId xmlns:p14="http://schemas.microsoft.com/office/powerpoint/2010/main" val="327976324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031231"/>
            <a:ext cx="6264696" cy="584775"/>
          </a:xfrm>
          <a:prstGeom prst="rect">
            <a:avLst/>
          </a:prstGeom>
        </p:spPr>
        <p:txBody>
          <a:bodyPr wrap="square">
            <a:spAutoFit/>
          </a:bodyPr>
          <a:lstStyle/>
          <a:p>
            <a:r>
              <a:rPr lang="es-ES" sz="3200" dirty="0" smtClean="0">
                <a:effectLst>
                  <a:outerShdw blurRad="38100" dist="38100" dir="2700000" algn="tl">
                    <a:srgbClr val="000000">
                      <a:alpha val="43137"/>
                    </a:srgbClr>
                  </a:outerShdw>
                </a:effectLst>
              </a:rPr>
              <a:t>ALMACENAMIENTO</a:t>
            </a:r>
            <a:endParaRPr lang="es-CO" sz="3200" dirty="0">
              <a:effectLst>
                <a:outerShdw blurRad="38100" dist="38100" dir="2700000" algn="tl">
                  <a:srgbClr val="000000">
                    <a:alpha val="43137"/>
                  </a:srgbClr>
                </a:outerShdw>
              </a:effectLst>
            </a:endParaRPr>
          </a:p>
        </p:txBody>
      </p:sp>
      <p:sp>
        <p:nvSpPr>
          <p:cNvPr id="3" name="2 Rectángulo"/>
          <p:cNvSpPr/>
          <p:nvPr/>
        </p:nvSpPr>
        <p:spPr>
          <a:xfrm>
            <a:off x="257031" y="3140382"/>
            <a:ext cx="6043161" cy="3600986"/>
          </a:xfrm>
          <a:prstGeom prst="rect">
            <a:avLst/>
          </a:prstGeom>
        </p:spPr>
        <p:txBody>
          <a:bodyPr wrap="square">
            <a:spAutoFit/>
          </a:bodyPr>
          <a:lstStyle/>
          <a:p>
            <a:pPr algn="just">
              <a:spcBef>
                <a:spcPct val="50000"/>
              </a:spcBef>
              <a:buFont typeface="Arial" charset="0"/>
              <a:buChar char="•"/>
            </a:pPr>
            <a:r>
              <a:rPr lang="es-ES" sz="2400" dirty="0"/>
              <a:t>Producto identificado, sobre pallets y que permita realizar actividades de limpieza.</a:t>
            </a:r>
          </a:p>
          <a:p>
            <a:pPr algn="just">
              <a:spcBef>
                <a:spcPct val="50000"/>
              </a:spcBef>
              <a:buFont typeface="Arial" charset="0"/>
              <a:buChar char="•"/>
            </a:pPr>
            <a:r>
              <a:rPr lang="es-ES" sz="2400" dirty="0" smtClean="0"/>
              <a:t>Pallets </a:t>
            </a:r>
            <a:r>
              <a:rPr lang="es-ES" sz="2400" dirty="0"/>
              <a:t>de material sanitario</a:t>
            </a:r>
            <a:r>
              <a:rPr lang="es-ES" sz="2400" dirty="0" smtClean="0"/>
              <a:t>.</a:t>
            </a:r>
          </a:p>
          <a:p>
            <a:pPr indent="-342900" algn="just">
              <a:spcBef>
                <a:spcPct val="50000"/>
              </a:spcBef>
              <a:buFont typeface="Arial" charset="0"/>
              <a:buChar char="•"/>
            </a:pPr>
            <a:r>
              <a:rPr lang="es-ES" sz="2400" dirty="0"/>
              <a:t>Área exclusiva e identificada claramente para almacenamiento de productos devueltos por fecha de vencimiento caducada.</a:t>
            </a:r>
          </a:p>
          <a:p>
            <a:pPr algn="just">
              <a:spcBef>
                <a:spcPct val="50000"/>
              </a:spcBef>
              <a:buFont typeface="Arial" charset="0"/>
              <a:buChar char="•"/>
            </a:pPr>
            <a:endParaRPr lang="es-ES" sz="2400" dirty="0"/>
          </a:p>
          <a:p>
            <a:pPr algn="just"/>
            <a:endParaRPr lang="es-CO" sz="2400" dirty="0"/>
          </a:p>
        </p:txBody>
      </p:sp>
      <p:pic>
        <p:nvPicPr>
          <p:cNvPr id="6" name="Picture 3" descr="C:\Documents and Settings\Usuario\Mis documentos\CESAR-U.E.S\Lácteos\Set401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518728"/>
            <a:ext cx="2334917" cy="187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redondeado"/>
          <p:cNvSpPr/>
          <p:nvPr/>
        </p:nvSpPr>
        <p:spPr bwMode="auto">
          <a:xfrm>
            <a:off x="3941712" y="265208"/>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563" y="2492896"/>
            <a:ext cx="2406925" cy="173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575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919734"/>
            <a:ext cx="6264696" cy="1077218"/>
          </a:xfrm>
          <a:prstGeom prst="rect">
            <a:avLst/>
          </a:prstGeom>
        </p:spPr>
        <p:txBody>
          <a:bodyPr wrap="square">
            <a:spAutoFit/>
          </a:bodyPr>
          <a:lstStyle/>
          <a:p>
            <a:r>
              <a:rPr lang="es-ES" sz="3200" dirty="0" smtClean="0">
                <a:effectLst>
                  <a:outerShdw blurRad="38100" dist="38100" dir="2700000" algn="tl">
                    <a:srgbClr val="000000">
                      <a:alpha val="43137"/>
                    </a:srgbClr>
                  </a:outerShdw>
                </a:effectLst>
              </a:rPr>
              <a:t>PROCESO</a:t>
            </a:r>
            <a:endParaRPr lang="es-ES" sz="3200" dirty="0">
              <a:effectLst>
                <a:outerShdw blurRad="38100" dist="38100" dir="2700000" algn="tl">
                  <a:srgbClr val="000000">
                    <a:alpha val="43137"/>
                  </a:srgbClr>
                </a:outerShdw>
              </a:effectLst>
            </a:endParaRPr>
          </a:p>
          <a:p>
            <a:r>
              <a:rPr lang="es-ES" sz="3200" dirty="0" smtClean="0">
                <a:effectLst>
                  <a:outerShdw blurRad="38100" dist="38100" dir="2700000" algn="tl">
                    <a:srgbClr val="000000">
                      <a:alpha val="43137"/>
                    </a:srgbClr>
                  </a:outerShdw>
                </a:effectLst>
              </a:rPr>
              <a:t> </a:t>
            </a:r>
            <a:endParaRPr lang="es-ES" sz="3200" dirty="0">
              <a:effectLst>
                <a:outerShdw blurRad="38100" dist="38100" dir="2700000" algn="tl">
                  <a:srgbClr val="000000">
                    <a:alpha val="43137"/>
                  </a:srgbClr>
                </a:outerShdw>
              </a:effectLst>
            </a:endParaRPr>
          </a:p>
        </p:txBody>
      </p:sp>
      <p:sp>
        <p:nvSpPr>
          <p:cNvPr id="3" name="2 Rectángulo"/>
          <p:cNvSpPr/>
          <p:nvPr/>
        </p:nvSpPr>
        <p:spPr>
          <a:xfrm>
            <a:off x="107504" y="2780928"/>
            <a:ext cx="5251073" cy="5262979"/>
          </a:xfrm>
          <a:prstGeom prst="rect">
            <a:avLst/>
          </a:prstGeom>
        </p:spPr>
        <p:txBody>
          <a:bodyPr wrap="square">
            <a:spAutoFit/>
          </a:bodyPr>
          <a:lstStyle/>
          <a:p>
            <a:pPr marL="342900" indent="-342900" algn="just">
              <a:spcBef>
                <a:spcPct val="50000"/>
              </a:spcBef>
              <a:buFont typeface="Arial" pitchFamily="34" charset="0"/>
              <a:buChar char="•"/>
            </a:pPr>
            <a:r>
              <a:rPr lang="es-MX" sz="2400" dirty="0" smtClean="0"/>
              <a:t>Prevención contaminación cruzada.</a:t>
            </a:r>
            <a:endParaRPr lang="es-CO" sz="2400" dirty="0" smtClean="0"/>
          </a:p>
          <a:p>
            <a:pPr marL="342900" indent="-342900" algn="just">
              <a:spcBef>
                <a:spcPct val="50000"/>
              </a:spcBef>
              <a:buFont typeface="Arial" pitchFamily="34" charset="0"/>
              <a:buChar char="•"/>
            </a:pPr>
            <a:r>
              <a:rPr lang="es-CO" sz="2400" dirty="0" smtClean="0"/>
              <a:t>Flujo </a:t>
            </a:r>
            <a:r>
              <a:rPr lang="es-CO" sz="2400" dirty="0"/>
              <a:t>secuencial</a:t>
            </a:r>
            <a:r>
              <a:rPr lang="es-CO" sz="2400" dirty="0" smtClean="0"/>
              <a:t>.</a:t>
            </a:r>
            <a:endParaRPr lang="es-CO" sz="2400" dirty="0"/>
          </a:p>
          <a:p>
            <a:pPr marL="342900" indent="-342900" algn="just">
              <a:spcBef>
                <a:spcPct val="50000"/>
              </a:spcBef>
              <a:buFont typeface="Arial" pitchFamily="34" charset="0"/>
              <a:buChar char="•"/>
            </a:pPr>
            <a:r>
              <a:rPr lang="es-CO" sz="2400" dirty="0" smtClean="0"/>
              <a:t>Controles </a:t>
            </a:r>
            <a:r>
              <a:rPr lang="es-CO" sz="2400" dirty="0"/>
              <a:t>de factores  como: tiempo (de proceso y de espera), temperatura, humedad, </a:t>
            </a:r>
            <a:r>
              <a:rPr lang="es-CO" sz="2400" dirty="0" err="1"/>
              <a:t>Aw</a:t>
            </a:r>
            <a:r>
              <a:rPr lang="es-CO" sz="2400" dirty="0"/>
              <a:t>, pH, presión, velocidad del flujo</a:t>
            </a:r>
            <a:r>
              <a:rPr lang="es-CO" sz="2400" dirty="0" smtClean="0"/>
              <a:t>.</a:t>
            </a:r>
          </a:p>
          <a:p>
            <a:pPr marL="342900" indent="-342900" algn="just">
              <a:spcBef>
                <a:spcPct val="50000"/>
              </a:spcBef>
              <a:buFont typeface="Arial" pitchFamily="34" charset="0"/>
              <a:buChar char="•"/>
            </a:pPr>
            <a:r>
              <a:rPr lang="es-MX" sz="2400" dirty="0" err="1" smtClean="0"/>
              <a:t>Monitoreos</a:t>
            </a:r>
            <a:r>
              <a:rPr lang="es-MX" sz="2400" dirty="0" smtClean="0"/>
              <a:t> efectuados y registrados.</a:t>
            </a:r>
            <a:endParaRPr lang="es-CO" sz="2400" dirty="0"/>
          </a:p>
          <a:p>
            <a:pPr algn="just">
              <a:spcBef>
                <a:spcPct val="50000"/>
              </a:spcBef>
            </a:pPr>
            <a:endParaRPr lang="es-CO" sz="2400" dirty="0" smtClean="0"/>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pic>
        <p:nvPicPr>
          <p:cNvPr id="9" name="5 Imagen" descr="1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5420" y="1844824"/>
            <a:ext cx="292103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bwMode="auto">
          <a:xfrm>
            <a:off x="3941712" y="116632"/>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3265433506"/>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Título"/>
          <p:cNvSpPr>
            <a:spLocks noGrp="1"/>
          </p:cNvSpPr>
          <p:nvPr>
            <p:ph type="title"/>
          </p:nvPr>
        </p:nvSpPr>
        <p:spPr bwMode="auto">
          <a:xfrm>
            <a:off x="2751112" y="116632"/>
            <a:ext cx="6285384" cy="2232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s-ES" sz="3600" b="1" dirty="0" smtClean="0"/>
              <a:t>CONPES 3514</a:t>
            </a:r>
            <a:br>
              <a:rPr lang="es-ES" sz="3600" b="1" dirty="0" smtClean="0"/>
            </a:br>
            <a:r>
              <a:rPr lang="es-ES" sz="2000" i="1" dirty="0" smtClean="0"/>
              <a:t>Política Nacional Fitosanitaria y de Inocuidad Para las Cadenas de Frutas y de otros Vegetales</a:t>
            </a:r>
            <a:br>
              <a:rPr lang="es-ES" sz="2000" i="1"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endParaRPr lang="es-ES" sz="3600" dirty="0" smtClean="0"/>
          </a:p>
        </p:txBody>
      </p:sp>
      <p:sp>
        <p:nvSpPr>
          <p:cNvPr id="3" name="5 Título"/>
          <p:cNvSpPr txBox="1">
            <a:spLocks/>
          </p:cNvSpPr>
          <p:nvPr/>
        </p:nvSpPr>
        <p:spPr bwMode="auto">
          <a:xfrm>
            <a:off x="304800" y="1124744"/>
            <a:ext cx="8372475" cy="544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just"/>
            <a:r>
              <a:rPr lang="es-ES" sz="3300" dirty="0" smtClean="0">
                <a:solidFill>
                  <a:schemeClr val="tx1"/>
                </a:solidFill>
                <a:latin typeface="+mn-lt"/>
              </a:rPr>
              <a:t>OBJETIVOS</a:t>
            </a:r>
          </a:p>
          <a:p>
            <a:pPr algn="just"/>
            <a:endParaRPr lang="es-ES" sz="1200" dirty="0" smtClean="0">
              <a:solidFill>
                <a:schemeClr val="tx1"/>
              </a:solidFill>
              <a:latin typeface="+mn-lt"/>
            </a:endParaRPr>
          </a:p>
          <a:p>
            <a:pPr marL="457200" indent="-457200" algn="just">
              <a:buFont typeface="+mj-lt"/>
              <a:buAutoNum type="arabicPeriod"/>
            </a:pPr>
            <a:r>
              <a:rPr lang="es-ES" sz="2200" dirty="0" smtClean="0">
                <a:solidFill>
                  <a:schemeClr val="tx1"/>
                </a:solidFill>
                <a:latin typeface="+mn-lt"/>
              </a:rPr>
              <a:t>Mejorar la condición fitosanitaria de las frutas y otros  vegetales.</a:t>
            </a:r>
          </a:p>
          <a:p>
            <a:pPr marL="457200" indent="-457200" algn="just">
              <a:buFont typeface="+mj-lt"/>
              <a:buAutoNum type="arabicPeriod"/>
            </a:pPr>
            <a:r>
              <a:rPr lang="es-ES" sz="2200" dirty="0" smtClean="0">
                <a:solidFill>
                  <a:schemeClr val="tx1"/>
                </a:solidFill>
                <a:latin typeface="+mn-lt"/>
              </a:rPr>
              <a:t>Mejorar la calidad fitosanitaria de material de propagación en frutas y otros vegetales. </a:t>
            </a:r>
          </a:p>
          <a:p>
            <a:pPr marL="457200" indent="-457200" algn="just">
              <a:buFont typeface="+mj-lt"/>
              <a:buAutoNum type="arabicPeriod"/>
            </a:pPr>
            <a:r>
              <a:rPr lang="es-ES" sz="2200" dirty="0">
                <a:solidFill>
                  <a:schemeClr val="tx1"/>
                </a:solidFill>
                <a:latin typeface="+mn-lt"/>
              </a:rPr>
              <a:t>F</a:t>
            </a:r>
            <a:r>
              <a:rPr lang="es-ES" sz="2200" dirty="0" smtClean="0">
                <a:solidFill>
                  <a:schemeClr val="tx1"/>
                </a:solidFill>
                <a:latin typeface="+mn-lt"/>
              </a:rPr>
              <a:t>ortalecer los procesos de Inspección Vigilancia y Control (IVC) para garantizar la inocuidad en las cadenas de frutas y otros vegetales</a:t>
            </a:r>
          </a:p>
          <a:p>
            <a:pPr marL="457200" indent="-457200" algn="just">
              <a:buFont typeface="+mj-lt"/>
              <a:buAutoNum type="arabicPeriod"/>
            </a:pPr>
            <a:r>
              <a:rPr lang="es-ES" sz="2200" dirty="0" smtClean="0">
                <a:solidFill>
                  <a:schemeClr val="tx1"/>
                </a:solidFill>
                <a:latin typeface="+mn-lt"/>
              </a:rPr>
              <a:t>Mejorar la capacidad nacional para establecer y cumplir con los requisitos de residuos de plaguicidas, y otros contaminantes en la producción frutas otros vegetales y sus derivados. </a:t>
            </a:r>
          </a:p>
          <a:p>
            <a:pPr marL="457200" indent="-457200" algn="just">
              <a:buFont typeface="+mj-lt"/>
              <a:buAutoNum type="arabicPeriod"/>
            </a:pPr>
            <a:r>
              <a:rPr lang="es-ES" sz="2200" dirty="0" smtClean="0">
                <a:solidFill>
                  <a:schemeClr val="tx1"/>
                </a:solidFill>
                <a:latin typeface="+mn-lt"/>
              </a:rPr>
              <a:t>Mejorar la capacidad de los productores para hacer un uso eficiente y responsable de los insumos agrícolas registrados </a:t>
            </a:r>
          </a:p>
          <a:p>
            <a:pPr marL="457200" indent="-457200" algn="just">
              <a:buFont typeface="+mj-lt"/>
              <a:buAutoNum type="arabicPeriod"/>
            </a:pPr>
            <a:r>
              <a:rPr lang="es-ES" sz="2200" dirty="0" smtClean="0">
                <a:solidFill>
                  <a:schemeClr val="tx1"/>
                </a:solidFill>
                <a:latin typeface="+mn-lt"/>
              </a:rPr>
              <a:t>Facilitar las condiciones para lograr la admisibilidad de frutas y otros vegetales a los mercados internacionales. </a:t>
            </a:r>
            <a:endParaRPr lang="es-ES" dirty="0" smtClean="0">
              <a:solidFill>
                <a:schemeClr val="tx1"/>
              </a:solidFill>
              <a:latin typeface="+mn-lt"/>
            </a:endParaRPr>
          </a:p>
        </p:txBody>
      </p:sp>
    </p:spTree>
    <p:extLst>
      <p:ext uri="{BB962C8B-B14F-4D97-AF65-F5344CB8AC3E}">
        <p14:creationId xmlns:p14="http://schemas.microsoft.com/office/powerpoint/2010/main" val="24884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219945"/>
            <a:ext cx="6264696" cy="1077218"/>
          </a:xfrm>
          <a:prstGeom prst="rect">
            <a:avLst/>
          </a:prstGeom>
        </p:spPr>
        <p:txBody>
          <a:bodyPr wrap="square">
            <a:spAutoFit/>
          </a:bodyPr>
          <a:lstStyle/>
          <a:p>
            <a:r>
              <a:rPr lang="es-ES" sz="3200" dirty="0">
                <a:effectLst>
                  <a:outerShdw blurRad="38100" dist="38100" dir="2700000" algn="tl">
                    <a:srgbClr val="000000">
                      <a:alpha val="43137"/>
                    </a:srgbClr>
                  </a:outerShdw>
                </a:effectLst>
              </a:rPr>
              <a:t>SUPERFICIES</a:t>
            </a:r>
          </a:p>
          <a:p>
            <a:r>
              <a:rPr lang="es-ES" sz="3200" dirty="0" smtClean="0">
                <a:effectLst>
                  <a:outerShdw blurRad="38100" dist="38100" dir="2700000" algn="tl">
                    <a:srgbClr val="000000">
                      <a:alpha val="43137"/>
                    </a:srgbClr>
                  </a:outerShdw>
                </a:effectLst>
              </a:rPr>
              <a:t> </a:t>
            </a:r>
            <a:endParaRPr lang="es-ES" sz="3200" dirty="0">
              <a:effectLst>
                <a:outerShdw blurRad="38100" dist="38100" dir="2700000" algn="tl">
                  <a:srgbClr val="000000">
                    <a:alpha val="43137"/>
                  </a:srgbClr>
                </a:outerShdw>
              </a:effectLst>
            </a:endParaRPr>
          </a:p>
        </p:txBody>
      </p:sp>
      <p:sp>
        <p:nvSpPr>
          <p:cNvPr id="3" name="2 Rectángulo"/>
          <p:cNvSpPr/>
          <p:nvPr/>
        </p:nvSpPr>
        <p:spPr>
          <a:xfrm>
            <a:off x="107504" y="2996952"/>
            <a:ext cx="5251073" cy="3970318"/>
          </a:xfrm>
          <a:prstGeom prst="rect">
            <a:avLst/>
          </a:prstGeom>
        </p:spPr>
        <p:txBody>
          <a:bodyPr wrap="square">
            <a:spAutoFit/>
          </a:bodyPr>
          <a:lstStyle/>
          <a:p>
            <a:pPr marL="342900" indent="-342900" algn="just">
              <a:spcBef>
                <a:spcPct val="50000"/>
              </a:spcBef>
              <a:buFont typeface="Arial" pitchFamily="34" charset="0"/>
              <a:buChar char="•"/>
            </a:pPr>
            <a:r>
              <a:rPr lang="es-CO" sz="2400" dirty="0"/>
              <a:t>Superficies en contacto  con producto: inertes, de acabado liso, no poroso, no absorbente, libres de defectos, no recubiertas con pinturas que se desprendan fácilmente</a:t>
            </a:r>
          </a:p>
          <a:p>
            <a:pPr algn="just">
              <a:spcBef>
                <a:spcPct val="50000"/>
              </a:spcBef>
            </a:pPr>
            <a:endParaRPr lang="es-CO" sz="2400" dirty="0" smtClean="0"/>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297" y="2649091"/>
            <a:ext cx="3156175" cy="2364085"/>
          </a:xfrm>
          <a:prstGeom prst="rect">
            <a:avLst/>
          </a:prstGeom>
        </p:spPr>
      </p:pic>
      <p:sp>
        <p:nvSpPr>
          <p:cNvPr id="6" name="5 Rectángulo redondeado"/>
          <p:cNvSpPr/>
          <p:nvPr/>
        </p:nvSpPr>
        <p:spPr bwMode="auto">
          <a:xfrm>
            <a:off x="3941712" y="116632"/>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1959170724"/>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628800"/>
            <a:ext cx="6264696" cy="954107"/>
          </a:xfrm>
          <a:prstGeom prst="rect">
            <a:avLst/>
          </a:prstGeom>
        </p:spPr>
        <p:txBody>
          <a:bodyPr wrap="square">
            <a:spAutoFit/>
          </a:bodyPr>
          <a:lstStyle/>
          <a:p>
            <a:r>
              <a:rPr lang="es-ES" sz="2800" dirty="0">
                <a:effectLst>
                  <a:outerShdw blurRad="38100" dist="38100" dir="2700000" algn="tl">
                    <a:srgbClr val="000000">
                      <a:alpha val="43137"/>
                    </a:srgbClr>
                  </a:outerShdw>
                </a:effectLst>
              </a:rPr>
              <a:t>INSTALACIONES SANITARIAS</a:t>
            </a:r>
          </a:p>
          <a:p>
            <a:r>
              <a:rPr lang="es-ES" sz="2800" dirty="0" smtClean="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p:txBody>
      </p:sp>
      <p:sp>
        <p:nvSpPr>
          <p:cNvPr id="3" name="2 Rectángulo"/>
          <p:cNvSpPr/>
          <p:nvPr/>
        </p:nvSpPr>
        <p:spPr>
          <a:xfrm>
            <a:off x="107504" y="2060848"/>
            <a:ext cx="6408712" cy="6555641"/>
          </a:xfrm>
          <a:prstGeom prst="rect">
            <a:avLst/>
          </a:prstGeom>
        </p:spPr>
        <p:txBody>
          <a:bodyPr wrap="square">
            <a:spAutoFit/>
          </a:bodyPr>
          <a:lstStyle/>
          <a:p>
            <a:pPr marL="342900" indent="-342900" algn="just">
              <a:spcBef>
                <a:spcPct val="50000"/>
              </a:spcBef>
              <a:buFont typeface="Arial" pitchFamily="34" charset="0"/>
              <a:buChar char="•"/>
            </a:pPr>
            <a:r>
              <a:rPr lang="es-CO" sz="2400" dirty="0"/>
              <a:t>Sanitarios y vestidores en cantidad suficiente.</a:t>
            </a:r>
          </a:p>
          <a:p>
            <a:pPr marL="342900" indent="-342900" algn="just">
              <a:spcBef>
                <a:spcPct val="50000"/>
              </a:spcBef>
              <a:buFont typeface="Arial" pitchFamily="34" charset="0"/>
              <a:buChar char="•"/>
            </a:pPr>
            <a:r>
              <a:rPr lang="es-CO" sz="2400" dirty="0" smtClean="0"/>
              <a:t>Separados </a:t>
            </a:r>
            <a:r>
              <a:rPr lang="es-CO" sz="2400" dirty="0"/>
              <a:t>de las áreas de elaboración.</a:t>
            </a:r>
          </a:p>
          <a:p>
            <a:pPr marL="342900" indent="-342900" algn="just">
              <a:spcBef>
                <a:spcPct val="50000"/>
              </a:spcBef>
              <a:buFont typeface="Arial" pitchFamily="34" charset="0"/>
              <a:buChar char="•"/>
            </a:pPr>
            <a:r>
              <a:rPr lang="es-CO" sz="2400" dirty="0" smtClean="0"/>
              <a:t>Suficientemente </a:t>
            </a:r>
            <a:r>
              <a:rPr lang="es-CO" sz="2400" dirty="0"/>
              <a:t>dotados para garantizar la higiene del personal.</a:t>
            </a:r>
          </a:p>
          <a:p>
            <a:pPr marL="342900" indent="-342900" algn="just">
              <a:spcBef>
                <a:spcPct val="50000"/>
              </a:spcBef>
              <a:buFont typeface="Arial" pitchFamily="34" charset="0"/>
              <a:buChar char="•"/>
            </a:pPr>
            <a:r>
              <a:rPr lang="es-CO" sz="2400" dirty="0"/>
              <a:t>Lavamanos en áreas de elaboración o próximos a éstas, para la higiene del personal que  manipula alimentos y para facilitar la supervisión de estas prácticas.</a:t>
            </a:r>
          </a:p>
          <a:p>
            <a:pPr marL="342900" indent="-342900" algn="just">
              <a:spcBef>
                <a:spcPct val="50000"/>
              </a:spcBef>
              <a:buFont typeface="Arial" pitchFamily="34" charset="0"/>
              <a:buChar char="•"/>
            </a:pPr>
            <a:r>
              <a:rPr lang="es-CO" sz="2400" dirty="0"/>
              <a:t>Los grifos, no deben requerir accionamiento </a:t>
            </a:r>
            <a:r>
              <a:rPr lang="es-CO" sz="2400" dirty="0" smtClean="0"/>
              <a:t>manual.</a:t>
            </a:r>
            <a:endParaRPr lang="es-CO" sz="2400" dirty="0"/>
          </a:p>
          <a:p>
            <a:pPr algn="just">
              <a:spcBef>
                <a:spcPct val="50000"/>
              </a:spcBef>
            </a:pPr>
            <a:endParaRPr lang="es-CO" sz="2400" dirty="0" smtClean="0"/>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pic>
        <p:nvPicPr>
          <p:cNvPr id="6" name="Picture 4" descr="DSC01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756758" y="2016729"/>
            <a:ext cx="1703674" cy="2204359"/>
          </a:xfrm>
          <a:prstGeom prst="rect">
            <a:avLst/>
          </a:prstGeom>
          <a:noFill/>
        </p:spPr>
      </p:pic>
      <p:pic>
        <p:nvPicPr>
          <p:cNvPr id="9" name="Picture 4" descr="DSC01121"/>
          <p:cNvPicPr>
            <a:picLocks noChangeAspect="1" noChangeArrowheads="1"/>
          </p:cNvPicPr>
          <p:nvPr/>
        </p:nvPicPr>
        <p:blipFill>
          <a:blip r:embed="rId3" cstate="print">
            <a:extLst>
              <a:ext uri="{28A0092B-C50C-407E-A947-70E740481C1C}">
                <a14:useLocalDpi xmlns:a14="http://schemas.microsoft.com/office/drawing/2010/main" val="0"/>
              </a:ext>
            </a:extLst>
          </a:blip>
          <a:srcRect t="12117"/>
          <a:stretch>
            <a:fillRect/>
          </a:stretch>
        </p:blipFill>
        <p:spPr>
          <a:xfrm>
            <a:off x="6756758" y="4210532"/>
            <a:ext cx="1703674" cy="2203166"/>
          </a:xfrm>
          <a:prstGeom prst="rect">
            <a:avLst/>
          </a:prstGeom>
          <a:noFill/>
        </p:spPr>
      </p:pic>
      <p:sp>
        <p:nvSpPr>
          <p:cNvPr id="8" name="7 Rectángulo redondeado"/>
          <p:cNvSpPr/>
          <p:nvPr/>
        </p:nvSpPr>
        <p:spPr bwMode="auto">
          <a:xfrm>
            <a:off x="3941712" y="44624"/>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220784171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988840"/>
            <a:ext cx="5184576" cy="1077218"/>
          </a:xfrm>
          <a:prstGeom prst="rect">
            <a:avLst/>
          </a:prstGeom>
        </p:spPr>
        <p:txBody>
          <a:bodyPr wrap="square">
            <a:spAutoFit/>
          </a:bodyPr>
          <a:lstStyle/>
          <a:p>
            <a:r>
              <a:rPr lang="es-ES" sz="3200" dirty="0">
                <a:effectLst>
                  <a:outerShdw blurRad="38100" dist="38100" dir="2700000" algn="tl">
                    <a:srgbClr val="000000">
                      <a:alpha val="43137"/>
                    </a:srgbClr>
                  </a:outerShdw>
                </a:effectLst>
              </a:rPr>
              <a:t>DISPOSICIÓN DE RESIDUOS SÓLIDOS</a:t>
            </a:r>
            <a:r>
              <a:rPr lang="es-ES" sz="3200" dirty="0" smtClean="0">
                <a:effectLst>
                  <a:outerShdw blurRad="38100" dist="38100" dir="2700000" algn="tl">
                    <a:srgbClr val="000000">
                      <a:alpha val="43137"/>
                    </a:srgbClr>
                  </a:outerShdw>
                </a:effectLst>
              </a:rPr>
              <a:t> </a:t>
            </a:r>
            <a:endParaRPr lang="es-ES" sz="3200" dirty="0">
              <a:effectLst>
                <a:outerShdw blurRad="38100" dist="38100" dir="2700000" algn="tl">
                  <a:srgbClr val="000000">
                    <a:alpha val="43137"/>
                  </a:srgbClr>
                </a:outerShdw>
              </a:effectLst>
            </a:endParaRPr>
          </a:p>
        </p:txBody>
      </p:sp>
      <p:sp>
        <p:nvSpPr>
          <p:cNvPr id="3" name="2 Rectángulo"/>
          <p:cNvSpPr/>
          <p:nvPr/>
        </p:nvSpPr>
        <p:spPr>
          <a:xfrm>
            <a:off x="107504" y="3221682"/>
            <a:ext cx="4824536" cy="5078313"/>
          </a:xfrm>
          <a:prstGeom prst="rect">
            <a:avLst/>
          </a:prstGeom>
        </p:spPr>
        <p:txBody>
          <a:bodyPr wrap="square">
            <a:spAutoFit/>
          </a:bodyPr>
          <a:lstStyle/>
          <a:p>
            <a:pPr marL="342900" indent="-342900" algn="just">
              <a:spcBef>
                <a:spcPct val="50000"/>
              </a:spcBef>
              <a:buFont typeface="Arial" pitchFamily="34" charset="0"/>
              <a:buChar char="•"/>
            </a:pPr>
            <a:r>
              <a:rPr lang="es-CO" sz="2400" dirty="0"/>
              <a:t>Remoción  frecuente de residuos de áreas de producción.</a:t>
            </a:r>
          </a:p>
          <a:p>
            <a:pPr marL="342900" indent="-342900" algn="just">
              <a:spcBef>
                <a:spcPct val="50000"/>
              </a:spcBef>
              <a:buFont typeface="Arial" pitchFamily="34" charset="0"/>
              <a:buChar char="•"/>
            </a:pPr>
            <a:r>
              <a:rPr lang="es-CO" sz="2400" dirty="0" smtClean="0"/>
              <a:t>Disposición </a:t>
            </a:r>
            <a:r>
              <a:rPr lang="es-CO" sz="2400" dirty="0"/>
              <a:t>que elimine  generación de olores, refugio y alimento de animales y plagas. </a:t>
            </a:r>
          </a:p>
          <a:p>
            <a:pPr marL="342900" indent="-342900" algn="just">
              <a:spcBef>
                <a:spcPct val="50000"/>
              </a:spcBef>
              <a:buFont typeface="Arial" pitchFamily="34" charset="0"/>
              <a:buChar char="•"/>
            </a:pPr>
            <a:r>
              <a:rPr lang="es-CO" sz="2400" dirty="0" smtClean="0"/>
              <a:t>No </a:t>
            </a:r>
            <a:r>
              <a:rPr lang="es-CO" sz="2400" dirty="0"/>
              <a:t>contribuir al deterioro ambiental.</a:t>
            </a:r>
          </a:p>
          <a:p>
            <a:pPr algn="just">
              <a:spcBef>
                <a:spcPct val="50000"/>
              </a:spcBef>
            </a:pPr>
            <a:endParaRPr lang="es-CO" sz="2400" dirty="0" smtClean="0"/>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sp>
        <p:nvSpPr>
          <p:cNvPr id="7" name="6 Rectángulo redondeado"/>
          <p:cNvSpPr/>
          <p:nvPr/>
        </p:nvSpPr>
        <p:spPr bwMode="auto">
          <a:xfrm>
            <a:off x="4067944" y="193200"/>
            <a:ext cx="492365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pic>
        <p:nvPicPr>
          <p:cNvPr id="6" name="Picture 3" descr="Set40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44428" y="2737718"/>
            <a:ext cx="3920060" cy="2851522"/>
          </a:xfrm>
          <a:prstGeom prst="rect">
            <a:avLst/>
          </a:prstGeom>
          <a:noFill/>
        </p:spPr>
      </p:pic>
    </p:spTree>
    <p:extLst>
      <p:ext uri="{BB962C8B-B14F-4D97-AF65-F5344CB8AC3E}">
        <p14:creationId xmlns:p14="http://schemas.microsoft.com/office/powerpoint/2010/main" val="944290184"/>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16832"/>
            <a:ext cx="5184576" cy="584775"/>
          </a:xfrm>
          <a:prstGeom prst="rect">
            <a:avLst/>
          </a:prstGeom>
        </p:spPr>
        <p:txBody>
          <a:bodyPr wrap="square">
            <a:spAutoFit/>
          </a:bodyPr>
          <a:lstStyle/>
          <a:p>
            <a:r>
              <a:rPr lang="es-ES" sz="3200" dirty="0">
                <a:effectLst>
                  <a:outerShdw blurRad="38100" dist="38100" dir="2700000" algn="tl">
                    <a:srgbClr val="000000">
                      <a:alpha val="43137"/>
                    </a:srgbClr>
                  </a:outerShdw>
                </a:effectLst>
              </a:rPr>
              <a:t>ABASTECIMIENTO DE AGUA</a:t>
            </a:r>
          </a:p>
        </p:txBody>
      </p:sp>
      <p:sp>
        <p:nvSpPr>
          <p:cNvPr id="3" name="2 Rectángulo"/>
          <p:cNvSpPr/>
          <p:nvPr/>
        </p:nvSpPr>
        <p:spPr>
          <a:xfrm>
            <a:off x="107504" y="2427267"/>
            <a:ext cx="4824536" cy="6186309"/>
          </a:xfrm>
          <a:prstGeom prst="rect">
            <a:avLst/>
          </a:prstGeom>
        </p:spPr>
        <p:txBody>
          <a:bodyPr wrap="square">
            <a:spAutoFit/>
          </a:bodyPr>
          <a:lstStyle/>
          <a:p>
            <a:pPr indent="-342900" algn="just">
              <a:buFont typeface="Arial" pitchFamily="34" charset="0"/>
              <a:buChar char="•"/>
            </a:pPr>
            <a:r>
              <a:rPr lang="es-CO" sz="2400" dirty="0"/>
              <a:t>Potable (F.Q. Y M.B.)</a:t>
            </a:r>
          </a:p>
          <a:p>
            <a:pPr indent="-342900" algn="just">
              <a:buFont typeface="Arial" pitchFamily="34" charset="0"/>
              <a:buChar char="•"/>
            </a:pPr>
            <a:r>
              <a:rPr lang="es-CO" sz="2400" dirty="0"/>
              <a:t>Decreto 1575/07, Resolución 2115/07 </a:t>
            </a:r>
          </a:p>
          <a:p>
            <a:pPr indent="-342900" algn="just">
              <a:buFont typeface="Arial" pitchFamily="34" charset="0"/>
              <a:buChar char="•"/>
            </a:pPr>
            <a:r>
              <a:rPr lang="es-CO" sz="2400" dirty="0"/>
              <a:t>Cantidad y Presión adecuadas</a:t>
            </a:r>
          </a:p>
          <a:p>
            <a:pPr indent="-342900" algn="just">
              <a:buFont typeface="Arial" pitchFamily="34" charset="0"/>
              <a:buChar char="•"/>
            </a:pPr>
            <a:r>
              <a:rPr lang="es-CO" sz="2400" dirty="0"/>
              <a:t>Proceso</a:t>
            </a:r>
          </a:p>
          <a:p>
            <a:pPr indent="-342900" algn="just">
              <a:buFont typeface="Arial" pitchFamily="34" charset="0"/>
              <a:buChar char="•"/>
            </a:pPr>
            <a:r>
              <a:rPr lang="es-CO" sz="2400" dirty="0"/>
              <a:t>Limpieza y Desinfección</a:t>
            </a:r>
          </a:p>
          <a:p>
            <a:pPr indent="-342900" algn="just">
              <a:buFont typeface="Arial" pitchFamily="34" charset="0"/>
              <a:buChar char="•"/>
            </a:pPr>
            <a:r>
              <a:rPr lang="es-CO" sz="2400" dirty="0"/>
              <a:t>Tanque de Almacenamiento</a:t>
            </a:r>
          </a:p>
          <a:p>
            <a:pPr indent="-342900" algn="just">
              <a:buFont typeface="Arial" pitchFamily="34" charset="0"/>
              <a:buChar char="•"/>
            </a:pPr>
            <a:r>
              <a:rPr lang="es-CO" sz="2400" dirty="0"/>
              <a:t>Agua No Potable</a:t>
            </a:r>
          </a:p>
          <a:p>
            <a:pPr indent="-342900" algn="just">
              <a:buFont typeface="Arial" pitchFamily="34" charset="0"/>
              <a:buChar char="•"/>
            </a:pPr>
            <a:r>
              <a:rPr lang="es-CO" sz="2400" dirty="0"/>
              <a:t>Para vapor indirecto</a:t>
            </a:r>
          </a:p>
          <a:p>
            <a:pPr indent="-342900" algn="just">
              <a:buFont typeface="Arial" pitchFamily="34" charset="0"/>
              <a:buChar char="•"/>
            </a:pPr>
            <a:r>
              <a:rPr lang="es-CO" sz="2400" dirty="0"/>
              <a:t>Lucha contra incendios</a:t>
            </a:r>
          </a:p>
          <a:p>
            <a:pPr indent="-342900" algn="just">
              <a:buFont typeface="Arial" pitchFamily="34" charset="0"/>
              <a:buChar char="•"/>
            </a:pPr>
            <a:r>
              <a:rPr lang="es-CO" sz="2400" dirty="0"/>
              <a:t>Refrigeración indirecta</a:t>
            </a:r>
          </a:p>
          <a:p>
            <a:pPr algn="just">
              <a:spcBef>
                <a:spcPct val="50000"/>
              </a:spcBef>
            </a:pPr>
            <a:endParaRPr lang="es-CO" sz="2400" dirty="0" smtClean="0"/>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pic>
        <p:nvPicPr>
          <p:cNvPr id="6" name="Picture 12" descr="ifh_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564904"/>
            <a:ext cx="3657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redondeado"/>
          <p:cNvSpPr/>
          <p:nvPr/>
        </p:nvSpPr>
        <p:spPr bwMode="auto">
          <a:xfrm>
            <a:off x="4013720" y="44624"/>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3547307854"/>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16832"/>
            <a:ext cx="8568952" cy="1569660"/>
          </a:xfrm>
          <a:prstGeom prst="rect">
            <a:avLst/>
          </a:prstGeom>
        </p:spPr>
        <p:txBody>
          <a:bodyPr wrap="square">
            <a:spAutoFit/>
          </a:bodyPr>
          <a:lstStyle/>
          <a:p>
            <a:r>
              <a:rPr lang="es-ES" sz="3200" dirty="0">
                <a:effectLst>
                  <a:outerShdw blurRad="38100" dist="38100" dir="2700000" algn="tl">
                    <a:srgbClr val="000000">
                      <a:alpha val="43137"/>
                    </a:srgbClr>
                  </a:outerShdw>
                </a:effectLst>
              </a:rPr>
              <a:t>ABASTECIMIENTO DE </a:t>
            </a:r>
            <a:r>
              <a:rPr lang="es-ES" sz="3200" dirty="0" smtClean="0">
                <a:effectLst>
                  <a:outerShdw blurRad="38100" dist="38100" dir="2700000" algn="tl">
                    <a:srgbClr val="000000">
                      <a:alpha val="43137"/>
                    </a:srgbClr>
                  </a:outerShdw>
                </a:effectLst>
              </a:rPr>
              <a:t>AGUA</a:t>
            </a:r>
          </a:p>
          <a:p>
            <a:r>
              <a:rPr lang="es-CO" sz="3200" dirty="0">
                <a:effectLst>
                  <a:outerShdw blurRad="38100" dist="38100" dir="2700000" algn="tl">
                    <a:srgbClr val="000000">
                      <a:alpha val="43137"/>
                    </a:srgbClr>
                  </a:outerShdw>
                </a:effectLst>
              </a:rPr>
              <a:t>MONITOREOS DE CLORO Y pH AL AGUA POTABLE</a:t>
            </a:r>
          </a:p>
          <a:p>
            <a:endParaRPr lang="es-ES" sz="3200" dirty="0">
              <a:effectLst>
                <a:outerShdw blurRad="38100" dist="38100" dir="2700000" algn="tl">
                  <a:srgbClr val="000000">
                    <a:alpha val="43137"/>
                  </a:srgbClr>
                </a:outerShdw>
              </a:effectLst>
            </a:endParaRPr>
          </a:p>
        </p:txBody>
      </p:sp>
      <p:pic>
        <p:nvPicPr>
          <p:cNvPr id="8" name="Picture 1028" descr="Set81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200" y="3068960"/>
            <a:ext cx="4419600" cy="3216275"/>
          </a:xfrm>
          <a:prstGeom prst="rect">
            <a:avLst/>
          </a:prstGeom>
          <a:noFill/>
        </p:spPr>
      </p:pic>
      <p:pic>
        <p:nvPicPr>
          <p:cNvPr id="9" name="Picture 4" descr="Set203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68960"/>
            <a:ext cx="44196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bwMode="auto">
          <a:xfrm>
            <a:off x="4013720" y="116632"/>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2797567528"/>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16832"/>
            <a:ext cx="5184576" cy="584775"/>
          </a:xfrm>
          <a:prstGeom prst="rect">
            <a:avLst/>
          </a:prstGeom>
        </p:spPr>
        <p:txBody>
          <a:bodyPr wrap="square">
            <a:spAutoFit/>
          </a:bodyPr>
          <a:lstStyle/>
          <a:p>
            <a:r>
              <a:rPr lang="es-ES" sz="3200" dirty="0">
                <a:effectLst>
                  <a:outerShdw blurRad="38100" dist="38100" dir="2700000" algn="tl">
                    <a:srgbClr val="000000">
                      <a:alpha val="43137"/>
                    </a:srgbClr>
                  </a:outerShdw>
                </a:effectLst>
              </a:rPr>
              <a:t>ABASTECIMIENTO DE AGUA</a:t>
            </a:r>
          </a:p>
        </p:txBody>
      </p:sp>
      <p:sp>
        <p:nvSpPr>
          <p:cNvPr id="3" name="2 Rectángulo"/>
          <p:cNvSpPr/>
          <p:nvPr/>
        </p:nvSpPr>
        <p:spPr>
          <a:xfrm>
            <a:off x="251520" y="3356992"/>
            <a:ext cx="4104456" cy="2862322"/>
          </a:xfrm>
          <a:prstGeom prst="rect">
            <a:avLst/>
          </a:prstGeom>
        </p:spPr>
        <p:txBody>
          <a:bodyPr wrap="square">
            <a:spAutoFit/>
          </a:bodyPr>
          <a:lstStyle/>
          <a:p>
            <a:pPr indent="-342900" algn="just">
              <a:buFont typeface="Arial" pitchFamily="34" charset="0"/>
              <a:buChar char="•"/>
            </a:pPr>
            <a:r>
              <a:rPr lang="es-CO" sz="2400" dirty="0"/>
              <a:t>Disponer de un tanque de agua con capacidad suficiente.</a:t>
            </a:r>
          </a:p>
          <a:p>
            <a:pPr algn="just">
              <a:spcBef>
                <a:spcPct val="50000"/>
              </a:spcBef>
            </a:pPr>
            <a:endParaRPr lang="es-CO" sz="2400" dirty="0" smtClean="0"/>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pic>
        <p:nvPicPr>
          <p:cNvPr id="8" name="Picture 4" descr="Set558_01"/>
          <p:cNvPicPr>
            <a:picLocks noChangeAspect="1" noChangeArrowheads="1"/>
          </p:cNvPicPr>
          <p:nvPr/>
        </p:nvPicPr>
        <p:blipFill>
          <a:blip r:embed="rId2">
            <a:extLst>
              <a:ext uri="{28A0092B-C50C-407E-A947-70E740481C1C}">
                <a14:useLocalDpi xmlns:a14="http://schemas.microsoft.com/office/drawing/2010/main" val="0"/>
              </a:ext>
            </a:extLst>
          </a:blip>
          <a:srcRect t="7071"/>
          <a:stretch>
            <a:fillRect/>
          </a:stretch>
        </p:blipFill>
        <p:spPr>
          <a:xfrm>
            <a:off x="4644008" y="2770758"/>
            <a:ext cx="4267983" cy="3106514"/>
          </a:xfrm>
          <a:prstGeom prst="rect">
            <a:avLst/>
          </a:prstGeom>
          <a:noFill/>
        </p:spPr>
      </p:pic>
      <p:sp>
        <p:nvSpPr>
          <p:cNvPr id="6" name="5 Rectángulo redondeado"/>
          <p:cNvSpPr/>
          <p:nvPr/>
        </p:nvSpPr>
        <p:spPr bwMode="auto">
          <a:xfrm>
            <a:off x="4013720" y="44624"/>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125017251"/>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075364"/>
            <a:ext cx="5184576" cy="1569660"/>
          </a:xfrm>
          <a:prstGeom prst="rect">
            <a:avLst/>
          </a:prstGeom>
        </p:spPr>
        <p:txBody>
          <a:bodyPr wrap="square">
            <a:spAutoFit/>
          </a:bodyPr>
          <a:lstStyle/>
          <a:p>
            <a:r>
              <a:rPr lang="es-CO" sz="3200" dirty="0">
                <a:effectLst>
                  <a:outerShdw blurRad="38100" dist="38100" dir="2700000" algn="tl">
                    <a:srgbClr val="000000">
                      <a:alpha val="43137"/>
                    </a:srgbClr>
                  </a:outerShdw>
                </a:effectLst>
              </a:rPr>
              <a:t>PROTECCIÓN DE HIELO EN CONTACTO DIRECTO CON PRODUCTO</a:t>
            </a:r>
          </a:p>
        </p:txBody>
      </p:sp>
      <p:sp>
        <p:nvSpPr>
          <p:cNvPr id="3" name="2 Rectángulo"/>
          <p:cNvSpPr/>
          <p:nvPr/>
        </p:nvSpPr>
        <p:spPr>
          <a:xfrm>
            <a:off x="251520" y="3919696"/>
            <a:ext cx="4104456" cy="2677656"/>
          </a:xfrm>
          <a:prstGeom prst="rect">
            <a:avLst/>
          </a:prstGeom>
        </p:spPr>
        <p:txBody>
          <a:bodyPr wrap="square">
            <a:spAutoFit/>
          </a:bodyPr>
          <a:lstStyle/>
          <a:p>
            <a:pPr indent="-342900" algn="just">
              <a:buFont typeface="Arial" pitchFamily="34" charset="0"/>
              <a:buChar char="•"/>
            </a:pPr>
            <a:r>
              <a:rPr lang="es-CO" sz="2400" dirty="0"/>
              <a:t>Hielo en contacto con producto debe fabricarse con agua potable</a:t>
            </a:r>
            <a:endParaRPr lang="es-CO" sz="2400" dirty="0" smtClean="0"/>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pic>
        <p:nvPicPr>
          <p:cNvPr id="6" name="Picture 4" descr="Set389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48064" y="2700496"/>
            <a:ext cx="3581400" cy="2605088"/>
          </a:xfrm>
          <a:prstGeom prst="rect">
            <a:avLst/>
          </a:prstGeom>
          <a:noFill/>
        </p:spPr>
      </p:pic>
      <p:sp>
        <p:nvSpPr>
          <p:cNvPr id="8" name="7 Rectángulo redondeado"/>
          <p:cNvSpPr/>
          <p:nvPr/>
        </p:nvSpPr>
        <p:spPr bwMode="auto">
          <a:xfrm>
            <a:off x="4013720" y="116632"/>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41408171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16832"/>
            <a:ext cx="5184576" cy="584775"/>
          </a:xfrm>
          <a:prstGeom prst="rect">
            <a:avLst/>
          </a:prstGeom>
        </p:spPr>
        <p:txBody>
          <a:bodyPr wrap="square">
            <a:spAutoFit/>
          </a:bodyPr>
          <a:lstStyle/>
          <a:p>
            <a:r>
              <a:rPr lang="es-CO" sz="3200" dirty="0">
                <a:effectLst>
                  <a:outerShdw blurRad="38100" dist="38100" dir="2700000" algn="tl">
                    <a:srgbClr val="000000">
                      <a:alpha val="43137"/>
                    </a:srgbClr>
                  </a:outerShdw>
                </a:effectLst>
              </a:rPr>
              <a:t>LIMPIEZA Y DESINFECCIÓN</a:t>
            </a:r>
          </a:p>
        </p:txBody>
      </p:sp>
      <p:sp>
        <p:nvSpPr>
          <p:cNvPr id="3" name="2 Rectángulo"/>
          <p:cNvSpPr/>
          <p:nvPr/>
        </p:nvSpPr>
        <p:spPr>
          <a:xfrm>
            <a:off x="35496" y="2348880"/>
            <a:ext cx="5616624" cy="5632311"/>
          </a:xfrm>
          <a:prstGeom prst="rect">
            <a:avLst/>
          </a:prstGeom>
        </p:spPr>
        <p:txBody>
          <a:bodyPr wrap="square">
            <a:spAutoFit/>
          </a:bodyPr>
          <a:lstStyle/>
          <a:p>
            <a:pPr indent="-342900" algn="just">
              <a:buFont typeface="Arial" pitchFamily="34" charset="0"/>
              <a:buChar char="•"/>
            </a:pPr>
            <a:r>
              <a:rPr lang="es-CO" sz="2400" dirty="0"/>
              <a:t>Programa Escrito </a:t>
            </a:r>
            <a:endParaRPr lang="es-CO" sz="2400" dirty="0" smtClean="0"/>
          </a:p>
          <a:p>
            <a:pPr lvl="2" indent="-342900" algn="just">
              <a:buFont typeface="Arial" pitchFamily="34" charset="0"/>
              <a:buChar char="•"/>
            </a:pPr>
            <a:r>
              <a:rPr lang="es-CO" sz="2400" dirty="0" smtClean="0"/>
              <a:t>Específico </a:t>
            </a:r>
            <a:r>
              <a:rPr lang="es-CO" sz="2400" dirty="0"/>
              <a:t>para la planta (de acuerdo al tipo de proceso: húmedo o seco y al diseño de la planta y equipos)</a:t>
            </a:r>
          </a:p>
          <a:p>
            <a:pPr lvl="2" indent="-342900" algn="just">
              <a:buFont typeface="Arial" pitchFamily="34" charset="0"/>
              <a:buChar char="•"/>
            </a:pPr>
            <a:r>
              <a:rPr lang="es-CO" sz="2400" dirty="0"/>
              <a:t>Que incluya: áreas, equipos, utensilios, personal manipulador, superficies.</a:t>
            </a:r>
          </a:p>
          <a:p>
            <a:pPr lvl="2" indent="-342900" algn="just">
              <a:buFont typeface="Arial" pitchFamily="34" charset="0"/>
              <a:buChar char="•"/>
            </a:pPr>
            <a:r>
              <a:rPr lang="es-CO" sz="2400" dirty="0"/>
              <a:t>Agentes y sustancias: concentraciones, modo de preparación y rotación</a:t>
            </a:r>
          </a:p>
          <a:p>
            <a:pPr algn="just">
              <a:spcBef>
                <a:spcPct val="50000"/>
              </a:spcBef>
            </a:pPr>
            <a:endParaRPr lang="es-CO" sz="2400" dirty="0"/>
          </a:p>
          <a:p>
            <a:pPr algn="just">
              <a:spcBef>
                <a:spcPct val="50000"/>
              </a:spcBef>
              <a:buFont typeface="Arial" charset="0"/>
              <a:buChar char="•"/>
            </a:pPr>
            <a:endParaRPr lang="es-ES" sz="2400" dirty="0"/>
          </a:p>
          <a:p>
            <a:pPr algn="just"/>
            <a:endParaRPr lang="es-CO" sz="2400" dirty="0"/>
          </a:p>
        </p:txBody>
      </p:sp>
      <p:pic>
        <p:nvPicPr>
          <p:cNvPr id="8" name="Picture 11" descr="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12104"/>
            <a:ext cx="2698626" cy="202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149080"/>
            <a:ext cx="2832100" cy="21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redondeado"/>
          <p:cNvSpPr/>
          <p:nvPr/>
        </p:nvSpPr>
        <p:spPr bwMode="auto">
          <a:xfrm>
            <a:off x="3941712" y="44624"/>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347196215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2135758"/>
            <a:ext cx="7920880" cy="584775"/>
          </a:xfrm>
          <a:prstGeom prst="rect">
            <a:avLst/>
          </a:prstGeom>
        </p:spPr>
        <p:txBody>
          <a:bodyPr wrap="square">
            <a:spAutoFit/>
          </a:bodyPr>
          <a:lstStyle/>
          <a:p>
            <a:r>
              <a:rPr lang="es-CO" sz="3200" dirty="0" smtClean="0">
                <a:effectLst>
                  <a:outerShdw blurRad="38100" dist="38100" dir="2700000" algn="tl">
                    <a:srgbClr val="000000">
                      <a:alpha val="43137"/>
                    </a:srgbClr>
                  </a:outerShdw>
                </a:effectLst>
              </a:rPr>
              <a:t>MANEJO INTEGRADO DE PLAGAS</a:t>
            </a:r>
            <a:endParaRPr lang="es-CO" sz="3200" dirty="0">
              <a:effectLst>
                <a:outerShdw blurRad="38100" dist="38100" dir="2700000" algn="tl">
                  <a:srgbClr val="000000">
                    <a:alpha val="43137"/>
                  </a:srgbClr>
                </a:outerShdw>
              </a:effectLst>
            </a:endParaRPr>
          </a:p>
        </p:txBody>
      </p:sp>
      <p:sp>
        <p:nvSpPr>
          <p:cNvPr id="3" name="2 Rectángulo"/>
          <p:cNvSpPr/>
          <p:nvPr/>
        </p:nvSpPr>
        <p:spPr>
          <a:xfrm>
            <a:off x="971600" y="3356992"/>
            <a:ext cx="7416824" cy="3539430"/>
          </a:xfrm>
          <a:prstGeom prst="rect">
            <a:avLst/>
          </a:prstGeom>
        </p:spPr>
        <p:txBody>
          <a:bodyPr wrap="square">
            <a:spAutoFit/>
          </a:bodyPr>
          <a:lstStyle/>
          <a:p>
            <a:pPr algn="just"/>
            <a:r>
              <a:rPr lang="es-CO" sz="3200" dirty="0"/>
              <a:t>Sistema proactivo que se adelanta a la incidencia del impacto de las plagas en los procesos productivos.</a:t>
            </a:r>
          </a:p>
          <a:p>
            <a:pPr algn="just">
              <a:spcBef>
                <a:spcPct val="50000"/>
              </a:spcBef>
            </a:pPr>
            <a:endParaRPr lang="es-CO" sz="3200" dirty="0"/>
          </a:p>
          <a:p>
            <a:pPr algn="just">
              <a:spcBef>
                <a:spcPct val="50000"/>
              </a:spcBef>
              <a:buFont typeface="Arial" charset="0"/>
              <a:buChar char="•"/>
            </a:pPr>
            <a:endParaRPr lang="es-ES" sz="3200" dirty="0"/>
          </a:p>
          <a:p>
            <a:pPr algn="just"/>
            <a:endParaRPr lang="es-CO" sz="3200" dirty="0"/>
          </a:p>
        </p:txBody>
      </p:sp>
      <p:sp>
        <p:nvSpPr>
          <p:cNvPr id="5" name="4 Rectángulo redondeado"/>
          <p:cNvSpPr/>
          <p:nvPr/>
        </p:nvSpPr>
        <p:spPr bwMode="auto">
          <a:xfrm>
            <a:off x="4013720" y="116632"/>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680070594"/>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916832"/>
            <a:ext cx="7920880" cy="584775"/>
          </a:xfrm>
          <a:prstGeom prst="rect">
            <a:avLst/>
          </a:prstGeom>
        </p:spPr>
        <p:txBody>
          <a:bodyPr wrap="square">
            <a:spAutoFit/>
          </a:bodyPr>
          <a:lstStyle/>
          <a:p>
            <a:r>
              <a:rPr lang="es-CO" sz="3200" dirty="0">
                <a:effectLst>
                  <a:outerShdw blurRad="38100" dist="38100" dir="2700000" algn="tl">
                    <a:srgbClr val="000000">
                      <a:alpha val="43137"/>
                    </a:srgbClr>
                  </a:outerShdw>
                </a:effectLst>
              </a:rPr>
              <a:t>MANIPULADOR DE ALIMENTOS</a:t>
            </a:r>
          </a:p>
        </p:txBody>
      </p:sp>
      <p:sp>
        <p:nvSpPr>
          <p:cNvPr id="3" name="2 Rectángulo"/>
          <p:cNvSpPr/>
          <p:nvPr/>
        </p:nvSpPr>
        <p:spPr>
          <a:xfrm>
            <a:off x="35496" y="2492896"/>
            <a:ext cx="6120680" cy="6001643"/>
          </a:xfrm>
          <a:prstGeom prst="rect">
            <a:avLst/>
          </a:prstGeom>
        </p:spPr>
        <p:txBody>
          <a:bodyPr wrap="square">
            <a:spAutoFit/>
          </a:bodyPr>
          <a:lstStyle/>
          <a:p>
            <a:pPr marL="457200" indent="-457200" algn="just">
              <a:buFont typeface="Arial" pitchFamily="34" charset="0"/>
              <a:buChar char="•"/>
            </a:pPr>
            <a:r>
              <a:rPr lang="es-CO" sz="3200" dirty="0"/>
              <a:t>ESTADO DE SALUD Reconocimiento médico antes de desempeñar la función, cada año y cada vez que sea necesario.</a:t>
            </a:r>
          </a:p>
          <a:p>
            <a:pPr marL="457200" indent="-457200" algn="just">
              <a:buFont typeface="Arial" pitchFamily="34" charset="0"/>
              <a:buChar char="•"/>
            </a:pPr>
            <a:r>
              <a:rPr lang="es-CO" sz="3200" dirty="0"/>
              <a:t>Certificación por parte del médico donde conste que el operario es apto para manipular alimentos.</a:t>
            </a:r>
          </a:p>
          <a:p>
            <a:pPr marL="457200" indent="-457200" algn="just">
              <a:spcBef>
                <a:spcPct val="50000"/>
              </a:spcBef>
              <a:buFont typeface="Arial" pitchFamily="34" charset="0"/>
              <a:buChar char="•"/>
            </a:pPr>
            <a:endParaRPr lang="es-CO" sz="3200" dirty="0"/>
          </a:p>
          <a:p>
            <a:pPr algn="just">
              <a:spcBef>
                <a:spcPct val="50000"/>
              </a:spcBef>
              <a:buFont typeface="Arial" charset="0"/>
              <a:buChar char="•"/>
            </a:pPr>
            <a:endParaRPr lang="es-ES" sz="3200" dirty="0"/>
          </a:p>
          <a:p>
            <a:pPr marL="457200" indent="-457200" algn="just">
              <a:buFont typeface="Arial" pitchFamily="34" charset="0"/>
              <a:buChar char="•"/>
            </a:pPr>
            <a:endParaRPr lang="es-CO" sz="3200" dirty="0"/>
          </a:p>
        </p:txBody>
      </p:sp>
      <p:pic>
        <p:nvPicPr>
          <p:cNvPr id="5" name="Picture 8" descr="DSC00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924944"/>
            <a:ext cx="2816357" cy="21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bwMode="auto">
          <a:xfrm>
            <a:off x="4013720" y="116632"/>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238213112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Título"/>
          <p:cNvSpPr>
            <a:spLocks noGrp="1"/>
          </p:cNvSpPr>
          <p:nvPr>
            <p:ph type="title"/>
          </p:nvPr>
        </p:nvSpPr>
        <p:spPr bwMode="auto">
          <a:xfrm>
            <a:off x="2751112" y="116632"/>
            <a:ext cx="6285384" cy="2232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s-ES" sz="3600" b="1" dirty="0" smtClean="0"/>
              <a:t>CONPES 3514</a:t>
            </a:r>
            <a:br>
              <a:rPr lang="es-ES" sz="3600" b="1" dirty="0" smtClean="0"/>
            </a:br>
            <a:r>
              <a:rPr lang="es-ES" sz="2000" i="1" dirty="0" smtClean="0"/>
              <a:t>Política Nacional Fitosanitaria y de Inocuidad Para las Cadenas de Frutas y de otros Vegetales</a:t>
            </a:r>
            <a:br>
              <a:rPr lang="es-ES" sz="2000" i="1"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endParaRPr lang="es-ES" sz="3600" dirty="0" smtClean="0"/>
          </a:p>
        </p:txBody>
      </p:sp>
      <p:sp>
        <p:nvSpPr>
          <p:cNvPr id="4" name="5 Título"/>
          <p:cNvSpPr txBox="1">
            <a:spLocks/>
          </p:cNvSpPr>
          <p:nvPr/>
        </p:nvSpPr>
        <p:spPr bwMode="auto">
          <a:xfrm>
            <a:off x="539304" y="2852936"/>
            <a:ext cx="8065144" cy="1571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25000" lnSpcReduction="20000"/>
          </a:bodyPr>
          <a:lstStyle>
            <a:defPPr>
              <a:defRPr lang="es-CO"/>
            </a:defPPr>
            <a:lvl1pPr>
              <a:spcBef>
                <a:spcPct val="0"/>
              </a:spcBef>
              <a:buNone/>
              <a:defRPr sz="3300" b="1">
                <a:ea typeface="+mj-ea"/>
                <a:cs typeface="+mj-cs"/>
              </a:defRPr>
            </a:lvl1pPr>
          </a:lstStyle>
          <a:p>
            <a:r>
              <a:rPr lang="es-ES" sz="16000" dirty="0"/>
              <a:t>ALCANCE</a:t>
            </a:r>
            <a:r>
              <a:rPr lang="es-ES" dirty="0"/>
              <a:t/>
            </a:r>
            <a:br>
              <a:rPr lang="es-ES" dirty="0"/>
            </a:br>
            <a:endParaRPr lang="es-ES" dirty="0" smtClean="0"/>
          </a:p>
          <a:p>
            <a:r>
              <a:rPr lang="es-ES" dirty="0"/>
              <a:t/>
            </a:r>
            <a:br>
              <a:rPr lang="es-ES" dirty="0"/>
            </a:br>
            <a:r>
              <a:rPr lang="es-ES" sz="11200" dirty="0"/>
              <a:t>1. Las frutas de mayor consumo de acuerdo con los perfiles que se establezcan. </a:t>
            </a:r>
            <a:br>
              <a:rPr lang="es-ES" sz="11200" dirty="0"/>
            </a:br>
            <a:r>
              <a:rPr lang="es-ES" sz="11200" dirty="0"/>
              <a:t>2. Los otros vegetales entendidos como las hortalizas, las hierbas aromáticas y las hierbas culinarias. </a:t>
            </a:r>
            <a:br>
              <a:rPr lang="es-ES" sz="11200" dirty="0"/>
            </a:br>
            <a:r>
              <a:rPr lang="es-ES" sz="11200" dirty="0"/>
              <a:t>3. Las frutas de exportación y mercados priorizados. </a:t>
            </a:r>
            <a:r>
              <a:rPr lang="es-ES" dirty="0"/>
              <a:t/>
            </a:r>
            <a:br>
              <a:rPr lang="es-ES" dirty="0"/>
            </a:br>
            <a:endParaRPr lang="es-ES" dirty="0"/>
          </a:p>
        </p:txBody>
      </p:sp>
    </p:spTree>
    <p:extLst>
      <p:ext uri="{BB962C8B-B14F-4D97-AF65-F5344CB8AC3E}">
        <p14:creationId xmlns:p14="http://schemas.microsoft.com/office/powerpoint/2010/main" val="165322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496" y="2052137"/>
            <a:ext cx="7920880" cy="584775"/>
          </a:xfrm>
          <a:prstGeom prst="rect">
            <a:avLst/>
          </a:prstGeom>
        </p:spPr>
        <p:txBody>
          <a:bodyPr wrap="square">
            <a:spAutoFit/>
          </a:bodyPr>
          <a:lstStyle/>
          <a:p>
            <a:r>
              <a:rPr lang="es-CO" sz="3200" dirty="0">
                <a:effectLst>
                  <a:outerShdw blurRad="38100" dist="38100" dir="2700000" algn="tl">
                    <a:srgbClr val="000000">
                      <a:alpha val="43137"/>
                    </a:srgbClr>
                  </a:outerShdw>
                </a:effectLst>
              </a:rPr>
              <a:t>DOCUMENTOS Y REGISTROS</a:t>
            </a:r>
          </a:p>
        </p:txBody>
      </p:sp>
      <p:sp>
        <p:nvSpPr>
          <p:cNvPr id="3" name="2 Rectángulo"/>
          <p:cNvSpPr/>
          <p:nvPr/>
        </p:nvSpPr>
        <p:spPr>
          <a:xfrm>
            <a:off x="35496" y="2660714"/>
            <a:ext cx="5976664" cy="5509200"/>
          </a:xfrm>
          <a:prstGeom prst="rect">
            <a:avLst/>
          </a:prstGeom>
        </p:spPr>
        <p:txBody>
          <a:bodyPr wrap="square">
            <a:spAutoFit/>
          </a:bodyPr>
          <a:lstStyle/>
          <a:p>
            <a:pPr marL="457200" indent="-457200" algn="just">
              <a:buFont typeface="Arial" pitchFamily="34" charset="0"/>
              <a:buChar char="•"/>
            </a:pPr>
            <a:r>
              <a:rPr lang="es-CO" sz="3200" dirty="0"/>
              <a:t>DOCUMENTOS: Manuales, Planes y Procedimientos.</a:t>
            </a:r>
          </a:p>
          <a:p>
            <a:pPr marL="457200" indent="-457200" algn="just">
              <a:buFont typeface="Arial" pitchFamily="34" charset="0"/>
              <a:buChar char="•"/>
            </a:pPr>
            <a:r>
              <a:rPr lang="es-CO" sz="3200" dirty="0"/>
              <a:t>REGISTROS: Formatos donde se consignan los resultados del monitoreo  de variables  y las verificaciones del cumplimiento de los procedimientos.</a:t>
            </a:r>
          </a:p>
          <a:p>
            <a:pPr marL="457200" indent="-457200" algn="just">
              <a:spcBef>
                <a:spcPct val="50000"/>
              </a:spcBef>
              <a:buFont typeface="Arial" pitchFamily="34" charset="0"/>
              <a:buChar char="•"/>
            </a:pPr>
            <a:endParaRPr lang="es-CO" sz="3200" dirty="0"/>
          </a:p>
          <a:p>
            <a:pPr algn="just">
              <a:spcBef>
                <a:spcPct val="50000"/>
              </a:spcBef>
              <a:buFont typeface="Arial" charset="0"/>
              <a:buChar char="•"/>
            </a:pPr>
            <a:endParaRPr lang="es-ES" sz="3200" dirty="0"/>
          </a:p>
          <a:p>
            <a:pPr marL="457200" indent="-457200" algn="just">
              <a:buFont typeface="Arial" pitchFamily="34" charset="0"/>
              <a:buChar char="•"/>
            </a:pPr>
            <a:endParaRPr lang="es-CO" sz="3200" dirty="0"/>
          </a:p>
        </p:txBody>
      </p:sp>
      <p:pic>
        <p:nvPicPr>
          <p:cNvPr id="8" name="Picture 8" descr="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146" y="2933551"/>
            <a:ext cx="3067358" cy="22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bwMode="auto">
          <a:xfrm>
            <a:off x="3941712" y="116632"/>
            <a:ext cx="5022776" cy="571504"/>
          </a:xfrm>
          <a:prstGeom prst="roundRect">
            <a:avLst/>
          </a:prstGeom>
        </p:spPr>
        <p:txBody>
          <a:bodyPr>
            <a:noAutofit/>
          </a:bodyPr>
          <a:lstStyle/>
          <a:p>
            <a:pPr>
              <a:spcBef>
                <a:spcPct val="50000"/>
              </a:spcBef>
            </a:pPr>
            <a:r>
              <a:rPr lang="es-CO" sz="3200" b="1" dirty="0">
                <a:solidFill>
                  <a:srgbClr val="00A0BA"/>
                </a:solidFill>
                <a:effectLst>
                  <a:outerShdw blurRad="38100" dist="38100" dir="2700000" algn="tl">
                    <a:srgbClr val="C0C0C0"/>
                  </a:outerShdw>
                </a:effectLst>
                <a:latin typeface="+mj-lt"/>
                <a:ea typeface="+mj-ea"/>
                <a:cs typeface="+mj-cs"/>
              </a:rPr>
              <a:t>BUENAS PRÁCTICAS DE MANUFACTURA - Decreto 3075 </a:t>
            </a:r>
            <a:r>
              <a:rPr lang="es-CO" sz="3200" b="1" dirty="0" smtClean="0">
                <a:solidFill>
                  <a:srgbClr val="00A0BA"/>
                </a:solidFill>
                <a:effectLst>
                  <a:outerShdw blurRad="38100" dist="38100" dir="2700000" algn="tl">
                    <a:srgbClr val="C0C0C0"/>
                  </a:outerShdw>
                </a:effectLst>
                <a:latin typeface="+mj-lt"/>
                <a:ea typeface="+mj-ea"/>
                <a:cs typeface="+mj-cs"/>
              </a:rPr>
              <a:t> de 1997</a:t>
            </a:r>
            <a:endParaRPr lang="es-CO" sz="3200" b="1" dirty="0">
              <a:solidFill>
                <a:srgbClr val="00A0BA"/>
              </a:solidFill>
              <a:effectLst>
                <a:outerShdw blurRad="38100" dist="38100" dir="2700000" algn="tl">
                  <a:srgbClr val="C0C0C0"/>
                </a:outerShdw>
              </a:effectLst>
              <a:latin typeface="+mj-lt"/>
              <a:ea typeface="+mj-ea"/>
              <a:cs typeface="+mj-cs"/>
            </a:endParaRPr>
          </a:p>
          <a:p>
            <a:pPr>
              <a:spcBef>
                <a:spcPct val="50000"/>
              </a:spcBef>
            </a:pPr>
            <a:endParaRPr lang="es-CO" sz="3200" b="1" dirty="0">
              <a:solidFill>
                <a:srgbClr val="00A0BA"/>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1797637400"/>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636912"/>
            <a:ext cx="6984776" cy="1446550"/>
          </a:xfrm>
          <a:prstGeom prst="rect">
            <a:avLst/>
          </a:prstGeom>
        </p:spPr>
        <p:txBody>
          <a:bodyPr vert="horz" lIns="91440" tIns="45720" rIns="91440" bIns="45720" rtlCol="0" anchor="ctr">
            <a:normAutofit/>
          </a:bodyPr>
          <a:lstStyle>
            <a:lvl1pPr algn="r">
              <a:spcBef>
                <a:spcPct val="0"/>
              </a:spcBef>
              <a:buNone/>
              <a:defRPr sz="4400" b="1">
                <a:solidFill>
                  <a:schemeClr val="bg1"/>
                </a:solidFill>
                <a:latin typeface="Arial" pitchFamily="34" charset="0"/>
                <a:ea typeface="+mj-ea"/>
                <a:cs typeface="Arial" pitchFamily="34" charset="0"/>
              </a:defRPr>
            </a:lvl1pPr>
          </a:lstStyle>
          <a:p>
            <a:r>
              <a:rPr lang="es-MX" dirty="0" smtClean="0"/>
              <a:t>ROTULADO GENERAL</a:t>
            </a:r>
            <a:endParaRPr lang="es-CO" dirty="0"/>
          </a:p>
        </p:txBody>
      </p:sp>
    </p:spTree>
    <p:extLst>
      <p:ext uri="{BB962C8B-B14F-4D97-AF65-F5344CB8AC3E}">
        <p14:creationId xmlns:p14="http://schemas.microsoft.com/office/powerpoint/2010/main" val="701114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4 Conector recto"/>
          <p:cNvCxnSpPr>
            <a:cxnSpLocks noChangeShapeType="1"/>
          </p:cNvCxnSpPr>
          <p:nvPr/>
        </p:nvCxnSpPr>
        <p:spPr bwMode="auto">
          <a:xfrm>
            <a:off x="1428750" y="6643688"/>
            <a:ext cx="77152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8435" name="6 Conector recto"/>
          <p:cNvCxnSpPr>
            <a:cxnSpLocks noChangeShapeType="1"/>
          </p:cNvCxnSpPr>
          <p:nvPr/>
        </p:nvCxnSpPr>
        <p:spPr bwMode="auto">
          <a:xfrm>
            <a:off x="571500" y="6286500"/>
            <a:ext cx="5786438" cy="71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3071813"/>
            <a:ext cx="1357313" cy="928687"/>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18437" name="10 Conector recto"/>
          <p:cNvCxnSpPr>
            <a:cxnSpLocks noChangeShapeType="1"/>
          </p:cNvCxnSpPr>
          <p:nvPr/>
        </p:nvCxnSpPr>
        <p:spPr bwMode="auto">
          <a:xfrm flipV="1">
            <a:off x="0" y="6357938"/>
            <a:ext cx="9144000" cy="214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8438" name="22 Rectángulo"/>
          <p:cNvSpPr>
            <a:spLocks noChangeArrowheads="1"/>
          </p:cNvSpPr>
          <p:nvPr/>
        </p:nvSpPr>
        <p:spPr bwMode="auto">
          <a:xfrm>
            <a:off x="7286625" y="42148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8439" name="25 Rectángulo"/>
          <p:cNvSpPr>
            <a:spLocks noChangeArrowheads="1"/>
          </p:cNvSpPr>
          <p:nvPr/>
        </p:nvSpPr>
        <p:spPr bwMode="auto">
          <a:xfrm>
            <a:off x="6786563" y="2643188"/>
            <a:ext cx="1000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8440" name="26 Rectángulo"/>
          <p:cNvSpPr>
            <a:spLocks noChangeArrowheads="1"/>
          </p:cNvSpPr>
          <p:nvPr/>
        </p:nvSpPr>
        <p:spPr bwMode="auto">
          <a:xfrm>
            <a:off x="6858000" y="2571750"/>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8441" name="27 Rectángulo"/>
          <p:cNvSpPr>
            <a:spLocks noChangeArrowheads="1"/>
          </p:cNvSpPr>
          <p:nvPr/>
        </p:nvSpPr>
        <p:spPr bwMode="auto">
          <a:xfrm>
            <a:off x="0" y="5643563"/>
            <a:ext cx="9144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3" name="12 CuadroTexto"/>
          <p:cNvSpPr txBox="1"/>
          <p:nvPr/>
        </p:nvSpPr>
        <p:spPr>
          <a:xfrm>
            <a:off x="0" y="2279774"/>
            <a:ext cx="9144000" cy="1077218"/>
          </a:xfrm>
          <a:prstGeom prst="rect">
            <a:avLst/>
          </a:prstGeom>
        </p:spPr>
        <p:txBody>
          <a:bodyPr>
            <a:noAutofit/>
          </a:bodyPr>
          <a:lstStyle>
            <a:defPPr>
              <a:defRPr lang="es-CO"/>
            </a:defPPr>
            <a:lvl1pPr>
              <a:spcBef>
                <a:spcPct val="50000"/>
              </a:spcBef>
              <a:defRPr sz="3200" b="1">
                <a:solidFill>
                  <a:srgbClr val="00A0BA"/>
                </a:solidFill>
                <a:effectLst>
                  <a:outerShdw blurRad="38100" dist="38100" dir="2700000" algn="tl">
                    <a:srgbClr val="C0C0C0"/>
                  </a:outerShdw>
                </a:effectLst>
                <a:latin typeface="+mj-lt"/>
                <a:ea typeface="+mj-ea"/>
                <a:cs typeface="+mj-cs"/>
              </a:defRPr>
            </a:lvl1pPr>
          </a:lstStyle>
          <a:p>
            <a:pPr algn="ctr"/>
            <a:r>
              <a:rPr lang="en-US" sz="3600" dirty="0"/>
              <a:t>CUAL ES EL OBJETO DE LA RESOLUCIÓN 5109 DE 2005?</a:t>
            </a:r>
            <a:endParaRPr lang="es-CO" sz="3600" dirty="0"/>
          </a:p>
        </p:txBody>
      </p:sp>
    </p:spTree>
    <p:extLst>
      <p:ext uri="{BB962C8B-B14F-4D97-AF65-F5344CB8AC3E}">
        <p14:creationId xmlns:p14="http://schemas.microsoft.com/office/powerpoint/2010/main" val="2745570526"/>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4 Conector recto"/>
          <p:cNvCxnSpPr>
            <a:cxnSpLocks noChangeShapeType="1"/>
          </p:cNvCxnSpPr>
          <p:nvPr/>
        </p:nvCxnSpPr>
        <p:spPr bwMode="auto">
          <a:xfrm>
            <a:off x="1428750" y="6643688"/>
            <a:ext cx="77152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9459" name="6 Conector recto"/>
          <p:cNvCxnSpPr>
            <a:cxnSpLocks noChangeShapeType="1"/>
          </p:cNvCxnSpPr>
          <p:nvPr/>
        </p:nvCxnSpPr>
        <p:spPr bwMode="auto">
          <a:xfrm>
            <a:off x="571500" y="6286500"/>
            <a:ext cx="5786438" cy="71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3071813"/>
            <a:ext cx="1357313" cy="928687"/>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19461" name="10 Conector recto"/>
          <p:cNvCxnSpPr>
            <a:cxnSpLocks noChangeShapeType="1"/>
          </p:cNvCxnSpPr>
          <p:nvPr/>
        </p:nvCxnSpPr>
        <p:spPr bwMode="auto">
          <a:xfrm flipV="1">
            <a:off x="0" y="6357938"/>
            <a:ext cx="9144000" cy="214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9462" name="22 Rectángulo"/>
          <p:cNvSpPr>
            <a:spLocks noChangeArrowheads="1"/>
          </p:cNvSpPr>
          <p:nvPr/>
        </p:nvSpPr>
        <p:spPr bwMode="auto">
          <a:xfrm>
            <a:off x="7286625" y="42148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9463" name="25 Rectángulo"/>
          <p:cNvSpPr>
            <a:spLocks noChangeArrowheads="1"/>
          </p:cNvSpPr>
          <p:nvPr/>
        </p:nvSpPr>
        <p:spPr bwMode="auto">
          <a:xfrm>
            <a:off x="6786563" y="2643188"/>
            <a:ext cx="1000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9464" name="26 Rectángulo"/>
          <p:cNvSpPr>
            <a:spLocks noChangeArrowheads="1"/>
          </p:cNvSpPr>
          <p:nvPr/>
        </p:nvSpPr>
        <p:spPr bwMode="auto">
          <a:xfrm>
            <a:off x="6858000" y="2571750"/>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9465" name="27 Rectángulo"/>
          <p:cNvSpPr>
            <a:spLocks noChangeArrowheads="1"/>
          </p:cNvSpPr>
          <p:nvPr/>
        </p:nvSpPr>
        <p:spPr bwMode="auto">
          <a:xfrm>
            <a:off x="0" y="5643563"/>
            <a:ext cx="9144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9466" name="14 CuadroTexto"/>
          <p:cNvSpPr txBox="1">
            <a:spLocks noChangeArrowheads="1"/>
          </p:cNvSpPr>
          <p:nvPr/>
        </p:nvSpPr>
        <p:spPr bwMode="auto">
          <a:xfrm>
            <a:off x="2643188" y="1628800"/>
            <a:ext cx="60007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40000"/>
              </a:lnSpc>
            </a:pPr>
            <a:r>
              <a:rPr lang="en-US" sz="2800" dirty="0" smtClean="0">
                <a:latin typeface="+mn-lt"/>
              </a:rPr>
              <a:t>      </a:t>
            </a:r>
            <a:r>
              <a:rPr lang="en-US" sz="2800" dirty="0" err="1">
                <a:latin typeface="+mn-lt"/>
              </a:rPr>
              <a:t>P</a:t>
            </a:r>
            <a:r>
              <a:rPr lang="en-US" sz="2800" dirty="0" err="1" smtClean="0">
                <a:latin typeface="+mn-lt"/>
              </a:rPr>
              <a:t>roporcionar</a:t>
            </a:r>
            <a:r>
              <a:rPr lang="en-US" sz="2800" dirty="0" smtClean="0">
                <a:latin typeface="+mn-lt"/>
              </a:rPr>
              <a:t> al </a:t>
            </a:r>
            <a:r>
              <a:rPr lang="en-US" sz="2800" dirty="0" err="1" smtClean="0">
                <a:latin typeface="+mn-lt"/>
              </a:rPr>
              <a:t>consumidor</a:t>
            </a:r>
            <a:r>
              <a:rPr lang="en-US" sz="2800" dirty="0" smtClean="0">
                <a:latin typeface="+mn-lt"/>
              </a:rPr>
              <a:t> </a:t>
            </a:r>
            <a:r>
              <a:rPr lang="en-US" sz="2800" dirty="0" err="1" smtClean="0">
                <a:solidFill>
                  <a:srgbClr val="C00000"/>
                </a:solidFill>
                <a:latin typeface="+mn-lt"/>
              </a:rPr>
              <a:t>información</a:t>
            </a:r>
            <a:r>
              <a:rPr lang="en-US" sz="2800" dirty="0" smtClean="0">
                <a:solidFill>
                  <a:srgbClr val="C00000"/>
                </a:solidFill>
                <a:latin typeface="+mn-lt"/>
              </a:rPr>
              <a:t> </a:t>
            </a:r>
            <a:r>
              <a:rPr lang="en-US" sz="2800" dirty="0" err="1" smtClean="0">
                <a:solidFill>
                  <a:srgbClr val="C00000"/>
                </a:solidFill>
                <a:latin typeface="+mn-lt"/>
              </a:rPr>
              <a:t>sobre</a:t>
            </a:r>
            <a:r>
              <a:rPr lang="en-US" sz="2800" dirty="0" smtClean="0">
                <a:solidFill>
                  <a:srgbClr val="C00000"/>
                </a:solidFill>
                <a:latin typeface="+mn-lt"/>
              </a:rPr>
              <a:t> el </a:t>
            </a:r>
            <a:r>
              <a:rPr lang="en-US" sz="2800" dirty="0" err="1" smtClean="0">
                <a:solidFill>
                  <a:srgbClr val="C00000"/>
                </a:solidFill>
                <a:latin typeface="+mn-lt"/>
              </a:rPr>
              <a:t>producto</a:t>
            </a:r>
            <a:r>
              <a:rPr lang="en-US" sz="2800" dirty="0" smtClean="0">
                <a:latin typeface="+mn-lt"/>
              </a:rPr>
              <a:t> lo </a:t>
            </a:r>
            <a:r>
              <a:rPr lang="en-US" sz="2800" dirty="0" err="1" smtClean="0">
                <a:latin typeface="+mn-lt"/>
              </a:rPr>
              <a:t>suficientemente</a:t>
            </a:r>
            <a:r>
              <a:rPr lang="en-US" sz="2800" dirty="0" smtClean="0">
                <a:latin typeface="+mn-lt"/>
              </a:rPr>
              <a:t> </a:t>
            </a:r>
            <a:r>
              <a:rPr lang="en-US" sz="2800" dirty="0" err="1" smtClean="0">
                <a:solidFill>
                  <a:srgbClr val="C00000"/>
                </a:solidFill>
                <a:latin typeface="+mn-lt"/>
              </a:rPr>
              <a:t>clara</a:t>
            </a:r>
            <a:r>
              <a:rPr lang="en-US" sz="2800" dirty="0" smtClean="0">
                <a:latin typeface="+mn-lt"/>
              </a:rPr>
              <a:t> y </a:t>
            </a:r>
            <a:r>
              <a:rPr lang="en-US" sz="2800" dirty="0" err="1" smtClean="0">
                <a:solidFill>
                  <a:srgbClr val="C00000"/>
                </a:solidFill>
                <a:latin typeface="+mn-lt"/>
              </a:rPr>
              <a:t>comprensible</a:t>
            </a:r>
            <a:r>
              <a:rPr lang="en-US" sz="2800" dirty="0" smtClean="0">
                <a:latin typeface="+mn-lt"/>
              </a:rPr>
              <a:t> de </a:t>
            </a:r>
            <a:r>
              <a:rPr lang="en-US" sz="2800" dirty="0" err="1" smtClean="0">
                <a:latin typeface="+mn-lt"/>
              </a:rPr>
              <a:t>modo</a:t>
            </a:r>
            <a:r>
              <a:rPr lang="en-US" sz="2800" dirty="0" smtClean="0">
                <a:latin typeface="+mn-lt"/>
              </a:rPr>
              <a:t> </a:t>
            </a:r>
            <a:r>
              <a:rPr lang="en-US" sz="2800" dirty="0" err="1" smtClean="0">
                <a:latin typeface="+mn-lt"/>
              </a:rPr>
              <a:t>que</a:t>
            </a:r>
            <a:r>
              <a:rPr lang="en-US" sz="2800" dirty="0" smtClean="0">
                <a:latin typeface="+mn-lt"/>
              </a:rPr>
              <a:t> no </a:t>
            </a:r>
            <a:r>
              <a:rPr lang="en-US" sz="2800" dirty="0" err="1" smtClean="0">
                <a:latin typeface="+mn-lt"/>
              </a:rPr>
              <a:t>induzca</a:t>
            </a:r>
            <a:r>
              <a:rPr lang="en-US" sz="2800" dirty="0" smtClean="0">
                <a:latin typeface="+mn-lt"/>
              </a:rPr>
              <a:t> a </a:t>
            </a:r>
            <a:r>
              <a:rPr lang="en-US" sz="2800" dirty="0" err="1" smtClean="0">
                <a:solidFill>
                  <a:srgbClr val="C00000"/>
                </a:solidFill>
                <a:latin typeface="+mn-lt"/>
              </a:rPr>
              <a:t>engaño</a:t>
            </a:r>
            <a:r>
              <a:rPr lang="en-US" sz="2800" dirty="0" smtClean="0">
                <a:solidFill>
                  <a:srgbClr val="C00000"/>
                </a:solidFill>
                <a:latin typeface="+mn-lt"/>
              </a:rPr>
              <a:t> o confusion </a:t>
            </a:r>
            <a:r>
              <a:rPr lang="en-US" sz="2800" dirty="0" smtClean="0">
                <a:latin typeface="+mn-lt"/>
              </a:rPr>
              <a:t>y </a:t>
            </a:r>
            <a:r>
              <a:rPr lang="en-US" sz="2800" dirty="0" err="1" smtClean="0">
                <a:latin typeface="+mn-lt"/>
              </a:rPr>
              <a:t>permita</a:t>
            </a:r>
            <a:r>
              <a:rPr lang="en-US" sz="2800" dirty="0" smtClean="0">
                <a:latin typeface="+mn-lt"/>
              </a:rPr>
              <a:t> </a:t>
            </a:r>
            <a:r>
              <a:rPr lang="en-US" sz="2800" dirty="0" err="1" smtClean="0">
                <a:latin typeface="+mn-lt"/>
              </a:rPr>
              <a:t>realizar</a:t>
            </a:r>
            <a:r>
              <a:rPr lang="en-US" sz="2800" dirty="0" smtClean="0">
                <a:latin typeface="+mn-lt"/>
              </a:rPr>
              <a:t> </a:t>
            </a:r>
            <a:r>
              <a:rPr lang="en-US" sz="2800" dirty="0" err="1" smtClean="0">
                <a:latin typeface="+mn-lt"/>
              </a:rPr>
              <a:t>una</a:t>
            </a:r>
            <a:r>
              <a:rPr lang="en-US" sz="2800" dirty="0" smtClean="0">
                <a:latin typeface="+mn-lt"/>
              </a:rPr>
              <a:t> </a:t>
            </a:r>
            <a:r>
              <a:rPr lang="en-US" sz="2800" dirty="0" err="1" smtClean="0">
                <a:latin typeface="+mn-lt"/>
              </a:rPr>
              <a:t>elección</a:t>
            </a:r>
            <a:r>
              <a:rPr lang="en-US" sz="2800" dirty="0" smtClean="0">
                <a:latin typeface="+mn-lt"/>
              </a:rPr>
              <a:t> </a:t>
            </a:r>
            <a:r>
              <a:rPr lang="en-US" sz="2800" dirty="0" err="1" smtClean="0">
                <a:latin typeface="+mn-lt"/>
              </a:rPr>
              <a:t>informada</a:t>
            </a:r>
            <a:r>
              <a:rPr lang="en-US" sz="2800" dirty="0" smtClean="0">
                <a:latin typeface="+mn-lt"/>
              </a:rPr>
              <a:t>.  </a:t>
            </a:r>
          </a:p>
          <a:p>
            <a:pPr algn="just" eaLnBrk="1" hangingPunct="1">
              <a:buFontTx/>
              <a:buAutoNum type="arabicPeriod"/>
            </a:pPr>
            <a:endParaRPr lang="es-CO" sz="2800" dirty="0">
              <a:latin typeface="+mn-lt"/>
            </a:endParaRPr>
          </a:p>
        </p:txBody>
      </p:sp>
      <p:pic>
        <p:nvPicPr>
          <p:cNvPr id="19467" name="Picture 34" descr="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071813"/>
            <a:ext cx="24384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243885"/>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4 Conector recto"/>
          <p:cNvCxnSpPr>
            <a:cxnSpLocks noChangeShapeType="1"/>
          </p:cNvCxnSpPr>
          <p:nvPr/>
        </p:nvCxnSpPr>
        <p:spPr bwMode="auto">
          <a:xfrm>
            <a:off x="1428750" y="6643688"/>
            <a:ext cx="77152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1507" name="6 Conector recto"/>
          <p:cNvCxnSpPr>
            <a:cxnSpLocks noChangeShapeType="1"/>
          </p:cNvCxnSpPr>
          <p:nvPr/>
        </p:nvCxnSpPr>
        <p:spPr bwMode="auto">
          <a:xfrm>
            <a:off x="571500" y="6286500"/>
            <a:ext cx="5786438" cy="71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3071813"/>
            <a:ext cx="1357313" cy="928687"/>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21509" name="10 Conector recto"/>
          <p:cNvCxnSpPr>
            <a:cxnSpLocks noChangeShapeType="1"/>
          </p:cNvCxnSpPr>
          <p:nvPr/>
        </p:nvCxnSpPr>
        <p:spPr bwMode="auto">
          <a:xfrm flipV="1">
            <a:off x="0" y="6357938"/>
            <a:ext cx="9144000" cy="214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1510" name="22 Rectángulo"/>
          <p:cNvSpPr>
            <a:spLocks noChangeArrowheads="1"/>
          </p:cNvSpPr>
          <p:nvPr/>
        </p:nvSpPr>
        <p:spPr bwMode="auto">
          <a:xfrm>
            <a:off x="7286625" y="42148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1511" name="25 Rectángulo"/>
          <p:cNvSpPr>
            <a:spLocks noChangeArrowheads="1"/>
          </p:cNvSpPr>
          <p:nvPr/>
        </p:nvSpPr>
        <p:spPr bwMode="auto">
          <a:xfrm>
            <a:off x="6786563" y="2643188"/>
            <a:ext cx="1000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1512" name="26 Rectángulo"/>
          <p:cNvSpPr>
            <a:spLocks noChangeArrowheads="1"/>
          </p:cNvSpPr>
          <p:nvPr/>
        </p:nvSpPr>
        <p:spPr bwMode="auto">
          <a:xfrm>
            <a:off x="6858000" y="2571750"/>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1513" name="27 Rectángulo"/>
          <p:cNvSpPr>
            <a:spLocks noChangeArrowheads="1"/>
          </p:cNvSpPr>
          <p:nvPr/>
        </p:nvSpPr>
        <p:spPr bwMode="auto">
          <a:xfrm>
            <a:off x="0" y="5643563"/>
            <a:ext cx="9144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1514" name="28 CuadroTexto"/>
          <p:cNvSpPr txBox="1">
            <a:spLocks noChangeArrowheads="1"/>
          </p:cNvSpPr>
          <p:nvPr/>
        </p:nvSpPr>
        <p:spPr bwMode="auto">
          <a:xfrm>
            <a:off x="0" y="1357313"/>
            <a:ext cx="9144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40000"/>
              </a:lnSpc>
            </a:pPr>
            <a:r>
              <a:rPr lang="en-US" dirty="0">
                <a:solidFill>
                  <a:srgbClr val="C00000"/>
                </a:solidFill>
              </a:rPr>
              <a:t>ALIMENTOS Y MATERIAS PRIMAS </a:t>
            </a:r>
            <a:r>
              <a:rPr lang="en-US" dirty="0"/>
              <a:t>PARA CONSUMO HUMANO, BIEN SEAN PRODUCTOS </a:t>
            </a:r>
            <a:r>
              <a:rPr lang="en-US" dirty="0">
                <a:solidFill>
                  <a:srgbClr val="C00000"/>
                </a:solidFill>
              </a:rPr>
              <a:t>NACIONALES</a:t>
            </a:r>
            <a:r>
              <a:rPr lang="en-US" dirty="0"/>
              <a:t> O </a:t>
            </a:r>
            <a:r>
              <a:rPr lang="en-US" dirty="0">
                <a:solidFill>
                  <a:srgbClr val="C00000"/>
                </a:solidFill>
              </a:rPr>
              <a:t>IMPORTADOS. </a:t>
            </a:r>
          </a:p>
          <a:p>
            <a:pPr eaLnBrk="1" hangingPunct="1"/>
            <a:endParaRPr lang="es-CO" dirty="0"/>
          </a:p>
        </p:txBody>
      </p:sp>
      <p:sp>
        <p:nvSpPr>
          <p:cNvPr id="21515" name="29 CuadroTexto"/>
          <p:cNvSpPr txBox="1">
            <a:spLocks noChangeArrowheads="1"/>
          </p:cNvSpPr>
          <p:nvPr/>
        </p:nvSpPr>
        <p:spPr bwMode="auto">
          <a:xfrm>
            <a:off x="642938" y="5143500"/>
            <a:ext cx="77644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40000"/>
              </a:lnSpc>
              <a:buFontTx/>
              <a:buAutoNum type="arabicPeriod"/>
            </a:pPr>
            <a:r>
              <a:rPr lang="en-US"/>
              <a:t>COMERCIALIZADOS EN TERRITORIO NACIONAL</a:t>
            </a:r>
          </a:p>
          <a:p>
            <a:pPr eaLnBrk="1" hangingPunct="1">
              <a:lnSpc>
                <a:spcPct val="140000"/>
              </a:lnSpc>
              <a:buFontTx/>
              <a:buAutoNum type="arabicPeriod"/>
            </a:pPr>
            <a:r>
              <a:rPr lang="en-US"/>
              <a:t>ENVASADOS O EMPACADOS</a:t>
            </a:r>
          </a:p>
          <a:p>
            <a:pPr eaLnBrk="1" hangingPunct="1">
              <a:buFontTx/>
              <a:buAutoNum type="arabicPeriod"/>
            </a:pPr>
            <a:endParaRPr lang="es-CO"/>
          </a:p>
        </p:txBody>
      </p:sp>
      <p:pic>
        <p:nvPicPr>
          <p:cNvPr id="21516" name="Picture 28" descr="2134418389_7fab2ffa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3143250"/>
            <a:ext cx="17859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034165"/>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4 Conector recto"/>
          <p:cNvCxnSpPr>
            <a:cxnSpLocks noChangeShapeType="1"/>
          </p:cNvCxnSpPr>
          <p:nvPr/>
        </p:nvCxnSpPr>
        <p:spPr bwMode="auto">
          <a:xfrm>
            <a:off x="1428750" y="6643688"/>
            <a:ext cx="77152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4579" name="6 Conector recto"/>
          <p:cNvCxnSpPr>
            <a:cxnSpLocks noChangeShapeType="1"/>
          </p:cNvCxnSpPr>
          <p:nvPr/>
        </p:nvCxnSpPr>
        <p:spPr bwMode="auto">
          <a:xfrm>
            <a:off x="571500" y="6286500"/>
            <a:ext cx="5786438" cy="71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3071813"/>
            <a:ext cx="1357313" cy="928687"/>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24581" name="10 Conector recto"/>
          <p:cNvCxnSpPr>
            <a:cxnSpLocks noChangeShapeType="1"/>
          </p:cNvCxnSpPr>
          <p:nvPr/>
        </p:nvCxnSpPr>
        <p:spPr bwMode="auto">
          <a:xfrm flipV="1">
            <a:off x="0" y="6357938"/>
            <a:ext cx="9144000" cy="214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4582" name="22 Rectángulo"/>
          <p:cNvSpPr>
            <a:spLocks noChangeArrowheads="1"/>
          </p:cNvSpPr>
          <p:nvPr/>
        </p:nvSpPr>
        <p:spPr bwMode="auto">
          <a:xfrm>
            <a:off x="7286625" y="42148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4583" name="25 Rectángulo"/>
          <p:cNvSpPr>
            <a:spLocks noChangeArrowheads="1"/>
          </p:cNvSpPr>
          <p:nvPr/>
        </p:nvSpPr>
        <p:spPr bwMode="auto">
          <a:xfrm>
            <a:off x="6786563" y="2643188"/>
            <a:ext cx="1000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4584" name="26 Rectángulo"/>
          <p:cNvSpPr>
            <a:spLocks noChangeArrowheads="1"/>
          </p:cNvSpPr>
          <p:nvPr/>
        </p:nvSpPr>
        <p:spPr bwMode="auto">
          <a:xfrm>
            <a:off x="6858000" y="2571750"/>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4585" name="27 Rectángulo"/>
          <p:cNvSpPr>
            <a:spLocks noChangeArrowheads="1"/>
          </p:cNvSpPr>
          <p:nvPr/>
        </p:nvSpPr>
        <p:spPr bwMode="auto">
          <a:xfrm>
            <a:off x="0" y="5643563"/>
            <a:ext cx="9144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5" name="14 Rectángulo"/>
          <p:cNvSpPr/>
          <p:nvPr/>
        </p:nvSpPr>
        <p:spPr bwMode="auto">
          <a:xfrm>
            <a:off x="928662" y="1428736"/>
            <a:ext cx="9501254" cy="3857652"/>
          </a:xfrm>
          <a:prstGeom prst="rect">
            <a:avLst/>
          </a:prstGeom>
          <a:blipFill>
            <a:blip r:embed="rId2"/>
            <a:stretch>
              <a:fillRect/>
            </a:stretch>
          </a:blip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p:spPr>
        <p:txBody>
          <a:bodyPr vert="vert270"/>
          <a:lstStyle/>
          <a:p>
            <a:pPr>
              <a:defRPr/>
            </a:pPr>
            <a:endParaRPr lang="es-CO" dirty="0">
              <a:latin typeface="Arial" charset="0"/>
            </a:endParaRPr>
          </a:p>
        </p:txBody>
      </p:sp>
      <p:sp>
        <p:nvSpPr>
          <p:cNvPr id="24587" name="15 Rectángulo"/>
          <p:cNvSpPr>
            <a:spLocks noChangeArrowheads="1"/>
          </p:cNvSpPr>
          <p:nvPr/>
        </p:nvSpPr>
        <p:spPr bwMode="auto">
          <a:xfrm>
            <a:off x="0" y="1714500"/>
            <a:ext cx="10715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4588" name="16 Rectángulo"/>
          <p:cNvSpPr>
            <a:spLocks noChangeArrowheads="1"/>
          </p:cNvSpPr>
          <p:nvPr/>
        </p:nvSpPr>
        <p:spPr bwMode="auto">
          <a:xfrm>
            <a:off x="500063" y="2857500"/>
            <a:ext cx="91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0253" name="28 CuadroTexto"/>
          <p:cNvSpPr txBox="1">
            <a:spLocks noChangeArrowheads="1"/>
          </p:cNvSpPr>
          <p:nvPr/>
        </p:nvSpPr>
        <p:spPr bwMode="auto">
          <a:xfrm rot="15892962">
            <a:off x="-83344" y="3536048"/>
            <a:ext cx="2390775" cy="646331"/>
          </a:xfrm>
          <a:prstGeom prst="rect">
            <a:avLst/>
          </a:prstGeom>
        </p:spPr>
        <p:txBody>
          <a:bodyPr>
            <a:noAutofit/>
          </a:bodyPr>
          <a:lstStyle>
            <a:defPPr>
              <a:defRPr lang="es-CO"/>
            </a:defPPr>
            <a:lvl1pPr algn="ctr">
              <a:spcBef>
                <a:spcPct val="50000"/>
              </a:spcBef>
              <a:defRPr sz="3600" b="1">
                <a:solidFill>
                  <a:srgbClr val="00A0BA"/>
                </a:solidFill>
                <a:effectLst>
                  <a:outerShdw blurRad="38100" dist="38100" dir="2700000" algn="tl">
                    <a:srgbClr val="C0C0C0"/>
                  </a:outerShdw>
                </a:effectLst>
                <a:latin typeface="+mj-lt"/>
                <a:ea typeface="+mj-ea"/>
                <a:cs typeface="+mj-cs"/>
              </a:defRPr>
            </a:lvl1pPr>
          </a:lstStyle>
          <a:p>
            <a:r>
              <a:rPr lang="en-US" dirty="0"/>
              <a:t>ALIMENTO </a:t>
            </a:r>
            <a:endParaRPr lang="es-CO" dirty="0"/>
          </a:p>
        </p:txBody>
      </p:sp>
      <p:sp>
        <p:nvSpPr>
          <p:cNvPr id="24590" name="32 CuadroTexto"/>
          <p:cNvSpPr txBox="1">
            <a:spLocks noChangeArrowheads="1"/>
          </p:cNvSpPr>
          <p:nvPr/>
        </p:nvSpPr>
        <p:spPr bwMode="auto">
          <a:xfrm rot="-314944">
            <a:off x="1608138" y="1733550"/>
            <a:ext cx="73580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“TODO PRODUCTO NATURAL O ARTIFICIAL, ELABORADO O NO, QUE INGERIDO APORTA AL ORGANISMO LOS NUTRIENTES Y LA ENERGIA NECESARIA PARA EL DESARROLLO DE LOS PROCESOS BIOLOGICOS...”</a:t>
            </a:r>
          </a:p>
          <a:p>
            <a:pPr algn="just" eaLnBrk="1" hangingPunct="1"/>
            <a:endParaRPr lang="en-US"/>
          </a:p>
          <a:p>
            <a:pPr algn="just" eaLnBrk="1" hangingPunct="1"/>
            <a:r>
              <a:rPr lang="en-US">
                <a:solidFill>
                  <a:srgbClr val="C00000"/>
                </a:solidFill>
              </a:rPr>
              <a:t>INCLUYE:</a:t>
            </a:r>
          </a:p>
          <a:p>
            <a:pPr algn="just" eaLnBrk="1" hangingPunct="1"/>
            <a:endParaRPr lang="en-US"/>
          </a:p>
          <a:p>
            <a:pPr algn="just" eaLnBrk="1" hangingPunct="1"/>
            <a:r>
              <a:rPr lang="en-US"/>
              <a:t>BEBIDAS NO ALCOHOLICAS</a:t>
            </a:r>
          </a:p>
          <a:p>
            <a:pPr algn="just" eaLnBrk="1" hangingPunct="1"/>
            <a:r>
              <a:rPr lang="en-US"/>
              <a:t>ESPECIAS</a:t>
            </a:r>
          </a:p>
          <a:p>
            <a:pPr eaLnBrk="1" hangingPunct="1"/>
            <a:endParaRPr lang="es-CO"/>
          </a:p>
        </p:txBody>
      </p:sp>
      <p:pic>
        <p:nvPicPr>
          <p:cNvPr id="24591" name="Picture 10" descr="400px-Rueda_de_los_alimen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4000500"/>
            <a:ext cx="3000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664168"/>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4 Conector recto"/>
          <p:cNvCxnSpPr>
            <a:cxnSpLocks noChangeShapeType="1"/>
          </p:cNvCxnSpPr>
          <p:nvPr/>
        </p:nvCxnSpPr>
        <p:spPr bwMode="auto">
          <a:xfrm>
            <a:off x="1428750" y="5786438"/>
            <a:ext cx="77152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6627" name="6 Conector recto"/>
          <p:cNvCxnSpPr>
            <a:cxnSpLocks noChangeShapeType="1"/>
          </p:cNvCxnSpPr>
          <p:nvPr/>
        </p:nvCxnSpPr>
        <p:spPr bwMode="auto">
          <a:xfrm>
            <a:off x="571500" y="5429250"/>
            <a:ext cx="5786438" cy="71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2214563"/>
            <a:ext cx="1357313" cy="928687"/>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26629" name="10 Conector recto"/>
          <p:cNvCxnSpPr>
            <a:cxnSpLocks noChangeShapeType="1"/>
          </p:cNvCxnSpPr>
          <p:nvPr/>
        </p:nvCxnSpPr>
        <p:spPr bwMode="auto">
          <a:xfrm flipV="1">
            <a:off x="0" y="5500688"/>
            <a:ext cx="9144000" cy="214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6630" name="22 Rectángulo"/>
          <p:cNvSpPr>
            <a:spLocks noChangeArrowheads="1"/>
          </p:cNvSpPr>
          <p:nvPr/>
        </p:nvSpPr>
        <p:spPr bwMode="auto">
          <a:xfrm>
            <a:off x="7286625" y="33575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6631" name="25 Rectángulo"/>
          <p:cNvSpPr>
            <a:spLocks noChangeArrowheads="1"/>
          </p:cNvSpPr>
          <p:nvPr/>
        </p:nvSpPr>
        <p:spPr bwMode="auto">
          <a:xfrm>
            <a:off x="6786563" y="1785938"/>
            <a:ext cx="1000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6632" name="26 Rectángulo"/>
          <p:cNvSpPr>
            <a:spLocks noChangeArrowheads="1"/>
          </p:cNvSpPr>
          <p:nvPr/>
        </p:nvSpPr>
        <p:spPr bwMode="auto">
          <a:xfrm>
            <a:off x="6858000" y="1714500"/>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6633" name="27 Rectángulo"/>
          <p:cNvSpPr>
            <a:spLocks noChangeArrowheads="1"/>
          </p:cNvSpPr>
          <p:nvPr/>
        </p:nvSpPr>
        <p:spPr bwMode="auto">
          <a:xfrm>
            <a:off x="0" y="4786313"/>
            <a:ext cx="9144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5" name="14 Rectángulo"/>
          <p:cNvSpPr/>
          <p:nvPr/>
        </p:nvSpPr>
        <p:spPr bwMode="auto">
          <a:xfrm>
            <a:off x="571472" y="499713"/>
            <a:ext cx="8358246" cy="2428892"/>
          </a:xfrm>
          <a:prstGeom prst="rect">
            <a:avLst/>
          </a:prstGeom>
          <a:blipFill>
            <a:blip r:embed="rId2"/>
            <a:stretch>
              <a:fillRect/>
            </a:stretch>
          </a:blip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p:spPr>
        <p:txBody>
          <a:bodyPr vert="vert270"/>
          <a:lstStyle/>
          <a:p>
            <a:pPr>
              <a:defRPr/>
            </a:pPr>
            <a:endParaRPr lang="es-CO" dirty="0">
              <a:latin typeface="Arial" charset="0"/>
            </a:endParaRPr>
          </a:p>
        </p:txBody>
      </p:sp>
      <p:sp>
        <p:nvSpPr>
          <p:cNvPr id="26635" name="15 Rectángulo"/>
          <p:cNvSpPr>
            <a:spLocks noChangeArrowheads="1"/>
          </p:cNvSpPr>
          <p:nvPr/>
        </p:nvSpPr>
        <p:spPr bwMode="auto">
          <a:xfrm>
            <a:off x="0" y="857250"/>
            <a:ext cx="10715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6636" name="16 Rectángulo"/>
          <p:cNvSpPr>
            <a:spLocks noChangeArrowheads="1"/>
          </p:cNvSpPr>
          <p:nvPr/>
        </p:nvSpPr>
        <p:spPr bwMode="auto">
          <a:xfrm>
            <a:off x="428625" y="2000250"/>
            <a:ext cx="91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2301" name="28 CuadroTexto"/>
          <p:cNvSpPr txBox="1">
            <a:spLocks noChangeArrowheads="1"/>
          </p:cNvSpPr>
          <p:nvPr/>
        </p:nvSpPr>
        <p:spPr bwMode="auto">
          <a:xfrm rot="15852489">
            <a:off x="-33858" y="1408837"/>
            <a:ext cx="2857500" cy="1754326"/>
          </a:xfrm>
          <a:prstGeom prst="rect">
            <a:avLst/>
          </a:prstGeom>
        </p:spPr>
        <p:txBody>
          <a:bodyPr>
            <a:noAutofit/>
          </a:bodyPr>
          <a:lstStyle>
            <a:defPPr>
              <a:defRPr lang="es-CO"/>
            </a:defPPr>
            <a:lvl1pPr algn="ctr">
              <a:spcBef>
                <a:spcPct val="50000"/>
              </a:spcBef>
              <a:defRPr sz="3600" b="1">
                <a:solidFill>
                  <a:srgbClr val="00A0BA"/>
                </a:solidFill>
                <a:effectLst>
                  <a:outerShdw blurRad="38100" dist="38100" dir="2700000" algn="tl">
                    <a:srgbClr val="C0C0C0"/>
                  </a:outerShdw>
                </a:effectLst>
                <a:latin typeface="+mj-lt"/>
                <a:ea typeface="+mj-ea"/>
                <a:cs typeface="+mj-cs"/>
              </a:defRPr>
            </a:lvl1pPr>
          </a:lstStyle>
          <a:p>
            <a:r>
              <a:rPr lang="en-US" sz="2800" dirty="0"/>
              <a:t>CARA PRINCIPAL DE EXHIBICION</a:t>
            </a:r>
            <a:endParaRPr lang="es-CO" sz="2800" dirty="0"/>
          </a:p>
        </p:txBody>
      </p:sp>
      <p:sp>
        <p:nvSpPr>
          <p:cNvPr id="26638" name="32 CuadroTexto"/>
          <p:cNvSpPr txBox="1">
            <a:spLocks noChangeArrowheads="1"/>
          </p:cNvSpPr>
          <p:nvPr/>
        </p:nvSpPr>
        <p:spPr bwMode="auto">
          <a:xfrm rot="-662597">
            <a:off x="1389063" y="892175"/>
            <a:ext cx="57388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000"/>
              <a:t>“PARTE DEL ENVASE CON MAYOR POSIBILIDAD DE SER EXHIBIDA, MOSTRADA O EXAMINADA EN CONDICIONES NORMALES Y ACOSTUMBRADAS PARA LA EXHIBICION EN LA VENTA AL POR MENOR” </a:t>
            </a:r>
          </a:p>
        </p:txBody>
      </p:sp>
      <p:sp>
        <p:nvSpPr>
          <p:cNvPr id="19" name="18 Rectángulo"/>
          <p:cNvSpPr/>
          <p:nvPr/>
        </p:nvSpPr>
        <p:spPr bwMode="auto">
          <a:xfrm>
            <a:off x="3214678" y="2785729"/>
            <a:ext cx="6858048" cy="2500330"/>
          </a:xfrm>
          <a:prstGeom prst="rect">
            <a:avLst/>
          </a:prstGeom>
          <a:blipFill>
            <a:blip r:embed="rId3"/>
            <a:stretch>
              <a:fillRect/>
            </a:stretch>
          </a:blip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p:spPr>
        <p:txBody>
          <a:bodyPr vert="vert270"/>
          <a:lstStyle/>
          <a:p>
            <a:pPr>
              <a:defRPr/>
            </a:pPr>
            <a:endParaRPr lang="es-CO" dirty="0">
              <a:latin typeface="Arial" charset="0"/>
            </a:endParaRPr>
          </a:p>
        </p:txBody>
      </p:sp>
      <p:sp>
        <p:nvSpPr>
          <p:cNvPr id="12304" name="19 CuadroTexto"/>
          <p:cNvSpPr txBox="1">
            <a:spLocks noChangeArrowheads="1"/>
          </p:cNvSpPr>
          <p:nvPr/>
        </p:nvSpPr>
        <p:spPr bwMode="auto">
          <a:xfrm rot="16049561">
            <a:off x="2665413" y="3844915"/>
            <a:ext cx="2357438" cy="954107"/>
          </a:xfrm>
          <a:prstGeom prst="rect">
            <a:avLst/>
          </a:prstGeom>
        </p:spPr>
        <p:txBody>
          <a:bodyPr>
            <a:noAutofit/>
          </a:bodyPr>
          <a:lstStyle>
            <a:defPPr>
              <a:defRPr lang="es-CO"/>
            </a:defPPr>
            <a:lvl1pPr algn="ctr">
              <a:spcBef>
                <a:spcPct val="50000"/>
              </a:spcBef>
              <a:defRPr sz="2800" b="1">
                <a:solidFill>
                  <a:srgbClr val="00A0BA"/>
                </a:solidFill>
                <a:effectLst>
                  <a:outerShdw blurRad="38100" dist="38100" dir="2700000" algn="tl">
                    <a:srgbClr val="C0C0C0"/>
                  </a:outerShdw>
                </a:effectLst>
                <a:latin typeface="+mj-lt"/>
                <a:ea typeface="+mj-ea"/>
                <a:cs typeface="+mj-cs"/>
              </a:defRPr>
            </a:lvl1pPr>
          </a:lstStyle>
          <a:p>
            <a:r>
              <a:rPr lang="en-US" dirty="0"/>
              <a:t>MATERIA PRIMA </a:t>
            </a:r>
            <a:endParaRPr lang="es-CO" dirty="0"/>
          </a:p>
        </p:txBody>
      </p:sp>
      <p:sp>
        <p:nvSpPr>
          <p:cNvPr id="26641" name="20 CuadroTexto"/>
          <p:cNvSpPr txBox="1">
            <a:spLocks noChangeArrowheads="1"/>
          </p:cNvSpPr>
          <p:nvPr/>
        </p:nvSpPr>
        <p:spPr bwMode="auto">
          <a:xfrm rot="-413559">
            <a:off x="4433888" y="2909888"/>
            <a:ext cx="459263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000"/>
              <a:t>“SUSTANCIA NATURAL O ARTIFICIAL, ELABORADA O NO, EMPLEADA POR LA INDUSTRIA DE ALIMENTOS PARA SU UTILIZACION DIRECTA, FRACCIONAMIENTO O CONVERSION EN ALIMENTOS PARA CONSUMO HUMANO” </a:t>
            </a:r>
          </a:p>
        </p:txBody>
      </p:sp>
    </p:spTree>
    <p:extLst>
      <p:ext uri="{BB962C8B-B14F-4D97-AF65-F5344CB8AC3E}">
        <p14:creationId xmlns:p14="http://schemas.microsoft.com/office/powerpoint/2010/main" val="364082771"/>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strella de 5 puntas"/>
          <p:cNvSpPr/>
          <p:nvPr/>
        </p:nvSpPr>
        <p:spPr bwMode="auto">
          <a:xfrm>
            <a:off x="6572250" y="2428875"/>
            <a:ext cx="1357313" cy="928688"/>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sp>
        <p:nvSpPr>
          <p:cNvPr id="27651" name="22 Rectángulo"/>
          <p:cNvSpPr>
            <a:spLocks noChangeArrowheads="1"/>
          </p:cNvSpPr>
          <p:nvPr/>
        </p:nvSpPr>
        <p:spPr bwMode="auto">
          <a:xfrm>
            <a:off x="7286625" y="35718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7652" name="25 Rectángulo"/>
          <p:cNvSpPr>
            <a:spLocks noChangeArrowheads="1"/>
          </p:cNvSpPr>
          <p:nvPr/>
        </p:nvSpPr>
        <p:spPr bwMode="auto">
          <a:xfrm>
            <a:off x="6786563" y="2000250"/>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7653" name="26 Rectángulo"/>
          <p:cNvSpPr>
            <a:spLocks noChangeArrowheads="1"/>
          </p:cNvSpPr>
          <p:nvPr/>
        </p:nvSpPr>
        <p:spPr bwMode="auto">
          <a:xfrm>
            <a:off x="6858000" y="1928813"/>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5" name="14 Rectángulo"/>
          <p:cNvSpPr/>
          <p:nvPr/>
        </p:nvSpPr>
        <p:spPr bwMode="auto">
          <a:xfrm>
            <a:off x="571472" y="714531"/>
            <a:ext cx="8358246" cy="2428892"/>
          </a:xfrm>
          <a:prstGeom prst="rect">
            <a:avLst/>
          </a:prstGeom>
          <a:blipFill>
            <a:blip r:embed="rId2"/>
            <a:stretch>
              <a:fillRect/>
            </a:stretch>
          </a:blip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p:spPr>
        <p:txBody>
          <a:bodyPr vert="vert270"/>
          <a:lstStyle/>
          <a:p>
            <a:pPr>
              <a:defRPr/>
            </a:pPr>
            <a:endParaRPr lang="es-CO" dirty="0">
              <a:latin typeface="Arial" charset="0"/>
            </a:endParaRPr>
          </a:p>
        </p:txBody>
      </p:sp>
      <p:sp>
        <p:nvSpPr>
          <p:cNvPr id="27655" name="15 Rectángulo"/>
          <p:cNvSpPr>
            <a:spLocks noChangeArrowheads="1"/>
          </p:cNvSpPr>
          <p:nvPr/>
        </p:nvSpPr>
        <p:spPr bwMode="auto">
          <a:xfrm>
            <a:off x="0" y="1071563"/>
            <a:ext cx="1071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3325" name="28 CuadroTexto"/>
          <p:cNvSpPr txBox="1">
            <a:spLocks noChangeArrowheads="1"/>
          </p:cNvSpPr>
          <p:nvPr/>
        </p:nvSpPr>
        <p:spPr bwMode="auto">
          <a:xfrm rot="15965167">
            <a:off x="-515937" y="2023260"/>
            <a:ext cx="2857500" cy="954107"/>
          </a:xfrm>
          <a:prstGeom prst="rect">
            <a:avLst/>
          </a:prstGeom>
        </p:spPr>
        <p:txBody>
          <a:bodyPr>
            <a:noAutofit/>
          </a:bodyPr>
          <a:lstStyle>
            <a:defPPr>
              <a:defRPr lang="es-CO"/>
            </a:defPPr>
            <a:lvl1pPr algn="ctr">
              <a:spcBef>
                <a:spcPct val="50000"/>
              </a:spcBef>
              <a:defRPr sz="2800" b="1">
                <a:solidFill>
                  <a:srgbClr val="00A0BA"/>
                </a:solidFill>
                <a:effectLst>
                  <a:outerShdw blurRad="38100" dist="38100" dir="2700000" algn="tl">
                    <a:srgbClr val="C0C0C0"/>
                  </a:outerShdw>
                </a:effectLst>
                <a:latin typeface="+mj-lt"/>
                <a:ea typeface="+mj-ea"/>
                <a:cs typeface="+mj-cs"/>
              </a:defRPr>
            </a:lvl1pPr>
          </a:lstStyle>
          <a:p>
            <a:r>
              <a:rPr lang="en-US" dirty="0"/>
              <a:t>ROTULADO O ETIQUETADO </a:t>
            </a:r>
            <a:endParaRPr lang="es-CO" dirty="0"/>
          </a:p>
        </p:txBody>
      </p:sp>
      <p:sp>
        <p:nvSpPr>
          <p:cNvPr id="27657" name="32 CuadroTexto"/>
          <p:cNvSpPr txBox="1">
            <a:spLocks noChangeArrowheads="1"/>
          </p:cNvSpPr>
          <p:nvPr/>
        </p:nvSpPr>
        <p:spPr bwMode="auto">
          <a:xfrm rot="-662597">
            <a:off x="1417638" y="1031875"/>
            <a:ext cx="574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000"/>
              <a:t>“MATERIAL ESCRITO, IMPRESO O GRAFICO QUE CONTIENE EL ROTULO O ETIQUETA, Y QUE ACOMPAÑA EL ALIMENTO O SE EXPONE CERCA DEL ALIMENTO  INCLUSO EN EL QUE TIENE POR OBJETO FOMENTAR SU VENTA O COLOCACIÓN” </a:t>
            </a:r>
          </a:p>
        </p:txBody>
      </p:sp>
      <p:sp>
        <p:nvSpPr>
          <p:cNvPr id="19" name="18 Rectángulo"/>
          <p:cNvSpPr/>
          <p:nvPr/>
        </p:nvSpPr>
        <p:spPr bwMode="auto">
          <a:xfrm>
            <a:off x="3214678" y="3000547"/>
            <a:ext cx="6858048" cy="2500330"/>
          </a:xfrm>
          <a:prstGeom prst="rect">
            <a:avLst/>
          </a:prstGeom>
          <a:blipFill>
            <a:blip r:embed="rId3"/>
            <a:stretch>
              <a:fillRect/>
            </a:stretch>
          </a:blip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p:spPr>
        <p:txBody>
          <a:bodyPr vert="vert270"/>
          <a:lstStyle/>
          <a:p>
            <a:pPr>
              <a:defRPr/>
            </a:pPr>
            <a:endParaRPr lang="es-CO" dirty="0">
              <a:latin typeface="Arial" charset="0"/>
            </a:endParaRPr>
          </a:p>
        </p:txBody>
      </p:sp>
      <p:sp>
        <p:nvSpPr>
          <p:cNvPr id="13328" name="19 CuadroTexto"/>
          <p:cNvSpPr txBox="1">
            <a:spLocks noChangeArrowheads="1"/>
          </p:cNvSpPr>
          <p:nvPr/>
        </p:nvSpPr>
        <p:spPr bwMode="auto">
          <a:xfrm rot="15950609">
            <a:off x="2665413" y="4059228"/>
            <a:ext cx="2357437" cy="954107"/>
          </a:xfrm>
          <a:prstGeom prst="rect">
            <a:avLst/>
          </a:prstGeom>
        </p:spPr>
        <p:txBody>
          <a:bodyPr>
            <a:noAutofit/>
          </a:bodyPr>
          <a:lstStyle>
            <a:defPPr>
              <a:defRPr lang="es-CO"/>
            </a:defPPr>
            <a:lvl1pPr algn="ctr">
              <a:spcBef>
                <a:spcPct val="50000"/>
              </a:spcBef>
              <a:defRPr sz="2800" b="1">
                <a:solidFill>
                  <a:srgbClr val="00A0BA"/>
                </a:solidFill>
                <a:effectLst>
                  <a:outerShdw blurRad="38100" dist="38100" dir="2700000" algn="tl">
                    <a:srgbClr val="C0C0C0"/>
                  </a:outerShdw>
                </a:effectLst>
                <a:latin typeface="+mj-lt"/>
                <a:ea typeface="+mj-ea"/>
                <a:cs typeface="+mj-cs"/>
              </a:defRPr>
            </a:lvl1pPr>
          </a:lstStyle>
          <a:p>
            <a:r>
              <a:rPr lang="en-US" dirty="0"/>
              <a:t>ROTULO O ETIQUETA </a:t>
            </a:r>
            <a:endParaRPr lang="es-CO" dirty="0"/>
          </a:p>
        </p:txBody>
      </p:sp>
      <p:sp>
        <p:nvSpPr>
          <p:cNvPr id="27660" name="20 CuadroTexto"/>
          <p:cNvSpPr txBox="1">
            <a:spLocks noChangeArrowheads="1"/>
          </p:cNvSpPr>
          <p:nvPr/>
        </p:nvSpPr>
        <p:spPr bwMode="auto">
          <a:xfrm rot="-413559">
            <a:off x="4433888" y="3124200"/>
            <a:ext cx="459263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000"/>
              <a:t>“MARBETE, MARCA, IMAGEN U OTRA MATERIA DESCRIPTIVA  O GRÁFICA , QUE SE HAYA ESCRITO IMPRESO, ESTARCIDO, MARCADO, MARCADO EN RELIEVE O EN HUECOGRABADO O ADHERIDO AL ENVASE DE UN ALIMENTO” </a:t>
            </a:r>
          </a:p>
        </p:txBody>
      </p:sp>
    </p:spTree>
    <p:extLst>
      <p:ext uri="{BB962C8B-B14F-4D97-AF65-F5344CB8AC3E}">
        <p14:creationId xmlns:p14="http://schemas.microsoft.com/office/powerpoint/2010/main" val="1888844774"/>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4 Conector recto"/>
          <p:cNvCxnSpPr>
            <a:cxnSpLocks noChangeShapeType="1"/>
          </p:cNvCxnSpPr>
          <p:nvPr/>
        </p:nvCxnSpPr>
        <p:spPr bwMode="auto">
          <a:xfrm>
            <a:off x="1428750" y="5857875"/>
            <a:ext cx="77152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9699" name="6 Conector recto"/>
          <p:cNvCxnSpPr>
            <a:cxnSpLocks noChangeShapeType="1"/>
          </p:cNvCxnSpPr>
          <p:nvPr/>
        </p:nvCxnSpPr>
        <p:spPr bwMode="auto">
          <a:xfrm>
            <a:off x="571500" y="5500688"/>
            <a:ext cx="5786438"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2286000"/>
            <a:ext cx="1357313" cy="928688"/>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29701" name="10 Conector recto"/>
          <p:cNvCxnSpPr>
            <a:cxnSpLocks noChangeShapeType="1"/>
          </p:cNvCxnSpPr>
          <p:nvPr/>
        </p:nvCxnSpPr>
        <p:spPr bwMode="auto">
          <a:xfrm flipV="1">
            <a:off x="0" y="5572125"/>
            <a:ext cx="9144000" cy="214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9702" name="22 Rectángulo"/>
          <p:cNvSpPr>
            <a:spLocks noChangeArrowheads="1"/>
          </p:cNvSpPr>
          <p:nvPr/>
        </p:nvSpPr>
        <p:spPr bwMode="auto">
          <a:xfrm>
            <a:off x="7286625"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9703" name="25 Rectángulo"/>
          <p:cNvSpPr>
            <a:spLocks noChangeArrowheads="1"/>
          </p:cNvSpPr>
          <p:nvPr/>
        </p:nvSpPr>
        <p:spPr bwMode="auto">
          <a:xfrm>
            <a:off x="6786563" y="185737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9704" name="26 Rectángulo"/>
          <p:cNvSpPr>
            <a:spLocks noChangeArrowheads="1"/>
          </p:cNvSpPr>
          <p:nvPr/>
        </p:nvSpPr>
        <p:spPr bwMode="auto">
          <a:xfrm>
            <a:off x="6858000" y="17859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9705" name="14 Rectángulo"/>
          <p:cNvSpPr>
            <a:spLocks noChangeArrowheads="1"/>
          </p:cNvSpPr>
          <p:nvPr/>
        </p:nvSpPr>
        <p:spPr bwMode="auto">
          <a:xfrm>
            <a:off x="785813" y="3071813"/>
            <a:ext cx="67865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40000"/>
              </a:lnSpc>
            </a:pPr>
            <a:r>
              <a:rPr lang="en-US" sz="2000"/>
              <a:t>PALABRAS, ILUSTRACIONES O REPRESENTACIONES GRÁFICAS QUE HAGAN ALUSION A PROPIEDADES MEDICINALES, PREVENTIVAS O CURATIVAS QUE PUEDAN DAR LUGAR A APRECIACIONES FALSAS SOBRE LA VERDADERA NATUREZA, ORIGEN, COMPOSICION O CALIDAD DEL ALIMENTO. </a:t>
            </a:r>
            <a:endParaRPr lang="es-CO" sz="2000"/>
          </a:p>
        </p:txBody>
      </p:sp>
      <p:sp>
        <p:nvSpPr>
          <p:cNvPr id="15371" name="13 Rectángulo"/>
          <p:cNvSpPr>
            <a:spLocks noChangeArrowheads="1"/>
          </p:cNvSpPr>
          <p:nvPr/>
        </p:nvSpPr>
        <p:spPr bwMode="auto">
          <a:xfrm>
            <a:off x="785786" y="1071546"/>
            <a:ext cx="8072434" cy="2000548"/>
          </a:xfrm>
          <a:prstGeom prst="rect">
            <a:avLst/>
          </a:prstGeom>
          <a:noFill/>
          <a:ln w="9525">
            <a:noFill/>
            <a:miter lim="800000"/>
            <a:headEnd/>
            <a:tailEnd/>
          </a:ln>
          <a:scene3d>
            <a:camera prst="orthographicFront"/>
            <a:lightRig rig="sunset" dir="t"/>
          </a:scene3d>
          <a:sp3d>
            <a:bevelB w="152400" h="50800" prst="softRound"/>
          </a:sp3d>
        </p:spPr>
        <p:txBody>
          <a:bodyPr>
            <a:spAutoFit/>
          </a:bodyPr>
          <a:lstStyle/>
          <a:p>
            <a:pPr algn="just">
              <a:defRPr/>
            </a:pPr>
            <a:endParaRPr lang="en-US" sz="2000" dirty="0">
              <a:latin typeface="Arial" charset="0"/>
            </a:endParaRPr>
          </a:p>
          <a:p>
            <a:pPr algn="just">
              <a:lnSpc>
                <a:spcPct val="140000"/>
              </a:lnSpc>
              <a:defRPr/>
            </a:pPr>
            <a:r>
              <a:rPr lang="en-US" sz="2000" dirty="0">
                <a:latin typeface="Arial" charset="0"/>
              </a:rPr>
              <a:t>DESCRIPCION O PRESENTACION FALSA, EQUIVOCA O ENGAÑOSA  O QUE PUEDA CREAR UNA IMPRESIÓN ERRONEA RESPECTO DE LA NATURALEZA O INOCUIDAD DEL PRODUCTO.</a:t>
            </a:r>
          </a:p>
          <a:p>
            <a:pPr algn="just">
              <a:defRPr/>
            </a:pPr>
            <a:endParaRPr lang="es-CO" sz="2000" dirty="0">
              <a:latin typeface="Arial" charset="0"/>
            </a:endParaRPr>
          </a:p>
        </p:txBody>
      </p:sp>
      <p:sp>
        <p:nvSpPr>
          <p:cNvPr id="16" name="15 CuadroTexto"/>
          <p:cNvSpPr txBox="1"/>
          <p:nvPr/>
        </p:nvSpPr>
        <p:spPr>
          <a:xfrm>
            <a:off x="4214778" y="404664"/>
            <a:ext cx="4929222" cy="769441"/>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dirty="0"/>
              <a:t>No se permite:</a:t>
            </a:r>
            <a:endParaRPr lang="es-CO" dirty="0"/>
          </a:p>
        </p:txBody>
      </p:sp>
      <p:pic>
        <p:nvPicPr>
          <p:cNvPr id="29708" name="Picture 4" descr="fever_md_wht.gif (6493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3500438"/>
            <a:ext cx="12858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Flecha a la derecha con bandas"/>
          <p:cNvSpPr/>
          <p:nvPr/>
        </p:nvSpPr>
        <p:spPr bwMode="auto">
          <a:xfrm>
            <a:off x="214313" y="1714500"/>
            <a:ext cx="500062" cy="484188"/>
          </a:xfrm>
          <a:prstGeom prst="stripedRightArrow">
            <a:avLst/>
          </a:prstGeom>
          <a:solidFill>
            <a:schemeClr val="accent5">
              <a:lumMod val="50000"/>
            </a:schemeClr>
          </a:solidFill>
          <a:ln w="9525" cap="flat" cmpd="sng" algn="ctr">
            <a:solidFill>
              <a:schemeClr val="accent2"/>
            </a:solidFill>
            <a:prstDash val="solid"/>
            <a:round/>
            <a:headEnd type="none" w="med" len="med"/>
            <a:tailEnd type="none" w="med" len="med"/>
          </a:ln>
          <a:effectLst/>
        </p:spPr>
        <p:txBody>
          <a:bodyPr/>
          <a:lstStyle/>
          <a:p>
            <a:pPr>
              <a:defRPr/>
            </a:pPr>
            <a:endParaRPr lang="es-ES">
              <a:latin typeface="Arial" charset="0"/>
            </a:endParaRPr>
          </a:p>
        </p:txBody>
      </p:sp>
      <p:sp>
        <p:nvSpPr>
          <p:cNvPr id="18" name="17 Flecha a la derecha con bandas"/>
          <p:cNvSpPr/>
          <p:nvPr/>
        </p:nvSpPr>
        <p:spPr bwMode="auto">
          <a:xfrm>
            <a:off x="214313" y="4000500"/>
            <a:ext cx="500062" cy="484188"/>
          </a:xfrm>
          <a:prstGeom prst="stripedRightArrow">
            <a:avLst/>
          </a:prstGeom>
          <a:solidFill>
            <a:schemeClr val="accent5">
              <a:lumMod val="50000"/>
            </a:schemeClr>
          </a:solidFill>
          <a:ln w="9525" cap="flat" cmpd="sng" algn="ctr">
            <a:solidFill>
              <a:schemeClr val="accent2"/>
            </a:solidFill>
            <a:prstDash val="solid"/>
            <a:round/>
            <a:headEnd type="none" w="med" len="med"/>
            <a:tailEnd type="none" w="med" len="med"/>
          </a:ln>
          <a:effectLst/>
        </p:spPr>
        <p:txBody>
          <a:bodyPr/>
          <a:lstStyle/>
          <a:p>
            <a:pPr>
              <a:defRPr/>
            </a:pPr>
            <a:endParaRPr lang="es-ES">
              <a:latin typeface="Arial" charset="0"/>
            </a:endParaRPr>
          </a:p>
        </p:txBody>
      </p:sp>
    </p:spTree>
    <p:extLst>
      <p:ext uri="{BB962C8B-B14F-4D97-AF65-F5344CB8AC3E}">
        <p14:creationId xmlns:p14="http://schemas.microsoft.com/office/powerpoint/2010/main" val="468849093"/>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4 Conector recto"/>
          <p:cNvCxnSpPr>
            <a:cxnSpLocks noChangeShapeType="1"/>
          </p:cNvCxnSpPr>
          <p:nvPr/>
        </p:nvCxnSpPr>
        <p:spPr bwMode="auto">
          <a:xfrm>
            <a:off x="1428750" y="5857875"/>
            <a:ext cx="77152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0723" name="6 Conector recto"/>
          <p:cNvCxnSpPr>
            <a:cxnSpLocks noChangeShapeType="1"/>
          </p:cNvCxnSpPr>
          <p:nvPr/>
        </p:nvCxnSpPr>
        <p:spPr bwMode="auto">
          <a:xfrm>
            <a:off x="571500" y="5500688"/>
            <a:ext cx="5786438"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2286000"/>
            <a:ext cx="1357313" cy="928688"/>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30725" name="10 Conector recto"/>
          <p:cNvCxnSpPr>
            <a:cxnSpLocks noChangeShapeType="1"/>
          </p:cNvCxnSpPr>
          <p:nvPr/>
        </p:nvCxnSpPr>
        <p:spPr bwMode="auto">
          <a:xfrm flipV="1">
            <a:off x="0" y="5572125"/>
            <a:ext cx="9144000" cy="214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30726" name="22 Rectángulo"/>
          <p:cNvSpPr>
            <a:spLocks noChangeArrowheads="1"/>
          </p:cNvSpPr>
          <p:nvPr/>
        </p:nvSpPr>
        <p:spPr bwMode="auto">
          <a:xfrm>
            <a:off x="7286625"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0727" name="25 Rectángulo"/>
          <p:cNvSpPr>
            <a:spLocks noChangeArrowheads="1"/>
          </p:cNvSpPr>
          <p:nvPr/>
        </p:nvSpPr>
        <p:spPr bwMode="auto">
          <a:xfrm>
            <a:off x="6786563" y="185737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0728" name="26 Rectángulo"/>
          <p:cNvSpPr>
            <a:spLocks noChangeArrowheads="1"/>
          </p:cNvSpPr>
          <p:nvPr/>
        </p:nvSpPr>
        <p:spPr bwMode="auto">
          <a:xfrm>
            <a:off x="6858000" y="17859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7" name="16 Flecha a la derecha con bandas"/>
          <p:cNvSpPr/>
          <p:nvPr/>
        </p:nvSpPr>
        <p:spPr bwMode="auto">
          <a:xfrm>
            <a:off x="214313" y="1857375"/>
            <a:ext cx="500062" cy="484188"/>
          </a:xfrm>
          <a:prstGeom prst="stripedRightArrow">
            <a:avLst/>
          </a:prstGeom>
          <a:solidFill>
            <a:schemeClr val="accent5">
              <a:lumMod val="50000"/>
            </a:schemeClr>
          </a:solidFill>
          <a:ln w="9525" cap="flat" cmpd="sng" algn="ctr">
            <a:solidFill>
              <a:schemeClr val="accent2"/>
            </a:solidFill>
            <a:prstDash val="solid"/>
            <a:round/>
            <a:headEnd type="none" w="med" len="med"/>
            <a:tailEnd type="none" w="med" len="med"/>
          </a:ln>
          <a:effectLst/>
        </p:spPr>
        <p:txBody>
          <a:bodyPr/>
          <a:lstStyle/>
          <a:p>
            <a:pPr>
              <a:defRPr/>
            </a:pPr>
            <a:endParaRPr lang="es-ES">
              <a:latin typeface="Arial" charset="0"/>
            </a:endParaRPr>
          </a:p>
        </p:txBody>
      </p:sp>
      <p:sp>
        <p:nvSpPr>
          <p:cNvPr id="18" name="17 Flecha a la derecha con bandas"/>
          <p:cNvSpPr/>
          <p:nvPr/>
        </p:nvSpPr>
        <p:spPr bwMode="auto">
          <a:xfrm>
            <a:off x="214313" y="3929063"/>
            <a:ext cx="500062" cy="484187"/>
          </a:xfrm>
          <a:prstGeom prst="stripedRightArrow">
            <a:avLst/>
          </a:prstGeom>
          <a:solidFill>
            <a:schemeClr val="accent5">
              <a:lumMod val="50000"/>
            </a:schemeClr>
          </a:solidFill>
          <a:ln w="9525" cap="flat" cmpd="sng" algn="ctr">
            <a:solidFill>
              <a:schemeClr val="accent2"/>
            </a:solidFill>
            <a:prstDash val="solid"/>
            <a:round/>
            <a:headEnd type="none" w="med" len="med"/>
            <a:tailEnd type="none" w="med" len="med"/>
          </a:ln>
          <a:effectLst/>
        </p:spPr>
        <p:txBody>
          <a:bodyPr/>
          <a:lstStyle/>
          <a:p>
            <a:pPr>
              <a:defRPr/>
            </a:pPr>
            <a:endParaRPr lang="es-ES">
              <a:latin typeface="Arial" charset="0"/>
            </a:endParaRPr>
          </a:p>
        </p:txBody>
      </p:sp>
      <p:sp>
        <p:nvSpPr>
          <p:cNvPr id="30731" name="18 Rectángulo"/>
          <p:cNvSpPr>
            <a:spLocks noChangeArrowheads="1"/>
          </p:cNvSpPr>
          <p:nvPr/>
        </p:nvSpPr>
        <p:spPr bwMode="auto">
          <a:xfrm>
            <a:off x="857250" y="1162744"/>
            <a:ext cx="61436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sz="2000" dirty="0"/>
          </a:p>
          <a:p>
            <a:pPr algn="just">
              <a:lnSpc>
                <a:spcPct val="140000"/>
              </a:lnSpc>
            </a:pPr>
            <a:r>
              <a:rPr lang="en-US" sz="2000" dirty="0"/>
              <a:t>DESCRIPCION O PRESENTACION EMPLEANDO PALABRAS O ILUSTRACIONES O REPRESENTACIONES GRÁFICAS QUE SUGIERAN QUE SE TRATA DE UN PRODUCTO DIFERENTE.</a:t>
            </a:r>
            <a:endParaRPr lang="es-CO" sz="2000" dirty="0"/>
          </a:p>
        </p:txBody>
      </p:sp>
      <p:pic>
        <p:nvPicPr>
          <p:cNvPr id="30732" name="Picture 2" descr="Queso De So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188" y="1357313"/>
            <a:ext cx="1714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16 Rectángulo"/>
          <p:cNvSpPr>
            <a:spLocks noChangeArrowheads="1"/>
          </p:cNvSpPr>
          <p:nvPr/>
        </p:nvSpPr>
        <p:spPr bwMode="auto">
          <a:xfrm>
            <a:off x="857250" y="3714750"/>
            <a:ext cx="8572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sz="2000"/>
          </a:p>
          <a:p>
            <a:pPr algn="just"/>
            <a:r>
              <a:rPr lang="en-US" sz="2000"/>
              <a:t>LA EXPRESION </a:t>
            </a:r>
            <a:r>
              <a:rPr lang="en-US" sz="2000">
                <a:solidFill>
                  <a:srgbClr val="C00000"/>
                </a:solidFill>
              </a:rPr>
              <a:t>100% NATURAL  </a:t>
            </a:r>
            <a:r>
              <a:rPr lang="en-US" sz="2000"/>
              <a:t>EN PRODUCTO CON ADITIVOS </a:t>
            </a:r>
          </a:p>
          <a:p>
            <a:pPr algn="just"/>
            <a:endParaRPr lang="es-CO" sz="2000"/>
          </a:p>
        </p:txBody>
      </p:sp>
      <p:sp>
        <p:nvSpPr>
          <p:cNvPr id="30734" name="18 Rectángulo"/>
          <p:cNvSpPr>
            <a:spLocks noChangeArrowheads="1"/>
          </p:cNvSpPr>
          <p:nvPr/>
        </p:nvSpPr>
        <p:spPr bwMode="auto">
          <a:xfrm>
            <a:off x="785813" y="4857750"/>
            <a:ext cx="8572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sz="2000"/>
          </a:p>
          <a:p>
            <a:pPr algn="just"/>
            <a:r>
              <a:rPr lang="en-US" sz="2000"/>
              <a:t> ETIQUETA EN CONTACTO DIRECTO CON EL ALIMENTO</a:t>
            </a:r>
          </a:p>
          <a:p>
            <a:pPr algn="just"/>
            <a:endParaRPr lang="es-CO" sz="2000"/>
          </a:p>
        </p:txBody>
      </p:sp>
      <p:sp>
        <p:nvSpPr>
          <p:cNvPr id="23" name="22 Flecha a la derecha con bandas"/>
          <p:cNvSpPr/>
          <p:nvPr/>
        </p:nvSpPr>
        <p:spPr bwMode="auto">
          <a:xfrm>
            <a:off x="214313" y="5143500"/>
            <a:ext cx="500062" cy="484188"/>
          </a:xfrm>
          <a:prstGeom prst="stripedRightArrow">
            <a:avLst/>
          </a:prstGeom>
          <a:solidFill>
            <a:schemeClr val="accent5">
              <a:lumMod val="50000"/>
            </a:schemeClr>
          </a:solidFill>
          <a:ln w="9525" cap="flat" cmpd="sng" algn="ctr">
            <a:solidFill>
              <a:schemeClr val="accent2"/>
            </a:solidFill>
            <a:prstDash val="solid"/>
            <a:round/>
            <a:headEnd type="none" w="med" len="med"/>
            <a:tailEnd type="none" w="med" len="med"/>
          </a:ln>
          <a:effectLst/>
        </p:spPr>
        <p:txBody>
          <a:bodyPr/>
          <a:lstStyle/>
          <a:p>
            <a:pPr>
              <a:defRPr/>
            </a:pPr>
            <a:endParaRPr lang="es-ES">
              <a:latin typeface="Arial" charset="0"/>
            </a:endParaRPr>
          </a:p>
        </p:txBody>
      </p:sp>
    </p:spTree>
    <p:extLst>
      <p:ext uri="{BB962C8B-B14F-4D97-AF65-F5344CB8AC3E}">
        <p14:creationId xmlns:p14="http://schemas.microsoft.com/office/powerpoint/2010/main" val="352083190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7" name="Text Box 13"/>
          <p:cNvSpPr txBox="1">
            <a:spLocks noChangeArrowheads="1"/>
          </p:cNvSpPr>
          <p:nvPr/>
        </p:nvSpPr>
        <p:spPr bwMode="auto">
          <a:xfrm>
            <a:off x="3923928" y="-236443"/>
            <a:ext cx="4968552" cy="2585323"/>
          </a:xfrm>
          <a:prstGeom prst="rect">
            <a:avLst/>
          </a:prstGeom>
        </p:spPr>
        <p:txBody>
          <a:bodyPr vert="horz" lIns="91440" tIns="45720" rIns="91440" bIns="45720" rtlCol="0" anchor="ctr">
            <a:normAutofit fontScale="97500"/>
          </a:bodyPr>
          <a:lstStyle>
            <a:defPPr>
              <a:defRPr lang="es-CO"/>
            </a:defPPr>
            <a:lvl1pPr>
              <a:spcBef>
                <a:spcPct val="50000"/>
              </a:spcBef>
              <a:buNone/>
              <a:defRPr sz="5400" b="1">
                <a:solidFill>
                  <a:srgbClr val="00A0BA"/>
                </a:solidFill>
                <a:effectLst>
                  <a:outerShdw blurRad="38100" dist="38100" dir="2700000" algn="tl">
                    <a:srgbClr val="C0C0C0"/>
                  </a:outerShdw>
                </a:effectLst>
                <a:latin typeface="+mj-lt"/>
                <a:ea typeface="+mj-ea"/>
                <a:cs typeface="+mj-cs"/>
              </a:defRPr>
            </a:lvl1pPr>
          </a:lstStyle>
          <a:p>
            <a:r>
              <a:rPr lang="es-ES" sz="3200" dirty="0"/>
              <a:t>ESTRATEGIAS </a:t>
            </a:r>
            <a:r>
              <a:rPr lang="es-ES" sz="3200" dirty="0" smtClean="0"/>
              <a:t>GUBERNAMENTALES PARA LA POLÍTICA </a:t>
            </a:r>
            <a:r>
              <a:rPr lang="es-ES" sz="3200" dirty="0"/>
              <a:t>DE INOCUIDAD ALIMENTARIA</a:t>
            </a:r>
          </a:p>
        </p:txBody>
      </p:sp>
      <p:sp>
        <p:nvSpPr>
          <p:cNvPr id="8" name="7 Bisel"/>
          <p:cNvSpPr/>
          <p:nvPr/>
        </p:nvSpPr>
        <p:spPr bwMode="auto">
          <a:xfrm>
            <a:off x="539552" y="2492896"/>
            <a:ext cx="7560840" cy="1584176"/>
          </a:xfrm>
          <a:prstGeom prst="bevel">
            <a:avLst>
              <a:gd name="adj" fmla="val 18914"/>
            </a:avLst>
          </a:prstGeom>
          <a:solidFill>
            <a:srgbClr val="00A0BA"/>
          </a:solidFill>
          <a:ln>
            <a:solidFill>
              <a:schemeClr val="bg1"/>
            </a:solidFill>
            <a:headEnd type="none" w="med" len="med"/>
            <a:tailEnd type="none" w="med" len="med"/>
          </a:ln>
          <a:effectLst>
            <a:glow rad="101600">
              <a:schemeClr val="accent5">
                <a:satMod val="175000"/>
                <a:alpha val="40000"/>
              </a:schemeClr>
            </a:glow>
            <a:outerShdw blurRad="40000" dist="23000" dir="5400000" rotWithShape="0">
              <a:srgbClr val="000000">
                <a:alpha val="35000"/>
              </a:srgbClr>
            </a:outerShdw>
          </a:effectLst>
        </p:spPr>
        <p:style>
          <a:lnRef idx="1">
            <a:schemeClr val="accent5"/>
          </a:lnRef>
          <a:fillRef idx="1003">
            <a:schemeClr val="lt1"/>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R="0" algn="ctr" defTabSz="914400" rtl="0" eaLnBrk="0" fontAlgn="base" latinLnBrk="0" hangingPunct="0">
              <a:lnSpc>
                <a:spcPct val="80000"/>
              </a:lnSpc>
              <a:spcBef>
                <a:spcPct val="20000"/>
              </a:spcBef>
              <a:spcAft>
                <a:spcPct val="0"/>
              </a:spcAft>
              <a:buClrTx/>
              <a:buSzTx/>
              <a:tabLst/>
            </a:pPr>
            <a:r>
              <a:rPr kumimoji="0" lang="es-MX" sz="3600" b="1" i="0" u="none" strike="noStrike" normalizeH="0" baseline="0" dirty="0" smtClean="0">
                <a:ln w="50800"/>
                <a:solidFill>
                  <a:schemeClr val="bg1">
                    <a:shade val="50000"/>
                  </a:schemeClr>
                </a:solidFill>
                <a:latin typeface="Arial" pitchFamily="34" charset="0"/>
                <a:cs typeface="Arial" pitchFamily="34" charset="0"/>
              </a:rPr>
              <a:t>REGLAMENTACIÓN SANITARIA</a:t>
            </a:r>
            <a:endParaRPr kumimoji="0" lang="es-CO" sz="3600" b="1" i="0" u="none" strike="noStrike" normalizeH="0" baseline="0" dirty="0" smtClean="0">
              <a:ln w="50800"/>
              <a:solidFill>
                <a:schemeClr val="bg1">
                  <a:shade val="50000"/>
                </a:schemeClr>
              </a:solidFill>
              <a:latin typeface="Arial" pitchFamily="34" charset="0"/>
              <a:cs typeface="Arial" pitchFamily="34" charset="0"/>
            </a:endParaRPr>
          </a:p>
        </p:txBody>
      </p:sp>
      <p:sp>
        <p:nvSpPr>
          <p:cNvPr id="17" name="16 Bisel"/>
          <p:cNvSpPr/>
          <p:nvPr/>
        </p:nvSpPr>
        <p:spPr bwMode="auto">
          <a:xfrm>
            <a:off x="539552" y="4509120"/>
            <a:ext cx="7560840" cy="1728192"/>
          </a:xfrm>
          <a:prstGeom prst="bevel">
            <a:avLst>
              <a:gd name="adj" fmla="val 18914"/>
            </a:avLst>
          </a:prstGeom>
          <a:solidFill>
            <a:srgbClr val="00A0BA"/>
          </a:solidFill>
          <a:ln>
            <a:solidFill>
              <a:schemeClr val="bg1"/>
            </a:solidFill>
            <a:headEnd type="none" w="med" len="med"/>
            <a:tailEnd type="none" w="med" len="med"/>
          </a:ln>
          <a:effectLst>
            <a:glow rad="101600">
              <a:schemeClr val="accent5">
                <a:satMod val="175000"/>
                <a:alpha val="40000"/>
              </a:schemeClr>
            </a:glow>
            <a:outerShdw blurRad="40000" dist="23000" dir="5400000" rotWithShape="0">
              <a:srgbClr val="000000">
                <a:alpha val="35000"/>
              </a:srgbClr>
            </a:outerShdw>
          </a:effectLst>
        </p:spPr>
        <p:style>
          <a:lnRef idx="1">
            <a:schemeClr val="accent5"/>
          </a:lnRef>
          <a:fillRef idx="1003">
            <a:schemeClr val="lt1"/>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R="0" algn="ctr" defTabSz="914400" rtl="0" eaLnBrk="0" fontAlgn="base" latinLnBrk="0" hangingPunct="0">
              <a:lnSpc>
                <a:spcPct val="80000"/>
              </a:lnSpc>
              <a:spcBef>
                <a:spcPct val="20000"/>
              </a:spcBef>
              <a:spcAft>
                <a:spcPct val="0"/>
              </a:spcAft>
              <a:buClrTx/>
              <a:buSzTx/>
              <a:tabLst/>
            </a:pPr>
            <a:r>
              <a:rPr lang="es-MX" sz="3600" b="1" dirty="0" smtClean="0">
                <a:ln w="50800"/>
                <a:solidFill>
                  <a:schemeClr val="bg1">
                    <a:shade val="50000"/>
                  </a:schemeClr>
                </a:solidFill>
                <a:latin typeface="Arial" pitchFamily="34" charset="0"/>
                <a:cs typeface="Arial" pitchFamily="34" charset="0"/>
              </a:rPr>
              <a:t>INSPECCIÓN, VIGILANCIA Y CONTROL</a:t>
            </a:r>
            <a:endParaRPr kumimoji="0" lang="es-CO" sz="3600" b="1" i="0" u="none" strike="noStrike" normalizeH="0" baseline="0" dirty="0" smtClean="0">
              <a:ln w="50800"/>
              <a:solidFill>
                <a:schemeClr val="bg1">
                  <a:shade val="50000"/>
                </a:schemeClr>
              </a:solidFill>
              <a:latin typeface="Arial" pitchFamily="34" charset="0"/>
              <a:cs typeface="Arial" pitchFamily="34" charset="0"/>
            </a:endParaRPr>
          </a:p>
        </p:txBody>
      </p:sp>
    </p:spTree>
    <p:extLst>
      <p:ext uri="{BB962C8B-B14F-4D97-AF65-F5344CB8AC3E}">
        <p14:creationId xmlns:p14="http://schemas.microsoft.com/office/powerpoint/2010/main" val="4086769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4 Conector recto"/>
          <p:cNvCxnSpPr>
            <a:cxnSpLocks noChangeShapeType="1"/>
          </p:cNvCxnSpPr>
          <p:nvPr/>
        </p:nvCxnSpPr>
        <p:spPr bwMode="auto">
          <a:xfrm>
            <a:off x="1428750" y="5329238"/>
            <a:ext cx="77152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2771" name="6 Conector recto"/>
          <p:cNvCxnSpPr>
            <a:cxnSpLocks noChangeShapeType="1"/>
          </p:cNvCxnSpPr>
          <p:nvPr/>
        </p:nvCxnSpPr>
        <p:spPr bwMode="auto">
          <a:xfrm>
            <a:off x="571500" y="4972050"/>
            <a:ext cx="5786438" cy="71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1757363"/>
            <a:ext cx="1357313" cy="928687"/>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32773" name="10 Conector recto"/>
          <p:cNvCxnSpPr>
            <a:cxnSpLocks noChangeShapeType="1"/>
          </p:cNvCxnSpPr>
          <p:nvPr/>
        </p:nvCxnSpPr>
        <p:spPr bwMode="auto">
          <a:xfrm flipV="1">
            <a:off x="0" y="5043488"/>
            <a:ext cx="9144000" cy="214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32774" name="22 Rectángulo"/>
          <p:cNvSpPr>
            <a:spLocks noChangeArrowheads="1"/>
          </p:cNvSpPr>
          <p:nvPr/>
        </p:nvSpPr>
        <p:spPr bwMode="auto">
          <a:xfrm>
            <a:off x="7286625" y="29003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2775" name="25 Rectángulo"/>
          <p:cNvSpPr>
            <a:spLocks noChangeArrowheads="1"/>
          </p:cNvSpPr>
          <p:nvPr/>
        </p:nvSpPr>
        <p:spPr bwMode="auto">
          <a:xfrm>
            <a:off x="6786563" y="1328738"/>
            <a:ext cx="1000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2776" name="26 Rectángulo"/>
          <p:cNvSpPr>
            <a:spLocks noChangeArrowheads="1"/>
          </p:cNvSpPr>
          <p:nvPr/>
        </p:nvSpPr>
        <p:spPr bwMode="auto">
          <a:xfrm>
            <a:off x="6858000" y="1257300"/>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2777" name="27 Rectángulo"/>
          <p:cNvSpPr>
            <a:spLocks noChangeArrowheads="1"/>
          </p:cNvSpPr>
          <p:nvPr/>
        </p:nvSpPr>
        <p:spPr bwMode="auto">
          <a:xfrm>
            <a:off x="0" y="4329113"/>
            <a:ext cx="9144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4" name="13 CuadroTexto"/>
          <p:cNvSpPr txBox="1"/>
          <p:nvPr/>
        </p:nvSpPr>
        <p:spPr>
          <a:xfrm>
            <a:off x="0" y="1434256"/>
            <a:ext cx="9144000" cy="4154984"/>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dirty="0"/>
              <a:t>QUE INFORMACIÓN DEBE CONTENER EL ROTULO O ETIQUETA DE ALIMENTOS O MATERIAS PRIMAS?</a:t>
            </a:r>
          </a:p>
          <a:p>
            <a:r>
              <a:rPr lang="en-US" dirty="0"/>
              <a:t> </a:t>
            </a:r>
          </a:p>
          <a:p>
            <a:endParaRPr lang="es-CO" dirty="0"/>
          </a:p>
        </p:txBody>
      </p:sp>
    </p:spTree>
    <p:extLst>
      <p:ext uri="{BB962C8B-B14F-4D97-AF65-F5344CB8AC3E}">
        <p14:creationId xmlns:p14="http://schemas.microsoft.com/office/powerpoint/2010/main" val="3545411316"/>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6 Tabla"/>
          <p:cNvGraphicFramePr>
            <a:graphicFrameLocks noGrp="1"/>
          </p:cNvGraphicFramePr>
          <p:nvPr>
            <p:extLst>
              <p:ext uri="{D42A27DB-BD31-4B8C-83A1-F6EECF244321}">
                <p14:modId xmlns:p14="http://schemas.microsoft.com/office/powerpoint/2010/main" val="3245519738"/>
              </p:ext>
            </p:extLst>
          </p:nvPr>
        </p:nvGraphicFramePr>
        <p:xfrm>
          <a:off x="214313" y="1196752"/>
          <a:ext cx="8786811" cy="5019816"/>
        </p:xfrm>
        <a:graphic>
          <a:graphicData uri="http://schemas.openxmlformats.org/drawingml/2006/table">
            <a:tbl>
              <a:tblPr firstRow="1" bandRow="1">
                <a:tableStyleId>{69CF1AB2-1976-4502-BF36-3FF5EA218861}</a:tableStyleId>
              </a:tblPr>
              <a:tblGrid>
                <a:gridCol w="5446372"/>
                <a:gridCol w="1089274"/>
                <a:gridCol w="944037"/>
                <a:gridCol w="1307128"/>
              </a:tblGrid>
              <a:tr h="617664">
                <a:tc>
                  <a:txBody>
                    <a:bodyPr/>
                    <a:lstStyle/>
                    <a:p>
                      <a:pPr>
                        <a:buFont typeface="Arial" pitchFamily="34" charset="0"/>
                        <a:buChar char="•"/>
                      </a:pPr>
                      <a:endParaRPr lang="es-CO" sz="1800" dirty="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latin typeface="Arial" pitchFamily="34" charset="0"/>
                          <a:cs typeface="Arial" pitchFamily="34" charset="0"/>
                        </a:rPr>
                        <a:t>ALIMENTO</a:t>
                      </a:r>
                      <a:endParaRPr lang="es-CO" sz="1200" b="1" dirty="0" smtClean="0">
                        <a:solidFill>
                          <a:schemeClr val="tx1"/>
                        </a:solidFill>
                        <a:latin typeface="Arial" pitchFamily="34" charset="0"/>
                        <a:cs typeface="Arial" pitchFamily="34" charset="0"/>
                      </a:endParaRPr>
                    </a:p>
                  </a:txBody>
                  <a:tcPr marL="91439" marR="91439" marT="45718" marB="45718"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latin typeface="Arial" pitchFamily="34" charset="0"/>
                          <a:cs typeface="Arial" pitchFamily="34" charset="0"/>
                        </a:rPr>
                        <a:t>MATERIA PRIMA</a:t>
                      </a:r>
                      <a:endParaRPr lang="es-CO" sz="1200" b="1" dirty="0" smtClean="0">
                        <a:solidFill>
                          <a:schemeClr val="tx1"/>
                        </a:solidFill>
                        <a:latin typeface="Arial" pitchFamily="34" charset="0"/>
                        <a:cs typeface="Arial" pitchFamily="34" charset="0"/>
                      </a:endParaRPr>
                    </a:p>
                  </a:txBody>
                  <a:tcPr marL="91439" marR="91439" marT="45718" marB="45718"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latin typeface="Arial" pitchFamily="34" charset="0"/>
                          <a:cs typeface="Arial" pitchFamily="34" charset="0"/>
                        </a:rPr>
                        <a:t>ALIMENTO</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latin typeface="Arial" pitchFamily="34" charset="0"/>
                          <a:cs typeface="Arial" pitchFamily="34" charset="0"/>
                        </a:rPr>
                        <a:t>FRACCIONADO</a:t>
                      </a:r>
                      <a:endParaRPr lang="es-CO" sz="1100" b="1" dirty="0" smtClean="0">
                        <a:solidFill>
                          <a:schemeClr val="tx1"/>
                        </a:solidFill>
                        <a:latin typeface="Arial" pitchFamily="34" charset="0"/>
                        <a:cs typeface="Arial" pitchFamily="34" charset="0"/>
                      </a:endParaRPr>
                    </a:p>
                  </a:txBody>
                  <a:tcPr marL="91439" marR="91439" marT="45718" marB="45718" anchor="ctr">
                    <a:solidFill>
                      <a:schemeClr val="accent3">
                        <a:lumMod val="40000"/>
                        <a:lumOff val="60000"/>
                      </a:schemeClr>
                    </a:solidFill>
                  </a:tcPr>
                </a:tc>
              </a:tr>
              <a:tr h="39621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latin typeface="Arial" pitchFamily="34" charset="0"/>
                          <a:cs typeface="Arial" pitchFamily="34" charset="0"/>
                        </a:rPr>
                        <a:t>   NOMBRE </a:t>
                      </a:r>
                      <a:endParaRPr lang="es-CO"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b="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b="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r>
              <a:tr h="39621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latin typeface="Arial" pitchFamily="34" charset="0"/>
                          <a:cs typeface="Arial" pitchFamily="34" charset="0"/>
                        </a:rPr>
                        <a:t>   LISTA DE INGREDIENTES </a:t>
                      </a:r>
                      <a:endParaRPr lang="es-CO"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solidFill>
                          <a:srgbClr val="3399FF"/>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rgbClr val="3399FF"/>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rgbClr val="3399FF"/>
                        </a:solidFill>
                        <a:latin typeface="Arial" pitchFamily="34" charset="0"/>
                        <a:cs typeface="Arial" pitchFamily="34" charset="0"/>
                      </a:endParaRPr>
                    </a:p>
                  </a:txBody>
                  <a:tcPr marL="91439" marR="91439" marT="45718" marB="45718">
                    <a:solidFill>
                      <a:schemeClr val="accent3">
                        <a:lumMod val="40000"/>
                        <a:lumOff val="60000"/>
                      </a:schemeClr>
                    </a:solidFill>
                  </a:tcPr>
                </a:tc>
              </a:tr>
              <a:tr h="39621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latin typeface="Arial" pitchFamily="34" charset="0"/>
                          <a:cs typeface="Arial" pitchFamily="34" charset="0"/>
                        </a:rPr>
                        <a:t>   CONTENIDO NETO Y PESO ESCURRIDO</a:t>
                      </a:r>
                      <a:endParaRPr lang="es-CO" sz="1800" b="0" i="0" dirty="0" smtClean="0">
                        <a:solidFill>
                          <a:srgbClr val="3399FF"/>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r>
              <a:tr h="414102">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latin typeface="Arial" pitchFamily="34" charset="0"/>
                          <a:cs typeface="Arial" pitchFamily="34" charset="0"/>
                        </a:rPr>
                        <a:t>   NOMBRE Y DIRECCION DEL FABRICANTE </a:t>
                      </a:r>
                      <a:endParaRPr lang="es-CO"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r>
              <a:tr h="414102">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latin typeface="Arial" pitchFamily="34" charset="0"/>
                          <a:cs typeface="Arial" pitchFamily="34" charset="0"/>
                        </a:rPr>
                        <a:t>  NOMBRE Y DIRECCION DEL IMPORTADOR</a:t>
                      </a:r>
                      <a:endParaRPr lang="es-CO"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r>
              <a:tr h="396219">
                <a:tc>
                  <a:txBody>
                    <a:bodyPr/>
                    <a:lstStyle/>
                    <a:p>
                      <a:pPr>
                        <a:buFont typeface="Wingdings" pitchFamily="2" charset="2"/>
                        <a:buChar char="q"/>
                      </a:pPr>
                      <a:r>
                        <a:rPr lang="en-US" sz="1800" baseline="0" dirty="0" smtClean="0">
                          <a:latin typeface="Arial" pitchFamily="34" charset="0"/>
                          <a:cs typeface="Arial" pitchFamily="34" charset="0"/>
                        </a:rPr>
                        <a:t>   PAIS DE ORIGEN</a:t>
                      </a:r>
                      <a:endParaRPr lang="es-CO" sz="1800" dirty="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20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r>
              <a:tr h="40406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latin typeface="Arial" pitchFamily="34" charset="0"/>
                          <a:cs typeface="Arial" pitchFamily="34" charset="0"/>
                        </a:rPr>
                        <a:t>   IDENTIFICACION DEL LOTE</a:t>
                      </a:r>
                      <a:endParaRPr lang="es-CO"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r>
              <a:tr h="39621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latin typeface="Arial" pitchFamily="34" charset="0"/>
                          <a:cs typeface="Arial" pitchFamily="34" charset="0"/>
                        </a:rPr>
                        <a:t>   MARCADO DE LA FECHA DE VENCIMIENTO</a:t>
                      </a:r>
                      <a:endParaRPr lang="en-US"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r>
              <a:tr h="39621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latin typeface="Arial" pitchFamily="34" charset="0"/>
                          <a:cs typeface="Arial" pitchFamily="34" charset="0"/>
                        </a:rPr>
                        <a:t>   INSTRUCCIONES PARA CONSERVACION</a:t>
                      </a:r>
                      <a:endParaRPr lang="es-CO" sz="1800" b="0" i="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20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CO" sz="180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r>
              <a:tr h="39621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aseline="0" dirty="0" smtClean="0">
                          <a:latin typeface="Arial" pitchFamily="34" charset="0"/>
                          <a:cs typeface="Arial" pitchFamily="34" charset="0"/>
                        </a:rPr>
                        <a:t>   INSTRUCCIONES DE USO</a:t>
                      </a:r>
                      <a:endParaRPr lang="es-CO"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a:buFont typeface="Wingdings" pitchFamily="2" charset="2"/>
                        <a:buChar char="q"/>
                      </a:pPr>
                      <a:endParaRPr lang="en-US" sz="2000" b="0" i="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a:buFont typeface="Wingdings" pitchFamily="2" charset="2"/>
                        <a:buChar char="q"/>
                      </a:pPr>
                      <a:endParaRPr lang="en-US"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a:buFont typeface="Wingdings" pitchFamily="2" charset="2"/>
                        <a:buChar char="q"/>
                      </a:pPr>
                      <a:endParaRPr lang="en-US"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r>
              <a:tr h="39621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latin typeface="Arial" pitchFamily="34" charset="0"/>
                          <a:cs typeface="Arial" pitchFamily="34" charset="0"/>
                        </a:rPr>
                        <a:t>   REGISTRO SANITARIO</a:t>
                      </a:r>
                      <a:endParaRPr lang="es-CO" sz="1800" b="0" i="0" dirty="0" smtClean="0">
                        <a:solidFill>
                          <a:schemeClr val="tx1"/>
                        </a:solidFill>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a:buFont typeface="Wingdings" pitchFamily="2" charset="2"/>
                        <a:buChar char="q"/>
                      </a:pPr>
                      <a:endParaRPr lang="en-US" sz="2000" b="0" i="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a:buFont typeface="Wingdings" pitchFamily="2" charset="2"/>
                        <a:buChar char="q"/>
                      </a:pPr>
                      <a:endParaRPr lang="en-US"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c>
                  <a:txBody>
                    <a:bodyPr/>
                    <a:lstStyle/>
                    <a:p>
                      <a:pPr>
                        <a:buFont typeface="Wingdings" pitchFamily="2" charset="2"/>
                        <a:buChar char="q"/>
                      </a:pPr>
                      <a:endParaRPr lang="en-US" sz="1800" dirty="0" smtClean="0">
                        <a:latin typeface="Arial" pitchFamily="34" charset="0"/>
                        <a:cs typeface="Arial" pitchFamily="34" charset="0"/>
                      </a:endParaRPr>
                    </a:p>
                  </a:txBody>
                  <a:tcPr marL="91439" marR="91439" marT="45718" marB="45718">
                    <a:solidFill>
                      <a:schemeClr val="accent3">
                        <a:lumMod val="40000"/>
                        <a:lumOff val="60000"/>
                      </a:schemeClr>
                    </a:solidFill>
                  </a:tcPr>
                </a:tc>
              </a:tr>
            </a:tbl>
          </a:graphicData>
        </a:graphic>
      </p:graphicFrame>
      <p:pic>
        <p:nvPicPr>
          <p:cNvPr id="33861"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1858740"/>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2"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3501802"/>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3"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2287365"/>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4"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3073177"/>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5"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2644552"/>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6"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4287615"/>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7"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3858990"/>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8"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4716240"/>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9"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5073427"/>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0"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5502052"/>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1"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5930677"/>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2"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2287365"/>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3"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1858740"/>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4"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3073177"/>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5"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2715990"/>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6"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3501802"/>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7"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75" y="3501802"/>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8"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75" y="3073177"/>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9"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75" y="2644552"/>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0"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75" y="2287365"/>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1"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75" y="1858740"/>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2"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5502052"/>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3"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5073427"/>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4"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4716240"/>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5"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75" y="4287615"/>
            <a:ext cx="357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6"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4716240"/>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7" name="Picture 2" descr="http://tbn2.google.com/images?q=tbn:fV5-v5fhSyTeJM:http://www.autotest.com.co/images/visto%2520bueno.b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5073427"/>
            <a:ext cx="3571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48659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4 Conector recto"/>
          <p:cNvCxnSpPr>
            <a:cxnSpLocks noChangeShapeType="1"/>
          </p:cNvCxnSpPr>
          <p:nvPr/>
        </p:nvCxnSpPr>
        <p:spPr bwMode="auto">
          <a:xfrm>
            <a:off x="1428750" y="6341765"/>
            <a:ext cx="77152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5843" name="6 Conector recto"/>
          <p:cNvCxnSpPr>
            <a:cxnSpLocks noChangeShapeType="1"/>
          </p:cNvCxnSpPr>
          <p:nvPr/>
        </p:nvCxnSpPr>
        <p:spPr bwMode="auto">
          <a:xfrm>
            <a:off x="571500" y="5984577"/>
            <a:ext cx="5786438" cy="71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2769890"/>
            <a:ext cx="1357313" cy="928687"/>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35845" name="10 Conector recto"/>
          <p:cNvCxnSpPr>
            <a:cxnSpLocks noChangeShapeType="1"/>
          </p:cNvCxnSpPr>
          <p:nvPr/>
        </p:nvCxnSpPr>
        <p:spPr bwMode="auto">
          <a:xfrm flipV="1">
            <a:off x="0" y="6056015"/>
            <a:ext cx="9144000" cy="214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5846" name="22 Rectángulo"/>
          <p:cNvSpPr>
            <a:spLocks noChangeArrowheads="1"/>
          </p:cNvSpPr>
          <p:nvPr/>
        </p:nvSpPr>
        <p:spPr bwMode="auto">
          <a:xfrm>
            <a:off x="7286625" y="391289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5847" name="25 Rectángulo"/>
          <p:cNvSpPr>
            <a:spLocks noChangeArrowheads="1"/>
          </p:cNvSpPr>
          <p:nvPr/>
        </p:nvSpPr>
        <p:spPr bwMode="auto">
          <a:xfrm>
            <a:off x="6786563" y="2341265"/>
            <a:ext cx="1000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5848" name="26 Rectángulo"/>
          <p:cNvSpPr>
            <a:spLocks noChangeArrowheads="1"/>
          </p:cNvSpPr>
          <p:nvPr/>
        </p:nvSpPr>
        <p:spPr bwMode="auto">
          <a:xfrm>
            <a:off x="6858000" y="2269827"/>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20493" name="49 CuadroTexto"/>
          <p:cNvSpPr txBox="1">
            <a:spLocks noChangeArrowheads="1"/>
          </p:cNvSpPr>
          <p:nvPr/>
        </p:nvSpPr>
        <p:spPr bwMode="auto">
          <a:xfrm>
            <a:off x="428625" y="1412577"/>
            <a:ext cx="3213100" cy="4619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pPr algn="ctr">
              <a:defRPr/>
            </a:pPr>
            <a:r>
              <a:rPr lang="es-MX" sz="2400" b="1" dirty="0">
                <a:solidFill>
                  <a:srgbClr val="00B0F0"/>
                </a:solidFill>
                <a:effectLst>
                  <a:outerShdw blurRad="38100" dist="38100" dir="2700000" algn="tl">
                    <a:srgbClr val="000000">
                      <a:alpha val="43137"/>
                    </a:srgbClr>
                  </a:outerShdw>
                </a:effectLst>
                <a:latin typeface="Arial" pitchFamily="34" charset="0"/>
                <a:cs typeface="Arial" pitchFamily="34" charset="0"/>
              </a:rPr>
              <a:t>Resolución 12186/91</a:t>
            </a:r>
          </a:p>
        </p:txBody>
      </p:sp>
      <p:sp>
        <p:nvSpPr>
          <p:cNvPr id="35853" name="50 CuadroTexto"/>
          <p:cNvSpPr txBox="1">
            <a:spLocks noChangeArrowheads="1"/>
          </p:cNvSpPr>
          <p:nvPr/>
        </p:nvSpPr>
        <p:spPr bwMode="auto">
          <a:xfrm>
            <a:off x="4071938" y="1412577"/>
            <a:ext cx="4195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“AGUA POTABLE TRATADA”</a:t>
            </a:r>
            <a:endParaRPr lang="es-CO"/>
          </a:p>
        </p:txBody>
      </p:sp>
      <p:sp>
        <p:nvSpPr>
          <p:cNvPr id="35854" name="23 CuadroTexto"/>
          <p:cNvSpPr txBox="1">
            <a:spLocks noChangeArrowheads="1"/>
          </p:cNvSpPr>
          <p:nvPr/>
        </p:nvSpPr>
        <p:spPr bwMode="auto">
          <a:xfrm>
            <a:off x="3643313" y="3055640"/>
            <a:ext cx="55006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40000"/>
              </a:lnSpc>
            </a:pPr>
            <a:r>
              <a:rPr lang="en-US"/>
              <a:t>“BEBIDA HIDRATANTE ENERGÉTICA PARA DEPORTISTAS”</a:t>
            </a:r>
            <a:endParaRPr lang="es-CO"/>
          </a:p>
        </p:txBody>
      </p:sp>
      <p:sp>
        <p:nvSpPr>
          <p:cNvPr id="20497" name="24 CuadroTexto"/>
          <p:cNvSpPr txBox="1">
            <a:spLocks noChangeArrowheads="1"/>
          </p:cNvSpPr>
          <p:nvPr/>
        </p:nvSpPr>
        <p:spPr bwMode="auto">
          <a:xfrm>
            <a:off x="460896" y="3198515"/>
            <a:ext cx="3175000" cy="4619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s-MX" sz="2400" dirty="0">
                <a:solidFill>
                  <a:srgbClr val="00B0F0"/>
                </a:solidFill>
                <a:effectLst>
                  <a:outerShdw blurRad="38100" dist="38100" dir="2700000" algn="tl">
                    <a:srgbClr val="000000">
                      <a:alpha val="43137"/>
                    </a:srgbClr>
                  </a:outerShdw>
                </a:effectLst>
                <a:latin typeface="Arial" pitchFamily="34" charset="0"/>
                <a:cs typeface="Arial" pitchFamily="34" charset="0"/>
              </a:rPr>
              <a:t>Decreto 2229/94</a:t>
            </a:r>
          </a:p>
        </p:txBody>
      </p:sp>
      <p:sp>
        <p:nvSpPr>
          <p:cNvPr id="20498" name="27 CuadroTexto"/>
          <p:cNvSpPr txBox="1">
            <a:spLocks noChangeArrowheads="1"/>
          </p:cNvSpPr>
          <p:nvPr/>
        </p:nvSpPr>
        <p:spPr bwMode="auto">
          <a:xfrm>
            <a:off x="467544" y="5127327"/>
            <a:ext cx="3214688" cy="4619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s-MX" sz="2400" dirty="0">
                <a:solidFill>
                  <a:srgbClr val="00B0F0"/>
                </a:solidFill>
                <a:effectLst>
                  <a:outerShdw blurRad="38100" dist="38100" dir="2700000" algn="tl">
                    <a:srgbClr val="000000">
                      <a:alpha val="43137"/>
                    </a:srgbClr>
                  </a:outerShdw>
                </a:effectLst>
                <a:latin typeface="Arial" pitchFamily="34" charset="0"/>
                <a:cs typeface="Arial" pitchFamily="34" charset="0"/>
              </a:rPr>
              <a:t>Resolución  7992/91</a:t>
            </a:r>
          </a:p>
        </p:txBody>
      </p:sp>
      <p:sp>
        <p:nvSpPr>
          <p:cNvPr id="35857" name="28 CuadroTexto"/>
          <p:cNvSpPr txBox="1">
            <a:spLocks noChangeArrowheads="1"/>
          </p:cNvSpPr>
          <p:nvPr/>
        </p:nvSpPr>
        <p:spPr bwMode="auto">
          <a:xfrm>
            <a:off x="3714750" y="4770140"/>
            <a:ext cx="500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MX"/>
              <a:t>SEGÚN EL CONTENIDO DE FRUTA CORRESPONDERA A REFRESCO, NECTAR O JUGO. </a:t>
            </a:r>
          </a:p>
        </p:txBody>
      </p:sp>
    </p:spTree>
    <p:extLst>
      <p:ext uri="{BB962C8B-B14F-4D97-AF65-F5344CB8AC3E}">
        <p14:creationId xmlns:p14="http://schemas.microsoft.com/office/powerpoint/2010/main" val="419708447"/>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4 Conector recto"/>
          <p:cNvCxnSpPr>
            <a:cxnSpLocks noChangeShapeType="1"/>
          </p:cNvCxnSpPr>
          <p:nvPr/>
        </p:nvCxnSpPr>
        <p:spPr bwMode="auto">
          <a:xfrm>
            <a:off x="1428750" y="5857875"/>
            <a:ext cx="77152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40963" name="6 Conector recto"/>
          <p:cNvCxnSpPr>
            <a:cxnSpLocks noChangeShapeType="1"/>
          </p:cNvCxnSpPr>
          <p:nvPr/>
        </p:nvCxnSpPr>
        <p:spPr bwMode="auto">
          <a:xfrm>
            <a:off x="571500" y="5500688"/>
            <a:ext cx="5786438"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8" name="7 Estrella de 5 puntas"/>
          <p:cNvSpPr/>
          <p:nvPr/>
        </p:nvSpPr>
        <p:spPr bwMode="auto">
          <a:xfrm>
            <a:off x="6572250" y="2286000"/>
            <a:ext cx="1357313" cy="928688"/>
          </a:xfrm>
          <a:prstGeom prst="star5">
            <a:avLst>
              <a:gd name="adj" fmla="val 0"/>
              <a:gd name="hf" fmla="val 105146"/>
              <a:gd name="vf" fmla="val 110557"/>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solidFill>
                <a:srgbClr val="FF0000"/>
              </a:solidFill>
              <a:latin typeface="Arial" charset="0"/>
            </a:endParaRPr>
          </a:p>
          <a:p>
            <a:pPr>
              <a:defRPr/>
            </a:pPr>
            <a:endParaRPr lang="es-CO" dirty="0">
              <a:solidFill>
                <a:srgbClr val="FF0000"/>
              </a:solidFill>
              <a:latin typeface="Arial" charset="0"/>
            </a:endParaRPr>
          </a:p>
        </p:txBody>
      </p:sp>
      <p:cxnSp>
        <p:nvCxnSpPr>
          <p:cNvPr id="40965" name="10 Conector recto"/>
          <p:cNvCxnSpPr>
            <a:cxnSpLocks noChangeShapeType="1"/>
          </p:cNvCxnSpPr>
          <p:nvPr/>
        </p:nvCxnSpPr>
        <p:spPr bwMode="auto">
          <a:xfrm flipV="1">
            <a:off x="0" y="5572125"/>
            <a:ext cx="9144000" cy="214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40966" name="22 Rectángulo"/>
          <p:cNvSpPr>
            <a:spLocks noChangeArrowheads="1"/>
          </p:cNvSpPr>
          <p:nvPr/>
        </p:nvSpPr>
        <p:spPr bwMode="auto">
          <a:xfrm>
            <a:off x="7286625"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0967" name="25 Rectángulo"/>
          <p:cNvSpPr>
            <a:spLocks noChangeArrowheads="1"/>
          </p:cNvSpPr>
          <p:nvPr/>
        </p:nvSpPr>
        <p:spPr bwMode="auto">
          <a:xfrm>
            <a:off x="6786563" y="185737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0968" name="26 Rectángulo"/>
          <p:cNvSpPr>
            <a:spLocks noChangeArrowheads="1"/>
          </p:cNvSpPr>
          <p:nvPr/>
        </p:nvSpPr>
        <p:spPr bwMode="auto">
          <a:xfrm>
            <a:off x="6858000" y="17859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0969" name="27 Rectángulo"/>
          <p:cNvSpPr>
            <a:spLocks noChangeArrowheads="1"/>
          </p:cNvSpPr>
          <p:nvPr/>
        </p:nvSpPr>
        <p:spPr bwMode="auto">
          <a:xfrm>
            <a:off x="0" y="485775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13" name="12 CuadroTexto"/>
          <p:cNvSpPr txBox="1"/>
          <p:nvPr/>
        </p:nvSpPr>
        <p:spPr>
          <a:xfrm>
            <a:off x="4067944" y="-91847"/>
            <a:ext cx="4861774" cy="2800767"/>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dirty="0"/>
              <a:t>LISTA DE INGREDIENTES</a:t>
            </a:r>
          </a:p>
          <a:p>
            <a:r>
              <a:rPr lang="en-US" dirty="0"/>
              <a:t> </a:t>
            </a:r>
          </a:p>
          <a:p>
            <a:endParaRPr lang="es-CO" dirty="0"/>
          </a:p>
        </p:txBody>
      </p:sp>
      <p:sp>
        <p:nvSpPr>
          <p:cNvPr id="40971" name="28 CuadroTexto"/>
          <p:cNvSpPr txBox="1">
            <a:spLocks noChangeArrowheads="1"/>
          </p:cNvSpPr>
          <p:nvPr/>
        </p:nvSpPr>
        <p:spPr bwMode="auto">
          <a:xfrm>
            <a:off x="285750" y="1785938"/>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 </a:t>
            </a:r>
            <a:endParaRPr lang="es-CO"/>
          </a:p>
        </p:txBody>
      </p:sp>
      <p:pic>
        <p:nvPicPr>
          <p:cNvPr id="40972" name="Picture 4" descr="Jarra y vaso.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1340768"/>
            <a:ext cx="1285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8" descr="Huevos.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1756420"/>
            <a:ext cx="1285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37 Flecha derecha"/>
          <p:cNvSpPr>
            <a:spLocks noChangeArrowheads="1"/>
          </p:cNvSpPr>
          <p:nvPr/>
        </p:nvSpPr>
        <p:spPr bwMode="auto">
          <a:xfrm>
            <a:off x="571500" y="2143125"/>
            <a:ext cx="928688" cy="642938"/>
          </a:xfrm>
          <a:prstGeom prst="rightArrow">
            <a:avLst>
              <a:gd name="adj1" fmla="val 50000"/>
              <a:gd name="adj2" fmla="val 500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39" name="38 Flecha derecha"/>
          <p:cNvSpPr/>
          <p:nvPr/>
        </p:nvSpPr>
        <p:spPr bwMode="auto">
          <a:xfrm>
            <a:off x="1571625" y="1785938"/>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0" name="39 Flecha derecha"/>
          <p:cNvSpPr/>
          <p:nvPr/>
        </p:nvSpPr>
        <p:spPr bwMode="auto">
          <a:xfrm>
            <a:off x="1357313" y="2357438"/>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1" name="40 Flecha derecha"/>
          <p:cNvSpPr/>
          <p:nvPr/>
        </p:nvSpPr>
        <p:spPr bwMode="auto">
          <a:xfrm>
            <a:off x="1143000" y="2928938"/>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2" name="41 Flecha derecha"/>
          <p:cNvSpPr/>
          <p:nvPr/>
        </p:nvSpPr>
        <p:spPr bwMode="auto">
          <a:xfrm>
            <a:off x="285750" y="5286375"/>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3" name="42 Flecha derecha"/>
          <p:cNvSpPr/>
          <p:nvPr/>
        </p:nvSpPr>
        <p:spPr bwMode="auto">
          <a:xfrm>
            <a:off x="928688" y="3571875"/>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6" name="45 Flecha derecha"/>
          <p:cNvSpPr/>
          <p:nvPr/>
        </p:nvSpPr>
        <p:spPr bwMode="auto">
          <a:xfrm>
            <a:off x="714375" y="4143375"/>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7" name="46 Flecha derecha"/>
          <p:cNvSpPr/>
          <p:nvPr/>
        </p:nvSpPr>
        <p:spPr bwMode="auto">
          <a:xfrm>
            <a:off x="500063" y="4714875"/>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0982" name="54 CuadroTexto"/>
          <p:cNvSpPr txBox="1">
            <a:spLocks noChangeArrowheads="1"/>
          </p:cNvSpPr>
          <p:nvPr/>
        </p:nvSpPr>
        <p:spPr bwMode="auto">
          <a:xfrm>
            <a:off x="2071688" y="1643063"/>
            <a:ext cx="129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TÍTULO</a:t>
            </a:r>
            <a:endParaRPr lang="es-CO"/>
          </a:p>
        </p:txBody>
      </p:sp>
      <p:sp>
        <p:nvSpPr>
          <p:cNvPr id="40983" name="57 CuadroTexto"/>
          <p:cNvSpPr txBox="1">
            <a:spLocks noChangeArrowheads="1"/>
          </p:cNvSpPr>
          <p:nvPr/>
        </p:nvSpPr>
        <p:spPr bwMode="auto">
          <a:xfrm>
            <a:off x="1643063" y="2857500"/>
            <a:ext cx="7583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DECLARACIÓN DE INGREDIENTES COMPUESTOS</a:t>
            </a:r>
            <a:endParaRPr lang="es-CO"/>
          </a:p>
        </p:txBody>
      </p:sp>
      <p:sp>
        <p:nvSpPr>
          <p:cNvPr id="40984" name="58 CuadroTexto"/>
          <p:cNvSpPr txBox="1">
            <a:spLocks noChangeArrowheads="1"/>
          </p:cNvSpPr>
          <p:nvPr/>
        </p:nvSpPr>
        <p:spPr bwMode="auto">
          <a:xfrm>
            <a:off x="1428750" y="3500438"/>
            <a:ext cx="6532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AGUA COMO INGREDIENTE Y SALMUERAS</a:t>
            </a:r>
            <a:endParaRPr lang="es-CO"/>
          </a:p>
        </p:txBody>
      </p:sp>
      <p:sp>
        <p:nvSpPr>
          <p:cNvPr id="40985" name="59 CuadroTexto"/>
          <p:cNvSpPr txBox="1">
            <a:spLocks noChangeArrowheads="1"/>
          </p:cNvSpPr>
          <p:nvPr/>
        </p:nvSpPr>
        <p:spPr bwMode="auto">
          <a:xfrm>
            <a:off x="1214438" y="4071938"/>
            <a:ext cx="7392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COMPOSICIÓN DE PRODUCTO RECONSTITUIDO</a:t>
            </a:r>
            <a:endParaRPr lang="es-CO"/>
          </a:p>
        </p:txBody>
      </p:sp>
      <p:sp>
        <p:nvSpPr>
          <p:cNvPr id="40986" name="60 CuadroTexto"/>
          <p:cNvSpPr txBox="1">
            <a:spLocks noChangeArrowheads="1"/>
          </p:cNvSpPr>
          <p:nvPr/>
        </p:nvSpPr>
        <p:spPr bwMode="auto">
          <a:xfrm>
            <a:off x="1000125" y="4643438"/>
            <a:ext cx="548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NOMBRE GENÉRICO Y ESPECÍFICO</a:t>
            </a:r>
            <a:endParaRPr lang="es-CO"/>
          </a:p>
        </p:txBody>
      </p:sp>
      <p:sp>
        <p:nvSpPr>
          <p:cNvPr id="40987" name="61 CuadroTexto"/>
          <p:cNvSpPr txBox="1">
            <a:spLocks noChangeArrowheads="1"/>
          </p:cNvSpPr>
          <p:nvPr/>
        </p:nvSpPr>
        <p:spPr bwMode="auto">
          <a:xfrm>
            <a:off x="785813" y="5143500"/>
            <a:ext cx="673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ADVERTENCIA SOBRE EL USO DE ADITIVOS</a:t>
            </a:r>
            <a:endParaRPr lang="es-CO"/>
          </a:p>
        </p:txBody>
      </p:sp>
      <p:sp>
        <p:nvSpPr>
          <p:cNvPr id="40988" name="62 CuadroTexto"/>
          <p:cNvSpPr txBox="1">
            <a:spLocks noChangeArrowheads="1"/>
          </p:cNvSpPr>
          <p:nvPr/>
        </p:nvSpPr>
        <p:spPr bwMode="auto">
          <a:xfrm>
            <a:off x="1857375" y="2286000"/>
            <a:ext cx="411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ORDEN DE DECLARACIÓN</a:t>
            </a:r>
            <a:endParaRPr lang="es-CO"/>
          </a:p>
        </p:txBody>
      </p:sp>
    </p:spTree>
    <p:extLst>
      <p:ext uri="{BB962C8B-B14F-4D97-AF65-F5344CB8AC3E}">
        <p14:creationId xmlns:p14="http://schemas.microsoft.com/office/powerpoint/2010/main" val="958455799"/>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851920" y="44624"/>
            <a:ext cx="3077518" cy="2800767"/>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dirty="0"/>
              <a:t>CONTENIDO NETO</a:t>
            </a:r>
          </a:p>
          <a:p>
            <a:r>
              <a:rPr lang="en-US" dirty="0"/>
              <a:t> </a:t>
            </a:r>
          </a:p>
          <a:p>
            <a:endParaRPr lang="es-CO" dirty="0"/>
          </a:p>
        </p:txBody>
      </p:sp>
      <p:pic>
        <p:nvPicPr>
          <p:cNvPr id="41987" name="Picture 22" descr="2336535618_77404475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571500"/>
            <a:ext cx="22145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88" name="8 Conector recto de flecha"/>
          <p:cNvCxnSpPr>
            <a:cxnSpLocks noChangeShapeType="1"/>
          </p:cNvCxnSpPr>
          <p:nvPr/>
        </p:nvCxnSpPr>
        <p:spPr bwMode="auto">
          <a:xfrm>
            <a:off x="5929313" y="2143125"/>
            <a:ext cx="2000250" cy="158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89" name="11 CuadroTexto"/>
          <p:cNvSpPr txBox="1">
            <a:spLocks noChangeArrowheads="1"/>
          </p:cNvSpPr>
          <p:nvPr/>
        </p:nvSpPr>
        <p:spPr bwMode="auto">
          <a:xfrm>
            <a:off x="-1857375" y="1428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CO"/>
          </a:p>
        </p:txBody>
      </p:sp>
      <p:cxnSp>
        <p:nvCxnSpPr>
          <p:cNvPr id="41990" name="13 Conector recto de flecha"/>
          <p:cNvCxnSpPr>
            <a:cxnSpLocks noChangeShapeType="1"/>
          </p:cNvCxnSpPr>
          <p:nvPr/>
        </p:nvCxnSpPr>
        <p:spPr bwMode="auto">
          <a:xfrm rot="16200000" flipH="1">
            <a:off x="3393281" y="2464594"/>
            <a:ext cx="428625" cy="71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9" name="18 Flecha derecha"/>
          <p:cNvSpPr/>
          <p:nvPr/>
        </p:nvSpPr>
        <p:spPr bwMode="auto">
          <a:xfrm>
            <a:off x="357188" y="3071813"/>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20" name="19 Flecha derecha"/>
          <p:cNvSpPr/>
          <p:nvPr/>
        </p:nvSpPr>
        <p:spPr bwMode="auto">
          <a:xfrm>
            <a:off x="214313" y="2428875"/>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21" name="20 Flecha derecha"/>
          <p:cNvSpPr/>
          <p:nvPr/>
        </p:nvSpPr>
        <p:spPr bwMode="auto">
          <a:xfrm>
            <a:off x="71438" y="1785938"/>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1994" name="21 CuadroTexto"/>
          <p:cNvSpPr txBox="1">
            <a:spLocks noChangeArrowheads="1"/>
          </p:cNvSpPr>
          <p:nvPr/>
        </p:nvSpPr>
        <p:spPr bwMode="auto">
          <a:xfrm>
            <a:off x="500063" y="1714500"/>
            <a:ext cx="603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EN LA CARA PRINCIPAL DE EXHIBICIÓN</a:t>
            </a:r>
            <a:endParaRPr lang="es-CO"/>
          </a:p>
        </p:txBody>
      </p:sp>
      <p:sp>
        <p:nvSpPr>
          <p:cNvPr id="41995" name="22 CuadroTexto"/>
          <p:cNvSpPr txBox="1">
            <a:spLocks noChangeArrowheads="1"/>
          </p:cNvSpPr>
          <p:nvPr/>
        </p:nvSpPr>
        <p:spPr bwMode="auto">
          <a:xfrm>
            <a:off x="642938" y="2357438"/>
            <a:ext cx="7094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EN UNIDADES DEL SISTEMA MÉTRICO INTERNACIONAL</a:t>
            </a:r>
            <a:endParaRPr lang="es-CO" sz="2000"/>
          </a:p>
        </p:txBody>
      </p:sp>
      <p:sp>
        <p:nvSpPr>
          <p:cNvPr id="41996" name="24 CuadroTexto"/>
          <p:cNvSpPr txBox="1">
            <a:spLocks noChangeArrowheads="1"/>
          </p:cNvSpPr>
          <p:nvPr/>
        </p:nvSpPr>
        <p:spPr bwMode="auto">
          <a:xfrm>
            <a:off x="785813" y="3000375"/>
            <a:ext cx="798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MX" sz="2000"/>
              <a:t>TAMAÑO SEGÚN ANEXO TÉCNICO DE LA RESOLUCIÓN 5109/05</a:t>
            </a:r>
          </a:p>
        </p:txBody>
      </p:sp>
      <p:sp>
        <p:nvSpPr>
          <p:cNvPr id="41997" name="25 CuadroTexto"/>
          <p:cNvSpPr txBox="1">
            <a:spLocks noChangeArrowheads="1"/>
          </p:cNvSpPr>
          <p:nvPr/>
        </p:nvSpPr>
        <p:spPr bwMode="auto">
          <a:xfrm>
            <a:off x="357188" y="4286250"/>
            <a:ext cx="85010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40000"/>
              </a:lnSpc>
            </a:pPr>
            <a:r>
              <a:rPr lang="en-US"/>
              <a:t>ALIMENTOS PRESENTADOS EN MEDIO LIQUIDO, DEBEN DECLARAR </a:t>
            </a:r>
            <a:r>
              <a:rPr lang="en-US">
                <a:solidFill>
                  <a:srgbClr val="C00000"/>
                </a:solidFill>
              </a:rPr>
              <a:t>PESO NETO </a:t>
            </a:r>
            <a:r>
              <a:rPr lang="en-US"/>
              <a:t>Y </a:t>
            </a:r>
            <a:r>
              <a:rPr lang="en-US">
                <a:solidFill>
                  <a:srgbClr val="C00000"/>
                </a:solidFill>
              </a:rPr>
              <a:t>PESO ESCURRIDO. </a:t>
            </a:r>
          </a:p>
          <a:p>
            <a:pPr eaLnBrk="1" hangingPunct="1"/>
            <a:endParaRPr lang="es-CO"/>
          </a:p>
        </p:txBody>
      </p:sp>
    </p:spTree>
    <p:extLst>
      <p:ext uri="{BB962C8B-B14F-4D97-AF65-F5344CB8AC3E}">
        <p14:creationId xmlns:p14="http://schemas.microsoft.com/office/powerpoint/2010/main" val="118747129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8720" y="332651"/>
            <a:ext cx="9144000" cy="3816429"/>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dirty="0"/>
              <a:t>NOMBRE Y DIRECCION</a:t>
            </a:r>
          </a:p>
          <a:p>
            <a:endParaRPr lang="en-US" dirty="0"/>
          </a:p>
          <a:p>
            <a:r>
              <a:rPr lang="en-US" dirty="0"/>
              <a:t> </a:t>
            </a:r>
          </a:p>
          <a:p>
            <a:endParaRPr lang="es-CO" dirty="0"/>
          </a:p>
        </p:txBody>
      </p:sp>
      <p:sp>
        <p:nvSpPr>
          <p:cNvPr id="4" name="3 Flecha derecha"/>
          <p:cNvSpPr/>
          <p:nvPr/>
        </p:nvSpPr>
        <p:spPr bwMode="auto">
          <a:xfrm>
            <a:off x="142875" y="1857375"/>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3012" name="5 CuadroTexto"/>
          <p:cNvSpPr txBox="1">
            <a:spLocks noChangeArrowheads="1"/>
          </p:cNvSpPr>
          <p:nvPr/>
        </p:nvSpPr>
        <p:spPr bwMode="auto">
          <a:xfrm>
            <a:off x="642938" y="1714500"/>
            <a:ext cx="786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Sede corporativa para empresas con más de una fábrica</a:t>
            </a:r>
            <a:endParaRPr lang="es-CO"/>
          </a:p>
        </p:txBody>
      </p:sp>
      <p:sp>
        <p:nvSpPr>
          <p:cNvPr id="7" name="6 Flecha derecha"/>
          <p:cNvSpPr/>
          <p:nvPr/>
        </p:nvSpPr>
        <p:spPr bwMode="auto">
          <a:xfrm>
            <a:off x="357188" y="2643188"/>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8" name="7 Flecha derecha"/>
          <p:cNvSpPr/>
          <p:nvPr/>
        </p:nvSpPr>
        <p:spPr bwMode="auto">
          <a:xfrm>
            <a:off x="1214438" y="5572125"/>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9" name="8 Flecha derecha"/>
          <p:cNvSpPr/>
          <p:nvPr/>
        </p:nvSpPr>
        <p:spPr bwMode="auto">
          <a:xfrm>
            <a:off x="928688" y="4643438"/>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10" name="9 Flecha derecha"/>
          <p:cNvSpPr/>
          <p:nvPr/>
        </p:nvSpPr>
        <p:spPr bwMode="auto">
          <a:xfrm>
            <a:off x="642938" y="3714750"/>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3017" name="11 CuadroTexto"/>
          <p:cNvSpPr txBox="1">
            <a:spLocks noChangeArrowheads="1"/>
          </p:cNvSpPr>
          <p:nvPr/>
        </p:nvSpPr>
        <p:spPr bwMode="auto">
          <a:xfrm>
            <a:off x="857250" y="2286000"/>
            <a:ext cx="83708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Nombre y razón social y dirección del fabricante, envasador,</a:t>
            </a:r>
          </a:p>
          <a:p>
            <a:pPr eaLnBrk="1" hangingPunct="1"/>
            <a:r>
              <a:rPr lang="en-US"/>
              <a:t>empacador precedido por la expresión: </a:t>
            </a:r>
            <a:r>
              <a:rPr lang="en-US">
                <a:solidFill>
                  <a:srgbClr val="C00000"/>
                </a:solidFill>
              </a:rPr>
              <a:t>“FABRICADO POR” </a:t>
            </a:r>
          </a:p>
          <a:p>
            <a:pPr eaLnBrk="1" hangingPunct="1"/>
            <a:r>
              <a:rPr lang="en-US"/>
              <a:t>o </a:t>
            </a:r>
            <a:r>
              <a:rPr lang="en-US">
                <a:solidFill>
                  <a:srgbClr val="C00000"/>
                </a:solidFill>
              </a:rPr>
              <a:t>‘’ENVASADO POR’’</a:t>
            </a:r>
            <a:endParaRPr lang="es-CO">
              <a:solidFill>
                <a:srgbClr val="C00000"/>
              </a:solidFill>
            </a:endParaRPr>
          </a:p>
        </p:txBody>
      </p:sp>
      <p:sp>
        <p:nvSpPr>
          <p:cNvPr id="43018" name="12 CuadroTexto"/>
          <p:cNvSpPr txBox="1">
            <a:spLocks noChangeArrowheads="1"/>
          </p:cNvSpPr>
          <p:nvPr/>
        </p:nvSpPr>
        <p:spPr bwMode="auto">
          <a:xfrm>
            <a:off x="1143000" y="3500438"/>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En producto importado además del fabricante debe </a:t>
            </a:r>
          </a:p>
          <a:p>
            <a:pPr eaLnBrk="1" hangingPunct="1"/>
            <a:r>
              <a:rPr lang="en-US"/>
              <a:t>declarar el importador</a:t>
            </a:r>
            <a:endParaRPr lang="es-CO"/>
          </a:p>
        </p:txBody>
      </p:sp>
      <p:sp>
        <p:nvSpPr>
          <p:cNvPr id="43019" name="13 CuadroTexto"/>
          <p:cNvSpPr txBox="1">
            <a:spLocks noChangeArrowheads="1"/>
          </p:cNvSpPr>
          <p:nvPr/>
        </p:nvSpPr>
        <p:spPr bwMode="auto">
          <a:xfrm>
            <a:off x="1428750" y="4429125"/>
            <a:ext cx="7715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En producto fraccionado además del fabricante debe </a:t>
            </a:r>
          </a:p>
          <a:p>
            <a:pPr eaLnBrk="1" hangingPunct="1"/>
            <a:r>
              <a:rPr lang="en-US"/>
              <a:t>declarar fraccionador, reenvasador o empacador </a:t>
            </a:r>
          </a:p>
        </p:txBody>
      </p:sp>
      <p:sp>
        <p:nvSpPr>
          <p:cNvPr id="43020" name="14 CuadroTexto"/>
          <p:cNvSpPr txBox="1">
            <a:spLocks noChangeArrowheads="1"/>
          </p:cNvSpPr>
          <p:nvPr/>
        </p:nvSpPr>
        <p:spPr bwMode="auto">
          <a:xfrm>
            <a:off x="1714500" y="5313363"/>
            <a:ext cx="7429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En producto importado además del fabricante debe </a:t>
            </a:r>
          </a:p>
          <a:p>
            <a:pPr eaLnBrk="1" hangingPunct="1"/>
            <a:r>
              <a:rPr lang="en-US"/>
              <a:t>declarar el importador</a:t>
            </a:r>
            <a:endParaRPr lang="es-CO"/>
          </a:p>
        </p:txBody>
      </p:sp>
    </p:spTree>
    <p:extLst>
      <p:ext uri="{BB962C8B-B14F-4D97-AF65-F5344CB8AC3E}">
        <p14:creationId xmlns:p14="http://schemas.microsoft.com/office/powerpoint/2010/main" val="60512019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derecha"/>
          <p:cNvSpPr/>
          <p:nvPr/>
        </p:nvSpPr>
        <p:spPr bwMode="auto">
          <a:xfrm>
            <a:off x="1331913" y="5589588"/>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9" name="8 Flecha derecha"/>
          <p:cNvSpPr/>
          <p:nvPr/>
        </p:nvSpPr>
        <p:spPr bwMode="auto">
          <a:xfrm>
            <a:off x="971550" y="3716338"/>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10" name="9 Flecha derecha"/>
          <p:cNvSpPr/>
          <p:nvPr/>
        </p:nvSpPr>
        <p:spPr bwMode="auto">
          <a:xfrm>
            <a:off x="468313" y="1989138"/>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4037" name="12 CuadroTexto"/>
          <p:cNvSpPr txBox="1">
            <a:spLocks noChangeArrowheads="1"/>
          </p:cNvSpPr>
          <p:nvPr/>
        </p:nvSpPr>
        <p:spPr bwMode="auto">
          <a:xfrm>
            <a:off x="971550" y="17732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EN </a:t>
            </a:r>
            <a:r>
              <a:rPr lang="en-US">
                <a:solidFill>
                  <a:srgbClr val="C00000"/>
                </a:solidFill>
              </a:rPr>
              <a:t>MATERIA PRIMA </a:t>
            </a:r>
            <a:r>
              <a:rPr lang="en-US"/>
              <a:t>ADEMÁS DEL FABRICANTE, DEBE DECLARARSE PAÍS DE ORÍGEN. </a:t>
            </a:r>
          </a:p>
        </p:txBody>
      </p:sp>
      <p:sp>
        <p:nvSpPr>
          <p:cNvPr id="44038" name="13 CuadroTexto"/>
          <p:cNvSpPr txBox="1">
            <a:spLocks noChangeArrowheads="1"/>
          </p:cNvSpPr>
          <p:nvPr/>
        </p:nvSpPr>
        <p:spPr bwMode="auto">
          <a:xfrm>
            <a:off x="1619250" y="3500438"/>
            <a:ext cx="7273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LA REFERENCIA A UNA DIRECCIÓN IMPLICA LLEVAR CONSIGO LA CIUDAD. </a:t>
            </a:r>
          </a:p>
        </p:txBody>
      </p:sp>
      <p:sp>
        <p:nvSpPr>
          <p:cNvPr id="44039" name="14 CuadroTexto"/>
          <p:cNvSpPr txBox="1">
            <a:spLocks noChangeArrowheads="1"/>
          </p:cNvSpPr>
          <p:nvPr/>
        </p:nvSpPr>
        <p:spPr bwMode="auto">
          <a:xfrm>
            <a:off x="1965325" y="5373688"/>
            <a:ext cx="7178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PRODUCTO FABRICADO POR TERCEROS DEBE FIGURAR: FABRICADO, ENVASADO O REEMPACADO POR…PARA.</a:t>
            </a:r>
          </a:p>
        </p:txBody>
      </p:sp>
    </p:spTree>
    <p:extLst>
      <p:ext uri="{BB962C8B-B14F-4D97-AF65-F5344CB8AC3E}">
        <p14:creationId xmlns:p14="http://schemas.microsoft.com/office/powerpoint/2010/main" val="266021207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8"/>
          <p:cNvSpPr>
            <a:spLocks noChangeArrowheads="1"/>
          </p:cNvSpPr>
          <p:nvPr/>
        </p:nvSpPr>
        <p:spPr bwMode="auto">
          <a:xfrm>
            <a:off x="214313" y="2571750"/>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s-MX" sz="4400">
              <a:solidFill>
                <a:srgbClr val="000099"/>
              </a:solidFill>
              <a:latin typeface="Gulim" pitchFamily="34" charset="-127"/>
              <a:ea typeface="Gulim" pitchFamily="34" charset="-127"/>
            </a:endParaRPr>
          </a:p>
        </p:txBody>
      </p:sp>
      <p:sp>
        <p:nvSpPr>
          <p:cNvPr id="45059" name="8 CuadroTexto"/>
          <p:cNvSpPr txBox="1">
            <a:spLocks noChangeArrowheads="1"/>
          </p:cNvSpPr>
          <p:nvPr/>
        </p:nvSpPr>
        <p:spPr bwMode="auto">
          <a:xfrm>
            <a:off x="4857750" y="1143000"/>
            <a:ext cx="1897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solidFill>
                  <a:schemeClr val="bg1"/>
                </a:solidFill>
              </a:rPr>
              <a:t>AZUCARES</a:t>
            </a:r>
          </a:p>
        </p:txBody>
      </p:sp>
      <p:sp>
        <p:nvSpPr>
          <p:cNvPr id="6" name="5 CuadroTexto"/>
          <p:cNvSpPr txBox="1"/>
          <p:nvPr/>
        </p:nvSpPr>
        <p:spPr>
          <a:xfrm>
            <a:off x="1044624" y="404664"/>
            <a:ext cx="9144000" cy="769441"/>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dirty="0"/>
              <a:t>LOTE</a:t>
            </a:r>
          </a:p>
        </p:txBody>
      </p:sp>
      <p:sp>
        <p:nvSpPr>
          <p:cNvPr id="5" name="4 Flecha derecha"/>
          <p:cNvSpPr/>
          <p:nvPr/>
        </p:nvSpPr>
        <p:spPr bwMode="auto">
          <a:xfrm>
            <a:off x="428625" y="1643063"/>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7" name="6 Flecha derecha"/>
          <p:cNvSpPr/>
          <p:nvPr/>
        </p:nvSpPr>
        <p:spPr bwMode="auto">
          <a:xfrm>
            <a:off x="857250" y="2643188"/>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8" name="7 Flecha derecha"/>
          <p:cNvSpPr/>
          <p:nvPr/>
        </p:nvSpPr>
        <p:spPr bwMode="auto">
          <a:xfrm>
            <a:off x="1428750" y="4214813"/>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10" name="9 Flecha derecha"/>
          <p:cNvSpPr/>
          <p:nvPr/>
        </p:nvSpPr>
        <p:spPr bwMode="auto">
          <a:xfrm>
            <a:off x="1643063" y="5286375"/>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5065" name="10 CuadroTexto"/>
          <p:cNvSpPr txBox="1">
            <a:spLocks noChangeArrowheads="1"/>
          </p:cNvSpPr>
          <p:nvPr/>
        </p:nvSpPr>
        <p:spPr bwMode="auto">
          <a:xfrm>
            <a:off x="928688" y="1571625"/>
            <a:ext cx="7929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PRECEDIDO DE LA PALABRA </a:t>
            </a:r>
            <a:r>
              <a:rPr lang="en-US">
                <a:solidFill>
                  <a:srgbClr val="C00000"/>
                </a:solidFill>
              </a:rPr>
              <a:t>“LOTE” </a:t>
            </a:r>
            <a:r>
              <a:rPr lang="en-US"/>
              <a:t>O LA LETRA </a:t>
            </a:r>
            <a:r>
              <a:rPr lang="en-US">
                <a:solidFill>
                  <a:srgbClr val="C00000"/>
                </a:solidFill>
              </a:rPr>
              <a:t>“L’’</a:t>
            </a:r>
          </a:p>
        </p:txBody>
      </p:sp>
      <p:sp>
        <p:nvSpPr>
          <p:cNvPr id="45066" name="11 CuadroTexto"/>
          <p:cNvSpPr txBox="1">
            <a:spLocks noChangeArrowheads="1"/>
          </p:cNvSpPr>
          <p:nvPr/>
        </p:nvSpPr>
        <p:spPr bwMode="auto">
          <a:xfrm>
            <a:off x="1357313" y="2357438"/>
            <a:ext cx="7500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PUEDE SER LA MISMA FECHA DE VENCIMIENTO PRECEDIDA DE LAS EXPRESIONES ESTABLECIDAS. </a:t>
            </a:r>
            <a:endParaRPr lang="en-US">
              <a:solidFill>
                <a:srgbClr val="C00000"/>
              </a:solidFill>
            </a:endParaRPr>
          </a:p>
        </p:txBody>
      </p:sp>
      <p:sp>
        <p:nvSpPr>
          <p:cNvPr id="45067" name="14 Rectángulo"/>
          <p:cNvSpPr>
            <a:spLocks noChangeArrowheads="1"/>
          </p:cNvSpPr>
          <p:nvPr/>
        </p:nvSpPr>
        <p:spPr bwMode="auto">
          <a:xfrm>
            <a:off x="2143125" y="3286125"/>
            <a:ext cx="32861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5068" name="15 CuadroTexto"/>
          <p:cNvSpPr txBox="1">
            <a:spLocks noChangeArrowheads="1"/>
          </p:cNvSpPr>
          <p:nvPr/>
        </p:nvSpPr>
        <p:spPr bwMode="auto">
          <a:xfrm>
            <a:off x="4714875" y="52863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CO"/>
          </a:p>
        </p:txBody>
      </p:sp>
      <p:sp>
        <p:nvSpPr>
          <p:cNvPr id="17" name="16 Rectángulo redondeado"/>
          <p:cNvSpPr/>
          <p:nvPr/>
        </p:nvSpPr>
        <p:spPr bwMode="auto">
          <a:xfrm>
            <a:off x="6786563" y="2928938"/>
            <a:ext cx="2071687" cy="714375"/>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r>
              <a:rPr lang="en-US" sz="1600" dirty="0">
                <a:latin typeface="Arial" charset="0"/>
              </a:rPr>
              <a:t>Ejemplo:</a:t>
            </a:r>
          </a:p>
          <a:p>
            <a:pPr>
              <a:defRPr/>
            </a:pPr>
            <a:r>
              <a:rPr lang="en-US" sz="1600" dirty="0">
                <a:solidFill>
                  <a:schemeClr val="accent6">
                    <a:lumMod val="75000"/>
                  </a:schemeClr>
                </a:solidFill>
                <a:latin typeface="Arial" charset="0"/>
              </a:rPr>
              <a:t>Vence/lote: 2 06 09 </a:t>
            </a:r>
            <a:endParaRPr lang="es-CO" sz="1600" dirty="0">
              <a:solidFill>
                <a:schemeClr val="accent6">
                  <a:lumMod val="75000"/>
                </a:schemeClr>
              </a:solidFill>
              <a:latin typeface="Arial" charset="0"/>
            </a:endParaRPr>
          </a:p>
        </p:txBody>
      </p:sp>
      <p:sp>
        <p:nvSpPr>
          <p:cNvPr id="45070" name="17 CuadroTexto"/>
          <p:cNvSpPr txBox="1">
            <a:spLocks noChangeArrowheads="1"/>
          </p:cNvSpPr>
          <p:nvPr/>
        </p:nvSpPr>
        <p:spPr bwMode="auto">
          <a:xfrm>
            <a:off x="1857375" y="4000500"/>
            <a:ext cx="728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CÓDIGO NUMÉRICO, ALFANUMÉRICO, RANURAS, ENTRE OTROS </a:t>
            </a:r>
            <a:endParaRPr lang="en-US">
              <a:solidFill>
                <a:srgbClr val="C00000"/>
              </a:solidFill>
            </a:endParaRPr>
          </a:p>
        </p:txBody>
      </p:sp>
      <p:sp>
        <p:nvSpPr>
          <p:cNvPr id="45071" name="18 CuadroTexto"/>
          <p:cNvSpPr txBox="1">
            <a:spLocks noChangeArrowheads="1"/>
          </p:cNvSpPr>
          <p:nvPr/>
        </p:nvSpPr>
        <p:spPr bwMode="auto">
          <a:xfrm>
            <a:off x="2214563" y="4929188"/>
            <a:ext cx="6715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SE PERMITE INDICAR EL LUGAR EN DONDE SE UBICA EL LOTE EN STICKER COMPLEMETARIOS (IMPORTADO) </a:t>
            </a:r>
            <a:endParaRPr lang="en-US">
              <a:solidFill>
                <a:srgbClr val="C00000"/>
              </a:solidFill>
            </a:endParaRPr>
          </a:p>
        </p:txBody>
      </p:sp>
    </p:spTree>
    <p:extLst>
      <p:ext uri="{BB962C8B-B14F-4D97-AF65-F5344CB8AC3E}">
        <p14:creationId xmlns:p14="http://schemas.microsoft.com/office/powerpoint/2010/main" val="339445623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8"/>
          <p:cNvSpPr>
            <a:spLocks noChangeArrowheads="1"/>
          </p:cNvSpPr>
          <p:nvPr/>
        </p:nvSpPr>
        <p:spPr bwMode="auto">
          <a:xfrm>
            <a:off x="214313" y="2214563"/>
            <a:ext cx="9144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s-MX" sz="4400">
              <a:solidFill>
                <a:srgbClr val="000099"/>
              </a:solidFill>
              <a:latin typeface="Gulim" pitchFamily="34" charset="-127"/>
              <a:ea typeface="Gulim" pitchFamily="34" charset="-127"/>
            </a:endParaRPr>
          </a:p>
        </p:txBody>
      </p:sp>
      <p:sp>
        <p:nvSpPr>
          <p:cNvPr id="6" name="5 CuadroTexto"/>
          <p:cNvSpPr txBox="1"/>
          <p:nvPr/>
        </p:nvSpPr>
        <p:spPr>
          <a:xfrm>
            <a:off x="3640138" y="44624"/>
            <a:ext cx="5324350" cy="3816429"/>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dirty="0"/>
              <a:t>FECHA DE VENCIMIENTO</a:t>
            </a:r>
          </a:p>
          <a:p>
            <a:endParaRPr lang="en-US" dirty="0"/>
          </a:p>
          <a:p>
            <a:r>
              <a:rPr lang="en-US" dirty="0"/>
              <a:t> </a:t>
            </a:r>
          </a:p>
          <a:p>
            <a:endParaRPr lang="es-CO" dirty="0"/>
          </a:p>
        </p:txBody>
      </p:sp>
      <p:sp>
        <p:nvSpPr>
          <p:cNvPr id="4" name="3 Flecha derecha"/>
          <p:cNvSpPr/>
          <p:nvPr/>
        </p:nvSpPr>
        <p:spPr bwMode="auto">
          <a:xfrm>
            <a:off x="214313" y="1714500"/>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6085" name="4 CuadroTexto"/>
          <p:cNvSpPr txBox="1">
            <a:spLocks noChangeArrowheads="1"/>
          </p:cNvSpPr>
          <p:nvPr/>
        </p:nvSpPr>
        <p:spPr bwMode="auto">
          <a:xfrm>
            <a:off x="785813" y="1571625"/>
            <a:ext cx="771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DEBE SER:   </a:t>
            </a:r>
            <a:r>
              <a:rPr lang="en-US">
                <a:solidFill>
                  <a:srgbClr val="C00000"/>
                </a:solidFill>
              </a:rPr>
              <a:t>VISIBLE, LEGIBLE E INDELEBLE</a:t>
            </a:r>
          </a:p>
        </p:txBody>
      </p:sp>
      <p:sp>
        <p:nvSpPr>
          <p:cNvPr id="10" name="9 Flecha derecha"/>
          <p:cNvSpPr/>
          <p:nvPr/>
        </p:nvSpPr>
        <p:spPr bwMode="auto">
          <a:xfrm>
            <a:off x="214313" y="2143125"/>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46087" name="10 CuadroTexto"/>
          <p:cNvSpPr txBox="1">
            <a:spLocks noChangeArrowheads="1"/>
          </p:cNvSpPr>
          <p:nvPr/>
        </p:nvSpPr>
        <p:spPr bwMode="auto">
          <a:xfrm>
            <a:off x="857250" y="2000250"/>
            <a:ext cx="828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DECLARACIÓN EN ORDEN ESTRICTO SECUENCIAL  </a:t>
            </a:r>
            <a:r>
              <a:rPr lang="en-US">
                <a:solidFill>
                  <a:srgbClr val="C00000"/>
                </a:solidFill>
              </a:rPr>
              <a:t>DIA, MES, AÑO. </a:t>
            </a:r>
          </a:p>
        </p:txBody>
      </p:sp>
      <p:sp>
        <p:nvSpPr>
          <p:cNvPr id="19" name="18 Llamada de flecha hacia abajo"/>
          <p:cNvSpPr/>
          <p:nvPr/>
        </p:nvSpPr>
        <p:spPr bwMode="auto">
          <a:xfrm rot="16200000">
            <a:off x="150019" y="3493294"/>
            <a:ext cx="1628775" cy="1357313"/>
          </a:xfrm>
          <a:prstGeom prst="downArrowCallout">
            <a:avLst/>
          </a:prstGeom>
          <a:solidFill>
            <a:schemeClr val="accent2">
              <a:lumMod val="60000"/>
              <a:lumOff val="40000"/>
            </a:schemeClr>
          </a:solidFill>
          <a:ln w="9525" cap="flat" cmpd="sng" algn="ctr">
            <a:solidFill>
              <a:srgbClr val="000099"/>
            </a:solidFill>
            <a:prstDash val="solid"/>
            <a:round/>
            <a:headEnd type="none" w="med" len="med"/>
            <a:tailEnd type="none" w="med" len="med"/>
          </a:ln>
          <a:effectLst/>
        </p:spPr>
        <p:txBody>
          <a:bodyPr/>
          <a:lstStyle/>
          <a:p>
            <a:pPr>
              <a:defRPr/>
            </a:pPr>
            <a:endParaRPr lang="es-CO">
              <a:latin typeface="Arial" charset="0"/>
            </a:endParaRPr>
          </a:p>
        </p:txBody>
      </p:sp>
      <p:sp>
        <p:nvSpPr>
          <p:cNvPr id="20" name="19 Llamada de flecha hacia abajo"/>
          <p:cNvSpPr/>
          <p:nvPr/>
        </p:nvSpPr>
        <p:spPr bwMode="auto">
          <a:xfrm rot="16200000">
            <a:off x="4722019" y="2850356"/>
            <a:ext cx="1628775" cy="1357313"/>
          </a:xfrm>
          <a:prstGeom prst="downArrowCallout">
            <a:avLst/>
          </a:prstGeom>
          <a:solidFill>
            <a:schemeClr val="accent2">
              <a:lumMod val="60000"/>
              <a:lumOff val="40000"/>
            </a:schemeClr>
          </a:solidFill>
          <a:ln w="9525" cap="flat" cmpd="sng" algn="ctr">
            <a:solidFill>
              <a:srgbClr val="000099"/>
            </a:solidFill>
            <a:prstDash val="solid"/>
            <a:round/>
            <a:headEnd type="none" w="med" len="med"/>
            <a:tailEnd type="none" w="med" len="med"/>
          </a:ln>
          <a:effectLst/>
        </p:spPr>
        <p:txBody>
          <a:bodyPr/>
          <a:lstStyle/>
          <a:p>
            <a:pPr>
              <a:defRPr/>
            </a:pPr>
            <a:endParaRPr lang="es-CO">
              <a:latin typeface="Arial" charset="0"/>
            </a:endParaRPr>
          </a:p>
        </p:txBody>
      </p:sp>
      <p:sp>
        <p:nvSpPr>
          <p:cNvPr id="46090" name="22 CuadroTexto"/>
          <p:cNvSpPr txBox="1">
            <a:spLocks noChangeArrowheads="1"/>
          </p:cNvSpPr>
          <p:nvPr/>
        </p:nvSpPr>
        <p:spPr bwMode="auto">
          <a:xfrm rot="-5400000">
            <a:off x="53976" y="3660775"/>
            <a:ext cx="1428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MENOR</a:t>
            </a:r>
          </a:p>
          <a:p>
            <a:pPr eaLnBrk="1" hangingPunct="1"/>
            <a:r>
              <a:rPr lang="en-US"/>
              <a:t>3 meses</a:t>
            </a:r>
            <a:endParaRPr lang="es-CO"/>
          </a:p>
        </p:txBody>
      </p:sp>
      <p:sp>
        <p:nvSpPr>
          <p:cNvPr id="46091" name="24 CuadroTexto"/>
          <p:cNvSpPr txBox="1">
            <a:spLocks noChangeArrowheads="1"/>
          </p:cNvSpPr>
          <p:nvPr/>
        </p:nvSpPr>
        <p:spPr bwMode="auto">
          <a:xfrm rot="-5400000">
            <a:off x="4627563" y="3087687"/>
            <a:ext cx="1428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MAYOR </a:t>
            </a:r>
          </a:p>
          <a:p>
            <a:pPr algn="ctr" eaLnBrk="1" hangingPunct="1"/>
            <a:r>
              <a:rPr lang="en-US"/>
              <a:t>3 meses</a:t>
            </a:r>
            <a:endParaRPr lang="es-CO"/>
          </a:p>
        </p:txBody>
      </p:sp>
      <p:sp>
        <p:nvSpPr>
          <p:cNvPr id="46092" name="25 Llamada de flecha hacia abajo"/>
          <p:cNvSpPr>
            <a:spLocks noChangeArrowheads="1"/>
          </p:cNvSpPr>
          <p:nvPr/>
        </p:nvSpPr>
        <p:spPr bwMode="auto">
          <a:xfrm>
            <a:off x="3143250" y="3857625"/>
            <a:ext cx="914400" cy="914400"/>
          </a:xfrm>
          <a:prstGeom prst="downArrowCallout">
            <a:avLst>
              <a:gd name="adj1" fmla="val 25000"/>
              <a:gd name="adj2" fmla="val 25000"/>
              <a:gd name="adj3" fmla="val 25000"/>
              <a:gd name="adj4" fmla="val 64977"/>
            </a:avLst>
          </a:prstGeom>
          <a:solidFill>
            <a:srgbClr val="92D050"/>
          </a:solidFill>
          <a:ln w="9525" algn="ctr">
            <a:solidFill>
              <a:srgbClr val="00CC00"/>
            </a:solidFill>
            <a:round/>
            <a:headEnd/>
            <a:tailEnd/>
          </a:ln>
        </p:spPr>
        <p:txBody>
          <a:bodyPr/>
          <a:lstStyle/>
          <a:p>
            <a:endParaRPr lang="es-CO"/>
          </a:p>
        </p:txBody>
      </p:sp>
      <p:sp>
        <p:nvSpPr>
          <p:cNvPr id="46093" name="26 Llamada de flecha hacia abajo"/>
          <p:cNvSpPr>
            <a:spLocks noChangeArrowheads="1"/>
          </p:cNvSpPr>
          <p:nvPr/>
        </p:nvSpPr>
        <p:spPr bwMode="auto">
          <a:xfrm>
            <a:off x="1785938" y="3857625"/>
            <a:ext cx="914400" cy="914400"/>
          </a:xfrm>
          <a:prstGeom prst="downArrowCallout">
            <a:avLst>
              <a:gd name="adj1" fmla="val 25000"/>
              <a:gd name="adj2" fmla="val 25000"/>
              <a:gd name="adj3" fmla="val 25000"/>
              <a:gd name="adj4" fmla="val 64977"/>
            </a:avLst>
          </a:prstGeom>
          <a:solidFill>
            <a:srgbClr val="92D050"/>
          </a:solidFill>
          <a:ln w="9525" algn="ctr">
            <a:solidFill>
              <a:srgbClr val="00CC00"/>
            </a:solidFill>
            <a:round/>
            <a:headEnd/>
            <a:tailEnd/>
          </a:ln>
        </p:spPr>
        <p:txBody>
          <a:bodyPr/>
          <a:lstStyle/>
          <a:p>
            <a:endParaRPr lang="es-CO"/>
          </a:p>
        </p:txBody>
      </p:sp>
      <p:sp>
        <p:nvSpPr>
          <p:cNvPr id="46094" name="27 Llamada de flecha hacia abajo"/>
          <p:cNvSpPr>
            <a:spLocks noChangeArrowheads="1"/>
          </p:cNvSpPr>
          <p:nvPr/>
        </p:nvSpPr>
        <p:spPr bwMode="auto">
          <a:xfrm>
            <a:off x="7500938" y="3071813"/>
            <a:ext cx="914400" cy="914400"/>
          </a:xfrm>
          <a:prstGeom prst="downArrowCallout">
            <a:avLst>
              <a:gd name="adj1" fmla="val 25000"/>
              <a:gd name="adj2" fmla="val 25000"/>
              <a:gd name="adj3" fmla="val 25000"/>
              <a:gd name="adj4" fmla="val 64977"/>
            </a:avLst>
          </a:prstGeom>
          <a:solidFill>
            <a:srgbClr val="92D050"/>
          </a:solidFill>
          <a:ln w="9525" algn="ctr">
            <a:solidFill>
              <a:srgbClr val="00CC00"/>
            </a:solidFill>
            <a:round/>
            <a:headEnd/>
            <a:tailEnd/>
          </a:ln>
        </p:spPr>
        <p:txBody>
          <a:bodyPr/>
          <a:lstStyle/>
          <a:p>
            <a:endParaRPr lang="es-CO"/>
          </a:p>
        </p:txBody>
      </p:sp>
      <p:sp>
        <p:nvSpPr>
          <p:cNvPr id="46095" name="28 Llamada de flecha hacia abajo"/>
          <p:cNvSpPr>
            <a:spLocks noChangeArrowheads="1"/>
          </p:cNvSpPr>
          <p:nvPr/>
        </p:nvSpPr>
        <p:spPr bwMode="auto">
          <a:xfrm>
            <a:off x="6286500" y="3071813"/>
            <a:ext cx="914400" cy="914400"/>
          </a:xfrm>
          <a:prstGeom prst="downArrowCallout">
            <a:avLst>
              <a:gd name="adj1" fmla="val 25000"/>
              <a:gd name="adj2" fmla="val 25000"/>
              <a:gd name="adj3" fmla="val 25000"/>
              <a:gd name="adj4" fmla="val 64977"/>
            </a:avLst>
          </a:prstGeom>
          <a:solidFill>
            <a:srgbClr val="92D050"/>
          </a:solidFill>
          <a:ln w="9525" algn="ctr">
            <a:solidFill>
              <a:srgbClr val="00CC00"/>
            </a:solidFill>
            <a:round/>
            <a:headEnd/>
            <a:tailEnd/>
          </a:ln>
        </p:spPr>
        <p:txBody>
          <a:bodyPr/>
          <a:lstStyle/>
          <a:p>
            <a:endParaRPr lang="es-CO"/>
          </a:p>
        </p:txBody>
      </p:sp>
      <p:sp>
        <p:nvSpPr>
          <p:cNvPr id="46096" name="29 CuadroTexto"/>
          <p:cNvSpPr txBox="1">
            <a:spLocks noChangeArrowheads="1"/>
          </p:cNvSpPr>
          <p:nvPr/>
        </p:nvSpPr>
        <p:spPr bwMode="auto">
          <a:xfrm>
            <a:off x="1928813" y="3929063"/>
            <a:ext cx="715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DIA</a:t>
            </a:r>
            <a:endParaRPr lang="es-CO"/>
          </a:p>
        </p:txBody>
      </p:sp>
      <p:sp>
        <p:nvSpPr>
          <p:cNvPr id="46097" name="30 CuadroTexto"/>
          <p:cNvSpPr txBox="1">
            <a:spLocks noChangeArrowheads="1"/>
          </p:cNvSpPr>
          <p:nvPr/>
        </p:nvSpPr>
        <p:spPr bwMode="auto">
          <a:xfrm>
            <a:off x="7572375" y="314325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AÑO</a:t>
            </a:r>
            <a:endParaRPr lang="es-CO"/>
          </a:p>
        </p:txBody>
      </p:sp>
      <p:sp>
        <p:nvSpPr>
          <p:cNvPr id="46098" name="32 CuadroTexto"/>
          <p:cNvSpPr txBox="1">
            <a:spLocks noChangeArrowheads="1"/>
          </p:cNvSpPr>
          <p:nvPr/>
        </p:nvSpPr>
        <p:spPr bwMode="auto">
          <a:xfrm>
            <a:off x="3214688" y="3929063"/>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MES</a:t>
            </a:r>
            <a:endParaRPr lang="es-CO"/>
          </a:p>
        </p:txBody>
      </p:sp>
      <p:sp>
        <p:nvSpPr>
          <p:cNvPr id="46099" name="33 CuadroTexto"/>
          <p:cNvSpPr txBox="1">
            <a:spLocks noChangeArrowheads="1"/>
          </p:cNvSpPr>
          <p:nvPr/>
        </p:nvSpPr>
        <p:spPr bwMode="auto">
          <a:xfrm>
            <a:off x="6357938" y="314325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MES</a:t>
            </a:r>
            <a:endParaRPr lang="es-CO"/>
          </a:p>
        </p:txBody>
      </p:sp>
      <p:sp>
        <p:nvSpPr>
          <p:cNvPr id="46100" name="34 Elipse"/>
          <p:cNvSpPr>
            <a:spLocks noChangeArrowheads="1"/>
          </p:cNvSpPr>
          <p:nvPr/>
        </p:nvSpPr>
        <p:spPr bwMode="auto">
          <a:xfrm>
            <a:off x="1643063" y="4572000"/>
            <a:ext cx="1557337" cy="10572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6101" name="35 Elipse"/>
          <p:cNvSpPr>
            <a:spLocks noChangeArrowheads="1"/>
          </p:cNvSpPr>
          <p:nvPr/>
        </p:nvSpPr>
        <p:spPr bwMode="auto">
          <a:xfrm>
            <a:off x="1928813" y="4929188"/>
            <a:ext cx="785812" cy="771525"/>
          </a:xfrm>
          <a:prstGeom prst="ellipse">
            <a:avLst/>
          </a:prstGeom>
          <a:noFill/>
          <a:ln w="571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46102" name="36 Elipse"/>
          <p:cNvSpPr>
            <a:spLocks noChangeArrowheads="1"/>
          </p:cNvSpPr>
          <p:nvPr/>
        </p:nvSpPr>
        <p:spPr bwMode="auto">
          <a:xfrm>
            <a:off x="3143250" y="4929188"/>
            <a:ext cx="785813" cy="771525"/>
          </a:xfrm>
          <a:prstGeom prst="ellipse">
            <a:avLst/>
          </a:prstGeom>
          <a:noFill/>
          <a:ln w="571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46103" name="37 Elipse"/>
          <p:cNvSpPr>
            <a:spLocks noChangeArrowheads="1"/>
          </p:cNvSpPr>
          <p:nvPr/>
        </p:nvSpPr>
        <p:spPr bwMode="auto">
          <a:xfrm>
            <a:off x="7572375" y="4071938"/>
            <a:ext cx="785813" cy="771525"/>
          </a:xfrm>
          <a:prstGeom prst="ellipse">
            <a:avLst/>
          </a:prstGeom>
          <a:noFill/>
          <a:ln w="571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46104" name="38 Elipse"/>
          <p:cNvSpPr>
            <a:spLocks noChangeArrowheads="1"/>
          </p:cNvSpPr>
          <p:nvPr/>
        </p:nvSpPr>
        <p:spPr bwMode="auto">
          <a:xfrm>
            <a:off x="6357938" y="4071938"/>
            <a:ext cx="785812" cy="771525"/>
          </a:xfrm>
          <a:prstGeom prst="ellipse">
            <a:avLst/>
          </a:prstGeom>
          <a:noFill/>
          <a:ln w="571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46105" name="39 CuadroTexto"/>
          <p:cNvSpPr txBox="1">
            <a:spLocks noChangeArrowheads="1"/>
          </p:cNvSpPr>
          <p:nvPr/>
        </p:nvSpPr>
        <p:spPr bwMode="auto">
          <a:xfrm>
            <a:off x="2143125" y="50720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3</a:t>
            </a:r>
            <a:endParaRPr lang="es-CO"/>
          </a:p>
        </p:txBody>
      </p:sp>
      <p:sp>
        <p:nvSpPr>
          <p:cNvPr id="46106" name="40 CuadroTexto"/>
          <p:cNvSpPr txBox="1">
            <a:spLocks noChangeArrowheads="1"/>
          </p:cNvSpPr>
          <p:nvPr/>
        </p:nvSpPr>
        <p:spPr bwMode="auto">
          <a:xfrm>
            <a:off x="3143250" y="50720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FEB</a:t>
            </a:r>
            <a:endParaRPr lang="es-CO"/>
          </a:p>
        </p:txBody>
      </p:sp>
      <p:sp>
        <p:nvSpPr>
          <p:cNvPr id="46107" name="41 Elipse"/>
          <p:cNvSpPr>
            <a:spLocks noChangeArrowheads="1"/>
          </p:cNvSpPr>
          <p:nvPr/>
        </p:nvSpPr>
        <p:spPr bwMode="auto">
          <a:xfrm>
            <a:off x="7572375" y="5000625"/>
            <a:ext cx="785813" cy="771525"/>
          </a:xfrm>
          <a:prstGeom prst="ellipse">
            <a:avLst/>
          </a:prstGeom>
          <a:noFill/>
          <a:ln w="571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46108" name="42 Elipse"/>
          <p:cNvSpPr>
            <a:spLocks noChangeArrowheads="1"/>
          </p:cNvSpPr>
          <p:nvPr/>
        </p:nvSpPr>
        <p:spPr bwMode="auto">
          <a:xfrm>
            <a:off x="6357938" y="5000625"/>
            <a:ext cx="785812" cy="771525"/>
          </a:xfrm>
          <a:prstGeom prst="ellipse">
            <a:avLst/>
          </a:prstGeom>
          <a:noFill/>
          <a:ln w="571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46109" name="43 CuadroTexto"/>
          <p:cNvSpPr txBox="1">
            <a:spLocks noChangeArrowheads="1"/>
          </p:cNvSpPr>
          <p:nvPr/>
        </p:nvSpPr>
        <p:spPr bwMode="auto">
          <a:xfrm>
            <a:off x="6500813" y="421481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06</a:t>
            </a:r>
            <a:endParaRPr lang="es-CO"/>
          </a:p>
        </p:txBody>
      </p:sp>
      <p:sp>
        <p:nvSpPr>
          <p:cNvPr id="46110" name="44 CuadroTexto"/>
          <p:cNvSpPr txBox="1">
            <a:spLocks noChangeArrowheads="1"/>
          </p:cNvSpPr>
          <p:nvPr/>
        </p:nvSpPr>
        <p:spPr bwMode="auto">
          <a:xfrm>
            <a:off x="7572375" y="4214813"/>
            <a:ext cx="871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2009</a:t>
            </a:r>
            <a:endParaRPr lang="es-CO"/>
          </a:p>
        </p:txBody>
      </p:sp>
      <p:sp>
        <p:nvSpPr>
          <p:cNvPr id="46111" name="45 CuadroTexto"/>
          <p:cNvSpPr txBox="1">
            <a:spLocks noChangeArrowheads="1"/>
          </p:cNvSpPr>
          <p:nvPr/>
        </p:nvSpPr>
        <p:spPr bwMode="auto">
          <a:xfrm>
            <a:off x="6357938" y="51435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JUN</a:t>
            </a:r>
            <a:endParaRPr lang="es-CO"/>
          </a:p>
        </p:txBody>
      </p:sp>
      <p:sp>
        <p:nvSpPr>
          <p:cNvPr id="46112" name="47 CuadroTexto"/>
          <p:cNvSpPr txBox="1">
            <a:spLocks noChangeArrowheads="1"/>
          </p:cNvSpPr>
          <p:nvPr/>
        </p:nvSpPr>
        <p:spPr bwMode="auto">
          <a:xfrm>
            <a:off x="7715250" y="51435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09</a:t>
            </a:r>
            <a:endParaRPr lang="es-CO"/>
          </a:p>
        </p:txBody>
      </p:sp>
      <p:cxnSp>
        <p:nvCxnSpPr>
          <p:cNvPr id="46113" name="49 Conector recto"/>
          <p:cNvCxnSpPr>
            <a:cxnSpLocks noChangeShapeType="1"/>
            <a:stCxn id="46104" idx="6"/>
            <a:endCxn id="46110" idx="1"/>
          </p:cNvCxnSpPr>
          <p:nvPr/>
        </p:nvCxnSpPr>
        <p:spPr bwMode="auto">
          <a:xfrm flipV="1">
            <a:off x="7143750" y="4445000"/>
            <a:ext cx="428625" cy="12700"/>
          </a:xfrm>
          <a:prstGeom prst="line">
            <a:avLst/>
          </a:prstGeom>
          <a:noFill/>
          <a:ln w="25400" cap="rnd" algn="ctr">
            <a:solidFill>
              <a:srgbClr val="FFC000"/>
            </a:solidFill>
            <a:round/>
            <a:headEnd/>
            <a:tailEnd/>
          </a:ln>
          <a:extLst>
            <a:ext uri="{909E8E84-426E-40DD-AFC4-6F175D3DCCD1}">
              <a14:hiddenFill xmlns:a14="http://schemas.microsoft.com/office/drawing/2010/main">
                <a:noFill/>
              </a14:hiddenFill>
            </a:ext>
          </a:extLst>
        </p:spPr>
      </p:cxnSp>
      <p:cxnSp>
        <p:nvCxnSpPr>
          <p:cNvPr id="46114" name="50 Conector recto"/>
          <p:cNvCxnSpPr>
            <a:cxnSpLocks noChangeShapeType="1"/>
          </p:cNvCxnSpPr>
          <p:nvPr/>
        </p:nvCxnSpPr>
        <p:spPr bwMode="auto">
          <a:xfrm flipV="1">
            <a:off x="7143750" y="5357813"/>
            <a:ext cx="428625" cy="12700"/>
          </a:xfrm>
          <a:prstGeom prst="line">
            <a:avLst/>
          </a:prstGeom>
          <a:noFill/>
          <a:ln w="25400" cap="rnd" algn="ctr">
            <a:solidFill>
              <a:srgbClr val="FFC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3979025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ound"/>
          <p:cNvSpPr>
            <a:spLocks noEditPoints="1" noChangeArrowheads="1"/>
          </p:cNvSpPr>
          <p:nvPr/>
        </p:nvSpPr>
        <p:spPr bwMode="auto">
          <a:xfrm>
            <a:off x="142875" y="1074316"/>
            <a:ext cx="785813" cy="6985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lgn="ctr">
            <a:solidFill>
              <a:srgbClr val="000000"/>
            </a:solidFill>
            <a:miter lim="800000"/>
            <a:headEnd/>
            <a:tailEnd/>
          </a:ln>
          <a:effectLst>
            <a:outerShdw dist="107763" dir="2700000" algn="ctr" rotWithShape="0">
              <a:srgbClr val="808080"/>
            </a:outerShdw>
          </a:effectLst>
        </p:spPr>
        <p:txBody>
          <a:bodyPr/>
          <a:lstStyle/>
          <a:p>
            <a:pPr>
              <a:defRPr/>
            </a:pPr>
            <a:endParaRPr lang="es-CO">
              <a:latin typeface="Arial" charset="0"/>
            </a:endParaRPr>
          </a:p>
        </p:txBody>
      </p:sp>
      <p:sp>
        <p:nvSpPr>
          <p:cNvPr id="48131" name="2 CuadroTexto"/>
          <p:cNvSpPr txBox="1">
            <a:spLocks noChangeArrowheads="1"/>
          </p:cNvSpPr>
          <p:nvPr/>
        </p:nvSpPr>
        <p:spPr bwMode="auto">
          <a:xfrm>
            <a:off x="1071563" y="1217191"/>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00A0BA"/>
                </a:solidFill>
              </a:rPr>
              <a:t>NO REQUIRE MARCADO DE FECHA DE VENCIMIENTO </a:t>
            </a:r>
          </a:p>
        </p:txBody>
      </p:sp>
      <p:sp>
        <p:nvSpPr>
          <p:cNvPr id="2052" name="Document"/>
          <p:cNvSpPr>
            <a:spLocks noEditPoints="1" noChangeArrowheads="1"/>
          </p:cNvSpPr>
          <p:nvPr/>
        </p:nvSpPr>
        <p:spPr bwMode="auto">
          <a:xfrm>
            <a:off x="1500188" y="1732756"/>
            <a:ext cx="5857875" cy="4000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19050" algn="in">
            <a:solidFill>
              <a:srgbClr val="000000"/>
            </a:solidFill>
            <a:miter lim="800000"/>
            <a:headEnd/>
            <a:tailEnd/>
          </a:ln>
          <a:effectLst>
            <a:outerShdw dist="107763" dir="2700000" algn="ctr" rotWithShape="0">
              <a:srgbClr val="808080"/>
            </a:outerShdw>
          </a:effectLst>
        </p:spPr>
        <p:txBody>
          <a:bodyPr/>
          <a:lstStyle/>
          <a:p>
            <a:pPr algn="just">
              <a:defRPr/>
            </a:pPr>
            <a:endParaRPr lang="es-ES" sz="1200">
              <a:solidFill>
                <a:srgbClr val="000000"/>
              </a:solidFill>
              <a:latin typeface="Arial Unicode MS" pitchFamily="34" charset="-128"/>
              <a:cs typeface="Arial" pitchFamily="34" charset="0"/>
            </a:endParaRPr>
          </a:p>
          <a:p>
            <a:pPr algn="just">
              <a:defRPr/>
            </a:pPr>
            <a:endParaRPr lang="es-ES" sz="1200">
              <a:solidFill>
                <a:srgbClr val="000000"/>
              </a:solidFill>
              <a:latin typeface="Arial Unicode MS" pitchFamily="34" charset="-128"/>
              <a:cs typeface="Arial" pitchFamily="34" charset="0"/>
            </a:endParaRPr>
          </a:p>
          <a:p>
            <a:pPr>
              <a:defRPr/>
            </a:pPr>
            <a:endParaRPr lang="es-CO">
              <a:cs typeface="Arial" pitchFamily="34" charset="0"/>
            </a:endParaRPr>
          </a:p>
        </p:txBody>
      </p:sp>
      <p:sp>
        <p:nvSpPr>
          <p:cNvPr id="48133" name="Text Box 3"/>
          <p:cNvSpPr txBox="1">
            <a:spLocks noChangeArrowheads="1"/>
          </p:cNvSpPr>
          <p:nvPr/>
        </p:nvSpPr>
        <p:spPr bwMode="auto">
          <a:xfrm>
            <a:off x="1714500" y="1916832"/>
            <a:ext cx="55006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s-ES" sz="1600">
                <a:solidFill>
                  <a:srgbClr val="000000"/>
                </a:solidFill>
                <a:cs typeface="Arial" pitchFamily="34" charset="0"/>
              </a:rPr>
              <a:t>-  FRUTAS Y HORTALIZAS FRESCAS (incluye   papas no peladas, cortadas o   tratadas) </a:t>
            </a:r>
          </a:p>
          <a:p>
            <a:pPr algn="just" eaLnBrk="1" hangingPunct="1"/>
            <a:r>
              <a:rPr lang="es-ES" sz="1600">
                <a:solidFill>
                  <a:srgbClr val="000000"/>
                </a:solidFill>
                <a:cs typeface="Arial" pitchFamily="34" charset="0"/>
              </a:rPr>
              <a:t>- PRODUCTOS DE PANADERIA Y  PASTELERIA (de consumo dentro de las 24 horas                  siguientes a su fabricación)</a:t>
            </a:r>
          </a:p>
          <a:p>
            <a:pPr algn="just" eaLnBrk="1" hangingPunct="1"/>
            <a:r>
              <a:rPr lang="es-ES" sz="1600">
                <a:solidFill>
                  <a:srgbClr val="000000"/>
                </a:solidFill>
                <a:cs typeface="Arial" pitchFamily="34" charset="0"/>
              </a:rPr>
              <a:t>-  VINAGRE</a:t>
            </a:r>
          </a:p>
          <a:p>
            <a:pPr algn="just" eaLnBrk="1" hangingPunct="1"/>
            <a:r>
              <a:rPr lang="es-ES" sz="1600">
                <a:solidFill>
                  <a:srgbClr val="000000"/>
                </a:solidFill>
                <a:cs typeface="Arial" pitchFamily="34" charset="0"/>
              </a:rPr>
              <a:t>-  SAL PARA CONSUMO HUMANO  </a:t>
            </a:r>
          </a:p>
          <a:p>
            <a:pPr algn="just" eaLnBrk="1" hangingPunct="1"/>
            <a:r>
              <a:rPr lang="es-ES" sz="1600">
                <a:solidFill>
                  <a:srgbClr val="000000"/>
                </a:solidFill>
                <a:cs typeface="Arial" pitchFamily="34" charset="0"/>
              </a:rPr>
              <a:t>-  AZUCAR </a:t>
            </a:r>
          </a:p>
          <a:p>
            <a:pPr algn="just" eaLnBrk="1" hangingPunct="1"/>
            <a:r>
              <a:rPr lang="es-ES" sz="1600">
                <a:solidFill>
                  <a:srgbClr val="000000"/>
                </a:solidFill>
                <a:cs typeface="Arial" pitchFamily="34" charset="0"/>
              </a:rPr>
              <a:t>-  PRODUCTOS DE CONFITERIA (solo los        azúcares aromatizados y/o  coloreados).  No aplica si contiene ingredientes perecederos como la  leche.  </a:t>
            </a:r>
          </a:p>
          <a:p>
            <a:pPr algn="just" eaLnBrk="1" hangingPunct="1"/>
            <a:endParaRPr lang="es-ES" sz="1600">
              <a:solidFill>
                <a:srgbClr val="000000"/>
              </a:solidFill>
              <a:cs typeface="Arial" pitchFamily="34" charset="0"/>
            </a:endParaRPr>
          </a:p>
          <a:p>
            <a:pPr eaLnBrk="1" hangingPunct="1"/>
            <a:endParaRPr lang="es-CO">
              <a:cs typeface="Arial" pitchFamily="34" charset="0"/>
            </a:endParaRPr>
          </a:p>
        </p:txBody>
      </p:sp>
      <p:sp>
        <p:nvSpPr>
          <p:cNvPr id="48134" name="Text Box 5"/>
          <p:cNvSpPr txBox="1">
            <a:spLocks noChangeArrowheads="1"/>
          </p:cNvSpPr>
          <p:nvPr/>
        </p:nvSpPr>
        <p:spPr bwMode="auto">
          <a:xfrm>
            <a:off x="3286125" y="4774332"/>
            <a:ext cx="40005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1600">
                <a:solidFill>
                  <a:srgbClr val="000000"/>
                </a:solidFill>
                <a:cs typeface="Arial" pitchFamily="34" charset="0"/>
              </a:rPr>
              <a:t>-  GOMA DE MASCAR</a:t>
            </a:r>
          </a:p>
          <a:p>
            <a:pPr eaLnBrk="1" hangingPunct="1"/>
            <a:r>
              <a:rPr lang="es-ES" sz="1600">
                <a:solidFill>
                  <a:srgbClr val="000000"/>
                </a:solidFill>
                <a:cs typeface="Arial" pitchFamily="34" charset="0"/>
              </a:rPr>
              <a:t>-  PANELA</a:t>
            </a:r>
          </a:p>
          <a:p>
            <a:pPr eaLnBrk="1" hangingPunct="1"/>
            <a:endParaRPr lang="es-CO" sz="1600">
              <a:cs typeface="Arial" pitchFamily="34" charset="0"/>
            </a:endParaRPr>
          </a:p>
        </p:txBody>
      </p:sp>
    </p:spTree>
    <p:extLst>
      <p:ext uri="{BB962C8B-B14F-4D97-AF65-F5344CB8AC3E}">
        <p14:creationId xmlns:p14="http://schemas.microsoft.com/office/powerpoint/2010/main" val="1870966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636912"/>
            <a:ext cx="6984776" cy="1446550"/>
          </a:xfrm>
          <a:prstGeom prst="rect">
            <a:avLst/>
          </a:prstGeom>
        </p:spPr>
        <p:txBody>
          <a:bodyPr vert="horz" lIns="91440" tIns="45720" rIns="91440" bIns="45720" rtlCol="0" anchor="ctr">
            <a:normAutofit/>
          </a:bodyPr>
          <a:lstStyle>
            <a:lvl1pPr algn="r">
              <a:spcBef>
                <a:spcPct val="0"/>
              </a:spcBef>
              <a:buNone/>
              <a:defRPr sz="4400" b="1">
                <a:solidFill>
                  <a:schemeClr val="bg1"/>
                </a:solidFill>
                <a:latin typeface="Arial" pitchFamily="34" charset="0"/>
                <a:ea typeface="+mj-ea"/>
                <a:cs typeface="Arial" pitchFamily="34" charset="0"/>
              </a:defRPr>
            </a:lvl1pPr>
          </a:lstStyle>
          <a:p>
            <a:r>
              <a:rPr lang="es-MX" dirty="0" smtClean="0"/>
              <a:t>REGLAMENTACIÓN SANITARIA</a:t>
            </a:r>
            <a:endParaRPr lang="es-CO" dirty="0"/>
          </a:p>
        </p:txBody>
      </p:sp>
    </p:spTree>
    <p:extLst>
      <p:ext uri="{BB962C8B-B14F-4D97-AF65-F5344CB8AC3E}">
        <p14:creationId xmlns:p14="http://schemas.microsoft.com/office/powerpoint/2010/main" val="3073075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8"/>
          <p:cNvSpPr>
            <a:spLocks noChangeArrowheads="1"/>
          </p:cNvSpPr>
          <p:nvPr/>
        </p:nvSpPr>
        <p:spPr bwMode="auto">
          <a:xfrm>
            <a:off x="142875" y="2209800"/>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s-MX" sz="4400">
              <a:solidFill>
                <a:srgbClr val="000099"/>
              </a:solidFill>
              <a:latin typeface="Gulim" pitchFamily="34" charset="-127"/>
              <a:ea typeface="Gulim" pitchFamily="34" charset="-127"/>
            </a:endParaRPr>
          </a:p>
        </p:txBody>
      </p:sp>
      <p:sp>
        <p:nvSpPr>
          <p:cNvPr id="6" name="5 CuadroTexto"/>
          <p:cNvSpPr txBox="1"/>
          <p:nvPr/>
        </p:nvSpPr>
        <p:spPr>
          <a:xfrm>
            <a:off x="3851920" y="-27384"/>
            <a:ext cx="4647396" cy="2800767"/>
          </a:xfrm>
          <a:prstGeom prst="rect">
            <a:avLst/>
          </a:prstGeom>
        </p:spPr>
        <p:txBody>
          <a:bodyPr>
            <a:noAutofit/>
          </a:bodyPr>
          <a:lstStyle>
            <a:defPPr>
              <a:defRPr lang="es-CO"/>
            </a:defPPr>
            <a:lvl1pPr algn="ctr">
              <a:spcBef>
                <a:spcPct val="50000"/>
              </a:spcBef>
              <a:defRPr sz="4400" b="1">
                <a:solidFill>
                  <a:srgbClr val="00A0BA"/>
                </a:solidFill>
                <a:effectLst>
                  <a:outerShdw blurRad="38100" dist="38100" dir="2700000" algn="tl">
                    <a:srgbClr val="C0C0C0"/>
                  </a:outerShdw>
                </a:effectLst>
                <a:latin typeface="+mj-lt"/>
                <a:ea typeface="+mj-ea"/>
                <a:cs typeface="+mj-cs"/>
              </a:defRPr>
            </a:lvl1pPr>
          </a:lstStyle>
          <a:p>
            <a:r>
              <a:rPr lang="en-US" sz="3600" dirty="0"/>
              <a:t>INSTRUCCIONES PARA CONSERVACION</a:t>
            </a:r>
          </a:p>
          <a:p>
            <a:endParaRPr lang="en-US" sz="3600" dirty="0"/>
          </a:p>
          <a:p>
            <a:endParaRPr lang="es-CO" sz="3600" dirty="0"/>
          </a:p>
        </p:txBody>
      </p:sp>
      <p:sp>
        <p:nvSpPr>
          <p:cNvPr id="49156" name="14 Flecha curvada hacia la derecha"/>
          <p:cNvSpPr>
            <a:spLocks noChangeArrowheads="1"/>
          </p:cNvSpPr>
          <p:nvPr/>
        </p:nvSpPr>
        <p:spPr bwMode="auto">
          <a:xfrm>
            <a:off x="2786063" y="3138488"/>
            <a:ext cx="3357562" cy="1571625"/>
          </a:xfrm>
          <a:prstGeom prst="curvedRightArrow">
            <a:avLst>
              <a:gd name="adj1" fmla="val 25000"/>
              <a:gd name="adj2" fmla="val 50000"/>
              <a:gd name="adj3" fmla="val 2500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a:t>TRANSPORTE</a:t>
            </a:r>
          </a:p>
          <a:p>
            <a:pPr algn="ctr"/>
            <a:r>
              <a:rPr lang="en-US"/>
              <a:t>ALMACENAMIENTO</a:t>
            </a:r>
          </a:p>
          <a:p>
            <a:pPr algn="ctr"/>
            <a:r>
              <a:rPr lang="en-US"/>
              <a:t>EXPENDIO</a:t>
            </a:r>
            <a:endParaRPr lang="es-CO"/>
          </a:p>
        </p:txBody>
      </p:sp>
      <p:sp>
        <p:nvSpPr>
          <p:cNvPr id="49157" name="15 Flecha curvada hacia la derecha"/>
          <p:cNvSpPr>
            <a:spLocks noChangeArrowheads="1"/>
          </p:cNvSpPr>
          <p:nvPr/>
        </p:nvSpPr>
        <p:spPr bwMode="auto">
          <a:xfrm>
            <a:off x="285750" y="2281238"/>
            <a:ext cx="2786063" cy="3214687"/>
          </a:xfrm>
          <a:prstGeom prst="curvedRightArrow">
            <a:avLst>
              <a:gd name="adj1" fmla="val 25000"/>
              <a:gd name="adj2" fmla="val 50000"/>
              <a:gd name="adj3" fmla="val 25000"/>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9158" name="20 Flecha curvada hacia la izquierda"/>
          <p:cNvSpPr>
            <a:spLocks noChangeArrowheads="1"/>
          </p:cNvSpPr>
          <p:nvPr/>
        </p:nvSpPr>
        <p:spPr bwMode="auto">
          <a:xfrm flipV="1">
            <a:off x="5643563" y="1995488"/>
            <a:ext cx="3286125" cy="3500437"/>
          </a:xfrm>
          <a:prstGeom prst="curvedLeftArrow">
            <a:avLst>
              <a:gd name="adj1" fmla="val 24998"/>
              <a:gd name="adj2" fmla="val 50001"/>
              <a:gd name="adj3" fmla="val 25000"/>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9159" name="21 CuadroTexto"/>
          <p:cNvSpPr txBox="1">
            <a:spLocks noChangeArrowheads="1"/>
          </p:cNvSpPr>
          <p:nvPr/>
        </p:nvSpPr>
        <p:spPr bwMode="auto">
          <a:xfrm rot="-251758">
            <a:off x="5797550" y="4802188"/>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HUMEDAD</a:t>
            </a:r>
            <a:endParaRPr lang="es-CO" sz="2000"/>
          </a:p>
        </p:txBody>
      </p:sp>
      <p:sp>
        <p:nvSpPr>
          <p:cNvPr id="49160" name="22 CuadroTexto"/>
          <p:cNvSpPr txBox="1">
            <a:spLocks noChangeArrowheads="1"/>
          </p:cNvSpPr>
          <p:nvPr/>
        </p:nvSpPr>
        <p:spPr bwMode="auto">
          <a:xfrm rot="697083">
            <a:off x="1249363" y="4441825"/>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LUZ</a:t>
            </a:r>
            <a:endParaRPr lang="es-CO" sz="2000"/>
          </a:p>
        </p:txBody>
      </p:sp>
      <p:sp>
        <p:nvSpPr>
          <p:cNvPr id="49161" name="23 CuadroTexto"/>
          <p:cNvSpPr txBox="1">
            <a:spLocks noChangeArrowheads="1"/>
          </p:cNvSpPr>
          <p:nvPr/>
        </p:nvSpPr>
        <p:spPr bwMode="auto">
          <a:xfrm rot="655489">
            <a:off x="6161088" y="2789238"/>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TEMPERATURA</a:t>
            </a:r>
            <a:endParaRPr lang="es-CO" sz="2000"/>
          </a:p>
        </p:txBody>
      </p:sp>
      <p:sp>
        <p:nvSpPr>
          <p:cNvPr id="49162" name="24 Flecha derecha"/>
          <p:cNvSpPr>
            <a:spLocks noChangeArrowheads="1"/>
          </p:cNvSpPr>
          <p:nvPr/>
        </p:nvSpPr>
        <p:spPr bwMode="auto">
          <a:xfrm>
            <a:off x="7072313" y="2281238"/>
            <a:ext cx="977900" cy="484187"/>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9163" name="25 Flecha derecha"/>
          <p:cNvSpPr>
            <a:spLocks noChangeArrowheads="1"/>
          </p:cNvSpPr>
          <p:nvPr/>
        </p:nvSpPr>
        <p:spPr bwMode="auto">
          <a:xfrm>
            <a:off x="4500563" y="2638425"/>
            <a:ext cx="71437" cy="46038"/>
          </a:xfrm>
          <a:prstGeom prst="rightArrow">
            <a:avLst>
              <a:gd name="adj1" fmla="val 50000"/>
              <a:gd name="adj2" fmla="val 496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9164" name="26 Flecha derecha"/>
          <p:cNvSpPr>
            <a:spLocks noChangeArrowheads="1"/>
          </p:cNvSpPr>
          <p:nvPr/>
        </p:nvSpPr>
        <p:spPr bwMode="auto">
          <a:xfrm>
            <a:off x="5715000" y="4424363"/>
            <a:ext cx="977900" cy="484187"/>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9165" name="27 Flecha abajo"/>
          <p:cNvSpPr>
            <a:spLocks noChangeArrowheads="1"/>
          </p:cNvSpPr>
          <p:nvPr/>
        </p:nvSpPr>
        <p:spPr bwMode="auto">
          <a:xfrm rot="1969719" flipV="1">
            <a:off x="7072313" y="1995488"/>
            <a:ext cx="571500" cy="500062"/>
          </a:xfrm>
          <a:prstGeom prst="downArrow">
            <a:avLst>
              <a:gd name="adj1" fmla="val 50000"/>
              <a:gd name="adj2" fmla="val 50000"/>
            </a:avLst>
          </a:prstGeom>
          <a:solidFill>
            <a:srgbClr val="0000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49166" name="28 CuadroTexto"/>
          <p:cNvSpPr txBox="1">
            <a:spLocks noChangeArrowheads="1"/>
          </p:cNvSpPr>
          <p:nvPr/>
        </p:nvSpPr>
        <p:spPr bwMode="auto">
          <a:xfrm>
            <a:off x="6929438" y="1066800"/>
            <a:ext cx="2214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AMBIENTE</a:t>
            </a:r>
          </a:p>
          <a:p>
            <a:pPr eaLnBrk="1" hangingPunct="1"/>
            <a:r>
              <a:rPr lang="en-US"/>
              <a:t>REFRIGERACION</a:t>
            </a:r>
          </a:p>
          <a:p>
            <a:pPr eaLnBrk="1" hangingPunct="1"/>
            <a:r>
              <a:rPr lang="en-US"/>
              <a:t>CONGELACION</a:t>
            </a:r>
            <a:endParaRPr lang="es-CO"/>
          </a:p>
        </p:txBody>
      </p:sp>
    </p:spTree>
    <p:extLst>
      <p:ext uri="{BB962C8B-B14F-4D97-AF65-F5344CB8AC3E}">
        <p14:creationId xmlns:p14="http://schemas.microsoft.com/office/powerpoint/2010/main" val="268052597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8"/>
          <p:cNvSpPr>
            <a:spLocks noChangeArrowheads="1"/>
          </p:cNvSpPr>
          <p:nvPr/>
        </p:nvSpPr>
        <p:spPr bwMode="auto">
          <a:xfrm>
            <a:off x="142875" y="2398713"/>
            <a:ext cx="9144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s-MX" sz="4400">
              <a:solidFill>
                <a:srgbClr val="000099"/>
              </a:solidFill>
              <a:latin typeface="Gulim" pitchFamily="34" charset="-127"/>
              <a:ea typeface="Gulim" pitchFamily="34" charset="-127"/>
            </a:endParaRPr>
          </a:p>
        </p:txBody>
      </p:sp>
      <p:sp>
        <p:nvSpPr>
          <p:cNvPr id="6" name="5 CuadroTexto"/>
          <p:cNvSpPr txBox="1"/>
          <p:nvPr/>
        </p:nvSpPr>
        <p:spPr>
          <a:xfrm>
            <a:off x="1836712" y="476672"/>
            <a:ext cx="9144000" cy="2308324"/>
          </a:xfrm>
          <a:prstGeom prst="rect">
            <a:avLst/>
          </a:prstGeom>
        </p:spPr>
        <p:txBody>
          <a:bodyPr>
            <a:noAutofit/>
          </a:bodyPr>
          <a:lstStyle>
            <a:defPPr>
              <a:defRPr lang="es-CO"/>
            </a:defPPr>
            <a:lvl1pPr algn="ctr">
              <a:spcBef>
                <a:spcPct val="50000"/>
              </a:spcBef>
              <a:defRPr sz="3600" b="1">
                <a:solidFill>
                  <a:srgbClr val="00A0BA"/>
                </a:solidFill>
                <a:effectLst>
                  <a:outerShdw blurRad="38100" dist="38100" dir="2700000" algn="tl">
                    <a:srgbClr val="C0C0C0"/>
                  </a:outerShdw>
                </a:effectLst>
                <a:latin typeface="+mj-lt"/>
                <a:ea typeface="+mj-ea"/>
                <a:cs typeface="+mj-cs"/>
              </a:defRPr>
            </a:lvl1pPr>
          </a:lstStyle>
          <a:p>
            <a:r>
              <a:rPr lang="en-US" dirty="0"/>
              <a:t>INSTRUCCIONES DE USO</a:t>
            </a:r>
          </a:p>
          <a:p>
            <a:endParaRPr lang="en-US" dirty="0"/>
          </a:p>
          <a:p>
            <a:endParaRPr lang="es-CO" dirty="0"/>
          </a:p>
        </p:txBody>
      </p:sp>
      <p:sp>
        <p:nvSpPr>
          <p:cNvPr id="50180" name="24 Flecha derecha"/>
          <p:cNvSpPr>
            <a:spLocks noChangeArrowheads="1"/>
          </p:cNvSpPr>
          <p:nvPr/>
        </p:nvSpPr>
        <p:spPr bwMode="auto">
          <a:xfrm>
            <a:off x="7072313" y="2471738"/>
            <a:ext cx="977900" cy="482600"/>
          </a:xfrm>
          <a:prstGeom prst="rightArrow">
            <a:avLst>
              <a:gd name="adj1" fmla="val 50000"/>
              <a:gd name="adj2" fmla="val 5018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50181" name="25 Flecha derecha"/>
          <p:cNvSpPr>
            <a:spLocks noChangeArrowheads="1"/>
          </p:cNvSpPr>
          <p:nvPr/>
        </p:nvSpPr>
        <p:spPr bwMode="auto">
          <a:xfrm>
            <a:off x="4500563" y="2827338"/>
            <a:ext cx="71437" cy="47625"/>
          </a:xfrm>
          <a:prstGeom prst="rightArrow">
            <a:avLst>
              <a:gd name="adj1" fmla="val 50000"/>
              <a:gd name="adj2" fmla="val 48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s-CO"/>
          </a:p>
        </p:txBody>
      </p:sp>
      <p:sp>
        <p:nvSpPr>
          <p:cNvPr id="50182" name="Rectangle 1"/>
          <p:cNvSpPr>
            <a:spLocks noChangeArrowheads="1"/>
          </p:cNvSpPr>
          <p:nvPr/>
        </p:nvSpPr>
        <p:spPr bwMode="auto">
          <a:xfrm>
            <a:off x="285750" y="3678238"/>
            <a:ext cx="835818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lnSpc>
                <a:spcPct val="140000"/>
              </a:lnSpc>
            </a:pPr>
            <a:r>
              <a:rPr lang="es-ES">
                <a:solidFill>
                  <a:srgbClr val="000000"/>
                </a:solidFill>
                <a:cs typeface="Arial" pitchFamily="34" charset="0"/>
              </a:rPr>
              <a:t>SI EL PRODUCTO LO REQUIERE, SE DEBE INDICAR EL MODO DE EMPLEO, INCLUIDA LA RECONSTITUCIÓN, DE MODO QUE SE GARANTICE LA CORRECTA UTILIZACIÓN DEL ALIMENTO.</a:t>
            </a:r>
            <a:endParaRPr lang="es-ES">
              <a:cs typeface="Arial" pitchFamily="34" charset="0"/>
            </a:endParaRPr>
          </a:p>
          <a:p>
            <a:pPr algn="ctr" eaLnBrk="0" hangingPunct="0"/>
            <a:r>
              <a:rPr lang="en-US">
                <a:solidFill>
                  <a:srgbClr val="000000"/>
                </a:solidFill>
                <a:cs typeface="Arial" pitchFamily="34" charset="0"/>
              </a:rPr>
              <a:t> </a:t>
            </a:r>
            <a:endParaRPr lang="en-US">
              <a:cs typeface="Arial" pitchFamily="34" charset="0"/>
            </a:endParaRPr>
          </a:p>
        </p:txBody>
      </p:sp>
      <p:pic>
        <p:nvPicPr>
          <p:cNvPr id="50183" name="Picture 9" descr="capu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25688"/>
            <a:ext cx="1512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1" descr="termometro-de-carn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677988"/>
            <a:ext cx="21605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29740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908720" y="476672"/>
            <a:ext cx="9144000" cy="2308324"/>
          </a:xfrm>
          <a:prstGeom prst="rect">
            <a:avLst/>
          </a:prstGeom>
        </p:spPr>
        <p:txBody>
          <a:bodyPr>
            <a:noAutofit/>
          </a:bodyPr>
          <a:lstStyle>
            <a:defPPr>
              <a:defRPr lang="es-CO"/>
            </a:defPPr>
            <a:lvl1pPr algn="ctr">
              <a:spcBef>
                <a:spcPct val="50000"/>
              </a:spcBef>
              <a:defRPr sz="3600" b="1">
                <a:solidFill>
                  <a:srgbClr val="00A0BA"/>
                </a:solidFill>
                <a:effectLst>
                  <a:outerShdw blurRad="38100" dist="38100" dir="2700000" algn="tl">
                    <a:srgbClr val="C0C0C0"/>
                  </a:outerShdw>
                </a:effectLst>
                <a:latin typeface="+mj-lt"/>
                <a:ea typeface="+mj-ea"/>
                <a:cs typeface="+mj-cs"/>
              </a:defRPr>
            </a:lvl1pPr>
          </a:lstStyle>
          <a:p>
            <a:r>
              <a:rPr lang="en-US" dirty="0"/>
              <a:t>REGISTRO SANITARIO</a:t>
            </a:r>
          </a:p>
          <a:p>
            <a:endParaRPr lang="en-US" dirty="0"/>
          </a:p>
          <a:p>
            <a:endParaRPr lang="es-CO" dirty="0"/>
          </a:p>
        </p:txBody>
      </p:sp>
      <p:graphicFrame>
        <p:nvGraphicFramePr>
          <p:cNvPr id="3" name="2 Diagrama"/>
          <p:cNvGraphicFramePr/>
          <p:nvPr/>
        </p:nvGraphicFramePr>
        <p:xfrm>
          <a:off x="0" y="1643050"/>
          <a:ext cx="9144000" cy="10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Flecha derecha"/>
          <p:cNvSpPr/>
          <p:nvPr/>
        </p:nvSpPr>
        <p:spPr bwMode="auto">
          <a:xfrm>
            <a:off x="468313" y="3435350"/>
            <a:ext cx="500062"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2" name="3 Flecha derecha"/>
          <p:cNvSpPr/>
          <p:nvPr/>
        </p:nvSpPr>
        <p:spPr bwMode="auto">
          <a:xfrm>
            <a:off x="428625" y="4786313"/>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51206" name="2 CuadroTexto"/>
          <p:cNvSpPr txBox="1">
            <a:spLocks noChangeArrowheads="1"/>
          </p:cNvSpPr>
          <p:nvPr/>
        </p:nvSpPr>
        <p:spPr bwMode="auto">
          <a:xfrm>
            <a:off x="1071563" y="3000375"/>
            <a:ext cx="77152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40000"/>
              </a:lnSpc>
            </a:pPr>
            <a:r>
              <a:rPr lang="en-US"/>
              <a:t>Alimentos naturales sin proceso de transformacion (granos, frutas, hortalizas, verduras frescas, miel de abejas)</a:t>
            </a:r>
            <a:endParaRPr lang="en-US">
              <a:solidFill>
                <a:srgbClr val="C00000"/>
              </a:solidFill>
            </a:endParaRPr>
          </a:p>
        </p:txBody>
      </p:sp>
      <p:sp>
        <p:nvSpPr>
          <p:cNvPr id="51207" name="2 CuadroTexto"/>
          <p:cNvSpPr txBox="1">
            <a:spLocks noChangeArrowheads="1"/>
          </p:cNvSpPr>
          <p:nvPr/>
        </p:nvSpPr>
        <p:spPr bwMode="auto">
          <a:xfrm>
            <a:off x="428625" y="2571750"/>
            <a:ext cx="771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EXCEPCIONES DECRETO 3075/97 ART. 41</a:t>
            </a:r>
            <a:endParaRPr lang="en-US">
              <a:solidFill>
                <a:srgbClr val="C00000"/>
              </a:solidFill>
            </a:endParaRPr>
          </a:p>
        </p:txBody>
      </p:sp>
      <p:sp>
        <p:nvSpPr>
          <p:cNvPr id="51208" name="2 CuadroTexto"/>
          <p:cNvSpPr txBox="1">
            <a:spLocks noChangeArrowheads="1"/>
          </p:cNvSpPr>
          <p:nvPr/>
        </p:nvSpPr>
        <p:spPr bwMode="auto">
          <a:xfrm>
            <a:off x="1071563" y="4572000"/>
            <a:ext cx="7715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Alimentos de orígen animal sin proceso de transformación. </a:t>
            </a:r>
            <a:endParaRPr lang="en-US">
              <a:solidFill>
                <a:srgbClr val="C00000"/>
              </a:solidFill>
            </a:endParaRPr>
          </a:p>
        </p:txBody>
      </p:sp>
      <p:sp>
        <p:nvSpPr>
          <p:cNvPr id="51209" name="2 CuadroTexto"/>
          <p:cNvSpPr txBox="1">
            <a:spLocks noChangeArrowheads="1"/>
          </p:cNvSpPr>
          <p:nvPr/>
        </p:nvSpPr>
        <p:spPr bwMode="auto">
          <a:xfrm>
            <a:off x="1000125" y="5500688"/>
            <a:ext cx="771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Materias primas  (Decreto 4764 de 2005)</a:t>
            </a:r>
            <a:endParaRPr lang="en-US">
              <a:solidFill>
                <a:srgbClr val="C00000"/>
              </a:solidFill>
            </a:endParaRPr>
          </a:p>
        </p:txBody>
      </p:sp>
      <p:sp>
        <p:nvSpPr>
          <p:cNvPr id="5" name="3 Flecha derecha"/>
          <p:cNvSpPr/>
          <p:nvPr/>
        </p:nvSpPr>
        <p:spPr bwMode="auto">
          <a:xfrm>
            <a:off x="428625" y="5572125"/>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Tree>
    <p:extLst>
      <p:ext uri="{BB962C8B-B14F-4D97-AF65-F5344CB8AC3E}">
        <p14:creationId xmlns:p14="http://schemas.microsoft.com/office/powerpoint/2010/main" val="95193239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derecha"/>
          <p:cNvSpPr/>
          <p:nvPr/>
        </p:nvSpPr>
        <p:spPr bwMode="auto">
          <a:xfrm>
            <a:off x="323850" y="1386359"/>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54275" name="2 CuadroTexto"/>
          <p:cNvSpPr txBox="1">
            <a:spLocks noChangeArrowheads="1"/>
          </p:cNvSpPr>
          <p:nvPr/>
        </p:nvSpPr>
        <p:spPr bwMode="auto">
          <a:xfrm>
            <a:off x="900113" y="1243484"/>
            <a:ext cx="7715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LOS RÓTULOS ADHERIDOS NO DEBEN SER FÁCILMENTE DESPRENDIBLES. </a:t>
            </a:r>
            <a:endParaRPr lang="en-US">
              <a:solidFill>
                <a:srgbClr val="C00000"/>
              </a:solidFill>
            </a:endParaRPr>
          </a:p>
        </p:txBody>
      </p:sp>
      <p:sp>
        <p:nvSpPr>
          <p:cNvPr id="2" name="3 Flecha derecha"/>
          <p:cNvSpPr/>
          <p:nvPr/>
        </p:nvSpPr>
        <p:spPr bwMode="auto">
          <a:xfrm>
            <a:off x="323850" y="2467446"/>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3" name="3 Flecha derecha"/>
          <p:cNvSpPr/>
          <p:nvPr/>
        </p:nvSpPr>
        <p:spPr bwMode="auto">
          <a:xfrm>
            <a:off x="323850" y="3259609"/>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5" name="3 Flecha derecha"/>
          <p:cNvSpPr/>
          <p:nvPr/>
        </p:nvSpPr>
        <p:spPr bwMode="auto">
          <a:xfrm>
            <a:off x="323850" y="4986809"/>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6" name="3 Flecha derecha"/>
          <p:cNvSpPr/>
          <p:nvPr/>
        </p:nvSpPr>
        <p:spPr bwMode="auto">
          <a:xfrm>
            <a:off x="323850" y="4051771"/>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
        <p:nvSpPr>
          <p:cNvPr id="54280" name="2 CuadroTexto"/>
          <p:cNvSpPr txBox="1">
            <a:spLocks noChangeArrowheads="1"/>
          </p:cNvSpPr>
          <p:nvPr/>
        </p:nvSpPr>
        <p:spPr bwMode="auto">
          <a:xfrm>
            <a:off x="900113" y="2394421"/>
            <a:ext cx="771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INFORMACIÓN CLARA, VISIBLE E INDELEBLE</a:t>
            </a:r>
          </a:p>
        </p:txBody>
      </p:sp>
      <p:sp>
        <p:nvSpPr>
          <p:cNvPr id="54281" name="2 CuadroTexto"/>
          <p:cNvSpPr txBox="1">
            <a:spLocks noChangeArrowheads="1"/>
          </p:cNvSpPr>
          <p:nvPr/>
        </p:nvSpPr>
        <p:spPr bwMode="auto">
          <a:xfrm>
            <a:off x="900113" y="3186584"/>
            <a:ext cx="771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ENVASE CUBIERTO POR ENVOLTURA </a:t>
            </a:r>
          </a:p>
        </p:txBody>
      </p:sp>
      <p:sp>
        <p:nvSpPr>
          <p:cNvPr id="54282" name="2 CuadroTexto"/>
          <p:cNvSpPr txBox="1">
            <a:spLocks noChangeArrowheads="1"/>
          </p:cNvSpPr>
          <p:nvPr/>
        </p:nvSpPr>
        <p:spPr bwMode="auto">
          <a:xfrm>
            <a:off x="900113" y="3978746"/>
            <a:ext cx="771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PRODUCTO SOMETIDO A RADIACIONES IONIZANTES </a:t>
            </a:r>
          </a:p>
        </p:txBody>
      </p:sp>
      <p:sp>
        <p:nvSpPr>
          <p:cNvPr id="54283" name="2 CuadroTexto"/>
          <p:cNvSpPr txBox="1">
            <a:spLocks noChangeArrowheads="1"/>
          </p:cNvSpPr>
          <p:nvPr/>
        </p:nvSpPr>
        <p:spPr bwMode="auto">
          <a:xfrm>
            <a:off x="971550" y="4915371"/>
            <a:ext cx="771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ENVASES RETORNABLES </a:t>
            </a:r>
          </a:p>
        </p:txBody>
      </p:sp>
      <p:sp>
        <p:nvSpPr>
          <p:cNvPr id="54284" name="2 CuadroTexto"/>
          <p:cNvSpPr txBox="1">
            <a:spLocks noChangeArrowheads="1"/>
          </p:cNvSpPr>
          <p:nvPr/>
        </p:nvSpPr>
        <p:spPr bwMode="auto">
          <a:xfrm>
            <a:off x="971550" y="5636096"/>
            <a:ext cx="771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ROTULADO EN IDIOMA EXTRANJERO</a:t>
            </a:r>
          </a:p>
        </p:txBody>
      </p:sp>
      <p:sp>
        <p:nvSpPr>
          <p:cNvPr id="7" name="3 Flecha derecha"/>
          <p:cNvSpPr/>
          <p:nvPr/>
        </p:nvSpPr>
        <p:spPr bwMode="auto">
          <a:xfrm>
            <a:off x="323850" y="5707534"/>
            <a:ext cx="500063" cy="28575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s-CO">
              <a:latin typeface="Arial" charset="0"/>
            </a:endParaRPr>
          </a:p>
        </p:txBody>
      </p:sp>
    </p:spTree>
    <p:extLst>
      <p:ext uri="{BB962C8B-B14F-4D97-AF65-F5344CB8AC3E}">
        <p14:creationId xmlns:p14="http://schemas.microsoft.com/office/powerpoint/2010/main" val="225301895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79055"/>
            <a:ext cx="7772400" cy="1470025"/>
          </a:xfrm>
        </p:spPr>
        <p:txBody>
          <a:bodyPr>
            <a:normAutofit/>
          </a:bodyPr>
          <a:lstStyle/>
          <a:p>
            <a:r>
              <a:rPr lang="es-CO" sz="6600" dirty="0" smtClean="0">
                <a:latin typeface="Arial" pitchFamily="34" charset="0"/>
              </a:rPr>
              <a:t>¡GRACIAS!</a:t>
            </a:r>
          </a:p>
        </p:txBody>
      </p:sp>
    </p:spTree>
    <p:extLst>
      <p:ext uri="{BB962C8B-B14F-4D97-AF65-F5344CB8AC3E}">
        <p14:creationId xmlns:p14="http://schemas.microsoft.com/office/powerpoint/2010/main" val="288905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AutoShape 7"/>
          <p:cNvSpPr>
            <a:spLocks noChangeArrowheads="1"/>
          </p:cNvSpPr>
          <p:nvPr/>
        </p:nvSpPr>
        <p:spPr bwMode="auto">
          <a:xfrm>
            <a:off x="2484438" y="1844278"/>
            <a:ext cx="3816350" cy="1152525"/>
          </a:xfrm>
          <a:prstGeom prst="bevel">
            <a:avLst>
              <a:gd name="adj" fmla="val 12500"/>
            </a:avLst>
          </a:prstGeom>
          <a:solidFill>
            <a:srgbClr val="FF9900"/>
          </a:solidFill>
          <a:ln w="9525">
            <a:noFill/>
            <a:miter lim="800000"/>
            <a:headEnd/>
            <a:tailEnd/>
          </a:ln>
          <a:effectLst/>
        </p:spPr>
        <p:txBody>
          <a:bodyPr wrap="none" anchor="ctr"/>
          <a:lstStyle/>
          <a:p>
            <a:pPr algn="ctr">
              <a:defRPr/>
            </a:pPr>
            <a:r>
              <a:rPr lang="es-ES" sz="2800" b="1">
                <a:effectLst>
                  <a:outerShdw blurRad="38100" dist="38100" dir="2700000" algn="tl">
                    <a:srgbClr val="FFFFFF"/>
                  </a:outerShdw>
                </a:effectLst>
              </a:rPr>
              <a:t>DECRETOS</a:t>
            </a:r>
          </a:p>
        </p:txBody>
      </p:sp>
      <p:sp>
        <p:nvSpPr>
          <p:cNvPr id="40968" name="AutoShape 8"/>
          <p:cNvSpPr>
            <a:spLocks noChangeArrowheads="1"/>
          </p:cNvSpPr>
          <p:nvPr/>
        </p:nvSpPr>
        <p:spPr bwMode="auto">
          <a:xfrm>
            <a:off x="2484438" y="3428603"/>
            <a:ext cx="3816350" cy="1152525"/>
          </a:xfrm>
          <a:prstGeom prst="bevel">
            <a:avLst>
              <a:gd name="adj" fmla="val 12500"/>
            </a:avLst>
          </a:prstGeom>
          <a:solidFill>
            <a:srgbClr val="FFFF99"/>
          </a:solidFill>
          <a:ln w="9525">
            <a:noFill/>
            <a:miter lim="800000"/>
            <a:headEnd/>
            <a:tailEnd/>
          </a:ln>
          <a:effectLst/>
        </p:spPr>
        <p:txBody>
          <a:bodyPr wrap="none" anchor="ctr"/>
          <a:lstStyle/>
          <a:p>
            <a:pPr algn="ctr">
              <a:defRPr/>
            </a:pPr>
            <a:r>
              <a:rPr lang="es-ES" sz="2800" b="1">
                <a:effectLst>
                  <a:outerShdw blurRad="38100" dist="38100" dir="2700000" algn="tl">
                    <a:srgbClr val="FFFFFF"/>
                  </a:outerShdw>
                </a:effectLst>
              </a:rPr>
              <a:t>RESOLUCIONES</a:t>
            </a:r>
          </a:p>
        </p:txBody>
      </p:sp>
      <p:sp>
        <p:nvSpPr>
          <p:cNvPr id="18436" name="4 CuadroTexto"/>
          <p:cNvSpPr txBox="1">
            <a:spLocks noChangeArrowheads="1"/>
          </p:cNvSpPr>
          <p:nvPr/>
        </p:nvSpPr>
        <p:spPr bwMode="auto">
          <a:xfrm>
            <a:off x="4283968" y="483870"/>
            <a:ext cx="568960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a:bodyPr>
          <a:lstStyle>
            <a:defPPr>
              <a:defRPr lang="es-CO"/>
            </a:defPPr>
            <a:lvl1pPr>
              <a:spcBef>
                <a:spcPct val="50000"/>
              </a:spcBef>
              <a:buNone/>
              <a:defRPr sz="3200" b="1">
                <a:solidFill>
                  <a:srgbClr val="00A0BA"/>
                </a:solidFill>
                <a:effectLst>
                  <a:outerShdw blurRad="38100" dist="38100" dir="2700000" algn="tl">
                    <a:srgbClr val="C0C0C0"/>
                  </a:outerShdw>
                </a:effectLst>
                <a:latin typeface="+mj-lt"/>
                <a:ea typeface="+mj-ea"/>
                <a:cs typeface="+mj-cs"/>
              </a:defRPr>
            </a:lvl1pPr>
          </a:lstStyle>
          <a:p>
            <a:r>
              <a:rPr lang="es-CO" dirty="0"/>
              <a:t>REFERENCIA NACIONAL</a:t>
            </a:r>
          </a:p>
        </p:txBody>
      </p:sp>
    </p:spTree>
    <p:extLst>
      <p:ext uri="{BB962C8B-B14F-4D97-AF65-F5344CB8AC3E}">
        <p14:creationId xmlns:p14="http://schemas.microsoft.com/office/powerpoint/2010/main" val="231420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3570" y="476672"/>
            <a:ext cx="6913563" cy="584775"/>
          </a:xfrm>
          <a:prstGeom prst="rect">
            <a:avLst/>
          </a:prstGeom>
        </p:spPr>
        <p:txBody>
          <a:bodyPr vert="horz" lIns="91440" tIns="45720" rIns="91440" bIns="45720" rtlCol="0" anchor="ctr">
            <a:normAutofit fontScale="97500"/>
          </a:bodyPr>
          <a:lstStyle>
            <a:defPPr>
              <a:defRPr lang="es-CO"/>
            </a:defPPr>
            <a:lvl1pPr>
              <a:spcBef>
                <a:spcPct val="50000"/>
              </a:spcBef>
              <a:buNone/>
              <a:defRPr sz="3200" b="1">
                <a:solidFill>
                  <a:srgbClr val="00A0BA"/>
                </a:solidFill>
                <a:effectLst>
                  <a:outerShdw blurRad="38100" dist="38100" dir="2700000" algn="tl">
                    <a:srgbClr val="C0C0C0"/>
                  </a:outerShdw>
                </a:effectLst>
                <a:latin typeface="+mj-lt"/>
                <a:ea typeface="+mj-ea"/>
                <a:cs typeface="+mj-cs"/>
              </a:defRPr>
            </a:lvl1pPr>
          </a:lstStyle>
          <a:p>
            <a:r>
              <a:rPr lang="es-CO" dirty="0"/>
              <a:t>LEY 170 DE 1994</a:t>
            </a:r>
          </a:p>
        </p:txBody>
      </p:sp>
      <p:sp>
        <p:nvSpPr>
          <p:cNvPr id="14339" name="4 CuadroTexto"/>
          <p:cNvSpPr txBox="1">
            <a:spLocks noChangeArrowheads="1"/>
          </p:cNvSpPr>
          <p:nvPr/>
        </p:nvSpPr>
        <p:spPr bwMode="auto">
          <a:xfrm>
            <a:off x="107950" y="836712"/>
            <a:ext cx="8785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CO" sz="1600" i="1" dirty="0"/>
          </a:p>
          <a:p>
            <a:pPr algn="ctr" eaLnBrk="1" hangingPunct="1"/>
            <a:r>
              <a:rPr lang="es-CO" sz="1600" i="1" dirty="0"/>
              <a:t> “por medio de la cual se aprueba el Acuerdo por el que se establece la "Organización Mundial de Comercio (OMC)", suscrito en Marrakech (Marruecos) el 15 de abril de 1994, sus acuerdos multilaterales anexos y el Acuerdo Plurilateral anexo sobre la Carne de Bovino”</a:t>
            </a:r>
            <a:endParaRPr lang="es-CO" sz="1500" i="1" dirty="0"/>
          </a:p>
        </p:txBody>
      </p:sp>
      <p:sp>
        <p:nvSpPr>
          <p:cNvPr id="8" name="7 Rectángulo"/>
          <p:cNvSpPr/>
          <p:nvPr/>
        </p:nvSpPr>
        <p:spPr bwMode="auto">
          <a:xfrm>
            <a:off x="971600" y="2492499"/>
            <a:ext cx="3168352" cy="864096"/>
          </a:xfrm>
          <a:prstGeom prst="rect">
            <a:avLst/>
          </a:prstGeom>
          <a:solidFill>
            <a:srgbClr val="037EC9"/>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marL="171450" indent="-171450" algn="ctr" eaLnBrk="0" hangingPunct="0">
              <a:lnSpc>
                <a:spcPct val="80000"/>
              </a:lnSpc>
              <a:spcBef>
                <a:spcPct val="20000"/>
              </a:spcBef>
              <a:defRPr/>
            </a:pPr>
            <a:r>
              <a:rPr lang="es-CO" sz="3200" b="1" dirty="0">
                <a:solidFill>
                  <a:srgbClr val="080808"/>
                </a:solidFill>
                <a:effectLst>
                  <a:outerShdw blurRad="38100" dist="38100" dir="2700000" algn="tl">
                    <a:srgbClr val="000000">
                      <a:alpha val="43137"/>
                    </a:srgbClr>
                  </a:outerShdw>
                </a:effectLst>
                <a:latin typeface="Arial" pitchFamily="34" charset="0"/>
                <a:cs typeface="Arial" pitchFamily="34" charset="0"/>
              </a:rPr>
              <a:t>ACUERDO MSF</a:t>
            </a:r>
          </a:p>
        </p:txBody>
      </p:sp>
      <p:sp>
        <p:nvSpPr>
          <p:cNvPr id="9" name="8 Rectángulo"/>
          <p:cNvSpPr/>
          <p:nvPr/>
        </p:nvSpPr>
        <p:spPr bwMode="auto">
          <a:xfrm>
            <a:off x="4572000" y="2492499"/>
            <a:ext cx="3168352" cy="864096"/>
          </a:xfrm>
          <a:prstGeom prst="rect">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marL="171450" indent="-171450" algn="ctr" eaLnBrk="0" hangingPunct="0">
              <a:lnSpc>
                <a:spcPct val="80000"/>
              </a:lnSpc>
              <a:spcBef>
                <a:spcPct val="20000"/>
              </a:spcBef>
              <a:defRPr/>
            </a:pPr>
            <a:r>
              <a:rPr lang="es-CO" sz="3200" b="1" dirty="0">
                <a:solidFill>
                  <a:srgbClr val="080808"/>
                </a:solidFill>
                <a:effectLst>
                  <a:outerShdw blurRad="38100" dist="38100" dir="2700000" algn="tl">
                    <a:srgbClr val="000000">
                      <a:alpha val="43137"/>
                    </a:srgbClr>
                  </a:outerShdw>
                </a:effectLst>
                <a:latin typeface="Arial" pitchFamily="34" charset="0"/>
                <a:cs typeface="Arial" pitchFamily="34" charset="0"/>
              </a:rPr>
              <a:t>ACUERDO OTC</a:t>
            </a:r>
          </a:p>
        </p:txBody>
      </p:sp>
      <p:sp>
        <p:nvSpPr>
          <p:cNvPr id="14346" name="10 Rectángulo redondeado"/>
          <p:cNvSpPr>
            <a:spLocks noChangeArrowheads="1"/>
          </p:cNvSpPr>
          <p:nvPr/>
        </p:nvSpPr>
        <p:spPr bwMode="auto">
          <a:xfrm>
            <a:off x="1476375" y="3788519"/>
            <a:ext cx="2232025" cy="1368673"/>
          </a:xfrm>
          <a:prstGeom prst="roundRect">
            <a:avLst>
              <a:gd name="adj" fmla="val 16667"/>
            </a:avLst>
          </a:prstGeom>
          <a:solidFill>
            <a:srgbClr val="00B0F0"/>
          </a:solidFill>
          <a:ln w="9525" algn="ctr">
            <a:solidFill>
              <a:srgbClr val="000000"/>
            </a:solidFill>
            <a:round/>
            <a:headEnd/>
            <a:tailEnd/>
          </a:ln>
        </p:spPr>
        <p:txBody>
          <a:bodyPr/>
          <a:lstStyle/>
          <a:p>
            <a:pPr marL="171450" indent="-171450" algn="ctr" eaLnBrk="0" hangingPunct="0">
              <a:lnSpc>
                <a:spcPct val="80000"/>
              </a:lnSpc>
              <a:spcBef>
                <a:spcPct val="20000"/>
              </a:spcBef>
            </a:pPr>
            <a:r>
              <a:rPr lang="es-CO" sz="1600" b="1" dirty="0">
                <a:latin typeface="Tahoma" pitchFamily="34" charset="0"/>
              </a:rPr>
              <a:t>PROTECCION DE LA SALUD </a:t>
            </a:r>
            <a:r>
              <a:rPr lang="es-CO" sz="1600" b="1" dirty="0" smtClean="0">
                <a:latin typeface="Tahoma" pitchFamily="34" charset="0"/>
              </a:rPr>
              <a:t>Y LA VIDA DE </a:t>
            </a:r>
            <a:r>
              <a:rPr lang="es-CO" sz="1600" b="1" dirty="0">
                <a:latin typeface="Tahoma" pitchFamily="34" charset="0"/>
              </a:rPr>
              <a:t>LOS </a:t>
            </a:r>
            <a:r>
              <a:rPr lang="es-CO" sz="1600" b="1" dirty="0" smtClean="0">
                <a:latin typeface="Tahoma" pitchFamily="34" charset="0"/>
              </a:rPr>
              <a:t>CONSUMIDORES, LAS PLANTAS Y LOS ANIMALES.</a:t>
            </a:r>
            <a:endParaRPr lang="es-CO" sz="1600" b="1" dirty="0">
              <a:latin typeface="Tahoma" pitchFamily="34" charset="0"/>
            </a:endParaRPr>
          </a:p>
        </p:txBody>
      </p:sp>
      <p:sp>
        <p:nvSpPr>
          <p:cNvPr id="14347" name="11 Rectángulo redondeado"/>
          <p:cNvSpPr>
            <a:spLocks noChangeArrowheads="1"/>
          </p:cNvSpPr>
          <p:nvPr/>
        </p:nvSpPr>
        <p:spPr bwMode="auto">
          <a:xfrm>
            <a:off x="5003800" y="4076551"/>
            <a:ext cx="2232025" cy="936625"/>
          </a:xfrm>
          <a:prstGeom prst="roundRect">
            <a:avLst>
              <a:gd name="adj" fmla="val 16667"/>
            </a:avLst>
          </a:prstGeom>
          <a:solidFill>
            <a:srgbClr val="CCFF99"/>
          </a:solidFill>
          <a:ln w="9525" algn="ctr">
            <a:solidFill>
              <a:srgbClr val="000000"/>
            </a:solidFill>
            <a:round/>
            <a:headEnd/>
            <a:tailEnd/>
          </a:ln>
        </p:spPr>
        <p:txBody>
          <a:bodyPr/>
          <a:lstStyle/>
          <a:p>
            <a:pPr marL="171450" indent="-171450" algn="ctr" eaLnBrk="0" hangingPunct="0">
              <a:lnSpc>
                <a:spcPct val="80000"/>
              </a:lnSpc>
              <a:spcBef>
                <a:spcPct val="20000"/>
              </a:spcBef>
            </a:pPr>
            <a:r>
              <a:rPr lang="es-CO" sz="1600" b="1">
                <a:latin typeface="Tahoma" pitchFamily="34" charset="0"/>
              </a:rPr>
              <a:t>PRÁCTICAS EQUITATIVAS EN EL COMERCIO ALIMENTARIO</a:t>
            </a:r>
          </a:p>
        </p:txBody>
      </p:sp>
    </p:spTree>
    <p:extLst>
      <p:ext uri="{BB962C8B-B14F-4D97-AF65-F5344CB8AC3E}">
        <p14:creationId xmlns:p14="http://schemas.microsoft.com/office/powerpoint/2010/main" val="3793811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down)">
                                      <p:cBhvr>
                                        <p:cTn id="15" dur="500"/>
                                        <p:tgtEl>
                                          <p:spTgt spid="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2879</Words>
  <Application>Microsoft Office PowerPoint</Application>
  <PresentationFormat>Presentación en pantalla (4:3)</PresentationFormat>
  <Paragraphs>471</Paragraphs>
  <Slides>74</Slides>
  <Notes>1</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Tema de Office</vt:lpstr>
      <vt:lpstr>REQUISITOS TÉCNICOS PARA EL ASEGURAMIENTO DE LA INOCUIDAD DE FRUTAS Y HORTALIZAS PARA EL ACCESO A MERCADOS</vt:lpstr>
      <vt:lpstr>Presentación de PowerPoint</vt:lpstr>
      <vt:lpstr>Presentación de PowerPoint</vt:lpstr>
      <vt:lpstr>CONPES 3514 Política Nacional Fitosanitaria y de Inocuidad Para las Cadenas de Frutas y de otros Vegetales    </vt:lpstr>
      <vt:lpstr>CONPES 3514 Política Nacional Fitosanitaria y de Inocuidad Para las Cadenas de Frutas y de otros Vegetales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 MUNDIAL “DE LA GRANJA A LA MESA”</vt:lpstr>
      <vt:lpstr>Presentación de PowerPoint</vt:lpstr>
      <vt:lpstr>Presentación de PowerPoint</vt:lpstr>
      <vt:lpstr>Presentación de PowerPoint</vt:lpstr>
      <vt:lpstr>Presentación de PowerPoint</vt:lpstr>
      <vt:lpstr>PELIGROS QUÍMICOS</vt:lpstr>
      <vt:lpstr>Presentación de PowerPoint</vt:lpstr>
      <vt:lpstr>PELIGROS FÍSICOS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lpareja</dc:creator>
  <cp:lastModifiedBy>Giovanny Cifuentes Rodriguez</cp:lastModifiedBy>
  <cp:revision>86</cp:revision>
  <dcterms:created xsi:type="dcterms:W3CDTF">2012-09-03T14:34:27Z</dcterms:created>
  <dcterms:modified xsi:type="dcterms:W3CDTF">2013-08-12T15:57:00Z</dcterms:modified>
</cp:coreProperties>
</file>