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56" r:id="rId2"/>
    <p:sldId id="287" r:id="rId3"/>
    <p:sldId id="257" r:id="rId4"/>
    <p:sldId id="259" r:id="rId5"/>
    <p:sldId id="289" r:id="rId6"/>
    <p:sldId id="290" r:id="rId7"/>
    <p:sldId id="291" r:id="rId8"/>
    <p:sldId id="292" r:id="rId9"/>
    <p:sldId id="258" r:id="rId10"/>
    <p:sldId id="284" r:id="rId11"/>
    <p:sldId id="285" r:id="rId12"/>
    <p:sldId id="262" r:id="rId13"/>
    <p:sldId id="263" r:id="rId14"/>
    <p:sldId id="280" r:id="rId15"/>
    <p:sldId id="264" r:id="rId16"/>
    <p:sldId id="265" r:id="rId17"/>
    <p:sldId id="266" r:id="rId18"/>
    <p:sldId id="282" r:id="rId19"/>
    <p:sldId id="267" r:id="rId20"/>
    <p:sldId id="268" r:id="rId21"/>
    <p:sldId id="271" r:id="rId22"/>
    <p:sldId id="269" r:id="rId23"/>
    <p:sldId id="272" r:id="rId24"/>
    <p:sldId id="273" r:id="rId25"/>
    <p:sldId id="274" r:id="rId26"/>
    <p:sldId id="275" r:id="rId27"/>
    <p:sldId id="276" r:id="rId28"/>
    <p:sldId id="286" r:id="rId29"/>
    <p:sldId id="278" r:id="rId30"/>
    <p:sldId id="281" r:id="rId31"/>
    <p:sldId id="283" r:id="rId32"/>
    <p:sldId id="279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262626"/>
    <a:srgbClr val="C00000"/>
    <a:srgbClr val="385723"/>
    <a:srgbClr val="FFFF99"/>
    <a:srgbClr val="2E75B6"/>
    <a:srgbClr val="3399FF"/>
    <a:srgbClr val="0D0D0D"/>
    <a:srgbClr val="404040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5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E8AAE5-2C5C-4971-AE10-5263E542AD58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87FD6EE-445A-4061-B256-DCA62323DF20}">
      <dgm:prSet phldrT="[Texto]"/>
      <dgm:spPr>
        <a:solidFill>
          <a:srgbClr val="000000">
            <a:alpha val="50196"/>
          </a:srgbClr>
        </a:solidFill>
      </dgm:spPr>
      <dgm:t>
        <a:bodyPr/>
        <a:lstStyle/>
        <a:p>
          <a:r>
            <a:rPr lang="es-ES" dirty="0"/>
            <a:t>16%</a:t>
          </a:r>
        </a:p>
      </dgm:t>
    </dgm:pt>
    <dgm:pt modelId="{9F4DE340-1243-443E-BE2A-779D6F804B0A}" type="parTrans" cxnId="{2DBFE426-0671-463E-BAF1-839353345E85}">
      <dgm:prSet/>
      <dgm:spPr/>
      <dgm:t>
        <a:bodyPr/>
        <a:lstStyle/>
        <a:p>
          <a:endParaRPr lang="es-ES"/>
        </a:p>
      </dgm:t>
    </dgm:pt>
    <dgm:pt modelId="{48F4BA41-7978-4591-BEF0-AE7AF15D1AA9}" type="sibTrans" cxnId="{2DBFE426-0671-463E-BAF1-839353345E85}">
      <dgm:prSet/>
      <dgm:spPr/>
      <dgm:t>
        <a:bodyPr/>
        <a:lstStyle/>
        <a:p>
          <a:endParaRPr lang="es-ES"/>
        </a:p>
      </dgm:t>
    </dgm:pt>
    <dgm:pt modelId="{C6108632-75D1-48C2-AF4D-16F1AF2B4580}">
      <dgm:prSet phldrT="[Texto]"/>
      <dgm:spPr>
        <a:solidFill>
          <a:srgbClr val="3399FF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19%</a:t>
          </a:r>
        </a:p>
      </dgm:t>
    </dgm:pt>
    <dgm:pt modelId="{3F0D3A06-2B70-4EBC-9256-34BCA358A580}" type="parTrans" cxnId="{8899FAFB-012F-49AC-A105-30C8A87D1228}">
      <dgm:prSet/>
      <dgm:spPr/>
      <dgm:t>
        <a:bodyPr/>
        <a:lstStyle/>
        <a:p>
          <a:endParaRPr lang="es-ES"/>
        </a:p>
      </dgm:t>
    </dgm:pt>
    <dgm:pt modelId="{9279F26B-E1E7-4E1D-B332-4416E91CEB34}" type="sibTrans" cxnId="{8899FAFB-012F-49AC-A105-30C8A87D1228}">
      <dgm:prSet/>
      <dgm:spPr/>
      <dgm:t>
        <a:bodyPr/>
        <a:lstStyle/>
        <a:p>
          <a:endParaRPr lang="es-ES"/>
        </a:p>
      </dgm:t>
    </dgm:pt>
    <dgm:pt modelId="{A19B1EF0-E460-4AC1-8355-C2EB64DF4342}">
      <dgm:prSet phldrT="[Texto]"/>
      <dgm:spPr>
        <a:solidFill>
          <a:srgbClr val="000000">
            <a:alpha val="50196"/>
          </a:srgbClr>
        </a:solidFill>
      </dgm:spPr>
      <dgm:t>
        <a:bodyPr/>
        <a:lstStyle/>
        <a:p>
          <a:r>
            <a:rPr lang="es-ES" dirty="0"/>
            <a:t>5%</a:t>
          </a:r>
        </a:p>
      </dgm:t>
    </dgm:pt>
    <dgm:pt modelId="{E6049190-681B-4CA2-BF84-80DD8DF607F7}" type="parTrans" cxnId="{62E61C67-77E7-4BC3-9A87-B0D815F652B2}">
      <dgm:prSet/>
      <dgm:spPr/>
      <dgm:t>
        <a:bodyPr/>
        <a:lstStyle/>
        <a:p>
          <a:endParaRPr lang="es-ES"/>
        </a:p>
      </dgm:t>
    </dgm:pt>
    <dgm:pt modelId="{0D96774E-3DD3-4B98-B113-D5E4F5BB3DA6}" type="sibTrans" cxnId="{62E61C67-77E7-4BC3-9A87-B0D815F652B2}">
      <dgm:prSet/>
      <dgm:spPr/>
      <dgm:t>
        <a:bodyPr/>
        <a:lstStyle/>
        <a:p>
          <a:endParaRPr lang="es-ES"/>
        </a:p>
      </dgm:t>
    </dgm:pt>
    <dgm:pt modelId="{BD444471-FEC6-48A6-91BA-7E24C5A310C4}">
      <dgm:prSet phldrT="[Texto]"/>
      <dgm:spPr>
        <a:solidFill>
          <a:srgbClr val="3399FF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5%</a:t>
          </a:r>
        </a:p>
      </dgm:t>
    </dgm:pt>
    <dgm:pt modelId="{17E79750-E559-47B3-837F-05D3452F87D2}" type="parTrans" cxnId="{5D2E722D-B84F-4F2B-AB0A-2DA8F036C77D}">
      <dgm:prSet/>
      <dgm:spPr/>
      <dgm:t>
        <a:bodyPr/>
        <a:lstStyle/>
        <a:p>
          <a:endParaRPr lang="es-ES"/>
        </a:p>
      </dgm:t>
    </dgm:pt>
    <dgm:pt modelId="{05321378-83D8-4B81-A11E-FF6301D0A5FA}" type="sibTrans" cxnId="{5D2E722D-B84F-4F2B-AB0A-2DA8F036C77D}">
      <dgm:prSet/>
      <dgm:spPr/>
      <dgm:t>
        <a:bodyPr/>
        <a:lstStyle/>
        <a:p>
          <a:endParaRPr lang="es-ES"/>
        </a:p>
      </dgm:t>
    </dgm:pt>
    <dgm:pt modelId="{F9913BE2-4515-42C6-9C52-9E2BDDCF4906}">
      <dgm:prSet phldrT="[Texto]"/>
      <dgm:spPr>
        <a:solidFill>
          <a:srgbClr val="000000">
            <a:alpha val="50196"/>
          </a:srgbClr>
        </a:solidFill>
      </dgm:spPr>
      <dgm:t>
        <a:bodyPr/>
        <a:lstStyle/>
        <a:p>
          <a:r>
            <a:rPr lang="es-ES" dirty="0"/>
            <a:t>0%</a:t>
          </a:r>
        </a:p>
      </dgm:t>
    </dgm:pt>
    <dgm:pt modelId="{EA28A0D7-6F71-4EBB-9F9E-AE899F3E2D13}" type="parTrans" cxnId="{427A06F5-AC38-4C90-9D6F-5D0FB2673654}">
      <dgm:prSet/>
      <dgm:spPr/>
      <dgm:t>
        <a:bodyPr/>
        <a:lstStyle/>
        <a:p>
          <a:endParaRPr lang="es-ES"/>
        </a:p>
      </dgm:t>
    </dgm:pt>
    <dgm:pt modelId="{86E4D34E-8E5A-40CE-81E8-C333C2D24586}" type="sibTrans" cxnId="{427A06F5-AC38-4C90-9D6F-5D0FB2673654}">
      <dgm:prSet/>
      <dgm:spPr/>
      <dgm:t>
        <a:bodyPr/>
        <a:lstStyle/>
        <a:p>
          <a:endParaRPr lang="es-ES"/>
        </a:p>
      </dgm:t>
    </dgm:pt>
    <dgm:pt modelId="{18008444-1BB8-4B48-94A7-4E9D4DA00821}">
      <dgm:prSet phldrT="[Texto]"/>
      <dgm:spPr>
        <a:solidFill>
          <a:srgbClr val="3399FF"/>
        </a:solidFill>
      </dgm:spPr>
      <dgm:t>
        <a:bodyPr/>
        <a:lstStyle/>
        <a:p>
          <a:r>
            <a:rPr lang="es-ES" dirty="0">
              <a:solidFill>
                <a:schemeClr val="bg1"/>
              </a:solidFill>
            </a:rPr>
            <a:t>0%</a:t>
          </a:r>
        </a:p>
      </dgm:t>
    </dgm:pt>
    <dgm:pt modelId="{197B3C89-48D8-437D-919F-2BC771B449F3}" type="parTrans" cxnId="{5047DCE5-6BA7-44C2-A6B0-71EE99EFF331}">
      <dgm:prSet/>
      <dgm:spPr/>
      <dgm:t>
        <a:bodyPr/>
        <a:lstStyle/>
        <a:p>
          <a:endParaRPr lang="es-ES"/>
        </a:p>
      </dgm:t>
    </dgm:pt>
    <dgm:pt modelId="{3434D78D-C103-482A-8FAE-3E55DEFA3FD0}" type="sibTrans" cxnId="{5047DCE5-6BA7-44C2-A6B0-71EE99EFF331}">
      <dgm:prSet/>
      <dgm:spPr/>
      <dgm:t>
        <a:bodyPr/>
        <a:lstStyle/>
        <a:p>
          <a:endParaRPr lang="es-ES"/>
        </a:p>
      </dgm:t>
    </dgm:pt>
    <dgm:pt modelId="{BDD1C611-C7CF-42FD-9890-58FD40739484}" type="pres">
      <dgm:prSet presAssocID="{76E8AAE5-2C5C-4971-AE10-5263E542AD58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8047348-5A8C-4D3D-B9A0-E2E4B4A8AA49}" type="pres">
      <dgm:prSet presAssocID="{487FD6EE-445A-4061-B256-DCA62323DF20}" presName="horFlow" presStyleCnt="0"/>
      <dgm:spPr/>
    </dgm:pt>
    <dgm:pt modelId="{FAF09F3C-DFF7-4E76-B119-9906D9368ACE}" type="pres">
      <dgm:prSet presAssocID="{487FD6EE-445A-4061-B256-DCA62323DF20}" presName="bigChev" presStyleLbl="node1" presStyleIdx="0" presStyleCnt="3"/>
      <dgm:spPr/>
    </dgm:pt>
    <dgm:pt modelId="{1EB797C7-84D4-4061-9E0A-FF567B837268}" type="pres">
      <dgm:prSet presAssocID="{3F0D3A06-2B70-4EBC-9256-34BCA358A580}" presName="parTrans" presStyleCnt="0"/>
      <dgm:spPr/>
    </dgm:pt>
    <dgm:pt modelId="{6A1F75AE-3CD4-4393-97C3-7FA0AE1E5F9A}" type="pres">
      <dgm:prSet presAssocID="{C6108632-75D1-48C2-AF4D-16F1AF2B4580}" presName="node" presStyleLbl="alignAccFollowNode1" presStyleIdx="0" presStyleCnt="3">
        <dgm:presLayoutVars>
          <dgm:bulletEnabled val="1"/>
        </dgm:presLayoutVars>
      </dgm:prSet>
      <dgm:spPr/>
    </dgm:pt>
    <dgm:pt modelId="{5E2CBC4D-EE1A-4540-9FCD-740245C046AC}" type="pres">
      <dgm:prSet presAssocID="{487FD6EE-445A-4061-B256-DCA62323DF20}" presName="vSp" presStyleCnt="0"/>
      <dgm:spPr/>
    </dgm:pt>
    <dgm:pt modelId="{D7676D1D-251E-4967-883A-9785D6724EEB}" type="pres">
      <dgm:prSet presAssocID="{A19B1EF0-E460-4AC1-8355-C2EB64DF4342}" presName="horFlow" presStyleCnt="0"/>
      <dgm:spPr/>
    </dgm:pt>
    <dgm:pt modelId="{9B7BA5FF-D46C-4C15-B5DA-D7E00217E8B1}" type="pres">
      <dgm:prSet presAssocID="{A19B1EF0-E460-4AC1-8355-C2EB64DF4342}" presName="bigChev" presStyleLbl="node1" presStyleIdx="1" presStyleCnt="3"/>
      <dgm:spPr/>
    </dgm:pt>
    <dgm:pt modelId="{E6F121DE-C47F-4E19-BCF3-FBEAA1CDC4E7}" type="pres">
      <dgm:prSet presAssocID="{17E79750-E559-47B3-837F-05D3452F87D2}" presName="parTrans" presStyleCnt="0"/>
      <dgm:spPr/>
    </dgm:pt>
    <dgm:pt modelId="{397246E0-28AC-4C34-A7B3-E402B824DA67}" type="pres">
      <dgm:prSet presAssocID="{BD444471-FEC6-48A6-91BA-7E24C5A310C4}" presName="node" presStyleLbl="alignAccFollowNode1" presStyleIdx="1" presStyleCnt="3">
        <dgm:presLayoutVars>
          <dgm:bulletEnabled val="1"/>
        </dgm:presLayoutVars>
      </dgm:prSet>
      <dgm:spPr/>
    </dgm:pt>
    <dgm:pt modelId="{7E2BB391-E159-424E-BEA8-83ECCE423011}" type="pres">
      <dgm:prSet presAssocID="{A19B1EF0-E460-4AC1-8355-C2EB64DF4342}" presName="vSp" presStyleCnt="0"/>
      <dgm:spPr/>
    </dgm:pt>
    <dgm:pt modelId="{DFA52187-47C5-4C47-9854-41D109B21786}" type="pres">
      <dgm:prSet presAssocID="{F9913BE2-4515-42C6-9C52-9E2BDDCF4906}" presName="horFlow" presStyleCnt="0"/>
      <dgm:spPr/>
    </dgm:pt>
    <dgm:pt modelId="{96DE2A14-9776-42C0-B047-1B3976B8DE06}" type="pres">
      <dgm:prSet presAssocID="{F9913BE2-4515-42C6-9C52-9E2BDDCF4906}" presName="bigChev" presStyleLbl="node1" presStyleIdx="2" presStyleCnt="3"/>
      <dgm:spPr/>
    </dgm:pt>
    <dgm:pt modelId="{BAAFFC18-E0F1-429E-8AC2-2406D39160ED}" type="pres">
      <dgm:prSet presAssocID="{197B3C89-48D8-437D-919F-2BC771B449F3}" presName="parTrans" presStyleCnt="0"/>
      <dgm:spPr/>
    </dgm:pt>
    <dgm:pt modelId="{6DF32A7E-749B-42CB-9E38-B576D2DFB84C}" type="pres">
      <dgm:prSet presAssocID="{18008444-1BB8-4B48-94A7-4E9D4DA00821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308ED054-50DE-4E79-8AE5-26AA6A28154F}" type="presOf" srcId="{A19B1EF0-E460-4AC1-8355-C2EB64DF4342}" destId="{9B7BA5FF-D46C-4C15-B5DA-D7E00217E8B1}" srcOrd="0" destOrd="0" presId="urn:microsoft.com/office/officeart/2005/8/layout/lProcess3"/>
    <dgm:cxn modelId="{04DD4B6E-D25D-4A57-AAC5-7F86ACA11D74}" type="presOf" srcId="{F9913BE2-4515-42C6-9C52-9E2BDDCF4906}" destId="{96DE2A14-9776-42C0-B047-1B3976B8DE06}" srcOrd="0" destOrd="0" presId="urn:microsoft.com/office/officeart/2005/8/layout/lProcess3"/>
    <dgm:cxn modelId="{5047DCE5-6BA7-44C2-A6B0-71EE99EFF331}" srcId="{F9913BE2-4515-42C6-9C52-9E2BDDCF4906}" destId="{18008444-1BB8-4B48-94A7-4E9D4DA00821}" srcOrd="0" destOrd="0" parTransId="{197B3C89-48D8-437D-919F-2BC771B449F3}" sibTransId="{3434D78D-C103-482A-8FAE-3E55DEFA3FD0}"/>
    <dgm:cxn modelId="{0A26EA7C-0DB3-4571-B73E-7B6D127F0094}" type="presOf" srcId="{487FD6EE-445A-4061-B256-DCA62323DF20}" destId="{FAF09F3C-DFF7-4E76-B119-9906D9368ACE}" srcOrd="0" destOrd="0" presId="urn:microsoft.com/office/officeart/2005/8/layout/lProcess3"/>
    <dgm:cxn modelId="{427A06F5-AC38-4C90-9D6F-5D0FB2673654}" srcId="{76E8AAE5-2C5C-4971-AE10-5263E542AD58}" destId="{F9913BE2-4515-42C6-9C52-9E2BDDCF4906}" srcOrd="2" destOrd="0" parTransId="{EA28A0D7-6F71-4EBB-9F9E-AE899F3E2D13}" sibTransId="{86E4D34E-8E5A-40CE-81E8-C333C2D24586}"/>
    <dgm:cxn modelId="{213437D7-C086-4434-91D6-9DD73D50BBC4}" type="presOf" srcId="{C6108632-75D1-48C2-AF4D-16F1AF2B4580}" destId="{6A1F75AE-3CD4-4393-97C3-7FA0AE1E5F9A}" srcOrd="0" destOrd="0" presId="urn:microsoft.com/office/officeart/2005/8/layout/lProcess3"/>
    <dgm:cxn modelId="{09A87F64-75F5-450D-ACD5-D1511432814E}" type="presOf" srcId="{76E8AAE5-2C5C-4971-AE10-5263E542AD58}" destId="{BDD1C611-C7CF-42FD-9890-58FD40739484}" srcOrd="0" destOrd="0" presId="urn:microsoft.com/office/officeart/2005/8/layout/lProcess3"/>
    <dgm:cxn modelId="{852B60AE-4115-4C06-BAE8-4EA74F580774}" type="presOf" srcId="{BD444471-FEC6-48A6-91BA-7E24C5A310C4}" destId="{397246E0-28AC-4C34-A7B3-E402B824DA67}" srcOrd="0" destOrd="0" presId="urn:microsoft.com/office/officeart/2005/8/layout/lProcess3"/>
    <dgm:cxn modelId="{F622C0C5-FA69-4C6F-99CF-2CBCAFD09996}" type="presOf" srcId="{18008444-1BB8-4B48-94A7-4E9D4DA00821}" destId="{6DF32A7E-749B-42CB-9E38-B576D2DFB84C}" srcOrd="0" destOrd="0" presId="urn:microsoft.com/office/officeart/2005/8/layout/lProcess3"/>
    <dgm:cxn modelId="{8899FAFB-012F-49AC-A105-30C8A87D1228}" srcId="{487FD6EE-445A-4061-B256-DCA62323DF20}" destId="{C6108632-75D1-48C2-AF4D-16F1AF2B4580}" srcOrd="0" destOrd="0" parTransId="{3F0D3A06-2B70-4EBC-9256-34BCA358A580}" sibTransId="{9279F26B-E1E7-4E1D-B332-4416E91CEB34}"/>
    <dgm:cxn modelId="{5D2E722D-B84F-4F2B-AB0A-2DA8F036C77D}" srcId="{A19B1EF0-E460-4AC1-8355-C2EB64DF4342}" destId="{BD444471-FEC6-48A6-91BA-7E24C5A310C4}" srcOrd="0" destOrd="0" parTransId="{17E79750-E559-47B3-837F-05D3452F87D2}" sibTransId="{05321378-83D8-4B81-A11E-FF6301D0A5FA}"/>
    <dgm:cxn modelId="{62E61C67-77E7-4BC3-9A87-B0D815F652B2}" srcId="{76E8AAE5-2C5C-4971-AE10-5263E542AD58}" destId="{A19B1EF0-E460-4AC1-8355-C2EB64DF4342}" srcOrd="1" destOrd="0" parTransId="{E6049190-681B-4CA2-BF84-80DD8DF607F7}" sibTransId="{0D96774E-3DD3-4B98-B113-D5E4F5BB3DA6}"/>
    <dgm:cxn modelId="{2DBFE426-0671-463E-BAF1-839353345E85}" srcId="{76E8AAE5-2C5C-4971-AE10-5263E542AD58}" destId="{487FD6EE-445A-4061-B256-DCA62323DF20}" srcOrd="0" destOrd="0" parTransId="{9F4DE340-1243-443E-BE2A-779D6F804B0A}" sibTransId="{48F4BA41-7978-4591-BEF0-AE7AF15D1AA9}"/>
    <dgm:cxn modelId="{C968C5D6-16E9-417F-9297-2D926F82F137}" type="presParOf" srcId="{BDD1C611-C7CF-42FD-9890-58FD40739484}" destId="{E8047348-5A8C-4D3D-B9A0-E2E4B4A8AA49}" srcOrd="0" destOrd="0" presId="urn:microsoft.com/office/officeart/2005/8/layout/lProcess3"/>
    <dgm:cxn modelId="{13AEB678-7427-4571-A67C-8A0302B4D5E5}" type="presParOf" srcId="{E8047348-5A8C-4D3D-B9A0-E2E4B4A8AA49}" destId="{FAF09F3C-DFF7-4E76-B119-9906D9368ACE}" srcOrd="0" destOrd="0" presId="urn:microsoft.com/office/officeart/2005/8/layout/lProcess3"/>
    <dgm:cxn modelId="{F51EBA74-9D15-493E-BED2-3696F522CBB1}" type="presParOf" srcId="{E8047348-5A8C-4D3D-B9A0-E2E4B4A8AA49}" destId="{1EB797C7-84D4-4061-9E0A-FF567B837268}" srcOrd="1" destOrd="0" presId="urn:microsoft.com/office/officeart/2005/8/layout/lProcess3"/>
    <dgm:cxn modelId="{225D486B-340A-4776-86CC-A4CB88B7615A}" type="presParOf" srcId="{E8047348-5A8C-4D3D-B9A0-E2E4B4A8AA49}" destId="{6A1F75AE-3CD4-4393-97C3-7FA0AE1E5F9A}" srcOrd="2" destOrd="0" presId="urn:microsoft.com/office/officeart/2005/8/layout/lProcess3"/>
    <dgm:cxn modelId="{67D0973D-7E0C-41CB-947A-E580BDD99068}" type="presParOf" srcId="{BDD1C611-C7CF-42FD-9890-58FD40739484}" destId="{5E2CBC4D-EE1A-4540-9FCD-740245C046AC}" srcOrd="1" destOrd="0" presId="urn:microsoft.com/office/officeart/2005/8/layout/lProcess3"/>
    <dgm:cxn modelId="{DB68860F-6DE4-4C2E-B6AA-6BAC24084D7A}" type="presParOf" srcId="{BDD1C611-C7CF-42FD-9890-58FD40739484}" destId="{D7676D1D-251E-4967-883A-9785D6724EEB}" srcOrd="2" destOrd="0" presId="urn:microsoft.com/office/officeart/2005/8/layout/lProcess3"/>
    <dgm:cxn modelId="{E2E2E6FC-EA6D-446D-A3EC-ADB66C83B580}" type="presParOf" srcId="{D7676D1D-251E-4967-883A-9785D6724EEB}" destId="{9B7BA5FF-D46C-4C15-B5DA-D7E00217E8B1}" srcOrd="0" destOrd="0" presId="urn:microsoft.com/office/officeart/2005/8/layout/lProcess3"/>
    <dgm:cxn modelId="{349BA109-D9BC-4CA3-9BE1-2687C2860D69}" type="presParOf" srcId="{D7676D1D-251E-4967-883A-9785D6724EEB}" destId="{E6F121DE-C47F-4E19-BCF3-FBEAA1CDC4E7}" srcOrd="1" destOrd="0" presId="urn:microsoft.com/office/officeart/2005/8/layout/lProcess3"/>
    <dgm:cxn modelId="{FBF24846-BA49-4D2F-821C-B15144F713B0}" type="presParOf" srcId="{D7676D1D-251E-4967-883A-9785D6724EEB}" destId="{397246E0-28AC-4C34-A7B3-E402B824DA67}" srcOrd="2" destOrd="0" presId="urn:microsoft.com/office/officeart/2005/8/layout/lProcess3"/>
    <dgm:cxn modelId="{BF20B2D0-1335-48DE-9BC9-9F14B0DD0B87}" type="presParOf" srcId="{BDD1C611-C7CF-42FD-9890-58FD40739484}" destId="{7E2BB391-E159-424E-BEA8-83ECCE423011}" srcOrd="3" destOrd="0" presId="urn:microsoft.com/office/officeart/2005/8/layout/lProcess3"/>
    <dgm:cxn modelId="{164F8ABC-AD7B-419D-93BC-601C88D8F3A6}" type="presParOf" srcId="{BDD1C611-C7CF-42FD-9890-58FD40739484}" destId="{DFA52187-47C5-4C47-9854-41D109B21786}" srcOrd="4" destOrd="0" presId="urn:microsoft.com/office/officeart/2005/8/layout/lProcess3"/>
    <dgm:cxn modelId="{D1699899-13D4-4509-8B3E-9E65C7E044DA}" type="presParOf" srcId="{DFA52187-47C5-4C47-9854-41D109B21786}" destId="{96DE2A14-9776-42C0-B047-1B3976B8DE06}" srcOrd="0" destOrd="0" presId="urn:microsoft.com/office/officeart/2005/8/layout/lProcess3"/>
    <dgm:cxn modelId="{59B47D2C-7CEF-47B4-9AA2-1AD9DF9878B6}" type="presParOf" srcId="{DFA52187-47C5-4C47-9854-41D109B21786}" destId="{BAAFFC18-E0F1-429E-8AC2-2406D39160ED}" srcOrd="1" destOrd="0" presId="urn:microsoft.com/office/officeart/2005/8/layout/lProcess3"/>
    <dgm:cxn modelId="{78B8B8D5-D78E-4EED-8709-84004194EBA5}" type="presParOf" srcId="{DFA52187-47C5-4C47-9854-41D109B21786}" destId="{6DF32A7E-749B-42CB-9E38-B576D2DFB84C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831914-593C-47AB-A15B-86612822C825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99B2A201-5CDE-4287-A6EB-CDCF15E29D0A}">
      <dgm:prSet phldrT="[Texto]"/>
      <dgm:spPr/>
      <dgm:t>
        <a:bodyPr/>
        <a:lstStyle/>
        <a:p>
          <a:r>
            <a:rPr lang="es-ES" dirty="0">
              <a:latin typeface="Eras Bold ITC" panose="020B0907030504020204" pitchFamily="34" charset="0"/>
            </a:rPr>
            <a:t>BIMESTRAL</a:t>
          </a:r>
        </a:p>
      </dgm:t>
    </dgm:pt>
    <dgm:pt modelId="{388AC494-CE95-4A5F-B3A8-EDD778203EA1}" type="parTrans" cxnId="{25FFA7A6-5423-4E5D-8942-AD4C538DC68B}">
      <dgm:prSet/>
      <dgm:spPr/>
      <dgm:t>
        <a:bodyPr/>
        <a:lstStyle/>
        <a:p>
          <a:endParaRPr lang="es-ES"/>
        </a:p>
      </dgm:t>
    </dgm:pt>
    <dgm:pt modelId="{EB3B6DE6-3486-49EA-9778-CF6CDC4AAA00}" type="sibTrans" cxnId="{25FFA7A6-5423-4E5D-8942-AD4C538DC68B}">
      <dgm:prSet/>
      <dgm:spPr/>
      <dgm:t>
        <a:bodyPr/>
        <a:lstStyle/>
        <a:p>
          <a:endParaRPr lang="es-ES"/>
        </a:p>
      </dgm:t>
    </dgm:pt>
    <dgm:pt modelId="{2FF0C91D-090C-46CC-8C40-9FE2C34A13F4}">
      <dgm:prSet phldrT="[Texto]"/>
      <dgm:spPr/>
      <dgm:t>
        <a:bodyPr/>
        <a:lstStyle/>
        <a:p>
          <a:r>
            <a:rPr lang="es-ES" dirty="0">
              <a:latin typeface="Eras Bold ITC" panose="020B0907030504020204" pitchFamily="34" charset="0"/>
            </a:rPr>
            <a:t>CUATRIMESTRAL</a:t>
          </a:r>
        </a:p>
      </dgm:t>
    </dgm:pt>
    <dgm:pt modelId="{207DC30C-E3E7-4355-811E-9222C8BC6E71}" type="parTrans" cxnId="{5D985FBA-010B-4326-8765-C7038E02EEE9}">
      <dgm:prSet/>
      <dgm:spPr/>
      <dgm:t>
        <a:bodyPr/>
        <a:lstStyle/>
        <a:p>
          <a:endParaRPr lang="es-ES"/>
        </a:p>
      </dgm:t>
    </dgm:pt>
    <dgm:pt modelId="{FCF25701-128C-468C-88AF-D3DC28414D8A}" type="sibTrans" cxnId="{5D985FBA-010B-4326-8765-C7038E02EEE9}">
      <dgm:prSet/>
      <dgm:spPr/>
      <dgm:t>
        <a:bodyPr/>
        <a:lstStyle/>
        <a:p>
          <a:endParaRPr lang="es-ES"/>
        </a:p>
      </dgm:t>
    </dgm:pt>
    <dgm:pt modelId="{BD1144FF-5FFA-4376-A757-68C59293CDA0}" type="pres">
      <dgm:prSet presAssocID="{7D831914-593C-47AB-A15B-86612822C825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3FB9A44-13BE-466F-968C-DDBC3900ABE3}" type="pres">
      <dgm:prSet presAssocID="{99B2A201-5CDE-4287-A6EB-CDCF15E29D0A}" presName="Accent1" presStyleCnt="0"/>
      <dgm:spPr/>
    </dgm:pt>
    <dgm:pt modelId="{DDE48A0A-3303-40CB-B00F-4CA4624710AD}" type="pres">
      <dgm:prSet presAssocID="{99B2A201-5CDE-4287-A6EB-CDCF15E29D0A}" presName="Accent" presStyleLbl="node1" presStyleIdx="0" presStyleCnt="2"/>
      <dgm:spPr/>
    </dgm:pt>
    <dgm:pt modelId="{F03A613B-B6B6-480B-A126-41B583A01796}" type="pres">
      <dgm:prSet presAssocID="{99B2A201-5CDE-4287-A6EB-CDCF15E29D0A}" presName="Parent1" presStyleLbl="revTx" presStyleIdx="0" presStyleCnt="2">
        <dgm:presLayoutVars>
          <dgm:chMax val="1"/>
          <dgm:chPref val="1"/>
          <dgm:bulletEnabled val="1"/>
        </dgm:presLayoutVars>
      </dgm:prSet>
      <dgm:spPr/>
    </dgm:pt>
    <dgm:pt modelId="{4246AF8F-CB11-4E6A-95AE-D156CB91134F}" type="pres">
      <dgm:prSet presAssocID="{2FF0C91D-090C-46CC-8C40-9FE2C34A13F4}" presName="Accent2" presStyleCnt="0"/>
      <dgm:spPr/>
    </dgm:pt>
    <dgm:pt modelId="{EF8E3A81-BE19-4910-8B54-5F2C3FBAE268}" type="pres">
      <dgm:prSet presAssocID="{2FF0C91D-090C-46CC-8C40-9FE2C34A13F4}" presName="Accent" presStyleLbl="node1" presStyleIdx="1" presStyleCnt="2"/>
      <dgm:spPr/>
    </dgm:pt>
    <dgm:pt modelId="{E03BE9EA-D69C-4F13-84FE-C3D900DF2CB6}" type="pres">
      <dgm:prSet presAssocID="{2FF0C91D-090C-46CC-8C40-9FE2C34A13F4}" presName="Parent2" presStyleLbl="revTx" presStyleIdx="1" presStyleCnt="2">
        <dgm:presLayoutVars>
          <dgm:chMax val="1"/>
          <dgm:chPref val="1"/>
          <dgm:bulletEnabled val="1"/>
        </dgm:presLayoutVars>
      </dgm:prSet>
      <dgm:spPr/>
    </dgm:pt>
  </dgm:ptLst>
  <dgm:cxnLst>
    <dgm:cxn modelId="{5D985FBA-010B-4326-8765-C7038E02EEE9}" srcId="{7D831914-593C-47AB-A15B-86612822C825}" destId="{2FF0C91D-090C-46CC-8C40-9FE2C34A13F4}" srcOrd="1" destOrd="0" parTransId="{207DC30C-E3E7-4355-811E-9222C8BC6E71}" sibTransId="{FCF25701-128C-468C-88AF-D3DC28414D8A}"/>
    <dgm:cxn modelId="{C12D6F9F-CAAB-4A7B-AFA5-95E759729209}" type="presOf" srcId="{7D831914-593C-47AB-A15B-86612822C825}" destId="{BD1144FF-5FFA-4376-A757-68C59293CDA0}" srcOrd="0" destOrd="0" presId="urn:microsoft.com/office/officeart/2009/layout/CircleArrowProcess"/>
    <dgm:cxn modelId="{25FFA7A6-5423-4E5D-8942-AD4C538DC68B}" srcId="{7D831914-593C-47AB-A15B-86612822C825}" destId="{99B2A201-5CDE-4287-A6EB-CDCF15E29D0A}" srcOrd="0" destOrd="0" parTransId="{388AC494-CE95-4A5F-B3A8-EDD778203EA1}" sibTransId="{EB3B6DE6-3486-49EA-9778-CF6CDC4AAA00}"/>
    <dgm:cxn modelId="{FCA8583C-0A2B-46C1-B13E-17A53048F507}" type="presOf" srcId="{99B2A201-5CDE-4287-A6EB-CDCF15E29D0A}" destId="{F03A613B-B6B6-480B-A126-41B583A01796}" srcOrd="0" destOrd="0" presId="urn:microsoft.com/office/officeart/2009/layout/CircleArrowProcess"/>
    <dgm:cxn modelId="{12DCAACE-B160-4C04-BFAC-A10680341944}" type="presOf" srcId="{2FF0C91D-090C-46CC-8C40-9FE2C34A13F4}" destId="{E03BE9EA-D69C-4F13-84FE-C3D900DF2CB6}" srcOrd="0" destOrd="0" presId="urn:microsoft.com/office/officeart/2009/layout/CircleArrowProcess"/>
    <dgm:cxn modelId="{FE4A5129-9545-4A84-BC27-1A547B56FC55}" type="presParOf" srcId="{BD1144FF-5FFA-4376-A757-68C59293CDA0}" destId="{73FB9A44-13BE-466F-968C-DDBC3900ABE3}" srcOrd="0" destOrd="0" presId="urn:microsoft.com/office/officeart/2009/layout/CircleArrowProcess"/>
    <dgm:cxn modelId="{3C569D5E-3D3D-416A-A518-23A97F3F93C9}" type="presParOf" srcId="{73FB9A44-13BE-466F-968C-DDBC3900ABE3}" destId="{DDE48A0A-3303-40CB-B00F-4CA4624710AD}" srcOrd="0" destOrd="0" presId="urn:microsoft.com/office/officeart/2009/layout/CircleArrowProcess"/>
    <dgm:cxn modelId="{60BB2FF4-95B2-430F-872E-43724DE70A6B}" type="presParOf" srcId="{BD1144FF-5FFA-4376-A757-68C59293CDA0}" destId="{F03A613B-B6B6-480B-A126-41B583A01796}" srcOrd="1" destOrd="0" presId="urn:microsoft.com/office/officeart/2009/layout/CircleArrowProcess"/>
    <dgm:cxn modelId="{E306A37A-DF32-4F88-9AE7-16266285B247}" type="presParOf" srcId="{BD1144FF-5FFA-4376-A757-68C59293CDA0}" destId="{4246AF8F-CB11-4E6A-95AE-D156CB91134F}" srcOrd="2" destOrd="0" presId="urn:microsoft.com/office/officeart/2009/layout/CircleArrowProcess"/>
    <dgm:cxn modelId="{4CF86A8A-7890-4E14-B787-680C9265036B}" type="presParOf" srcId="{4246AF8F-CB11-4E6A-95AE-D156CB91134F}" destId="{EF8E3A81-BE19-4910-8B54-5F2C3FBAE268}" srcOrd="0" destOrd="0" presId="urn:microsoft.com/office/officeart/2009/layout/CircleArrowProcess"/>
    <dgm:cxn modelId="{69375B77-6A1C-426C-B0A7-CCDBBF453E5E}" type="presParOf" srcId="{BD1144FF-5FFA-4376-A757-68C59293CDA0}" destId="{E03BE9EA-D69C-4F13-84FE-C3D900DF2CB6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C7B5A7-4608-4CE5-B93B-7A4F42BF7A78}" type="doc">
      <dgm:prSet loTypeId="urn:microsoft.com/office/officeart/2005/8/layout/arrow6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7F8B5E0-E294-44CE-82A9-A7A23B01F9D8}">
      <dgm:prSet phldrT="[Texto]"/>
      <dgm:spPr/>
      <dgm:t>
        <a:bodyPr/>
        <a:lstStyle/>
        <a:p>
          <a:r>
            <a:rPr lang="es-ES">
              <a:latin typeface="Eras Bold ITC" panose="020B0907030504020204" pitchFamily="34" charset="0"/>
            </a:rPr>
            <a:t>BIMENSUAL</a:t>
          </a:r>
          <a:endParaRPr lang="es-ES" dirty="0">
            <a:latin typeface="Eras Bold ITC" panose="020B0907030504020204" pitchFamily="34" charset="0"/>
          </a:endParaRPr>
        </a:p>
      </dgm:t>
    </dgm:pt>
    <dgm:pt modelId="{30DC0591-41AF-49FC-91E5-B6F9C9647861}" type="parTrans" cxnId="{680467DE-747F-4378-88AE-F7BDA3C0E4F3}">
      <dgm:prSet/>
      <dgm:spPr/>
      <dgm:t>
        <a:bodyPr/>
        <a:lstStyle/>
        <a:p>
          <a:endParaRPr lang="es-ES"/>
        </a:p>
      </dgm:t>
    </dgm:pt>
    <dgm:pt modelId="{E5C8BFCE-F1B9-4B74-B7C3-6D81766F9F13}" type="sibTrans" cxnId="{680467DE-747F-4378-88AE-F7BDA3C0E4F3}">
      <dgm:prSet/>
      <dgm:spPr/>
      <dgm:t>
        <a:bodyPr/>
        <a:lstStyle/>
        <a:p>
          <a:endParaRPr lang="es-ES"/>
        </a:p>
      </dgm:t>
    </dgm:pt>
    <dgm:pt modelId="{1915428D-56FF-4840-B5C7-946DE97A9C62}">
      <dgm:prSet phldrT="[Texto]"/>
      <dgm:spPr/>
      <dgm:t>
        <a:bodyPr/>
        <a:lstStyle/>
        <a:p>
          <a:r>
            <a:rPr lang="es-ES" dirty="0">
              <a:latin typeface="Eras Bold ITC" panose="020B0907030504020204" pitchFamily="34" charset="0"/>
            </a:rPr>
            <a:t>CUATRIMESTRAL</a:t>
          </a:r>
        </a:p>
      </dgm:t>
    </dgm:pt>
    <dgm:pt modelId="{3674C9CD-697B-4AE1-9E50-3108497BB6A6}" type="parTrans" cxnId="{FB17D736-2CCA-49B0-8CCC-59BB8F2D59C8}">
      <dgm:prSet/>
      <dgm:spPr/>
      <dgm:t>
        <a:bodyPr/>
        <a:lstStyle/>
        <a:p>
          <a:endParaRPr lang="es-ES"/>
        </a:p>
      </dgm:t>
    </dgm:pt>
    <dgm:pt modelId="{B5C02157-AE2B-4568-9336-A7DDF5397CE0}" type="sibTrans" cxnId="{FB17D736-2CCA-49B0-8CCC-59BB8F2D59C8}">
      <dgm:prSet/>
      <dgm:spPr/>
      <dgm:t>
        <a:bodyPr/>
        <a:lstStyle/>
        <a:p>
          <a:endParaRPr lang="es-ES"/>
        </a:p>
      </dgm:t>
    </dgm:pt>
    <dgm:pt modelId="{2C5AF674-0A49-476C-9246-98F69A23C0C4}" type="pres">
      <dgm:prSet presAssocID="{99C7B5A7-4608-4CE5-B93B-7A4F42BF7A78}" presName="compositeShape" presStyleCnt="0">
        <dgm:presLayoutVars>
          <dgm:chMax val="2"/>
          <dgm:dir/>
          <dgm:resizeHandles val="exact"/>
        </dgm:presLayoutVars>
      </dgm:prSet>
      <dgm:spPr/>
    </dgm:pt>
    <dgm:pt modelId="{EDF2C15C-B9BA-4565-9522-01989472DB0C}" type="pres">
      <dgm:prSet presAssocID="{99C7B5A7-4608-4CE5-B93B-7A4F42BF7A78}" presName="ribbon" presStyleLbl="node1" presStyleIdx="0" presStyleCnt="1" custLinFactNeighborX="-720"/>
      <dgm:spPr/>
    </dgm:pt>
    <dgm:pt modelId="{143BAA8C-F6F2-45DC-809F-21B7507F38E6}" type="pres">
      <dgm:prSet presAssocID="{99C7B5A7-4608-4CE5-B93B-7A4F42BF7A78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3E627682-6150-4C15-B143-1F7852EFF66E}" type="pres">
      <dgm:prSet presAssocID="{99C7B5A7-4608-4CE5-B93B-7A4F42BF7A78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B17D736-2CCA-49B0-8CCC-59BB8F2D59C8}" srcId="{99C7B5A7-4608-4CE5-B93B-7A4F42BF7A78}" destId="{1915428D-56FF-4840-B5C7-946DE97A9C62}" srcOrd="1" destOrd="0" parTransId="{3674C9CD-697B-4AE1-9E50-3108497BB6A6}" sibTransId="{B5C02157-AE2B-4568-9336-A7DDF5397CE0}"/>
    <dgm:cxn modelId="{D9C918FC-8D49-473E-8135-8B5B59B21583}" type="presOf" srcId="{87F8B5E0-E294-44CE-82A9-A7A23B01F9D8}" destId="{143BAA8C-F6F2-45DC-809F-21B7507F38E6}" srcOrd="0" destOrd="0" presId="urn:microsoft.com/office/officeart/2005/8/layout/arrow6"/>
    <dgm:cxn modelId="{956930D6-3567-4AF2-A17B-B082C1C923BC}" type="presOf" srcId="{1915428D-56FF-4840-B5C7-946DE97A9C62}" destId="{3E627682-6150-4C15-B143-1F7852EFF66E}" srcOrd="0" destOrd="0" presId="urn:microsoft.com/office/officeart/2005/8/layout/arrow6"/>
    <dgm:cxn modelId="{1E9477D7-CDDC-4370-B4B6-C2C09A51C267}" type="presOf" srcId="{99C7B5A7-4608-4CE5-B93B-7A4F42BF7A78}" destId="{2C5AF674-0A49-476C-9246-98F69A23C0C4}" srcOrd="0" destOrd="0" presId="urn:microsoft.com/office/officeart/2005/8/layout/arrow6"/>
    <dgm:cxn modelId="{680467DE-747F-4378-88AE-F7BDA3C0E4F3}" srcId="{99C7B5A7-4608-4CE5-B93B-7A4F42BF7A78}" destId="{87F8B5E0-E294-44CE-82A9-A7A23B01F9D8}" srcOrd="0" destOrd="0" parTransId="{30DC0591-41AF-49FC-91E5-B6F9C9647861}" sibTransId="{E5C8BFCE-F1B9-4B74-B7C3-6D81766F9F13}"/>
    <dgm:cxn modelId="{DA9701FC-2DCA-46E5-8C39-A5F7A216F3A1}" type="presParOf" srcId="{2C5AF674-0A49-476C-9246-98F69A23C0C4}" destId="{EDF2C15C-B9BA-4565-9522-01989472DB0C}" srcOrd="0" destOrd="0" presId="urn:microsoft.com/office/officeart/2005/8/layout/arrow6"/>
    <dgm:cxn modelId="{10A15514-5664-48F0-8EDD-97FAE0040C4B}" type="presParOf" srcId="{2C5AF674-0A49-476C-9246-98F69A23C0C4}" destId="{143BAA8C-F6F2-45DC-809F-21B7507F38E6}" srcOrd="1" destOrd="0" presId="urn:microsoft.com/office/officeart/2005/8/layout/arrow6"/>
    <dgm:cxn modelId="{71CFFB18-B1BC-4739-9D14-D5FEE8BA7911}" type="presParOf" srcId="{2C5AF674-0A49-476C-9246-98F69A23C0C4}" destId="{3E627682-6150-4C15-B143-1F7852EFF66E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09F3C-DFF7-4E76-B119-9906D9368ACE}">
      <dsp:nvSpPr>
        <dsp:cNvPr id="0" name=""/>
        <dsp:cNvSpPr/>
      </dsp:nvSpPr>
      <dsp:spPr>
        <a:xfrm>
          <a:off x="1033267" y="1692"/>
          <a:ext cx="2703116" cy="1081246"/>
        </a:xfrm>
        <a:prstGeom prst="chevron">
          <a:avLst/>
        </a:prstGeom>
        <a:solidFill>
          <a:srgbClr val="00000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16%</a:t>
          </a:r>
        </a:p>
      </dsp:txBody>
      <dsp:txXfrm>
        <a:off x="1573890" y="1692"/>
        <a:ext cx="1621870" cy="1081246"/>
      </dsp:txXfrm>
    </dsp:sp>
    <dsp:sp modelId="{6A1F75AE-3CD4-4393-97C3-7FA0AE1E5F9A}">
      <dsp:nvSpPr>
        <dsp:cNvPr id="0" name=""/>
        <dsp:cNvSpPr/>
      </dsp:nvSpPr>
      <dsp:spPr>
        <a:xfrm>
          <a:off x="3384978" y="93598"/>
          <a:ext cx="2243586" cy="897434"/>
        </a:xfrm>
        <a:prstGeom prst="chevron">
          <a:avLst/>
        </a:prstGeom>
        <a:solidFill>
          <a:srgbClr val="3399FF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0" bIns="36195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700" kern="1200" dirty="0">
              <a:solidFill>
                <a:schemeClr val="bg1"/>
              </a:solidFill>
            </a:rPr>
            <a:t>19%</a:t>
          </a:r>
        </a:p>
      </dsp:txBody>
      <dsp:txXfrm>
        <a:off x="3833695" y="93598"/>
        <a:ext cx="1346152" cy="897434"/>
      </dsp:txXfrm>
    </dsp:sp>
    <dsp:sp modelId="{9B7BA5FF-D46C-4C15-B5DA-D7E00217E8B1}">
      <dsp:nvSpPr>
        <dsp:cNvPr id="0" name=""/>
        <dsp:cNvSpPr/>
      </dsp:nvSpPr>
      <dsp:spPr>
        <a:xfrm>
          <a:off x="1033267" y="1234314"/>
          <a:ext cx="2703116" cy="1081246"/>
        </a:xfrm>
        <a:prstGeom prst="chevron">
          <a:avLst/>
        </a:prstGeom>
        <a:solidFill>
          <a:srgbClr val="00000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5%</a:t>
          </a:r>
        </a:p>
      </dsp:txBody>
      <dsp:txXfrm>
        <a:off x="1573890" y="1234314"/>
        <a:ext cx="1621870" cy="1081246"/>
      </dsp:txXfrm>
    </dsp:sp>
    <dsp:sp modelId="{397246E0-28AC-4C34-A7B3-E402B824DA67}">
      <dsp:nvSpPr>
        <dsp:cNvPr id="0" name=""/>
        <dsp:cNvSpPr/>
      </dsp:nvSpPr>
      <dsp:spPr>
        <a:xfrm>
          <a:off x="3384978" y="1326220"/>
          <a:ext cx="2243586" cy="897434"/>
        </a:xfrm>
        <a:prstGeom prst="chevron">
          <a:avLst/>
        </a:prstGeom>
        <a:solidFill>
          <a:srgbClr val="3399FF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0" bIns="36195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700" kern="1200" dirty="0">
              <a:solidFill>
                <a:schemeClr val="bg1"/>
              </a:solidFill>
            </a:rPr>
            <a:t>5%</a:t>
          </a:r>
        </a:p>
      </dsp:txBody>
      <dsp:txXfrm>
        <a:off x="3833695" y="1326220"/>
        <a:ext cx="1346152" cy="897434"/>
      </dsp:txXfrm>
    </dsp:sp>
    <dsp:sp modelId="{96DE2A14-9776-42C0-B047-1B3976B8DE06}">
      <dsp:nvSpPr>
        <dsp:cNvPr id="0" name=""/>
        <dsp:cNvSpPr/>
      </dsp:nvSpPr>
      <dsp:spPr>
        <a:xfrm>
          <a:off x="1033267" y="2466935"/>
          <a:ext cx="2703116" cy="1081246"/>
        </a:xfrm>
        <a:prstGeom prst="chevron">
          <a:avLst/>
        </a:prstGeom>
        <a:solidFill>
          <a:srgbClr val="000000">
            <a:alpha val="50196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41275" rIns="0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500" kern="1200" dirty="0"/>
            <a:t>0%</a:t>
          </a:r>
        </a:p>
      </dsp:txBody>
      <dsp:txXfrm>
        <a:off x="1573890" y="2466935"/>
        <a:ext cx="1621870" cy="1081246"/>
      </dsp:txXfrm>
    </dsp:sp>
    <dsp:sp modelId="{6DF32A7E-749B-42CB-9E38-B576D2DFB84C}">
      <dsp:nvSpPr>
        <dsp:cNvPr id="0" name=""/>
        <dsp:cNvSpPr/>
      </dsp:nvSpPr>
      <dsp:spPr>
        <a:xfrm>
          <a:off x="3384978" y="2558841"/>
          <a:ext cx="2243586" cy="897434"/>
        </a:xfrm>
        <a:prstGeom prst="chevron">
          <a:avLst/>
        </a:prstGeom>
        <a:solidFill>
          <a:srgbClr val="3399FF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0" bIns="36195" numCol="1" spcCol="1270" anchor="ctr" anchorCtr="0">
          <a:noAutofit/>
        </a:bodyPr>
        <a:lstStyle/>
        <a:p>
          <a:pPr marL="0" lvl="0" indent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700" kern="1200" dirty="0">
              <a:solidFill>
                <a:schemeClr val="bg1"/>
              </a:solidFill>
            </a:rPr>
            <a:t>0%</a:t>
          </a:r>
        </a:p>
      </dsp:txBody>
      <dsp:txXfrm>
        <a:off x="3833695" y="2558841"/>
        <a:ext cx="1346152" cy="8974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E48A0A-3303-40CB-B00F-4CA4624710AD}">
      <dsp:nvSpPr>
        <dsp:cNvPr id="0" name=""/>
        <dsp:cNvSpPr/>
      </dsp:nvSpPr>
      <dsp:spPr>
        <a:xfrm>
          <a:off x="2631024" y="0"/>
          <a:ext cx="3611438" cy="361154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3A613B-B6B6-480B-A126-41B583A01796}">
      <dsp:nvSpPr>
        <dsp:cNvPr id="0" name=""/>
        <dsp:cNvSpPr/>
      </dsp:nvSpPr>
      <dsp:spPr>
        <a:xfrm>
          <a:off x="3428642" y="1307524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latin typeface="Eras Bold ITC" panose="020B0907030504020204" pitchFamily="34" charset="0"/>
            </a:rPr>
            <a:t>BIMESTRAL</a:t>
          </a:r>
        </a:p>
      </dsp:txBody>
      <dsp:txXfrm>
        <a:off x="3428642" y="1307524"/>
        <a:ext cx="2014898" cy="1007330"/>
      </dsp:txXfrm>
    </dsp:sp>
    <dsp:sp modelId="{EF8E3A81-BE19-4910-8B54-5F2C3FBAE268}">
      <dsp:nvSpPr>
        <dsp:cNvPr id="0" name=""/>
        <dsp:cNvSpPr/>
      </dsp:nvSpPr>
      <dsp:spPr>
        <a:xfrm>
          <a:off x="1885537" y="2314854"/>
          <a:ext cx="3102500" cy="3103812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3BE9EA-D69C-4F13-84FE-C3D900DF2CB6}">
      <dsp:nvSpPr>
        <dsp:cNvPr id="0" name=""/>
        <dsp:cNvSpPr/>
      </dsp:nvSpPr>
      <dsp:spPr>
        <a:xfrm>
          <a:off x="2421193" y="3386666"/>
          <a:ext cx="2014898" cy="10073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>
              <a:latin typeface="Eras Bold ITC" panose="020B0907030504020204" pitchFamily="34" charset="0"/>
            </a:rPr>
            <a:t>CUATRIMESTRAL</a:t>
          </a:r>
        </a:p>
      </dsp:txBody>
      <dsp:txXfrm>
        <a:off x="2421193" y="3386666"/>
        <a:ext cx="2014898" cy="10073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F2C15C-B9BA-4565-9522-01989472DB0C}">
      <dsp:nvSpPr>
        <dsp:cNvPr id="0" name=""/>
        <dsp:cNvSpPr/>
      </dsp:nvSpPr>
      <dsp:spPr>
        <a:xfrm>
          <a:off x="0" y="334333"/>
          <a:ext cx="5605929" cy="2242372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43BAA8C-F6F2-45DC-809F-21B7507F38E6}">
      <dsp:nvSpPr>
        <dsp:cNvPr id="0" name=""/>
        <dsp:cNvSpPr/>
      </dsp:nvSpPr>
      <dsp:spPr>
        <a:xfrm>
          <a:off x="672711" y="726748"/>
          <a:ext cx="1849956" cy="1098762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>
              <a:latin typeface="Eras Bold ITC" panose="020B0907030504020204" pitchFamily="34" charset="0"/>
            </a:rPr>
            <a:t>BIMENSUAL</a:t>
          </a:r>
          <a:endParaRPr lang="es-ES" sz="1900" kern="1200" dirty="0">
            <a:latin typeface="Eras Bold ITC" panose="020B0907030504020204" pitchFamily="34" charset="0"/>
          </a:endParaRPr>
        </a:p>
      </dsp:txBody>
      <dsp:txXfrm>
        <a:off x="672711" y="726748"/>
        <a:ext cx="1849956" cy="1098762"/>
      </dsp:txXfrm>
    </dsp:sp>
    <dsp:sp modelId="{3E627682-6150-4C15-B143-1F7852EFF66E}">
      <dsp:nvSpPr>
        <dsp:cNvPr id="0" name=""/>
        <dsp:cNvSpPr/>
      </dsp:nvSpPr>
      <dsp:spPr>
        <a:xfrm>
          <a:off x="2802964" y="1085527"/>
          <a:ext cx="2186312" cy="1098762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latin typeface="Eras Bold ITC" panose="020B0907030504020204" pitchFamily="34" charset="0"/>
            </a:rPr>
            <a:t>CUATRIMESTRAL</a:t>
          </a:r>
        </a:p>
      </dsp:txBody>
      <dsp:txXfrm>
        <a:off x="2802964" y="1085527"/>
        <a:ext cx="2186312" cy="10987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41E1D-D839-49E4-A5ED-F9AD7B4467D0}" type="datetimeFigureOut">
              <a:rPr lang="es-ES" smtClean="0"/>
              <a:t>08/02/2017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DDF96-73E1-4FB6-9A40-876ABD0F463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34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DF96-73E1-4FB6-9A40-876ABD0F463D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2668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DF96-73E1-4FB6-9A40-876ABD0F463D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9558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DF96-73E1-4FB6-9A40-876ABD0F463D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67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DF96-73E1-4FB6-9A40-876ABD0F463D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499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3DDF96-73E1-4FB6-9A40-876ABD0F463D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9941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0974-2E06-4130-AC1B-52FE28B7F700}" type="datetime1">
              <a:rPr lang="es-ES" smtClean="0"/>
              <a:t>08/02/2017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062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E228-6197-4B1A-9047-8D93D47316D3}" type="datetime1">
              <a:rPr lang="es-ES" smtClean="0"/>
              <a:t>08/02/2017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2443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84798-2586-4B63-B097-9791F469A7AC}" type="datetime1">
              <a:rPr lang="es-ES" smtClean="0"/>
              <a:t>08/02/2017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695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A5CB7-8FB5-4FE8-8634-970DEAEBE0D5}" type="datetime1">
              <a:rPr lang="es-ES" smtClean="0"/>
              <a:t>08/02/2017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5194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20C8A-316B-4885-9E2F-45D47DC930AF}" type="datetime1">
              <a:rPr lang="es-ES" smtClean="0"/>
              <a:t>08/02/2017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951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A5654D-BEB1-45CB-9040-D9E2F8C236DE}" type="datetime1">
              <a:rPr lang="es-ES" smtClean="0"/>
              <a:t>08/02/2017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9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3A0C6-5763-49AC-B2DE-1C82ADA71EC1}" type="datetime1">
              <a:rPr lang="es-ES" smtClean="0"/>
              <a:t>08/02/2017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5636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0F-69A6-4FBB-AB8D-55ABFE9F43B3}" type="datetime1">
              <a:rPr lang="es-ES" smtClean="0"/>
              <a:t>08/02/2017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050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9ACA8-17EF-4D9D-AFE6-165C3C10C747}" type="datetime1">
              <a:rPr lang="es-ES" smtClean="0"/>
              <a:t>08/02/2017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279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25474-4D5E-406A-AC75-790F44271CAF}" type="datetime1">
              <a:rPr lang="es-ES" smtClean="0"/>
              <a:t>08/02/2017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026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FC0F3-708E-400F-887F-8A5F4C5E152D}" type="datetime1">
              <a:rPr lang="es-ES" smtClean="0"/>
              <a:t>08/02/2017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E1F695-AF0A-465D-82DC-23EAA35FABAB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91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12F8D-6079-435A-B142-4FBBA781DB42}" type="datetime1">
              <a:rPr lang="es-ES" smtClean="0"/>
              <a:t>08/02/2017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531078" cy="4905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99FF"/>
                </a:solidFill>
                <a:latin typeface="Eras Bold ITC" panose="020B0907030504020204" pitchFamily="34" charset="0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62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6.png"/><Relationship Id="rId4" Type="http://schemas.openxmlformats.org/officeDocument/2006/relationships/image" Target="../media/image18.jp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148917" y="-21774"/>
            <a:ext cx="4043083" cy="9541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8151133" y="4328740"/>
            <a:ext cx="4040867" cy="138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07" y="0"/>
            <a:ext cx="8171161" cy="5715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458197" y="1264026"/>
            <a:ext cx="3603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rgbClr val="00808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Reforma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9345705" y="1963274"/>
            <a:ext cx="2675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rgbClr val="00808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tributaria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385649" y="4427968"/>
            <a:ext cx="3603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  <a:latin typeface="Eras Bold ITC" panose="020B0907030504020204" pitchFamily="34" charset="0"/>
              </a:rPr>
              <a:t>Por</a:t>
            </a:r>
          </a:p>
          <a:p>
            <a:pPr algn="ctr"/>
            <a:r>
              <a:rPr lang="es-ES" sz="24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s-ES" sz="2400" dirty="0">
                <a:solidFill>
                  <a:schemeClr val="bg1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Carlos Arturo Chaparro Cervantes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10838" y="497602"/>
            <a:ext cx="6414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¿POR QUÉ LA POLÉMICA?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1904341" y="3944047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FF000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9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2474261" y="3944047"/>
            <a:ext cx="524429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FF000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%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5868017" y="5062295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00B05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0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6437274" y="5053331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00B05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0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746304" y="5075742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00B05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1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5869457" y="4480866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00B05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4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4163600" y="5073182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800" dirty="0">
              <a:solidFill>
                <a:schemeClr val="accent6">
                  <a:lumMod val="60000"/>
                  <a:lumOff val="40000"/>
                </a:schemeClr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5302114" y="5066778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00B05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0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6436145" y="4479593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00B05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X</a:t>
            </a:r>
          </a:p>
        </p:txBody>
      </p:sp>
      <p:sp>
        <p:nvSpPr>
          <p:cNvPr id="20" name="Rectángulo redondeado 19"/>
          <p:cNvSpPr/>
          <p:nvPr/>
        </p:nvSpPr>
        <p:spPr>
          <a:xfrm>
            <a:off x="1320967" y="5073599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003366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R</a:t>
            </a:r>
          </a:p>
        </p:txBody>
      </p:sp>
      <p:sp>
        <p:nvSpPr>
          <p:cNvPr id="21" name="Rectángulo redondeado 20"/>
          <p:cNvSpPr/>
          <p:nvPr/>
        </p:nvSpPr>
        <p:spPr>
          <a:xfrm>
            <a:off x="1890887" y="5073599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003366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E</a:t>
            </a:r>
          </a:p>
        </p:txBody>
      </p:sp>
      <p:sp>
        <p:nvSpPr>
          <p:cNvPr id="22" name="Rectángulo redondeado 21"/>
          <p:cNvSpPr/>
          <p:nvPr/>
        </p:nvSpPr>
        <p:spPr>
          <a:xfrm>
            <a:off x="2460144" y="5078082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003366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N</a:t>
            </a:r>
          </a:p>
        </p:txBody>
      </p:sp>
      <p:sp>
        <p:nvSpPr>
          <p:cNvPr id="23" name="Rectángulo redondeado 22"/>
          <p:cNvSpPr/>
          <p:nvPr/>
        </p:nvSpPr>
        <p:spPr>
          <a:xfrm>
            <a:off x="3029401" y="5082565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003366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T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3598658" y="5087048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rgbClr val="003366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A</a:t>
            </a:r>
          </a:p>
        </p:txBody>
      </p:sp>
      <p:sp>
        <p:nvSpPr>
          <p:cNvPr id="25" name="Rectángulo redondeado 24"/>
          <p:cNvSpPr/>
          <p:nvPr/>
        </p:nvSpPr>
        <p:spPr>
          <a:xfrm>
            <a:off x="1335079" y="4504344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FF000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I</a:t>
            </a:r>
          </a:p>
        </p:txBody>
      </p:sp>
      <p:sp>
        <p:nvSpPr>
          <p:cNvPr id="26" name="Rectángulo redondeado 25"/>
          <p:cNvSpPr/>
          <p:nvPr/>
        </p:nvSpPr>
        <p:spPr>
          <a:xfrm>
            <a:off x="1904336" y="4522274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FF000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V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2487040" y="4513310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solidFill>
                  <a:srgbClr val="FF000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A</a:t>
            </a:r>
          </a:p>
        </p:txBody>
      </p:sp>
      <p:pic>
        <p:nvPicPr>
          <p:cNvPr id="28" name="Marcador de contenido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075" y="6101065"/>
            <a:ext cx="338201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uadroTexto 28"/>
          <p:cNvSpPr txBox="1"/>
          <p:nvPr/>
        </p:nvSpPr>
        <p:spPr>
          <a:xfrm>
            <a:off x="8459451" y="2654532"/>
            <a:ext cx="3097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600" dirty="0">
                <a:solidFill>
                  <a:srgbClr val="0033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IVA</a:t>
            </a:r>
            <a:r>
              <a:rPr lang="es-ES" sz="6600" dirty="0">
                <a:solidFill>
                  <a:schemeClr val="accent1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10379487" y="3389870"/>
            <a:ext cx="16240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003366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19%</a:t>
            </a:r>
            <a:endParaRPr lang="es-ES" sz="5400" dirty="0">
              <a:solidFill>
                <a:srgbClr val="003366"/>
              </a:solidFill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2188781" y="6209334"/>
            <a:ext cx="247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latin typeface="Eras Bold ITC" panose="020B0907030504020204" pitchFamily="34" charset="0"/>
              </a:rPr>
              <a:t>PERSPECTIVA DE </a:t>
            </a:r>
          </a:p>
        </p:txBody>
      </p:sp>
      <p:sp>
        <p:nvSpPr>
          <p:cNvPr id="32" name="Rectángulo redondeado 31"/>
          <p:cNvSpPr/>
          <p:nvPr/>
        </p:nvSpPr>
        <p:spPr>
          <a:xfrm>
            <a:off x="1344050" y="3935083"/>
            <a:ext cx="543026" cy="556692"/>
          </a:xfrm>
          <a:prstGeom prst="round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rgbClr val="FF0000"/>
                </a:solidFill>
                <a:latin typeface="Eras Bold ITC" panose="020B0907030504020204" pitchFamily="34" charset="0"/>
                <a:cs typeface="Aharoni" panose="02010803020104030203" pitchFamily="2" charset="-79"/>
              </a:rPr>
              <a:t>1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881" y="5997510"/>
            <a:ext cx="716621" cy="716621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8291971" y="6181623"/>
            <a:ext cx="128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Eras Bold ITC" panose="020B0907030504020204" pitchFamily="34" charset="0"/>
              </a:rPr>
              <a:t>PARA:</a:t>
            </a:r>
          </a:p>
        </p:txBody>
      </p:sp>
      <p:cxnSp>
        <p:nvCxnSpPr>
          <p:cNvPr id="37" name="Conector recto 36"/>
          <p:cNvCxnSpPr/>
          <p:nvPr/>
        </p:nvCxnSpPr>
        <p:spPr>
          <a:xfrm>
            <a:off x="8170342" y="6109133"/>
            <a:ext cx="0" cy="46953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5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-19033"/>
            <a:ext cx="8354291" cy="6877033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567"/>
          <a:stretch/>
        </p:blipFill>
        <p:spPr>
          <a:xfrm>
            <a:off x="1" y="-13868"/>
            <a:ext cx="12192000" cy="5491574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207819" y="722844"/>
            <a:ext cx="3851564" cy="1200329"/>
          </a:xfrm>
          <a:prstGeom prst="rect">
            <a:avLst/>
          </a:prstGeom>
          <a:solidFill>
            <a:srgbClr val="003366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_tradnl" dirty="0">
                <a:latin typeface="Eras Bold ITC" panose="020B0907030504020204" pitchFamily="34" charset="0"/>
              </a:rPr>
              <a:t>Venta o cesiones de derechos sobre </a:t>
            </a:r>
            <a:r>
              <a:rPr lang="es-ES_tradnl" dirty="0">
                <a:solidFill>
                  <a:schemeClr val="bg1"/>
                </a:solidFill>
                <a:latin typeface="Eras Bold ITC" panose="020B0907030504020204" pitchFamily="34" charset="0"/>
              </a:rPr>
              <a:t>activos intangibles</a:t>
            </a:r>
            <a:r>
              <a:rPr lang="es-ES_tradnl" dirty="0">
                <a:latin typeface="Eras Bold ITC" panose="020B0907030504020204" pitchFamily="34" charset="0"/>
              </a:rPr>
              <a:t>, únicamente asociados con la propiedad intelectual.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4544287" y="681239"/>
            <a:ext cx="3588327" cy="923330"/>
          </a:xfrm>
          <a:prstGeom prst="rect">
            <a:avLst/>
          </a:prstGeom>
          <a:solidFill>
            <a:srgbClr val="003366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Eras Bold ITC" panose="020B0907030504020204" pitchFamily="34" charset="0"/>
              </a:rPr>
              <a:t>Servicios prestados desde el exterior </a:t>
            </a:r>
            <a:r>
              <a:rPr lang="es-ES_tradnl" dirty="0">
                <a:latin typeface="Eras Bold ITC" panose="020B0907030504020204" pitchFamily="34" charset="0"/>
              </a:rPr>
              <a:t>con </a:t>
            </a:r>
            <a:r>
              <a:rPr lang="es-ES_tradnl" u="sng" dirty="0">
                <a:latin typeface="Eras Bold ITC" panose="020B0907030504020204" pitchFamily="34" charset="0"/>
              </a:rPr>
              <a:t>excepción de los expresamente excluidos.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8520546" y="528829"/>
            <a:ext cx="3491346" cy="1477328"/>
          </a:xfrm>
          <a:prstGeom prst="rect">
            <a:avLst/>
          </a:prstGeom>
          <a:solidFill>
            <a:srgbClr val="003366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Eras Bold ITC" panose="020B0907030504020204" pitchFamily="34" charset="0"/>
              </a:rPr>
              <a:t>Juegos de suerte y azar </a:t>
            </a:r>
            <a:r>
              <a:rPr lang="es-ES_tradnl" dirty="0">
                <a:latin typeface="Eras Bold ITC" panose="020B0907030504020204" pitchFamily="34" charset="0"/>
              </a:rPr>
              <a:t>con </a:t>
            </a:r>
            <a:r>
              <a:rPr lang="es-ES_tradnl" u="sng" dirty="0">
                <a:latin typeface="Eras Bold ITC" panose="020B0907030504020204" pitchFamily="34" charset="0"/>
              </a:rPr>
              <a:t>excepción de las loterías</a:t>
            </a:r>
            <a:r>
              <a:rPr lang="es-ES_tradnl" dirty="0">
                <a:latin typeface="Eras Bold ITC" panose="020B0907030504020204" pitchFamily="34" charset="0"/>
              </a:rPr>
              <a:t> </a:t>
            </a:r>
            <a:r>
              <a:rPr lang="es-ES_tradnl" u="sng" dirty="0">
                <a:latin typeface="Eras Bold ITC" panose="020B0907030504020204" pitchFamily="34" charset="0"/>
              </a:rPr>
              <a:t>y los juegos de azar operados exclusivamente por internet.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207818" y="3858072"/>
            <a:ext cx="3851565" cy="707886"/>
          </a:xfrm>
          <a:prstGeom prst="rect">
            <a:avLst/>
          </a:prstGeom>
          <a:solidFill>
            <a:srgbClr val="003366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_tradnl" sz="2000" dirty="0">
                <a:latin typeface="Eras Bold ITC" panose="020B0907030504020204" pitchFamily="34" charset="0"/>
              </a:rPr>
              <a:t>Venta de </a:t>
            </a:r>
            <a:r>
              <a:rPr lang="es-ES_tradnl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activos nuevos &gt; $850 MM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8520546" y="2777592"/>
            <a:ext cx="3491346" cy="2631490"/>
          </a:xfrm>
          <a:prstGeom prst="rect">
            <a:avLst/>
          </a:prstGeom>
          <a:solidFill>
            <a:srgbClr val="003366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Eras Bold ITC" panose="020B0907030504020204" pitchFamily="34" charset="0"/>
              </a:rPr>
              <a:t>Servicios e  Intangibles adquiridos o licenciados desde el exterior</a:t>
            </a:r>
            <a:r>
              <a:rPr lang="es-ES_tradnl" dirty="0">
                <a:latin typeface="Eras Bold ITC" panose="020B0907030504020204" pitchFamily="34" charset="0"/>
              </a:rPr>
              <a:t>…</a:t>
            </a:r>
          </a:p>
          <a:p>
            <a:endParaRPr lang="es-ES_tradnl" sz="100" dirty="0">
              <a:latin typeface="Eras Bold ITC" panose="020B0907030504020204" pitchFamily="34" charset="0"/>
            </a:endParaRPr>
          </a:p>
          <a:p>
            <a:r>
              <a:rPr lang="es-ES_tradnl" dirty="0">
                <a:latin typeface="Eras Bold ITC" panose="020B0907030504020204" pitchFamily="34" charset="0"/>
              </a:rPr>
              <a:t> </a:t>
            </a:r>
            <a:r>
              <a:rPr lang="es-ES_tradnl" u="sng" dirty="0">
                <a:latin typeface="Eras Bold ITC" panose="020B0907030504020204" pitchFamily="34" charset="0"/>
              </a:rPr>
              <a:t>se</a:t>
            </a:r>
            <a:r>
              <a:rPr lang="es-ES_tradnl" dirty="0">
                <a:latin typeface="Eras Bold ITC" panose="020B0907030504020204" pitchFamily="34" charset="0"/>
              </a:rPr>
              <a:t> </a:t>
            </a:r>
            <a:r>
              <a:rPr lang="es-ES_tradnl" u="sng" dirty="0">
                <a:latin typeface="Eras Bold ITC" panose="020B0907030504020204" pitchFamily="34" charset="0"/>
              </a:rPr>
              <a:t>entenderán adquiridos en el territorio nacional cuando el usuario final sea residente o tenga su actividad económica en Colombia.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599710" y="3089549"/>
            <a:ext cx="3435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Eras Bold ITC" panose="020B0907030504020204" pitchFamily="34" charset="0"/>
              </a:rPr>
              <a:t>Nuevas Actividades Gravadas</a:t>
            </a:r>
          </a:p>
        </p:txBody>
      </p:sp>
      <p:pic>
        <p:nvPicPr>
          <p:cNvPr id="10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8693615" y="6046310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19572" y="5915722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3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r="908" b="7239"/>
          <a:stretch/>
        </p:blipFill>
        <p:spPr>
          <a:xfrm>
            <a:off x="124690" y="1066800"/>
            <a:ext cx="11956473" cy="5624945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NO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dirty="0">
                <a:latin typeface="Eras Bold ITC" panose="020B0907030504020204" pitchFamily="34" charset="0"/>
              </a:rPr>
              <a:t>SON VENTAS</a:t>
            </a:r>
          </a:p>
        </p:txBody>
      </p:sp>
      <p:sp>
        <p:nvSpPr>
          <p:cNvPr id="4" name="Rectángulo redondeado 3"/>
          <p:cNvSpPr/>
          <p:nvPr/>
        </p:nvSpPr>
        <p:spPr>
          <a:xfrm>
            <a:off x="1000990" y="1330033"/>
            <a:ext cx="4080164" cy="2507673"/>
          </a:xfrm>
          <a:prstGeom prst="roundRect">
            <a:avLst/>
          </a:prstGeom>
          <a:solidFill>
            <a:srgbClr val="00336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dirty="0">
                <a:latin typeface="Eras Demi ITC" panose="020B0805030504020804" pitchFamily="34" charset="0"/>
              </a:rPr>
              <a:t>Las </a:t>
            </a:r>
            <a:r>
              <a:rPr lang="es-ES_tradnl" sz="2400" dirty="0">
                <a:solidFill>
                  <a:srgbClr val="003366"/>
                </a:solidFill>
                <a:latin typeface="Eras Demi ITC" panose="020B0805030504020804" pitchFamily="34" charset="0"/>
              </a:rPr>
              <a:t>donaciones</a:t>
            </a:r>
            <a:r>
              <a:rPr lang="es-ES_tradnl" sz="2400" dirty="0">
                <a:latin typeface="Eras Demi ITC" panose="020B0805030504020804" pitchFamily="34" charset="0"/>
              </a:rPr>
              <a:t> de las entidades estatales a la Nación de las </a:t>
            </a:r>
            <a:r>
              <a:rPr lang="es-ES_tradnl" sz="2400" dirty="0">
                <a:solidFill>
                  <a:srgbClr val="FFC000"/>
                </a:solidFill>
                <a:latin typeface="Eras Demi ITC" panose="020B0805030504020804" pitchFamily="34" charset="0"/>
              </a:rPr>
              <a:t>mercancías decomisadas</a:t>
            </a:r>
            <a:r>
              <a:rPr lang="es-ES_tradnl" sz="2400" dirty="0">
                <a:latin typeface="Eras Demi ITC" panose="020B0805030504020804" pitchFamily="34" charset="0"/>
              </a:rPr>
              <a:t>, aprehendidas o abandonadas.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7451090" y="1330032"/>
            <a:ext cx="4080164" cy="2507673"/>
          </a:xfrm>
          <a:prstGeom prst="roundRect">
            <a:avLst/>
          </a:prstGeom>
          <a:solidFill>
            <a:srgbClr val="00336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dirty="0">
                <a:latin typeface="Eras Demi ITC" panose="020B0805030504020804" pitchFamily="34" charset="0"/>
              </a:rPr>
              <a:t>La </a:t>
            </a:r>
            <a:r>
              <a:rPr lang="es-ES_tradnl" sz="2400" dirty="0">
                <a:solidFill>
                  <a:srgbClr val="003366"/>
                </a:solidFill>
                <a:latin typeface="Eras Demi ITC" panose="020B0805030504020804" pitchFamily="34" charset="0"/>
              </a:rPr>
              <a:t>asignación </a:t>
            </a:r>
            <a:r>
              <a:rPr lang="es-ES_tradnl" sz="2400" dirty="0">
                <a:latin typeface="Eras Demi ITC" panose="020B0805030504020804" pitchFamily="34" charset="0"/>
              </a:rPr>
              <a:t>al interior de la entidad estatal de las </a:t>
            </a:r>
            <a:r>
              <a:rPr lang="es-ES_tradnl" sz="2400" dirty="0">
                <a:solidFill>
                  <a:srgbClr val="FFC000"/>
                </a:solidFill>
                <a:latin typeface="Eras Demi ITC" panose="020B0805030504020804" pitchFamily="34" charset="0"/>
              </a:rPr>
              <a:t>mercancías decomisadas</a:t>
            </a:r>
            <a:r>
              <a:rPr lang="es-ES_tradnl" sz="2400" dirty="0">
                <a:latin typeface="Eras Demi ITC" panose="020B0805030504020804" pitchFamily="34" charset="0"/>
              </a:rPr>
              <a:t>, aprehendidas o abandonadas.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3841165" y="4003959"/>
            <a:ext cx="4080164" cy="2507673"/>
          </a:xfrm>
          <a:prstGeom prst="roundRect">
            <a:avLst/>
          </a:prstGeom>
          <a:solidFill>
            <a:srgbClr val="00336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_tradnl" sz="2400" dirty="0">
                <a:latin typeface="Eras Demi ITC" panose="020B0805030504020804" pitchFamily="34" charset="0"/>
              </a:rPr>
              <a:t>La </a:t>
            </a:r>
            <a:r>
              <a:rPr lang="es-ES_tradnl" sz="2400" dirty="0">
                <a:solidFill>
                  <a:srgbClr val="003366"/>
                </a:solidFill>
                <a:latin typeface="Eras Demi ITC" panose="020B0805030504020804" pitchFamily="34" charset="0"/>
              </a:rPr>
              <a:t>extinción </a:t>
            </a:r>
            <a:r>
              <a:rPr lang="es-ES_tradnl" sz="2400" dirty="0">
                <a:latin typeface="Eras Demi ITC" panose="020B0805030504020804" pitchFamily="34" charset="0"/>
              </a:rPr>
              <a:t>de obligaciones de las entidades estatales con </a:t>
            </a:r>
            <a:r>
              <a:rPr lang="es-ES_tradnl" sz="2400" dirty="0">
                <a:solidFill>
                  <a:srgbClr val="FFC000"/>
                </a:solidFill>
                <a:latin typeface="Eras Demi ITC" panose="020B0805030504020804" pitchFamily="34" charset="0"/>
              </a:rPr>
              <a:t>mercancías decomisadas</a:t>
            </a:r>
            <a:r>
              <a:rPr lang="es-ES_tradnl" sz="2400" dirty="0">
                <a:latin typeface="Eras Demi ITC" panose="020B0805030504020804" pitchFamily="34" charset="0"/>
              </a:rPr>
              <a:t>, aprehendidas o abandonadas.</a:t>
            </a:r>
          </a:p>
        </p:txBody>
      </p:sp>
      <p:pic>
        <p:nvPicPr>
          <p:cNvPr id="8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16557" y="6025977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88847" y="6192821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37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2194" b="8992"/>
          <a:stretch/>
        </p:blipFill>
        <p:spPr>
          <a:xfrm>
            <a:off x="0" y="3402466"/>
            <a:ext cx="2964874" cy="204994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6799"/>
            <a:ext cx="2968287" cy="222621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NO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dirty="0">
                <a:latin typeface="Eras Bold ITC" panose="020B0907030504020204" pitchFamily="34" charset="0"/>
              </a:rPr>
              <a:t>CAUSAN IVA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59946" y="2205848"/>
            <a:ext cx="2572841" cy="783193"/>
          </a:xfrm>
          <a:prstGeom prst="roundRect">
            <a:avLst/>
          </a:prstGeom>
          <a:solidFill>
            <a:srgbClr val="C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LAS DEMAS PLANTAS VIVAS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4" y="1066799"/>
            <a:ext cx="3171247" cy="222621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243109" y="1971760"/>
            <a:ext cx="2652725" cy="1123712"/>
          </a:xfrm>
          <a:prstGeom prst="roundRect">
            <a:avLst/>
          </a:prstGeom>
          <a:solidFill>
            <a:srgbClr val="003366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GAS PROPANO INCLUIDO EL AUTOGAS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690" y="1066800"/>
            <a:ext cx="2584925" cy="1990914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189602" y="1981201"/>
            <a:ext cx="2632025" cy="1123712"/>
          </a:xfrm>
          <a:prstGeom prst="roundRect">
            <a:avLst/>
          </a:prstGeom>
          <a:solidFill>
            <a:schemeClr val="tx1">
              <a:lumMod val="85000"/>
              <a:lumOff val="1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NEUMATICOS Y MAQUINARIA AGRÍCOLA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38" y="1066799"/>
            <a:ext cx="3342665" cy="2226215"/>
          </a:xfrm>
          <a:prstGeom prst="rect">
            <a:avLst/>
          </a:prstGeom>
        </p:spPr>
      </p:pic>
      <p:sp>
        <p:nvSpPr>
          <p:cNvPr id="12" name="Rectángulo redondeado 11"/>
          <p:cNvSpPr/>
          <p:nvPr/>
        </p:nvSpPr>
        <p:spPr>
          <a:xfrm>
            <a:off x="9060048" y="2198437"/>
            <a:ext cx="2938608" cy="783193"/>
          </a:xfrm>
          <a:prstGeom prst="roundRect">
            <a:avLst/>
          </a:prstGeom>
          <a:solidFill>
            <a:srgbClr val="385723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SISTEMAS DE RIEGO O ASPERSIÓN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6" r="23558"/>
          <a:stretch/>
        </p:blipFill>
        <p:spPr>
          <a:xfrm>
            <a:off x="6136121" y="3402465"/>
            <a:ext cx="2713217" cy="2026795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-1" y="3293015"/>
            <a:ext cx="12192001" cy="11520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redondeado 14"/>
          <p:cNvSpPr/>
          <p:nvPr/>
        </p:nvSpPr>
        <p:spPr>
          <a:xfrm>
            <a:off x="6217313" y="4098568"/>
            <a:ext cx="2656517" cy="1123712"/>
          </a:xfrm>
          <a:prstGeom prst="roundRect">
            <a:avLst/>
          </a:prstGeom>
          <a:solidFill>
            <a:srgbClr val="262626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TRACTORES PARA USO AGROPECUARIO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190602" y="4456517"/>
            <a:ext cx="2656517" cy="783193"/>
          </a:xfrm>
          <a:prstGeom prst="roundRect">
            <a:avLst/>
          </a:prstGeom>
          <a:solidFill>
            <a:srgbClr val="C00000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PC PERSONALES &lt; 50 UVT (eran 82)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874" y="3379314"/>
            <a:ext cx="3171244" cy="2049947"/>
          </a:xfrm>
          <a:prstGeom prst="rect">
            <a:avLst/>
          </a:prstGeom>
        </p:spPr>
      </p:pic>
      <p:sp>
        <p:nvSpPr>
          <p:cNvPr id="19" name="Rectángulo redondeado 18"/>
          <p:cNvSpPr/>
          <p:nvPr/>
        </p:nvSpPr>
        <p:spPr>
          <a:xfrm>
            <a:off x="2997447" y="4133210"/>
            <a:ext cx="3084698" cy="1123712"/>
          </a:xfrm>
          <a:prstGeom prst="roundRect">
            <a:avLst/>
          </a:prstGeom>
          <a:solidFill>
            <a:srgbClr val="003366">
              <a:alpha val="50196"/>
            </a:srgbClr>
          </a:solidFill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SMART PHONES Y TABLETS &lt; 22 UVT (eran 43)</a:t>
            </a:r>
          </a:p>
        </p:txBody>
      </p:sp>
      <p:pic>
        <p:nvPicPr>
          <p:cNvPr id="20" name="Marcador de contenido 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8679760" y="6018601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Marcador de contenido 3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05717" y="5888013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CuadroTexto 21"/>
          <p:cNvSpPr txBox="1"/>
          <p:nvPr/>
        </p:nvSpPr>
        <p:spPr>
          <a:xfrm>
            <a:off x="9100992" y="3532906"/>
            <a:ext cx="2817359" cy="2009061"/>
          </a:xfrm>
          <a:prstGeom prst="bracketPair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2E75B6"/>
                </a:solidFill>
                <a:latin typeface="Eras Bold ITC" panose="020B0907030504020204" pitchFamily="34" charset="0"/>
              </a:rPr>
              <a:t>CAMBIOS EN IVA DE BIENES Y SERVICIOS</a:t>
            </a:r>
          </a:p>
        </p:txBody>
      </p:sp>
    </p:spTree>
    <p:extLst>
      <p:ext uri="{BB962C8B-B14F-4D97-AF65-F5344CB8AC3E}">
        <p14:creationId xmlns:p14="http://schemas.microsoft.com/office/powerpoint/2010/main" val="209841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2" grpId="0" animBg="1"/>
      <p:bldP spid="15" grpId="0" animBg="1"/>
      <p:bldP spid="17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3282" y="1256688"/>
            <a:ext cx="2347530" cy="2009061"/>
          </a:xfrm>
          <a:prstGeom prst="bracketPair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2E75B6"/>
                </a:solidFill>
                <a:latin typeface="Eras Bold ITC" panose="020B0907030504020204" pitchFamily="34" charset="0"/>
              </a:rPr>
              <a:t>CAMBIOS EN IVA DE BIENES Y SERVICIOS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NUEVOS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AL 5%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3277122"/>
              </p:ext>
            </p:extLst>
          </p:nvPr>
        </p:nvGraphicFramePr>
        <p:xfrm>
          <a:off x="2681915" y="1133760"/>
          <a:ext cx="7532544" cy="5638385"/>
        </p:xfrm>
        <a:graphic>
          <a:graphicData uri="http://schemas.openxmlformats.org/drawingml/2006/table">
            <a:tbl>
              <a:tblPr bandRow="1">
                <a:tableStyleId>{5FD0F851-EC5A-4D38-B0AD-8093EC10F338}</a:tableStyleId>
              </a:tblPr>
              <a:tblGrid>
                <a:gridCol w="64845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MADERA EN BRUTO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RECIPIENTES PARA GAS COMPRIMIDO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CUCHILLAS PARA MAQUINAS AGRICOLAS 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CARBURADORES Y SUS PARTES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EQUIPOS DE CONVERSIÓN DE GASOLINA A GAS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REPUESTOS GAS VEHICULAR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COMPRESORES GAS VEHICULAR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1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SERVICIOS DE EDUCACIÓN VIRTUALPARA DESARROLLO DE CONTENIDOS DIGITALES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144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PAGINAS WEB, HOSTING, CLOUD COMPUTING Y MANTINIMIENTO A DISTANCIA DE PROGRAMAS Y EQUIPOS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LICENCIAS DE SOFTWARE PARA DESARROLLO COMERCIAL DE CONTENIDOS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SERVICIOS DE REPARACIÓN Y MANTENIMIENTO DE AERONAVES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SECADORES PRODUCTOS AGRÍCIOLAS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 EXC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PASTERIZADORES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FUMIGADORAS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CARGADOR FRONTAL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DESPULPADORAS DE CAFÉ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PARA CARROS, MOTOS Y BICIS ELECTRICAS O HIBRIDAS: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   MOTORES Y GENERADORES ELECTRICOS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  ACUMULADORES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  CARGADORES DE BATERIAS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  INVERSORES DE CARGA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  UNIDADES DE CONTROL PARA MOTORES Y BATERIAS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  REPUESTOS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  LOS CARROS ELECTRICOS O HIBRIDOS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MOTOS ELECTRICAS (INCLUIDOS LOS CICLOMOTORES)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BICICLETAS ELECTRICAS Y LAS SIN MOTRO &lt; 50 UVT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BARCAZAS Y SIMILARES PARA PERSONAS O MERCANCIAS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REMOLCADORES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LOS DEMÁS BARCOS DE SALVAMENTO SALVO LOS DE REMO Y GUERRA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COMPRESAS Y TAMPONES HIGIÉNICOS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ERAN 16%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33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Eras Demi ITC" panose="020B0805030504020804" pitchFamily="34" charset="0"/>
                        </a:rPr>
                        <a:t>VIVIENDA &gt; 26,800 UVT 850 MM APROX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Eras Demi ITC" panose="020B0805030504020804" pitchFamily="34" charset="0"/>
                      </a:endParaRPr>
                    </a:p>
                  </a:txBody>
                  <a:tcPr marL="6670" marR="6670" marT="6670" marB="0" anchor="b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2681915" y="1256688"/>
            <a:ext cx="7532544" cy="218901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2722256" y="6414655"/>
            <a:ext cx="7532544" cy="193963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Marcador de contenido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2" t="1845" r="17505" b="-1002"/>
          <a:stretch/>
        </p:blipFill>
        <p:spPr bwMode="auto">
          <a:xfrm>
            <a:off x="10891508" y="5509260"/>
            <a:ext cx="1097280" cy="134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3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44" y="339833"/>
            <a:ext cx="6109855" cy="65140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5" t="294" r="204" b="7979"/>
          <a:stretch/>
        </p:blipFill>
        <p:spPr>
          <a:xfrm>
            <a:off x="13448" y="972671"/>
            <a:ext cx="6064624" cy="588532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7453" y="6025989"/>
            <a:ext cx="6666418" cy="510778"/>
          </a:xfrm>
          <a:prstGeom prst="bracketPair">
            <a:avLst/>
          </a:prstGeom>
          <a:solidFill>
            <a:srgbClr val="FFFF99">
              <a:alpha val="50196"/>
            </a:srgbClr>
          </a:solidFill>
          <a:ln w="38100">
            <a:solidFill>
              <a:srgbClr val="2E75B6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2E75B6"/>
                </a:solidFill>
                <a:latin typeface="Eras Bold ITC" panose="020B0907030504020204" pitchFamily="34" charset="0"/>
              </a:rPr>
              <a:t>CAMBIOS EN IVA DE BIENES Y SERVICIOS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NUEVOS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AL 5%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672353" y="2393580"/>
            <a:ext cx="4182035" cy="2287965"/>
          </a:xfrm>
          <a:prstGeom prst="roundRect">
            <a:avLst>
              <a:gd name="adj" fmla="val 13036"/>
            </a:avLst>
          </a:prstGeom>
          <a:solidFill>
            <a:srgbClr val="003366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C000"/>
                </a:solidFill>
                <a:latin typeface="Eras Demi ITC" panose="020B0805030504020804" pitchFamily="34" charset="0"/>
              </a:rPr>
              <a:t>La primera venta de vivienda &gt; 850 MM</a:t>
            </a:r>
          </a:p>
          <a:p>
            <a:r>
              <a:rPr lang="es-ES" sz="2400" dirty="0">
                <a:solidFill>
                  <a:srgbClr val="FFFF99"/>
                </a:solidFill>
                <a:latin typeface="Eras Demi ITC" panose="020B0805030504020804" pitchFamily="34" charset="0"/>
              </a:rPr>
              <a:t>(Se hicieron excepciones para ventas negociadas en 2016)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938683" y="2747685"/>
            <a:ext cx="4598894" cy="1492151"/>
          </a:xfrm>
          <a:prstGeom prst="roundRect">
            <a:avLst>
              <a:gd name="adj" fmla="val 13036"/>
            </a:avLst>
          </a:prstGeom>
          <a:solidFill>
            <a:srgbClr val="C00000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FFC000"/>
                </a:solidFill>
                <a:latin typeface="Eras Demi ITC" panose="020B0805030504020804" pitchFamily="34" charset="0"/>
              </a:rPr>
              <a:t>Licores, vinos y aperitivos</a:t>
            </a:r>
            <a:r>
              <a:rPr lang="es-ES" sz="2800" dirty="0">
                <a:solidFill>
                  <a:srgbClr val="FF0000"/>
                </a:solidFill>
                <a:latin typeface="Eras Demi ITC" panose="020B0805030504020804" pitchFamily="34" charset="0"/>
              </a:rPr>
              <a:t> </a:t>
            </a:r>
            <a:r>
              <a:rPr lang="es-ES" sz="2800" dirty="0">
                <a:solidFill>
                  <a:srgbClr val="FFFF99"/>
                </a:solidFill>
                <a:latin typeface="Eras Demi ITC" panose="020B0805030504020804" pitchFamily="34" charset="0"/>
              </a:rPr>
              <a:t>con impuesto al consumo del Art 202 L223/95</a:t>
            </a:r>
          </a:p>
        </p:txBody>
      </p:sp>
      <p:pic>
        <p:nvPicPr>
          <p:cNvPr id="12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248914" y="6157589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arcador de contenido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21204" y="6324433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88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aralelogramo 2"/>
          <p:cNvSpPr/>
          <p:nvPr/>
        </p:nvSpPr>
        <p:spPr>
          <a:xfrm>
            <a:off x="5517369" y="1008530"/>
            <a:ext cx="6674631" cy="1066800"/>
          </a:xfrm>
          <a:prstGeom prst="parallelogram">
            <a:avLst/>
          </a:prstGeom>
          <a:solidFill>
            <a:schemeClr val="accent1">
              <a:lumMod val="60000"/>
              <a:lumOff val="4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Nuevos Exentos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82223" y="5492508"/>
            <a:ext cx="5816871" cy="1055608"/>
          </a:xfrm>
          <a:prstGeom prst="bracketPair">
            <a:avLst/>
          </a:prstGeom>
          <a:solidFill>
            <a:srgbClr val="FFFFCC">
              <a:alpha val="50196"/>
            </a:srgb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2E75B6"/>
                </a:solidFill>
                <a:latin typeface="Eras Bold ITC" panose="020B0907030504020204" pitchFamily="34" charset="0"/>
              </a:rPr>
              <a:t>CAMBIOS EN IVA DE BIENES Y SERVICIOS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41649" t="39538" r="41494" b="32744"/>
          <a:stretch/>
        </p:blipFill>
        <p:spPr>
          <a:xfrm>
            <a:off x="819662" y="531451"/>
            <a:ext cx="4308931" cy="39833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94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67" y="1113383"/>
            <a:ext cx="4050000" cy="2700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285995" y="2438346"/>
            <a:ext cx="3590365" cy="369332"/>
          </a:xfrm>
          <a:prstGeom prst="rect">
            <a:avLst/>
          </a:prstGeom>
          <a:solidFill>
            <a:schemeClr val="tx1">
              <a:lumMod val="95000"/>
              <a:lumOff val="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CC"/>
                </a:solidFill>
                <a:latin typeface="Eras Demi ITC" panose="020B0805030504020804" pitchFamily="34" charset="0"/>
              </a:rPr>
              <a:t>Carnes y despojos comestibles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" b="8438"/>
          <a:stretch/>
        </p:blipFill>
        <p:spPr>
          <a:xfrm>
            <a:off x="6118601" y="1117099"/>
            <a:ext cx="3995569" cy="2700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335995" y="2251100"/>
            <a:ext cx="3590365" cy="646331"/>
          </a:xfrm>
          <a:prstGeom prst="rect">
            <a:avLst/>
          </a:prstGeom>
          <a:solidFill>
            <a:schemeClr val="tx1">
              <a:lumMod val="95000"/>
              <a:lumOff val="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CC"/>
                </a:solidFill>
                <a:latin typeface="Eras Demi ITC" panose="020B0805030504020804" pitchFamily="34" charset="0"/>
              </a:rPr>
              <a:t>UNICAMENTE Camarones de Cultivo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5" b="5721"/>
          <a:stretch/>
        </p:blipFill>
        <p:spPr>
          <a:xfrm>
            <a:off x="6118601" y="3890679"/>
            <a:ext cx="3975590" cy="27000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344620" y="5332505"/>
            <a:ext cx="3590365" cy="646331"/>
          </a:xfrm>
          <a:prstGeom prst="rect">
            <a:avLst/>
          </a:prstGeom>
          <a:solidFill>
            <a:schemeClr val="tx1">
              <a:lumMod val="95000"/>
              <a:lumOff val="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CC"/>
                </a:solidFill>
                <a:latin typeface="Eras Demi ITC" panose="020B0805030504020804" pitchFamily="34" charset="0"/>
              </a:rPr>
              <a:t>Municiones y material de Guerra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69" y="3890679"/>
            <a:ext cx="4068373" cy="2700000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2255658" y="5211482"/>
            <a:ext cx="3590365" cy="923330"/>
          </a:xfrm>
          <a:prstGeom prst="rect">
            <a:avLst/>
          </a:prstGeom>
          <a:solidFill>
            <a:schemeClr val="tx1">
              <a:lumMod val="95000"/>
              <a:lumOff val="5000"/>
              <a:alpha val="50196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FFFFCC"/>
                </a:solidFill>
                <a:latin typeface="Eras Demi ITC" panose="020B0805030504020804" pitchFamily="34" charset="0"/>
              </a:rPr>
              <a:t>Contenidos y suscripciones digitales de periódicos, revistas y libros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NUEVOS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Exentos</a:t>
            </a:r>
          </a:p>
        </p:txBody>
      </p:sp>
      <p:pic>
        <p:nvPicPr>
          <p:cNvPr id="17" name="Marcador de contenido 3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248914" y="6157589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Marcador de contenido 3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21204" y="6324433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u="sng" dirty="0">
                <a:latin typeface="Eras Bold ITC" panose="020B0907030504020204" pitchFamily="34" charset="0"/>
              </a:rPr>
              <a:t>NO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>
                <a:latin typeface="Eras Bold ITC" panose="020B0907030504020204" pitchFamily="34" charset="0"/>
              </a:rPr>
              <a:t>SON MUNICIONES </a:t>
            </a:r>
            <a:r>
              <a:rPr lang="es-ES" sz="2000" u="sng" dirty="0">
                <a:latin typeface="Eras Bold ITC" panose="020B0907030504020204" pitchFamily="34" charset="0"/>
              </a:rPr>
              <a:t>NI</a:t>
            </a:r>
            <a:r>
              <a:rPr lang="es-ES" sz="2000" dirty="0">
                <a:latin typeface="Eras Bold ITC" panose="020B0907030504020204" pitchFamily="34" charset="0"/>
              </a:rPr>
              <a:t> MATERIAL DE GUERRA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1738212"/>
              </p:ext>
            </p:extLst>
          </p:nvPr>
        </p:nvGraphicFramePr>
        <p:xfrm>
          <a:off x="6442259" y="1794860"/>
          <a:ext cx="3239623" cy="48787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396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 Uniformes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Prendas de vestir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Textiles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Material térmico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Carpas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Cubiertos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Marmitas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Morrales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Chalecos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Juegos de cama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Toallas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Ponchos </a:t>
                      </a:r>
                      <a:endParaRPr lang="es-ES" sz="2400" b="0" i="0" u="none" strike="noStrike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u="none" strike="noStrike" dirty="0">
                          <a:solidFill>
                            <a:schemeClr val="bg1"/>
                          </a:solidFill>
                          <a:effectLst/>
                          <a:latin typeface="Eras Bold ITC" panose="020B0907030504020204" pitchFamily="34" charset="0"/>
                        </a:rPr>
                        <a:t>  Calzado </a:t>
                      </a:r>
                      <a:endParaRPr lang="es-ES" sz="2400" b="0" i="0" u="none" strike="noStrike" dirty="0">
                        <a:solidFill>
                          <a:schemeClr val="bg1"/>
                        </a:solidFill>
                        <a:effectLst/>
                        <a:latin typeface="Eras Bold ITC" panose="020B090703050402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2E75B6">
                        <a:alpha val="5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400800" y="1129554"/>
            <a:ext cx="5526741" cy="564356"/>
          </a:xfrm>
          <a:prstGeom prst="parallelogram">
            <a:avLst/>
          </a:prstGeom>
          <a:solidFill>
            <a:srgbClr val="FFFFCC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Eras Bold ITC" panose="020B0907030504020204" pitchFamily="34" charset="0"/>
              </a:rPr>
              <a:t>DE USO PRIVATIVO: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79129" y="6209625"/>
            <a:ext cx="5816871" cy="442674"/>
          </a:xfrm>
          <a:prstGeom prst="bracketPair">
            <a:avLst/>
          </a:prstGeom>
          <a:solidFill>
            <a:srgbClr val="FFFFCC">
              <a:alpha val="50196"/>
            </a:srgb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2E75B6"/>
                </a:solidFill>
                <a:latin typeface="Eras Bold ITC" panose="020B0907030504020204" pitchFamily="34" charset="0"/>
              </a:rPr>
              <a:t>CAMBIOS EN IVA DE BIENES Y SERVICIOS</a:t>
            </a:r>
          </a:p>
        </p:txBody>
      </p:sp>
      <p:pic>
        <p:nvPicPr>
          <p:cNvPr id="8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248914" y="6157589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21204" y="6324433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6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9449" y="6070735"/>
            <a:ext cx="6690931" cy="578882"/>
          </a:xfrm>
          <a:prstGeom prst="bracketPair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2E75B6"/>
                </a:solidFill>
                <a:latin typeface="Eras Bold ITC" panose="020B0907030504020204" pitchFamily="34" charset="0"/>
              </a:rPr>
              <a:t>CAMBIOS EN IVA DE FRANQUICIAS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NO TODO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ES MALO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8644" y="2668156"/>
            <a:ext cx="5871749" cy="1328023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>
                <a:solidFill>
                  <a:schemeClr val="bg1"/>
                </a:solidFill>
                <a:latin typeface="Eras Bold ITC" panose="020B0907030504020204" pitchFamily="34" charset="0"/>
              </a:rPr>
              <a:t>Las franquicias pasaron de tener IVA a la Tarifa General a Impuesto al Consumo (8%)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17" y="1621251"/>
            <a:ext cx="4329871" cy="3895033"/>
          </a:xfrm>
          <a:prstGeom prst="rect">
            <a:avLst/>
          </a:prstGeom>
        </p:spPr>
      </p:pic>
      <p:pic>
        <p:nvPicPr>
          <p:cNvPr id="10" name="Marcador de contenido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82" y="5943317"/>
            <a:ext cx="3118110" cy="41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ortar rectángulo de esquina del mismo lado 6"/>
          <p:cNvSpPr/>
          <p:nvPr/>
        </p:nvSpPr>
        <p:spPr>
          <a:xfrm>
            <a:off x="1694329" y="3644153"/>
            <a:ext cx="1452283" cy="995081"/>
          </a:xfrm>
          <a:prstGeom prst="snip2SameRect">
            <a:avLst/>
          </a:prstGeom>
          <a:gradFill flip="none" rotWithShape="1">
            <a:gsLst>
              <a:gs pos="0">
                <a:srgbClr val="2E75B6">
                  <a:shade val="30000"/>
                  <a:satMod val="115000"/>
                </a:srgbClr>
              </a:gs>
              <a:gs pos="50000">
                <a:srgbClr val="2E75B6">
                  <a:shade val="67500"/>
                  <a:satMod val="115000"/>
                </a:srgbClr>
              </a:gs>
              <a:gs pos="100000">
                <a:srgbClr val="2E75B6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27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572"/>
          </a:xfrm>
          <a:prstGeom prst="rect">
            <a:avLst/>
          </a:prstGeom>
        </p:spPr>
      </p:pic>
      <p:pic>
        <p:nvPicPr>
          <p:cNvPr id="4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477061" y="6095030"/>
            <a:ext cx="2238126" cy="43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2723991" y="5767755"/>
            <a:ext cx="2551394" cy="79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lamada ovalada 5"/>
          <p:cNvSpPr/>
          <p:nvPr/>
        </p:nvSpPr>
        <p:spPr>
          <a:xfrm>
            <a:off x="6096000" y="1116106"/>
            <a:ext cx="5042647" cy="2138082"/>
          </a:xfrm>
          <a:prstGeom prst="wedgeEllipseCallout">
            <a:avLst>
              <a:gd name="adj1" fmla="val -37991"/>
              <a:gd name="adj2" fmla="val 85744"/>
            </a:avLst>
          </a:prstGeom>
          <a:solidFill>
            <a:srgbClr val="FF99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chemeClr val="bg1"/>
                </a:solidFill>
                <a:latin typeface="Eras Bold ITC" panose="020B0907030504020204" pitchFamily="34" charset="0"/>
              </a:rPr>
              <a:t>¿Y la Retención?</a:t>
            </a:r>
          </a:p>
        </p:txBody>
      </p:sp>
    </p:spTree>
    <p:extLst>
      <p:ext uri="{BB962C8B-B14F-4D97-AF65-F5344CB8AC3E}">
        <p14:creationId xmlns:p14="http://schemas.microsoft.com/office/powerpoint/2010/main" val="264606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73" y="369778"/>
            <a:ext cx="6594389" cy="5823827"/>
          </a:xfrm>
          <a:prstGeom prst="rect">
            <a:avLst/>
          </a:prstGeom>
        </p:spPr>
      </p:pic>
      <p:pic>
        <p:nvPicPr>
          <p:cNvPr id="3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5136776"/>
            <a:ext cx="6066376" cy="1721224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RESPONSABLES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RETEFUENTE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6800"/>
            <a:ext cx="6104964" cy="4069976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681114" y="3101788"/>
            <a:ext cx="4509452" cy="1015663"/>
          </a:xfrm>
          <a:prstGeom prst="rect">
            <a:avLst/>
          </a:prstGeom>
          <a:solidFill>
            <a:srgbClr val="003366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rgbClr val="FFFFCC"/>
                </a:solidFill>
                <a:latin typeface="Eras Bold ITC" panose="020B0907030504020204" pitchFamily="34" charset="0"/>
              </a:rPr>
              <a:t>Las personas del régimen común que contraten servicios en el exterior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76" y="1066799"/>
            <a:ext cx="6151319" cy="5791201"/>
          </a:xfrm>
          <a:prstGeom prst="rect">
            <a:avLst/>
          </a:prstGeom>
          <a:solidFill>
            <a:srgbClr val="003366"/>
          </a:solidFill>
        </p:spPr>
      </p:pic>
      <p:sp>
        <p:nvSpPr>
          <p:cNvPr id="11" name="CuadroTexto 10"/>
          <p:cNvSpPr txBox="1"/>
          <p:nvPr/>
        </p:nvSpPr>
        <p:spPr>
          <a:xfrm>
            <a:off x="6481497" y="1779632"/>
            <a:ext cx="5309378" cy="3693319"/>
          </a:xfrm>
          <a:prstGeom prst="rect">
            <a:avLst/>
          </a:prstGeom>
          <a:solidFill>
            <a:srgbClr val="003366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_tradnl" dirty="0">
                <a:solidFill>
                  <a:schemeClr val="bg1"/>
                </a:solidFill>
                <a:latin typeface="Eras Bold ITC" panose="020B0907030504020204" pitchFamily="34" charset="0"/>
              </a:rPr>
              <a:t>Los emisores de Tarjetas de Crédito, los recaudadores de efectivo a nombre de terceros y los demás que diga la DIAN para los siguientes servicios </a:t>
            </a:r>
            <a:r>
              <a:rPr lang="es-ES_tradnl" u="sng" dirty="0">
                <a:solidFill>
                  <a:srgbClr val="FFC000"/>
                </a:solidFill>
                <a:latin typeface="Eras Bold ITC" panose="020B0907030504020204" pitchFamily="34" charset="0"/>
              </a:rPr>
              <a:t>siempre y cuando las entidades del exterior no los paguen</a:t>
            </a:r>
            <a:r>
              <a:rPr lang="es-ES_tradnl" dirty="0">
                <a:solidFill>
                  <a:srgbClr val="FFC000"/>
                </a:solidFill>
                <a:latin typeface="Eras Bold ITC" panose="020B0907030504020204" pitchFamily="34" charset="0"/>
              </a:rPr>
              <a:t>:</a:t>
            </a:r>
          </a:p>
          <a:p>
            <a:pPr algn="just"/>
            <a:endParaRPr lang="es-ES_tradnl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538163" lvl="1" indent="-269875" algn="just">
              <a:buFont typeface="Wingdings" pitchFamily="2" charset="2"/>
              <a:buChar char="§"/>
            </a:pPr>
            <a:r>
              <a:rPr lang="es-ES_tradnl" dirty="0">
                <a:solidFill>
                  <a:srgbClr val="FFFF00"/>
                </a:solidFill>
                <a:latin typeface="Eras Bold ITC" panose="020B0907030504020204" pitchFamily="34" charset="0"/>
              </a:rPr>
              <a:t>Suministro de servicios audiovisuales </a:t>
            </a:r>
            <a:r>
              <a:rPr lang="es-ES_tradnl" dirty="0">
                <a:solidFill>
                  <a:schemeClr val="bg1"/>
                </a:solidFill>
                <a:latin typeface="Eras Bold ITC" panose="020B0907030504020204" pitchFamily="34" charset="0"/>
              </a:rPr>
              <a:t>(Netflix, Spotify, Amazon, </a:t>
            </a:r>
            <a:r>
              <a:rPr lang="es-ES_tradnl" dirty="0" err="1">
                <a:solidFill>
                  <a:schemeClr val="bg1"/>
                </a:solidFill>
                <a:latin typeface="Eras Bold ITC" panose="020B0907030504020204" pitchFamily="34" charset="0"/>
              </a:rPr>
              <a:t>etc</a:t>
            </a:r>
            <a:r>
              <a:rPr lang="es-ES_tradnl" dirty="0">
                <a:solidFill>
                  <a:schemeClr val="bg1"/>
                </a:solidFill>
                <a:latin typeface="Eras Bold ITC" panose="020B0907030504020204" pitchFamily="34" charset="0"/>
              </a:rPr>
              <a:t>).</a:t>
            </a:r>
          </a:p>
          <a:p>
            <a:pPr marL="538163" lvl="1" indent="-269875" algn="just">
              <a:buFont typeface="Wingdings" pitchFamily="2" charset="2"/>
              <a:buChar char="§"/>
            </a:pPr>
            <a:endParaRPr lang="es-ES_tradnl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538163" lvl="1" indent="-269875" algn="just">
              <a:buFont typeface="Wingdings" pitchFamily="2" charset="2"/>
              <a:buChar char="§"/>
            </a:pPr>
            <a:r>
              <a:rPr lang="es-ES_tradnl" dirty="0">
                <a:solidFill>
                  <a:srgbClr val="FFFF00"/>
                </a:solidFill>
                <a:latin typeface="Eras Bold ITC" panose="020B0907030504020204" pitchFamily="34" charset="0"/>
              </a:rPr>
              <a:t>Servicios de plataforma de distribución digital </a:t>
            </a:r>
            <a:r>
              <a:rPr lang="es-ES_tradnl" dirty="0">
                <a:solidFill>
                  <a:schemeClr val="bg1"/>
                </a:solidFill>
                <a:latin typeface="Eras Bold ITC" panose="020B0907030504020204" pitchFamily="34" charset="0"/>
              </a:rPr>
              <a:t>de aplicaciones móviles</a:t>
            </a:r>
          </a:p>
          <a:p>
            <a:pPr marL="538163" lvl="1" indent="-269875" algn="just">
              <a:buFont typeface="Wingdings" pitchFamily="2" charset="2"/>
              <a:buChar char="§"/>
            </a:pPr>
            <a:endParaRPr lang="es-ES_tradnl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538163" lvl="1" indent="-269875" algn="just">
              <a:buFont typeface="Wingdings" pitchFamily="2" charset="2"/>
              <a:buChar char="§"/>
            </a:pPr>
            <a:r>
              <a:rPr lang="es-ES_tradnl" dirty="0">
                <a:solidFill>
                  <a:srgbClr val="FFFF00"/>
                </a:solidFill>
                <a:latin typeface="Eras Bold ITC" panose="020B0907030504020204" pitchFamily="34" charset="0"/>
              </a:rPr>
              <a:t>Enseñanza o entrenamiento a distancia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439271" y="5562536"/>
            <a:ext cx="52891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Se derogo la RETEFUENTE de IVA al régimen simplificado cuando se trata de PJ a PN</a:t>
            </a:r>
          </a:p>
        </p:txBody>
      </p:sp>
      <p:pic>
        <p:nvPicPr>
          <p:cNvPr id="14" name="Marcador de contenido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659" y="6441140"/>
            <a:ext cx="3118110" cy="41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7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2" b="4706"/>
          <a:stretch/>
        </p:blipFill>
        <p:spPr>
          <a:xfrm>
            <a:off x="-1" y="89218"/>
            <a:ext cx="12192001" cy="677049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00949" y="1156017"/>
            <a:ext cx="10776526" cy="4585871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marL="174625" indent="-174625">
              <a:buFont typeface="Wingdings" pitchFamily="2" charset="2"/>
              <a:buChar char="§"/>
            </a:pPr>
            <a:r>
              <a:rPr lang="es-ES_tradnl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Los distribuidores mayoristas y/o comercializadores industriales de </a:t>
            </a:r>
            <a:r>
              <a:rPr lang="es-ES_tradnl" sz="3200" dirty="0">
                <a:solidFill>
                  <a:srgbClr val="FFC000"/>
                </a:solidFill>
                <a:latin typeface="Eras Bold ITC" panose="020B0907030504020204" pitchFamily="34" charset="0"/>
              </a:rPr>
              <a:t>derivados del petróleo</a:t>
            </a:r>
          </a:p>
          <a:p>
            <a:pPr marL="631825" lvl="2" indent="-174625">
              <a:buSzPct val="80000"/>
              <a:buFont typeface="Wingdings" pitchFamily="2" charset="2"/>
              <a:buChar char="§"/>
            </a:pPr>
            <a:r>
              <a:rPr lang="es-ES_tradnl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Este IVA </a:t>
            </a:r>
            <a:r>
              <a:rPr lang="es-ES_tradnl" sz="2800" u="sng" dirty="0">
                <a:solidFill>
                  <a:schemeClr val="bg1"/>
                </a:solidFill>
                <a:latin typeface="Eras Demi ITC" panose="020B0805030504020804" pitchFamily="34" charset="0"/>
              </a:rPr>
              <a:t>se puede descontar</a:t>
            </a:r>
          </a:p>
          <a:p>
            <a:pPr marL="457200" lvl="2">
              <a:buSzPct val="80000"/>
            </a:pPr>
            <a:endParaRPr lang="es-ES_tradnl" u="sng" dirty="0">
              <a:solidFill>
                <a:schemeClr val="bg1"/>
              </a:solidFill>
              <a:latin typeface="Eras Demi ITC" panose="020B0805030504020804" pitchFamily="34" charset="0"/>
            </a:endParaRPr>
          </a:p>
          <a:p>
            <a:pPr marL="631825" lvl="2" indent="-174625">
              <a:buSzPct val="80000"/>
              <a:buFont typeface="Wingdings" pitchFamily="2" charset="2"/>
              <a:buChar char="§"/>
            </a:pPr>
            <a:r>
              <a:rPr lang="es-ES_tradnl" sz="2800" dirty="0">
                <a:solidFill>
                  <a:schemeClr val="bg1"/>
                </a:solidFill>
                <a:latin typeface="Eras Demi ITC" panose="020B0805030504020804" pitchFamily="34" charset="0"/>
              </a:rPr>
              <a:t>Sigue existiendo el </a:t>
            </a:r>
            <a:r>
              <a:rPr lang="es-ES_tradnl" sz="2800" u="sng" dirty="0">
                <a:solidFill>
                  <a:schemeClr val="bg1"/>
                </a:solidFill>
                <a:latin typeface="Eras Demi ITC" panose="020B0805030504020804" pitchFamily="34" charset="0"/>
              </a:rPr>
              <a:t>IVA implícito si el distribuidor no es responsable del IVA </a:t>
            </a:r>
          </a:p>
          <a:p>
            <a:pPr marL="631825" lvl="2" indent="-174625">
              <a:buSzPct val="80000"/>
              <a:buFont typeface="Wingdings" pitchFamily="2" charset="2"/>
              <a:buChar char="§"/>
            </a:pPr>
            <a:endParaRPr lang="es-ES_tradnl" sz="2800" u="sng" dirty="0">
              <a:solidFill>
                <a:schemeClr val="bg1"/>
              </a:solidFill>
              <a:latin typeface="Eras Demi ITC" panose="020B0805030504020804" pitchFamily="34" charset="0"/>
            </a:endParaRPr>
          </a:p>
          <a:p>
            <a:pPr marL="457200" lvl="2">
              <a:buSzPct val="80000"/>
            </a:pPr>
            <a:r>
              <a:rPr lang="es-ES_tradnl" sz="2000" u="sng" dirty="0">
                <a:solidFill>
                  <a:schemeClr val="bg1"/>
                </a:solidFill>
                <a:latin typeface="Eras Demi ITC" panose="020B0805030504020804" pitchFamily="34" charset="0"/>
              </a:rPr>
              <a:t>(</a:t>
            </a:r>
            <a:r>
              <a:rPr lang="es-ES_tradnl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La </a:t>
            </a:r>
            <a:r>
              <a:rPr lang="es-ES_tradnl" sz="2000" dirty="0">
                <a:solidFill>
                  <a:srgbClr val="FFC000"/>
                </a:solidFill>
                <a:latin typeface="Eras Demi ITC" panose="020B0805030504020804" pitchFamily="34" charset="0"/>
              </a:rPr>
              <a:t>base gravable </a:t>
            </a:r>
            <a:r>
              <a:rPr lang="es-ES_tradnl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se definió en el Art 467 en términos generales es el </a:t>
            </a:r>
            <a:r>
              <a:rPr lang="es-ES_tradnl" sz="2000" dirty="0">
                <a:solidFill>
                  <a:srgbClr val="FFC000"/>
                </a:solidFill>
                <a:latin typeface="Eras Demi ITC" panose="020B0805030504020804" pitchFamily="34" charset="0"/>
              </a:rPr>
              <a:t>ingreso del que vende)</a:t>
            </a:r>
            <a:r>
              <a:rPr lang="es-ES_tradnl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.</a:t>
            </a:r>
          </a:p>
          <a:p>
            <a:pPr marL="457200" lvl="2">
              <a:buSzPct val="80000"/>
            </a:pPr>
            <a:endParaRPr lang="es-ES_tradnl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NUEVOS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082145" y="-1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dirty="0">
                <a:latin typeface="Eras Bold ITC" panose="020B0907030504020204" pitchFamily="34" charset="0"/>
              </a:rPr>
              <a:t>RESPONSABLES</a:t>
            </a:r>
          </a:p>
        </p:txBody>
      </p:sp>
      <p:pic>
        <p:nvPicPr>
          <p:cNvPr id="8" name="Marcador de contenido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90" y="6441141"/>
            <a:ext cx="3118110" cy="41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2"/>
          <p:cNvSpPr/>
          <p:nvPr/>
        </p:nvSpPr>
        <p:spPr>
          <a:xfrm>
            <a:off x="900949" y="5754319"/>
            <a:ext cx="10776526" cy="954107"/>
          </a:xfrm>
          <a:prstGeom prst="rect">
            <a:avLst/>
          </a:prstGeom>
          <a:solidFill>
            <a:schemeClr val="accent1">
              <a:lumMod val="75000"/>
              <a:alpha val="50196"/>
            </a:schemeClr>
          </a:solidFill>
        </p:spPr>
        <p:txBody>
          <a:bodyPr wrap="square">
            <a:spAutoFit/>
          </a:bodyPr>
          <a:lstStyle/>
          <a:p>
            <a:pPr marL="174625" lvl="1" indent="-174625">
              <a:buSzPct val="80000"/>
              <a:buFont typeface="Wingdings" pitchFamily="2" charset="2"/>
              <a:buChar char="§"/>
            </a:pP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Las </a:t>
            </a:r>
            <a:r>
              <a:rPr lang="es-ES_tradnl" sz="2800" b="1" dirty="0">
                <a:solidFill>
                  <a:srgbClr val="FFC000"/>
                </a:solidFill>
                <a:latin typeface="Eras Bold ITC" panose="020B0907030504020204" pitchFamily="34" charset="0"/>
              </a:rPr>
              <a:t>entidades del exterior 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(Según resolución que emitirá la DIAN)</a:t>
            </a:r>
          </a:p>
        </p:txBody>
      </p:sp>
    </p:spTree>
    <p:extLst>
      <p:ext uri="{BB962C8B-B14F-4D97-AF65-F5344CB8AC3E}">
        <p14:creationId xmlns:p14="http://schemas.microsoft.com/office/powerpoint/2010/main" val="278212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41460" cy="6858000"/>
          </a:xfrm>
          <a:prstGeom prst="rect">
            <a:avLst/>
          </a:prstGeom>
        </p:spPr>
      </p:pic>
      <p:sp>
        <p:nvSpPr>
          <p:cNvPr id="3" name="Llamada ovalada 2"/>
          <p:cNvSpPr/>
          <p:nvPr/>
        </p:nvSpPr>
        <p:spPr>
          <a:xfrm>
            <a:off x="3231776" y="134470"/>
            <a:ext cx="5042647" cy="2138082"/>
          </a:xfrm>
          <a:prstGeom prst="wedgeEllipseCallout">
            <a:avLst>
              <a:gd name="adj1" fmla="val 51876"/>
              <a:gd name="adj2" fmla="val 31656"/>
            </a:avLst>
          </a:prstGeom>
          <a:solidFill>
            <a:srgbClr val="FF9900">
              <a:alpha val="50196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400" dirty="0">
                <a:solidFill>
                  <a:schemeClr val="bg1"/>
                </a:solidFill>
                <a:latin typeface="Eras Bold ITC" panose="020B0907030504020204" pitchFamily="34" charset="0"/>
              </a:rPr>
              <a:t>¿Y EL AIU?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813104" y="628904"/>
            <a:ext cx="5351929" cy="2470309"/>
          </a:xfrm>
          <a:prstGeom prst="roundRect">
            <a:avLst>
              <a:gd name="adj" fmla="val 5299"/>
            </a:avLst>
          </a:prstGeom>
          <a:solidFill>
            <a:srgbClr val="404040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363538" indent="-363538">
              <a:buFont typeface="Wingdings" pitchFamily="2" charset="2"/>
              <a:buChar char="§"/>
            </a:pPr>
            <a:r>
              <a:rPr lang="es-ES_tradnl" sz="2400" dirty="0">
                <a:solidFill>
                  <a:srgbClr val="FFFFCC"/>
                </a:solidFill>
                <a:latin typeface="Eras Bold ITC" panose="020B0907030504020204" pitchFamily="34" charset="0"/>
              </a:rPr>
              <a:t>El IVA se calcula sobre el AIU de los servicios:</a:t>
            </a:r>
          </a:p>
          <a:p>
            <a:pPr marL="363538" indent="-363538">
              <a:buFont typeface="Wingdings" pitchFamily="2" charset="2"/>
              <a:buChar char="§"/>
            </a:pPr>
            <a:endParaRPr lang="es-ES_tradnl" sz="2400" dirty="0">
              <a:solidFill>
                <a:srgbClr val="FFFFCC"/>
              </a:solidFill>
              <a:latin typeface="Eras Bold ITC" panose="020B0907030504020204" pitchFamily="34" charset="0"/>
            </a:endParaRPr>
          </a:p>
          <a:p>
            <a:pPr marL="820738" lvl="2" indent="-363538">
              <a:buFont typeface="Wingdings" pitchFamily="2" charset="2"/>
              <a:buChar char="§"/>
            </a:pPr>
            <a:r>
              <a:rPr lang="es-ES_tradnl" sz="2000" dirty="0">
                <a:solidFill>
                  <a:srgbClr val="FFFFCC"/>
                </a:solidFill>
                <a:latin typeface="Eras Demi ITC" panose="020B0805030504020804" pitchFamily="34" charset="0"/>
              </a:rPr>
              <a:t>Integrales de aseo y cafetería</a:t>
            </a:r>
          </a:p>
          <a:p>
            <a:pPr marL="820738" lvl="2" indent="-363538">
              <a:buFont typeface="Wingdings" pitchFamily="2" charset="2"/>
              <a:buChar char="§"/>
            </a:pPr>
            <a:r>
              <a:rPr lang="es-ES_tradnl" sz="2000" dirty="0">
                <a:solidFill>
                  <a:srgbClr val="FFFFCC"/>
                </a:solidFill>
                <a:latin typeface="Eras Demi ITC" panose="020B0805030504020804" pitchFamily="34" charset="0"/>
              </a:rPr>
              <a:t>Vigilancia</a:t>
            </a:r>
          </a:p>
          <a:p>
            <a:pPr marL="820738" lvl="2" indent="-363538">
              <a:buFont typeface="Wingdings" pitchFamily="2" charset="2"/>
              <a:buChar char="§"/>
            </a:pPr>
            <a:r>
              <a:rPr lang="es-ES_tradnl" sz="2000" dirty="0">
                <a:solidFill>
                  <a:srgbClr val="FFFFCC"/>
                </a:solidFill>
                <a:latin typeface="Eras Demi ITC" panose="020B0805030504020804" pitchFamily="34" charset="0"/>
              </a:rPr>
              <a:t>Temporales</a:t>
            </a:r>
          </a:p>
          <a:p>
            <a:endParaRPr lang="es-ES" dirty="0">
              <a:solidFill>
                <a:srgbClr val="FFFFCC"/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813104" y="3190983"/>
            <a:ext cx="5351929" cy="3065264"/>
          </a:xfrm>
          <a:prstGeom prst="roundRect">
            <a:avLst>
              <a:gd name="adj" fmla="val 8377"/>
            </a:avLst>
          </a:prstGeom>
          <a:solidFill>
            <a:srgbClr val="404040">
              <a:alpha val="4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200" dirty="0">
                <a:solidFill>
                  <a:srgbClr val="FF0000"/>
                </a:solidFill>
                <a:latin typeface="Eras Bold ITC" panose="020B0907030504020204" pitchFamily="34" charset="0"/>
              </a:rPr>
              <a:t>LO NUEVO:  </a:t>
            </a:r>
          </a:p>
          <a:p>
            <a:pPr>
              <a:buFont typeface="Wingdings" pitchFamily="2" charset="2"/>
              <a:buChar char="§"/>
            </a:pPr>
            <a:endParaRPr lang="es-ES_tradnl" sz="1600" dirty="0"/>
          </a:p>
          <a:p>
            <a:pPr algn="ctr"/>
            <a:r>
              <a:rPr lang="es-ES_tradnl" sz="2200" dirty="0">
                <a:solidFill>
                  <a:srgbClr val="003366"/>
                </a:solidFill>
                <a:latin typeface="Eras Bold ITC" panose="020B0907030504020204" pitchFamily="34" charset="0"/>
              </a:rPr>
              <a:t>TAMBIEN PARA</a:t>
            </a:r>
          </a:p>
          <a:p>
            <a:pPr marL="282575" lvl="1" indent="-282575">
              <a:buFont typeface="Wingdings" pitchFamily="2" charset="2"/>
              <a:buChar char="§"/>
            </a:pPr>
            <a:r>
              <a:rPr lang="es-ES_tradnl" sz="2000" dirty="0">
                <a:solidFill>
                  <a:srgbClr val="FFFFCC"/>
                </a:solidFill>
                <a:latin typeface="Eras Bold ITC" panose="020B0907030504020204" pitchFamily="34" charset="0"/>
              </a:rPr>
              <a:t>ICA</a:t>
            </a:r>
          </a:p>
          <a:p>
            <a:pPr marL="282575" lvl="1" indent="-282575">
              <a:buFont typeface="Wingdings" pitchFamily="2" charset="2"/>
              <a:buChar char="§"/>
            </a:pPr>
            <a:r>
              <a:rPr lang="es-ES_tradnl" sz="2000" dirty="0" err="1">
                <a:solidFill>
                  <a:srgbClr val="FFFFCC"/>
                </a:solidFill>
                <a:latin typeface="Eras Bold ITC" panose="020B0907030504020204" pitchFamily="34" charset="0"/>
              </a:rPr>
              <a:t>Retefte</a:t>
            </a:r>
            <a:r>
              <a:rPr lang="es-ES_tradnl" sz="2000" dirty="0">
                <a:solidFill>
                  <a:srgbClr val="FFFFCC"/>
                </a:solidFill>
                <a:latin typeface="Eras Bold ITC" panose="020B0907030504020204" pitchFamily="34" charset="0"/>
              </a:rPr>
              <a:t> en renta</a:t>
            </a:r>
          </a:p>
          <a:p>
            <a:pPr marL="282575" lvl="1" indent="-282575">
              <a:buFont typeface="Wingdings" pitchFamily="2" charset="2"/>
              <a:buChar char="§"/>
            </a:pPr>
            <a:r>
              <a:rPr lang="es-ES_tradnl" sz="2000" dirty="0" err="1">
                <a:solidFill>
                  <a:srgbClr val="FFFFCC"/>
                </a:solidFill>
                <a:latin typeface="Eras Bold ITC" panose="020B0907030504020204" pitchFamily="34" charset="0"/>
              </a:rPr>
              <a:t>ReteICA</a:t>
            </a:r>
            <a:endParaRPr lang="es-ES_tradnl" sz="2000" dirty="0">
              <a:solidFill>
                <a:srgbClr val="FFFFCC"/>
              </a:solidFill>
              <a:latin typeface="Eras Bold ITC" panose="020B0907030504020204" pitchFamily="34" charset="0"/>
            </a:endParaRPr>
          </a:p>
          <a:p>
            <a:pPr marL="282575" lvl="1" indent="-282575">
              <a:buFont typeface="Wingdings" pitchFamily="2" charset="2"/>
              <a:buChar char="§"/>
            </a:pPr>
            <a:r>
              <a:rPr lang="es-ES_tradnl" sz="2000" dirty="0">
                <a:solidFill>
                  <a:srgbClr val="FFFFCC"/>
                </a:solidFill>
                <a:latin typeface="Eras Bold ITC" panose="020B0907030504020204" pitchFamily="34" charset="0"/>
              </a:rPr>
              <a:t>Otros </a:t>
            </a:r>
            <a:r>
              <a:rPr lang="es-ES_tradnl" sz="2000" dirty="0" err="1">
                <a:solidFill>
                  <a:srgbClr val="FFFFCC"/>
                </a:solidFill>
                <a:latin typeface="Eras Bold ITC" panose="020B0907030504020204" pitchFamily="34" charset="0"/>
              </a:rPr>
              <a:t>imptos</a:t>
            </a:r>
            <a:r>
              <a:rPr lang="es-ES_tradnl" sz="2000" dirty="0">
                <a:solidFill>
                  <a:srgbClr val="FFFFCC"/>
                </a:solidFill>
                <a:latin typeface="Eras Bold ITC" panose="020B0907030504020204" pitchFamily="34" charset="0"/>
              </a:rPr>
              <a:t>, contribuciones  y tasas territoriales</a:t>
            </a:r>
            <a:endParaRPr lang="es-CO" sz="2000" dirty="0">
              <a:solidFill>
                <a:srgbClr val="FFFFCC"/>
              </a:solidFill>
              <a:latin typeface="Eras Bold ITC" panose="020B0907030504020204" pitchFamily="34" charset="0"/>
            </a:endParaRPr>
          </a:p>
          <a:p>
            <a:endParaRPr lang="es-ES" dirty="0">
              <a:latin typeface="Eras Bold ITC" panose="020B0907030504020204" pitchFamily="34" charset="0"/>
            </a:endParaRPr>
          </a:p>
        </p:txBody>
      </p:sp>
      <p:pic>
        <p:nvPicPr>
          <p:cNvPr id="6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409805" y="6408564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935762" y="627797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3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05887" y="1720895"/>
            <a:ext cx="3804896" cy="1934737"/>
          </a:xfrm>
          <a:prstGeom prst="round2DiagRect">
            <a:avLst/>
          </a:prstGeom>
          <a:solidFill>
            <a:srgbClr val="00336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20" y="1792644"/>
            <a:ext cx="5238750" cy="4762500"/>
          </a:xfrm>
          <a:prstGeom prst="rect">
            <a:avLst/>
          </a:prstGeom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925176375"/>
              </p:ext>
            </p:extLst>
          </p:nvPr>
        </p:nvGraphicFramePr>
        <p:xfrm>
          <a:off x="1877256" y="2222696"/>
          <a:ext cx="6661833" cy="3549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3024554" y="1589649"/>
            <a:ext cx="194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latin typeface="Eras Bold ITC" panose="020B0907030504020204" pitchFamily="34" charset="0"/>
              </a:rPr>
              <a:t>ANTES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5275386" y="1575581"/>
            <a:ext cx="194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rgbClr val="2E75B6"/>
                </a:solidFill>
                <a:latin typeface="Eras Bold ITC" panose="020B0907030504020204" pitchFamily="34" charset="0"/>
              </a:rPr>
              <a:t>AHORA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8100646" y="2263434"/>
            <a:ext cx="367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Eras Demi ITC" panose="020B0805030504020804" pitchFamily="34" charset="0"/>
              </a:rPr>
              <a:t>50% -&gt; Seguridad Social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8100646" y="2901653"/>
            <a:ext cx="3677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Eras Demi ITC" panose="020B0805030504020804" pitchFamily="34" charset="0"/>
              </a:rPr>
              <a:t>50% -&gt; Educación</a:t>
            </a:r>
          </a:p>
        </p:txBody>
      </p:sp>
      <p:cxnSp>
        <p:nvCxnSpPr>
          <p:cNvPr id="20" name="Conector recto de flecha 19"/>
          <p:cNvCxnSpPr/>
          <p:nvPr/>
        </p:nvCxnSpPr>
        <p:spPr>
          <a:xfrm flipV="1">
            <a:off x="7498080" y="2448100"/>
            <a:ext cx="602566" cy="2951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>
            <a:endCxn id="18" idx="1"/>
          </p:cNvCxnSpPr>
          <p:nvPr/>
        </p:nvCxnSpPr>
        <p:spPr>
          <a:xfrm>
            <a:off x="7498080" y="2749016"/>
            <a:ext cx="602566" cy="383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TARIFA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IVA</a:t>
            </a:r>
          </a:p>
        </p:txBody>
      </p:sp>
      <p:pic>
        <p:nvPicPr>
          <p:cNvPr id="26" name="Marcador de contenido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89" y="5885115"/>
            <a:ext cx="3413761" cy="78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6"/>
          <p:cNvSpPr txBox="1"/>
          <p:nvPr/>
        </p:nvSpPr>
        <p:spPr>
          <a:xfrm>
            <a:off x="7905887" y="1852697"/>
            <a:ext cx="3802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rgbClr val="FF0000"/>
                </a:solidFill>
                <a:latin typeface="Eras Demi ITC" panose="020B0805030504020804" pitchFamily="34" charset="0"/>
              </a:rPr>
              <a:t>1 punto</a:t>
            </a:r>
          </a:p>
        </p:txBody>
      </p:sp>
    </p:spTree>
    <p:extLst>
      <p:ext uri="{BB962C8B-B14F-4D97-AF65-F5344CB8AC3E}">
        <p14:creationId xmlns:p14="http://schemas.microsoft.com/office/powerpoint/2010/main" val="23505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AF09F3C-DFF7-4E76-B119-9906D9368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dgm id="{FAF09F3C-DFF7-4E76-B119-9906D9368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A1F75AE-3CD4-4393-97C3-7FA0AE1E5F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graphicEl>
                                              <a:dgm id="{6A1F75AE-3CD4-4393-97C3-7FA0AE1E5F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B7BA5FF-D46C-4C15-B5DA-D7E00217E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graphicEl>
                                              <a:dgm id="{9B7BA5FF-D46C-4C15-B5DA-D7E00217E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97246E0-28AC-4C34-A7B3-E402B824D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graphicEl>
                                              <a:dgm id="{397246E0-28AC-4C34-A7B3-E402B824D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6DE2A14-9776-42C0-B047-1B3976B8DE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graphicEl>
                                              <a:dgm id="{96DE2A14-9776-42C0-B047-1B3976B8DE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DF32A7E-749B-42CB-9E38-B576D2DFB8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graphicEl>
                                              <a:dgm id="{6DF32A7E-749B-42CB-9E38-B576D2DFB8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13" grpId="0" uiExpand="1">
        <p:bldSub>
          <a:bldDgm bld="one"/>
        </p:bldSub>
      </p:bldGraphic>
      <p:bldP spid="17" grpId="0"/>
      <p:bldP spid="18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00541240"/>
              </p:ext>
            </p:extLst>
          </p:nvPr>
        </p:nvGraphicFramePr>
        <p:xfrm>
          <a:off x="2032000" y="116341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97541" y="2118077"/>
            <a:ext cx="3361765" cy="1015663"/>
          </a:xfrm>
          <a:prstGeom prst="homePlate">
            <a:avLst/>
          </a:prstGeom>
          <a:solidFill>
            <a:srgbClr val="2E75B6"/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Ingresos a corte de año anterior</a:t>
            </a:r>
            <a:r>
              <a:rPr lang="es-ES_tradnl" sz="2000" dirty="0">
                <a:solidFill>
                  <a:srgbClr val="FFC000"/>
                </a:solidFill>
                <a:latin typeface="Eras Demi ITC" panose="020B0805030504020804" pitchFamily="34" charset="0"/>
              </a:rPr>
              <a:t> &gt; 92.000 UVT </a:t>
            </a:r>
            <a:r>
              <a:rPr lang="es-ES_tradnl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($2.737 mm)</a:t>
            </a:r>
            <a:endParaRPr lang="es-ES" sz="20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97541" y="4583371"/>
            <a:ext cx="3361765" cy="400110"/>
          </a:xfrm>
          <a:prstGeom prst="homePlate">
            <a:avLst/>
          </a:prstGeom>
          <a:solidFill>
            <a:srgbClr val="2E75B6"/>
          </a:solidFill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Eras Demi ITC" panose="020B0805030504020804" pitchFamily="34" charset="0"/>
              </a:rPr>
              <a:t>EL RESTO</a:t>
            </a:r>
            <a:endParaRPr lang="es-ES" sz="2000" dirty="0">
              <a:solidFill>
                <a:schemeClr val="bg1"/>
              </a:solidFill>
              <a:latin typeface="Eras Demi ITC" panose="020B08050305040208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NUEVA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082145" y="-1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dirty="0">
                <a:latin typeface="Eras Bold ITC" panose="020B0907030504020204" pitchFamily="34" charset="0"/>
              </a:rPr>
              <a:t>PERIODICIDAD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4"/>
          <a:stretch/>
        </p:blipFill>
        <p:spPr>
          <a:xfrm>
            <a:off x="8539089" y="781214"/>
            <a:ext cx="3606045" cy="3689388"/>
          </a:xfrm>
          <a:prstGeom prst="rect">
            <a:avLst/>
          </a:prstGeom>
        </p:spPr>
      </p:pic>
      <p:pic>
        <p:nvPicPr>
          <p:cNvPr id="10" name="Marcador de contenido 3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89" y="5885115"/>
            <a:ext cx="3413761" cy="78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954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DE48A0A-3303-40CB-B00F-4CA4624710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graphicEl>
                                              <a:dgm id="{DDE48A0A-3303-40CB-B00F-4CA4624710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3A613B-B6B6-480B-A126-41B583A017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graphicEl>
                                              <a:dgm id="{F03A613B-B6B6-480B-A126-41B583A0179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8E3A81-BE19-4910-8B54-5F2C3FBAE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graphicEl>
                                              <a:dgm id="{EF8E3A81-BE19-4910-8B54-5F2C3FBAE2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03BE9EA-D69C-4F13-84FE-C3D900DF2C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graphicEl>
                                              <a:dgm id="{E03BE9EA-D69C-4F13-84FE-C3D900DF2C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MODIFICACIONES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400" dirty="0">
                <a:latin typeface="Eras Bold ITC" panose="020B0907030504020204" pitchFamily="34" charset="0"/>
              </a:rPr>
              <a:t>IVA DESCONTABLE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17256728"/>
              </p:ext>
            </p:extLst>
          </p:nvPr>
        </p:nvGraphicFramePr>
        <p:xfrm>
          <a:off x="3121754" y="2218764"/>
          <a:ext cx="5605930" cy="2911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295835" y="2783539"/>
            <a:ext cx="2689411" cy="1328023"/>
          </a:xfrm>
          <a:prstGeom prst="bracketPair">
            <a:avLst/>
          </a:prstGeom>
          <a:noFill/>
          <a:ln w="3810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dirty="0">
                <a:latin typeface="Eras Bold ITC" panose="020B0907030504020204" pitchFamily="34" charset="0"/>
              </a:rPr>
              <a:t>Hasta los </a:t>
            </a:r>
            <a:r>
              <a:rPr lang="es-ES_tradnl" dirty="0">
                <a:solidFill>
                  <a:srgbClr val="FFC000"/>
                </a:solidFill>
                <a:latin typeface="Eras Bold ITC" panose="020B0907030504020204" pitchFamily="34" charset="0"/>
              </a:rPr>
              <a:t>3 periodos </a:t>
            </a:r>
            <a:r>
              <a:rPr lang="es-ES_tradnl" dirty="0">
                <a:latin typeface="Eras Bold ITC" panose="020B0907030504020204" pitchFamily="34" charset="0"/>
              </a:rPr>
              <a:t>siguientes cuando se haga su contabilización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8864192" y="3294525"/>
            <a:ext cx="2830810" cy="1328023"/>
          </a:xfrm>
          <a:prstGeom prst="bracketPair">
            <a:avLst/>
          </a:prstGeom>
          <a:noFill/>
          <a:ln w="38100"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marL="93663" lvl="1"/>
            <a:r>
              <a:rPr lang="es-ES_tradnl" dirty="0">
                <a:latin typeface="Eras Bold ITC" panose="020B0907030504020204" pitchFamily="34" charset="0"/>
              </a:rPr>
              <a:t>Hasta </a:t>
            </a:r>
            <a:r>
              <a:rPr lang="es-ES_tradnl" dirty="0">
                <a:solidFill>
                  <a:srgbClr val="2E75B6"/>
                </a:solidFill>
                <a:latin typeface="Eras Bold ITC" panose="020B0907030504020204" pitchFamily="34" charset="0"/>
              </a:rPr>
              <a:t>1 periodo </a:t>
            </a:r>
            <a:r>
              <a:rPr lang="es-ES_tradnl" dirty="0">
                <a:latin typeface="Eras Bold ITC" panose="020B0907030504020204" pitchFamily="34" charset="0"/>
              </a:rPr>
              <a:t>siguiente cuando se haga su contabilización</a:t>
            </a:r>
          </a:p>
        </p:txBody>
      </p:sp>
      <p:pic>
        <p:nvPicPr>
          <p:cNvPr id="8" name="Marcador de contenido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089" y="5885115"/>
            <a:ext cx="3413761" cy="78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61364" y="1379442"/>
            <a:ext cx="118587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400" dirty="0">
                <a:latin typeface="Eras Bold ITC" panose="020B0907030504020204" pitchFamily="34" charset="0"/>
              </a:rPr>
              <a:t>Los impuestos descontables se pueden descontar según el declarante:</a:t>
            </a:r>
          </a:p>
        </p:txBody>
      </p:sp>
    </p:spTree>
    <p:extLst>
      <p:ext uri="{BB962C8B-B14F-4D97-AF65-F5344CB8AC3E}">
        <p14:creationId xmlns:p14="http://schemas.microsoft.com/office/powerpoint/2010/main" val="84501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RÉGIMEN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082145" y="-1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SIMPLIFICADO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31" y="1066799"/>
            <a:ext cx="7615451" cy="58334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52130" y="1075028"/>
            <a:ext cx="7615451" cy="1938992"/>
          </a:xfrm>
          <a:prstGeom prst="rect">
            <a:avLst/>
          </a:prstGeom>
          <a:solidFill>
            <a:srgbClr val="2E75B6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6000" dirty="0">
                <a:solidFill>
                  <a:schemeClr val="bg1"/>
                </a:solidFill>
                <a:latin typeface="Eras Bold ITC" panose="020B0907030504020204" pitchFamily="34" charset="0"/>
              </a:rPr>
              <a:t>Se unifican criterios</a:t>
            </a:r>
          </a:p>
        </p:txBody>
      </p:sp>
      <p:pic>
        <p:nvPicPr>
          <p:cNvPr id="8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435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800" dirty="0">
                <a:latin typeface="Eras Bold ITC" panose="020B0907030504020204" pitchFamily="34" charset="0"/>
              </a:rPr>
              <a:t>RÈGIMEN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082145" y="-1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SIMPLIFICADO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131" y="1066799"/>
            <a:ext cx="7615451" cy="583343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552131" y="1175982"/>
            <a:ext cx="7615451" cy="5509200"/>
          </a:xfrm>
          <a:prstGeom prst="rect">
            <a:avLst/>
          </a:prstGeom>
          <a:solidFill>
            <a:srgbClr val="003366">
              <a:alpha val="49804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1" indent="-279400">
              <a:buFont typeface="Wingdings" pitchFamily="2" charset="2"/>
              <a:buChar char="§"/>
            </a:pPr>
            <a:r>
              <a:rPr lang="es-ES_tradnl" sz="2800" dirty="0">
                <a:solidFill>
                  <a:srgbClr val="003366"/>
                </a:solidFill>
                <a:latin typeface="Eras Bold ITC" panose="020B0907030504020204" pitchFamily="34" charset="0"/>
              </a:rPr>
              <a:t>Ingresos brutos 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pasa </a:t>
            </a:r>
            <a:r>
              <a:rPr lang="es-ES_tradnl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de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4,000 UVT </a:t>
            </a:r>
            <a:r>
              <a:rPr lang="es-ES_tradnl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a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3.500 UVT ($111.510.000)</a:t>
            </a:r>
          </a:p>
          <a:p>
            <a:pPr lvl="1" indent="-279400">
              <a:buFont typeface="Wingdings" pitchFamily="2" charset="2"/>
              <a:buChar char="§"/>
            </a:pPr>
            <a:endParaRPr lang="es-ES_tradnl" sz="24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1" indent="-279400">
              <a:buFont typeface="Wingdings" pitchFamily="2" charset="2"/>
              <a:buChar char="§"/>
            </a:pPr>
            <a:r>
              <a:rPr lang="es-ES_tradnl" sz="2800" dirty="0">
                <a:solidFill>
                  <a:srgbClr val="003366"/>
                </a:solidFill>
                <a:latin typeface="Eras Bold ITC" panose="020B0907030504020204" pitchFamily="34" charset="0"/>
              </a:rPr>
              <a:t>Limite operaciones gravadas</a:t>
            </a:r>
            <a:r>
              <a:rPr lang="es-ES_tradnl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Eras Bold ITC" panose="020B0907030504020204" pitchFamily="34" charset="0"/>
              </a:rPr>
              <a:t> 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sube </a:t>
            </a:r>
            <a:r>
              <a:rPr lang="es-ES_tradnl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de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3.000 UVT </a:t>
            </a:r>
            <a:r>
              <a:rPr lang="es-ES_tradnl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a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3.500 UVT ($111.510.000)</a:t>
            </a:r>
          </a:p>
          <a:p>
            <a:pPr lvl="1" indent="-279400">
              <a:buFont typeface="Wingdings" pitchFamily="2" charset="2"/>
              <a:buChar char="§"/>
            </a:pPr>
            <a:endParaRPr lang="es-ES_tradnl" sz="20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1" indent="-279400">
              <a:buFont typeface="Wingdings" pitchFamily="2" charset="2"/>
              <a:buChar char="§"/>
            </a:pPr>
            <a:r>
              <a:rPr lang="es-ES_tradnl" sz="2800" dirty="0">
                <a:solidFill>
                  <a:srgbClr val="003366"/>
                </a:solidFill>
                <a:latin typeface="Eras Bold ITC" panose="020B0907030504020204" pitchFamily="34" charset="0"/>
              </a:rPr>
              <a:t>Limite de consignaciones bancarias 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baja </a:t>
            </a:r>
            <a:r>
              <a:rPr lang="es-ES_tradnl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de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 4.500 UVT </a:t>
            </a:r>
            <a:r>
              <a:rPr lang="es-ES_tradnl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a 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3.500 UVT ($111.510.000)</a:t>
            </a:r>
          </a:p>
          <a:p>
            <a:pPr lvl="1" indent="-279400">
              <a:buFont typeface="Wingdings" pitchFamily="2" charset="2"/>
              <a:buChar char="§"/>
            </a:pPr>
            <a:endParaRPr lang="es-ES_tradnl" sz="28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lvl="1" indent="-279400">
              <a:buFont typeface="Wingdings" pitchFamily="2" charset="2"/>
              <a:buChar char="§"/>
            </a:pPr>
            <a:r>
              <a:rPr lang="es-ES_tradnl" sz="2800" dirty="0">
                <a:solidFill>
                  <a:srgbClr val="003366"/>
                </a:solidFill>
                <a:latin typeface="Eras Bold ITC" panose="020B0907030504020204" pitchFamily="34" charset="0"/>
              </a:rPr>
              <a:t>Límite de 1 solo contrato </a:t>
            </a:r>
            <a:r>
              <a:rPr lang="es-ES_tradnl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será </a:t>
            </a:r>
            <a:r>
              <a:rPr lang="es-ES_tradnl" sz="2800" dirty="0">
                <a:solidFill>
                  <a:srgbClr val="FFFF00"/>
                </a:solidFill>
                <a:latin typeface="Eras Bold ITC" panose="020B0907030504020204" pitchFamily="34" charset="0"/>
              </a:rPr>
              <a:t>de 3.500 UVT ($ 111.510.000)</a:t>
            </a:r>
          </a:p>
        </p:txBody>
      </p:sp>
      <p:pic>
        <p:nvPicPr>
          <p:cNvPr id="7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r="14179"/>
          <a:stretch/>
        </p:blipFill>
        <p:spPr>
          <a:xfrm>
            <a:off x="228600" y="811927"/>
            <a:ext cx="4325449" cy="44565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520969" y="2010322"/>
            <a:ext cx="185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Arial Black" panose="020B0A04020102020204" pitchFamily="34" charset="0"/>
              </a:rPr>
              <a:t>ABRIL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090060" y="3397437"/>
            <a:ext cx="826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29</a:t>
            </a:r>
          </a:p>
        </p:txBody>
      </p:sp>
      <p:sp>
        <p:nvSpPr>
          <p:cNvPr id="6" name="Paralelogramo 5"/>
          <p:cNvSpPr/>
          <p:nvPr/>
        </p:nvSpPr>
        <p:spPr>
          <a:xfrm>
            <a:off x="3376240" y="1953284"/>
            <a:ext cx="8815760" cy="2898636"/>
          </a:xfrm>
          <a:prstGeom prst="parallelogram">
            <a:avLst>
              <a:gd name="adj" fmla="val 22652"/>
            </a:avLst>
          </a:prstGeom>
          <a:solidFill>
            <a:srgbClr val="003366">
              <a:alpha val="50196"/>
            </a:srgbClr>
          </a:solidFill>
        </p:spPr>
        <p:txBody>
          <a:bodyPr wrap="square">
            <a:spAutoFit/>
          </a:bodyPr>
          <a:lstStyle/>
          <a:p>
            <a:pPr marL="687388" indent="-117475">
              <a:buFont typeface="Wingdings" pitchFamily="2" charset="2"/>
              <a:buChar char="§"/>
            </a:pPr>
            <a:r>
              <a:rPr lang="es-ES_tradnl" sz="2000" dirty="0">
                <a:solidFill>
                  <a:srgbClr val="003366"/>
                </a:solidFill>
                <a:latin typeface="Eras Bold ITC" panose="020B0907030504020204" pitchFamily="34" charset="0"/>
              </a:rPr>
              <a:t>RETEFUENTE INEFICAZ:</a:t>
            </a:r>
            <a:r>
              <a:rPr lang="es-ES_tradnl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  se puede presentar y pagar hasta el 29 de abril de 2017 (fecha máxima de la rete-fuente 30 nov 2016).</a:t>
            </a:r>
          </a:p>
          <a:p>
            <a:pPr marL="263525" indent="-263525">
              <a:buFont typeface="Wingdings" pitchFamily="2" charset="2"/>
              <a:buChar char="§"/>
            </a:pPr>
            <a:endParaRPr lang="es-ES_tradnl" sz="2000" dirty="0">
              <a:solidFill>
                <a:schemeClr val="bg1"/>
              </a:solidFill>
              <a:latin typeface="Eras Bold ITC" panose="020B0907030504020204" pitchFamily="34" charset="0"/>
            </a:endParaRPr>
          </a:p>
          <a:p>
            <a:pPr marL="687388" indent="-117475">
              <a:buFont typeface="Wingdings" pitchFamily="2" charset="2"/>
              <a:buChar char="§"/>
            </a:pPr>
            <a:r>
              <a:rPr lang="es-ES_tradnl" sz="2000" dirty="0">
                <a:solidFill>
                  <a:srgbClr val="003366"/>
                </a:solidFill>
                <a:latin typeface="Eras Bold ITC" panose="020B0907030504020204" pitchFamily="34" charset="0"/>
              </a:rPr>
              <a:t>IVA INEFICAZ: </a:t>
            </a:r>
            <a:r>
              <a:rPr lang="es-ES_tradnl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se podrá presentar hasta el 29 de abril de 2017 (fecha máxima del IVA 30 nov 2016).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latin typeface="Eras Bold ITC" panose="020B0907030504020204" pitchFamily="34" charset="0"/>
              </a:rPr>
              <a:t>DECLARACIONES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082145" y="1"/>
            <a:ext cx="610985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dirty="0">
                <a:latin typeface="Eras Bold ITC" panose="020B0907030504020204" pitchFamily="34" charset="0"/>
              </a:rPr>
              <a:t>INEFICACES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28600" y="5152294"/>
            <a:ext cx="11781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§"/>
            </a:pP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Si se hicieron pagos de sanciones por ineficacia </a:t>
            </a:r>
            <a:r>
              <a:rPr lang="es-ES_tradnl" sz="2000" dirty="0">
                <a:latin typeface="Eras Bold ITC" panose="020B0907030504020204" pitchFamily="34" charset="0"/>
              </a:rPr>
              <a:t>dichos dineros se podrán recuperar con la DIAN </a:t>
            </a:r>
            <a:r>
              <a:rPr lang="es-ES_tradnl" sz="2000" dirty="0">
                <a:solidFill>
                  <a:schemeClr val="accent1">
                    <a:lumMod val="75000"/>
                  </a:schemeClr>
                </a:solidFill>
                <a:latin typeface="Eras Bold ITC" panose="020B0907030504020204" pitchFamily="34" charset="0"/>
              </a:rPr>
              <a:t>.</a:t>
            </a:r>
          </a:p>
          <a:p>
            <a:pPr marL="263525" indent="-263525">
              <a:buFont typeface="Wingdings" pitchFamily="2" charset="2"/>
              <a:buChar char="§"/>
            </a:pPr>
            <a:endParaRPr lang="es-ES_tradnl" sz="1400" dirty="0">
              <a:solidFill>
                <a:schemeClr val="accent1">
                  <a:lumMod val="75000"/>
                </a:schemeClr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900961" y="2128416"/>
            <a:ext cx="64059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Eras Bold ITC" panose="020B0907030504020204" pitchFamily="34" charset="0"/>
              </a:rPr>
              <a:t>Contratos Celebrados con Entidades Públicas</a:t>
            </a:r>
          </a:p>
        </p:txBody>
      </p:sp>
      <p:pic>
        <p:nvPicPr>
          <p:cNvPr id="5" name="Marcador de contenido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693" y="5820509"/>
            <a:ext cx="3600158" cy="84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0" y="0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OTROS:</a:t>
            </a:r>
          </a:p>
        </p:txBody>
      </p:sp>
      <p:sp>
        <p:nvSpPr>
          <p:cNvPr id="6" name="CuadroTexto 8"/>
          <p:cNvSpPr txBox="1"/>
          <p:nvPr/>
        </p:nvSpPr>
        <p:spPr>
          <a:xfrm>
            <a:off x="228600" y="4784302"/>
            <a:ext cx="8385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§"/>
            </a:pPr>
            <a:r>
              <a:rPr lang="es-ES_tradnl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La </a:t>
            </a:r>
            <a:r>
              <a:rPr lang="es-CO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tarifa será del 16% </a:t>
            </a:r>
            <a:r>
              <a:rPr lang="es-CO" sz="2400" dirty="0">
                <a:solidFill>
                  <a:srgbClr val="003366"/>
                </a:solidFill>
                <a:latin typeface="Eras Bold ITC" panose="020B0907030504020204" pitchFamily="34" charset="0"/>
              </a:rPr>
              <a:t>mientras </a:t>
            </a:r>
            <a:r>
              <a:rPr lang="es-CO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NO</a:t>
            </a:r>
            <a:r>
              <a:rPr lang="es-CO" sz="2400" dirty="0">
                <a:solidFill>
                  <a:srgbClr val="003366"/>
                </a:solidFill>
                <a:latin typeface="Eras Bold ITC" panose="020B0907030504020204" pitchFamily="34" charset="0"/>
              </a:rPr>
              <a:t> se adicionen. </a:t>
            </a:r>
          </a:p>
          <a:p>
            <a:pPr marL="263525" indent="-263525">
              <a:buFont typeface="Wingdings" pitchFamily="2" charset="2"/>
              <a:buChar char="§"/>
            </a:pPr>
            <a:endParaRPr lang="es-CO" sz="2400" dirty="0">
              <a:solidFill>
                <a:srgbClr val="003366"/>
              </a:solidFill>
              <a:latin typeface="Eras Bold ITC" panose="020B0907030504020204" pitchFamily="34" charset="0"/>
            </a:endParaRPr>
          </a:p>
          <a:p>
            <a:pPr marL="263525" indent="-263525">
              <a:buFont typeface="Wingdings" pitchFamily="2" charset="2"/>
              <a:buChar char="§"/>
            </a:pPr>
            <a:r>
              <a:rPr lang="es-CO" sz="2400" dirty="0">
                <a:solidFill>
                  <a:srgbClr val="003366"/>
                </a:solidFill>
                <a:latin typeface="Eras Bold ITC" panose="020B0907030504020204" pitchFamily="34" charset="0"/>
              </a:rPr>
              <a:t>Las </a:t>
            </a:r>
            <a:r>
              <a:rPr lang="es-CO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adiciones</a:t>
            </a:r>
            <a:r>
              <a:rPr lang="es-CO" sz="2400" dirty="0">
                <a:solidFill>
                  <a:srgbClr val="003366"/>
                </a:solidFill>
                <a:latin typeface="Eras Bold ITC" panose="020B0907030504020204" pitchFamily="34" charset="0"/>
              </a:rPr>
              <a:t> tendrán la </a:t>
            </a:r>
            <a:r>
              <a:rPr lang="es-CO" sz="2400" dirty="0">
                <a:solidFill>
                  <a:srgbClr val="FF0000"/>
                </a:solidFill>
                <a:latin typeface="Eras Bold ITC" panose="020B0907030504020204" pitchFamily="34" charset="0"/>
              </a:rPr>
              <a:t>nueva tarifa</a:t>
            </a:r>
            <a:r>
              <a:rPr lang="es-CO" sz="2400" dirty="0">
                <a:solidFill>
                  <a:srgbClr val="003366"/>
                </a:solidFill>
                <a:latin typeface="Eras Bold ITC" panose="020B0907030504020204" pitchFamily="34" charset="0"/>
              </a:rPr>
              <a:t>.</a:t>
            </a:r>
            <a:endParaRPr lang="es-ES_tradnl" sz="2400" dirty="0">
              <a:latin typeface="Eras Bold ITC" panose="020B0907030504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366" y="1347398"/>
            <a:ext cx="2885473" cy="288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9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3447"/>
            <a:ext cx="12192003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2702848"/>
            <a:ext cx="12192000" cy="2933402"/>
          </a:xfrm>
          <a:prstGeom prst="parallelogram">
            <a:avLst/>
          </a:prstGeom>
          <a:solidFill>
            <a:schemeClr val="tx1">
              <a:lumMod val="75000"/>
              <a:lumOff val="25000"/>
              <a:alpha val="69804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FFFFCC"/>
                </a:solidFill>
                <a:latin typeface="Eras Bold ITC" panose="020B0907030504020204" pitchFamily="34" charset="0"/>
              </a:rPr>
              <a:t>ESPERADA POR TODOS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FFFFCC"/>
                </a:solidFill>
                <a:latin typeface="Eras Bold ITC" panose="020B0907030504020204" pitchFamily="34" charset="0"/>
              </a:rPr>
              <a:t>ANUNCIADO EN MEDIO DE OTRA GRAN POLÉMICA</a:t>
            </a:r>
          </a:p>
          <a:p>
            <a:pPr marL="342900" indent="-342900" algn="r">
              <a:buFont typeface="Wingdings" panose="05000000000000000000" pitchFamily="2" charset="2"/>
              <a:buChar char="ü"/>
            </a:pPr>
            <a:r>
              <a:rPr lang="es-ES" sz="2400" dirty="0">
                <a:solidFill>
                  <a:srgbClr val="FFFFCC"/>
                </a:solidFill>
                <a:latin typeface="Eras Bold ITC" panose="020B0907030504020204" pitchFamily="34" charset="0"/>
              </a:rPr>
              <a:t>CON MUY CORTO ESPACIO DE DISCUSIÓN</a:t>
            </a:r>
          </a:p>
          <a:p>
            <a:pPr algn="r"/>
            <a:endParaRPr lang="es-ES" sz="2400" dirty="0">
              <a:solidFill>
                <a:schemeClr val="accent5">
                  <a:lumMod val="75000"/>
                </a:schemeClr>
              </a:solidFill>
              <a:latin typeface="Eras Bold ITC" panose="020B0907030504020204" pitchFamily="34" charset="0"/>
            </a:endParaRPr>
          </a:p>
          <a:p>
            <a:pPr algn="r"/>
            <a:r>
              <a:rPr lang="es-ES" sz="4800" dirty="0">
                <a:solidFill>
                  <a:srgbClr val="003366"/>
                </a:solidFill>
                <a:latin typeface="Eras Bold ITC" panose="020B0907030504020204" pitchFamily="34" charset="0"/>
              </a:rPr>
              <a:t>¡ES UN HECHO!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8402777" y="2868"/>
            <a:ext cx="36038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Reforma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290285" y="702116"/>
            <a:ext cx="2675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dirty="0">
                <a:solidFill>
                  <a:schemeClr val="accent1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tributaria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8850502" y="1172657"/>
            <a:ext cx="309755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66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IVA</a:t>
            </a:r>
            <a:r>
              <a:rPr lang="es-ES" sz="6600" dirty="0">
                <a:solidFill>
                  <a:schemeClr val="accent1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</p:txBody>
      </p:sp>
      <p:pic>
        <p:nvPicPr>
          <p:cNvPr id="10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2" t="1845" r="17505" b="-1002"/>
          <a:stretch/>
        </p:blipFill>
        <p:spPr bwMode="auto">
          <a:xfrm>
            <a:off x="334344" y="5498901"/>
            <a:ext cx="1097280" cy="134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arcador de contenido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29"/>
          <p:cNvSpPr/>
          <p:nvPr/>
        </p:nvSpPr>
        <p:spPr>
          <a:xfrm>
            <a:off x="10581905" y="1932067"/>
            <a:ext cx="1578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19%</a:t>
            </a:r>
            <a:endParaRPr lang="es-E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57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1" y="1410624"/>
            <a:ext cx="2707727" cy="270772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4900961" y="2128416"/>
            <a:ext cx="64059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4000" dirty="0">
                <a:latin typeface="Eras Bold ITC" panose="020B0907030504020204" pitchFamily="34" charset="0"/>
              </a:rPr>
              <a:t>Modificación factura electrónica desde 2019</a:t>
            </a:r>
          </a:p>
        </p:txBody>
      </p:sp>
      <p:pic>
        <p:nvPicPr>
          <p:cNvPr id="5" name="Marcador de contenido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693" y="5820509"/>
            <a:ext cx="3600158" cy="84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0" y="0"/>
            <a:ext cx="6109855" cy="10668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800" dirty="0">
                <a:latin typeface="Eras Bold ITC" panose="020B0907030504020204" pitchFamily="34" charset="0"/>
              </a:rPr>
              <a:t>OTROS:</a:t>
            </a:r>
          </a:p>
        </p:txBody>
      </p:sp>
      <p:sp>
        <p:nvSpPr>
          <p:cNvPr id="6" name="CuadroTexto 8"/>
          <p:cNvSpPr txBox="1"/>
          <p:nvPr/>
        </p:nvSpPr>
        <p:spPr>
          <a:xfrm>
            <a:off x="228600" y="4784302"/>
            <a:ext cx="11781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525" indent="-263525">
              <a:buFont typeface="Wingdings" pitchFamily="2" charset="2"/>
              <a:buChar char="§"/>
            </a:pPr>
            <a:r>
              <a:rPr lang="es-ES_tradnl" sz="2400" dirty="0">
                <a:solidFill>
                  <a:srgbClr val="003366"/>
                </a:solidFill>
                <a:latin typeface="Eras Bold ITC" panose="020B0907030504020204" pitchFamily="34" charset="0"/>
              </a:rPr>
              <a:t>Las correcciones que aumentan saldo a favor o disminuyen saldo a pagar </a:t>
            </a:r>
            <a:r>
              <a:rPr lang="es-ES_tradnl" sz="2400" dirty="0">
                <a:latin typeface="Eras Bold ITC" panose="020B0907030504020204" pitchFamily="34" charset="0"/>
              </a:rPr>
              <a:t>se podrán hacer directamente sin proyecto y la DIAN tiene 1 año para revisar</a:t>
            </a:r>
            <a:r>
              <a:rPr lang="es-ES" sz="2400" dirty="0">
                <a:latin typeface="Eras Bold ITC" panose="020B0907030504020204" pitchFamily="34" charset="0"/>
              </a:rPr>
              <a:t>.</a:t>
            </a:r>
            <a:endParaRPr lang="es-ES_tradnl" sz="2400" dirty="0"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5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799"/>
            <a:ext cx="12192000" cy="5814713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1253424" y="1195913"/>
            <a:ext cx="9854471" cy="4086225"/>
          </a:xfrm>
          <a:prstGeom prst="roundRect">
            <a:avLst/>
          </a:prstGeom>
          <a:solidFill>
            <a:srgbClr val="003366">
              <a:alpha val="21961"/>
            </a:srgbClr>
          </a:solidFill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FFC000"/>
                </a:solidFill>
                <a:latin typeface="Eras Bold ITC" panose="020B0907030504020204" pitchFamily="34" charset="0"/>
              </a:rPr>
              <a:t>OMISION DE ACTIVOS O INCLUSION DE PASIVOS INEXISTENTES:  </a:t>
            </a:r>
          </a:p>
          <a:p>
            <a:pPr marL="1177925" lvl="2" indent="-263525">
              <a:buFont typeface="Wingdings" pitchFamily="2" charset="2"/>
              <a:buChar char="§"/>
            </a:pPr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Omisiones o Inclusiones &gt; 7,250 SMMLV (5,348 MM) tendrán:</a:t>
            </a:r>
          </a:p>
          <a:p>
            <a:pPr marL="1177925" lvl="2" indent="-263525">
              <a:buFont typeface="Wingdings" pitchFamily="2" charset="2"/>
              <a:buChar char="§"/>
            </a:pPr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Cárcel de 48 a 108 meses</a:t>
            </a:r>
          </a:p>
          <a:p>
            <a:pPr marL="1177925" lvl="2" indent="-263525">
              <a:buFont typeface="Wingdings" pitchFamily="2" charset="2"/>
              <a:buChar char="§"/>
            </a:pPr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Multa del 20% de los valores omitidos o inexistentes</a:t>
            </a:r>
          </a:p>
          <a:p>
            <a:pPr marL="263525" indent="-263525">
              <a:buFont typeface="Wingdings" pitchFamily="2" charset="2"/>
              <a:buChar char="§"/>
            </a:pPr>
            <a:endParaRPr lang="es-ES_tradnl" dirty="0">
              <a:solidFill>
                <a:schemeClr val="bg1">
                  <a:lumMod val="95000"/>
                </a:schemeClr>
              </a:solidFill>
              <a:latin typeface="Eras Bold ITC" panose="020B0907030504020204" pitchFamily="34" charset="0"/>
            </a:endParaRPr>
          </a:p>
          <a:p>
            <a:r>
              <a:rPr lang="es-ES_tradnl" dirty="0">
                <a:solidFill>
                  <a:srgbClr val="FFC000"/>
                </a:solidFill>
                <a:latin typeface="Eras Bold ITC" panose="020B0907030504020204" pitchFamily="34" charset="0"/>
              </a:rPr>
              <a:t>RETEFTE, IVA O IMPTO CONSUMO NO PAGADO: </a:t>
            </a:r>
          </a:p>
          <a:p>
            <a:pPr marL="720725" lvl="1" indent="-263525">
              <a:buFont typeface="Wingdings" pitchFamily="2" charset="2"/>
              <a:buChar char="§"/>
            </a:pPr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Pasados 2 meses sin pago se tendrá:</a:t>
            </a:r>
          </a:p>
          <a:p>
            <a:pPr marL="1177925" lvl="2" indent="-263525">
              <a:buFont typeface="Wingdings" pitchFamily="2" charset="2"/>
              <a:buChar char="§"/>
            </a:pPr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Cárcel de 48 a 108 meses</a:t>
            </a:r>
          </a:p>
          <a:p>
            <a:pPr marL="1177925" lvl="2" indent="-263525">
              <a:buFont typeface="Wingdings" pitchFamily="2" charset="2"/>
              <a:buChar char="§"/>
            </a:pPr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Multa = Doble de lo NO Consignado (Max 1.020.000 UVT)</a:t>
            </a:r>
          </a:p>
          <a:p>
            <a:pPr lvl="2"/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 </a:t>
            </a:r>
          </a:p>
          <a:p>
            <a:r>
              <a:rPr lang="es-ES_tradnl" dirty="0">
                <a:solidFill>
                  <a:srgbClr val="FFC000"/>
                </a:solidFill>
                <a:latin typeface="Eras Bold ITC" panose="020B0907030504020204" pitchFamily="34" charset="0"/>
              </a:rPr>
              <a:t>RETEFTE, IVA O IMPTO CONSUMO NO RECAUDADO: </a:t>
            </a:r>
          </a:p>
          <a:p>
            <a:pPr marL="1177925" lvl="2" indent="-263525">
              <a:buFont typeface="Wingdings" pitchFamily="2" charset="2"/>
              <a:buChar char="§"/>
            </a:pPr>
            <a:r>
              <a:rPr lang="es-ES_tradnl" dirty="0">
                <a:solidFill>
                  <a:schemeClr val="bg1">
                    <a:lumMod val="95000"/>
                  </a:schemeClr>
                </a:solidFill>
                <a:latin typeface="Eras Bold ITC" panose="020B0907030504020204" pitchFamily="34" charset="0"/>
              </a:rPr>
              <a:t>Quienes incumplan en el recaudo tienen la misma sanción de tipo penal (cárcel de 48 a 108 meses).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0"/>
            <a:ext cx="6082145" cy="1066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4000" dirty="0">
                <a:latin typeface="Eras Bold ITC" panose="020B0907030504020204" pitchFamily="34" charset="0"/>
              </a:rPr>
              <a:t>CARCEL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080182" y="0"/>
            <a:ext cx="6109855" cy="106680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4000" dirty="0">
                <a:latin typeface="Eras Bold ITC" panose="020B0907030504020204" pitchFamily="34" charset="0"/>
              </a:rPr>
              <a:t>EVASORES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253424" y="5412060"/>
            <a:ext cx="9854471" cy="1328023"/>
          </a:xfrm>
          <a:prstGeom prst="roundRect">
            <a:avLst/>
          </a:prstGeom>
          <a:solidFill>
            <a:srgbClr val="C00000">
              <a:alpha val="50196"/>
            </a:srgbClr>
          </a:solidFill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FFFF99"/>
                </a:solidFill>
                <a:latin typeface="Eras Bold ITC" panose="020B0907030504020204" pitchFamily="34" charset="0"/>
              </a:rPr>
              <a:t>SI SE PAGA, SE ELIMINA EL PROCESO PENAL.</a:t>
            </a:r>
          </a:p>
          <a:p>
            <a:endParaRPr lang="es-ES_tradnl" dirty="0">
              <a:solidFill>
                <a:srgbClr val="FFFF99"/>
              </a:solidFill>
              <a:latin typeface="Eras Bold ITC" panose="020B0907030504020204" pitchFamily="34" charset="0"/>
            </a:endParaRPr>
          </a:p>
          <a:p>
            <a:r>
              <a:rPr lang="es-ES_tradnl" dirty="0">
                <a:solidFill>
                  <a:srgbClr val="FFFF99"/>
                </a:solidFill>
                <a:latin typeface="Eras Bold ITC" panose="020B0907030504020204" pitchFamily="34" charset="0"/>
              </a:rPr>
              <a:t>EN LAS SOCIEDADES QUEDAN CON LAS MISMAS SANCIONES LOS RESPONSABLES DEL CUMPLIMIENTO DE DICHAS OBLIGACIONES.</a:t>
            </a:r>
          </a:p>
        </p:txBody>
      </p:sp>
    </p:spTree>
    <p:extLst>
      <p:ext uri="{BB962C8B-B14F-4D97-AF65-F5344CB8AC3E}">
        <p14:creationId xmlns:p14="http://schemas.microsoft.com/office/powerpoint/2010/main" val="10453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12192000" cy="2778369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708027" y="826473"/>
            <a:ext cx="6858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Gracias por su interés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563421" y="4034300"/>
            <a:ext cx="3068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(57) 314 411 5355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82" y="3687880"/>
            <a:ext cx="1189672" cy="118967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5934066" y="3914295"/>
            <a:ext cx="5566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cchaparro@globalanalitics.co</a:t>
            </a:r>
          </a:p>
        </p:txBody>
      </p:sp>
      <p:pic>
        <p:nvPicPr>
          <p:cNvPr id="14" name="Marcador de contenido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3" y="5734322"/>
            <a:ext cx="3600158" cy="84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175839" y="2831118"/>
            <a:ext cx="6066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latin typeface="Eras Demi ITC" panose="020B0805030504020804" pitchFamily="34" charset="0"/>
              </a:rPr>
              <a:t>C</a:t>
            </a:r>
            <a:r>
              <a:rPr lang="es-ES" sz="2400" dirty="0">
                <a:latin typeface="Eras Demi ITC" panose="020B0805030504020804" pitchFamily="34" charset="0"/>
              </a:rPr>
              <a:t>arlos </a:t>
            </a:r>
            <a:r>
              <a:rPr lang="es-ES" sz="3600" dirty="0">
                <a:latin typeface="Eras Demi ITC" panose="020B0805030504020804" pitchFamily="34" charset="0"/>
              </a:rPr>
              <a:t>A</a:t>
            </a:r>
            <a:r>
              <a:rPr lang="es-ES" sz="2400" dirty="0">
                <a:latin typeface="Eras Demi ITC" panose="020B0805030504020804" pitchFamily="34" charset="0"/>
              </a:rPr>
              <a:t>rturo </a:t>
            </a:r>
            <a:r>
              <a:rPr lang="es-ES" sz="3600" dirty="0">
                <a:latin typeface="Eras Demi ITC" panose="020B0805030504020804" pitchFamily="34" charset="0"/>
              </a:rPr>
              <a:t>C</a:t>
            </a:r>
            <a:r>
              <a:rPr lang="es-ES" sz="3200" dirty="0">
                <a:latin typeface="Eras Demi ITC" panose="020B0805030504020804" pitchFamily="34" charset="0"/>
              </a:rPr>
              <a:t>h</a:t>
            </a:r>
            <a:r>
              <a:rPr lang="es-ES" sz="2400" dirty="0">
                <a:latin typeface="Eras Demi ITC" panose="020B0805030504020804" pitchFamily="34" charset="0"/>
              </a:rPr>
              <a:t>aparro </a:t>
            </a:r>
            <a:r>
              <a:rPr lang="es-ES" sz="3600" dirty="0">
                <a:latin typeface="Eras Demi ITC" panose="020B0805030504020804" pitchFamily="34" charset="0"/>
              </a:rPr>
              <a:t>C</a:t>
            </a:r>
            <a:r>
              <a:rPr lang="es-ES" sz="2400" dirty="0">
                <a:latin typeface="Eras Demi ITC" panose="020B0805030504020804" pitchFamily="34" charset="0"/>
              </a:rPr>
              <a:t>ervantes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1574968" y="5367582"/>
            <a:ext cx="370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Calle 114 # 47 A 76</a:t>
            </a:r>
          </a:p>
          <a:p>
            <a:r>
              <a:rPr lang="es-ES" sz="2400" b="1" dirty="0">
                <a:latin typeface="SimHei" panose="02010609060101010101" pitchFamily="49" charset="-122"/>
                <a:ea typeface="SimHei" panose="02010609060101010101" pitchFamily="49" charset="-122"/>
              </a:rPr>
              <a:t>Bogotá - Colombia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94" y="3662699"/>
            <a:ext cx="1189672" cy="11872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9" y="5128221"/>
            <a:ext cx="1276848" cy="130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3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582"/>
            <a:ext cx="12180912" cy="4461163"/>
          </a:xfrm>
          <a:prstGeom prst="rect">
            <a:avLst/>
          </a:prstGeom>
        </p:spPr>
      </p:pic>
      <p:pic>
        <p:nvPicPr>
          <p:cNvPr id="3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486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11" y="8571"/>
            <a:ext cx="8758825" cy="2483343"/>
          </a:xfrm>
          <a:prstGeom prst="rect">
            <a:avLst/>
          </a:prstGeom>
        </p:spPr>
      </p:pic>
      <p:pic>
        <p:nvPicPr>
          <p:cNvPr id="3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00589" y="2792072"/>
            <a:ext cx="9155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Cuanto</a:t>
            </a:r>
            <a:r>
              <a:rPr lang="en-US" sz="2800" dirty="0">
                <a:solidFill>
                  <a:srgbClr val="FF0000"/>
                </a:solidFill>
                <a:latin typeface="Eras Bold ITC" panose="020B0907030504020204" pitchFamily="34" charset="0"/>
              </a:rPr>
              <a:t> IVA </a:t>
            </a:r>
            <a:r>
              <a:rPr lang="en-US" sz="28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va</a:t>
            </a:r>
            <a:r>
              <a:rPr lang="en-US" sz="2800" dirty="0">
                <a:solidFill>
                  <a:srgbClr val="FF0000"/>
                </a:solidFill>
                <a:latin typeface="Eras Bold ITC" panose="020B0907030504020204" pitchFamily="34" charset="0"/>
              </a:rPr>
              <a:t> a </a:t>
            </a:r>
            <a:r>
              <a:rPr lang="en-US" sz="28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Pagar</a:t>
            </a:r>
            <a:r>
              <a:rPr lang="en-US" sz="2800" dirty="0">
                <a:solidFill>
                  <a:srgbClr val="FF0000"/>
                </a:solidFill>
                <a:latin typeface="Eras Bold ITC" panose="020B0907030504020204" pitchFamily="34" charset="0"/>
              </a:rPr>
              <a:t> con la </a:t>
            </a:r>
            <a:r>
              <a:rPr lang="en-US" sz="28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Reforma</a:t>
            </a:r>
            <a:r>
              <a:rPr lang="en-US" sz="2800" dirty="0">
                <a:solidFill>
                  <a:srgbClr val="FF0000"/>
                </a:solidFill>
                <a:latin typeface="Eras Bold ITC" panose="020B0907030504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Tributaria</a:t>
            </a:r>
            <a:r>
              <a:rPr lang="en-US" sz="2800" dirty="0">
                <a:solidFill>
                  <a:srgbClr val="FF0000"/>
                </a:solidFill>
                <a:latin typeface="Eras Bold ITC" panose="020B0907030504020204" pitchFamily="34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7023" y="3727071"/>
            <a:ext cx="9883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Eras Bold ITC" panose="020B0907030504020204" pitchFamily="34" charset="0"/>
              </a:rPr>
              <a:t>http://www.portafolio.co/economia/cuanto-iva-debe-pagar-con-la-reforma-tributaria-en-2017-502857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680" y="4933820"/>
            <a:ext cx="852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Ejercicio</a:t>
            </a:r>
            <a:r>
              <a:rPr lang="en-US" sz="2800" dirty="0">
                <a:solidFill>
                  <a:srgbClr val="FF0000"/>
                </a:solidFill>
                <a:latin typeface="Eras Bold ITC" panose="020B0907030504020204" pitchFamily="34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Salario</a:t>
            </a:r>
            <a:r>
              <a:rPr lang="en-US" sz="2800" dirty="0">
                <a:solidFill>
                  <a:srgbClr val="FF0000"/>
                </a:solidFill>
                <a:latin typeface="Eras Bold ITC" panose="020B0907030504020204" pitchFamily="34" charset="0"/>
              </a:rPr>
              <a:t> de $2,500,000 </a:t>
            </a:r>
            <a:r>
              <a:rPr lang="en-US" sz="2800" dirty="0" err="1">
                <a:solidFill>
                  <a:srgbClr val="FF0000"/>
                </a:solidFill>
                <a:latin typeface="Eras Bold ITC" panose="020B0907030504020204" pitchFamily="34" charset="0"/>
              </a:rPr>
              <a:t>mensuales</a:t>
            </a:r>
            <a:endParaRPr lang="en-US" sz="2800" dirty="0">
              <a:solidFill>
                <a:srgbClr val="FF0000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23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2" y="0"/>
            <a:ext cx="580489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1347" y="0"/>
            <a:ext cx="654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8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4855" y="0"/>
            <a:ext cx="45015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3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10302702" y="592899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2" y="6095836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9492" y="0"/>
            <a:ext cx="64130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1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ángulo 44"/>
          <p:cNvSpPr/>
          <p:nvPr/>
        </p:nvSpPr>
        <p:spPr>
          <a:xfrm>
            <a:off x="0" y="-19033"/>
            <a:ext cx="8354291" cy="6877033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/>
          <a:srcRect l="567"/>
          <a:stretch/>
        </p:blipFill>
        <p:spPr>
          <a:xfrm>
            <a:off x="1" y="-19033"/>
            <a:ext cx="12192000" cy="5491574"/>
          </a:xfrm>
          <a:prstGeom prst="rect">
            <a:avLst/>
          </a:prstGeom>
        </p:spPr>
      </p:pic>
      <p:sp>
        <p:nvSpPr>
          <p:cNvPr id="41" name="CuadroTexto 40"/>
          <p:cNvSpPr txBox="1"/>
          <p:nvPr/>
        </p:nvSpPr>
        <p:spPr>
          <a:xfrm>
            <a:off x="4599710" y="3131122"/>
            <a:ext cx="34359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latin typeface="Eras Bold ITC" panose="020B0907030504020204" pitchFamily="34" charset="0"/>
              </a:rPr>
              <a:t>Nuevas Actividades Gravadas</a:t>
            </a:r>
          </a:p>
        </p:txBody>
      </p:sp>
      <p:pic>
        <p:nvPicPr>
          <p:cNvPr id="43" name="Marcador de contenido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5" r="54880"/>
          <a:stretch/>
        </p:blipFill>
        <p:spPr bwMode="auto">
          <a:xfrm>
            <a:off x="8693615" y="6074022"/>
            <a:ext cx="1525956" cy="33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Marcador de contenido 3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36" t="-5836"/>
          <a:stretch/>
        </p:blipFill>
        <p:spPr bwMode="auto">
          <a:xfrm>
            <a:off x="10274995" y="5943434"/>
            <a:ext cx="1667610" cy="46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92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1272</Words>
  <Application>Microsoft Office PowerPoint</Application>
  <PresentationFormat>Widescreen</PresentationFormat>
  <Paragraphs>259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Aharoni</vt:lpstr>
      <vt:lpstr>Arial</vt:lpstr>
      <vt:lpstr>Arial Black</vt:lpstr>
      <vt:lpstr>Arial Rounded MT Bold</vt:lpstr>
      <vt:lpstr>Calibri</vt:lpstr>
      <vt:lpstr>Calibri Light</vt:lpstr>
      <vt:lpstr>Eras Bold ITC</vt:lpstr>
      <vt:lpstr>Eras Demi ITC</vt:lpstr>
      <vt:lpstr>SimHei</vt:lpstr>
      <vt:lpstr>Wingdings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Constanza Ramirez</dc:creator>
  <cp:lastModifiedBy>Carlos Chaparro</cp:lastModifiedBy>
  <cp:revision>85</cp:revision>
  <dcterms:created xsi:type="dcterms:W3CDTF">2017-02-04T23:20:31Z</dcterms:created>
  <dcterms:modified xsi:type="dcterms:W3CDTF">2017-02-08T11:07:38Z</dcterms:modified>
</cp:coreProperties>
</file>