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4"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67" r:id="rId22"/>
    <p:sldId id="33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34" autoAdjust="0"/>
    <p:restoredTop sz="95463" autoAdjust="0"/>
  </p:normalViewPr>
  <p:slideViewPr>
    <p:cSldViewPr snapToGrid="0" snapToObjects="1">
      <p:cViewPr>
        <p:scale>
          <a:sx n="75" d="100"/>
          <a:sy n="75" d="100"/>
        </p:scale>
        <p:origin x="-1044"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97417-9BEC-4744-BF74-ACB6B9FA6F86}" type="datetimeFigureOut">
              <a:rPr lang="es-CO" smtClean="0"/>
              <a:pPr/>
              <a:t>07/05/2012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42F48-5AA6-4194-AAA9-306E061E5AEF}"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FC22FC-D854-4875-B552-CF75C1ED8695}" type="slidenum">
              <a:rPr lang="es-ES"/>
              <a:pPr>
                <a:defRPr/>
              </a:pPr>
              <a:t>2</a:t>
            </a:fld>
            <a:endParaRPr lang="es-E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5BCD1E40-3EA1-4569-B290-83BBB5AE4A90}" type="slidenum">
              <a:rPr lang="es-ES" sz="1200">
                <a:latin typeface="Arial" pitchFamily="34" charset="0"/>
                <a:cs typeface="+mn-cs"/>
              </a:rPr>
              <a:pPr algn="r">
                <a:defRPr/>
              </a:pPr>
              <a:t>11</a:t>
            </a:fld>
            <a:endParaRPr lang="es-ES" sz="1200">
              <a:latin typeface="Arial" pitchFamily="34" charset="0"/>
              <a:cs typeface="+mn-cs"/>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65434369-E190-45AB-AFCF-9E543C04CDC1}" type="slidenum">
              <a:rPr lang="es-ES" sz="1200">
                <a:latin typeface="Arial" pitchFamily="34" charset="0"/>
                <a:cs typeface="+mn-cs"/>
              </a:rPr>
              <a:pPr algn="r">
                <a:defRPr/>
              </a:pPr>
              <a:t>12</a:t>
            </a:fld>
            <a:endParaRPr lang="es-ES" sz="1200">
              <a:latin typeface="Arial" pitchFamily="34" charset="0"/>
              <a:cs typeface="+mn-cs"/>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A174FF-A512-4864-9D26-D8CCE46B5ACB}" type="slidenum">
              <a:rPr lang="es-ES"/>
              <a:pPr>
                <a:defRPr/>
              </a:pPr>
              <a:t>13</a:t>
            </a:fld>
            <a:endParaRPr lang="es-E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0CDC8FC1-F335-4A92-B84E-D416AF03CA66}" type="slidenum">
              <a:rPr lang="es-ES" sz="1200">
                <a:latin typeface="Arial" pitchFamily="34" charset="0"/>
                <a:cs typeface="+mn-cs"/>
              </a:rPr>
              <a:pPr algn="r">
                <a:defRPr/>
              </a:pPr>
              <a:t>14</a:t>
            </a:fld>
            <a:endParaRPr lang="es-ES" sz="1200">
              <a:latin typeface="Arial" pitchFamily="34" charset="0"/>
              <a:cs typeface="+mn-cs"/>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68E97F-BD6F-476F-B20B-12F6B3AD3FEB}" type="slidenum">
              <a:rPr lang="es-ES"/>
              <a:pPr>
                <a:defRPr/>
              </a:pPr>
              <a:t>15</a:t>
            </a:fld>
            <a:endParaRPr lang="es-E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E1D2A0-A2D1-4698-AF7F-D8BB5B2EA4E9}" type="slidenum">
              <a:rPr lang="es-ES"/>
              <a:pPr>
                <a:defRPr/>
              </a:pPr>
              <a:t>16</a:t>
            </a:fld>
            <a:endParaRPr lang="es-E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46FBFE-9FE4-4117-AE65-BB01FFDB5929}" type="slidenum">
              <a:rPr lang="es-ES"/>
              <a:pPr>
                <a:defRPr/>
              </a:pPr>
              <a:t>17</a:t>
            </a:fld>
            <a:endParaRPr lang="es-E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E991DB-5D0F-49E7-BFB0-33C2F5F2343E}" type="slidenum">
              <a:rPr lang="es-ES"/>
              <a:pPr>
                <a:defRPr/>
              </a:pPr>
              <a:t>18</a:t>
            </a:fld>
            <a:endParaRPr lang="es-E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EAC90A91-E8DA-43DC-83BE-CE94C4745242}" type="slidenum">
              <a:rPr lang="es-ES" sz="1200">
                <a:latin typeface="Arial" pitchFamily="34" charset="0"/>
                <a:cs typeface="+mn-cs"/>
              </a:rPr>
              <a:pPr algn="r">
                <a:defRPr/>
              </a:pPr>
              <a:t>19</a:t>
            </a:fld>
            <a:endParaRPr lang="es-ES" sz="1200">
              <a:latin typeface="Arial" pitchFamily="34" charset="0"/>
              <a:cs typeface="+mn-cs"/>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D843E519-DAFC-4A83-9A68-85423CDE0A8A}" type="slidenum">
              <a:rPr lang="es-ES" sz="1200">
                <a:latin typeface="Arial" pitchFamily="34" charset="0"/>
                <a:cs typeface="+mn-cs"/>
              </a:rPr>
              <a:pPr algn="r">
                <a:defRPr/>
              </a:pPr>
              <a:t>20</a:t>
            </a:fld>
            <a:endParaRPr lang="es-ES" sz="1200">
              <a:latin typeface="Arial" pitchFamily="34" charset="0"/>
              <a:cs typeface="+mn-cs"/>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840ABC-E665-4BD4-A1C5-A695BC781B53}" type="slidenum">
              <a:rPr lang="es-ES"/>
              <a:pPr>
                <a:defRPr/>
              </a:pPr>
              <a:t>3</a:t>
            </a:fld>
            <a:endParaRPr lang="es-E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F02245-F9A9-4232-8BC1-011AEF90FF12}" type="slidenum">
              <a:rPr lang="es-ES"/>
              <a:pPr>
                <a:defRPr/>
              </a:pPr>
              <a:t>4</a:t>
            </a:fld>
            <a:endParaRPr lang="es-E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17848E-304C-4E1B-9603-F8EDA8B2BAB4}" type="slidenum">
              <a:rPr lang="es-ES"/>
              <a:pPr>
                <a:defRPr/>
              </a:pPr>
              <a:t>5</a:t>
            </a:fld>
            <a:endParaRPr lang="es-E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3852" y="8684826"/>
            <a:ext cx="2972547" cy="457711"/>
          </a:xfrm>
          <a:prstGeom prst="rect">
            <a:avLst/>
          </a:prstGeom>
          <a:noFill/>
          <a:ln>
            <a:miter lim="800000"/>
            <a:headEnd/>
            <a:tailEnd/>
          </a:ln>
        </p:spPr>
        <p:txBody>
          <a:bodyPr anchor="b"/>
          <a:lstStyle/>
          <a:p>
            <a:pPr algn="r">
              <a:defRPr/>
            </a:pPr>
            <a:fld id="{A9F45FDC-21BC-414A-B69F-95662B748E0C}" type="slidenum">
              <a:rPr lang="es-ES" sz="1200">
                <a:latin typeface="Arial" pitchFamily="34" charset="0"/>
                <a:cs typeface="+mn-cs"/>
              </a:rPr>
              <a:pPr algn="r">
                <a:defRPr/>
              </a:pPr>
              <a:t>6</a:t>
            </a:fld>
            <a:endParaRPr lang="es-ES" sz="1200">
              <a:latin typeface="Arial" pitchFamily="34" charset="0"/>
              <a:cs typeface="+mn-cs"/>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6BB38D-5D6E-41BA-8103-9662F8716373}" type="slidenum">
              <a:rPr lang="es-ES"/>
              <a:pPr>
                <a:defRPr/>
              </a:pPr>
              <a:t>7</a:t>
            </a:fld>
            <a:endParaRPr lang="es-E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41D6FC-A57F-4816-97D1-264C8E9599B1}" type="slidenum">
              <a:rPr lang="es-ES"/>
              <a:pPr>
                <a:defRPr/>
              </a:pPr>
              <a:t>8</a:t>
            </a:fld>
            <a:endParaRPr lang="es-E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8D870-ED3F-495F-9C37-DFE9E6D0BA7A}" type="slidenum">
              <a:rPr lang="es-ES"/>
              <a:pPr>
                <a:defRPr/>
              </a:pPr>
              <a:t>9</a:t>
            </a:fld>
            <a:endParaRPr lang="es-E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CE5EBE-21ED-4126-934D-8B4C280EBF73}" type="slidenum">
              <a:rPr lang="es-ES"/>
              <a:pPr>
                <a:defRPr/>
              </a:pPr>
              <a:t>10</a:t>
            </a:fld>
            <a:endParaRPr lang="es-E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508" y="4343144"/>
            <a:ext cx="5028986" cy="4115019"/>
          </a:xfrm>
          <a:noFill/>
        </p:spPr>
        <p:txBody>
          <a:bodyPr wrap="square" numCol="1" anchor="t" anchorCtr="0" compatLnSpc="1">
            <a:prstTxWarp prst="textNoShape">
              <a:avLst/>
            </a:prstTxWarp>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B62E4FD1-18E3-214D-B786-53F538FFD74B}"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B62E4FD1-18E3-214D-B786-53F538FFD74B}"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B62E4FD1-18E3-214D-B786-53F538FFD74B}"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B62E4FD1-18E3-214D-B786-53F538FFD74B}"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B62E4FD1-18E3-214D-B786-53F538FFD74B}"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B62E4FD1-18E3-214D-B786-53F538FFD74B}"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B62E4FD1-18E3-214D-B786-53F538FFD74B}" type="datetimeFigureOut">
              <a:rPr lang="en-US" smtClean="0"/>
              <a:pPr/>
              <a:t>5/7/2012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B62E4FD1-18E3-214D-B786-53F538FFD74B}" type="datetimeFigureOut">
              <a:rPr lang="en-US" smtClean="0"/>
              <a:pPr/>
              <a:t>5/7/2012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E4FD1-18E3-214D-B786-53F538FFD74B}" type="datetimeFigureOut">
              <a:rPr lang="en-US" smtClean="0"/>
              <a:pPr/>
              <a:t>5/7/2012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B62E4FD1-18E3-214D-B786-53F538FFD74B}"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B62E4FD1-18E3-214D-B786-53F538FFD74B}"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F6A8B-1755-1E47-B7C5-6E779A03B684}"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SLIDES-CALIDA-2B.jpg"/>
          <p:cNvPicPr>
            <a:picLocks noChangeAspect="1"/>
          </p:cNvPicPr>
          <p:nvPr userDrawn="1"/>
        </p:nvPicPr>
        <p:blipFill>
          <a:blip r:embed="rId13"/>
          <a:stretch>
            <a:fillRect/>
          </a:stretch>
        </p:blipFill>
        <p:spPr>
          <a:xfrm>
            <a:off x="0" y="3045"/>
            <a:ext cx="914400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E4FD1-18E3-214D-B786-53F538FFD74B}" type="datetimeFigureOut">
              <a:rPr lang="en-US" smtClean="0"/>
              <a:pPr/>
              <a:t>5/7/2012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F6A8B-1755-1E47-B7C5-6E779A03B684}"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4356" name="Group 20"/>
          <p:cNvGraphicFramePr>
            <a:graphicFrameLocks noGrp="1"/>
          </p:cNvGraphicFramePr>
          <p:nvPr/>
        </p:nvGraphicFramePr>
        <p:xfrm>
          <a:off x="900113" y="1268413"/>
          <a:ext cx="7416800" cy="4124135"/>
        </p:xfrm>
        <a:graphic>
          <a:graphicData uri="http://schemas.openxmlformats.org/drawingml/2006/table">
            <a:tbl>
              <a:tblPr/>
              <a:tblGrid>
                <a:gridCol w="2016125"/>
                <a:gridCol w="2519362"/>
                <a:gridCol w="288131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(régimen de actividades y tarifas)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 94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Santiago de Cali no había modificado de manera sustancial sus actividades y tarifas desde la expedición del Acuerdo 124 de 1987. La situación del régimen tarifario presentaba dificultades en su aplicación, debido al surgimiento de nuevas actividades gravadas por efecto del desarrollo tecnológico, industrial y empresarial.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Fue modificada y actualizada  la clasificación para actividades gravadas, sin llegar a operarse un cambio sustancial en cuanto a la asignación de tarifas. Se adoptó y adaptó la Clasificación Industrial Internacional Uniforme “CIIU”, al tiempo que se armonizó con la clasificación de actividades económicas previstas por la “DIAN” y la codificación de actividades gravadas vigente en el Municipio.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Ver RES. DIAN 432 DE 2008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3" name="Text Box 24"/>
          <p:cNvSpPr txBox="1">
            <a:spLocks noChangeArrowheads="1"/>
          </p:cNvSpPr>
          <p:nvPr/>
        </p:nvSpPr>
        <p:spPr bwMode="auto">
          <a:xfrm>
            <a:off x="0" y="2603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21888" name="Group 32"/>
          <p:cNvGraphicFramePr>
            <a:graphicFrameLocks noGrp="1"/>
          </p:cNvGraphicFramePr>
          <p:nvPr/>
        </p:nvGraphicFramePr>
        <p:xfrm>
          <a:off x="900113" y="1196975"/>
          <a:ext cx="7416800" cy="4508183"/>
        </p:xfrm>
        <a:graphic>
          <a:graphicData uri="http://schemas.openxmlformats.org/drawingml/2006/table">
            <a:tbl>
              <a:tblPr/>
              <a:tblGrid>
                <a:gridCol w="1943100"/>
                <a:gridCol w="2665412"/>
                <a:gridCol w="2808288"/>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(régimen simplificado)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90 al 93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CO" sz="1400" b="1" i="0" u="none" strike="noStrike" cap="none" normalizeH="0" baseline="0" smtClean="0">
                          <a:ln>
                            <a:noFill/>
                          </a:ln>
                          <a:solidFill>
                            <a:schemeClr val="tx1"/>
                          </a:solidFill>
                          <a:effectLst/>
                          <a:latin typeface="Century Gothic" pitchFamily="34" charset="0"/>
                        </a:rPr>
                        <a:t>En teoría se contaba con el régimen de los pequeños contribuyentes, de conformidad con el artículo 7 del Acuerdo Municipal 32 de 1998. En la práctica el haber dejado abierta la posibilidad de pagar una cuota fija anual o presentar la declaración privada anual, llevó al traste la intención perseguida con el régimen de pequeños contribuyentes, en el sentido de liberar del deber de declarar a un número considerable de contribuyentes.</a:t>
                      </a:r>
                      <a:r>
                        <a:rPr kumimoji="0" lang="es-ES" sz="1400" b="0" i="0" u="none" strike="noStrike" cap="none" normalizeH="0" baseline="0" smtClean="0">
                          <a:ln>
                            <a:noFill/>
                          </a:ln>
                          <a:solidFill>
                            <a:schemeClr val="tx1"/>
                          </a:solidFill>
                          <a:effectLst/>
                          <a:latin typeface="Century Gothic"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CO" sz="1400" b="1" i="0" u="none" strike="noStrike" cap="none" normalizeH="0" baseline="0" dirty="0" smtClean="0">
                          <a:ln>
                            <a:noFill/>
                          </a:ln>
                          <a:solidFill>
                            <a:schemeClr val="tx1"/>
                          </a:solidFill>
                          <a:effectLst/>
                          <a:latin typeface="Century Gothic" pitchFamily="34" charset="0"/>
                        </a:rPr>
                        <a:t>Se introduce un régimen simplificado para el Impuesto de Industria y Comercio, el que se define como un  tratamiento de excepción, por medio del cual la S.I.R.M. libera de la obligación de presentar la declaración privada de ICA anual a determinados contribuyentes sometidos a dicho régimen, al tiempo que no se les cobrará suma alguna por concepto del impuesto, sin perjuicio del valor de las retenciones que les hubieren practicado durante el año gravable.</a:t>
                      </a:r>
                      <a:r>
                        <a:rPr kumimoji="0" lang="es-ES" sz="1400" b="0" i="0" u="none" strike="noStrike" cap="none" normalizeH="0" baseline="0" dirty="0" smtClean="0">
                          <a:ln>
                            <a:noFill/>
                          </a:ln>
                          <a:solidFill>
                            <a:schemeClr val="tx1"/>
                          </a:solidFill>
                          <a:effectLst/>
                          <a:latin typeface="Century Gothic"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7" name="Text Box 24"/>
          <p:cNvSpPr txBox="1">
            <a:spLocks noChangeArrowheads="1"/>
          </p:cNvSpPr>
          <p:nvPr/>
        </p:nvSpPr>
        <p:spPr bwMode="auto">
          <a:xfrm>
            <a:off x="0" y="1889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4"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34168" name="Group 24"/>
          <p:cNvGraphicFramePr>
            <a:graphicFrameLocks noGrp="1"/>
          </p:cNvGraphicFramePr>
          <p:nvPr/>
        </p:nvGraphicFramePr>
        <p:xfrm>
          <a:off x="900113" y="1196975"/>
          <a:ext cx="7416800" cy="3816351"/>
        </p:xfrm>
        <a:graphic>
          <a:graphicData uri="http://schemas.openxmlformats.org/drawingml/2006/table">
            <a:tbl>
              <a:tblPr/>
              <a:tblGrid>
                <a:gridCol w="1584325"/>
                <a:gridCol w="2374900"/>
                <a:gridCol w="3457575"/>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(bases gravables especiales)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 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Arial" charset="0"/>
                        </a:rPr>
                        <a:t>Sólo estaban reguladas algunas bases gravables especiales de acuerdo con la Ley 14 de 1983.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Arial" charset="0"/>
                        </a:rPr>
                        <a:t>Quedan consignadas las bases gravables especiales para:</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s-ES" sz="1400" b="1" i="0" u="none" strike="noStrike" cap="none" normalizeH="0" baseline="0" smtClean="0">
                          <a:ln>
                            <a:noFill/>
                          </a:ln>
                          <a:solidFill>
                            <a:schemeClr val="tx1"/>
                          </a:solidFill>
                          <a:effectLst/>
                          <a:latin typeface="Century Gothic" pitchFamily="34" charset="0"/>
                          <a:cs typeface="Arial" charset="0"/>
                        </a:rPr>
                        <a:t>  Distribuidores de derivados del</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es-ES" sz="1400" b="1" i="0" u="none" strike="noStrike" cap="none" normalizeH="0" baseline="0" smtClean="0">
                          <a:ln>
                            <a:noFill/>
                          </a:ln>
                          <a:solidFill>
                            <a:schemeClr val="tx1"/>
                          </a:solidFill>
                          <a:effectLst/>
                          <a:latin typeface="Century Gothic" pitchFamily="34" charset="0"/>
                          <a:cs typeface="Arial" charset="0"/>
                        </a:rPr>
                        <a:t>     petróleo y demás combustibles.</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s-ES" sz="1400" b="1" i="0" u="none" strike="noStrike" cap="none" normalizeH="0" baseline="0" smtClean="0">
                          <a:ln>
                            <a:noFill/>
                          </a:ln>
                          <a:solidFill>
                            <a:schemeClr val="tx1"/>
                          </a:solidFill>
                          <a:effectLst/>
                          <a:latin typeface="Century Gothic" pitchFamily="34" charset="0"/>
                          <a:cs typeface="Arial" charset="0"/>
                        </a:rPr>
                        <a:t>  Cooperativas de Trabajo Asoc.</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s-ES" sz="1400" b="1" i="0" u="none" strike="noStrike" cap="none" normalizeH="0" baseline="0" smtClean="0">
                          <a:ln>
                            <a:noFill/>
                          </a:ln>
                          <a:solidFill>
                            <a:schemeClr val="tx1"/>
                          </a:solidFill>
                          <a:effectLst/>
                          <a:latin typeface="Century Gothic" pitchFamily="34" charset="0"/>
                          <a:cs typeface="Arial" charset="0"/>
                        </a:rPr>
                        <a:t>  Empresas de transporte</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es-ES" sz="1400" b="1" i="0" u="none" strike="noStrike" cap="none" normalizeH="0" baseline="0" smtClean="0">
                          <a:ln>
                            <a:noFill/>
                          </a:ln>
                          <a:solidFill>
                            <a:schemeClr val="tx1"/>
                          </a:solidFill>
                          <a:effectLst/>
                          <a:latin typeface="Century Gothic" pitchFamily="34" charset="0"/>
                          <a:cs typeface="Arial" charset="0"/>
                        </a:rPr>
                        <a:t>     terrestre automotor.</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s-ES" sz="1400" b="1" i="0" u="none" strike="noStrike" cap="none" normalizeH="0" baseline="0" smtClean="0">
                          <a:ln>
                            <a:noFill/>
                          </a:ln>
                          <a:solidFill>
                            <a:schemeClr val="tx1"/>
                          </a:solidFill>
                          <a:effectLst/>
                          <a:latin typeface="Century Gothic" pitchFamily="34" charset="0"/>
                          <a:cs typeface="Arial" charset="0"/>
                        </a:rPr>
                        <a:t>  Empresas de servicios</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None/>
                        <a:tabLst/>
                      </a:pPr>
                      <a:r>
                        <a:rPr kumimoji="0" lang="es-ES" sz="1400" b="1" i="0" u="none" strike="noStrike" cap="none" normalizeH="0" baseline="0" smtClean="0">
                          <a:ln>
                            <a:noFill/>
                          </a:ln>
                          <a:solidFill>
                            <a:schemeClr val="tx1"/>
                          </a:solidFill>
                          <a:effectLst/>
                          <a:latin typeface="Century Gothic" pitchFamily="34" charset="0"/>
                          <a:cs typeface="Arial" charset="0"/>
                        </a:rPr>
                        <a:t>     temporales. </a:t>
                      </a:r>
                    </a:p>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ü"/>
                        <a:tabLst/>
                      </a:pPr>
                      <a:r>
                        <a:rPr kumimoji="0" lang="es-ES" sz="1400" b="1" i="0" u="none" strike="noStrike" cap="none" normalizeH="0" baseline="0" smtClean="0">
                          <a:ln>
                            <a:noFill/>
                          </a:ln>
                          <a:solidFill>
                            <a:schemeClr val="tx1"/>
                          </a:solidFill>
                          <a:effectLst/>
                          <a:latin typeface="Century Gothic" pitchFamily="34" charset="0"/>
                          <a:cs typeface="Arial" charset="0"/>
                        </a:rPr>
                        <a:t>  Sector financiero.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1" name="Text Box 24"/>
          <p:cNvSpPr txBox="1">
            <a:spLocks noChangeArrowheads="1"/>
          </p:cNvSpPr>
          <p:nvPr/>
        </p:nvSpPr>
        <p:spPr bwMode="auto">
          <a:xfrm>
            <a:off x="0" y="1889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24625" name="Group 49"/>
          <p:cNvGraphicFramePr>
            <a:graphicFrameLocks noGrp="1"/>
          </p:cNvGraphicFramePr>
          <p:nvPr/>
        </p:nvGraphicFramePr>
        <p:xfrm>
          <a:off x="900113" y="1125538"/>
          <a:ext cx="7416800" cy="4508183"/>
        </p:xfrm>
        <a:graphic>
          <a:graphicData uri="http://schemas.openxmlformats.org/drawingml/2006/table">
            <a:tbl>
              <a:tblPr/>
              <a:tblGrid>
                <a:gridCol w="1655762"/>
                <a:gridCol w="2808288"/>
                <a:gridCol w="2952750"/>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Publicidad Exterior Visual</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125 al 130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Este impuesto había sido regulado a través del Acuerdo 32 de 1998, al tiempo que registró modificaciones introducidas por medio del Acuerdo 110 de 2003 y en materia de control por el Acuerdo 179 de 2006. Presentaba dificultades respecto de la identificación del hecho generador y la determinación del mismo impuesto. Así mismo, registraba conflictos interpretativos al relacionarlo con el Impuesto complementario de Avisos y Tableros.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Se define dentro de los elementos del impuesto la base gravable y el correspondiente impuesto (estableciendo una base gravable gradual por rangos en metros cuadrados desde 8 hasta el límite superior de 48).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rPr>
                        <a:t>Se deja expresado que el Impuesto de Publicidad Exterior Visual se aplicará sin perjuicio del Impuesto  complementario de Avisos y Tableros.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5" name="Text Box 23"/>
          <p:cNvSpPr txBox="1">
            <a:spLocks noChangeArrowheads="1"/>
          </p:cNvSpPr>
          <p:nvPr/>
        </p:nvSpPr>
        <p:spPr bwMode="auto">
          <a:xfrm>
            <a:off x="0" y="2603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28019" name="Group 19"/>
          <p:cNvGraphicFramePr>
            <a:graphicFrameLocks noGrp="1"/>
          </p:cNvGraphicFramePr>
          <p:nvPr/>
        </p:nvGraphicFramePr>
        <p:xfrm>
          <a:off x="900113" y="1341438"/>
          <a:ext cx="7416800" cy="3816351"/>
        </p:xfrm>
        <a:graphic>
          <a:graphicData uri="http://schemas.openxmlformats.org/drawingml/2006/table">
            <a:tbl>
              <a:tblPr/>
              <a:tblGrid>
                <a:gridCol w="1584325"/>
                <a:gridCol w="2951162"/>
                <a:gridCol w="288131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Impuestos de Espectáculos Públicos (tarifa)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 133</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La tarifa global era del 20% aplicable a la base gravable así: 10% dispuesto por la Ley 181 de 1995 (Ley del Deporte) y 10% previsto en el artículo 7° de la Ley 12 de 1932, cedido a los Municipios por la Ley 33 de 1968.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Se reduce la tarifa del Impuesto Municipal al 5%, quedando en consecuencia los espectáculos públicos gravados con una tarifa global del 15%.</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Ley 1493 de 2011 (diciembre 26) “Espectáculos Públicos para las artes escénicas”, modifica el capítulo VII del Acuerdo 321/2011.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9" name="Text Box 25"/>
          <p:cNvSpPr txBox="1">
            <a:spLocks noChangeArrowheads="1"/>
          </p:cNvSpPr>
          <p:nvPr/>
        </p:nvSpPr>
        <p:spPr bwMode="auto">
          <a:xfrm>
            <a:off x="0" y="4048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21525" name="Group 21"/>
          <p:cNvGraphicFramePr>
            <a:graphicFrameLocks noGrp="1"/>
          </p:cNvGraphicFramePr>
          <p:nvPr/>
        </p:nvGraphicFramePr>
        <p:xfrm>
          <a:off x="900113" y="981075"/>
          <a:ext cx="7416800" cy="4764215"/>
        </p:xfrm>
        <a:graphic>
          <a:graphicData uri="http://schemas.openxmlformats.org/drawingml/2006/table">
            <a:tbl>
              <a:tblPr/>
              <a:tblGrid>
                <a:gridCol w="1439862"/>
                <a:gridCol w="2736850"/>
                <a:gridCol w="3240088"/>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Delineación Urbana (elementos del tributo y eliminación de declaraciones tributarias)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156 al 163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El Impuesto de Delineación Urbana venía siendo aplicado en Santiago de Cali desde el año 1999, de conformidad con lo dispuesto en los artículos 15 al 22 del Acuerdo 32 de 1998, sin embargo, la administración de este impuesto presentaba serios inconvenientes por la ambigüedad de una parte, y la falta de precisión en otra, en la redacción de los artículos correspondientes a los elementos que integran el tributo.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CO" sz="1400" b="1" i="0" u="none" strike="noStrike" cap="none" normalizeH="0" baseline="0" smtClean="0">
                          <a:ln>
                            <a:noFill/>
                          </a:ln>
                          <a:solidFill>
                            <a:schemeClr val="tx1"/>
                          </a:solidFill>
                          <a:effectLst/>
                          <a:latin typeface="Century Gothic" pitchFamily="34" charset="0"/>
                          <a:cs typeface="Arial" charset="0"/>
                        </a:rPr>
                        <a:t>Se modifica la estructura del impuesto, precisando con claridad los elementos integrantes del tributo, los cuales en cuanto al hecho generador se apoyan en las diferentes modalidades de licencia de construcción existentes (Ver D.R. 1469 de 2010), así mismo, y en armonía con los principios de simplicidad y eficiencia, se elimina la obligación para los sujetos pasivos del impuesto de presentar declaraciones tributarias, de esta forma se le entregan mejores herramientas legales a la administración para llevar a cabo un control más eficiente respecto de esta renta municipal.</a:t>
                      </a:r>
                      <a:endParaRPr kumimoji="0" lang="es-ES" sz="1400" b="0" i="0" u="none" strike="noStrike" cap="none" normalizeH="0" baseline="0" smtClean="0">
                        <a:ln>
                          <a:noFill/>
                        </a:ln>
                        <a:solidFill>
                          <a:schemeClr val="tx1"/>
                        </a:solidFill>
                        <a:effectLst/>
                        <a:latin typeface="Century Gothic"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Arial" charset="0"/>
                        </a:rPr>
                        <a:t>RES. 107 del 29/03/2012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21" name="Text Box 24"/>
          <p:cNvSpPr txBox="1">
            <a:spLocks noChangeArrowheads="1"/>
          </p:cNvSpPr>
          <p:nvPr/>
        </p:nvSpPr>
        <p:spPr bwMode="auto">
          <a:xfrm>
            <a:off x="0" y="1889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28702" name="Group 30"/>
          <p:cNvGraphicFramePr>
            <a:graphicFrameLocks noGrp="1"/>
          </p:cNvGraphicFramePr>
          <p:nvPr/>
        </p:nvGraphicFramePr>
        <p:xfrm>
          <a:off x="900113" y="1341438"/>
          <a:ext cx="7416800" cy="3953447"/>
        </p:xfrm>
        <a:graphic>
          <a:graphicData uri="http://schemas.openxmlformats.org/drawingml/2006/table">
            <a:tbl>
              <a:tblPr/>
              <a:tblGrid>
                <a:gridCol w="1439862"/>
                <a:gridCol w="2808288"/>
                <a:gridCol w="3168650"/>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Estampilla Pro – Cultura (declaración tributaria de retención y definición legal del concepto de matricula)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203 al 211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La administración de este tributo venía presentando dificultades por la ausencia de declaración tributaria de retención para el pago de su recaudo. (Acuerdos 29/98, 32/98, 155/05 y 233/07)</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Así mismo, la falta de precisión legal sobre el concepto de matricula como hecho imponible,  generaba conflictos interpretativos para su aplicación en entidades educativas.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Se introduce la obligación formal a cargo de los sujetos pasivos (responsables) del recaudo de la estampilla, consistente en la presentación de una declaración tributaria conforme a las instrucciones determinadas por la S.I.R.M., constituyendo dicha declaración tributaria el documento a utilizar para cumplir con la obligación sustancial.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Igualmente, se deja expresada la definición legal del concepto de matricula.</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5" name="Text Box 24"/>
          <p:cNvSpPr txBox="1">
            <a:spLocks noChangeArrowheads="1"/>
          </p:cNvSpPr>
          <p:nvPr/>
        </p:nvSpPr>
        <p:spPr bwMode="auto">
          <a:xfrm>
            <a:off x="0" y="2603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29740" name="Group 44"/>
          <p:cNvGraphicFramePr>
            <a:graphicFrameLocks noGrp="1"/>
          </p:cNvGraphicFramePr>
          <p:nvPr/>
        </p:nvGraphicFramePr>
        <p:xfrm>
          <a:off x="611188" y="1063625"/>
          <a:ext cx="8064500" cy="4911725"/>
        </p:xfrm>
        <a:graphic>
          <a:graphicData uri="http://schemas.openxmlformats.org/drawingml/2006/table">
            <a:tbl>
              <a:tblPr/>
              <a:tblGrid>
                <a:gridCol w="1368425"/>
                <a:gridCol w="3168650"/>
                <a:gridCol w="3527425"/>
              </a:tblGrid>
              <a:tr h="527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846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Participación en Plusvalía (aplicación efectiva del tributo)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172 al 198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El Municipio adoptó su POT a través del Acuerdo 69 de 2000, por medio del Acuerdo 111 de 2003 estableció el tributo de participación en plusvalía. En el año 2005 contrató al IGAC para que realizara el cálculo del efecto plusvalía de 3 piezas urbanas de la ciudad que se habían expedido desde el año 2004 (pieza norte, pieza sur y pieza sur occidental), así como la del suelo suburbano (Parcelaciones </a:t>
                      </a:r>
                      <a:r>
                        <a:rPr kumimoji="0" lang="es-ES" sz="1400" b="1" i="0" u="none" strike="noStrike" cap="none" normalizeH="0" baseline="0" dirty="0" err="1" smtClean="0">
                          <a:ln>
                            <a:noFill/>
                          </a:ln>
                          <a:solidFill>
                            <a:schemeClr val="tx1"/>
                          </a:solidFill>
                          <a:effectLst/>
                          <a:latin typeface="Century Gothic" pitchFamily="34" charset="0"/>
                          <a:cs typeface="Times New Roman" pitchFamily="18" charset="0"/>
                        </a:rPr>
                        <a:t>Pance</a:t>
                      </a: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 y el suelo de expansión urbana; sin embargo, no fue posible expedir liquidaciones del efecto plusvalía que permitieran determinar la base gravable del tributo y su correspondiente participación.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De conformidad con el informe presentado por la firma consultora “</a:t>
                      </a:r>
                      <a:r>
                        <a:rPr kumimoji="0" lang="es-ES" sz="1400" b="1" i="0" u="none" strike="noStrike" cap="none" normalizeH="0" baseline="0" dirty="0" err="1" smtClean="0">
                          <a:ln>
                            <a:noFill/>
                          </a:ln>
                          <a:solidFill>
                            <a:schemeClr val="tx1"/>
                          </a:solidFill>
                          <a:effectLst/>
                          <a:latin typeface="Century Gothic" pitchFamily="34" charset="0"/>
                          <a:cs typeface="Times New Roman" pitchFamily="18" charset="0"/>
                        </a:rPr>
                        <a:t>Zarama</a:t>
                      </a: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 &amp; Asociados Consultores S.A.” en diciembre de 2007, titulado “Asesoría en la aplicación del procedimiento de la Ley 388 de 1997 y Acuerdo 111 de 2003 en lo atinente al proceso de liquidación de la base gravable de la participación en plusvalía y recaudo para el Municipio de Santiago de Cali”, se introdujeron modificaciones a la regulación del tributo, las cuales deberán estar en armonía con el POT.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De esta manera podrán hacerse efectivas las liquidaciones del efecto (base gravable) y de la misma participación (base gravable x tarifa).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69" name="Text Box 25"/>
          <p:cNvSpPr txBox="1">
            <a:spLocks noChangeArrowheads="1"/>
          </p:cNvSpPr>
          <p:nvPr/>
        </p:nvSpPr>
        <p:spPr bwMode="auto">
          <a:xfrm>
            <a:off x="0" y="351631"/>
            <a:ext cx="9144000" cy="703263"/>
          </a:xfrm>
          <a:prstGeom prst="rect">
            <a:avLst/>
          </a:prstGeom>
          <a:noFill/>
          <a:ln w="9525">
            <a:noFill/>
            <a:miter lim="800000"/>
            <a:headEnd/>
            <a:tailEnd/>
          </a:ln>
        </p:spPr>
        <p:txBody>
          <a:bodyPr>
            <a:spAutoFit/>
          </a:bodyPr>
          <a:lstStyle/>
          <a:p>
            <a:pPr algn="ctr">
              <a:spcBef>
                <a:spcPct val="50000"/>
              </a:spcBef>
            </a:pPr>
            <a:r>
              <a:rPr lang="es-ES" sz="1600" b="1" dirty="0">
                <a:solidFill>
                  <a:srgbClr val="008000"/>
                </a:solidFill>
                <a:latin typeface="Century Gothic" pitchFamily="34" charset="0"/>
              </a:rPr>
              <a:t>ACUERDO 321 del 2011 </a:t>
            </a:r>
          </a:p>
          <a:p>
            <a:pPr algn="ctr">
              <a:spcBef>
                <a:spcPct val="50000"/>
              </a:spcBef>
            </a:pPr>
            <a:r>
              <a:rPr lang="es-ES" sz="1600" b="1" dirty="0">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sp>
        <p:nvSpPr>
          <p:cNvPr id="24579" name="Text Box 8"/>
          <p:cNvSpPr txBox="1">
            <a:spLocks noChangeArrowheads="1"/>
          </p:cNvSpPr>
          <p:nvPr/>
        </p:nvSpPr>
        <p:spPr bwMode="auto">
          <a:xfrm>
            <a:off x="323850" y="476250"/>
            <a:ext cx="8280400" cy="1462088"/>
          </a:xfrm>
          <a:prstGeom prst="rect">
            <a:avLst/>
          </a:prstGeom>
          <a:noFill/>
          <a:ln w="9525">
            <a:noFill/>
            <a:miter lim="800000"/>
            <a:headEnd/>
            <a:tailEnd/>
          </a:ln>
        </p:spPr>
        <p:txBody>
          <a:bodyPr>
            <a:spAutoFit/>
          </a:bodyPr>
          <a:lstStyle/>
          <a:p>
            <a:pPr algn="ctr"/>
            <a:r>
              <a:rPr lang="es-ES" sz="1800" b="1">
                <a:solidFill>
                  <a:srgbClr val="008000"/>
                </a:solidFill>
              </a:rPr>
              <a:t>ACUERDO 321 del 2011 </a:t>
            </a:r>
          </a:p>
          <a:p>
            <a:pPr algn="ctr"/>
            <a:r>
              <a:rPr lang="es-ES" sz="1800" b="1">
                <a:solidFill>
                  <a:srgbClr val="008000"/>
                </a:solidFill>
              </a:rPr>
              <a:t>“Por medio del cual se estructura el Estatuto Tributario Municipal”</a:t>
            </a:r>
          </a:p>
          <a:p>
            <a:pPr algn="ctr"/>
            <a:endParaRPr lang="es-ES" sz="1800" b="1">
              <a:solidFill>
                <a:srgbClr val="008000"/>
              </a:solidFill>
            </a:endParaRPr>
          </a:p>
          <a:p>
            <a:pPr algn="ctr"/>
            <a:r>
              <a:rPr lang="es-ES" b="1"/>
              <a:t>REGIMEN SANCIONATORIO</a:t>
            </a:r>
            <a:r>
              <a:rPr lang="es-ES" b="1">
                <a:solidFill>
                  <a:srgbClr val="008000"/>
                </a:solidFill>
              </a:rPr>
              <a:t> </a:t>
            </a:r>
          </a:p>
          <a:p>
            <a:pPr algn="just">
              <a:spcBef>
                <a:spcPct val="50000"/>
              </a:spcBef>
            </a:pPr>
            <a:endParaRPr lang="es-ES">
              <a:latin typeface="Century Gothic" pitchFamily="34" charset="0"/>
            </a:endParaRPr>
          </a:p>
        </p:txBody>
      </p:sp>
      <p:graphicFrame>
        <p:nvGraphicFramePr>
          <p:cNvPr id="4193" name="Group 97"/>
          <p:cNvGraphicFramePr>
            <a:graphicFrameLocks noGrp="1"/>
          </p:cNvGraphicFramePr>
          <p:nvPr/>
        </p:nvGraphicFramePr>
        <p:xfrm>
          <a:off x="179388" y="1700213"/>
          <a:ext cx="8569325" cy="4855401"/>
        </p:xfrm>
        <a:graphic>
          <a:graphicData uri="http://schemas.openxmlformats.org/drawingml/2006/table">
            <a:tbl>
              <a:tblPr/>
              <a:tblGrid>
                <a:gridCol w="4056062"/>
                <a:gridCol w="4513263"/>
              </a:tblGrid>
              <a:tr h="569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Norma anterior  DECRETO 523 de 1999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Nueva norma ACUERDO 321 del  2011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11513">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endParaRPr kumimoji="0" lang="es-CO" sz="1200" b="1" i="0" u="none" strike="noStrike" cap="none" normalizeH="0" baseline="0" dirty="0" smtClean="0">
                        <a:ln>
                          <a:noFill/>
                        </a:ln>
                        <a:solidFill>
                          <a:srgbClr val="000000"/>
                        </a:solidFill>
                        <a:effectLst/>
                        <a:latin typeface="Century Gothic" pitchFamily="34" charset="0"/>
                        <a:ea typeface="Times New Roman" pitchFamily="18" charset="0"/>
                        <a:cs typeface="Tahoma"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CO" sz="1400" b="1" i="0" u="none" strike="noStrike" cap="none" normalizeH="0" baseline="0" dirty="0" smtClean="0">
                          <a:ln>
                            <a:noFill/>
                          </a:ln>
                          <a:solidFill>
                            <a:srgbClr val="000000"/>
                          </a:solidFill>
                          <a:effectLst/>
                          <a:latin typeface="Century Gothic" pitchFamily="34" charset="0"/>
                          <a:ea typeface="Times New Roman" pitchFamily="18" charset="0"/>
                          <a:cs typeface="Tahoma" charset="0"/>
                        </a:rPr>
                        <a:t>Art. 67. Sanción Mínima (2 SMLDV) ($36.000 valor año base 2011).</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CO" sz="1400" b="1" i="0" u="none" strike="noStrike" cap="none" normalizeH="0" baseline="0" dirty="0" smtClean="0">
                          <a:ln>
                            <a:noFill/>
                          </a:ln>
                          <a:solidFill>
                            <a:srgbClr val="000000"/>
                          </a:solidFill>
                          <a:effectLst/>
                          <a:latin typeface="Century Gothic" pitchFamily="34" charset="0"/>
                          <a:ea typeface="Times New Roman" pitchFamily="18" charset="0"/>
                          <a:cs typeface="Tahoma" charset="0"/>
                        </a:rPr>
                        <a:t>Art. 70. Sanción por Extemporaneidad </a:t>
                      </a:r>
                      <a:r>
                        <a:rPr kumimoji="0" lang="es-ES" sz="1400" b="1" i="0" u="none" strike="noStrike" cap="none" normalizeH="0" baseline="0" dirty="0" smtClean="0">
                          <a:ln>
                            <a:noFill/>
                          </a:ln>
                          <a:solidFill>
                            <a:schemeClr val="tx1"/>
                          </a:solidFill>
                          <a:effectLst/>
                          <a:latin typeface="Century Gothic" pitchFamily="34" charset="0"/>
                        </a:rPr>
                        <a:t>(2.5%) del total del impuesto a cargo. (…)</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rPr>
                        <a:t>Art. 71. Sanción por Extemporaneidad (con posterioridad al emplazamiento) (5%) del total del impuesto a cargo. (…)</a:t>
                      </a:r>
                      <a:endParaRPr kumimoji="0" lang="es-CO" sz="1400" b="1" i="0" u="none" strike="noStrike" cap="none" normalizeH="0" baseline="0" dirty="0" smtClean="0">
                        <a:ln>
                          <a:noFill/>
                        </a:ln>
                        <a:solidFill>
                          <a:schemeClr val="tx1"/>
                        </a:solidFill>
                        <a:effectLst/>
                        <a:latin typeface="Century Gothic" pitchFamily="34"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rPr>
                        <a:t>Art. 72. Sanción por no declarar (5%) del valor de las consignaciones bancarias o ingresos brutos, correspondientes al período al cual se refiere la declaración no presentada o el cinco por ciento (5%) de los ingresos brutos de la última declaración presentada, el que fuere superior.</a:t>
                      </a:r>
                      <a:endParaRPr kumimoji="0" lang="es-CO" sz="1400" b="1" i="0" u="none" strike="noStrike" cap="none" normalizeH="0" baseline="0" dirty="0" smtClean="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Century Gothic" pitchFamily="34" charset="0"/>
                        <a:cs typeface="Times New Roman" pitchFamily="18" charset="0"/>
                      </a:endParaRP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Art. 239. Sanción Mínima (5 UVT) ($130.000 valor año base 2012).</a:t>
                      </a: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Art. 245. Sanción por Extemporaneidad (5%) del total del tributo o retención a cargo. (…)</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rPr>
                        <a:t>Art. 246. Sanción por Extemporaneidad (con posterioridad al emplazamiento) (10%) del total del tributo o retención a cargo. (…)</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rPr>
                        <a:t>Art. 247. Sanción por no declarar (</a:t>
                      </a:r>
                      <a:r>
                        <a:rPr kumimoji="0" lang="es-ES" sz="1400" b="1" i="0" u="none" strike="noStrike" cap="none" normalizeH="0" baseline="0" dirty="0" err="1" smtClean="0">
                          <a:ln>
                            <a:noFill/>
                          </a:ln>
                          <a:solidFill>
                            <a:schemeClr val="tx1"/>
                          </a:solidFill>
                          <a:effectLst/>
                          <a:latin typeface="Century Gothic" pitchFamily="34" charset="0"/>
                          <a:cs typeface="Times New Roman" pitchFamily="18" charset="0"/>
                        </a:rPr>
                        <a:t>Ind</a:t>
                      </a: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 y Cio) (20%) ingresos brutos obtenidos en el Municipio de Santiago de Cali ó (20%) de los ingresos brutos que figuren en la ultima declaración de </a:t>
                      </a:r>
                      <a:r>
                        <a:rPr kumimoji="0" lang="es-ES" sz="1400" b="1" i="0" u="none" strike="noStrike" cap="none" normalizeH="0" baseline="0" dirty="0" err="1" smtClean="0">
                          <a:ln>
                            <a:noFill/>
                          </a:ln>
                          <a:solidFill>
                            <a:schemeClr val="tx1"/>
                          </a:solidFill>
                          <a:effectLst/>
                          <a:latin typeface="Century Gothic" pitchFamily="34" charset="0"/>
                          <a:cs typeface="Times New Roman" pitchFamily="18" charset="0"/>
                        </a:rPr>
                        <a:t>Ind</a:t>
                      </a: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 y Cio., el que fuere superior.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latin typeface="Tahoma" charset="0"/>
            </a:endParaRPr>
          </a:p>
        </p:txBody>
      </p:sp>
      <p:sp>
        <p:nvSpPr>
          <p:cNvPr id="26627" name="Text Box 8"/>
          <p:cNvSpPr txBox="1">
            <a:spLocks noChangeArrowheads="1"/>
          </p:cNvSpPr>
          <p:nvPr/>
        </p:nvSpPr>
        <p:spPr bwMode="auto">
          <a:xfrm>
            <a:off x="323850" y="404813"/>
            <a:ext cx="8280400" cy="1524000"/>
          </a:xfrm>
          <a:prstGeom prst="rect">
            <a:avLst/>
          </a:prstGeom>
          <a:noFill/>
          <a:ln w="9525">
            <a:noFill/>
            <a:miter lim="800000"/>
            <a:headEnd/>
            <a:tailEnd/>
          </a:ln>
        </p:spPr>
        <p:txBody>
          <a:bodyPr>
            <a:spAutoFit/>
          </a:bodyPr>
          <a:lstStyle/>
          <a:p>
            <a:pPr algn="ctr"/>
            <a:r>
              <a:rPr lang="es-ES" sz="1800" b="1">
                <a:solidFill>
                  <a:srgbClr val="008000"/>
                </a:solidFill>
              </a:rPr>
              <a:t>ACUERDO 321 del 2011 </a:t>
            </a:r>
          </a:p>
          <a:p>
            <a:pPr algn="ctr"/>
            <a:r>
              <a:rPr lang="es-ES" sz="1800" b="1">
                <a:solidFill>
                  <a:srgbClr val="008000"/>
                </a:solidFill>
              </a:rPr>
              <a:t>“Por medio del cual se estructura el Estatuto Tributario Municipal”</a:t>
            </a:r>
          </a:p>
          <a:p>
            <a:pPr algn="ctr"/>
            <a:endParaRPr lang="es-ES" sz="1800" b="1">
              <a:solidFill>
                <a:srgbClr val="008000"/>
              </a:solidFill>
            </a:endParaRPr>
          </a:p>
          <a:p>
            <a:pPr algn="ctr"/>
            <a:r>
              <a:rPr lang="es-ES" sz="1800" b="1"/>
              <a:t>REGIMEN SANCIONATORIO</a:t>
            </a:r>
            <a:r>
              <a:rPr lang="es-ES" sz="1800" b="1">
                <a:solidFill>
                  <a:srgbClr val="008000"/>
                </a:solidFill>
              </a:rPr>
              <a:t> </a:t>
            </a:r>
          </a:p>
          <a:p>
            <a:pPr algn="just">
              <a:spcBef>
                <a:spcPct val="50000"/>
              </a:spcBef>
            </a:pPr>
            <a:endParaRPr lang="es-ES">
              <a:latin typeface="Century Gothic" pitchFamily="34" charset="0"/>
            </a:endParaRPr>
          </a:p>
        </p:txBody>
      </p:sp>
      <p:graphicFrame>
        <p:nvGraphicFramePr>
          <p:cNvPr id="26643" name="Group 19"/>
          <p:cNvGraphicFramePr>
            <a:graphicFrameLocks noGrp="1"/>
          </p:cNvGraphicFramePr>
          <p:nvPr/>
        </p:nvGraphicFramePr>
        <p:xfrm>
          <a:off x="323850" y="1663700"/>
          <a:ext cx="8640763" cy="4329697"/>
        </p:xfrm>
        <a:graphic>
          <a:graphicData uri="http://schemas.openxmlformats.org/drawingml/2006/table">
            <a:tbl>
              <a:tblPr/>
              <a:tblGrid>
                <a:gridCol w="4090094"/>
                <a:gridCol w="4550669"/>
              </a:tblGrid>
              <a:tr h="3977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Norma anterior DECRETO 523 de 1999</a:t>
                      </a:r>
                      <a:endParaRPr kumimoji="0" lang="es-ES" sz="1400" b="0" i="0" u="none" strike="noStrike" cap="none" normalizeH="0" baseline="0" dirty="0" smtClean="0">
                        <a:ln>
                          <a:noFill/>
                        </a:ln>
                        <a:solidFill>
                          <a:schemeClr val="bg1"/>
                        </a:solidFill>
                        <a:effectLst/>
                        <a:latin typeface="Century Gothic"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 ACUERDO 321 del  2011</a:t>
                      </a:r>
                      <a:endParaRPr kumimoji="0" lang="es-ES" sz="1400" b="0" i="0" u="none" strike="noStrike" cap="none" normalizeH="0" baseline="0" smtClean="0">
                        <a:ln>
                          <a:noFill/>
                        </a:ln>
                        <a:solidFill>
                          <a:schemeClr val="bg1"/>
                        </a:solidFill>
                        <a:effectLst/>
                        <a:latin typeface="Century Gothic"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510648">
                <a:tc>
                  <a:txBody>
                    <a:bodyPr/>
                    <a:lstStyle/>
                    <a:p>
                      <a:pPr marL="533400" marR="0" lvl="0" indent="-533400" algn="l" defTabSz="914400" rtl="0" eaLnBrk="0" fontAlgn="base" latinLnBrk="0" hangingPunct="0">
                        <a:lnSpc>
                          <a:spcPct val="100000"/>
                        </a:lnSpc>
                        <a:spcBef>
                          <a:spcPct val="20000"/>
                        </a:spcBef>
                        <a:spcAft>
                          <a:spcPct val="0"/>
                        </a:spcAft>
                        <a:buClrTx/>
                        <a:buSzTx/>
                        <a:buFontTx/>
                        <a:buNone/>
                        <a:tabLst/>
                      </a:pPr>
                      <a:endParaRPr kumimoji="0" lang="es-CO"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rPr>
                        <a:t>Art. 80. Sanción por no enviar información (100 SMMLV).</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endPar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rPr>
                        <a:t>Responsabilidad penal por no consignar las  retenciones en la fuente ( no regulada)</a:t>
                      </a: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None/>
                        <a:tabLst/>
                      </a:pPr>
                      <a:endParaRPr kumimoji="0" lang="es-ES" sz="1400" b="0" i="0" u="none" strike="noStrike" cap="none" normalizeH="0" baseline="0" dirty="0" smtClean="0">
                        <a:ln>
                          <a:noFill/>
                        </a:ln>
                        <a:solidFill>
                          <a:schemeClr val="tx1"/>
                        </a:solidFill>
                        <a:effectLst/>
                        <a:latin typeface="Century Gothic" pitchFamily="34" charset="0"/>
                        <a:ea typeface="Times New Roman" pitchFamily="18" charset="0"/>
                        <a:cs typeface="Tahoma" charset="0"/>
                      </a:endParaRPr>
                    </a:p>
                    <a:p>
                      <a:pPr marL="533400" marR="0" lvl="0" indent="-533400" algn="just" defTabSz="914400" rtl="0" eaLnBrk="0" fontAlgn="base" latinLnBrk="0" hangingPunct="0">
                        <a:lnSpc>
                          <a:spcPct val="100000"/>
                        </a:lnSpc>
                        <a:spcBef>
                          <a:spcPct val="20000"/>
                        </a:spcBef>
                        <a:spcAft>
                          <a:spcPct val="0"/>
                        </a:spcAft>
                        <a:buClrTx/>
                        <a:buSzTx/>
                        <a:buFont typeface="Wingdings" pitchFamily="2" charset="2"/>
                        <a:buChar char="Ø"/>
                        <a:tabLst/>
                      </a:pPr>
                      <a:endParaRPr kumimoji="0" lang="es-CO" sz="14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Century Gothic" pitchFamily="34" charset="0"/>
                        <a:cs typeface="Times New Roman" pitchFamily="18" charset="0"/>
                      </a:endParaRP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cs typeface="Arial" charset="0"/>
                        </a:rPr>
                        <a:t>Art. 253. Sanción por no informar (7.500 UVT).</a:t>
                      </a: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 sz="1400" b="1" i="0" u="none" strike="noStrike" cap="none" normalizeH="0" baseline="0" dirty="0" smtClean="0">
                        <a:ln>
                          <a:noFill/>
                        </a:ln>
                        <a:solidFill>
                          <a:schemeClr val="tx1"/>
                        </a:solidFill>
                        <a:effectLst/>
                        <a:latin typeface="Century Gothic" pitchFamily="34" charset="0"/>
                        <a:cs typeface="Arial" charset="0"/>
                      </a:endParaRP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r>
                        <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rPr>
                        <a:t>Art. 256. Responsabilidad penal por no consignar las  retenciones en la fuente. El agente retenedor o </a:t>
                      </a:r>
                      <a:r>
                        <a:rPr kumimoji="0" lang="es-ES" sz="1400" b="1" i="0" u="none" strike="noStrike" cap="none" normalizeH="0" baseline="0" dirty="0" err="1" smtClean="0">
                          <a:ln>
                            <a:noFill/>
                          </a:ln>
                          <a:solidFill>
                            <a:schemeClr val="tx1"/>
                          </a:solidFill>
                          <a:effectLst/>
                          <a:latin typeface="Century Gothic" pitchFamily="34" charset="0"/>
                          <a:ea typeface="Times New Roman" pitchFamily="18" charset="0"/>
                          <a:cs typeface="Tahoma" charset="0"/>
                        </a:rPr>
                        <a:t>autoretenedor</a:t>
                      </a:r>
                      <a:r>
                        <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rPr>
                        <a:t> que no consigne las sumas retenidas o </a:t>
                      </a:r>
                      <a:r>
                        <a:rPr kumimoji="0" lang="es-ES" sz="1400" b="1" i="0" u="none" strike="noStrike" cap="none" normalizeH="0" baseline="0" dirty="0" err="1" smtClean="0">
                          <a:ln>
                            <a:noFill/>
                          </a:ln>
                          <a:solidFill>
                            <a:schemeClr val="tx1"/>
                          </a:solidFill>
                          <a:effectLst/>
                          <a:latin typeface="Century Gothic" pitchFamily="34" charset="0"/>
                          <a:ea typeface="Times New Roman" pitchFamily="18" charset="0"/>
                          <a:cs typeface="Tahoma" charset="0"/>
                        </a:rPr>
                        <a:t>autoretenidas</a:t>
                      </a:r>
                      <a:r>
                        <a:rPr kumimoji="0" lang="es-ES" sz="1400" b="1" i="0" u="none" strike="noStrike" cap="none" normalizeH="0" baseline="0" dirty="0" smtClean="0">
                          <a:ln>
                            <a:noFill/>
                          </a:ln>
                          <a:solidFill>
                            <a:schemeClr val="tx1"/>
                          </a:solidFill>
                          <a:effectLst/>
                          <a:latin typeface="Century Gothic" pitchFamily="34" charset="0"/>
                          <a:ea typeface="Times New Roman" pitchFamily="18" charset="0"/>
                          <a:cs typeface="Tahoma" charset="0"/>
                        </a:rPr>
                        <a:t> por concepto de retención en la fuente  dentro de los dos meses siguientes a la fecha del plazo tributario fijado (…) incurrirá en las sanciones previstas en el articulo 402 de la Ley 599 de 2000. Para tal efecto, la SIRM presentara la denuncia penal correspondiente.</a:t>
                      </a: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 sz="1400" b="0" i="0" u="none" strike="noStrike" cap="none" normalizeH="0" baseline="0" dirty="0" smtClean="0">
                        <a:ln>
                          <a:noFill/>
                        </a:ln>
                        <a:solidFill>
                          <a:schemeClr val="tx1"/>
                        </a:solidFill>
                        <a:effectLst/>
                        <a:latin typeface="Century Gothic" pitchFamily="34" charset="0"/>
                        <a:cs typeface="Arial" charset="0"/>
                      </a:endParaRPr>
                    </a:p>
                    <a:p>
                      <a:pPr marL="533400" marR="0" lvl="0" indent="-533400" algn="just"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s-ES" sz="1400" b="0" i="0" u="none" strike="noStrike" cap="none" normalizeH="0" baseline="0" dirty="0" smtClean="0">
                        <a:ln>
                          <a:noFill/>
                        </a:ln>
                        <a:solidFill>
                          <a:schemeClr val="tx1"/>
                        </a:solidFill>
                        <a:effectLst/>
                        <a:latin typeface="Century Gothic"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sp>
        <p:nvSpPr>
          <p:cNvPr id="2051" name="Text Box 6"/>
          <p:cNvSpPr txBox="1">
            <a:spLocks noChangeArrowheads="1"/>
          </p:cNvSpPr>
          <p:nvPr/>
        </p:nvSpPr>
        <p:spPr bwMode="auto">
          <a:xfrm>
            <a:off x="-323850" y="5445125"/>
            <a:ext cx="8675688" cy="763588"/>
          </a:xfrm>
          <a:prstGeom prst="rect">
            <a:avLst/>
          </a:prstGeom>
          <a:noFill/>
          <a:ln w="9525">
            <a:noFill/>
            <a:miter lim="800000"/>
            <a:headEnd/>
            <a:tailEnd/>
          </a:ln>
        </p:spPr>
        <p:txBody>
          <a:bodyPr>
            <a:spAutoFit/>
          </a:bodyPr>
          <a:lstStyle/>
          <a:p>
            <a:pPr lvl="1" algn="ctr">
              <a:spcBef>
                <a:spcPct val="50000"/>
              </a:spcBef>
            </a:pPr>
            <a:r>
              <a:rPr lang="es-ES" sz="1700" b="1">
                <a:latin typeface="Century Gothic" pitchFamily="34" charset="0"/>
              </a:rPr>
              <a:t>SUBDIRECCIÓN DE IMPUESTOS Y RENTAS MUNICIPALES</a:t>
            </a:r>
          </a:p>
          <a:p>
            <a:pPr lvl="1" algn="ctr">
              <a:spcBef>
                <a:spcPct val="50000"/>
              </a:spcBef>
            </a:pPr>
            <a:r>
              <a:rPr lang="es-ES" sz="1600" b="1">
                <a:latin typeface="Century Gothic" pitchFamily="34" charset="0"/>
              </a:rPr>
              <a:t>Facilitador: JUAN CARLOS RAMIREZ G.</a:t>
            </a:r>
            <a:r>
              <a:rPr lang="es-ES" sz="1800" b="1">
                <a:latin typeface="Century Gothic" pitchFamily="34" charset="0"/>
              </a:rPr>
              <a:t> </a:t>
            </a:r>
          </a:p>
        </p:txBody>
      </p:sp>
      <p:pic>
        <p:nvPicPr>
          <p:cNvPr id="2052" name="Picture 11"/>
          <p:cNvPicPr>
            <a:picLocks noChangeAspect="1" noChangeArrowheads="1"/>
          </p:cNvPicPr>
          <p:nvPr/>
        </p:nvPicPr>
        <p:blipFill>
          <a:blip r:embed="rId3"/>
          <a:srcRect/>
          <a:stretch>
            <a:fillRect/>
          </a:stretch>
        </p:blipFill>
        <p:spPr bwMode="auto">
          <a:xfrm>
            <a:off x="995363" y="1347788"/>
            <a:ext cx="7005637" cy="4010025"/>
          </a:xfrm>
          <a:prstGeom prst="rect">
            <a:avLst/>
          </a:prstGeom>
          <a:noFill/>
          <a:ln w="9525">
            <a:noFill/>
            <a:miter lim="800000"/>
            <a:headEnd/>
            <a:tailEnd/>
          </a:ln>
        </p:spPr>
      </p:pic>
      <p:pic>
        <p:nvPicPr>
          <p:cNvPr id="2053" name="Picture 14" descr="barrazazul"/>
          <p:cNvPicPr>
            <a:picLocks noChangeAspect="1" noChangeArrowheads="1"/>
          </p:cNvPicPr>
          <p:nvPr/>
        </p:nvPicPr>
        <p:blipFill>
          <a:blip r:embed="rId4"/>
          <a:srcRect/>
          <a:stretch>
            <a:fillRect/>
          </a:stretch>
        </p:blipFill>
        <p:spPr bwMode="auto">
          <a:xfrm>
            <a:off x="2328863" y="1557338"/>
            <a:ext cx="4464050" cy="1223962"/>
          </a:xfrm>
          <a:prstGeom prst="rect">
            <a:avLst/>
          </a:prstGeom>
          <a:noFill/>
          <a:ln w="9525">
            <a:noFill/>
            <a:miter lim="800000"/>
            <a:headEnd/>
            <a:tailEnd/>
          </a:ln>
        </p:spPr>
      </p:pic>
      <p:sp>
        <p:nvSpPr>
          <p:cNvPr id="2054" name="Text Box 15"/>
          <p:cNvSpPr txBox="1">
            <a:spLocks noChangeArrowheads="1"/>
          </p:cNvSpPr>
          <p:nvPr/>
        </p:nvSpPr>
        <p:spPr bwMode="auto">
          <a:xfrm>
            <a:off x="1187450" y="1628775"/>
            <a:ext cx="6985000" cy="2385268"/>
          </a:xfrm>
          <a:prstGeom prst="rect">
            <a:avLst/>
          </a:prstGeom>
          <a:noFill/>
          <a:ln w="9525">
            <a:noFill/>
            <a:miter lim="800000"/>
            <a:headEnd/>
            <a:tailEnd/>
          </a:ln>
        </p:spPr>
        <p:txBody>
          <a:bodyPr>
            <a:spAutoFit/>
          </a:bodyPr>
          <a:lstStyle/>
          <a:p>
            <a:pPr algn="ctr">
              <a:spcBef>
                <a:spcPct val="50000"/>
              </a:spcBef>
            </a:pPr>
            <a:r>
              <a:rPr lang="es-ES" sz="1600" b="1" dirty="0">
                <a:solidFill>
                  <a:schemeClr val="bg1"/>
                </a:solidFill>
                <a:latin typeface="Century Gothic" pitchFamily="34" charset="0"/>
              </a:rPr>
              <a:t>ACUERDO 321 del 2011 </a:t>
            </a:r>
          </a:p>
          <a:p>
            <a:pPr algn="ctr">
              <a:spcBef>
                <a:spcPct val="50000"/>
              </a:spcBef>
            </a:pPr>
            <a:r>
              <a:rPr lang="es-ES" sz="1600" b="1" dirty="0">
                <a:solidFill>
                  <a:schemeClr val="bg1"/>
                </a:solidFill>
                <a:latin typeface="Century Gothic" pitchFamily="34" charset="0"/>
              </a:rPr>
              <a:t>“Por medio del cual se estructura el                                                                      Estatuto Tributario Municipal”</a:t>
            </a:r>
          </a:p>
          <a:p>
            <a:pPr algn="ctr">
              <a:spcBef>
                <a:spcPct val="50000"/>
              </a:spcBef>
            </a:pPr>
            <a:endParaRPr lang="es-ES" sz="1600" b="1" dirty="0">
              <a:solidFill>
                <a:schemeClr val="tx2"/>
              </a:solidFill>
              <a:latin typeface="Century Gothic" pitchFamily="34" charset="0"/>
            </a:endParaRPr>
          </a:p>
          <a:p>
            <a:pPr algn="ctr">
              <a:spcBef>
                <a:spcPct val="50000"/>
              </a:spcBef>
            </a:pPr>
            <a:r>
              <a:rPr lang="es-ES" sz="1600" b="1" dirty="0">
                <a:solidFill>
                  <a:srgbClr val="002060"/>
                </a:solidFill>
                <a:latin typeface="Century Gothic" pitchFamily="34" charset="0"/>
              </a:rPr>
              <a:t>DECRETO EXTRAORDINARIO 139 del 2012</a:t>
            </a:r>
          </a:p>
          <a:p>
            <a:pPr algn="ctr">
              <a:spcBef>
                <a:spcPct val="50000"/>
              </a:spcBef>
            </a:pPr>
            <a:r>
              <a:rPr lang="es-ES" b="1" dirty="0">
                <a:solidFill>
                  <a:srgbClr val="002060"/>
                </a:solidFill>
                <a:latin typeface="Century Gothic" pitchFamily="34" charset="0"/>
              </a:rPr>
              <a:t>“Por medio del cual se expide el Procedimiento Tributario para el Municipio de Santiago de Cali”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0"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27672" name="Group 24"/>
          <p:cNvGraphicFramePr>
            <a:graphicFrameLocks noGrp="1"/>
          </p:cNvGraphicFramePr>
          <p:nvPr/>
        </p:nvGraphicFramePr>
        <p:xfrm>
          <a:off x="611188" y="1063625"/>
          <a:ext cx="8064500" cy="4911725"/>
        </p:xfrm>
        <a:graphic>
          <a:graphicData uri="http://schemas.openxmlformats.org/drawingml/2006/table">
            <a:tbl>
              <a:tblPr/>
              <a:tblGrid>
                <a:gridCol w="1584325"/>
                <a:gridCol w="3168650"/>
                <a:gridCol w="3311525"/>
              </a:tblGrid>
              <a:tr h="527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 D. 523/99</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Decreto de Procedimiento Tributario No. 139 del 28/02/2012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846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Decreto Ley No. 19 de 2012 </a:t>
                      </a:r>
                      <a:r>
                        <a:rPr kumimoji="0" lang="es-ES" sz="1400" b="1" i="1" u="none" strike="noStrike" cap="none" normalizeH="0" baseline="0" smtClean="0">
                          <a:ln>
                            <a:noFill/>
                          </a:ln>
                          <a:solidFill>
                            <a:schemeClr val="tx1"/>
                          </a:solidFill>
                          <a:effectLst/>
                          <a:latin typeface="Century Gothic" pitchFamily="34" charset="0"/>
                          <a:cs typeface="Times New Roman" pitchFamily="18" charset="0"/>
                        </a:rPr>
                        <a:t>“Por el cual se dictan normas para suprimir o reformar regulaciones, procedimientos y trámites innecesarios existentes en la Administración Pública”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smtClean="0">
                          <a:ln>
                            <a:noFill/>
                          </a:ln>
                          <a:solidFill>
                            <a:schemeClr val="tx1"/>
                          </a:solidFill>
                          <a:effectLst/>
                          <a:latin typeface="Century Gothic" pitchFamily="34" charset="0"/>
                          <a:cs typeface="Arial" charset="0"/>
                        </a:rPr>
                        <a:t>“Art. 9. Dirección para notificaciones.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smtClean="0">
                          <a:ln>
                            <a:noFill/>
                          </a:ln>
                          <a:solidFill>
                            <a:schemeClr val="tx1"/>
                          </a:solidFill>
                          <a:effectLst/>
                          <a:latin typeface="Century Gothic" pitchFamily="34"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smtClean="0">
                          <a:ln>
                            <a:noFill/>
                          </a:ln>
                          <a:solidFill>
                            <a:schemeClr val="tx1"/>
                          </a:solidFill>
                          <a:effectLst/>
                          <a:latin typeface="Century Gothic" pitchFamily="34" charset="0"/>
                          <a:cs typeface="Arial" charset="0"/>
                        </a:rPr>
                        <a:t>Cuando no haya sido posible establecer la dirección del contribuyente, responsable, agente retenedor o declarante, por ninguno de los medios señalados en el inciso anterior, los actos de la Administración le </a:t>
                      </a:r>
                      <a:r>
                        <a:rPr kumimoji="0" lang="es-ES" sz="1400" b="1" i="1" u="sng" strike="noStrike" cap="none" normalizeH="0" baseline="0" smtClean="0">
                          <a:ln>
                            <a:noFill/>
                          </a:ln>
                          <a:solidFill>
                            <a:schemeClr val="tx1"/>
                          </a:solidFill>
                          <a:effectLst/>
                          <a:latin typeface="Century Gothic" pitchFamily="34" charset="0"/>
                          <a:cs typeface="Arial" charset="0"/>
                        </a:rPr>
                        <a:t>serán notificados por medio de publicación en un diario de amplia circulación</a:t>
                      </a:r>
                      <a:r>
                        <a:rPr kumimoji="0" lang="es-ES" sz="1400" b="1" i="1" u="none" strike="noStrike" cap="none" normalizeH="0" baseline="0" smtClean="0">
                          <a:ln>
                            <a:noFill/>
                          </a:ln>
                          <a:solidFill>
                            <a:schemeClr val="tx1"/>
                          </a:solidFill>
                          <a:effectLst/>
                          <a:latin typeface="Century Gothic"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Arial" charset="0"/>
                        </a:rPr>
                        <a:t>(…)</a:t>
                      </a: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	</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s-ES" sz="1400" b="1" i="1" u="none" strike="noStrike" cap="none" normalizeH="0" baseline="0" smtClean="0">
                        <a:ln>
                          <a:noFill/>
                        </a:ln>
                        <a:solidFill>
                          <a:schemeClr val="tx1"/>
                        </a:solidFill>
                        <a:effectLst/>
                        <a:latin typeface="Century Gothic" pitchFamily="34" charset="0"/>
                        <a:cs typeface="Arial" charset="0"/>
                      </a:endParaRP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s-ES" sz="1400" b="1" i="1" u="none" strike="noStrike" cap="none" normalizeH="0" baseline="0" smtClean="0">
                          <a:ln>
                            <a:noFill/>
                          </a:ln>
                          <a:solidFill>
                            <a:schemeClr val="tx1"/>
                          </a:solidFill>
                          <a:effectLst/>
                          <a:latin typeface="Century Gothic" pitchFamily="34" charset="0"/>
                          <a:cs typeface="Arial" charset="0"/>
                        </a:rPr>
                        <a:t>“Art.14. Notificaciones devueltas por el correo.”</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dirty="0" smtClean="0">
                          <a:ln>
                            <a:noFill/>
                          </a:ln>
                          <a:solidFill>
                            <a:schemeClr val="tx1"/>
                          </a:solidFill>
                          <a:effectLst/>
                          <a:latin typeface="Century Gothic" pitchFamily="34" charset="0"/>
                          <a:cs typeface="Arial" charset="0"/>
                        </a:rPr>
                        <a:t>“Art. 11. Dirección para notificaciones.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dirty="0" smtClean="0">
                          <a:ln>
                            <a:noFill/>
                          </a:ln>
                          <a:solidFill>
                            <a:schemeClr val="tx1"/>
                          </a:solidFill>
                          <a:effectLst/>
                          <a:latin typeface="Century Gothic" pitchFamily="34"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dirty="0" smtClean="0">
                          <a:ln>
                            <a:noFill/>
                          </a:ln>
                          <a:solidFill>
                            <a:schemeClr val="tx1"/>
                          </a:solidFill>
                          <a:effectLst/>
                          <a:latin typeface="Century Gothic" pitchFamily="34" charset="0"/>
                          <a:cs typeface="Arial" charset="0"/>
                        </a:rPr>
                        <a:t>Cuando no haya sido posible establecer la dirección del contribuyente, responsable, agente retenedor o declarante, por ninguno de los medios señalados en el inciso anterior, los actos de la Administración le </a:t>
                      </a:r>
                      <a:r>
                        <a:rPr kumimoji="0" lang="es-ES" sz="1400" b="1" i="1" u="sng" strike="noStrike" cap="none" normalizeH="0" baseline="0" dirty="0" smtClean="0">
                          <a:ln>
                            <a:noFill/>
                          </a:ln>
                          <a:solidFill>
                            <a:schemeClr val="tx1"/>
                          </a:solidFill>
                          <a:effectLst/>
                          <a:latin typeface="Century Gothic" pitchFamily="34" charset="0"/>
                          <a:cs typeface="Arial" charset="0"/>
                        </a:rPr>
                        <a:t>serán notificados por medio de la publicación en el portal de la web del Municipio, que deberá incluir mecanismos de búsqueda por número identificación personal</a:t>
                      </a:r>
                      <a:r>
                        <a:rPr kumimoji="0" lang="es-ES" sz="1400" b="1" i="1" u="none" strike="noStrike" cap="none" normalizeH="0" baseline="0" dirty="0" smtClean="0">
                          <a:ln>
                            <a:noFill/>
                          </a:ln>
                          <a:solidFill>
                            <a:schemeClr val="tx1"/>
                          </a:solidFill>
                          <a:effectLst/>
                          <a:latin typeface="Century Gothic" pitchFamily="34"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200" b="1" i="1" u="none" strike="noStrike" cap="none" normalizeH="0" baseline="0" dirty="0" smtClean="0">
                        <a:ln>
                          <a:noFill/>
                        </a:ln>
                        <a:solidFill>
                          <a:schemeClr val="tx1"/>
                        </a:solidFill>
                        <a:effectLst/>
                        <a:latin typeface="Century Gothic"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1" u="none" strike="noStrike" cap="none" normalizeH="0" baseline="0" dirty="0" smtClean="0">
                          <a:ln>
                            <a:noFill/>
                          </a:ln>
                          <a:solidFill>
                            <a:schemeClr val="tx1"/>
                          </a:solidFill>
                          <a:effectLst/>
                          <a:latin typeface="Century Gothic" pitchFamily="34" charset="0"/>
                          <a:cs typeface="Arial" charset="0"/>
                        </a:rPr>
                        <a:t>“Art. 16. Notificaciones devueltas por el correo.”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65" name="Text Box 25"/>
          <p:cNvSpPr txBox="1">
            <a:spLocks noChangeArrowheads="1"/>
          </p:cNvSpPr>
          <p:nvPr/>
        </p:nvSpPr>
        <p:spPr bwMode="auto">
          <a:xfrm>
            <a:off x="0" y="-336758"/>
            <a:ext cx="9144000" cy="1400383"/>
          </a:xfrm>
          <a:prstGeom prst="rect">
            <a:avLst/>
          </a:prstGeom>
          <a:noFill/>
          <a:ln w="9525">
            <a:noFill/>
            <a:miter lim="800000"/>
            <a:headEnd/>
            <a:tailEnd/>
          </a:ln>
        </p:spPr>
        <p:txBody>
          <a:bodyPr>
            <a:spAutoFit/>
          </a:bodyPr>
          <a:lstStyle/>
          <a:p>
            <a:pPr algn="ctr">
              <a:spcBef>
                <a:spcPct val="50000"/>
              </a:spcBef>
            </a:pPr>
            <a:endParaRPr lang="es-ES" sz="1600" b="1" dirty="0" smtClean="0">
              <a:solidFill>
                <a:srgbClr val="008000"/>
              </a:solidFill>
              <a:latin typeface="Century Gothic" pitchFamily="34" charset="0"/>
            </a:endParaRPr>
          </a:p>
          <a:p>
            <a:pPr algn="ctr">
              <a:spcBef>
                <a:spcPct val="50000"/>
              </a:spcBef>
            </a:pPr>
            <a:r>
              <a:rPr lang="es-ES" sz="1600" b="1" dirty="0" smtClean="0">
                <a:solidFill>
                  <a:srgbClr val="008000"/>
                </a:solidFill>
                <a:latin typeface="Century Gothic" pitchFamily="34" charset="0"/>
              </a:rPr>
              <a:t>DECRETO </a:t>
            </a:r>
            <a:r>
              <a:rPr lang="es-ES" sz="1600" b="1" dirty="0">
                <a:solidFill>
                  <a:srgbClr val="008000"/>
                </a:solidFill>
                <a:latin typeface="Century Gothic" pitchFamily="34" charset="0"/>
              </a:rPr>
              <a:t>EXTRAODINARIO 139 del 2012 </a:t>
            </a:r>
          </a:p>
          <a:p>
            <a:pPr algn="ctr">
              <a:spcBef>
                <a:spcPct val="50000"/>
              </a:spcBef>
            </a:pPr>
            <a:r>
              <a:rPr lang="es-ES" b="1" dirty="0">
                <a:solidFill>
                  <a:srgbClr val="008000"/>
                </a:solidFill>
                <a:latin typeface="Century Gothic" pitchFamily="34" charset="0"/>
              </a:rPr>
              <a:t>“Por medio del cual se expide el Procedimiento Tributario del </a:t>
            </a:r>
            <a:r>
              <a:rPr lang="es-ES" b="1" dirty="0" smtClean="0">
                <a:solidFill>
                  <a:srgbClr val="008000"/>
                </a:solidFill>
                <a:latin typeface="Century Gothic" pitchFamily="34" charset="0"/>
              </a:rPr>
              <a:t>                           Municipio </a:t>
            </a:r>
            <a:r>
              <a:rPr lang="es-ES" b="1" dirty="0">
                <a:solidFill>
                  <a:srgbClr val="008000"/>
                </a:solidFill>
                <a:latin typeface="Century Gothic" pitchFamily="34" charset="0"/>
              </a:rPr>
              <a:t>de Santiago de Cali”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Marcador de contenido"/>
          <p:cNvSpPr>
            <a:spLocks noGrp="1"/>
          </p:cNvSpPr>
          <p:nvPr>
            <p:ph sz="quarter" idx="1"/>
          </p:nvPr>
        </p:nvSpPr>
        <p:spPr>
          <a:xfrm>
            <a:off x="428625" y="2286000"/>
            <a:ext cx="8286750" cy="3357563"/>
          </a:xfrm>
        </p:spPr>
        <p:txBody>
          <a:bodyPr/>
          <a:lstStyle/>
          <a:p>
            <a:pPr algn="ctr" eaLnBrk="1" hangingPunct="1">
              <a:buFontTx/>
              <a:buNone/>
            </a:pPr>
            <a:r>
              <a:rPr lang="es-CO" sz="9600" b="1" dirty="0" smtClean="0">
                <a:latin typeface="Century Gothic" pitchFamily="34" charset="0"/>
              </a:rPr>
              <a:t>GRACIAS</a:t>
            </a:r>
          </a:p>
          <a:p>
            <a:pPr algn="r" eaLnBrk="1" hangingPunct="1">
              <a:buFontTx/>
              <a:buNone/>
            </a:pPr>
            <a:endParaRPr lang="es-CO" sz="3600" b="1" dirty="0" smtClean="0">
              <a:latin typeface="Century Gothic" pitchFamily="34" charset="0"/>
            </a:endParaRPr>
          </a:p>
          <a:p>
            <a:pPr algn="r" eaLnBrk="1" hangingPunct="1">
              <a:buFontTx/>
              <a:buNone/>
            </a:pPr>
            <a:endParaRPr lang="es-CO" sz="3600" b="1" dirty="0" smtClean="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2114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4117" name="Group 21"/>
          <p:cNvGraphicFramePr>
            <a:graphicFrameLocks noGrp="1"/>
          </p:cNvGraphicFramePr>
          <p:nvPr/>
        </p:nvGraphicFramePr>
        <p:xfrm>
          <a:off x="827088" y="1341438"/>
          <a:ext cx="7488237" cy="4209669"/>
        </p:xfrm>
        <a:graphic>
          <a:graphicData uri="http://schemas.openxmlformats.org/drawingml/2006/table">
            <a:tbl>
              <a:tblPr/>
              <a:tblGrid>
                <a:gridCol w="2160587"/>
                <a:gridCol w="2592388"/>
                <a:gridCol w="2735262"/>
              </a:tblGrid>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4845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Estructuración de las normas tributarias locales en un solo cuerpo normativo.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Century Gothic" pitchFamily="34" charset="0"/>
                          <a:cs typeface="Times New Roman" pitchFamily="18" charset="0"/>
                        </a:rPr>
                        <a:t>En Santiago de Cali la normatividad tributaria se encontraba dispersa (40 acuerdos y 10 decretos), los cuales en muchos casos estaban desactualizados frente a la normativa nacional, dificultando su aplicación.</a:t>
                      </a:r>
                      <a:r>
                        <a:rPr kumimoji="0" lang="es-ES" sz="1200" b="1" i="0" u="none" strike="noStrike" cap="none" normalizeH="0" baseline="0" smtClean="0">
                          <a:ln>
                            <a:noFill/>
                          </a:ln>
                          <a:solidFill>
                            <a:srgbClr val="000000"/>
                          </a:solidFill>
                          <a:effectLst/>
                          <a:latin typeface="Century Gothic" pitchFamily="34"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Century Gothic" pitchFamily="34" charset="0"/>
                          <a:cs typeface="Times New Roman" pitchFamily="18" charset="0"/>
                        </a:rPr>
                        <a:t>Se estructura un Estatuto Tributario que comprende (2) Libros, así: Libro Primero, parte Sustantiva (231 artículos) y Libro Segundo, Régimen Sancionatorio (43 artículos), Total artículos = 274.</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Century Gothic" pitchFamily="34" charset="0"/>
                          <a:cs typeface="Times New Roman" pitchFamily="18" charset="0"/>
                        </a:rPr>
                        <a:t>Se otorgaron facultades pro-tempore (60 días) al Alcalde para adoptar y adaptar mediante Decreto el Procedimiento Tributario.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rgbClr val="000000"/>
                          </a:solidFill>
                          <a:effectLst/>
                          <a:latin typeface="Century Gothic" pitchFamily="34" charset="0"/>
                          <a:cs typeface="Times New Roman" pitchFamily="18" charset="0"/>
                        </a:rPr>
                        <a:t>D.E. 139 del 28/02/2012 (228 artículos) deroga el D.E. 523/99.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13" name="Text Box 22"/>
          <p:cNvSpPr txBox="1">
            <a:spLocks noChangeArrowheads="1"/>
          </p:cNvSpPr>
          <p:nvPr/>
        </p:nvSpPr>
        <p:spPr bwMode="auto">
          <a:xfrm>
            <a:off x="0" y="4048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9" name="Rectangle 7"/>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sp>
        <p:nvSpPr>
          <p:cNvPr id="3075" name="Text Box 11"/>
          <p:cNvSpPr txBox="1">
            <a:spLocks noChangeArrowheads="1"/>
          </p:cNvSpPr>
          <p:nvPr/>
        </p:nvSpPr>
        <p:spPr bwMode="auto">
          <a:xfrm>
            <a:off x="1071563" y="1125538"/>
            <a:ext cx="7072312" cy="350837"/>
          </a:xfrm>
          <a:prstGeom prst="rect">
            <a:avLst/>
          </a:prstGeom>
          <a:noFill/>
          <a:ln w="9525">
            <a:noFill/>
            <a:miter lim="800000"/>
            <a:headEnd/>
            <a:tailEnd/>
          </a:ln>
        </p:spPr>
        <p:txBody>
          <a:bodyPr>
            <a:spAutoFit/>
          </a:bodyPr>
          <a:lstStyle/>
          <a:p>
            <a:pPr algn="ctr">
              <a:spcBef>
                <a:spcPct val="50000"/>
              </a:spcBef>
            </a:pPr>
            <a:endParaRPr lang="es-CO" sz="1700" b="1">
              <a:latin typeface="Century Gothic" pitchFamily="34" charset="0"/>
            </a:endParaRPr>
          </a:p>
        </p:txBody>
      </p:sp>
      <p:sp>
        <p:nvSpPr>
          <p:cNvPr id="3076" name="Rectangle 5"/>
          <p:cNvSpPr>
            <a:spLocks noGrp="1" noChangeArrowheads="1"/>
          </p:cNvSpPr>
          <p:nvPr>
            <p:ph type="ctrTitle" idx="4294967295"/>
          </p:nvPr>
        </p:nvSpPr>
        <p:spPr>
          <a:xfrm>
            <a:off x="685800" y="476250"/>
            <a:ext cx="7772400" cy="1152525"/>
          </a:xfrm>
        </p:spPr>
        <p:txBody>
          <a:bodyPr/>
          <a:lstStyle/>
          <a:p>
            <a:r>
              <a:rPr lang="es-ES" sz="1800" b="1" smtClean="0">
                <a:solidFill>
                  <a:srgbClr val="008000"/>
                </a:solidFill>
              </a:rPr>
              <a:t>ACUERDO 321 del 2011 </a:t>
            </a:r>
            <a:br>
              <a:rPr lang="es-ES" sz="1800" b="1" smtClean="0">
                <a:solidFill>
                  <a:srgbClr val="008000"/>
                </a:solidFill>
              </a:rPr>
            </a:br>
            <a:r>
              <a:rPr lang="es-ES" sz="1800" b="1" smtClean="0">
                <a:solidFill>
                  <a:srgbClr val="008000"/>
                </a:solidFill>
              </a:rPr>
              <a:t>“Por medio del cual se estructura el Estatuto Tributario Municipal</a:t>
            </a:r>
            <a:r>
              <a:rPr lang="es-ES" sz="1600" b="1" smtClean="0">
                <a:solidFill>
                  <a:srgbClr val="008000"/>
                </a:solidFill>
              </a:rPr>
              <a:t>”</a:t>
            </a:r>
            <a:endParaRPr lang="es-CO" sz="1600" b="1" smtClean="0">
              <a:solidFill>
                <a:srgbClr val="008000"/>
              </a:solidFill>
            </a:endParaRPr>
          </a:p>
        </p:txBody>
      </p:sp>
      <p:sp>
        <p:nvSpPr>
          <p:cNvPr id="3077" name="Rectangle 6"/>
          <p:cNvSpPr>
            <a:spLocks noGrp="1" noChangeArrowheads="1"/>
          </p:cNvSpPr>
          <p:nvPr>
            <p:ph type="subTitle" idx="4294967295"/>
          </p:nvPr>
        </p:nvSpPr>
        <p:spPr>
          <a:xfrm>
            <a:off x="684213" y="1628775"/>
            <a:ext cx="7775575" cy="4010025"/>
          </a:xfrm>
        </p:spPr>
        <p:txBody>
          <a:bodyPr>
            <a:normAutofit lnSpcReduction="10000"/>
          </a:bodyPr>
          <a:lstStyle/>
          <a:p>
            <a:pPr marL="0" indent="0" algn="just">
              <a:lnSpc>
                <a:spcPct val="80000"/>
              </a:lnSpc>
              <a:buFontTx/>
              <a:buNone/>
            </a:pPr>
            <a:r>
              <a:rPr lang="es-CO" sz="1800" b="1" smtClean="0">
                <a:latin typeface="Century Gothic" pitchFamily="34" charset="0"/>
              </a:rPr>
              <a:t>Art. 5. Vigencia y derogatorias.</a:t>
            </a:r>
            <a:r>
              <a:rPr lang="es-CO" sz="1800" smtClean="0">
                <a:latin typeface="Century Gothic" pitchFamily="34" charset="0"/>
              </a:rPr>
              <a:t> El presente Acuerdo Municipal rige a partir de la fecha de su publicación en el Boletín Oficial del Municipio de Santiago de Cali y tendrá efectos fiscales en materia sustancial de conformidad con lo previsto en el inciso 3 del artículo 338 de la Constitución Política.</a:t>
            </a:r>
          </a:p>
          <a:p>
            <a:pPr marL="0" indent="0" algn="just">
              <a:lnSpc>
                <a:spcPct val="80000"/>
              </a:lnSpc>
              <a:buFontTx/>
              <a:buNone/>
            </a:pPr>
            <a:r>
              <a:rPr lang="es-CO" sz="1800" smtClean="0">
                <a:latin typeface="Century Gothic" pitchFamily="34" charset="0"/>
              </a:rPr>
              <a:t>El presente Acuerdo Municipal deroga las siguientes disposiciones:</a:t>
            </a:r>
          </a:p>
          <a:p>
            <a:pPr marL="0" indent="0" algn="just">
              <a:lnSpc>
                <a:spcPct val="80000"/>
              </a:lnSpc>
              <a:buFontTx/>
              <a:buNone/>
            </a:pPr>
            <a:r>
              <a:rPr lang="es-CO" sz="1800" smtClean="0">
                <a:latin typeface="Century Gothic" pitchFamily="34" charset="0"/>
              </a:rPr>
              <a:t>(…)</a:t>
            </a:r>
          </a:p>
          <a:p>
            <a:pPr marL="0" indent="0" algn="just">
              <a:lnSpc>
                <a:spcPct val="80000"/>
              </a:lnSpc>
              <a:buFontTx/>
              <a:buNone/>
            </a:pPr>
            <a:r>
              <a:rPr lang="es-CO" sz="1800" smtClean="0">
                <a:latin typeface="Century Gothic" pitchFamily="34" charset="0"/>
              </a:rPr>
              <a:t>Así como las normas que le sean contrarias.</a:t>
            </a:r>
          </a:p>
          <a:p>
            <a:pPr marL="0" indent="0" algn="just">
              <a:lnSpc>
                <a:spcPct val="80000"/>
              </a:lnSpc>
              <a:buFontTx/>
              <a:buNone/>
            </a:pPr>
            <a:endParaRPr lang="es-CO" sz="1800" smtClean="0">
              <a:latin typeface="Century Gothic" pitchFamily="34" charset="0"/>
            </a:endParaRPr>
          </a:p>
          <a:p>
            <a:pPr marL="0" indent="0" algn="just">
              <a:lnSpc>
                <a:spcPct val="80000"/>
              </a:lnSpc>
              <a:buFontTx/>
              <a:buNone/>
            </a:pPr>
            <a:r>
              <a:rPr lang="es-CO" sz="1800" b="1" smtClean="0">
                <a:latin typeface="Century Gothic" pitchFamily="34" charset="0"/>
              </a:rPr>
              <a:t>APLICACIÓN DE LA LEY SANCIONATORIA EN EL TIEMPO</a:t>
            </a:r>
          </a:p>
          <a:p>
            <a:pPr marL="0" indent="0" algn="just">
              <a:lnSpc>
                <a:spcPct val="80000"/>
              </a:lnSpc>
              <a:buFontTx/>
              <a:buNone/>
            </a:pPr>
            <a:r>
              <a:rPr lang="es-CO" sz="1800" smtClean="0">
                <a:latin typeface="Century Gothic" pitchFamily="34" charset="0"/>
              </a:rPr>
              <a:t>C.E. Sent. 18274 del 2011. C.P. William Giraldo Giraldo</a:t>
            </a:r>
            <a:endParaRPr lang="es-CO" sz="1800" b="1" smtClean="0">
              <a:latin typeface="Century Gothic" pitchFamily="34" charset="0"/>
            </a:endParaRPr>
          </a:p>
          <a:p>
            <a:pPr marL="0" indent="0" algn="just">
              <a:lnSpc>
                <a:spcPct val="80000"/>
              </a:lnSpc>
              <a:buFontTx/>
              <a:buNone/>
            </a:pPr>
            <a:r>
              <a:rPr lang="es-CO" sz="1800" smtClean="0">
                <a:latin typeface="Century Gothic" pitchFamily="34" charset="0"/>
              </a:rPr>
              <a:t>Cpto. DIAN 62471, ago. 6/96</a:t>
            </a:r>
          </a:p>
          <a:p>
            <a:pPr marL="0" indent="0" algn="just">
              <a:lnSpc>
                <a:spcPct val="80000"/>
              </a:lnSpc>
              <a:buFontTx/>
              <a:buNone/>
            </a:pPr>
            <a:r>
              <a:rPr lang="es-CO" sz="1800" smtClean="0">
                <a:latin typeface="Century Gothic" pitchFamily="34" charset="0"/>
              </a:rPr>
              <a:t>Cpto. DIAN 13842, feb. 17/2000</a:t>
            </a:r>
          </a:p>
          <a:p>
            <a:pPr marL="0" indent="0" algn="just">
              <a:lnSpc>
                <a:spcPct val="80000"/>
              </a:lnSpc>
              <a:buFontTx/>
              <a:buNone/>
            </a:pPr>
            <a:endParaRPr lang="es-CO" sz="1800" b="1" smtClean="0">
              <a:latin typeface="Century Gothic" pitchFamily="34" charset="0"/>
            </a:endParaRPr>
          </a:p>
          <a:p>
            <a:pPr marL="0" indent="0" algn="just">
              <a:lnSpc>
                <a:spcPct val="80000"/>
              </a:lnSpc>
              <a:buFontTx/>
              <a:buNone/>
            </a:pPr>
            <a:r>
              <a:rPr lang="es-CO" sz="1800" b="1" smtClean="0">
                <a:latin typeface="Century Gothic" pitchFamily="34" charset="0"/>
              </a:rPr>
              <a:t>APLICACIÓN DE LA LEY PROCEDIMENTAL EN EL TIEMPO</a:t>
            </a:r>
          </a:p>
          <a:p>
            <a:pPr marL="0" indent="0" algn="just">
              <a:lnSpc>
                <a:spcPct val="80000"/>
              </a:lnSpc>
              <a:buFontTx/>
              <a:buNone/>
            </a:pPr>
            <a:r>
              <a:rPr lang="es-CO" sz="1800" smtClean="0">
                <a:latin typeface="Century Gothic" pitchFamily="34" charset="0"/>
              </a:rPr>
              <a:t>C.E. Sent. 8604 de 1998. C.P. Mariela Vega de Herrera </a:t>
            </a:r>
          </a:p>
          <a:p>
            <a:pPr marL="0" indent="0">
              <a:lnSpc>
                <a:spcPct val="80000"/>
              </a:lnSpc>
              <a:buFontTx/>
              <a:buNone/>
            </a:pPr>
            <a:endParaRPr lang="es-CO" sz="18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6"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6422" name="Group 38"/>
          <p:cNvGraphicFramePr>
            <a:graphicFrameLocks noGrp="1"/>
          </p:cNvGraphicFramePr>
          <p:nvPr/>
        </p:nvGraphicFramePr>
        <p:xfrm>
          <a:off x="900113" y="1519238"/>
          <a:ext cx="7416800" cy="4508183"/>
        </p:xfrm>
        <a:graphic>
          <a:graphicData uri="http://schemas.openxmlformats.org/drawingml/2006/table">
            <a:tbl>
              <a:tblPr/>
              <a:tblGrid>
                <a:gridCol w="1800225"/>
                <a:gridCol w="2735262"/>
                <a:gridCol w="288131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40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Predial Unificado (modificación al límite para el incremento anual del impuesto predial liquidado)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 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El Acuerdo 31 de 1998 estableció el incremento del Impuesto Predial Unificado liquidado para cada predio, respecto del mismo impuesto liquidado en el año anterior, con sujeción a porcentajes ligados al índice de inflación anual (a partir del año 2002 IPC + 50 puntos porcentuales).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CO" sz="1400" b="1" i="0" u="none" strike="noStrike" cap="none" normalizeH="0" baseline="0" dirty="0" smtClean="0">
                          <a:ln>
                            <a:noFill/>
                          </a:ln>
                          <a:solidFill>
                            <a:schemeClr val="tx1"/>
                          </a:solidFill>
                          <a:effectLst/>
                          <a:latin typeface="Century Gothic" pitchFamily="34" charset="0"/>
                        </a:rPr>
                        <a:t>La modificación se orienta a retornar gradualmente (en 2 años) al límite del IPU establecido en el artículo 6º de la Ley 44 de 1990 que reza</a:t>
                      </a:r>
                      <a:r>
                        <a:rPr kumimoji="0" lang="es-ES" sz="1400" b="0" i="0" u="none" strike="noStrike" cap="none" normalizeH="0" baseline="0" dirty="0" smtClean="0">
                          <a:ln>
                            <a:noFill/>
                          </a:ln>
                          <a:solidFill>
                            <a:schemeClr val="tx1"/>
                          </a:solidFill>
                          <a:effectLst/>
                          <a:latin typeface="Century Gothic" pitchFamily="34" charset="0"/>
                        </a:rPr>
                        <a:t> </a:t>
                      </a:r>
                      <a:r>
                        <a:rPr kumimoji="0" lang="es-CO" sz="1400" b="1" i="1" u="none" strike="noStrike" cap="none" normalizeH="0" baseline="0" dirty="0" smtClean="0">
                          <a:ln>
                            <a:noFill/>
                          </a:ln>
                          <a:solidFill>
                            <a:schemeClr val="tx1"/>
                          </a:solidFill>
                          <a:effectLst/>
                          <a:latin typeface="Century Gothic" pitchFamily="34" charset="0"/>
                        </a:rPr>
                        <a:t>“A partir del año en el cual entre en aplicación la formación catastral de los predios, en los términos de la Ley 14 de 1983, el Impuesto Predial Unificado resultante con base en el nuevo avalúo, no podrá exceder del doble del monto liquidado por el mismo concepto en el año inmediatamente anterior, o del impuesto predial, según el caso.”</a:t>
                      </a:r>
                      <a:r>
                        <a:rPr kumimoji="0" lang="es-ES" sz="1400" b="1" i="0" u="none" strike="noStrike" cap="none" normalizeH="0" baseline="0" dirty="0" smtClean="0">
                          <a:ln>
                            <a:noFill/>
                          </a:ln>
                          <a:solidFill>
                            <a:schemeClr val="tx1"/>
                          </a:solidFill>
                          <a:effectLst/>
                          <a:latin typeface="Century Gothic"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5" name="Text Box 30"/>
          <p:cNvSpPr txBox="1">
            <a:spLocks noChangeArrowheads="1"/>
          </p:cNvSpPr>
          <p:nvPr/>
        </p:nvSpPr>
        <p:spPr bwMode="auto">
          <a:xfrm>
            <a:off x="0" y="4762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4"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37219" name="Group 3"/>
          <p:cNvGraphicFramePr>
            <a:graphicFrameLocks noGrp="1"/>
          </p:cNvGraphicFramePr>
          <p:nvPr/>
        </p:nvGraphicFramePr>
        <p:xfrm>
          <a:off x="900113" y="1916113"/>
          <a:ext cx="7343775" cy="3014663"/>
        </p:xfrm>
        <a:graphic>
          <a:graphicData uri="http://schemas.openxmlformats.org/drawingml/2006/table">
            <a:tbl>
              <a:tblPr/>
              <a:tblGrid>
                <a:gridCol w="1655762"/>
                <a:gridCol w="2736850"/>
                <a:gridCol w="295116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3844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Predial Unificado (inmuebles no sujetos o no gravados e inmuebles  exentos)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48 y 49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Estaban relacionados unos y otros en el artículo 24 del Acuerdo 25 de 1992, al igual que en el Acuerdo 104 de 2002, circunstancia que genera confusión al exigirse el cumplimiento de requisitos para el otorgamiento de exoneraciones a bienes que son no sujetos o no gravados.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Se mejora la redacción para las no sujeciones y exenciones, dejándolas en artículos separados y precisando limitantes para gozar de dichos tratamientos preferenciales.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3" name="Text Box 24"/>
          <p:cNvSpPr txBox="1">
            <a:spLocks noChangeArrowheads="1"/>
          </p:cNvSpPr>
          <p:nvPr/>
        </p:nvSpPr>
        <p:spPr bwMode="auto">
          <a:xfrm>
            <a:off x="0" y="9080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a:t>
            </a:r>
            <a:r>
              <a:rPr lang="es-ES" sz="1200" b="1">
                <a:solidFill>
                  <a:srgbClr val="008000"/>
                </a:solidFill>
                <a:latin typeface="Century Gothic" pitchFamily="34"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8457" name="Group 25"/>
          <p:cNvGraphicFramePr>
            <a:graphicFrameLocks noGrp="1"/>
          </p:cNvGraphicFramePr>
          <p:nvPr/>
        </p:nvGraphicFramePr>
        <p:xfrm>
          <a:off x="900113" y="1557338"/>
          <a:ext cx="7343775" cy="3664077"/>
        </p:xfrm>
        <a:graphic>
          <a:graphicData uri="http://schemas.openxmlformats.org/drawingml/2006/table">
            <a:tbl>
              <a:tblPr/>
              <a:tblGrid>
                <a:gridCol w="2447925"/>
                <a:gridCol w="2043112"/>
                <a:gridCol w="2852738"/>
              </a:tblGrid>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0575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(sistema de retención sobre pagos con tarjetas débito y crédito)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111 al 121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No regulado.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Por medio de este sistema la retención en la fuente se aplicará para todos los pagos realizados mediante el sistema de Tarjetas de Crédito o Débito y que constituyan para quien los perciba, ingresos por actividades industriales, comerciales o de servicios sometidos al impuesto de Industria y Comercio en el Municipio de Santiago de Cali.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57" name="Text Box 23"/>
          <p:cNvSpPr txBox="1">
            <a:spLocks noChangeArrowheads="1"/>
          </p:cNvSpPr>
          <p:nvPr/>
        </p:nvSpPr>
        <p:spPr bwMode="auto">
          <a:xfrm>
            <a:off x="0" y="404813"/>
            <a:ext cx="9144000" cy="703262"/>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a:t>
            </a:r>
            <a:r>
              <a:rPr lang="es-ES" sz="1200" b="1">
                <a:solidFill>
                  <a:srgbClr val="008000"/>
                </a:solidFill>
                <a:latin typeface="Century Gothic" pitchFamily="34"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9478" name="Group 22"/>
          <p:cNvGraphicFramePr>
            <a:graphicFrameLocks noGrp="1"/>
          </p:cNvGraphicFramePr>
          <p:nvPr/>
        </p:nvGraphicFramePr>
        <p:xfrm>
          <a:off x="900113" y="1773238"/>
          <a:ext cx="7416800" cy="3024188"/>
        </p:xfrm>
        <a:graphic>
          <a:graphicData uri="http://schemas.openxmlformats.org/drawingml/2006/table">
            <a:tbl>
              <a:tblPr/>
              <a:tblGrid>
                <a:gridCol w="2471737"/>
                <a:gridCol w="2473325"/>
                <a:gridCol w="2471738"/>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25669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(sistema de retención en la fuente por servicio de transporte terrestre)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Arts. 97 y 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Regulado de manera general.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Se regula el sistema de retención en la fuente para la actividad de servicios de transporte terrestre de carga y/o pasajeros, teniendo como referencia disposiciones superiores.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1" name="Text Box 22"/>
          <p:cNvSpPr txBox="1">
            <a:spLocks noChangeArrowheads="1"/>
          </p:cNvSpPr>
          <p:nvPr/>
        </p:nvSpPr>
        <p:spPr bwMode="auto">
          <a:xfrm>
            <a:off x="0" y="6921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a:t>
            </a:r>
            <a:r>
              <a:rPr lang="es-ES" sz="1200" b="1">
                <a:solidFill>
                  <a:srgbClr val="008000"/>
                </a:solidFill>
                <a:latin typeface="Century Gothic" pitchFamily="34"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Rectangle 4"/>
          <p:cNvSpPr>
            <a:spLocks noChangeArrowheads="1"/>
          </p:cNvSpPr>
          <p:nvPr/>
        </p:nvSpPr>
        <p:spPr bwMode="auto">
          <a:xfrm>
            <a:off x="76200" y="0"/>
            <a:ext cx="7088188" cy="1063625"/>
          </a:xfrm>
          <a:prstGeom prst="rect">
            <a:avLst/>
          </a:prstGeom>
          <a:noFill/>
          <a:ln w="9525">
            <a:noFill/>
            <a:miter lim="800000"/>
            <a:headEnd/>
            <a:tailEnd/>
          </a:ln>
          <a:effectLst/>
        </p:spPr>
        <p:txBody>
          <a:bodyPr anchor="ctr"/>
          <a:lstStyle/>
          <a:p>
            <a:pPr>
              <a:defRPr/>
            </a:pPr>
            <a:endParaRPr lang="en-US" sz="2400" b="1">
              <a:solidFill>
                <a:schemeClr val="bg1"/>
              </a:solidFill>
              <a:effectLst>
                <a:outerShdw blurRad="38100" dist="38100" dir="2700000" algn="tl">
                  <a:srgbClr val="C0C0C0"/>
                </a:outerShdw>
              </a:effectLst>
            </a:endParaRPr>
          </a:p>
        </p:txBody>
      </p:sp>
      <p:graphicFrame>
        <p:nvGraphicFramePr>
          <p:cNvPr id="13333" name="Group 21"/>
          <p:cNvGraphicFramePr>
            <a:graphicFrameLocks noGrp="1"/>
          </p:cNvGraphicFramePr>
          <p:nvPr/>
        </p:nvGraphicFramePr>
        <p:xfrm>
          <a:off x="684213" y="1196975"/>
          <a:ext cx="7775575" cy="5357064"/>
        </p:xfrm>
        <a:graphic>
          <a:graphicData uri="http://schemas.openxmlformats.org/drawingml/2006/table">
            <a:tbl>
              <a:tblPr/>
              <a:tblGrid>
                <a:gridCol w="1800225"/>
                <a:gridCol w="3024187"/>
                <a:gridCol w="2951163"/>
              </a:tblGrid>
              <a:tr h="529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bg1"/>
                          </a:solidFill>
                          <a:effectLst/>
                          <a:latin typeface="Century Gothic" pitchFamily="34" charset="0"/>
                          <a:cs typeface="Times New Roman" pitchFamily="18" charset="0"/>
                        </a:rPr>
                        <a:t>Tema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Norma anterior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bg1"/>
                          </a:solidFill>
                          <a:effectLst/>
                          <a:latin typeface="Century Gothic" pitchFamily="34" charset="0"/>
                          <a:cs typeface="Times New Roman" pitchFamily="18" charset="0"/>
                        </a:rPr>
                        <a:t>Nueva norma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63669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Impuesto de Industria y Comercio (definición de la base gravable en el ejercicio de la actividad industrial) Art. 76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El Acuerdo 35 de 1985 (art. 27) establecía respecto del ejercicio de la actividad industrial </a:t>
                      </a:r>
                      <a:r>
                        <a:rPr kumimoji="0" lang="es-ES" sz="1400" b="1" i="1" u="none" strike="noStrike" cap="none" normalizeH="0" baseline="0" smtClean="0">
                          <a:ln>
                            <a:noFill/>
                          </a:ln>
                          <a:solidFill>
                            <a:schemeClr val="tx1"/>
                          </a:solidFill>
                          <a:effectLst/>
                          <a:latin typeface="Century Gothic" pitchFamily="34" charset="0"/>
                          <a:cs typeface="Times New Roman" pitchFamily="18" charset="0"/>
                        </a:rPr>
                        <a:t>“Cuando una empresa industrial </a:t>
                      </a:r>
                      <a:r>
                        <a:rPr kumimoji="0" lang="es-ES" sz="1400" b="1" i="1" u="sng" strike="noStrike" cap="none" normalizeH="0" baseline="0" smtClean="0">
                          <a:ln>
                            <a:noFill/>
                          </a:ln>
                          <a:solidFill>
                            <a:schemeClr val="tx1"/>
                          </a:solidFill>
                          <a:effectLst/>
                          <a:latin typeface="Century Gothic" pitchFamily="34" charset="0"/>
                          <a:cs typeface="Times New Roman" pitchFamily="18" charset="0"/>
                        </a:rPr>
                        <a:t>ubicada en Cali</a:t>
                      </a:r>
                      <a:r>
                        <a:rPr kumimoji="0" lang="es-ES" sz="1400" b="1" i="1" u="none" strike="noStrike" cap="none" normalizeH="0" baseline="0" smtClean="0">
                          <a:ln>
                            <a:noFill/>
                          </a:ln>
                          <a:solidFill>
                            <a:schemeClr val="tx1"/>
                          </a:solidFill>
                          <a:effectLst/>
                          <a:latin typeface="Century Gothic" pitchFamily="34" charset="0"/>
                          <a:cs typeface="Times New Roman" pitchFamily="18" charset="0"/>
                        </a:rPr>
                        <a:t> venda su producción para Cali y otros territorios, se aplicará la tarifa industrial correspondiente sobre el promedio mensual de ingresos brutos totales. Se tendrá en cuenta el valor total anual de ingresos propios de la actividad de acuerdo con su objeto social o generados en el giro ordinario de sus negocios, sin importar el lugar donde se haga la venta, a quien la haga, quien la haga, o a donde se destine.”, </a:t>
                      </a:r>
                      <a:r>
                        <a:rPr kumimoji="0" lang="es-ES" sz="1400" b="1" i="0" u="none" strike="noStrike" cap="none" normalizeH="0" baseline="0" smtClean="0">
                          <a:ln>
                            <a:noFill/>
                          </a:ln>
                          <a:solidFill>
                            <a:schemeClr val="tx1"/>
                          </a:solidFill>
                          <a:effectLst/>
                          <a:latin typeface="Century Gothic" pitchFamily="34" charset="0"/>
                          <a:cs typeface="Times New Roman" pitchFamily="18" charset="0"/>
                        </a:rPr>
                        <a:t>redacción que acompañada de sus interpretaciones generó cuantiosos conflictos tributarios.</a:t>
                      </a:r>
                      <a:r>
                        <a:rPr kumimoji="0" lang="es-ES" sz="1400" b="1" i="1" u="none" strike="noStrike" cap="none" normalizeH="0" baseline="0" smtClean="0">
                          <a:ln>
                            <a:noFill/>
                          </a:ln>
                          <a:solidFill>
                            <a:schemeClr val="tx1"/>
                          </a:solidFill>
                          <a:effectLst/>
                          <a:latin typeface="Century Gothic" pitchFamily="34"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entury Gothic" pitchFamily="34" charset="0"/>
                          <a:cs typeface="Times New Roman" pitchFamily="18" charset="0"/>
                        </a:rPr>
                        <a:t>Se adopta textualmente la disposición contenida en el artículo 77 de la Ley 49 de 1990. En este sentido se expresa </a:t>
                      </a:r>
                      <a:r>
                        <a:rPr kumimoji="0" lang="es-ES" sz="1400" b="1" i="1" u="none" strike="noStrike" cap="none" normalizeH="0" baseline="0" dirty="0" smtClean="0">
                          <a:ln>
                            <a:noFill/>
                          </a:ln>
                          <a:solidFill>
                            <a:schemeClr val="tx1"/>
                          </a:solidFill>
                          <a:effectLst/>
                          <a:latin typeface="Century Gothic" pitchFamily="34" charset="0"/>
                          <a:cs typeface="Times New Roman" pitchFamily="18" charset="0"/>
                        </a:rPr>
                        <a:t>“El gravamen sobre la actividad industrial se pagará en el municipio donde se encuentre ubicada la fábrica o planta industrial, teniendo como base gravable el total de los ingresos brutos provenientes de la comercialización de la producción.”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ES" sz="1400" b="1" i="0" u="none" strike="noStrike" cap="none" normalizeH="0" baseline="0" dirty="0" smtClean="0">
                        <a:ln>
                          <a:noFill/>
                        </a:ln>
                        <a:solidFill>
                          <a:schemeClr val="tx1"/>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29" name="Text Box 24"/>
          <p:cNvSpPr txBox="1">
            <a:spLocks noChangeArrowheads="1"/>
          </p:cNvSpPr>
          <p:nvPr/>
        </p:nvSpPr>
        <p:spPr bwMode="auto">
          <a:xfrm>
            <a:off x="0" y="260350"/>
            <a:ext cx="9144000" cy="703263"/>
          </a:xfrm>
          <a:prstGeom prst="rect">
            <a:avLst/>
          </a:prstGeom>
          <a:noFill/>
          <a:ln w="9525">
            <a:noFill/>
            <a:miter lim="800000"/>
            <a:headEnd/>
            <a:tailEnd/>
          </a:ln>
        </p:spPr>
        <p:txBody>
          <a:bodyPr>
            <a:spAutoFit/>
          </a:bodyPr>
          <a:lstStyle/>
          <a:p>
            <a:pPr algn="ctr">
              <a:spcBef>
                <a:spcPct val="50000"/>
              </a:spcBef>
            </a:pPr>
            <a:r>
              <a:rPr lang="es-ES" sz="1600" b="1">
                <a:solidFill>
                  <a:srgbClr val="008000"/>
                </a:solidFill>
                <a:latin typeface="Century Gothic" pitchFamily="34" charset="0"/>
              </a:rPr>
              <a:t>ACUERDO 321 del 2011 </a:t>
            </a:r>
          </a:p>
          <a:p>
            <a:pPr algn="ctr">
              <a:spcBef>
                <a:spcPct val="50000"/>
              </a:spcBef>
            </a:pPr>
            <a:r>
              <a:rPr lang="es-ES" sz="1600" b="1">
                <a:solidFill>
                  <a:srgbClr val="008000"/>
                </a:solidFill>
                <a:latin typeface="Century Gothic" pitchFamily="34" charset="0"/>
              </a:rPr>
              <a:t>“Por medio del cual se estructura el Estatuto Tributario Municipal”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3041</Words>
  <Application>Microsoft Office PowerPoint</Application>
  <PresentationFormat>Presentación en pantalla (4:3)</PresentationFormat>
  <Paragraphs>231</Paragraphs>
  <Slides>22</Slides>
  <Notes>19</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Office Theme</vt:lpstr>
      <vt:lpstr>Diapositiva 1</vt:lpstr>
      <vt:lpstr>Diapositiva 2</vt:lpstr>
      <vt:lpstr>Diapositiva 3</vt:lpstr>
      <vt:lpstr>ACUERDO 321 del 2011  “Por medio del cual se estructura el Estatuto Tributario Municipal”</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LIZA RODRIGUEZ</dc:creator>
  <cp:lastModifiedBy>DALVAREZ</cp:lastModifiedBy>
  <cp:revision>79</cp:revision>
  <dcterms:created xsi:type="dcterms:W3CDTF">2012-03-13T16:38:39Z</dcterms:created>
  <dcterms:modified xsi:type="dcterms:W3CDTF">2012-05-07T16:42:53Z</dcterms:modified>
</cp:coreProperties>
</file>