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58" r:id="rId4"/>
    <p:sldId id="257" r:id="rId5"/>
    <p:sldId id="259" r:id="rId6"/>
    <p:sldId id="270" r:id="rId7"/>
    <p:sldId id="271" r:id="rId8"/>
    <p:sldId id="272" r:id="rId9"/>
    <p:sldId id="281" r:id="rId10"/>
    <p:sldId id="278" r:id="rId11"/>
    <p:sldId id="265" r:id="rId12"/>
    <p:sldId id="279" r:id="rId13"/>
    <p:sldId id="268" r:id="rId14"/>
    <p:sldId id="274" r:id="rId15"/>
    <p:sldId id="280" r:id="rId16"/>
    <p:sldId id="276" r:id="rId17"/>
    <p:sldId id="262" r:id="rId18"/>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FFCC00"/>
    <a:srgbClr val="FF9966"/>
    <a:srgbClr val="FF9933"/>
    <a:srgbClr val="99CCFF"/>
    <a:srgbClr val="FF99FF"/>
    <a:srgbClr val="66FF33"/>
    <a:srgbClr val="EEF31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92" autoAdjust="0"/>
  </p:normalViewPr>
  <p:slideViewPr>
    <p:cSldViewPr>
      <p:cViewPr>
        <p:scale>
          <a:sx n="70" d="100"/>
          <a:sy n="70" d="100"/>
        </p:scale>
        <p:origin x="-1164" y="2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07B18-0574-4884-8C82-5E42B97269C0}"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es-CO"/>
        </a:p>
      </dgm:t>
    </dgm:pt>
    <dgm:pt modelId="{A76BE8BE-D25E-407C-BB26-6C3CB05EBC2E}">
      <dgm:prSet/>
      <dgm:spPr/>
      <dgm:t>
        <a:bodyPr/>
        <a:lstStyle/>
        <a:p>
          <a:pPr algn="l"/>
          <a:r>
            <a:rPr lang="es-CO" dirty="0" smtClean="0"/>
            <a:t>Instancia encargada de </a:t>
          </a:r>
          <a:r>
            <a:rPr lang="es-CO" b="1" dirty="0" smtClean="0"/>
            <a:t>divulgar y promocionar</a:t>
          </a:r>
          <a:r>
            <a:rPr lang="es-CO" dirty="0" smtClean="0"/>
            <a:t> el instrumento y </a:t>
          </a:r>
          <a:r>
            <a:rPr lang="es-CO" b="1" dirty="0" smtClean="0"/>
            <a:t>examinar solicitudes</a:t>
          </a:r>
          <a:r>
            <a:rPr lang="es-CO" dirty="0" smtClean="0"/>
            <a:t> relacionadas con el </a:t>
          </a:r>
          <a:r>
            <a:rPr lang="es-CO" b="1" dirty="0" smtClean="0"/>
            <a:t>posible incumplimiento </a:t>
          </a:r>
          <a:r>
            <a:rPr lang="es-CO" dirty="0" smtClean="0"/>
            <a:t>en la aplicación de las Directrices por parte de una empresa multinacional.</a:t>
          </a:r>
          <a:endParaRPr lang="es-CO" dirty="0"/>
        </a:p>
      </dgm:t>
    </dgm:pt>
    <dgm:pt modelId="{4E9391A0-4AF6-48F6-A21D-9DD1F58DABF1}" type="parTrans" cxnId="{08DC95AE-964F-4F9B-B10C-1EBC3806077C}">
      <dgm:prSet/>
      <dgm:spPr/>
      <dgm:t>
        <a:bodyPr/>
        <a:lstStyle/>
        <a:p>
          <a:endParaRPr lang="es-CO"/>
        </a:p>
      </dgm:t>
    </dgm:pt>
    <dgm:pt modelId="{20A5ADCD-5DE2-48DA-87A6-64F9BF04EBAE}" type="sibTrans" cxnId="{08DC95AE-964F-4F9B-B10C-1EBC3806077C}">
      <dgm:prSet/>
      <dgm:spPr/>
      <dgm:t>
        <a:bodyPr/>
        <a:lstStyle/>
        <a:p>
          <a:endParaRPr lang="es-CO"/>
        </a:p>
      </dgm:t>
    </dgm:pt>
    <dgm:pt modelId="{35C413B2-6034-432F-9DA8-52FFDFE94758}" type="pres">
      <dgm:prSet presAssocID="{49507B18-0574-4884-8C82-5E42B97269C0}" presName="linearFlow" presStyleCnt="0">
        <dgm:presLayoutVars>
          <dgm:dir/>
          <dgm:resizeHandles val="exact"/>
        </dgm:presLayoutVars>
      </dgm:prSet>
      <dgm:spPr/>
      <dgm:t>
        <a:bodyPr/>
        <a:lstStyle/>
        <a:p>
          <a:endParaRPr lang="es-CO"/>
        </a:p>
      </dgm:t>
    </dgm:pt>
    <dgm:pt modelId="{D7D97336-64EA-4665-BB50-6EE269EE69D1}" type="pres">
      <dgm:prSet presAssocID="{A76BE8BE-D25E-407C-BB26-6C3CB05EBC2E}" presName="composite" presStyleCnt="0"/>
      <dgm:spPr/>
    </dgm:pt>
    <dgm:pt modelId="{40B37480-E100-4682-AD61-75369F2660DA}" type="pres">
      <dgm:prSet presAssocID="{A76BE8BE-D25E-407C-BB26-6C3CB05EBC2E}" presName="imgShp" presStyleLbl="fgImgPlace1" presStyleIdx="0" presStyleCnt="1"/>
      <dgm:spPr/>
    </dgm:pt>
    <dgm:pt modelId="{729422F7-BC8A-4A81-9EC7-CF74ACF06BF9}" type="pres">
      <dgm:prSet presAssocID="{A76BE8BE-D25E-407C-BB26-6C3CB05EBC2E}" presName="txShp" presStyleLbl="node1" presStyleIdx="0" presStyleCnt="1">
        <dgm:presLayoutVars>
          <dgm:bulletEnabled val="1"/>
        </dgm:presLayoutVars>
      </dgm:prSet>
      <dgm:spPr/>
      <dgm:t>
        <a:bodyPr/>
        <a:lstStyle/>
        <a:p>
          <a:endParaRPr lang="es-CO"/>
        </a:p>
      </dgm:t>
    </dgm:pt>
  </dgm:ptLst>
  <dgm:cxnLst>
    <dgm:cxn modelId="{08DC95AE-964F-4F9B-B10C-1EBC3806077C}" srcId="{49507B18-0574-4884-8C82-5E42B97269C0}" destId="{A76BE8BE-D25E-407C-BB26-6C3CB05EBC2E}" srcOrd="0" destOrd="0" parTransId="{4E9391A0-4AF6-48F6-A21D-9DD1F58DABF1}" sibTransId="{20A5ADCD-5DE2-48DA-87A6-64F9BF04EBAE}"/>
    <dgm:cxn modelId="{9F62E5EB-E140-4D76-B27B-6F59520C122F}" type="presOf" srcId="{49507B18-0574-4884-8C82-5E42B97269C0}" destId="{35C413B2-6034-432F-9DA8-52FFDFE94758}" srcOrd="0" destOrd="0" presId="urn:microsoft.com/office/officeart/2005/8/layout/vList3#3"/>
    <dgm:cxn modelId="{870C47E0-74DF-41C1-B79F-4DAB8D3BE660}" type="presOf" srcId="{A76BE8BE-D25E-407C-BB26-6C3CB05EBC2E}" destId="{729422F7-BC8A-4A81-9EC7-CF74ACF06BF9}" srcOrd="0" destOrd="0" presId="urn:microsoft.com/office/officeart/2005/8/layout/vList3#3"/>
    <dgm:cxn modelId="{67675A20-4148-4583-9C52-E53FCFA44668}" type="presParOf" srcId="{35C413B2-6034-432F-9DA8-52FFDFE94758}" destId="{D7D97336-64EA-4665-BB50-6EE269EE69D1}" srcOrd="0" destOrd="0" presId="urn:microsoft.com/office/officeart/2005/8/layout/vList3#3"/>
    <dgm:cxn modelId="{E89E4AA8-4A87-47E1-A518-A315DDC7C63F}" type="presParOf" srcId="{D7D97336-64EA-4665-BB50-6EE269EE69D1}" destId="{40B37480-E100-4682-AD61-75369F2660DA}" srcOrd="0" destOrd="0" presId="urn:microsoft.com/office/officeart/2005/8/layout/vList3#3"/>
    <dgm:cxn modelId="{63263F61-C93F-4B52-B080-6073D46D3636}" type="presParOf" srcId="{D7D97336-64EA-4665-BB50-6EE269EE69D1}" destId="{729422F7-BC8A-4A81-9EC7-CF74ACF06BF9}" srcOrd="1" destOrd="0" presId="urn:microsoft.com/office/officeart/2005/8/layout/vList3#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507B18-0574-4884-8C82-5E42B97269C0}" type="doc">
      <dgm:prSet loTypeId="urn:microsoft.com/office/officeart/2005/8/layout/vList3#4" loCatId="list" qsTypeId="urn:microsoft.com/office/officeart/2005/8/quickstyle/simple1" qsCatId="simple" csTypeId="urn:microsoft.com/office/officeart/2005/8/colors/accent1_2" csCatId="accent1" phldr="1"/>
      <dgm:spPr/>
      <dgm:t>
        <a:bodyPr/>
        <a:lstStyle/>
        <a:p>
          <a:endParaRPr lang="es-CO"/>
        </a:p>
      </dgm:t>
    </dgm:pt>
    <dgm:pt modelId="{35C413B2-6034-432F-9DA8-52FFDFE94758}" type="pres">
      <dgm:prSet presAssocID="{49507B18-0574-4884-8C82-5E42B97269C0}" presName="linearFlow" presStyleCnt="0">
        <dgm:presLayoutVars>
          <dgm:dir/>
          <dgm:resizeHandles val="exact"/>
        </dgm:presLayoutVars>
      </dgm:prSet>
      <dgm:spPr/>
      <dgm:t>
        <a:bodyPr/>
        <a:lstStyle/>
        <a:p>
          <a:endParaRPr lang="es-CO"/>
        </a:p>
      </dgm:t>
    </dgm:pt>
  </dgm:ptLst>
  <dgm:cxnLst>
    <dgm:cxn modelId="{DB14F561-807A-4D47-9A0A-189AFAD87387}" type="presOf" srcId="{49507B18-0574-4884-8C82-5E42B97269C0}" destId="{35C413B2-6034-432F-9DA8-52FFDFE94758}" srcOrd="0" destOrd="0" presId="urn:microsoft.com/office/officeart/2005/8/layout/vList3#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507B18-0574-4884-8C82-5E42B97269C0}" type="doc">
      <dgm:prSet loTypeId="urn:microsoft.com/office/officeart/2005/8/layout/vList3#5" loCatId="list" qsTypeId="urn:microsoft.com/office/officeart/2005/8/quickstyle/simple1" qsCatId="simple" csTypeId="urn:microsoft.com/office/officeart/2005/8/colors/accent1_2" csCatId="accent1" phldr="1"/>
      <dgm:spPr/>
      <dgm:t>
        <a:bodyPr/>
        <a:lstStyle/>
        <a:p>
          <a:endParaRPr lang="es-CO"/>
        </a:p>
      </dgm:t>
    </dgm:pt>
    <dgm:pt modelId="{35C413B2-6034-432F-9DA8-52FFDFE94758}" type="pres">
      <dgm:prSet presAssocID="{49507B18-0574-4884-8C82-5E42B97269C0}" presName="linearFlow" presStyleCnt="0">
        <dgm:presLayoutVars>
          <dgm:dir/>
          <dgm:resizeHandles val="exact"/>
        </dgm:presLayoutVars>
      </dgm:prSet>
      <dgm:spPr/>
      <dgm:t>
        <a:bodyPr/>
        <a:lstStyle/>
        <a:p>
          <a:endParaRPr lang="es-CO"/>
        </a:p>
      </dgm:t>
    </dgm:pt>
  </dgm:ptLst>
  <dgm:cxnLst>
    <dgm:cxn modelId="{8EB0E2FE-471D-4BB0-8A75-F2970E6B13F9}" type="presOf" srcId="{49507B18-0574-4884-8C82-5E42B97269C0}" destId="{35C413B2-6034-432F-9DA8-52FFDFE94758}" srcOrd="0" destOrd="0" presId="urn:microsoft.com/office/officeart/2005/8/layout/vList3#5"/>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507B18-0574-4884-8C82-5E42B97269C0}" type="doc">
      <dgm:prSet loTypeId="urn:microsoft.com/office/officeart/2005/8/layout/vList3#6" loCatId="list" qsTypeId="urn:microsoft.com/office/officeart/2005/8/quickstyle/simple1" qsCatId="simple" csTypeId="urn:microsoft.com/office/officeart/2005/8/colors/accent1_2" csCatId="accent1" phldr="1"/>
      <dgm:spPr/>
      <dgm:t>
        <a:bodyPr/>
        <a:lstStyle/>
        <a:p>
          <a:endParaRPr lang="es-CO"/>
        </a:p>
      </dgm:t>
    </dgm:pt>
    <dgm:pt modelId="{A3402ECC-39D2-49AA-97CB-16C71E8E610F}">
      <dgm:prSet/>
      <dgm:spPr/>
      <dgm:t>
        <a:bodyPr/>
        <a:lstStyle/>
        <a:p>
          <a:pPr algn="l"/>
          <a:r>
            <a:rPr lang="es-ES_tradnl" dirty="0" smtClean="0"/>
            <a:t>Cualquier persona natural o jurídica que se sienta afectada directa o indirectamente, podrá presentar un caso específico  ante el Punto Nacional de Contacto por el posible incumplimiento de las Directrices por parte de una empresa multinacional. </a:t>
          </a:r>
          <a:endParaRPr lang="es-CO" dirty="0"/>
        </a:p>
      </dgm:t>
    </dgm:pt>
    <dgm:pt modelId="{70A862E0-843D-4A2A-9314-2E2EBA667AA3}" type="parTrans" cxnId="{D644CC24-5465-4D34-9837-5376E10BC041}">
      <dgm:prSet/>
      <dgm:spPr/>
      <dgm:t>
        <a:bodyPr/>
        <a:lstStyle/>
        <a:p>
          <a:endParaRPr lang="es-CO"/>
        </a:p>
      </dgm:t>
    </dgm:pt>
    <dgm:pt modelId="{E23194E2-E5FD-446A-BC78-EBB4B5283620}" type="sibTrans" cxnId="{D644CC24-5465-4D34-9837-5376E10BC041}">
      <dgm:prSet/>
      <dgm:spPr/>
      <dgm:t>
        <a:bodyPr/>
        <a:lstStyle/>
        <a:p>
          <a:endParaRPr lang="es-CO"/>
        </a:p>
      </dgm:t>
    </dgm:pt>
    <dgm:pt modelId="{35C413B2-6034-432F-9DA8-52FFDFE94758}" type="pres">
      <dgm:prSet presAssocID="{49507B18-0574-4884-8C82-5E42B97269C0}" presName="linearFlow" presStyleCnt="0">
        <dgm:presLayoutVars>
          <dgm:dir/>
          <dgm:resizeHandles val="exact"/>
        </dgm:presLayoutVars>
      </dgm:prSet>
      <dgm:spPr/>
      <dgm:t>
        <a:bodyPr/>
        <a:lstStyle/>
        <a:p>
          <a:endParaRPr lang="es-CO"/>
        </a:p>
      </dgm:t>
    </dgm:pt>
    <dgm:pt modelId="{882A6873-68FB-4743-B971-296D89B6579C}" type="pres">
      <dgm:prSet presAssocID="{A3402ECC-39D2-49AA-97CB-16C71E8E610F}" presName="composite" presStyleCnt="0"/>
      <dgm:spPr/>
    </dgm:pt>
    <dgm:pt modelId="{163DF848-B775-446D-99D4-DF5DD6026AC4}" type="pres">
      <dgm:prSet presAssocID="{A3402ECC-39D2-49AA-97CB-16C71E8E610F}" presName="imgShp" presStyleLbl="fgImgPlace1" presStyleIdx="0" presStyleCnt="1"/>
      <dgm:spPr/>
    </dgm:pt>
    <dgm:pt modelId="{4334EFDC-7B6D-4B7D-BE0E-9B72624B84B0}" type="pres">
      <dgm:prSet presAssocID="{A3402ECC-39D2-49AA-97CB-16C71E8E610F}" presName="txShp" presStyleLbl="node1" presStyleIdx="0" presStyleCnt="1">
        <dgm:presLayoutVars>
          <dgm:bulletEnabled val="1"/>
        </dgm:presLayoutVars>
      </dgm:prSet>
      <dgm:spPr/>
      <dgm:t>
        <a:bodyPr/>
        <a:lstStyle/>
        <a:p>
          <a:endParaRPr lang="es-CO"/>
        </a:p>
      </dgm:t>
    </dgm:pt>
  </dgm:ptLst>
  <dgm:cxnLst>
    <dgm:cxn modelId="{D644CC24-5465-4D34-9837-5376E10BC041}" srcId="{49507B18-0574-4884-8C82-5E42B97269C0}" destId="{A3402ECC-39D2-49AA-97CB-16C71E8E610F}" srcOrd="0" destOrd="0" parTransId="{70A862E0-843D-4A2A-9314-2E2EBA667AA3}" sibTransId="{E23194E2-E5FD-446A-BC78-EBB4B5283620}"/>
    <dgm:cxn modelId="{97E04138-A5AF-4B57-A8FE-8AC4ACC3AFEC}" type="presOf" srcId="{A3402ECC-39D2-49AA-97CB-16C71E8E610F}" destId="{4334EFDC-7B6D-4B7D-BE0E-9B72624B84B0}" srcOrd="0" destOrd="0" presId="urn:microsoft.com/office/officeart/2005/8/layout/vList3#6"/>
    <dgm:cxn modelId="{8065FBF7-E9A2-4609-8AB9-5156E39A272A}" type="presOf" srcId="{49507B18-0574-4884-8C82-5E42B97269C0}" destId="{35C413B2-6034-432F-9DA8-52FFDFE94758}" srcOrd="0" destOrd="0" presId="urn:microsoft.com/office/officeart/2005/8/layout/vList3#6"/>
    <dgm:cxn modelId="{BA40EACC-FA77-4EFC-8F11-4CD163B71B08}" type="presParOf" srcId="{35C413B2-6034-432F-9DA8-52FFDFE94758}" destId="{882A6873-68FB-4743-B971-296D89B6579C}" srcOrd="0" destOrd="0" presId="urn:microsoft.com/office/officeart/2005/8/layout/vList3#6"/>
    <dgm:cxn modelId="{433DED54-91F9-4010-8A51-84637FD29B00}" type="presParOf" srcId="{882A6873-68FB-4743-B971-296D89B6579C}" destId="{163DF848-B775-446D-99D4-DF5DD6026AC4}" srcOrd="0" destOrd="0" presId="urn:microsoft.com/office/officeart/2005/8/layout/vList3#6"/>
    <dgm:cxn modelId="{B5E6B92B-21C0-4FBF-8920-96AB4F9567D1}" type="presParOf" srcId="{882A6873-68FB-4743-B971-296D89B6579C}" destId="{4334EFDC-7B6D-4B7D-BE0E-9B72624B84B0}" srcOrd="1" destOrd="0" presId="urn:microsoft.com/office/officeart/2005/8/layout/vList3#6"/>
  </dgm:cxnLst>
  <dgm:bg/>
  <dgm:whole/>
  <dgm:extLst>
    <a:ext uri="http://schemas.microsoft.com/office/drawing/2008/diagram">
      <dsp:dataModelExt xmlns:dsp="http://schemas.microsoft.com/office/drawing/2008/diagram" xmlns=""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507B18-0574-4884-8C82-5E42B97269C0}" type="doc">
      <dgm:prSet loTypeId="urn:microsoft.com/office/officeart/2005/8/layout/vList3#7" loCatId="list" qsTypeId="urn:microsoft.com/office/officeart/2005/8/quickstyle/simple1" qsCatId="simple" csTypeId="urn:microsoft.com/office/officeart/2005/8/colors/accent1_2" csCatId="accent1" phldr="1"/>
      <dgm:spPr/>
      <dgm:t>
        <a:bodyPr/>
        <a:lstStyle/>
        <a:p>
          <a:endParaRPr lang="es-CO"/>
        </a:p>
      </dgm:t>
    </dgm:pt>
    <dgm:pt modelId="{35C413B2-6034-432F-9DA8-52FFDFE94758}" type="pres">
      <dgm:prSet presAssocID="{49507B18-0574-4884-8C82-5E42B97269C0}" presName="linearFlow" presStyleCnt="0">
        <dgm:presLayoutVars>
          <dgm:dir/>
          <dgm:resizeHandles val="exact"/>
        </dgm:presLayoutVars>
      </dgm:prSet>
      <dgm:spPr/>
      <dgm:t>
        <a:bodyPr/>
        <a:lstStyle/>
        <a:p>
          <a:endParaRPr lang="es-CO"/>
        </a:p>
      </dgm:t>
    </dgm:pt>
  </dgm:ptLst>
  <dgm:cxnLst>
    <dgm:cxn modelId="{7925BE07-9823-40AF-BE49-3722E3F4219D}" type="presOf" srcId="{49507B18-0574-4884-8C82-5E42B97269C0}" destId="{35C413B2-6034-432F-9DA8-52FFDFE94758}" srcOrd="0" destOrd="0" presId="urn:microsoft.com/office/officeart/2005/8/layout/vList3#7"/>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507B18-0574-4884-8C82-5E42B97269C0}" type="doc">
      <dgm:prSet loTypeId="urn:microsoft.com/office/officeart/2005/8/layout/vList3#8" loCatId="list" qsTypeId="urn:microsoft.com/office/officeart/2005/8/quickstyle/simple1" qsCatId="simple" csTypeId="urn:microsoft.com/office/officeart/2005/8/colors/accent1_2" csCatId="accent1" phldr="1"/>
      <dgm:spPr/>
      <dgm:t>
        <a:bodyPr/>
        <a:lstStyle/>
        <a:p>
          <a:endParaRPr lang="es-CO"/>
        </a:p>
      </dgm:t>
    </dgm:pt>
    <dgm:pt modelId="{35C413B2-6034-432F-9DA8-52FFDFE94758}" type="pres">
      <dgm:prSet presAssocID="{49507B18-0574-4884-8C82-5E42B97269C0}" presName="linearFlow" presStyleCnt="0">
        <dgm:presLayoutVars>
          <dgm:dir/>
          <dgm:resizeHandles val="exact"/>
        </dgm:presLayoutVars>
      </dgm:prSet>
      <dgm:spPr/>
      <dgm:t>
        <a:bodyPr/>
        <a:lstStyle/>
        <a:p>
          <a:endParaRPr lang="es-CO"/>
        </a:p>
      </dgm:t>
    </dgm:pt>
  </dgm:ptLst>
  <dgm:cxnLst>
    <dgm:cxn modelId="{625895BE-5AB6-4287-B2F1-DC4EACECD16F}" type="presOf" srcId="{49507B18-0574-4884-8C82-5E42B97269C0}" destId="{35C413B2-6034-432F-9DA8-52FFDFE94758}" srcOrd="0" destOrd="0" presId="urn:microsoft.com/office/officeart/2005/8/layout/vList3#8"/>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8D23CE29-7DF2-4D75-A318-BEC3AA644F51}" type="datetimeFigureOut">
              <a:rPr lang="es-CO"/>
              <a:pPr>
                <a:defRPr/>
              </a:pPr>
              <a:t>31/07/2012</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9E50666D-D147-4621-B669-3A59BAD5F425}" type="slidenum">
              <a:rPr lang="es-CO"/>
              <a:pPr>
                <a:defRPr/>
              </a:pPr>
              <a:t>‹Nº›</a:t>
            </a:fld>
            <a:endParaRPr lang="es-CO" dirty="0"/>
          </a:p>
        </p:txBody>
      </p:sp>
    </p:spTree>
    <p:extLst>
      <p:ext uri="{BB962C8B-B14F-4D97-AF65-F5344CB8AC3E}">
        <p14:creationId xmlns="" xmlns:p14="http://schemas.microsoft.com/office/powerpoint/2010/main" val="1660329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Mencionar</a:t>
            </a:r>
            <a:r>
              <a:rPr lang="es-CO" baseline="0" dirty="0" smtClean="0"/>
              <a:t> el proceso de acercamiento de Colombia a la OCDE.</a:t>
            </a:r>
            <a:endParaRPr lang="es-CO" dirty="0"/>
          </a:p>
        </p:txBody>
      </p:sp>
      <p:sp>
        <p:nvSpPr>
          <p:cNvPr id="4" name="3 Marcador de número de diapositiva"/>
          <p:cNvSpPr>
            <a:spLocks noGrp="1"/>
          </p:cNvSpPr>
          <p:nvPr>
            <p:ph type="sldNum" sz="quarter" idx="10"/>
          </p:nvPr>
        </p:nvSpPr>
        <p:spPr/>
        <p:txBody>
          <a:bodyPr/>
          <a:lstStyle/>
          <a:p>
            <a:pPr>
              <a:defRPr/>
            </a:pPr>
            <a:fld id="{9E50666D-D147-4621-B669-3A59BAD5F425}" type="slidenum">
              <a:rPr lang="es-CO" smtClean="0"/>
              <a:pPr>
                <a:defRPr/>
              </a:pPr>
              <a:t>1</a:t>
            </a:fld>
            <a:endParaRPr lang="es-CO" dirty="0"/>
          </a:p>
        </p:txBody>
      </p:sp>
    </p:spTree>
    <p:extLst>
      <p:ext uri="{BB962C8B-B14F-4D97-AF65-F5344CB8AC3E}">
        <p14:creationId xmlns="" xmlns:p14="http://schemas.microsoft.com/office/powerpoint/2010/main" val="2516255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s-CO" dirty="0" smtClean="0"/>
              <a:t>Es un instrumento nuevo en nuestro país. Sin embargo, muchas de las empresas multinacionales que operan en Colombia ya lo conocen porque que pertenecen a países miembros de OCDE o adherentes a la Convención.</a:t>
            </a:r>
          </a:p>
          <a:p>
            <a:pPr marL="171450" indent="-171450" eaLnBrk="1" hangingPunct="1">
              <a:spcBef>
                <a:spcPct val="0"/>
              </a:spcBef>
              <a:buFontTx/>
              <a:buChar char="•"/>
            </a:pPr>
            <a:r>
              <a:rPr lang="es-CO" dirty="0" smtClean="0"/>
              <a:t>Hemos comenzado una tarea de divulgación de las Directrices y los procedimientos asociados a las mismas.</a:t>
            </a:r>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FD439A-0D9E-453E-8EDC-425F2BB94FC6}" type="slidenum">
              <a:rPr lang="es-CO" smtClean="0"/>
              <a:pPr/>
              <a:t>10</a:t>
            </a:fld>
            <a:endParaRPr lang="es-C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7" name="2 Marcador de notas"/>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defRPr/>
            </a:pPr>
            <a:r>
              <a:rPr lang="es-CO" dirty="0" smtClean="0"/>
              <a:t>Es un instrumento nuevo en nuestro país. Sin embargo, muchas de las empresas multinacionales que operan en Colombia ya lo conocen porque que pertenecen a países miembros de OCDE o adherentes a la Convención.</a:t>
            </a:r>
          </a:p>
          <a:p>
            <a:pPr marL="171450" indent="-171450" eaLnBrk="1" hangingPunct="1">
              <a:spcBef>
                <a:spcPct val="0"/>
              </a:spcBef>
              <a:buFontTx/>
              <a:buChar char="•"/>
              <a:defRPr/>
            </a:pPr>
            <a:r>
              <a:rPr lang="es-ES" dirty="0" smtClean="0"/>
              <a:t>Desde la suscripción, Colombia se comprometió a establecer un Punto Nacional de Contacto de las Líneas Directrices, como instancia de implementación de las mismas.</a:t>
            </a:r>
          </a:p>
          <a:p>
            <a:pPr marL="171450" indent="-171450" eaLnBrk="1" hangingPunct="1">
              <a:spcBef>
                <a:spcPct val="0"/>
              </a:spcBef>
              <a:buFontTx/>
              <a:buChar char="•"/>
              <a:defRPr/>
            </a:pPr>
            <a:r>
              <a:rPr lang="es-ES" dirty="0" smtClean="0"/>
              <a:t>Otras funciones del PNC incluyen:</a:t>
            </a:r>
          </a:p>
          <a:p>
            <a:pPr marL="685800" lvl="1" indent="-228600">
              <a:buFont typeface="+mj-lt"/>
              <a:buAutoNum type="arabicPeriod"/>
              <a:defRPr/>
            </a:pPr>
            <a:r>
              <a:rPr lang="es-CO" dirty="0" smtClean="0"/>
              <a:t>Contribuir a la resolución de los casos específicos que surjan en relación con la aplicación de las Directrices, de manera imparcial, previsible, equitativa y compatible con los  principios y normas de las Directrices.</a:t>
            </a:r>
          </a:p>
          <a:p>
            <a:pPr marL="685800" lvl="1" indent="-228600">
              <a:buFont typeface="+mj-lt"/>
              <a:buAutoNum type="arabicPeriod"/>
              <a:defRPr/>
            </a:pPr>
            <a:r>
              <a:rPr lang="es-CO" dirty="0" smtClean="0"/>
              <a:t>Servir de foro de discusión, ayudando a las partes interesadas a resolver los problemas planteados en los casos específicos, de manera eficiente, oportuna y de conformidad con las Directrices.</a:t>
            </a:r>
          </a:p>
          <a:p>
            <a:pPr marL="685800" lvl="1" indent="-228600">
              <a:buFont typeface="+mj-lt"/>
              <a:buAutoNum type="arabicPeriod"/>
              <a:defRPr/>
            </a:pPr>
            <a:r>
              <a:rPr lang="es-CO" dirty="0" smtClean="0"/>
              <a:t>Cooperar con los Puntos Nacionales de Contacto de los demás países adherentes a las Directrices.</a:t>
            </a:r>
          </a:p>
          <a:p>
            <a:pPr marL="685800" lvl="1" indent="-228600">
              <a:buFont typeface="+mj-lt"/>
              <a:buAutoNum type="arabicPeriod"/>
              <a:defRPr/>
            </a:pPr>
            <a:r>
              <a:rPr lang="es-CO" dirty="0" smtClean="0"/>
              <a:t>Responder oportunamente las consultas acerca de las Directrices formuladas por otros Puntos Nacionales de Contacto, el sector empresarial, las organizaciones sindicales, las organizaciones no gubernamentales, los gobiernos de los países que no hayan suscrito las Directrices y demás interesados.</a:t>
            </a:r>
          </a:p>
          <a:p>
            <a:pPr marL="628650" lvl="1" indent="-171450" eaLnBrk="1" hangingPunct="1">
              <a:spcBef>
                <a:spcPct val="0"/>
              </a:spcBef>
              <a:buFontTx/>
              <a:buChar char="•"/>
              <a:defRPr/>
            </a:pPr>
            <a:endParaRPr lang="es-CO" dirty="0" smtClean="0"/>
          </a:p>
          <a:p>
            <a:pPr eaLnBrk="1" hangingPunct="1">
              <a:spcBef>
                <a:spcPct val="0"/>
              </a:spcBef>
              <a:defRPr/>
            </a:pPr>
            <a:endParaRPr lang="es-CO" dirty="0" smtClean="0"/>
          </a:p>
        </p:txBody>
      </p:sp>
      <p:sp>
        <p:nvSpPr>
          <p:cNvPr id="337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95351B-3057-4513-8F08-7405C3E7C172}" type="slidenum">
              <a:rPr lang="es-CO" smtClean="0">
                <a:solidFill>
                  <a:srgbClr val="000000"/>
                </a:solidFill>
              </a:rPr>
              <a:pPr/>
              <a:t>11</a:t>
            </a:fld>
            <a:endParaRPr lang="es-CO"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s-CO" smtClean="0"/>
              <a:t>Es un instrumento nuevo en nuestro país. Sin embargo, muchas de las empresas multinacionales que operan en Colombia ya lo conocen porque que pertenecen a países miembros de OCDE o adherentes a la Convención.</a:t>
            </a:r>
          </a:p>
          <a:p>
            <a:pPr marL="171450" indent="-171450" eaLnBrk="1" hangingPunct="1">
              <a:spcBef>
                <a:spcPct val="0"/>
              </a:spcBef>
              <a:buFontTx/>
              <a:buChar char="•"/>
            </a:pPr>
            <a:r>
              <a:rPr lang="es-CO" smtClean="0"/>
              <a:t>Hemos comenzado una tarea de divulgación de las Directrices y los procedimientos asociados a las mismas.</a:t>
            </a:r>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FD439A-0D9E-453E-8EDC-425F2BB94FC6}" type="slidenum">
              <a:rPr lang="es-CO" smtClean="0"/>
              <a:pPr/>
              <a:t>12</a:t>
            </a:fld>
            <a:endParaRPr lang="es-C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378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809B4D-3B19-49CC-B66C-476204BB984A}" type="slidenum">
              <a:rPr lang="es-CO" smtClean="0">
                <a:solidFill>
                  <a:srgbClr val="000000"/>
                </a:solidFill>
              </a:rPr>
              <a:pPr/>
              <a:t>13</a:t>
            </a:fld>
            <a:endParaRPr lang="es-CO"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389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EA570B-4F65-4B43-8E10-31CB3273B7BA}" type="slidenum">
              <a:rPr lang="es-CO" smtClean="0">
                <a:solidFill>
                  <a:srgbClr val="000000"/>
                </a:solidFill>
              </a:rPr>
              <a:pPr/>
              <a:t>14</a:t>
            </a:fld>
            <a:endParaRPr lang="es-CO"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s-CO" dirty="0" smtClean="0"/>
              <a:t>Es un instrumento nuevo en nuestro país. Sin embargo, muchas de las empresas multinacionales que operan en Colombia ya lo conocen porque que pertenecen a países miembros de OCDE o adherentes a la Convención.</a:t>
            </a:r>
          </a:p>
          <a:p>
            <a:pPr marL="171450" indent="-171450" eaLnBrk="1" hangingPunct="1">
              <a:spcBef>
                <a:spcPct val="0"/>
              </a:spcBef>
              <a:buFontTx/>
              <a:buChar char="•"/>
            </a:pPr>
            <a:r>
              <a:rPr lang="es-CO" dirty="0" smtClean="0"/>
              <a:t>Hemos comenzado una tarea de divulgación de las Directrices y los procedimientos asociados a las mismas.</a:t>
            </a:r>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FD439A-0D9E-453E-8EDC-425F2BB94FC6}" type="slidenum">
              <a:rPr lang="es-CO" smtClean="0"/>
              <a:pPr/>
              <a:t>15</a:t>
            </a:fld>
            <a:endParaRPr lang="es-C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r>
              <a:rPr lang="es-CO" smtClean="0"/>
              <a:t>Trabajo entre el MCIT y el Ministerio de Minas, Colombia adhirió al instrumento de Minerales en Mayo de 2011 y fue el primer país en adherir al Suplemento de Oro de dicho instrumento.</a:t>
            </a:r>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F72850-89E8-4F15-B5FD-9192F1DE600C}" type="slidenum">
              <a:rPr lang="es-CO" smtClean="0">
                <a:solidFill>
                  <a:srgbClr val="000000"/>
                </a:solidFill>
              </a:rPr>
              <a:pPr/>
              <a:t>16</a:t>
            </a:fld>
            <a:endParaRPr lang="es-CO"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4579" name="2 Marcador de notas"/>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s-CO" dirty="0" smtClean="0"/>
          </a:p>
        </p:txBody>
      </p:sp>
      <p:sp>
        <p:nvSpPr>
          <p:cNvPr id="245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FD439A-0D9E-453E-8EDC-425F2BB94FC6}" type="slidenum">
              <a:rPr lang="es-CO" smtClean="0"/>
              <a:pPr/>
              <a:t>2</a:t>
            </a:fld>
            <a:endParaRPr lang="es-C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5603"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s-CO" smtClean="0"/>
              <a:t>Se trata de la herramienta por excelencia que usan los gobiernos para promover el comportamiento social responsable de las empresas.</a:t>
            </a:r>
          </a:p>
          <a:p>
            <a:pPr marL="171450" indent="-171450" eaLnBrk="1" hangingPunct="1">
              <a:spcBef>
                <a:spcPct val="0"/>
              </a:spcBef>
              <a:buFontTx/>
              <a:buChar char="•"/>
            </a:pPr>
            <a:r>
              <a:rPr lang="es-CO" smtClean="0"/>
              <a:t>Es además el esfuerzo conjunto más completo jamás hecho por parte de los gobiernos para indicar a las empresas qué directrices deben seguir para enfocar sus esfuerzos en materia de responsabilidad social empresarial</a:t>
            </a:r>
          </a:p>
        </p:txBody>
      </p:sp>
      <p:sp>
        <p:nvSpPr>
          <p:cNvPr id="256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A50D8A-870F-4782-943D-E81D6C6BD09F}" type="slidenum">
              <a:rPr lang="es-CO" smtClean="0"/>
              <a:pPr/>
              <a:t>3</a:t>
            </a:fld>
            <a:endParaRPr lang="es-C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s-CO" dirty="0" smtClean="0"/>
          </a:p>
        </p:txBody>
      </p:sp>
      <p:sp>
        <p:nvSpPr>
          <p:cNvPr id="266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B57791-9C71-46C3-B880-1A03F4E1E465}" type="slidenum">
              <a:rPr lang="es-CO" smtClean="0"/>
              <a:pPr/>
              <a:t>4</a:t>
            </a:fld>
            <a:endParaRPr lang="es-C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s-ES" smtClean="0"/>
              <a:t>Las Directrices enuncian principios y normas voluntarias para promover una conducta empresarial responsable compatible con las legislaciones aplicables y las normas internacionalmente admitidas. </a:t>
            </a:r>
          </a:p>
        </p:txBody>
      </p:sp>
      <p:sp>
        <p:nvSpPr>
          <p:cNvPr id="276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7DDA92-966D-4C4D-B339-75CFDF2634C1}" type="slidenum">
              <a:rPr lang="es-CO" smtClean="0"/>
              <a:pPr/>
              <a:t>5</a:t>
            </a:fld>
            <a:endParaRPr lang="es-C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s-CO" smtClean="0"/>
          </a:p>
        </p:txBody>
      </p:sp>
      <p:sp>
        <p:nvSpPr>
          <p:cNvPr id="297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88CAEE-2D5F-49CA-9EC5-9B3AA9C379AD}" type="slidenum">
              <a:rPr lang="es-CO" smtClean="0">
                <a:solidFill>
                  <a:srgbClr val="000000"/>
                </a:solidFill>
              </a:rPr>
              <a:pPr/>
              <a:t>6</a:t>
            </a:fld>
            <a:endParaRPr lang="es-CO"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s-CO" smtClean="0"/>
              <a:t>Estas son entonces las expectativas del gobierno colombiano en materia de Responsabilidad Social Empresarial.</a:t>
            </a:r>
          </a:p>
          <a:p>
            <a:pPr marL="171450" indent="-171450" eaLnBrk="1" hangingPunct="1">
              <a:spcBef>
                <a:spcPct val="0"/>
              </a:spcBef>
              <a:buFontTx/>
              <a:buChar char="•"/>
            </a:pPr>
            <a:r>
              <a:rPr lang="es-CO" smtClean="0"/>
              <a:t>Son una de las herramientas más completas de RSE en el mundo y complementa otras iniciativas que se están desarrollando en esta materia (Pacto Global, ISO 26000, los principios de la ONU de Derechos Humanos y Empresa, GRI), siendo las Directrices la ÚNICA herramienta diseñada y respaldada por los gobiernos.</a:t>
            </a:r>
          </a:p>
        </p:txBody>
      </p:sp>
      <p:sp>
        <p:nvSpPr>
          <p:cNvPr id="307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4ECEB0-98D7-46FD-B05D-131F9F3722DD}" type="slidenum">
              <a:rPr lang="es-CO" smtClean="0">
                <a:solidFill>
                  <a:srgbClr val="000000"/>
                </a:solidFill>
              </a:rPr>
              <a:pPr/>
              <a:t>7</a:t>
            </a:fld>
            <a:endParaRPr lang="es-CO"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s-CO" smtClean="0"/>
              <a:t>El 85% de la IED debe seguir las Líneas Directrices.</a:t>
            </a:r>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C88657-7C94-474A-A198-919E832206F5}" type="slidenum">
              <a:rPr lang="es-CO" smtClean="0"/>
              <a:pPr/>
              <a:t>8</a:t>
            </a:fld>
            <a:endParaRPr lang="es-C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s-CO" smtClean="0"/>
              <a:t>El 85% de la IED debe seguir las Líneas Directrices.</a:t>
            </a:r>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C88657-7C94-474A-A198-919E832206F5}" type="slidenum">
              <a:rPr lang="es-CO" smtClean="0"/>
              <a:pPr/>
              <a:t>9</a:t>
            </a:fld>
            <a:endParaRPr lang="es-C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pPr>
              <a:defRPr/>
            </a:pPr>
            <a:fld id="{9ADF86DB-252B-4407-BDAD-52F43A1D2684}" type="datetimeFigureOut">
              <a:rPr lang="es-CO"/>
              <a:pPr>
                <a:defRPr/>
              </a:pPr>
              <a:t>31/07/2012</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1A6F0236-33F9-4454-83AA-B408E5881803}" type="slidenum">
              <a:rPr lang="es-CO"/>
              <a:pPr>
                <a:defRPr/>
              </a:pPr>
              <a:t>‹Nº›</a:t>
            </a:fld>
            <a:endParaRPr lang="es-CO"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9BF84315-E462-44BA-8DFB-26A3ED334D2A}" type="datetimeFigureOut">
              <a:rPr lang="es-CO"/>
              <a:pPr>
                <a:defRPr/>
              </a:pPr>
              <a:t>31/07/2012</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73A2A373-80DF-4E95-8F4D-AD2F2DDA0FA3}" type="slidenum">
              <a:rPr lang="es-CO"/>
              <a:pPr>
                <a:defRPr/>
              </a:pPr>
              <a:t>‹Nº›</a:t>
            </a:fld>
            <a:endParaRPr lang="es-CO"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6074B624-0BA8-4B9F-87DD-311C90C8EE94}" type="datetimeFigureOut">
              <a:rPr lang="es-CO"/>
              <a:pPr>
                <a:defRPr/>
              </a:pPr>
              <a:t>31/07/2012</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780400B6-3B8F-4390-9C74-61E93140A395}" type="slidenum">
              <a:rPr lang="es-CO"/>
              <a:pPr>
                <a:defRPr/>
              </a:pPr>
              <a:t>‹Nº›</a:t>
            </a:fld>
            <a:endParaRPr lang="es-CO"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3D7DF2AB-CF99-4022-BFE6-058177D0AA0E}" type="datetimeFigureOut">
              <a:rPr lang="es-CO"/>
              <a:pPr>
                <a:defRPr/>
              </a:pPr>
              <a:t>31/07/2012</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755FF061-965C-41CF-8105-EF3BD8484A22}" type="slidenum">
              <a:rPr lang="es-CO"/>
              <a:pPr>
                <a:defRPr/>
              </a:pPr>
              <a:t>‹Nº›</a:t>
            </a:fld>
            <a:endParaRPr lang="es-CO"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BCC6B76-E967-4542-935A-964835C26311}" type="datetimeFigureOut">
              <a:rPr lang="es-CO"/>
              <a:pPr>
                <a:defRPr/>
              </a:pPr>
              <a:t>31/07/2012</a:t>
            </a:fld>
            <a:endParaRPr lang="es-CO" dirty="0"/>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521CAAEF-FB2C-42DF-817A-AE27D0638995}" type="slidenum">
              <a:rPr lang="es-CO"/>
              <a:pPr>
                <a:defRPr/>
              </a:pPr>
              <a:t>‹Nº›</a:t>
            </a:fld>
            <a:endParaRPr lang="es-CO"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pPr>
              <a:defRPr/>
            </a:pPr>
            <a:fld id="{6336C35D-F4D6-4815-9D0D-8EE81D18B8D7}" type="datetimeFigureOut">
              <a:rPr lang="es-CO"/>
              <a:pPr>
                <a:defRPr/>
              </a:pPr>
              <a:t>31/07/2012</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2F728048-8319-4920-9E89-9C33E9E08285}" type="slidenum">
              <a:rPr lang="es-CO"/>
              <a:pPr>
                <a:defRPr/>
              </a:pPr>
              <a:t>‹Nº›</a:t>
            </a:fld>
            <a:endParaRPr lang="es-CO"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pPr>
              <a:defRPr/>
            </a:pPr>
            <a:fld id="{F01BC3C5-09CD-4922-B2AB-2B746CB796C5}" type="datetimeFigureOut">
              <a:rPr lang="es-CO"/>
              <a:pPr>
                <a:defRPr/>
              </a:pPr>
              <a:t>31/07/2012</a:t>
            </a:fld>
            <a:endParaRPr lang="es-CO" dirty="0"/>
          </a:p>
        </p:txBody>
      </p:sp>
      <p:sp>
        <p:nvSpPr>
          <p:cNvPr id="8" name="4 Marcador de pie de página"/>
          <p:cNvSpPr>
            <a:spLocks noGrp="1"/>
          </p:cNvSpPr>
          <p:nvPr>
            <p:ph type="ftr" sz="quarter" idx="11"/>
          </p:nvPr>
        </p:nvSpPr>
        <p:spPr/>
        <p:txBody>
          <a:bodyPr/>
          <a:lstStyle>
            <a:lvl1pPr>
              <a:defRPr/>
            </a:lvl1pPr>
          </a:lstStyle>
          <a:p>
            <a:pPr>
              <a:defRPr/>
            </a:pPr>
            <a:endParaRPr lang="es-CO"/>
          </a:p>
        </p:txBody>
      </p:sp>
      <p:sp>
        <p:nvSpPr>
          <p:cNvPr id="9" name="5 Marcador de número de diapositiva"/>
          <p:cNvSpPr>
            <a:spLocks noGrp="1"/>
          </p:cNvSpPr>
          <p:nvPr>
            <p:ph type="sldNum" sz="quarter" idx="12"/>
          </p:nvPr>
        </p:nvSpPr>
        <p:spPr/>
        <p:txBody>
          <a:bodyPr/>
          <a:lstStyle>
            <a:lvl1pPr>
              <a:defRPr/>
            </a:lvl1pPr>
          </a:lstStyle>
          <a:p>
            <a:pPr>
              <a:defRPr/>
            </a:pPr>
            <a:fld id="{3503952E-7D52-499E-A9B5-6C91F617F3EA}" type="slidenum">
              <a:rPr lang="es-CO"/>
              <a:pPr>
                <a:defRPr/>
              </a:pPr>
              <a:t>‹Nº›</a:t>
            </a:fld>
            <a:endParaRPr lang="es-CO"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pPr>
              <a:defRPr/>
            </a:pPr>
            <a:fld id="{946D5D3A-4607-49EC-BFC8-19F1B0DE942E}" type="datetimeFigureOut">
              <a:rPr lang="es-CO"/>
              <a:pPr>
                <a:defRPr/>
              </a:pPr>
              <a:t>31/07/2012</a:t>
            </a:fld>
            <a:endParaRPr lang="es-CO" dirty="0"/>
          </a:p>
        </p:txBody>
      </p:sp>
      <p:sp>
        <p:nvSpPr>
          <p:cNvPr id="4" name="4 Marcador de pie de página"/>
          <p:cNvSpPr>
            <a:spLocks noGrp="1"/>
          </p:cNvSpPr>
          <p:nvPr>
            <p:ph type="ftr" sz="quarter" idx="11"/>
          </p:nvPr>
        </p:nvSpPr>
        <p:spPr/>
        <p:txBody>
          <a:bodyPr/>
          <a:lstStyle>
            <a:lvl1pPr>
              <a:defRPr/>
            </a:lvl1pPr>
          </a:lstStyle>
          <a:p>
            <a:pPr>
              <a:defRPr/>
            </a:pPr>
            <a:endParaRPr lang="es-CO"/>
          </a:p>
        </p:txBody>
      </p:sp>
      <p:sp>
        <p:nvSpPr>
          <p:cNvPr id="5" name="5 Marcador de número de diapositiva"/>
          <p:cNvSpPr>
            <a:spLocks noGrp="1"/>
          </p:cNvSpPr>
          <p:nvPr>
            <p:ph type="sldNum" sz="quarter" idx="12"/>
          </p:nvPr>
        </p:nvSpPr>
        <p:spPr/>
        <p:txBody>
          <a:bodyPr/>
          <a:lstStyle>
            <a:lvl1pPr>
              <a:defRPr/>
            </a:lvl1pPr>
          </a:lstStyle>
          <a:p>
            <a:pPr>
              <a:defRPr/>
            </a:pPr>
            <a:fld id="{E0E63020-85AF-4D08-8321-982B353441A8}" type="slidenum">
              <a:rPr lang="es-CO"/>
              <a:pPr>
                <a:defRPr/>
              </a:pPr>
              <a:t>‹Nº›</a:t>
            </a:fld>
            <a:endParaRPr lang="es-CO"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1B07793-A475-4C38-AB66-72F11AB523C1}" type="datetimeFigureOut">
              <a:rPr lang="es-CO"/>
              <a:pPr>
                <a:defRPr/>
              </a:pPr>
              <a:t>31/07/2012</a:t>
            </a:fld>
            <a:endParaRPr lang="es-CO" dirty="0"/>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8C1B6D6B-0586-4013-B776-1ED5E5A2FDC6}" type="slidenum">
              <a:rPr lang="es-CO"/>
              <a:pPr>
                <a:defRPr/>
              </a:pPr>
              <a:t>‹Nº›</a:t>
            </a:fld>
            <a:endParaRPr lang="es-CO"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6D4B956-93BE-4733-B23D-251678EA7C84}" type="datetimeFigureOut">
              <a:rPr lang="es-CO"/>
              <a:pPr>
                <a:defRPr/>
              </a:pPr>
              <a:t>31/07/2012</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0118457A-1266-4B4A-A60B-105E5CCBDC69}" type="slidenum">
              <a:rPr lang="es-CO"/>
              <a:pPr>
                <a:defRPr/>
              </a:pPr>
              <a:t>‹Nº›</a:t>
            </a:fld>
            <a:endParaRPr lang="es-CO"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CA888E2-349A-4304-A783-7583C5844919}" type="datetimeFigureOut">
              <a:rPr lang="es-CO"/>
              <a:pPr>
                <a:defRPr/>
              </a:pPr>
              <a:t>31/07/2012</a:t>
            </a:fld>
            <a:endParaRPr lang="es-CO" dirty="0"/>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33591ECD-092E-4650-888B-838BF8A4B10D}" type="slidenum">
              <a:rPr lang="es-CO"/>
              <a:pPr>
                <a:defRPr/>
              </a:pPr>
              <a:t>‹Nº›</a:t>
            </a:fld>
            <a:endParaRPr lang="es-CO"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AE0B927-D7E4-4233-A0BA-DAA8056BAA1F}" type="datetimeFigureOut">
              <a:rPr lang="es-CO"/>
              <a:pPr>
                <a:defRPr/>
              </a:pPr>
              <a:t>31/07/2012</a:t>
            </a:fld>
            <a:endParaRPr lang="es-CO"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24780C1-ECB0-45B8-94E8-E5462C59532A}" type="slidenum">
              <a:rPr lang="es-CO"/>
              <a:pPr>
                <a:defRPr/>
              </a:pPr>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emf"/><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notesSlide" Target="../notesSlides/notesSlide13.xml"/><Relationship Id="rId16"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image" Target="../media/image3.emf"/><Relationship Id="rId9" Type="http://schemas.microsoft.com/office/2007/relationships/diagramDrawing" Target="../diagrams/drawing2.xml"/><Relationship Id="rId14" Type="http://schemas.microsoft.com/office/2007/relationships/diagramDrawing" Target="../diagrams/drawing3.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5.xml"/><Relationship Id="rId12" Type="http://schemas.openxmlformats.org/officeDocument/2006/relationships/diagramQuickStyle" Target="../diagrams/quickStyle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diagramLayout" Target="../diagrams/layout6.xml"/><Relationship Id="rId5" Type="http://schemas.openxmlformats.org/officeDocument/2006/relationships/diagramData" Target="../diagrams/data5.xml"/><Relationship Id="rId10" Type="http://schemas.openxmlformats.org/officeDocument/2006/relationships/diagramData" Target="../diagrams/data6.xml"/><Relationship Id="rId4" Type="http://schemas.openxmlformats.org/officeDocument/2006/relationships/image" Target="../media/image3.emf"/><Relationship Id="rId9" Type="http://schemas.microsoft.com/office/2007/relationships/diagramDrawing" Target="../diagrams/drawing5.xml"/><Relationship Id="rId14" Type="http://schemas.microsoft.com/office/2007/relationships/diagramDrawing" Target="../diagrams/drawing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hyperlink" Target="mailto:apradilla@mincomercio.gov.c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mincomercio.gov.co/mincomercioexterior/publicaciones.php?id=2241" TargetMode="External"/><Relationship Id="rId4" Type="http://schemas.openxmlformats.org/officeDocument/2006/relationships/hyperlink" Target="mailto:colombiaPNC@mincomercio.gov.c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Users\yurriago\Desktop\Sin título.png"/>
          <p:cNvPicPr>
            <a:picLocks noChangeAspect="1" noChangeArrowheads="1"/>
          </p:cNvPicPr>
          <p:nvPr/>
        </p:nvPicPr>
        <p:blipFill>
          <a:blip r:embed="rId3" cstate="print"/>
          <a:srcRect/>
          <a:stretch>
            <a:fillRect/>
          </a:stretch>
        </p:blipFill>
        <p:spPr bwMode="auto">
          <a:xfrm>
            <a:off x="-31750" y="0"/>
            <a:ext cx="9175750" cy="6858000"/>
          </a:xfrm>
          <a:prstGeom prst="rect">
            <a:avLst/>
          </a:prstGeom>
          <a:noFill/>
          <a:ln w="9525">
            <a:noFill/>
            <a:miter lim="800000"/>
            <a:headEnd/>
            <a:tailEnd/>
          </a:ln>
        </p:spPr>
      </p:pic>
      <p:sp>
        <p:nvSpPr>
          <p:cNvPr id="3" name="2 Subtítulo"/>
          <p:cNvSpPr>
            <a:spLocks noGrp="1"/>
          </p:cNvSpPr>
          <p:nvPr>
            <p:ph type="subTitle" idx="1"/>
          </p:nvPr>
        </p:nvSpPr>
        <p:spPr>
          <a:xfrm>
            <a:off x="468313" y="3886200"/>
            <a:ext cx="6400800" cy="1752600"/>
          </a:xfrm>
        </p:spPr>
        <p:txBody>
          <a:bodyPr rtlCol="0">
            <a:normAutofit/>
          </a:bodyPr>
          <a:lstStyle/>
          <a:p>
            <a:pPr eaLnBrk="1" fontAlgn="auto" hangingPunct="1">
              <a:spcAft>
                <a:spcPts val="0"/>
              </a:spcAft>
              <a:buFont typeface="Arial" pitchFamily="34" charset="0"/>
              <a:buNone/>
              <a:defRPr/>
            </a:pPr>
            <a:r>
              <a:rPr lang="es-CO" sz="2200" b="1" dirty="0" smtClean="0"/>
              <a:t>Gheidy Gallo Santos</a:t>
            </a:r>
          </a:p>
          <a:p>
            <a:pPr eaLnBrk="1" fontAlgn="auto" hangingPunct="1">
              <a:spcAft>
                <a:spcPts val="0"/>
              </a:spcAft>
              <a:buFont typeface="Arial" pitchFamily="34" charset="0"/>
              <a:buNone/>
              <a:defRPr/>
            </a:pPr>
            <a:r>
              <a:rPr lang="es-CO" sz="2200" b="1" dirty="0" smtClean="0"/>
              <a:t>31 de julio de 2012</a:t>
            </a:r>
          </a:p>
          <a:p>
            <a:pPr eaLnBrk="1" fontAlgn="auto" hangingPunct="1">
              <a:spcAft>
                <a:spcPts val="0"/>
              </a:spcAft>
              <a:buFont typeface="Arial" pitchFamily="34" charset="0"/>
              <a:buNone/>
              <a:defRPr/>
            </a:pPr>
            <a:endParaRPr lang="es-CO" sz="2200" b="1" dirty="0"/>
          </a:p>
        </p:txBody>
      </p:sp>
      <p:sp>
        <p:nvSpPr>
          <p:cNvPr id="2052" name="1 Título"/>
          <p:cNvSpPr>
            <a:spLocks noGrp="1"/>
          </p:cNvSpPr>
          <p:nvPr>
            <p:ph type="ctrTitle"/>
          </p:nvPr>
        </p:nvSpPr>
        <p:spPr>
          <a:xfrm>
            <a:off x="814388" y="1556792"/>
            <a:ext cx="8366125" cy="1758950"/>
          </a:xfrm>
        </p:spPr>
        <p:txBody>
          <a:bodyPr/>
          <a:lstStyle/>
          <a:p>
            <a:pPr eaLnBrk="1" hangingPunct="1"/>
            <a:r>
              <a:rPr lang="es-CO" sz="3400" b="1" dirty="0" smtClean="0"/>
              <a:t>“Comercio Exterior de Servicios y la RSE: </a:t>
            </a:r>
            <a:r>
              <a:rPr lang="es-CO" sz="3600" b="1" dirty="0" smtClean="0"/>
              <a:t>Líneas </a:t>
            </a:r>
            <a:r>
              <a:rPr lang="es-CO" sz="3400" b="1" dirty="0" smtClean="0"/>
              <a:t>Directrices de la OCDE para Empresas Multinacionales”</a:t>
            </a:r>
            <a:br>
              <a:rPr lang="es-CO" sz="3400" b="1" dirty="0" smtClean="0"/>
            </a:br>
            <a:endParaRPr lang="es-CO" sz="3400" b="1" dirty="0" smtClean="0"/>
          </a:p>
        </p:txBody>
      </p:sp>
      <p:sp>
        <p:nvSpPr>
          <p:cNvPr id="2053" name="1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3075" name="1 Título"/>
          <p:cNvSpPr>
            <a:spLocks noGrp="1"/>
          </p:cNvSpPr>
          <p:nvPr>
            <p:ph type="title"/>
          </p:nvPr>
        </p:nvSpPr>
        <p:spPr>
          <a:xfrm>
            <a:off x="889371" y="2996952"/>
            <a:ext cx="8939213" cy="1143000"/>
          </a:xfrm>
        </p:spPr>
        <p:txBody>
          <a:bodyPr/>
          <a:lstStyle/>
          <a:p>
            <a:pPr algn="l" eaLnBrk="1" hangingPunct="1">
              <a:lnSpc>
                <a:spcPct val="150000"/>
              </a:lnSpc>
            </a:pPr>
            <a:r>
              <a:rPr lang="es-CO" sz="3600" dirty="0" smtClean="0"/>
              <a:t>I. Líneas Directrices de la OCDE</a:t>
            </a:r>
            <a:r>
              <a:rPr lang="es-CO" sz="3600" b="1" dirty="0" smtClean="0"/>
              <a:t/>
            </a:r>
            <a:br>
              <a:rPr lang="es-CO" sz="3600" b="1" dirty="0" smtClean="0"/>
            </a:br>
            <a:r>
              <a:rPr lang="es-CO" sz="3600" b="1" dirty="0" smtClean="0"/>
              <a:t>II. Punto Nacional de Contacto de Colombia</a:t>
            </a:r>
            <a:r>
              <a:rPr lang="es-CO" sz="3600" dirty="0" smtClean="0"/>
              <a:t/>
            </a:r>
            <a:br>
              <a:rPr lang="es-CO" sz="3600" dirty="0" smtClean="0"/>
            </a:br>
            <a:r>
              <a:rPr lang="es-CO" sz="3600" dirty="0" smtClean="0"/>
              <a:t>III. Presentación de Casos Específicos</a:t>
            </a:r>
            <a:br>
              <a:rPr lang="es-CO" sz="3600" dirty="0" smtClean="0"/>
            </a:br>
            <a:r>
              <a:rPr lang="es-CO" sz="3600" dirty="0" smtClean="0"/>
              <a:t>IV. Mirando Hacia Adelante</a:t>
            </a:r>
          </a:p>
        </p:txBody>
      </p:sp>
      <p:sp>
        <p:nvSpPr>
          <p:cNvPr id="3076"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pic>
        <p:nvPicPr>
          <p:cNvPr id="3077"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12291" name="1 Título"/>
          <p:cNvSpPr>
            <a:spLocks noGrp="1"/>
          </p:cNvSpPr>
          <p:nvPr>
            <p:ph type="title"/>
          </p:nvPr>
        </p:nvSpPr>
        <p:spPr>
          <a:xfrm>
            <a:off x="169863" y="333375"/>
            <a:ext cx="8940800" cy="1143000"/>
          </a:xfrm>
        </p:spPr>
        <p:txBody>
          <a:bodyPr/>
          <a:lstStyle/>
          <a:p>
            <a:pPr eaLnBrk="1" hangingPunct="1"/>
            <a:r>
              <a:rPr lang="es-CO" sz="4000" b="1" smtClean="0"/>
              <a:t/>
            </a:r>
            <a:br>
              <a:rPr lang="es-CO" sz="4000" b="1" smtClean="0"/>
            </a:br>
            <a:r>
              <a:rPr lang="es-CO" sz="4000" b="1" smtClean="0"/>
              <a:t>II. Punto Nacional de Contacto de Colombia</a:t>
            </a:r>
            <a:br>
              <a:rPr lang="es-CO" sz="4000" b="1" smtClean="0"/>
            </a:br>
            <a:endParaRPr lang="es-CO" sz="4000" smtClean="0"/>
          </a:p>
        </p:txBody>
      </p:sp>
      <p:sp>
        <p:nvSpPr>
          <p:cNvPr id="12292"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solidFill>
                  <a:srgbClr val="000000"/>
                </a:solidFill>
              </a:rPr>
              <a:t>GD-FM-016 V2</a:t>
            </a:r>
          </a:p>
        </p:txBody>
      </p:sp>
      <p:pic>
        <p:nvPicPr>
          <p:cNvPr id="12293"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graphicFrame>
        <p:nvGraphicFramePr>
          <p:cNvPr id="7" name="6 Diagrama"/>
          <p:cNvGraphicFramePr/>
          <p:nvPr/>
        </p:nvGraphicFramePr>
        <p:xfrm>
          <a:off x="755576" y="1700808"/>
          <a:ext cx="784887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3075" name="1 Título"/>
          <p:cNvSpPr>
            <a:spLocks noGrp="1"/>
          </p:cNvSpPr>
          <p:nvPr>
            <p:ph type="title"/>
          </p:nvPr>
        </p:nvSpPr>
        <p:spPr>
          <a:xfrm>
            <a:off x="889371" y="2996952"/>
            <a:ext cx="8939213" cy="1143000"/>
          </a:xfrm>
        </p:spPr>
        <p:txBody>
          <a:bodyPr/>
          <a:lstStyle/>
          <a:p>
            <a:pPr algn="l" eaLnBrk="1" hangingPunct="1">
              <a:lnSpc>
                <a:spcPct val="150000"/>
              </a:lnSpc>
            </a:pPr>
            <a:r>
              <a:rPr lang="es-CO" sz="3600" dirty="0" smtClean="0"/>
              <a:t>I. Líneas Directrices de la OCDE</a:t>
            </a:r>
            <a:r>
              <a:rPr lang="es-CO" sz="3600" b="1" dirty="0" smtClean="0"/>
              <a:t/>
            </a:r>
            <a:br>
              <a:rPr lang="es-CO" sz="3600" b="1" dirty="0" smtClean="0"/>
            </a:br>
            <a:r>
              <a:rPr lang="es-CO" sz="3600" dirty="0" smtClean="0"/>
              <a:t>II. Punto Nacional de Contacto de Colombia</a:t>
            </a:r>
            <a:br>
              <a:rPr lang="es-CO" sz="3600" dirty="0" smtClean="0"/>
            </a:br>
            <a:r>
              <a:rPr lang="es-CO" sz="3600" b="1" dirty="0" smtClean="0"/>
              <a:t>III. Presentación de Casos Específicos</a:t>
            </a:r>
            <a:r>
              <a:rPr lang="es-CO" sz="3600" dirty="0" smtClean="0"/>
              <a:t/>
            </a:r>
            <a:br>
              <a:rPr lang="es-CO" sz="3600" dirty="0" smtClean="0"/>
            </a:br>
            <a:r>
              <a:rPr lang="es-CO" sz="3600" dirty="0" smtClean="0"/>
              <a:t>IV. Mirando Hacia Adelante</a:t>
            </a:r>
          </a:p>
        </p:txBody>
      </p:sp>
      <p:sp>
        <p:nvSpPr>
          <p:cNvPr id="3076"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pic>
        <p:nvPicPr>
          <p:cNvPr id="3077"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16387" name="1 Título"/>
          <p:cNvSpPr>
            <a:spLocks noGrp="1"/>
          </p:cNvSpPr>
          <p:nvPr>
            <p:ph type="title"/>
          </p:nvPr>
        </p:nvSpPr>
        <p:spPr>
          <a:xfrm>
            <a:off x="169863" y="333375"/>
            <a:ext cx="8940800" cy="1143000"/>
          </a:xfrm>
        </p:spPr>
        <p:txBody>
          <a:bodyPr/>
          <a:lstStyle/>
          <a:p>
            <a:pPr eaLnBrk="1" hangingPunct="1"/>
            <a:r>
              <a:rPr lang="es-CO" sz="4000" b="1" smtClean="0"/>
              <a:t/>
            </a:r>
            <a:br>
              <a:rPr lang="es-CO" sz="4000" b="1" smtClean="0"/>
            </a:br>
            <a:r>
              <a:rPr lang="es-CO" sz="4000" b="1" smtClean="0"/>
              <a:t>III. Presentación de Casos Específicos</a:t>
            </a:r>
            <a:br>
              <a:rPr lang="es-CO" sz="4000" b="1" smtClean="0"/>
            </a:br>
            <a:endParaRPr lang="es-CO" sz="4000" smtClean="0"/>
          </a:p>
        </p:txBody>
      </p:sp>
      <p:sp>
        <p:nvSpPr>
          <p:cNvPr id="16388"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solidFill>
                  <a:srgbClr val="000000"/>
                </a:solidFill>
              </a:rPr>
              <a:t>GD-FM-016 V2</a:t>
            </a:r>
          </a:p>
        </p:txBody>
      </p:sp>
      <p:pic>
        <p:nvPicPr>
          <p:cNvPr id="16389"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graphicFrame>
        <p:nvGraphicFramePr>
          <p:cNvPr id="7" name="6 Diagrama"/>
          <p:cNvGraphicFramePr/>
          <p:nvPr/>
        </p:nvGraphicFramePr>
        <p:xfrm>
          <a:off x="755576" y="1700808"/>
          <a:ext cx="784887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7 Diagrama"/>
          <p:cNvGraphicFramePr/>
          <p:nvPr/>
        </p:nvGraphicFramePr>
        <p:xfrm>
          <a:off x="907976" y="1853208"/>
          <a:ext cx="7848872"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9" name="8 Diagrama"/>
          <p:cNvGraphicFramePr/>
          <p:nvPr/>
        </p:nvGraphicFramePr>
        <p:xfrm>
          <a:off x="1060376" y="2005608"/>
          <a:ext cx="7848872" cy="4064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17411" name="1 Título"/>
          <p:cNvSpPr>
            <a:spLocks noGrp="1"/>
          </p:cNvSpPr>
          <p:nvPr>
            <p:ph type="title"/>
          </p:nvPr>
        </p:nvSpPr>
        <p:spPr>
          <a:xfrm>
            <a:off x="169863" y="333375"/>
            <a:ext cx="8940800" cy="1143000"/>
          </a:xfrm>
        </p:spPr>
        <p:txBody>
          <a:bodyPr/>
          <a:lstStyle/>
          <a:p>
            <a:pPr eaLnBrk="1" hangingPunct="1"/>
            <a:r>
              <a:rPr lang="es-CO" sz="4000" b="1" dirty="0" smtClean="0"/>
              <a:t/>
            </a:r>
            <a:br>
              <a:rPr lang="es-CO" sz="4000" b="1" dirty="0" smtClean="0"/>
            </a:br>
            <a:r>
              <a:rPr lang="es-CO" sz="4000" b="1" dirty="0" smtClean="0"/>
              <a:t>Mandato del PNC Frente a Casos Específicos</a:t>
            </a:r>
            <a:br>
              <a:rPr lang="es-CO" sz="4000" b="1" dirty="0" smtClean="0"/>
            </a:br>
            <a:endParaRPr lang="es-CO" sz="4000" dirty="0" smtClean="0"/>
          </a:p>
        </p:txBody>
      </p:sp>
      <p:sp>
        <p:nvSpPr>
          <p:cNvPr id="17412"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solidFill>
                  <a:srgbClr val="000000"/>
                </a:solidFill>
              </a:rPr>
              <a:t>GD-FM-016 V2</a:t>
            </a:r>
          </a:p>
        </p:txBody>
      </p:sp>
      <p:pic>
        <p:nvPicPr>
          <p:cNvPr id="17413"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graphicFrame>
        <p:nvGraphicFramePr>
          <p:cNvPr id="7" name="6 Diagrama"/>
          <p:cNvGraphicFramePr/>
          <p:nvPr/>
        </p:nvGraphicFramePr>
        <p:xfrm>
          <a:off x="755576" y="1700808"/>
          <a:ext cx="784887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7 Diagrama"/>
          <p:cNvGraphicFramePr/>
          <p:nvPr/>
        </p:nvGraphicFramePr>
        <p:xfrm>
          <a:off x="907976" y="1628800"/>
          <a:ext cx="7848872"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5" name="14 Grupo"/>
          <p:cNvGrpSpPr/>
          <p:nvPr/>
        </p:nvGrpSpPr>
        <p:grpSpPr>
          <a:xfrm>
            <a:off x="2233107" y="1604813"/>
            <a:ext cx="5503408" cy="1889503"/>
            <a:chOff x="2233107" y="1604813"/>
            <a:chExt cx="5503408" cy="1889503"/>
          </a:xfrm>
        </p:grpSpPr>
        <p:sp>
          <p:nvSpPr>
            <p:cNvPr id="11" name="10 Forma libre"/>
            <p:cNvSpPr/>
            <p:nvPr/>
          </p:nvSpPr>
          <p:spPr>
            <a:xfrm>
              <a:off x="2453244" y="1843294"/>
              <a:ext cx="5283271" cy="1651022"/>
            </a:xfrm>
            <a:custGeom>
              <a:avLst/>
              <a:gdLst>
                <a:gd name="connsiteX0" fmla="*/ 0 w 5283271"/>
                <a:gd name="connsiteY0" fmla="*/ 0 h 1651022"/>
                <a:gd name="connsiteX1" fmla="*/ 5283271 w 5283271"/>
                <a:gd name="connsiteY1" fmla="*/ 0 h 1651022"/>
                <a:gd name="connsiteX2" fmla="*/ 5283271 w 5283271"/>
                <a:gd name="connsiteY2" fmla="*/ 1651022 h 1651022"/>
                <a:gd name="connsiteX3" fmla="*/ 0 w 5283271"/>
                <a:gd name="connsiteY3" fmla="*/ 1651022 h 1651022"/>
                <a:gd name="connsiteX4" fmla="*/ 0 w 5283271"/>
                <a:gd name="connsiteY4" fmla="*/ 0 h 165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271" h="1651022">
                  <a:moveTo>
                    <a:pt x="0" y="0"/>
                  </a:moveTo>
                  <a:lnTo>
                    <a:pt x="5283271" y="0"/>
                  </a:lnTo>
                  <a:lnTo>
                    <a:pt x="5283271" y="1651022"/>
                  </a:lnTo>
                  <a:lnTo>
                    <a:pt x="0" y="165102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18293" tIns="68580" rIns="68580" bIns="68580" numCol="1" spcCol="1270" anchor="ctr" anchorCtr="0">
              <a:noAutofit/>
            </a:bodyPr>
            <a:lstStyle/>
            <a:p>
              <a:pPr lvl="0" algn="l" defTabSz="800100">
                <a:lnSpc>
                  <a:spcPct val="90000"/>
                </a:lnSpc>
                <a:spcBef>
                  <a:spcPct val="0"/>
                </a:spcBef>
                <a:spcAft>
                  <a:spcPct val="35000"/>
                </a:spcAft>
              </a:pPr>
              <a:r>
                <a:rPr lang="es-CO" sz="1800" kern="1200" dirty="0" smtClean="0"/>
                <a:t>Contribuir a la resolución de los problemas que surjan en relación con la aplicación de las Directrices en casos específicos de manera imparcial, previsible, equitativa y compatible con los principios y normas de las Directrices.</a:t>
              </a:r>
              <a:endParaRPr lang="es-CO" sz="1800" kern="1200" dirty="0"/>
            </a:p>
          </p:txBody>
        </p:sp>
        <p:sp>
          <p:nvSpPr>
            <p:cNvPr id="12" name="11 Rectángulo"/>
            <p:cNvSpPr/>
            <p:nvPr/>
          </p:nvSpPr>
          <p:spPr>
            <a:xfrm>
              <a:off x="2233107" y="1604813"/>
              <a:ext cx="1155715" cy="1733573"/>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6" name="15 Grupo"/>
          <p:cNvGrpSpPr/>
          <p:nvPr/>
        </p:nvGrpSpPr>
        <p:grpSpPr>
          <a:xfrm>
            <a:off x="2233107" y="3683267"/>
            <a:ext cx="5503408" cy="1889503"/>
            <a:chOff x="2233107" y="3683267"/>
            <a:chExt cx="5503408" cy="1889503"/>
          </a:xfrm>
        </p:grpSpPr>
        <p:sp>
          <p:nvSpPr>
            <p:cNvPr id="13" name="12 Forma libre"/>
            <p:cNvSpPr/>
            <p:nvPr/>
          </p:nvSpPr>
          <p:spPr>
            <a:xfrm>
              <a:off x="2453244" y="3921748"/>
              <a:ext cx="5283271" cy="1651022"/>
            </a:xfrm>
            <a:custGeom>
              <a:avLst/>
              <a:gdLst>
                <a:gd name="connsiteX0" fmla="*/ 0 w 5283271"/>
                <a:gd name="connsiteY0" fmla="*/ 0 h 1651022"/>
                <a:gd name="connsiteX1" fmla="*/ 5283271 w 5283271"/>
                <a:gd name="connsiteY1" fmla="*/ 0 h 1651022"/>
                <a:gd name="connsiteX2" fmla="*/ 5283271 w 5283271"/>
                <a:gd name="connsiteY2" fmla="*/ 1651022 h 1651022"/>
                <a:gd name="connsiteX3" fmla="*/ 0 w 5283271"/>
                <a:gd name="connsiteY3" fmla="*/ 1651022 h 1651022"/>
                <a:gd name="connsiteX4" fmla="*/ 0 w 5283271"/>
                <a:gd name="connsiteY4" fmla="*/ 0 h 165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3271" h="1651022">
                  <a:moveTo>
                    <a:pt x="0" y="0"/>
                  </a:moveTo>
                  <a:lnTo>
                    <a:pt x="5283271" y="0"/>
                  </a:lnTo>
                  <a:lnTo>
                    <a:pt x="5283271" y="1651022"/>
                  </a:lnTo>
                  <a:lnTo>
                    <a:pt x="0" y="1651022"/>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18293" tIns="68580" rIns="68580" bIns="68580" numCol="1" spcCol="1270" anchor="ctr" anchorCtr="0">
              <a:noAutofit/>
            </a:bodyPr>
            <a:lstStyle/>
            <a:p>
              <a:pPr lvl="0" algn="l" defTabSz="800100">
                <a:lnSpc>
                  <a:spcPct val="90000"/>
                </a:lnSpc>
                <a:spcBef>
                  <a:spcPct val="0"/>
                </a:spcBef>
                <a:spcAft>
                  <a:spcPct val="35000"/>
                </a:spcAft>
              </a:pPr>
              <a:r>
                <a:rPr lang="es-CO" sz="1800" kern="1200" dirty="0" smtClean="0"/>
                <a:t>Proporcionar un foro de discusión y ayudar a los interesados a resolver los problemas planteados de manera eficiente y puntual y de conformidad con la legislación aplicable. </a:t>
              </a:r>
              <a:endParaRPr lang="es-CO" sz="1800" kern="1200" dirty="0"/>
            </a:p>
          </p:txBody>
        </p:sp>
        <p:sp>
          <p:nvSpPr>
            <p:cNvPr id="14" name="13 Rectángulo"/>
            <p:cNvSpPr/>
            <p:nvPr/>
          </p:nvSpPr>
          <p:spPr>
            <a:xfrm>
              <a:off x="2233107" y="3683267"/>
              <a:ext cx="1155715" cy="1733573"/>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3075" name="1 Título"/>
          <p:cNvSpPr>
            <a:spLocks noGrp="1"/>
          </p:cNvSpPr>
          <p:nvPr>
            <p:ph type="title"/>
          </p:nvPr>
        </p:nvSpPr>
        <p:spPr>
          <a:xfrm>
            <a:off x="889371" y="2996952"/>
            <a:ext cx="8939213" cy="1143000"/>
          </a:xfrm>
        </p:spPr>
        <p:txBody>
          <a:bodyPr/>
          <a:lstStyle/>
          <a:p>
            <a:pPr algn="l" eaLnBrk="1" hangingPunct="1">
              <a:lnSpc>
                <a:spcPct val="150000"/>
              </a:lnSpc>
            </a:pPr>
            <a:r>
              <a:rPr lang="es-CO" sz="3600" dirty="0" smtClean="0"/>
              <a:t>I. Líneas Directrices de la OCDE</a:t>
            </a:r>
            <a:r>
              <a:rPr lang="es-CO" sz="3600" b="1" dirty="0" smtClean="0"/>
              <a:t/>
            </a:r>
            <a:br>
              <a:rPr lang="es-CO" sz="3600" b="1" dirty="0" smtClean="0"/>
            </a:br>
            <a:r>
              <a:rPr lang="es-CO" sz="3600" dirty="0" smtClean="0"/>
              <a:t>II. Punto Nacional de Contacto de Colombia</a:t>
            </a:r>
            <a:br>
              <a:rPr lang="es-CO" sz="3600" dirty="0" smtClean="0"/>
            </a:br>
            <a:r>
              <a:rPr lang="es-CO" sz="3600" dirty="0" smtClean="0"/>
              <a:t>III. Presentación de Casos Específicos</a:t>
            </a:r>
            <a:br>
              <a:rPr lang="es-CO" sz="3600" dirty="0" smtClean="0"/>
            </a:br>
            <a:r>
              <a:rPr lang="es-CO" sz="3600" b="1" dirty="0" smtClean="0"/>
              <a:t>IV. Mirando Hacia Adelante</a:t>
            </a:r>
          </a:p>
        </p:txBody>
      </p:sp>
      <p:sp>
        <p:nvSpPr>
          <p:cNvPr id="3076"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pic>
        <p:nvPicPr>
          <p:cNvPr id="3077"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yurriago\Desktop\Sin título1.png"/>
          <p:cNvPicPr>
            <a:picLocks noChangeAspect="1" noChangeArrowheads="1"/>
          </p:cNvPicPr>
          <p:nvPr/>
        </p:nvPicPr>
        <p:blipFill>
          <a:blip r:embed="rId3" cstate="print"/>
          <a:srcRect/>
          <a:stretch>
            <a:fillRect/>
          </a:stretch>
        </p:blipFill>
        <p:spPr bwMode="auto">
          <a:xfrm>
            <a:off x="-22225" y="7938"/>
            <a:ext cx="9166225" cy="6858000"/>
          </a:xfrm>
          <a:prstGeom prst="rect">
            <a:avLst/>
          </a:prstGeom>
          <a:noFill/>
          <a:ln w="9525">
            <a:noFill/>
            <a:miter lim="800000"/>
            <a:headEnd/>
            <a:tailEnd/>
          </a:ln>
        </p:spPr>
      </p:pic>
      <p:sp>
        <p:nvSpPr>
          <p:cNvPr id="20483" name="1 Título"/>
          <p:cNvSpPr>
            <a:spLocks noGrp="1"/>
          </p:cNvSpPr>
          <p:nvPr>
            <p:ph type="title"/>
          </p:nvPr>
        </p:nvSpPr>
        <p:spPr>
          <a:xfrm>
            <a:off x="0" y="0"/>
            <a:ext cx="8940800" cy="1143000"/>
          </a:xfrm>
        </p:spPr>
        <p:txBody>
          <a:bodyPr/>
          <a:lstStyle/>
          <a:p>
            <a:pPr eaLnBrk="1" hangingPunct="1"/>
            <a:r>
              <a:rPr lang="es-CO" sz="4000" b="1" smtClean="0"/>
              <a:t>IV. Mirando Hacia Adelante</a:t>
            </a:r>
          </a:p>
        </p:txBody>
      </p:sp>
      <p:sp>
        <p:nvSpPr>
          <p:cNvPr id="20484"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solidFill>
                  <a:srgbClr val="000000"/>
                </a:solidFill>
              </a:rPr>
              <a:t>GD-FM-016 V2</a:t>
            </a:r>
          </a:p>
        </p:txBody>
      </p:sp>
      <p:pic>
        <p:nvPicPr>
          <p:cNvPr id="20485"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grpSp>
        <p:nvGrpSpPr>
          <p:cNvPr id="13" name="12 Grupo"/>
          <p:cNvGrpSpPr/>
          <p:nvPr/>
        </p:nvGrpSpPr>
        <p:grpSpPr>
          <a:xfrm>
            <a:off x="1" y="1515502"/>
            <a:ext cx="8639132" cy="3785706"/>
            <a:chOff x="482639" y="1515502"/>
            <a:chExt cx="8156493" cy="2057514"/>
          </a:xfrm>
        </p:grpSpPr>
        <p:sp>
          <p:nvSpPr>
            <p:cNvPr id="9" name="8 Forma libre"/>
            <p:cNvSpPr/>
            <p:nvPr/>
          </p:nvSpPr>
          <p:spPr>
            <a:xfrm>
              <a:off x="1369774" y="1515502"/>
              <a:ext cx="7269358" cy="2057514"/>
            </a:xfrm>
            <a:custGeom>
              <a:avLst/>
              <a:gdLst>
                <a:gd name="connsiteX0" fmla="*/ 0 w 7269358"/>
                <a:gd name="connsiteY0" fmla="*/ 0 h 2057514"/>
                <a:gd name="connsiteX1" fmla="*/ 7269358 w 7269358"/>
                <a:gd name="connsiteY1" fmla="*/ 0 h 2057514"/>
                <a:gd name="connsiteX2" fmla="*/ 7269358 w 7269358"/>
                <a:gd name="connsiteY2" fmla="*/ 2057514 h 2057514"/>
                <a:gd name="connsiteX3" fmla="*/ 0 w 7269358"/>
                <a:gd name="connsiteY3" fmla="*/ 2057514 h 2057514"/>
                <a:gd name="connsiteX4" fmla="*/ 0 w 7269358"/>
                <a:gd name="connsiteY4" fmla="*/ 0 h 205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9358" h="2057514">
                  <a:moveTo>
                    <a:pt x="0" y="0"/>
                  </a:moveTo>
                  <a:lnTo>
                    <a:pt x="7269358" y="0"/>
                  </a:lnTo>
                  <a:lnTo>
                    <a:pt x="7269358" y="2057514"/>
                  </a:lnTo>
                  <a:lnTo>
                    <a:pt x="0" y="205751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6661" tIns="35560" rIns="35560" bIns="35560" numCol="1" spcCol="1270" anchor="t" anchorCtr="0">
              <a:noAutofit/>
            </a:bodyPr>
            <a:lstStyle/>
            <a:p>
              <a:pPr marL="285750" lvl="0" indent="-285750" algn="l" defTabSz="622300">
                <a:lnSpc>
                  <a:spcPct val="90000"/>
                </a:lnSpc>
                <a:spcBef>
                  <a:spcPct val="0"/>
                </a:spcBef>
                <a:spcAft>
                  <a:spcPct val="35000"/>
                </a:spcAft>
                <a:buFont typeface="Arial" pitchFamily="34" charset="0"/>
                <a:buChar char="•"/>
              </a:pPr>
              <a:r>
                <a:rPr lang="es-CO" kern="1200" dirty="0" smtClean="0">
                  <a:solidFill>
                    <a:schemeClr val="tx1"/>
                  </a:solidFill>
                </a:rPr>
                <a:t>Invitación a que las  empresas de servicios conozcan la herramienta, la usen como un indicador de empresa que sigue las mejores prácticas</a:t>
              </a:r>
            </a:p>
            <a:p>
              <a:pPr marL="285750" lvl="0" indent="-285750" algn="l" defTabSz="622300">
                <a:lnSpc>
                  <a:spcPct val="90000"/>
                </a:lnSpc>
                <a:spcBef>
                  <a:spcPct val="0"/>
                </a:spcBef>
                <a:spcAft>
                  <a:spcPct val="35000"/>
                </a:spcAft>
                <a:buFont typeface="Arial" pitchFamily="34" charset="0"/>
                <a:buChar char="•"/>
              </a:pPr>
              <a:r>
                <a:rPr lang="es-CO" dirty="0" smtClean="0">
                  <a:solidFill>
                    <a:schemeClr val="tx1"/>
                  </a:solidFill>
                  <a:effectLst/>
                </a:rPr>
                <a:t>Empresas implementen instrumentos de </a:t>
              </a:r>
              <a:r>
                <a:rPr lang="es-CO" b="1" dirty="0" smtClean="0">
                  <a:solidFill>
                    <a:schemeClr val="tx1"/>
                  </a:solidFill>
                  <a:effectLst/>
                </a:rPr>
                <a:t>DEBIDA DILIGENCIA </a:t>
              </a:r>
              <a:r>
                <a:rPr lang="es-CO" dirty="0" smtClean="0">
                  <a:solidFill>
                    <a:schemeClr val="tx1"/>
                  </a:solidFill>
                  <a:effectLst/>
                </a:rPr>
                <a:t>que reduzcan el riesgo (</a:t>
              </a:r>
              <a:r>
                <a:rPr lang="es-CO" dirty="0" err="1" smtClean="0">
                  <a:solidFill>
                    <a:schemeClr val="tx1"/>
                  </a:solidFill>
                  <a:effectLst/>
                </a:rPr>
                <a:t>reputacional</a:t>
              </a:r>
              <a:r>
                <a:rPr lang="es-CO" dirty="0">
                  <a:solidFill>
                    <a:schemeClr val="tx1"/>
                  </a:solidFill>
                </a:rPr>
                <a:t> </a:t>
              </a:r>
              <a:r>
                <a:rPr lang="es-CO" dirty="0" smtClean="0">
                  <a:solidFill>
                    <a:schemeClr val="tx1"/>
                  </a:solidFill>
                </a:rPr>
                <a:t>, financiero y empresarial) de que contra ellas se presente un caso específico.</a:t>
              </a:r>
            </a:p>
            <a:p>
              <a:pPr marL="285750" lvl="0" indent="-285750" algn="l" defTabSz="622300">
                <a:lnSpc>
                  <a:spcPct val="90000"/>
                </a:lnSpc>
                <a:spcBef>
                  <a:spcPct val="0"/>
                </a:spcBef>
                <a:spcAft>
                  <a:spcPct val="35000"/>
                </a:spcAft>
                <a:buFont typeface="Arial" pitchFamily="34" charset="0"/>
                <a:buChar char="•"/>
              </a:pPr>
              <a:r>
                <a:rPr lang="es-CO" kern="1200" dirty="0" smtClean="0">
                  <a:solidFill>
                    <a:schemeClr val="tx1"/>
                  </a:solidFill>
                  <a:effectLst/>
                </a:rPr>
                <a:t>El gobierno Colombiano a través del MCIT facilitará herramientas para implementar las Directrices y adaptarlas a cada sector de la economía.</a:t>
              </a:r>
            </a:p>
            <a:p>
              <a:pPr marL="285750" lvl="0" indent="-285750" algn="l" defTabSz="622300">
                <a:lnSpc>
                  <a:spcPct val="90000"/>
                </a:lnSpc>
                <a:spcBef>
                  <a:spcPct val="0"/>
                </a:spcBef>
                <a:spcAft>
                  <a:spcPct val="35000"/>
                </a:spcAft>
                <a:buFont typeface="Arial" pitchFamily="34" charset="0"/>
                <a:buChar char="•"/>
              </a:pPr>
              <a:r>
                <a:rPr lang="es-CO" dirty="0" smtClean="0">
                  <a:solidFill>
                    <a:schemeClr val="tx1"/>
                  </a:solidFill>
                </a:rPr>
                <a:t>Con apoyo de la Cámara de Comercio estaremos adelantando un taller de divulgación de las Directrices para determinar las necesidades de la región y diseñar así una estrategia de aprovechamiento de la herramienta.</a:t>
              </a:r>
              <a:endParaRPr lang="es-CO" kern="1200" dirty="0" smtClean="0">
                <a:solidFill>
                  <a:schemeClr val="tx1"/>
                </a:solidFill>
                <a:effectLst/>
              </a:endParaRPr>
            </a:p>
          </p:txBody>
        </p:sp>
        <p:sp>
          <p:nvSpPr>
            <p:cNvPr id="10" name="9 Elipse"/>
            <p:cNvSpPr/>
            <p:nvPr/>
          </p:nvSpPr>
          <p:spPr>
            <a:xfrm>
              <a:off x="482639" y="1657124"/>
              <a:ext cx="2051872" cy="1774269"/>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
                                          </p:val>
                                        </p:tav>
                                        <p:tav tm="100000">
                                          <p:val>
                                            <p:strVal val="#ppt_x"/>
                                          </p:val>
                                        </p:tav>
                                      </p:tavLst>
                                    </p:anim>
                                    <p:anim calcmode="lin" valueType="num">
                                      <p:cBhvr>
                                        <p:cTn id="8" dur="1000" fill="hold"/>
                                        <p:tgtEl>
                                          <p:spTgt spid="13"/>
                                        </p:tgtEl>
                                        <p:attrNameLst>
                                          <p:attrName>ppt_y</p:attrName>
                                        </p:attrNameLst>
                                      </p:cBhvr>
                                      <p:tavLst>
                                        <p:tav tm="0">
                                          <p:val>
                                            <p:strVal val="#ppt_y-#ppt_h/2"/>
                                          </p:val>
                                        </p:tav>
                                        <p:tav tm="100000">
                                          <p:val>
                                            <p:strVal val="#ppt_y"/>
                                          </p:val>
                                        </p:tav>
                                      </p:tavLst>
                                    </p:anim>
                                    <p:anim calcmode="lin" valueType="num">
                                      <p:cBhvr>
                                        <p:cTn id="9" dur="1000" fill="hold"/>
                                        <p:tgtEl>
                                          <p:spTgt spid="13"/>
                                        </p:tgtEl>
                                        <p:attrNameLst>
                                          <p:attrName>ppt_w</p:attrName>
                                        </p:attrNameLst>
                                      </p:cBhvr>
                                      <p:tavLst>
                                        <p:tav tm="0">
                                          <p:val>
                                            <p:strVal val="#ppt_w"/>
                                          </p:val>
                                        </p:tav>
                                        <p:tav tm="100000">
                                          <p:val>
                                            <p:strVal val="#ppt_w"/>
                                          </p:val>
                                        </p:tav>
                                      </p:tavLst>
                                    </p:anim>
                                    <p:anim calcmode="lin" valueType="num">
                                      <p:cBhvr>
                                        <p:cTn id="10" dur="1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C:\Users\yurriago\Desktop\Sin título.png"/>
          <p:cNvPicPr>
            <a:picLocks noChangeAspect="1" noChangeArrowheads="1"/>
          </p:cNvPicPr>
          <p:nvPr/>
        </p:nvPicPr>
        <p:blipFill>
          <a:blip r:embed="rId2" cstate="print"/>
          <a:srcRect/>
          <a:stretch>
            <a:fillRect/>
          </a:stretch>
        </p:blipFill>
        <p:spPr bwMode="auto">
          <a:xfrm>
            <a:off x="-31750" y="0"/>
            <a:ext cx="9175750" cy="6858000"/>
          </a:xfrm>
          <a:prstGeom prst="rect">
            <a:avLst/>
          </a:prstGeom>
          <a:noFill/>
          <a:ln w="9525">
            <a:noFill/>
            <a:miter lim="800000"/>
            <a:headEnd/>
            <a:tailEnd/>
          </a:ln>
        </p:spPr>
      </p:pic>
      <p:sp>
        <p:nvSpPr>
          <p:cNvPr id="22531" name="1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sp>
        <p:nvSpPr>
          <p:cNvPr id="22532" name="1 Título"/>
          <p:cNvSpPr>
            <a:spLocks noGrp="1"/>
          </p:cNvSpPr>
          <p:nvPr>
            <p:ph type="ctrTitle"/>
          </p:nvPr>
        </p:nvSpPr>
        <p:spPr>
          <a:xfrm>
            <a:off x="179388" y="2492897"/>
            <a:ext cx="6408836" cy="1901304"/>
          </a:xfrm>
        </p:spPr>
        <p:txBody>
          <a:bodyPr/>
          <a:lstStyle/>
          <a:p>
            <a:r>
              <a:rPr lang="es-CO" b="1" dirty="0" smtClean="0"/>
              <a:t>Gracias</a:t>
            </a:r>
            <a:br>
              <a:rPr lang="es-CO" b="1" dirty="0" smtClean="0"/>
            </a:br>
            <a:r>
              <a:rPr lang="es-CO" sz="2000" b="1" dirty="0" smtClean="0">
                <a:hlinkClick r:id="rId3"/>
              </a:rPr>
              <a:t>ggallo@mincomercio.gov.co</a:t>
            </a:r>
            <a:r>
              <a:rPr lang="es-CO" sz="2000" b="1" dirty="0" smtClean="0"/>
              <a:t/>
            </a:r>
            <a:br>
              <a:rPr lang="es-CO" sz="2000" b="1" dirty="0" smtClean="0"/>
            </a:br>
            <a:r>
              <a:rPr lang="es-CO" sz="2000" b="1" dirty="0" smtClean="0">
                <a:hlinkClick r:id="rId4"/>
              </a:rPr>
              <a:t>colombiaPNC@mincomercio.gov.co</a:t>
            </a:r>
            <a:r>
              <a:rPr lang="es-CO" sz="2000" b="1" dirty="0" smtClean="0"/>
              <a:t/>
            </a:r>
            <a:br>
              <a:rPr lang="es-CO" sz="2000" b="1" dirty="0" smtClean="0"/>
            </a:br>
            <a:r>
              <a:rPr lang="es-CO" sz="2000" b="1" dirty="0" smtClean="0"/>
              <a:t>PNC Web </a:t>
            </a:r>
            <a:r>
              <a:rPr lang="es-CO" sz="2000" b="1" dirty="0" err="1" smtClean="0"/>
              <a:t>Site</a:t>
            </a:r>
            <a:r>
              <a:rPr lang="es-CO" sz="2000" b="1" dirty="0" smtClean="0"/>
              <a:t>: </a:t>
            </a:r>
            <a:r>
              <a:rPr lang="es-CO" sz="2000" u="sng" dirty="0" smtClean="0">
                <a:hlinkClick r:id="rId5"/>
              </a:rPr>
              <a:t>https</a:t>
            </a:r>
            <a:r>
              <a:rPr lang="es-CO" sz="2000" u="sng" dirty="0">
                <a:hlinkClick r:id="rId5"/>
              </a:rPr>
              <a:t>://www.mincomercio.gov.co/mincomercioexterior/publicaciones.php?id=2241</a:t>
            </a:r>
            <a:r>
              <a:rPr lang="es-CO" sz="2000" dirty="0"/>
              <a:t> </a:t>
            </a:r>
            <a:br>
              <a:rPr lang="es-CO" sz="2000" dirty="0"/>
            </a:br>
            <a:endParaRPr lang="es-CO" sz="2000" dirty="0" smtClean="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3075" name="1 Título"/>
          <p:cNvSpPr>
            <a:spLocks noGrp="1"/>
          </p:cNvSpPr>
          <p:nvPr>
            <p:ph type="title"/>
          </p:nvPr>
        </p:nvSpPr>
        <p:spPr>
          <a:xfrm>
            <a:off x="889371" y="2996952"/>
            <a:ext cx="8939213" cy="1143000"/>
          </a:xfrm>
        </p:spPr>
        <p:txBody>
          <a:bodyPr/>
          <a:lstStyle/>
          <a:p>
            <a:pPr algn="l" eaLnBrk="1" hangingPunct="1">
              <a:lnSpc>
                <a:spcPct val="150000"/>
              </a:lnSpc>
            </a:pPr>
            <a:r>
              <a:rPr lang="es-CO" sz="3600" b="1" dirty="0" smtClean="0"/>
              <a:t>I. Líneas Directrices de la OCDE</a:t>
            </a:r>
            <a:br>
              <a:rPr lang="es-CO" sz="3600" b="1" dirty="0" smtClean="0"/>
            </a:br>
            <a:r>
              <a:rPr lang="es-CO" sz="3600" dirty="0" smtClean="0"/>
              <a:t>II. Punto Nacional de Contacto de Colombia</a:t>
            </a:r>
            <a:br>
              <a:rPr lang="es-CO" sz="3600" dirty="0" smtClean="0"/>
            </a:br>
            <a:r>
              <a:rPr lang="es-CO" sz="3600" dirty="0" smtClean="0"/>
              <a:t>III. Presentación de Casos Específicos</a:t>
            </a:r>
            <a:br>
              <a:rPr lang="es-CO" sz="3600" dirty="0" smtClean="0"/>
            </a:br>
            <a:r>
              <a:rPr lang="es-CO" sz="3600" dirty="0" smtClean="0"/>
              <a:t>IV. Mirando Hacia Adelante</a:t>
            </a:r>
          </a:p>
        </p:txBody>
      </p:sp>
      <p:sp>
        <p:nvSpPr>
          <p:cNvPr id="3076"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pic>
        <p:nvPicPr>
          <p:cNvPr id="3077"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4099" name="1 Título"/>
          <p:cNvSpPr>
            <a:spLocks noGrp="1"/>
          </p:cNvSpPr>
          <p:nvPr>
            <p:ph type="title"/>
          </p:nvPr>
        </p:nvSpPr>
        <p:spPr/>
        <p:txBody>
          <a:bodyPr/>
          <a:lstStyle/>
          <a:p>
            <a:pPr eaLnBrk="1" hangingPunct="1"/>
            <a:r>
              <a:rPr lang="es-CO" b="1" smtClean="0"/>
              <a:t>I. Líneas Directrices de la OCDE</a:t>
            </a:r>
          </a:p>
        </p:txBody>
      </p:sp>
      <p:sp>
        <p:nvSpPr>
          <p:cNvPr id="4" name="3 Forma libre"/>
          <p:cNvSpPr/>
          <p:nvPr/>
        </p:nvSpPr>
        <p:spPr bwMode="auto">
          <a:xfrm>
            <a:off x="755650" y="2270125"/>
            <a:ext cx="8229600" cy="3465513"/>
          </a:xfrm>
          <a:custGeom>
            <a:avLst/>
            <a:gdLst>
              <a:gd name="connsiteX0" fmla="*/ 0 w 8229600"/>
              <a:gd name="connsiteY0" fmla="*/ 0 h 3528000"/>
              <a:gd name="connsiteX1" fmla="*/ 8229600 w 8229600"/>
              <a:gd name="connsiteY1" fmla="*/ 0 h 3528000"/>
              <a:gd name="connsiteX2" fmla="*/ 8229600 w 8229600"/>
              <a:gd name="connsiteY2" fmla="*/ 3528000 h 3528000"/>
              <a:gd name="connsiteX3" fmla="*/ 0 w 8229600"/>
              <a:gd name="connsiteY3" fmla="*/ 3528000 h 3528000"/>
              <a:gd name="connsiteX4" fmla="*/ 0 w 8229600"/>
              <a:gd name="connsiteY4" fmla="*/ 0 h 35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3528000">
                <a:moveTo>
                  <a:pt x="0" y="0"/>
                </a:moveTo>
                <a:lnTo>
                  <a:pt x="8229600" y="0"/>
                </a:lnTo>
                <a:lnTo>
                  <a:pt x="8229600" y="3528000"/>
                </a:lnTo>
                <a:lnTo>
                  <a:pt x="0" y="3528000"/>
                </a:lnTo>
                <a:lnTo>
                  <a:pt x="0" y="0"/>
                </a:lnTo>
                <a:close/>
              </a:path>
            </a:pathLst>
          </a:custGeom>
        </p:spPr>
        <p:style>
          <a:lnRef idx="2">
            <a:schemeClr val="accent1">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38708" tIns="1332992" rIns="638708" bIns="142240" spcCol="1270"/>
          <a:lstStyle/>
          <a:p>
            <a:pPr marL="228600" lvl="1" indent="-228600" defTabSz="889000">
              <a:lnSpc>
                <a:spcPct val="90000"/>
              </a:lnSpc>
              <a:spcAft>
                <a:spcPct val="15000"/>
              </a:spcAft>
              <a:buFontTx/>
              <a:buChar char="••"/>
              <a:defRPr/>
            </a:pPr>
            <a:r>
              <a:rPr lang="es-ES" sz="2000" dirty="0"/>
              <a:t>Garantizar que sus actividades se desarrollen en </a:t>
            </a:r>
            <a:r>
              <a:rPr lang="es-ES" sz="2000" b="1" dirty="0"/>
              <a:t>armonía con las políticas públicas</a:t>
            </a:r>
            <a:r>
              <a:rPr lang="es-ES" sz="2000" dirty="0"/>
              <a:t>. </a:t>
            </a:r>
            <a:endParaRPr lang="es-CO" sz="2000" dirty="0"/>
          </a:p>
          <a:p>
            <a:pPr marL="228600" lvl="1" indent="-228600" defTabSz="889000">
              <a:lnSpc>
                <a:spcPct val="90000"/>
              </a:lnSpc>
              <a:spcAft>
                <a:spcPct val="15000"/>
              </a:spcAft>
              <a:buFontTx/>
              <a:buChar char="••"/>
              <a:defRPr/>
            </a:pPr>
            <a:r>
              <a:rPr lang="es-ES" sz="2000" dirty="0"/>
              <a:t>Fortalecer la base de </a:t>
            </a:r>
            <a:r>
              <a:rPr lang="es-ES" sz="2000" b="1" dirty="0"/>
              <a:t>confianza mutua </a:t>
            </a:r>
            <a:r>
              <a:rPr lang="es-ES" sz="2000" dirty="0"/>
              <a:t>entre empresas y las sociedades en las que éstas desarrollan su actividad.</a:t>
            </a:r>
          </a:p>
          <a:p>
            <a:pPr marL="228600" lvl="1" indent="-228600" defTabSz="889000">
              <a:lnSpc>
                <a:spcPct val="90000"/>
              </a:lnSpc>
              <a:spcAft>
                <a:spcPct val="15000"/>
              </a:spcAft>
              <a:buFontTx/>
              <a:buChar char="••"/>
              <a:defRPr/>
            </a:pPr>
            <a:r>
              <a:rPr lang="es-ES" sz="2000" dirty="0"/>
              <a:t>Potenciar la contribución de las empresas multinacionales al </a:t>
            </a:r>
            <a:r>
              <a:rPr lang="es-ES" sz="2000" b="1" dirty="0"/>
              <a:t>desarrollo sostenible</a:t>
            </a:r>
            <a:r>
              <a:rPr lang="es-ES" sz="2000" dirty="0"/>
              <a:t>. </a:t>
            </a:r>
            <a:endParaRPr lang="es-CO" sz="2000" dirty="0"/>
          </a:p>
        </p:txBody>
      </p:sp>
      <p:sp>
        <p:nvSpPr>
          <p:cNvPr id="5" name="4 Forma libre"/>
          <p:cNvSpPr/>
          <p:nvPr/>
        </p:nvSpPr>
        <p:spPr bwMode="auto">
          <a:xfrm>
            <a:off x="1166813" y="1341438"/>
            <a:ext cx="5926137" cy="1855787"/>
          </a:xfrm>
          <a:custGeom>
            <a:avLst/>
            <a:gdLst>
              <a:gd name="connsiteX0" fmla="*/ 0 w 5760720"/>
              <a:gd name="connsiteY0" fmla="*/ 314886 h 1889280"/>
              <a:gd name="connsiteX1" fmla="*/ 314886 w 5760720"/>
              <a:gd name="connsiteY1" fmla="*/ 0 h 1889280"/>
              <a:gd name="connsiteX2" fmla="*/ 5445834 w 5760720"/>
              <a:gd name="connsiteY2" fmla="*/ 0 h 1889280"/>
              <a:gd name="connsiteX3" fmla="*/ 5760720 w 5760720"/>
              <a:gd name="connsiteY3" fmla="*/ 314886 h 1889280"/>
              <a:gd name="connsiteX4" fmla="*/ 5760720 w 5760720"/>
              <a:gd name="connsiteY4" fmla="*/ 1574394 h 1889280"/>
              <a:gd name="connsiteX5" fmla="*/ 5445834 w 5760720"/>
              <a:gd name="connsiteY5" fmla="*/ 1889280 h 1889280"/>
              <a:gd name="connsiteX6" fmla="*/ 314886 w 5760720"/>
              <a:gd name="connsiteY6" fmla="*/ 1889280 h 1889280"/>
              <a:gd name="connsiteX7" fmla="*/ 0 w 5760720"/>
              <a:gd name="connsiteY7" fmla="*/ 1574394 h 1889280"/>
              <a:gd name="connsiteX8" fmla="*/ 0 w 5760720"/>
              <a:gd name="connsiteY8" fmla="*/ 314886 h 188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1889280">
                <a:moveTo>
                  <a:pt x="0" y="314886"/>
                </a:moveTo>
                <a:cubicBezTo>
                  <a:pt x="0" y="140979"/>
                  <a:pt x="140979" y="0"/>
                  <a:pt x="314886" y="0"/>
                </a:cubicBezTo>
                <a:lnTo>
                  <a:pt x="5445834" y="0"/>
                </a:lnTo>
                <a:cubicBezTo>
                  <a:pt x="5619741" y="0"/>
                  <a:pt x="5760720" y="140979"/>
                  <a:pt x="5760720" y="314886"/>
                </a:cubicBezTo>
                <a:lnTo>
                  <a:pt x="5760720" y="1574394"/>
                </a:lnTo>
                <a:cubicBezTo>
                  <a:pt x="5760720" y="1748301"/>
                  <a:pt x="5619741" y="1889280"/>
                  <a:pt x="5445834" y="1889280"/>
                </a:cubicBezTo>
                <a:lnTo>
                  <a:pt x="314886" y="1889280"/>
                </a:lnTo>
                <a:cubicBezTo>
                  <a:pt x="140979" y="1889280"/>
                  <a:pt x="0" y="1748301"/>
                  <a:pt x="0" y="1574394"/>
                </a:cubicBezTo>
                <a:lnTo>
                  <a:pt x="0" y="314886"/>
                </a:lnTo>
                <a:close/>
              </a:path>
            </a:pathLst>
          </a:custGeom>
        </p:spPr>
        <p:style>
          <a:lnRef idx="3">
            <a:schemeClr val="lt1"/>
          </a:lnRef>
          <a:fillRef idx="1">
            <a:schemeClr val="accent1"/>
          </a:fillRef>
          <a:effectRef idx="1">
            <a:schemeClr val="accent1"/>
          </a:effectRef>
          <a:fontRef idx="minor">
            <a:schemeClr val="lt1"/>
          </a:fontRef>
        </p:style>
        <p:txBody>
          <a:bodyPr lIns="309969" tIns="92227" rIns="309969" bIns="92227" spcCol="1270" anchor="ctr"/>
          <a:lstStyle/>
          <a:p>
            <a:pPr defTabSz="889000">
              <a:lnSpc>
                <a:spcPct val="90000"/>
              </a:lnSpc>
              <a:spcAft>
                <a:spcPct val="35000"/>
              </a:spcAft>
              <a:defRPr/>
            </a:pPr>
            <a:r>
              <a:rPr lang="es-ES" sz="2000" dirty="0"/>
              <a:t>Recomendaciones </a:t>
            </a:r>
            <a:r>
              <a:rPr lang="es-ES" sz="2000" b="1" u="sng" dirty="0"/>
              <a:t>voluntarias</a:t>
            </a:r>
            <a:r>
              <a:rPr lang="es-ES" sz="2000" dirty="0"/>
              <a:t> hechas por los gobiernos dirigidas a las empresas para:</a:t>
            </a:r>
            <a:endParaRPr lang="es-CO" sz="2000" dirty="0"/>
          </a:p>
        </p:txBody>
      </p:sp>
      <p:sp>
        <p:nvSpPr>
          <p:cNvPr id="4101"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pic>
        <p:nvPicPr>
          <p:cNvPr id="4102" name="8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5123" name="1 Título"/>
          <p:cNvSpPr>
            <a:spLocks noGrp="1"/>
          </p:cNvSpPr>
          <p:nvPr>
            <p:ph type="title"/>
          </p:nvPr>
        </p:nvSpPr>
        <p:spPr>
          <a:xfrm>
            <a:off x="250825" y="557213"/>
            <a:ext cx="8713788" cy="1143000"/>
          </a:xfrm>
        </p:spPr>
        <p:txBody>
          <a:bodyPr/>
          <a:lstStyle/>
          <a:p>
            <a:pPr eaLnBrk="1" hangingPunct="1"/>
            <a:r>
              <a:rPr lang="es-CO" sz="4000" b="1" smtClean="0"/>
              <a:t>Colombia y las Directrices de la OCDE</a:t>
            </a:r>
          </a:p>
        </p:txBody>
      </p:sp>
      <p:sp>
        <p:nvSpPr>
          <p:cNvPr id="5124"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grpSp>
        <p:nvGrpSpPr>
          <p:cNvPr id="19" name="18 Grupo"/>
          <p:cNvGrpSpPr/>
          <p:nvPr/>
        </p:nvGrpSpPr>
        <p:grpSpPr>
          <a:xfrm>
            <a:off x="1700617" y="1628799"/>
            <a:ext cx="6102804" cy="1768327"/>
            <a:chOff x="1700617" y="1628799"/>
            <a:chExt cx="6102804" cy="1768327"/>
          </a:xfrm>
        </p:grpSpPr>
        <p:sp>
          <p:nvSpPr>
            <p:cNvPr id="14" name="13 Forma libre"/>
            <p:cNvSpPr/>
            <p:nvPr/>
          </p:nvSpPr>
          <p:spPr>
            <a:xfrm rot="21600000">
              <a:off x="2583922" y="1628799"/>
              <a:ext cx="5219499" cy="1766611"/>
            </a:xfrm>
            <a:custGeom>
              <a:avLst/>
              <a:gdLst>
                <a:gd name="connsiteX0" fmla="*/ 0 w 5219499"/>
                <a:gd name="connsiteY0" fmla="*/ 0 h 1766609"/>
                <a:gd name="connsiteX1" fmla="*/ 4336195 w 5219499"/>
                <a:gd name="connsiteY1" fmla="*/ 0 h 1766609"/>
                <a:gd name="connsiteX2" fmla="*/ 5219499 w 5219499"/>
                <a:gd name="connsiteY2" fmla="*/ 883305 h 1766609"/>
                <a:gd name="connsiteX3" fmla="*/ 4336195 w 5219499"/>
                <a:gd name="connsiteY3" fmla="*/ 1766609 h 1766609"/>
                <a:gd name="connsiteX4" fmla="*/ 0 w 5219499"/>
                <a:gd name="connsiteY4" fmla="*/ 1766609 h 1766609"/>
                <a:gd name="connsiteX5" fmla="*/ 0 w 5219499"/>
                <a:gd name="connsiteY5" fmla="*/ 0 h 176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9499" h="1766609">
                  <a:moveTo>
                    <a:pt x="5219499" y="1766608"/>
                  </a:moveTo>
                  <a:lnTo>
                    <a:pt x="883304" y="1766608"/>
                  </a:lnTo>
                  <a:lnTo>
                    <a:pt x="0" y="883304"/>
                  </a:lnTo>
                  <a:lnTo>
                    <a:pt x="883304" y="1"/>
                  </a:lnTo>
                  <a:lnTo>
                    <a:pt x="5219499" y="1"/>
                  </a:lnTo>
                  <a:lnTo>
                    <a:pt x="5219499" y="17666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0681" tIns="72391" rIns="135128" bIns="72391" numCol="1" spcCol="1270" anchor="ctr" anchorCtr="0">
              <a:noAutofit/>
            </a:bodyPr>
            <a:lstStyle/>
            <a:p>
              <a:pPr lvl="0" algn="ctr" defTabSz="844550">
                <a:lnSpc>
                  <a:spcPct val="90000"/>
                </a:lnSpc>
                <a:spcBef>
                  <a:spcPct val="0"/>
                </a:spcBef>
                <a:spcAft>
                  <a:spcPct val="35000"/>
                </a:spcAft>
              </a:pPr>
              <a:r>
                <a:rPr lang="es-ES" sz="1900" kern="1200" dirty="0" smtClean="0"/>
                <a:t>Las </a:t>
              </a:r>
              <a:r>
                <a:rPr lang="es-ES" sz="1900" i="1" kern="1200" dirty="0" smtClean="0"/>
                <a:t>Directrices</a:t>
              </a:r>
              <a:r>
                <a:rPr lang="es-ES" sz="1900" kern="1200" dirty="0" smtClean="0"/>
                <a:t> hacen parte de la Declaración de Inversión Extranjera y Empresas Multinacionales de la OCDE, la cual fue adoptada por Colombia el ocho (8) de diciembre de 2011.</a:t>
              </a:r>
              <a:endParaRPr lang="es-CO" sz="1900" kern="1200" dirty="0"/>
            </a:p>
          </p:txBody>
        </p:sp>
        <p:sp>
          <p:nvSpPr>
            <p:cNvPr id="15" name="14 Elipse"/>
            <p:cNvSpPr/>
            <p:nvPr/>
          </p:nvSpPr>
          <p:spPr>
            <a:xfrm>
              <a:off x="1700617" y="1630517"/>
              <a:ext cx="1766609" cy="176660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0" name="19 Grupo"/>
          <p:cNvGrpSpPr/>
          <p:nvPr/>
        </p:nvGrpSpPr>
        <p:grpSpPr>
          <a:xfrm>
            <a:off x="1700617" y="3924472"/>
            <a:ext cx="6102804" cy="1766610"/>
            <a:chOff x="1700617" y="3924472"/>
            <a:chExt cx="6102804" cy="1766610"/>
          </a:xfrm>
        </p:grpSpPr>
        <p:sp>
          <p:nvSpPr>
            <p:cNvPr id="16" name="15 Forma libre"/>
            <p:cNvSpPr/>
            <p:nvPr/>
          </p:nvSpPr>
          <p:spPr>
            <a:xfrm rot="21600000">
              <a:off x="2583922" y="3924472"/>
              <a:ext cx="5219499" cy="1766610"/>
            </a:xfrm>
            <a:custGeom>
              <a:avLst/>
              <a:gdLst>
                <a:gd name="connsiteX0" fmla="*/ 0 w 5219499"/>
                <a:gd name="connsiteY0" fmla="*/ 0 h 1766609"/>
                <a:gd name="connsiteX1" fmla="*/ 4336195 w 5219499"/>
                <a:gd name="connsiteY1" fmla="*/ 0 h 1766609"/>
                <a:gd name="connsiteX2" fmla="*/ 5219499 w 5219499"/>
                <a:gd name="connsiteY2" fmla="*/ 883305 h 1766609"/>
                <a:gd name="connsiteX3" fmla="*/ 4336195 w 5219499"/>
                <a:gd name="connsiteY3" fmla="*/ 1766609 h 1766609"/>
                <a:gd name="connsiteX4" fmla="*/ 0 w 5219499"/>
                <a:gd name="connsiteY4" fmla="*/ 1766609 h 1766609"/>
                <a:gd name="connsiteX5" fmla="*/ 0 w 5219499"/>
                <a:gd name="connsiteY5" fmla="*/ 0 h 176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9499" h="1766609">
                  <a:moveTo>
                    <a:pt x="5219499" y="1766608"/>
                  </a:moveTo>
                  <a:lnTo>
                    <a:pt x="883304" y="1766608"/>
                  </a:lnTo>
                  <a:lnTo>
                    <a:pt x="0" y="883304"/>
                  </a:lnTo>
                  <a:lnTo>
                    <a:pt x="883304" y="1"/>
                  </a:lnTo>
                  <a:lnTo>
                    <a:pt x="5219499" y="1"/>
                  </a:lnTo>
                  <a:lnTo>
                    <a:pt x="5219499" y="17666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0681" tIns="72391" rIns="135128" bIns="72390" numCol="1" spcCol="1270" anchor="ctr" anchorCtr="0">
              <a:noAutofit/>
            </a:bodyPr>
            <a:lstStyle/>
            <a:p>
              <a:pPr lvl="0" algn="ctr" defTabSz="844550">
                <a:lnSpc>
                  <a:spcPct val="90000"/>
                </a:lnSpc>
                <a:spcBef>
                  <a:spcPct val="0"/>
                </a:spcBef>
                <a:spcAft>
                  <a:spcPct val="35000"/>
                </a:spcAft>
              </a:pPr>
              <a:r>
                <a:rPr lang="es-ES" sz="1900" kern="1200" dirty="0" smtClean="0"/>
                <a:t>Tenemos el compromiso vinculante de ponerlas en práctica sin perjuicio de que los temas abordados también puedan estar sujetos a leyes nacionales y a compromisos internacionales.</a:t>
              </a:r>
              <a:endParaRPr lang="es-CO" sz="1900" kern="1200" dirty="0"/>
            </a:p>
          </p:txBody>
        </p:sp>
        <p:sp>
          <p:nvSpPr>
            <p:cNvPr id="17" name="16 Elipse"/>
            <p:cNvSpPr/>
            <p:nvPr/>
          </p:nvSpPr>
          <p:spPr>
            <a:xfrm>
              <a:off x="1700617" y="3924473"/>
              <a:ext cx="1766609" cy="176660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5126"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strVal val="#ppt_w*0.70"/>
                                          </p:val>
                                        </p:tav>
                                        <p:tav tm="100000">
                                          <p:val>
                                            <p:strVal val="#ppt_w"/>
                                          </p:val>
                                        </p:tav>
                                      </p:tavLst>
                                    </p:anim>
                                    <p:anim calcmode="lin" valueType="num">
                                      <p:cBhvr>
                                        <p:cTn id="14" dur="1000" fill="hold"/>
                                        <p:tgtEl>
                                          <p:spTgt spid="20"/>
                                        </p:tgtEl>
                                        <p:attrNameLst>
                                          <p:attrName>ppt_h</p:attrName>
                                        </p:attrNameLst>
                                      </p:cBhvr>
                                      <p:tavLst>
                                        <p:tav tm="0">
                                          <p:val>
                                            <p:strVal val="#ppt_h"/>
                                          </p:val>
                                        </p:tav>
                                        <p:tav tm="100000">
                                          <p:val>
                                            <p:strVal val="#ppt_h"/>
                                          </p:val>
                                        </p:tav>
                                      </p:tavLst>
                                    </p:anim>
                                    <p:animEffect transition="in" filter="fade">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yurriago\Desktop\Sin título1.png"/>
          <p:cNvPicPr>
            <a:picLocks noChangeAspect="1" noChangeArrowheads="1"/>
          </p:cNvPicPr>
          <p:nvPr/>
        </p:nvPicPr>
        <p:blipFill>
          <a:blip r:embed="rId3" cstate="print"/>
          <a:srcRect/>
          <a:stretch>
            <a:fillRect/>
          </a:stretch>
        </p:blipFill>
        <p:spPr bwMode="auto">
          <a:xfrm>
            <a:off x="-22225" y="0"/>
            <a:ext cx="9166225" cy="6858000"/>
          </a:xfrm>
          <a:prstGeom prst="rect">
            <a:avLst/>
          </a:prstGeom>
          <a:noFill/>
          <a:ln w="9525">
            <a:noFill/>
            <a:miter lim="800000"/>
            <a:headEnd/>
            <a:tailEnd/>
          </a:ln>
        </p:spPr>
      </p:pic>
      <p:sp>
        <p:nvSpPr>
          <p:cNvPr id="6147" name="1 Título"/>
          <p:cNvSpPr>
            <a:spLocks noGrp="1"/>
          </p:cNvSpPr>
          <p:nvPr>
            <p:ph type="title"/>
          </p:nvPr>
        </p:nvSpPr>
        <p:spPr>
          <a:xfrm>
            <a:off x="250825" y="557213"/>
            <a:ext cx="8713788" cy="1143000"/>
          </a:xfrm>
        </p:spPr>
        <p:txBody>
          <a:bodyPr/>
          <a:lstStyle/>
          <a:p>
            <a:pPr eaLnBrk="1" hangingPunct="1"/>
            <a:r>
              <a:rPr lang="es-CO" sz="4000" b="1" smtClean="0"/>
              <a:t>Contenido de las Líneas Directrices de OCDE</a:t>
            </a:r>
          </a:p>
        </p:txBody>
      </p:sp>
      <p:sp>
        <p:nvSpPr>
          <p:cNvPr id="6148"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grpSp>
        <p:nvGrpSpPr>
          <p:cNvPr id="13" name="12 Grupo"/>
          <p:cNvGrpSpPr/>
          <p:nvPr/>
        </p:nvGrpSpPr>
        <p:grpSpPr>
          <a:xfrm>
            <a:off x="1628609" y="1702524"/>
            <a:ext cx="6102804" cy="1766611"/>
            <a:chOff x="1628609" y="1702524"/>
            <a:chExt cx="6102804" cy="1766611"/>
          </a:xfrm>
        </p:grpSpPr>
        <p:sp>
          <p:nvSpPr>
            <p:cNvPr id="9" name="8 Forma libre"/>
            <p:cNvSpPr/>
            <p:nvPr/>
          </p:nvSpPr>
          <p:spPr>
            <a:xfrm rot="21600000">
              <a:off x="2511914" y="1702524"/>
              <a:ext cx="5219499" cy="1766611"/>
            </a:xfrm>
            <a:custGeom>
              <a:avLst/>
              <a:gdLst>
                <a:gd name="connsiteX0" fmla="*/ 0 w 5219499"/>
                <a:gd name="connsiteY0" fmla="*/ 0 h 1766609"/>
                <a:gd name="connsiteX1" fmla="*/ 4336195 w 5219499"/>
                <a:gd name="connsiteY1" fmla="*/ 0 h 1766609"/>
                <a:gd name="connsiteX2" fmla="*/ 5219499 w 5219499"/>
                <a:gd name="connsiteY2" fmla="*/ 883305 h 1766609"/>
                <a:gd name="connsiteX3" fmla="*/ 4336195 w 5219499"/>
                <a:gd name="connsiteY3" fmla="*/ 1766609 h 1766609"/>
                <a:gd name="connsiteX4" fmla="*/ 0 w 5219499"/>
                <a:gd name="connsiteY4" fmla="*/ 1766609 h 1766609"/>
                <a:gd name="connsiteX5" fmla="*/ 0 w 5219499"/>
                <a:gd name="connsiteY5" fmla="*/ 0 h 176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9499" h="1766609">
                  <a:moveTo>
                    <a:pt x="5219499" y="1766608"/>
                  </a:moveTo>
                  <a:lnTo>
                    <a:pt x="883304" y="1766608"/>
                  </a:lnTo>
                  <a:lnTo>
                    <a:pt x="0" y="883304"/>
                  </a:lnTo>
                  <a:lnTo>
                    <a:pt x="883304" y="1"/>
                  </a:lnTo>
                  <a:lnTo>
                    <a:pt x="5219499" y="1"/>
                  </a:lnTo>
                  <a:lnTo>
                    <a:pt x="5219499" y="17666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0681" tIns="60961" rIns="113792" bIns="60961" numCol="1" spcCol="1270" anchor="ctr" anchorCtr="0">
              <a:noAutofit/>
            </a:bodyPr>
            <a:lstStyle/>
            <a:p>
              <a:pPr lvl="0" algn="ctr" defTabSz="711200">
                <a:lnSpc>
                  <a:spcPct val="90000"/>
                </a:lnSpc>
                <a:spcBef>
                  <a:spcPct val="0"/>
                </a:spcBef>
                <a:spcAft>
                  <a:spcPct val="35000"/>
                </a:spcAft>
              </a:pPr>
              <a:r>
                <a:rPr lang="es-CO" sz="1600" kern="1200" dirty="0" smtClean="0"/>
                <a:t>Abarca mejores prácticas en diversas áreas de RSE incluyendo: principios generales, publicación de información, derechos humanos, empleo y relaciones laborales, medio ambiente, lucha contra la corrupción, intereses de los consumidores, ciencia y tecnología, competencia y tributación.</a:t>
              </a:r>
              <a:endParaRPr lang="es-CO" sz="1600" kern="1200" dirty="0"/>
            </a:p>
          </p:txBody>
        </p:sp>
        <p:sp>
          <p:nvSpPr>
            <p:cNvPr id="10" name="9 Elipse"/>
            <p:cNvSpPr/>
            <p:nvPr/>
          </p:nvSpPr>
          <p:spPr>
            <a:xfrm>
              <a:off x="1628609" y="1702525"/>
              <a:ext cx="1766609" cy="176660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4" name="13 Grupo"/>
          <p:cNvGrpSpPr/>
          <p:nvPr/>
        </p:nvGrpSpPr>
        <p:grpSpPr>
          <a:xfrm>
            <a:off x="1628609" y="3996480"/>
            <a:ext cx="6102804" cy="1766610"/>
            <a:chOff x="1628609" y="3996480"/>
            <a:chExt cx="6102804" cy="1766610"/>
          </a:xfrm>
        </p:grpSpPr>
        <p:sp>
          <p:nvSpPr>
            <p:cNvPr id="11" name="10 Forma libre"/>
            <p:cNvSpPr/>
            <p:nvPr/>
          </p:nvSpPr>
          <p:spPr>
            <a:xfrm rot="21600000">
              <a:off x="2511914" y="3996480"/>
              <a:ext cx="5219499" cy="1766610"/>
            </a:xfrm>
            <a:custGeom>
              <a:avLst/>
              <a:gdLst>
                <a:gd name="connsiteX0" fmla="*/ 0 w 5219499"/>
                <a:gd name="connsiteY0" fmla="*/ 0 h 1766609"/>
                <a:gd name="connsiteX1" fmla="*/ 4336195 w 5219499"/>
                <a:gd name="connsiteY1" fmla="*/ 0 h 1766609"/>
                <a:gd name="connsiteX2" fmla="*/ 5219499 w 5219499"/>
                <a:gd name="connsiteY2" fmla="*/ 883305 h 1766609"/>
                <a:gd name="connsiteX3" fmla="*/ 4336195 w 5219499"/>
                <a:gd name="connsiteY3" fmla="*/ 1766609 h 1766609"/>
                <a:gd name="connsiteX4" fmla="*/ 0 w 5219499"/>
                <a:gd name="connsiteY4" fmla="*/ 1766609 h 1766609"/>
                <a:gd name="connsiteX5" fmla="*/ 0 w 5219499"/>
                <a:gd name="connsiteY5" fmla="*/ 0 h 176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9499" h="1766609">
                  <a:moveTo>
                    <a:pt x="5219499" y="1766608"/>
                  </a:moveTo>
                  <a:lnTo>
                    <a:pt x="883304" y="1766608"/>
                  </a:lnTo>
                  <a:lnTo>
                    <a:pt x="0" y="883304"/>
                  </a:lnTo>
                  <a:lnTo>
                    <a:pt x="883304" y="1"/>
                  </a:lnTo>
                  <a:lnTo>
                    <a:pt x="5219499" y="1"/>
                  </a:lnTo>
                  <a:lnTo>
                    <a:pt x="5219499" y="176660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0681" tIns="60961" rIns="113792" bIns="60960" numCol="1" spcCol="1270" anchor="ctr" anchorCtr="0">
              <a:noAutofit/>
            </a:bodyPr>
            <a:lstStyle/>
            <a:p>
              <a:pPr lvl="0" algn="ctr" defTabSz="711200">
                <a:lnSpc>
                  <a:spcPct val="90000"/>
                </a:lnSpc>
                <a:spcBef>
                  <a:spcPct val="0"/>
                </a:spcBef>
                <a:spcAft>
                  <a:spcPct val="35000"/>
                </a:spcAft>
              </a:pPr>
              <a:r>
                <a:rPr lang="es-CO" sz="1600" kern="1200" dirty="0" smtClean="0"/>
                <a:t>Mecanismo diferenciador de implementación: Punto Nacional de Contacto de las Líneas Directrices.</a:t>
              </a:r>
              <a:endParaRPr lang="es-CO" sz="1600" kern="1200" dirty="0"/>
            </a:p>
          </p:txBody>
        </p:sp>
        <p:sp>
          <p:nvSpPr>
            <p:cNvPr id="12" name="11 Elipse"/>
            <p:cNvSpPr/>
            <p:nvPr/>
          </p:nvSpPr>
          <p:spPr>
            <a:xfrm>
              <a:off x="1628609" y="3996481"/>
              <a:ext cx="1766609" cy="1766609"/>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6150"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yurriago\Desktop\Sin título1.png"/>
          <p:cNvPicPr>
            <a:picLocks noChangeAspect="1" noChangeArrowheads="1"/>
          </p:cNvPicPr>
          <p:nvPr/>
        </p:nvPicPr>
        <p:blipFill>
          <a:blip r:embed="rId3" cstate="print"/>
          <a:srcRect/>
          <a:stretch>
            <a:fillRect/>
          </a:stretch>
        </p:blipFill>
        <p:spPr bwMode="auto">
          <a:xfrm>
            <a:off x="-22225" y="27384"/>
            <a:ext cx="9166225" cy="6858000"/>
          </a:xfrm>
          <a:prstGeom prst="rect">
            <a:avLst/>
          </a:prstGeom>
          <a:noFill/>
          <a:ln w="9525">
            <a:noFill/>
            <a:miter lim="800000"/>
            <a:headEnd/>
            <a:tailEnd/>
          </a:ln>
        </p:spPr>
      </p:pic>
      <p:sp>
        <p:nvSpPr>
          <p:cNvPr id="8195"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solidFill>
                  <a:srgbClr val="000000"/>
                </a:solidFill>
              </a:rPr>
              <a:t>GD-FM-016 V2</a:t>
            </a:r>
          </a:p>
        </p:txBody>
      </p:sp>
      <p:pic>
        <p:nvPicPr>
          <p:cNvPr id="8196"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
        <p:nvSpPr>
          <p:cNvPr id="8197" name="1 Título"/>
          <p:cNvSpPr>
            <a:spLocks noGrp="1"/>
          </p:cNvSpPr>
          <p:nvPr>
            <p:ph type="title"/>
          </p:nvPr>
        </p:nvSpPr>
        <p:spPr/>
        <p:txBody>
          <a:bodyPr/>
          <a:lstStyle/>
          <a:p>
            <a:r>
              <a:rPr lang="es-CO" b="1" smtClean="0"/>
              <a:t>Contenido de las Directrices</a:t>
            </a:r>
          </a:p>
        </p:txBody>
      </p:sp>
      <p:graphicFrame>
        <p:nvGraphicFramePr>
          <p:cNvPr id="5" name="4 Tabla"/>
          <p:cNvGraphicFramePr>
            <a:graphicFrameLocks noGrp="1"/>
          </p:cNvGraphicFramePr>
          <p:nvPr/>
        </p:nvGraphicFramePr>
        <p:xfrm>
          <a:off x="1403648" y="1669550"/>
          <a:ext cx="7344816" cy="4351739"/>
        </p:xfrm>
        <a:graphic>
          <a:graphicData uri="http://schemas.openxmlformats.org/drawingml/2006/table">
            <a:tbl>
              <a:tblPr firstRow="1" firstCol="1" bandRow="1">
                <a:tableStyleId>{5C22544A-7EE6-4342-B048-85BDC9FD1C3A}</a:tableStyleId>
              </a:tblPr>
              <a:tblGrid>
                <a:gridCol w="2242102"/>
                <a:gridCol w="5102714"/>
              </a:tblGrid>
              <a:tr h="974131">
                <a:tc>
                  <a:txBody>
                    <a:bodyPr/>
                    <a:lstStyle/>
                    <a:p>
                      <a:pPr algn="just">
                        <a:spcAft>
                          <a:spcPts val="0"/>
                        </a:spcAft>
                      </a:pPr>
                      <a:endParaRPr lang="es-ES" sz="1200" b="1" dirty="0" smtClean="0">
                        <a:solidFill>
                          <a:schemeClr val="tx1"/>
                        </a:solidFill>
                        <a:effectLst/>
                      </a:endParaRPr>
                    </a:p>
                    <a:p>
                      <a:pPr algn="just">
                        <a:spcAft>
                          <a:spcPts val="0"/>
                        </a:spcAft>
                      </a:pPr>
                      <a:r>
                        <a:rPr lang="es-ES" sz="1200" b="1" dirty="0" smtClean="0">
                          <a:solidFill>
                            <a:schemeClr val="tx1"/>
                          </a:solidFill>
                          <a:effectLst/>
                        </a:rPr>
                        <a:t>Publicación </a:t>
                      </a:r>
                      <a:r>
                        <a:rPr lang="es-ES" sz="1200" b="1" dirty="0">
                          <a:solidFill>
                            <a:schemeClr val="tx1"/>
                          </a:solidFill>
                          <a:effectLst/>
                        </a:rPr>
                        <a:t>de Información</a:t>
                      </a:r>
                      <a:endParaRPr lang="es-CO" sz="1200" b="1"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c>
                  <a:txBody>
                    <a:bodyPr/>
                    <a:lstStyle/>
                    <a:p>
                      <a:pPr algn="just">
                        <a:spcAft>
                          <a:spcPts val="0"/>
                        </a:spcAft>
                      </a:pPr>
                      <a:r>
                        <a:rPr lang="es-ES" sz="1200" b="0" dirty="0">
                          <a:solidFill>
                            <a:schemeClr val="tx1"/>
                          </a:solidFill>
                          <a:effectLst/>
                        </a:rPr>
                        <a:t>Cubre la difusión oportuna por parte de las empresas de información fidedigna acerca de sus objetivos, actividades, estructura, situación financiera y resultados. Este capítulo invita a las empresas a que comuniquen información adicional sobre sus políticas, auditorías internas, gestión de riesgos, relación con sus empleados, entre otros.</a:t>
                      </a:r>
                      <a:endParaRPr lang="es-CO" sz="1200" b="0"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r>
              <a:tr h="938224">
                <a:tc>
                  <a:txBody>
                    <a:bodyPr/>
                    <a:lstStyle/>
                    <a:p>
                      <a:pPr algn="just">
                        <a:spcAft>
                          <a:spcPts val="0"/>
                        </a:spcAft>
                      </a:pPr>
                      <a:r>
                        <a:rPr lang="es-ES" sz="1200" b="1" dirty="0">
                          <a:solidFill>
                            <a:schemeClr val="tx1"/>
                          </a:solidFill>
                          <a:effectLst/>
                        </a:rPr>
                        <a:t>Derechos Humanos</a:t>
                      </a:r>
                      <a:endParaRPr lang="es-CO" sz="1200" b="1"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c>
                  <a:txBody>
                    <a:bodyPr/>
                    <a:lstStyle/>
                    <a:p>
                      <a:pPr algn="just">
                        <a:spcAft>
                          <a:spcPts val="0"/>
                        </a:spcAft>
                      </a:pPr>
                      <a:r>
                        <a:rPr lang="es-ES" sz="1200" dirty="0">
                          <a:solidFill>
                            <a:schemeClr val="tx1"/>
                          </a:solidFill>
                          <a:effectLst/>
                        </a:rPr>
                        <a:t>Establece que las empresas deben proteger los derechos humanos de aquellos que se vean afectados por sus actividades, consistentes con los compromisos y obligaciones internacionales suscritas por el país donde ejercen sus actividades.</a:t>
                      </a:r>
                      <a:endParaRPr lang="es-CO" sz="1200"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r>
              <a:tr h="938224">
                <a:tc>
                  <a:txBody>
                    <a:bodyPr/>
                    <a:lstStyle/>
                    <a:p>
                      <a:pPr algn="just">
                        <a:spcAft>
                          <a:spcPts val="0"/>
                        </a:spcAft>
                      </a:pPr>
                      <a:endParaRPr lang="es-ES" sz="1200" b="1" dirty="0" smtClean="0">
                        <a:solidFill>
                          <a:schemeClr val="tx1"/>
                        </a:solidFill>
                        <a:effectLst/>
                      </a:endParaRPr>
                    </a:p>
                    <a:p>
                      <a:pPr algn="just">
                        <a:spcAft>
                          <a:spcPts val="0"/>
                        </a:spcAft>
                      </a:pPr>
                      <a:r>
                        <a:rPr lang="es-ES" sz="1200" b="1" dirty="0" smtClean="0">
                          <a:solidFill>
                            <a:schemeClr val="tx1"/>
                          </a:solidFill>
                          <a:effectLst/>
                        </a:rPr>
                        <a:t>Empleo </a:t>
                      </a:r>
                      <a:r>
                        <a:rPr lang="es-ES" sz="1200" b="1" dirty="0">
                          <a:solidFill>
                            <a:schemeClr val="tx1"/>
                          </a:solidFill>
                          <a:effectLst/>
                        </a:rPr>
                        <a:t>y Relaciones Laborales</a:t>
                      </a:r>
                      <a:endParaRPr lang="es-CO" sz="1200" b="1"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c>
                  <a:txBody>
                    <a:bodyPr/>
                    <a:lstStyle/>
                    <a:p>
                      <a:pPr algn="just">
                        <a:spcAft>
                          <a:spcPts val="0"/>
                        </a:spcAft>
                      </a:pPr>
                      <a:r>
                        <a:rPr lang="es-ES" sz="1200" dirty="0">
                          <a:solidFill>
                            <a:schemeClr val="tx1"/>
                          </a:solidFill>
                          <a:effectLst/>
                        </a:rPr>
                        <a:t>Las empresas tienen el deber de respetar el derecho de asociación sindical; cooperar con los representantes de los trabajadores; luchar contra la discriminación; contribuir a la abolición efectiva del trabajo infantil así como a la eliminación de toda forma de trabajo forzado.</a:t>
                      </a:r>
                      <a:endParaRPr lang="es-CO" sz="1200"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r>
              <a:tr h="750580">
                <a:tc>
                  <a:txBody>
                    <a:bodyPr/>
                    <a:lstStyle/>
                    <a:p>
                      <a:pPr algn="just">
                        <a:spcAft>
                          <a:spcPts val="0"/>
                        </a:spcAft>
                      </a:pPr>
                      <a:r>
                        <a:rPr lang="es-ES" sz="1200" b="1" dirty="0">
                          <a:solidFill>
                            <a:schemeClr val="tx1"/>
                          </a:solidFill>
                          <a:effectLst/>
                        </a:rPr>
                        <a:t>Medio Ambiente</a:t>
                      </a:r>
                      <a:endParaRPr lang="es-CO" sz="1200" b="1"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c>
                  <a:txBody>
                    <a:bodyPr/>
                    <a:lstStyle/>
                    <a:p>
                      <a:pPr algn="just">
                        <a:spcAft>
                          <a:spcPts val="0"/>
                        </a:spcAft>
                      </a:pPr>
                      <a:r>
                        <a:rPr lang="es-ES" sz="1200" dirty="0">
                          <a:solidFill>
                            <a:schemeClr val="tx1"/>
                          </a:solidFill>
                          <a:effectLst/>
                        </a:rPr>
                        <a:t>Enfatiza la responsabilidad de las empresas de proteger el medio ambiente, la salud y la seguridad pública así como de  realizar sus actividades de una manera que contribuya al desarrollo sostenible.</a:t>
                      </a:r>
                      <a:endParaRPr lang="es-CO" sz="1200"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r>
              <a:tr h="750580">
                <a:tc>
                  <a:txBody>
                    <a:bodyPr/>
                    <a:lstStyle/>
                    <a:p>
                      <a:pPr algn="just">
                        <a:spcAft>
                          <a:spcPts val="0"/>
                        </a:spcAft>
                      </a:pPr>
                      <a:r>
                        <a:rPr lang="es-ES" sz="1200" b="1" dirty="0">
                          <a:solidFill>
                            <a:schemeClr val="tx1"/>
                          </a:solidFill>
                          <a:effectLst/>
                        </a:rPr>
                        <a:t>Lucha contra la Corrupción</a:t>
                      </a:r>
                      <a:endParaRPr lang="es-CO" sz="1200" b="1"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c>
                  <a:txBody>
                    <a:bodyPr/>
                    <a:lstStyle/>
                    <a:p>
                      <a:pPr algn="just">
                        <a:spcAft>
                          <a:spcPts val="0"/>
                        </a:spcAft>
                      </a:pPr>
                      <a:r>
                        <a:rPr lang="es-ES" sz="1200" dirty="0">
                          <a:solidFill>
                            <a:schemeClr val="tx1"/>
                          </a:solidFill>
                          <a:effectLst/>
                        </a:rPr>
                        <a:t>Señala que las empresas no deben ofrecer, prometer, conceder o solicitar, directa o indirectamente, pagos ilícitos u otras ventajas indebidas para obtener o conservar un contrato o una ventaja ilegítima.</a:t>
                      </a:r>
                      <a:endParaRPr lang="es-CO" sz="1200" dirty="0">
                        <a:solidFill>
                          <a:schemeClr val="tx1"/>
                        </a:solidFill>
                        <a:effectLst/>
                        <a:latin typeface="Calibri"/>
                        <a:ea typeface="Calibri"/>
                        <a:cs typeface="Times New Roman"/>
                      </a:endParaRPr>
                    </a:p>
                  </a:txBody>
                  <a:tcPr marL="68583" marR="68583" marT="0" marB="0" anchor="ctr">
                    <a:solidFill>
                      <a:schemeClr val="accent5">
                        <a:lumMod val="40000"/>
                        <a:lumOff val="60000"/>
                      </a:schemeClr>
                    </a:solidFill>
                  </a:tcPr>
                </a:tc>
              </a:tr>
            </a:tbl>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yurriago\Desktop\Sin título1.png"/>
          <p:cNvPicPr>
            <a:picLocks noChangeAspect="1" noChangeArrowheads="1"/>
          </p:cNvPicPr>
          <p:nvPr/>
        </p:nvPicPr>
        <p:blipFill>
          <a:blip r:embed="rId3" cstate="print"/>
          <a:srcRect/>
          <a:stretch>
            <a:fillRect/>
          </a:stretch>
        </p:blipFill>
        <p:spPr bwMode="auto">
          <a:xfrm>
            <a:off x="-42863" y="0"/>
            <a:ext cx="9166226" cy="6858000"/>
          </a:xfrm>
          <a:prstGeom prst="rect">
            <a:avLst/>
          </a:prstGeom>
          <a:noFill/>
          <a:ln w="9525">
            <a:noFill/>
            <a:miter lim="800000"/>
            <a:headEnd/>
            <a:tailEnd/>
          </a:ln>
        </p:spPr>
      </p:pic>
      <p:sp>
        <p:nvSpPr>
          <p:cNvPr id="9219"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solidFill>
                  <a:srgbClr val="000000"/>
                </a:solidFill>
              </a:rPr>
              <a:t>GD-FM-016 V2</a:t>
            </a:r>
          </a:p>
        </p:txBody>
      </p:sp>
      <p:pic>
        <p:nvPicPr>
          <p:cNvPr id="9220" name="5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
        <p:nvSpPr>
          <p:cNvPr id="9221" name="1 Título"/>
          <p:cNvSpPr>
            <a:spLocks noGrp="1"/>
          </p:cNvSpPr>
          <p:nvPr>
            <p:ph type="title"/>
          </p:nvPr>
        </p:nvSpPr>
        <p:spPr/>
        <p:txBody>
          <a:bodyPr/>
          <a:lstStyle/>
          <a:p>
            <a:r>
              <a:rPr lang="es-CO" b="1" smtClean="0"/>
              <a:t>Contenido de las Directrices</a:t>
            </a:r>
          </a:p>
        </p:txBody>
      </p:sp>
      <p:graphicFrame>
        <p:nvGraphicFramePr>
          <p:cNvPr id="3" name="2 Tabla"/>
          <p:cNvGraphicFramePr>
            <a:graphicFrameLocks noGrp="1"/>
          </p:cNvGraphicFramePr>
          <p:nvPr/>
        </p:nvGraphicFramePr>
        <p:xfrm>
          <a:off x="1259632" y="1772817"/>
          <a:ext cx="7416824" cy="4104456"/>
        </p:xfrm>
        <a:graphic>
          <a:graphicData uri="http://schemas.openxmlformats.org/drawingml/2006/table">
            <a:tbl>
              <a:tblPr firstRow="1" firstCol="1" bandRow="1">
                <a:tableStyleId>{5C22544A-7EE6-4342-B048-85BDC9FD1C3A}</a:tableStyleId>
              </a:tblPr>
              <a:tblGrid>
                <a:gridCol w="2665860"/>
                <a:gridCol w="4750964"/>
              </a:tblGrid>
              <a:tr h="887371">
                <a:tc>
                  <a:txBody>
                    <a:bodyPr/>
                    <a:lstStyle/>
                    <a:p>
                      <a:pPr>
                        <a:spcAft>
                          <a:spcPts val="0"/>
                        </a:spcAft>
                      </a:pPr>
                      <a:r>
                        <a:rPr lang="es-ES" sz="1200" dirty="0">
                          <a:solidFill>
                            <a:schemeClr val="tx1"/>
                          </a:solidFill>
                          <a:effectLst/>
                        </a:rPr>
                        <a:t>Intereses de los Consumidores</a:t>
                      </a:r>
                      <a:endParaRPr lang="es-CO" sz="1200" dirty="0">
                        <a:solidFill>
                          <a:schemeClr val="tx1"/>
                        </a:solidFill>
                        <a:effectLst/>
                        <a:latin typeface="Calibri"/>
                        <a:ea typeface="Calibri"/>
                        <a:cs typeface="Times New Roman"/>
                      </a:endParaRPr>
                    </a:p>
                  </a:txBody>
                  <a:tcPr marL="68575" marR="68575" marT="0" marB="0" anchor="ctr">
                    <a:solidFill>
                      <a:schemeClr val="accent5">
                        <a:lumMod val="40000"/>
                        <a:lumOff val="60000"/>
                      </a:schemeClr>
                    </a:solidFill>
                  </a:tcPr>
                </a:tc>
                <a:tc>
                  <a:txBody>
                    <a:bodyPr/>
                    <a:lstStyle/>
                    <a:p>
                      <a:pPr algn="just">
                        <a:spcAft>
                          <a:spcPts val="0"/>
                        </a:spcAft>
                      </a:pPr>
                      <a:r>
                        <a:rPr lang="es-ES" sz="1200" b="0" dirty="0">
                          <a:solidFill>
                            <a:schemeClr val="tx1"/>
                          </a:solidFill>
                          <a:effectLst/>
                        </a:rPr>
                        <a:t>Busca asegurar que las empresas respeten los derechos de los consumidores, incluidos los referidos a la calidad y salubridad de los productos. Enfatiza la importancia de que las empresas sigan prácticas leales de comercio, mercadeo y publicidad.</a:t>
                      </a:r>
                      <a:endParaRPr lang="es-CO" sz="1200" b="0" dirty="0">
                        <a:solidFill>
                          <a:schemeClr val="tx1"/>
                        </a:solidFill>
                        <a:effectLst/>
                        <a:latin typeface="Calibri"/>
                        <a:ea typeface="Calibri"/>
                        <a:cs typeface="Times New Roman"/>
                      </a:endParaRPr>
                    </a:p>
                  </a:txBody>
                  <a:tcPr marL="68575" marR="68575" marT="0" marB="0">
                    <a:solidFill>
                      <a:schemeClr val="accent5">
                        <a:lumMod val="40000"/>
                        <a:lumOff val="60000"/>
                      </a:schemeClr>
                    </a:solidFill>
                  </a:tcPr>
                </a:tc>
              </a:tr>
              <a:tr h="1220500">
                <a:tc>
                  <a:txBody>
                    <a:bodyPr/>
                    <a:lstStyle/>
                    <a:p>
                      <a:pPr algn="just">
                        <a:spcAft>
                          <a:spcPts val="0"/>
                        </a:spcAft>
                      </a:pPr>
                      <a:r>
                        <a:rPr lang="es-ES" sz="1200" dirty="0">
                          <a:solidFill>
                            <a:schemeClr val="tx1"/>
                          </a:solidFill>
                          <a:effectLst/>
                        </a:rPr>
                        <a:t>Ciencia y Tecnología</a:t>
                      </a:r>
                      <a:endParaRPr lang="es-CO" sz="1200" dirty="0">
                        <a:solidFill>
                          <a:schemeClr val="tx1"/>
                        </a:solidFill>
                        <a:effectLst/>
                        <a:latin typeface="Calibri"/>
                        <a:ea typeface="Calibri"/>
                        <a:cs typeface="Times New Roman"/>
                      </a:endParaRPr>
                    </a:p>
                  </a:txBody>
                  <a:tcPr marL="68575" marR="68575" marT="0" marB="0" anchor="ctr">
                    <a:solidFill>
                      <a:schemeClr val="accent5">
                        <a:lumMod val="40000"/>
                        <a:lumOff val="60000"/>
                      </a:schemeClr>
                    </a:solidFill>
                  </a:tcPr>
                </a:tc>
                <a:tc>
                  <a:txBody>
                    <a:bodyPr/>
                    <a:lstStyle/>
                    <a:p>
                      <a:pPr algn="just">
                        <a:spcAft>
                          <a:spcPts val="0"/>
                        </a:spcAft>
                      </a:pPr>
                      <a:r>
                        <a:rPr lang="es-ES" sz="1200" dirty="0">
                          <a:solidFill>
                            <a:schemeClr val="tx1"/>
                          </a:solidFill>
                          <a:effectLst/>
                        </a:rPr>
                        <a:t>Reconoce que las empresas juegan un papel importante en la mejora de la tecnología local, sin que con ello se comprometan sus derechos de propiedad intelectual. Señala que a través de la transferencia de nuevas tecnologías entre los países, las empresas deberían contribuir al desarrollo de la capacidad innovadora en los países en que operan.</a:t>
                      </a:r>
                      <a:endParaRPr lang="es-CO" sz="1200" dirty="0">
                        <a:solidFill>
                          <a:schemeClr val="tx1"/>
                        </a:solidFill>
                        <a:effectLst/>
                        <a:latin typeface="Calibri"/>
                        <a:ea typeface="Calibri"/>
                        <a:cs typeface="Times New Roman"/>
                      </a:endParaRPr>
                    </a:p>
                  </a:txBody>
                  <a:tcPr marL="68575" marR="68575" marT="0" marB="0">
                    <a:solidFill>
                      <a:schemeClr val="accent5">
                        <a:lumMod val="40000"/>
                        <a:lumOff val="60000"/>
                      </a:schemeClr>
                    </a:solidFill>
                  </a:tcPr>
                </a:tc>
              </a:tr>
              <a:tr h="665528">
                <a:tc>
                  <a:txBody>
                    <a:bodyPr/>
                    <a:lstStyle/>
                    <a:p>
                      <a:pPr algn="just">
                        <a:spcAft>
                          <a:spcPts val="0"/>
                        </a:spcAft>
                      </a:pPr>
                      <a:r>
                        <a:rPr lang="es-ES" sz="1200" dirty="0">
                          <a:solidFill>
                            <a:schemeClr val="tx1"/>
                          </a:solidFill>
                          <a:effectLst/>
                        </a:rPr>
                        <a:t>Competencia</a:t>
                      </a:r>
                      <a:endParaRPr lang="es-CO" sz="1200" dirty="0">
                        <a:solidFill>
                          <a:schemeClr val="tx1"/>
                        </a:solidFill>
                        <a:effectLst/>
                        <a:latin typeface="Calibri"/>
                        <a:ea typeface="Calibri"/>
                        <a:cs typeface="Times New Roman"/>
                      </a:endParaRPr>
                    </a:p>
                  </a:txBody>
                  <a:tcPr marL="68575" marR="68575" marT="0" marB="0" anchor="ctr">
                    <a:solidFill>
                      <a:schemeClr val="accent5">
                        <a:lumMod val="40000"/>
                        <a:lumOff val="60000"/>
                      </a:schemeClr>
                    </a:solidFill>
                  </a:tcPr>
                </a:tc>
                <a:tc>
                  <a:txBody>
                    <a:bodyPr/>
                    <a:lstStyle/>
                    <a:p>
                      <a:pPr algn="just">
                        <a:spcAft>
                          <a:spcPts val="0"/>
                        </a:spcAft>
                      </a:pPr>
                      <a:r>
                        <a:rPr lang="es-ES" sz="1200" dirty="0">
                          <a:solidFill>
                            <a:schemeClr val="tx1"/>
                          </a:solidFill>
                          <a:effectLst/>
                        </a:rPr>
                        <a:t>Promueve el respeto a las reglas de la competencia y señala que las empresas deben abstenerse de adelantar actividades que puedan tener efectos anticompetitivos.</a:t>
                      </a:r>
                      <a:endParaRPr lang="es-CO" sz="1200" dirty="0">
                        <a:solidFill>
                          <a:schemeClr val="tx1"/>
                        </a:solidFill>
                        <a:effectLst/>
                        <a:latin typeface="Calibri"/>
                        <a:ea typeface="Calibri"/>
                        <a:cs typeface="Times New Roman"/>
                      </a:endParaRPr>
                    </a:p>
                  </a:txBody>
                  <a:tcPr marL="68575" marR="68575" marT="0" marB="0">
                    <a:solidFill>
                      <a:schemeClr val="accent5">
                        <a:lumMod val="40000"/>
                        <a:lumOff val="60000"/>
                      </a:schemeClr>
                    </a:solidFill>
                  </a:tcPr>
                </a:tc>
              </a:tr>
              <a:tr h="1331057">
                <a:tc>
                  <a:txBody>
                    <a:bodyPr/>
                    <a:lstStyle/>
                    <a:p>
                      <a:pPr algn="just">
                        <a:spcAft>
                          <a:spcPts val="0"/>
                        </a:spcAft>
                      </a:pPr>
                      <a:r>
                        <a:rPr lang="es-ES" sz="1200" dirty="0">
                          <a:solidFill>
                            <a:schemeClr val="tx1"/>
                          </a:solidFill>
                          <a:effectLst/>
                        </a:rPr>
                        <a:t>Impuestos</a:t>
                      </a:r>
                      <a:endParaRPr lang="es-CO" sz="1200" dirty="0">
                        <a:solidFill>
                          <a:schemeClr val="tx1"/>
                        </a:solidFill>
                        <a:effectLst/>
                        <a:latin typeface="Calibri"/>
                        <a:ea typeface="Calibri"/>
                        <a:cs typeface="Times New Roman"/>
                      </a:endParaRPr>
                    </a:p>
                  </a:txBody>
                  <a:tcPr marL="68575" marR="68575" marT="0" marB="0" anchor="ctr">
                    <a:solidFill>
                      <a:schemeClr val="accent5">
                        <a:lumMod val="40000"/>
                        <a:lumOff val="60000"/>
                      </a:schemeClr>
                    </a:solidFill>
                  </a:tcPr>
                </a:tc>
                <a:tc>
                  <a:txBody>
                    <a:bodyPr/>
                    <a:lstStyle/>
                    <a:p>
                      <a:pPr algn="just">
                        <a:spcAft>
                          <a:spcPts val="0"/>
                        </a:spcAft>
                      </a:pPr>
                      <a:r>
                        <a:rPr lang="es-ES" sz="1200" dirty="0">
                          <a:solidFill>
                            <a:schemeClr val="tx1"/>
                          </a:solidFill>
                          <a:effectLst/>
                        </a:rPr>
                        <a:t>Recomienda</a:t>
                      </a:r>
                      <a:r>
                        <a:rPr lang="es-CO" sz="1200" dirty="0">
                          <a:solidFill>
                            <a:schemeClr val="tx1"/>
                          </a:solidFill>
                          <a:effectLst/>
                        </a:rPr>
                        <a:t> que las empresas contribuyan a las finanzas públicas de los países en que operan, efectuando el pago puntual de sus obligaciones fiscales y absteniéndose de utilizar los precios de transferencia con el fin de transferir beneficios o pérdidas de manera inapropiada.</a:t>
                      </a:r>
                    </a:p>
                    <a:p>
                      <a:pPr algn="just">
                        <a:spcAft>
                          <a:spcPts val="0"/>
                        </a:spcAft>
                      </a:pPr>
                      <a:r>
                        <a:rPr lang="es-CO" sz="1200" dirty="0">
                          <a:solidFill>
                            <a:schemeClr val="tx1"/>
                          </a:solidFill>
                          <a:effectLst/>
                        </a:rPr>
                        <a:t> </a:t>
                      </a:r>
                      <a:endParaRPr lang="es-CO" sz="1200" dirty="0">
                        <a:solidFill>
                          <a:schemeClr val="tx1"/>
                        </a:solidFill>
                        <a:effectLst/>
                        <a:latin typeface="Calibri"/>
                        <a:ea typeface="Calibri"/>
                        <a:cs typeface="Times New Roman"/>
                      </a:endParaRPr>
                    </a:p>
                  </a:txBody>
                  <a:tcPr marL="68575" marR="68575" marT="0" marB="0">
                    <a:solidFill>
                      <a:schemeClr val="accent5">
                        <a:lumMod val="40000"/>
                        <a:lumOff val="60000"/>
                      </a:schemeClr>
                    </a:solidFill>
                  </a:tcPr>
                </a:tc>
              </a:tr>
            </a:tbl>
          </a:graphicData>
        </a:graphic>
      </p:graphicFrame>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yurriago\Desktop\Sin título1.png"/>
          <p:cNvPicPr>
            <a:picLocks noChangeAspect="1" noChangeArrowheads="1"/>
          </p:cNvPicPr>
          <p:nvPr/>
        </p:nvPicPr>
        <p:blipFill>
          <a:blip r:embed="rId3" cstate="print"/>
          <a:srcRect/>
          <a:stretch>
            <a:fillRect/>
          </a:stretch>
        </p:blipFill>
        <p:spPr bwMode="auto">
          <a:xfrm>
            <a:off x="0" y="-115888"/>
            <a:ext cx="9166225" cy="6858001"/>
          </a:xfrm>
          <a:prstGeom prst="rect">
            <a:avLst/>
          </a:prstGeom>
          <a:noFill/>
          <a:ln w="9525">
            <a:noFill/>
            <a:miter lim="800000"/>
            <a:headEnd/>
            <a:tailEnd/>
          </a:ln>
        </p:spPr>
      </p:pic>
      <p:sp>
        <p:nvSpPr>
          <p:cNvPr id="10243"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sp>
        <p:nvSpPr>
          <p:cNvPr id="10244" name="1 Título"/>
          <p:cNvSpPr>
            <a:spLocks noGrp="1"/>
          </p:cNvSpPr>
          <p:nvPr>
            <p:ph type="title"/>
          </p:nvPr>
        </p:nvSpPr>
        <p:spPr>
          <a:xfrm>
            <a:off x="395288" y="333375"/>
            <a:ext cx="8507412" cy="1143000"/>
          </a:xfrm>
        </p:spPr>
        <p:txBody>
          <a:bodyPr/>
          <a:lstStyle/>
          <a:p>
            <a:r>
              <a:rPr lang="es-CO" sz="3800" b="1" smtClean="0"/>
              <a:t>Las Directrices en el Contexto Global</a:t>
            </a:r>
          </a:p>
        </p:txBody>
      </p:sp>
      <p:pic>
        <p:nvPicPr>
          <p:cNvPr id="10245" name="6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pic>
        <p:nvPicPr>
          <p:cNvPr id="10246" name="Picture 6" descr="C:\Users\apradilla-cont\AppData\Local\Microsoft\Windows\Temporary Internet Files\Content.IE5\IFGCCCDN\MP900438475[1].jpg"/>
          <p:cNvPicPr>
            <a:picLocks noChangeAspect="1" noChangeArrowheads="1"/>
          </p:cNvPicPr>
          <p:nvPr/>
        </p:nvPicPr>
        <p:blipFill>
          <a:blip r:embed="rId5" cstate="print"/>
          <a:srcRect/>
          <a:stretch>
            <a:fillRect/>
          </a:stretch>
        </p:blipFill>
        <p:spPr bwMode="auto">
          <a:xfrm>
            <a:off x="4859338" y="1841500"/>
            <a:ext cx="3700462" cy="3992563"/>
          </a:xfrm>
          <a:prstGeom prst="rect">
            <a:avLst/>
          </a:prstGeom>
          <a:noFill/>
          <a:ln w="9525">
            <a:noFill/>
            <a:miter lim="800000"/>
            <a:headEnd/>
            <a:tailEnd/>
          </a:ln>
        </p:spPr>
      </p:pic>
      <p:sp>
        <p:nvSpPr>
          <p:cNvPr id="10247" name="4 CuadroTexto"/>
          <p:cNvSpPr txBox="1">
            <a:spLocks noChangeArrowheads="1"/>
          </p:cNvSpPr>
          <p:nvPr/>
        </p:nvSpPr>
        <p:spPr bwMode="auto">
          <a:xfrm>
            <a:off x="539750" y="2462213"/>
            <a:ext cx="4176713" cy="2031325"/>
          </a:xfrm>
          <a:prstGeom prst="rect">
            <a:avLst/>
          </a:prstGeom>
          <a:noFill/>
          <a:ln w="9525">
            <a:noFill/>
            <a:miter lim="800000"/>
            <a:headEnd/>
            <a:tailEnd/>
          </a:ln>
        </p:spPr>
        <p:txBody>
          <a:bodyPr>
            <a:spAutoFit/>
          </a:bodyPr>
          <a:lstStyle/>
          <a:p>
            <a:pPr marL="285750" indent="-285750">
              <a:buFont typeface="Arial" charset="0"/>
              <a:buChar char="•"/>
            </a:pPr>
            <a:r>
              <a:rPr lang="es-CO" dirty="0"/>
              <a:t>34 países miembros de OCDE</a:t>
            </a:r>
          </a:p>
          <a:p>
            <a:pPr marL="285750" indent="-285750">
              <a:buFont typeface="Arial" charset="0"/>
              <a:buChar char="•"/>
            </a:pPr>
            <a:r>
              <a:rPr lang="es-CO" dirty="0"/>
              <a:t>Argentina, Brasil, Egipto, Letonia, Lituania, Marruecos, Perú, Rumanía y Colombia.</a:t>
            </a:r>
          </a:p>
          <a:p>
            <a:pPr marL="285750" indent="-285750">
              <a:buFont typeface="Arial" charset="0"/>
              <a:buChar char="•"/>
            </a:pPr>
            <a:r>
              <a:rPr lang="es-CO" b="1" dirty="0"/>
              <a:t>43 países </a:t>
            </a:r>
            <a:r>
              <a:rPr lang="es-CO" dirty="0"/>
              <a:t>: el </a:t>
            </a:r>
            <a:r>
              <a:rPr lang="en-US" b="1" dirty="0"/>
              <a:t>85%</a:t>
            </a:r>
            <a:r>
              <a:rPr lang="en-US" dirty="0"/>
              <a:t> de la </a:t>
            </a:r>
            <a:r>
              <a:rPr lang="en-US" b="1" dirty="0"/>
              <a:t>inversion </a:t>
            </a:r>
            <a:r>
              <a:rPr lang="en-US" b="1" dirty="0" err="1"/>
              <a:t>extranjera</a:t>
            </a:r>
            <a:r>
              <a:rPr lang="en-US" b="1" dirty="0"/>
              <a:t> </a:t>
            </a:r>
            <a:r>
              <a:rPr lang="en-US" b="1" dirty="0" err="1"/>
              <a:t>directa</a:t>
            </a:r>
            <a:r>
              <a:rPr lang="en-US" b="1" dirty="0"/>
              <a:t> </a:t>
            </a:r>
            <a:r>
              <a:rPr lang="en-US" dirty="0"/>
              <a:t>en el </a:t>
            </a:r>
            <a:r>
              <a:rPr lang="en-US" dirty="0" err="1"/>
              <a:t>mundo</a:t>
            </a:r>
            <a:r>
              <a:rPr lang="en-US" dirty="0"/>
              <a:t>.</a:t>
            </a:r>
            <a:endParaRPr lang="es-CO" dirty="0"/>
          </a:p>
          <a:p>
            <a:pPr marL="285750" indent="-285750">
              <a:buFont typeface="Arial" charset="0"/>
              <a:buChar char="•"/>
            </a:pPr>
            <a:endParaRPr lang="es-CO" dirty="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1" nodeType="with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1600" decel="100000"/>
                                        <p:tgtEl>
                                          <p:spTgt spid="10247"/>
                                        </p:tgtEl>
                                      </p:cBhvr>
                                    </p:animEffect>
                                    <p:anim calcmode="lin" valueType="num">
                                      <p:cBhvr>
                                        <p:cTn id="8" dur="1600" decel="100000" fill="hold"/>
                                        <p:tgtEl>
                                          <p:spTgt spid="10247"/>
                                        </p:tgtEl>
                                        <p:attrNameLst>
                                          <p:attrName>style.rotation</p:attrName>
                                        </p:attrNameLst>
                                      </p:cBhvr>
                                      <p:tavLst>
                                        <p:tav tm="0">
                                          <p:val>
                                            <p:fltVal val="-90"/>
                                          </p:val>
                                        </p:tav>
                                        <p:tav tm="100000">
                                          <p:val>
                                            <p:fltVal val="0"/>
                                          </p:val>
                                        </p:tav>
                                      </p:tavLst>
                                    </p:anim>
                                    <p:anim calcmode="lin" valueType="num">
                                      <p:cBhvr>
                                        <p:cTn id="9" dur="1600" decel="100000" fill="hold"/>
                                        <p:tgtEl>
                                          <p:spTgt spid="10247"/>
                                        </p:tgtEl>
                                        <p:attrNameLst>
                                          <p:attrName>ppt_x</p:attrName>
                                        </p:attrNameLst>
                                      </p:cBhvr>
                                      <p:tavLst>
                                        <p:tav tm="0">
                                          <p:val>
                                            <p:strVal val="#ppt_x+0.4"/>
                                          </p:val>
                                        </p:tav>
                                        <p:tav tm="100000">
                                          <p:val>
                                            <p:strVal val="#ppt_x-0.05"/>
                                          </p:val>
                                        </p:tav>
                                      </p:tavLst>
                                    </p:anim>
                                    <p:anim calcmode="lin" valueType="num">
                                      <p:cBhvr>
                                        <p:cTn id="10" dur="1600" decel="100000" fill="hold"/>
                                        <p:tgtEl>
                                          <p:spTgt spid="10247"/>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0247"/>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02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yurriago\Desktop\Sin título1.png"/>
          <p:cNvPicPr>
            <a:picLocks noChangeAspect="1" noChangeArrowheads="1"/>
          </p:cNvPicPr>
          <p:nvPr/>
        </p:nvPicPr>
        <p:blipFill>
          <a:blip r:embed="rId3" cstate="print"/>
          <a:srcRect/>
          <a:stretch>
            <a:fillRect/>
          </a:stretch>
        </p:blipFill>
        <p:spPr bwMode="auto">
          <a:xfrm>
            <a:off x="0" y="-137320"/>
            <a:ext cx="9166225" cy="6858001"/>
          </a:xfrm>
          <a:prstGeom prst="rect">
            <a:avLst/>
          </a:prstGeom>
          <a:noFill/>
          <a:ln w="9525">
            <a:noFill/>
            <a:miter lim="800000"/>
            <a:headEnd/>
            <a:tailEnd/>
          </a:ln>
        </p:spPr>
      </p:pic>
      <p:sp>
        <p:nvSpPr>
          <p:cNvPr id="10243" name="5 CuadroTexto"/>
          <p:cNvSpPr txBox="1">
            <a:spLocks noChangeArrowheads="1"/>
          </p:cNvSpPr>
          <p:nvPr/>
        </p:nvSpPr>
        <p:spPr bwMode="auto">
          <a:xfrm>
            <a:off x="3635375" y="6597650"/>
            <a:ext cx="952500" cy="246063"/>
          </a:xfrm>
          <a:prstGeom prst="rect">
            <a:avLst/>
          </a:prstGeom>
          <a:noFill/>
          <a:ln w="9525">
            <a:noFill/>
            <a:miter lim="800000"/>
            <a:headEnd/>
            <a:tailEnd/>
          </a:ln>
        </p:spPr>
        <p:txBody>
          <a:bodyPr wrap="none">
            <a:spAutoFit/>
          </a:bodyPr>
          <a:lstStyle/>
          <a:p>
            <a:r>
              <a:rPr lang="es-CO" sz="1000"/>
              <a:t>GD-FM-016 V2</a:t>
            </a:r>
          </a:p>
        </p:txBody>
      </p:sp>
      <p:sp>
        <p:nvSpPr>
          <p:cNvPr id="10244" name="1 Título"/>
          <p:cNvSpPr>
            <a:spLocks noGrp="1"/>
          </p:cNvSpPr>
          <p:nvPr>
            <p:ph type="title"/>
          </p:nvPr>
        </p:nvSpPr>
        <p:spPr>
          <a:xfrm>
            <a:off x="395288" y="333375"/>
            <a:ext cx="8507412" cy="1143000"/>
          </a:xfrm>
        </p:spPr>
        <p:txBody>
          <a:bodyPr/>
          <a:lstStyle/>
          <a:p>
            <a:r>
              <a:rPr lang="es-CO" sz="3800" b="1" dirty="0" smtClean="0"/>
              <a:t>Importancia en Sector Servicios</a:t>
            </a:r>
          </a:p>
        </p:txBody>
      </p:sp>
      <p:pic>
        <p:nvPicPr>
          <p:cNvPr id="10245" name="6 Imagen"/>
          <p:cNvPicPr>
            <a:picLocks noChangeAspect="1" noChangeArrowheads="1"/>
          </p:cNvPicPr>
          <p:nvPr/>
        </p:nvPicPr>
        <p:blipFill>
          <a:blip r:embed="rId4" cstate="print"/>
          <a:srcRect/>
          <a:stretch>
            <a:fillRect/>
          </a:stretch>
        </p:blipFill>
        <p:spPr bwMode="auto">
          <a:xfrm>
            <a:off x="1358900" y="5805488"/>
            <a:ext cx="1628775" cy="933450"/>
          </a:xfrm>
          <a:prstGeom prst="rect">
            <a:avLst/>
          </a:prstGeom>
          <a:noFill/>
          <a:ln w="9525">
            <a:noFill/>
            <a:miter lim="800000"/>
            <a:headEnd/>
            <a:tailEnd/>
          </a:ln>
        </p:spPr>
      </p:pic>
      <p:sp>
        <p:nvSpPr>
          <p:cNvPr id="10247" name="4 CuadroTexto"/>
          <p:cNvSpPr txBox="1">
            <a:spLocks noChangeArrowheads="1"/>
          </p:cNvSpPr>
          <p:nvPr/>
        </p:nvSpPr>
        <p:spPr bwMode="auto">
          <a:xfrm>
            <a:off x="539750" y="2132856"/>
            <a:ext cx="8136706" cy="1754326"/>
          </a:xfrm>
          <a:prstGeom prst="rect">
            <a:avLst/>
          </a:prstGeom>
          <a:noFill/>
          <a:ln w="9525">
            <a:noFill/>
            <a:miter lim="800000"/>
            <a:headEnd/>
            <a:tailEnd/>
          </a:ln>
        </p:spPr>
        <p:txBody>
          <a:bodyPr wrap="square">
            <a:spAutoFit/>
          </a:bodyPr>
          <a:lstStyle/>
          <a:p>
            <a:pPr marL="285750" indent="-285750">
              <a:buFont typeface="Arial" charset="0"/>
              <a:buChar char="•"/>
            </a:pPr>
            <a:r>
              <a:rPr lang="es-CO" dirty="0" smtClean="0"/>
              <a:t>Sector intensivo en </a:t>
            </a:r>
            <a:r>
              <a:rPr lang="es-CO" b="1" dirty="0" smtClean="0"/>
              <a:t>MANO DE OBRA</a:t>
            </a:r>
          </a:p>
          <a:p>
            <a:pPr marL="285750" indent="-285750">
              <a:buFont typeface="Arial" charset="0"/>
              <a:buChar char="•"/>
            </a:pPr>
            <a:r>
              <a:rPr lang="es-CO" dirty="0" smtClean="0"/>
              <a:t>Contacto directo con el</a:t>
            </a:r>
            <a:r>
              <a:rPr lang="es-CO" b="1" dirty="0" smtClean="0"/>
              <a:t> CONSUMIDOR</a:t>
            </a:r>
          </a:p>
          <a:p>
            <a:pPr marL="285750" indent="-285750">
              <a:buFont typeface="Arial" charset="0"/>
              <a:buChar char="•"/>
            </a:pPr>
            <a:r>
              <a:rPr lang="es-CO" b="1" dirty="0" smtClean="0"/>
              <a:t>Cadenas globales de valor </a:t>
            </a:r>
          </a:p>
          <a:p>
            <a:pPr marL="285750" indent="-285750">
              <a:buFont typeface="Arial" charset="0"/>
              <a:buChar char="•"/>
            </a:pPr>
            <a:r>
              <a:rPr lang="es-CO" b="1" dirty="0" smtClean="0"/>
              <a:t>Encadenamientos Productivos</a:t>
            </a:r>
          </a:p>
          <a:p>
            <a:pPr marL="285750" indent="-285750">
              <a:buFont typeface="Arial" charset="0"/>
              <a:buChar char="•"/>
            </a:pPr>
            <a:endParaRPr lang="es-CO" b="1" dirty="0" smtClean="0"/>
          </a:p>
          <a:p>
            <a:pPr marL="285750" indent="-285750">
              <a:buFont typeface="Arial" charset="0"/>
              <a:buChar char="•"/>
            </a:pPr>
            <a:endParaRPr lang="es-CO" dirty="0"/>
          </a:p>
        </p:txBody>
      </p:sp>
      <p:graphicFrame>
        <p:nvGraphicFramePr>
          <p:cNvPr id="2" name="1 Tabla"/>
          <p:cNvGraphicFramePr>
            <a:graphicFrameLocks noGrp="1"/>
          </p:cNvGraphicFramePr>
          <p:nvPr>
            <p:extLst>
              <p:ext uri="{D42A27DB-BD31-4B8C-83A1-F6EECF244321}">
                <p14:modId xmlns="" xmlns:p14="http://schemas.microsoft.com/office/powerpoint/2010/main" val="3206204472"/>
              </p:ext>
            </p:extLst>
          </p:nvPr>
        </p:nvGraphicFramePr>
        <p:xfrm>
          <a:off x="755774" y="3501008"/>
          <a:ext cx="7992690" cy="984247"/>
        </p:xfrm>
        <a:graphic>
          <a:graphicData uri="http://schemas.openxmlformats.org/drawingml/2006/table">
            <a:tbl>
              <a:tblPr firstRow="1" firstCol="1" bandRow="1">
                <a:tableStyleId>{5C22544A-7EE6-4342-B048-85BDC9FD1C3A}</a:tableStyleId>
              </a:tblPr>
              <a:tblGrid>
                <a:gridCol w="2906433"/>
                <a:gridCol w="5086257"/>
              </a:tblGrid>
              <a:tr h="984247">
                <a:tc>
                  <a:txBody>
                    <a:bodyPr/>
                    <a:lstStyle/>
                    <a:p>
                      <a:pPr algn="just">
                        <a:spcAft>
                          <a:spcPts val="0"/>
                        </a:spcAft>
                      </a:pPr>
                      <a:r>
                        <a:rPr lang="es-ES" sz="1200" b="1" dirty="0">
                          <a:solidFill>
                            <a:schemeClr val="tx1"/>
                          </a:solidFill>
                          <a:effectLst/>
                        </a:rPr>
                        <a:t>Empleo y Relaciones Laborales</a:t>
                      </a:r>
                      <a:endParaRPr lang="es-CO" sz="1200" b="1" dirty="0">
                        <a:solidFill>
                          <a:schemeClr val="tx1"/>
                        </a:solidFill>
                        <a:effectLst/>
                        <a:latin typeface="Calibri"/>
                        <a:ea typeface="Calibri"/>
                        <a:cs typeface="Times New Roman"/>
                      </a:endParaRPr>
                    </a:p>
                  </a:txBody>
                  <a:tcPr marL="68583" marR="68583" marT="0" marB="0">
                    <a:solidFill>
                      <a:schemeClr val="accent2"/>
                    </a:solidFill>
                  </a:tcPr>
                </a:tc>
                <a:tc>
                  <a:txBody>
                    <a:bodyPr/>
                    <a:lstStyle/>
                    <a:p>
                      <a:pPr algn="just">
                        <a:spcAft>
                          <a:spcPts val="0"/>
                        </a:spcAft>
                      </a:pPr>
                      <a:r>
                        <a:rPr lang="es-ES" sz="1200" dirty="0">
                          <a:solidFill>
                            <a:schemeClr val="tx1"/>
                          </a:solidFill>
                          <a:effectLst/>
                        </a:rPr>
                        <a:t>Las empresas tienen el deber de respetar el derecho de asociación sindical; cooperar con los representantes de los trabajadores; luchar contra la discriminación; contribuir a la abolición efectiva del trabajo infantil así como a la eliminación de toda forma de trabajo forzado.</a:t>
                      </a:r>
                      <a:endParaRPr lang="es-CO" sz="1200" dirty="0">
                        <a:solidFill>
                          <a:schemeClr val="tx1"/>
                        </a:solidFill>
                        <a:effectLst/>
                        <a:latin typeface="Calibri"/>
                        <a:ea typeface="Calibri"/>
                        <a:cs typeface="Times New Roman"/>
                      </a:endParaRPr>
                    </a:p>
                  </a:txBody>
                  <a:tcPr marL="68583" marR="68583" marT="0" marB="0" anchor="ctr">
                    <a:solidFill>
                      <a:schemeClr val="accent2"/>
                    </a:solidFill>
                  </a:tcPr>
                </a:tc>
              </a:tr>
            </a:tbl>
          </a:graphicData>
        </a:graphic>
      </p:graphicFrame>
      <p:graphicFrame>
        <p:nvGraphicFramePr>
          <p:cNvPr id="3" name="2 Tabla"/>
          <p:cNvGraphicFramePr>
            <a:graphicFrameLocks noGrp="1"/>
          </p:cNvGraphicFramePr>
          <p:nvPr>
            <p:extLst>
              <p:ext uri="{D42A27DB-BD31-4B8C-83A1-F6EECF244321}">
                <p14:modId xmlns="" xmlns:p14="http://schemas.microsoft.com/office/powerpoint/2010/main" val="2009270065"/>
              </p:ext>
            </p:extLst>
          </p:nvPr>
        </p:nvGraphicFramePr>
        <p:xfrm>
          <a:off x="755774" y="4557263"/>
          <a:ext cx="7992690" cy="1152128"/>
        </p:xfrm>
        <a:graphic>
          <a:graphicData uri="http://schemas.openxmlformats.org/drawingml/2006/table">
            <a:tbl>
              <a:tblPr firstRow="1" firstCol="1" bandRow="1">
                <a:tableStyleId>{5C22544A-7EE6-4342-B048-85BDC9FD1C3A}</a:tableStyleId>
              </a:tblPr>
              <a:tblGrid>
                <a:gridCol w="2872846"/>
                <a:gridCol w="5119844"/>
              </a:tblGrid>
              <a:tr h="1152128">
                <a:tc>
                  <a:txBody>
                    <a:bodyPr/>
                    <a:lstStyle/>
                    <a:p>
                      <a:pPr>
                        <a:spcAft>
                          <a:spcPts val="0"/>
                        </a:spcAft>
                      </a:pPr>
                      <a:r>
                        <a:rPr lang="es-ES" sz="1200" dirty="0">
                          <a:solidFill>
                            <a:schemeClr val="tx1"/>
                          </a:solidFill>
                          <a:effectLst/>
                        </a:rPr>
                        <a:t>Intereses de los Consumidores</a:t>
                      </a:r>
                      <a:endParaRPr lang="es-CO" sz="1200" dirty="0">
                        <a:solidFill>
                          <a:schemeClr val="tx1"/>
                        </a:solidFill>
                        <a:effectLst/>
                        <a:latin typeface="Calibri"/>
                        <a:ea typeface="Calibri"/>
                        <a:cs typeface="Times New Roman"/>
                      </a:endParaRPr>
                    </a:p>
                  </a:txBody>
                  <a:tcPr marL="68575" marR="68575" marT="0" marB="0">
                    <a:solidFill>
                      <a:srgbClr val="EEF319"/>
                    </a:solidFill>
                  </a:tcPr>
                </a:tc>
                <a:tc>
                  <a:txBody>
                    <a:bodyPr/>
                    <a:lstStyle/>
                    <a:p>
                      <a:pPr algn="just">
                        <a:spcAft>
                          <a:spcPts val="0"/>
                        </a:spcAft>
                      </a:pPr>
                      <a:r>
                        <a:rPr lang="es-ES" sz="1200" b="0" dirty="0">
                          <a:solidFill>
                            <a:schemeClr val="tx1"/>
                          </a:solidFill>
                          <a:effectLst/>
                        </a:rPr>
                        <a:t>Busca asegurar que las empresas respeten los derechos de los consumidores, incluidos los referidos a la calidad y salubridad de los productos. Enfatiza la importancia de que las empresas sigan prácticas leales de comercio, mercadeo y publicidad.</a:t>
                      </a:r>
                      <a:endParaRPr lang="es-CO" sz="1200" b="0" dirty="0">
                        <a:solidFill>
                          <a:schemeClr val="tx1"/>
                        </a:solidFill>
                        <a:effectLst/>
                        <a:latin typeface="Calibri"/>
                        <a:ea typeface="Calibri"/>
                        <a:cs typeface="Times New Roman"/>
                      </a:endParaRPr>
                    </a:p>
                  </a:txBody>
                  <a:tcPr marL="68575" marR="68575" marT="0" marB="0">
                    <a:solidFill>
                      <a:srgbClr val="EEF319"/>
                    </a:solidFill>
                  </a:tcPr>
                </a:tc>
              </a:tr>
            </a:tbl>
          </a:graphicData>
        </a:graphic>
      </p:graphicFrame>
    </p:spTree>
    <p:extLst>
      <p:ext uri="{BB962C8B-B14F-4D97-AF65-F5344CB8AC3E}">
        <p14:creationId xmlns="" xmlns:p14="http://schemas.microsoft.com/office/powerpoint/2010/main" val="2519610388"/>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1600" decel="100000"/>
                                        <p:tgtEl>
                                          <p:spTgt spid="10247"/>
                                        </p:tgtEl>
                                      </p:cBhvr>
                                    </p:animEffect>
                                    <p:anim calcmode="lin" valueType="num">
                                      <p:cBhvr>
                                        <p:cTn id="8" dur="1600" decel="100000" fill="hold"/>
                                        <p:tgtEl>
                                          <p:spTgt spid="10247"/>
                                        </p:tgtEl>
                                        <p:attrNameLst>
                                          <p:attrName>style.rotation</p:attrName>
                                        </p:attrNameLst>
                                      </p:cBhvr>
                                      <p:tavLst>
                                        <p:tav tm="0">
                                          <p:val>
                                            <p:fltVal val="-90"/>
                                          </p:val>
                                        </p:tav>
                                        <p:tav tm="100000">
                                          <p:val>
                                            <p:fltVal val="0"/>
                                          </p:val>
                                        </p:tav>
                                      </p:tavLst>
                                    </p:anim>
                                    <p:anim calcmode="lin" valueType="num">
                                      <p:cBhvr>
                                        <p:cTn id="9" dur="1600" decel="100000" fill="hold"/>
                                        <p:tgtEl>
                                          <p:spTgt spid="10247"/>
                                        </p:tgtEl>
                                        <p:attrNameLst>
                                          <p:attrName>ppt_x</p:attrName>
                                        </p:attrNameLst>
                                      </p:cBhvr>
                                      <p:tavLst>
                                        <p:tav tm="0">
                                          <p:val>
                                            <p:strVal val="#ppt_x+0.4"/>
                                          </p:val>
                                        </p:tav>
                                        <p:tav tm="100000">
                                          <p:val>
                                            <p:strVal val="#ppt_x-0.05"/>
                                          </p:val>
                                        </p:tav>
                                      </p:tavLst>
                                    </p:anim>
                                    <p:anim calcmode="lin" valueType="num">
                                      <p:cBhvr>
                                        <p:cTn id="10" dur="1600" decel="100000" fill="hold"/>
                                        <p:tgtEl>
                                          <p:spTgt spid="10247"/>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0247"/>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02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1692</Words>
  <Application>Microsoft Office PowerPoint</Application>
  <PresentationFormat>Presentación en pantalla (4:3)</PresentationFormat>
  <Paragraphs>122</Paragraphs>
  <Slides>17</Slides>
  <Notes>16</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“Comercio Exterior de Servicios y la RSE: Líneas Directrices de la OCDE para Empresas Multinacionales” </vt:lpstr>
      <vt:lpstr>I. Líneas Directrices de la OCDE II. Punto Nacional de Contacto de Colombia III. Presentación de Casos Específicos IV. Mirando Hacia Adelante</vt:lpstr>
      <vt:lpstr>I. Líneas Directrices de la OCDE</vt:lpstr>
      <vt:lpstr>Colombia y las Directrices de la OCDE</vt:lpstr>
      <vt:lpstr>Contenido de las Líneas Directrices de OCDE</vt:lpstr>
      <vt:lpstr>Contenido de las Directrices</vt:lpstr>
      <vt:lpstr>Contenido de las Directrices</vt:lpstr>
      <vt:lpstr>Las Directrices en el Contexto Global</vt:lpstr>
      <vt:lpstr>Importancia en Sector Servicios</vt:lpstr>
      <vt:lpstr>I. Líneas Directrices de la OCDE II. Punto Nacional de Contacto de Colombia III. Presentación de Casos Específicos IV. Mirando Hacia Adelante</vt:lpstr>
      <vt:lpstr> II. Punto Nacional de Contacto de Colombia </vt:lpstr>
      <vt:lpstr>I. Líneas Directrices de la OCDE II. Punto Nacional de Contacto de Colombia III. Presentación de Casos Específicos IV. Mirando Hacia Adelante</vt:lpstr>
      <vt:lpstr> III. Presentación de Casos Específicos </vt:lpstr>
      <vt:lpstr> Mandato del PNC Frente a Casos Específicos </vt:lpstr>
      <vt:lpstr>I. Líneas Directrices de la OCDE II. Punto Nacional de Contacto de Colombia III. Presentación de Casos Específicos IV. Mirando Hacia Adelante</vt:lpstr>
      <vt:lpstr>IV. Mirando Hacia Adelante</vt:lpstr>
      <vt:lpstr>Gracias ggallo@mincomercio.gov.co colombiaPNC@mincomercio.gov.co PNC Web Site: https://www.mincomercio.gov.co/mincomercioexterior/publicaciones.php?id=2241  </vt:lpstr>
    </vt:vector>
  </TitlesOfParts>
  <Company>Ministerio de Comercio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yurriago</dc:creator>
  <cp:lastModifiedBy>arivera</cp:lastModifiedBy>
  <cp:revision>82</cp:revision>
  <dcterms:created xsi:type="dcterms:W3CDTF">2011-05-23T19:43:56Z</dcterms:created>
  <dcterms:modified xsi:type="dcterms:W3CDTF">2012-07-31T21:47:12Z</dcterms:modified>
</cp:coreProperties>
</file>