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xlsx" ContentType="application/vnd.openxmlformats-officedocument.spreadsheetml.sheet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3"/>
  </p:notesMasterIdLst>
  <p:handoutMasterIdLst>
    <p:handoutMasterId r:id="rId14"/>
  </p:handoutMasterIdLst>
  <p:sldIdLst>
    <p:sldId id="256" r:id="rId2"/>
    <p:sldId id="267" r:id="rId3"/>
    <p:sldId id="259" r:id="rId4"/>
    <p:sldId id="271" r:id="rId5"/>
    <p:sldId id="269" r:id="rId6"/>
    <p:sldId id="272" r:id="rId7"/>
    <p:sldId id="264" r:id="rId8"/>
    <p:sldId id="268" r:id="rId9"/>
    <p:sldId id="270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1" d="100"/>
          <a:sy n="81" d="100"/>
        </p:scale>
        <p:origin x="-179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handoutMaster" Target="handoutMasters/handout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Turista </c:v>
                </c:pt>
              </c:strCache>
            </c:strRef>
          </c:tx>
          <c:invertIfNegative val="0"/>
          <c:cat>
            <c:strRef>
              <c:f>Sheet1!$A$2</c:f>
              <c:strCache>
                <c:ptCount val="1"/>
                <c:pt idx="0">
                  <c:v>Gasto promedio</c:v>
                </c:pt>
              </c:strCache>
            </c:strRef>
          </c:cat>
          <c:val>
            <c:numRef>
              <c:f>Sheet1!$B$2</c:f>
              <c:numCache>
                <c:formatCode>"$"#,##0</c:formatCode>
                <c:ptCount val="1"/>
                <c:pt idx="0">
                  <c:v>1200.0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Paciente</c:v>
                </c:pt>
              </c:strCache>
            </c:strRef>
          </c:tx>
          <c:spPr>
            <a:solidFill>
              <a:schemeClr val="accent3"/>
            </a:solidFill>
          </c:spPr>
          <c:invertIfNegative val="0"/>
          <c:dPt>
            <c:idx val="0"/>
            <c:invertIfNegative val="0"/>
            <c:bubble3D val="0"/>
          </c:dPt>
          <c:cat>
            <c:strRef>
              <c:f>Sheet1!$A$2</c:f>
              <c:strCache>
                <c:ptCount val="1"/>
                <c:pt idx="0">
                  <c:v>Gasto promedio</c:v>
                </c:pt>
              </c:strCache>
            </c:strRef>
          </c:cat>
          <c:val>
            <c:numRef>
              <c:f>Sheet1!$C$2</c:f>
              <c:numCache>
                <c:formatCode>"$"#,##0</c:formatCode>
                <c:ptCount val="1"/>
                <c:pt idx="0">
                  <c:v>7000.0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overlap val="-25"/>
        <c:axId val="2135784248"/>
        <c:axId val="2135291192"/>
      </c:barChart>
      <c:catAx>
        <c:axId val="2135784248"/>
        <c:scaling>
          <c:orientation val="minMax"/>
        </c:scaling>
        <c:delete val="1"/>
        <c:axPos val="b"/>
        <c:majorTickMark val="none"/>
        <c:minorTickMark val="none"/>
        <c:tickLblPos val="nextTo"/>
        <c:crossAx val="2135291192"/>
        <c:crosses val="autoZero"/>
        <c:auto val="1"/>
        <c:lblAlgn val="ctr"/>
        <c:lblOffset val="100"/>
        <c:noMultiLvlLbl val="0"/>
      </c:catAx>
      <c:valAx>
        <c:axId val="2135291192"/>
        <c:scaling>
          <c:orientation val="minMax"/>
        </c:scaling>
        <c:delete val="0"/>
        <c:axPos val="l"/>
        <c:numFmt formatCode="&quot;$&quot;#,##0" sourceLinked="1"/>
        <c:majorTickMark val="none"/>
        <c:minorTickMark val="none"/>
        <c:tickLblPos val="nextTo"/>
        <c:spPr>
          <a:ln w="10000">
            <a:noFill/>
          </a:ln>
        </c:spPr>
        <c:crossAx val="2135784248"/>
        <c:crosses val="autoZero"/>
        <c:crossBetween val="between"/>
        <c:majorUnit val="2000.0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>
          <a:latin typeface="Myriad Pro"/>
          <a:cs typeface="Myriad Pro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trendline>
            <c:trendlineType val="linear"/>
            <c:dispRSqr val="0"/>
            <c:dispEq val="0"/>
          </c:trendline>
          <c:cat>
            <c:numRef>
              <c:f>Sheet1!$A$2:$A$6</c:f>
              <c:numCache>
                <c:formatCode>General</c:formatCode>
                <c:ptCount val="5"/>
                <c:pt idx="0">
                  <c:v>2007.0</c:v>
                </c:pt>
                <c:pt idx="1">
                  <c:v>2008.0</c:v>
                </c:pt>
                <c:pt idx="2">
                  <c:v>2009.0</c:v>
                </c:pt>
                <c:pt idx="3">
                  <c:v>2010.0</c:v>
                </c:pt>
                <c:pt idx="4">
                  <c:v>2011.0</c:v>
                </c:pt>
              </c:numCache>
            </c:numRef>
          </c:cat>
          <c:val>
            <c:numRef>
              <c:f>Sheet1!$B$2:$B$6</c:f>
              <c:numCache>
                <c:formatCode>General</c:formatCode>
                <c:ptCount val="5"/>
                <c:pt idx="0">
                  <c:v>20000.0</c:v>
                </c:pt>
                <c:pt idx="1">
                  <c:v>25000.0</c:v>
                </c:pt>
                <c:pt idx="2">
                  <c:v>30000.0</c:v>
                </c:pt>
                <c:pt idx="3">
                  <c:v>36000.0</c:v>
                </c:pt>
                <c:pt idx="4">
                  <c:v>40000.0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35835848"/>
        <c:axId val="2135838728"/>
      </c:barChart>
      <c:catAx>
        <c:axId val="21358358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135838728"/>
        <c:crossesAt val="0.0"/>
        <c:auto val="1"/>
        <c:lblAlgn val="ctr"/>
        <c:lblOffset val="100"/>
        <c:noMultiLvlLbl val="0"/>
      </c:catAx>
      <c:valAx>
        <c:axId val="2135838728"/>
        <c:scaling>
          <c:orientation val="minMax"/>
          <c:max val="45000.0"/>
          <c:min val="0.0"/>
        </c:scaling>
        <c:delete val="0"/>
        <c:axPos val="l"/>
        <c:numFmt formatCode="General" sourceLinked="1"/>
        <c:majorTickMark val="out"/>
        <c:minorTickMark val="none"/>
        <c:tickLblPos val="nextTo"/>
        <c:crossAx val="2135835848"/>
        <c:crosses val="autoZero"/>
        <c:crossBetween val="between"/>
        <c:majorUnit val="10000.0"/>
        <c:minorUnit val="5000.0"/>
      </c:valAx>
    </c:plotArea>
    <c:plotVisOnly val="1"/>
    <c:dispBlanksAs val="gap"/>
    <c:showDLblsOverMax val="0"/>
  </c:chart>
  <c:txPr>
    <a:bodyPr/>
    <a:lstStyle/>
    <a:p>
      <a:pPr>
        <a:defRPr sz="1800">
          <a:latin typeface="Myriad Pro"/>
          <a:cs typeface="Myriad Pro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Pacientes internacionales atendidos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trendline>
            <c:trendlineType val="linear"/>
            <c:dispRSqr val="0"/>
            <c:dispEq val="0"/>
          </c:trendline>
          <c:cat>
            <c:numRef>
              <c:f>Sheet1!$A$2:$A$7</c:f>
              <c:numCache>
                <c:formatCode>General</c:formatCode>
                <c:ptCount val="6"/>
                <c:pt idx="0">
                  <c:v>2006.0</c:v>
                </c:pt>
                <c:pt idx="1">
                  <c:v>2007.0</c:v>
                </c:pt>
                <c:pt idx="2">
                  <c:v>2008.0</c:v>
                </c:pt>
                <c:pt idx="3">
                  <c:v>2009.0</c:v>
                </c:pt>
                <c:pt idx="4">
                  <c:v>2010.0</c:v>
                </c:pt>
                <c:pt idx="5">
                  <c:v>2011.0</c:v>
                </c:pt>
              </c:numCache>
            </c:numRef>
          </c:cat>
          <c:val>
            <c:numRef>
              <c:f>Sheet1!$B$2:$B$7</c:f>
              <c:numCache>
                <c:formatCode>General</c:formatCode>
                <c:ptCount val="6"/>
                <c:pt idx="0">
                  <c:v>1.0</c:v>
                </c:pt>
                <c:pt idx="1">
                  <c:v>64.0</c:v>
                </c:pt>
                <c:pt idx="2">
                  <c:v>121.0</c:v>
                </c:pt>
                <c:pt idx="3">
                  <c:v>104.0</c:v>
                </c:pt>
                <c:pt idx="4">
                  <c:v>140.0</c:v>
                </c:pt>
                <c:pt idx="5">
                  <c:v>250.0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5"/>
        <c:axId val="2135871912"/>
        <c:axId val="2135874792"/>
      </c:barChart>
      <c:catAx>
        <c:axId val="21358719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2135874792"/>
        <c:crosses val="autoZero"/>
        <c:auto val="1"/>
        <c:lblAlgn val="ctr"/>
        <c:lblOffset val="100"/>
        <c:noMultiLvlLbl val="0"/>
      </c:catAx>
      <c:valAx>
        <c:axId val="2135874792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spPr>
          <a:ln w="10000">
            <a:noFill/>
          </a:ln>
        </c:spPr>
        <c:crossAx val="213587191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>
          <a:latin typeface="Myriad Pro"/>
          <a:cs typeface="Myriad Pro"/>
        </a:defRPr>
      </a:pPr>
      <a:endParaRPr lang="en-US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53A52A6-16C1-F64A-9B6D-666300FE3AB8}" type="doc">
      <dgm:prSet loTypeId="urn:microsoft.com/office/officeart/2008/layout/RadialCluster" loCatId="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1E6E8136-EE34-244B-AAEB-37B384BF9E2E}">
      <dgm:prSet phldrT="[Text]" custT="1"/>
      <dgm:spPr/>
      <dgm:t>
        <a:bodyPr/>
        <a:lstStyle/>
        <a:p>
          <a:r>
            <a:rPr lang="es-ES_tradnl" sz="2400" noProof="0" dirty="0" smtClean="0"/>
            <a:t>$280 millones</a:t>
          </a:r>
          <a:endParaRPr lang="es-ES_tradnl" sz="2400" noProof="0" dirty="0"/>
        </a:p>
      </dgm:t>
    </dgm:pt>
    <dgm:pt modelId="{7EF7052D-4F0B-BB4B-9BCF-A943D3EAB1A8}" type="parTrans" cxnId="{3CE8A403-766B-AB44-94FD-F08A455861B1}">
      <dgm:prSet/>
      <dgm:spPr/>
      <dgm:t>
        <a:bodyPr/>
        <a:lstStyle/>
        <a:p>
          <a:endParaRPr lang="es-ES_tradnl" noProof="0"/>
        </a:p>
      </dgm:t>
    </dgm:pt>
    <dgm:pt modelId="{1EF6E004-1E5A-2C47-9289-E9548179DF37}" type="sibTrans" cxnId="{3CE8A403-766B-AB44-94FD-F08A455861B1}">
      <dgm:prSet/>
      <dgm:spPr/>
      <dgm:t>
        <a:bodyPr/>
        <a:lstStyle/>
        <a:p>
          <a:endParaRPr lang="es-ES_tradnl" noProof="0"/>
        </a:p>
      </dgm:t>
    </dgm:pt>
    <dgm:pt modelId="{21DA0AC8-F18B-054A-AEF9-D7BD6B284A76}">
      <dgm:prSet phldrT="[Text]" custT="1"/>
      <dgm:spPr/>
      <dgm:t>
        <a:bodyPr/>
        <a:lstStyle/>
        <a:p>
          <a:r>
            <a:rPr lang="es-ES_tradnl" sz="2400" noProof="0" dirty="0" smtClean="0"/>
            <a:t>Comparación de ingresos</a:t>
          </a:r>
          <a:endParaRPr lang="es-ES_tradnl" sz="2400" noProof="0" dirty="0"/>
        </a:p>
      </dgm:t>
    </dgm:pt>
    <dgm:pt modelId="{9544D085-D707-BD4E-A5E4-E038EAF7EF34}" type="parTrans" cxnId="{4B418C78-1664-9A42-9051-5F0631A1B2D4}">
      <dgm:prSet/>
      <dgm:spPr/>
      <dgm:t>
        <a:bodyPr/>
        <a:lstStyle/>
        <a:p>
          <a:endParaRPr lang="es-ES_tradnl" noProof="0"/>
        </a:p>
      </dgm:t>
    </dgm:pt>
    <dgm:pt modelId="{6C1A1499-8DF1-EC4B-95BB-E803EA7B4A1B}" type="sibTrans" cxnId="{4B418C78-1664-9A42-9051-5F0631A1B2D4}">
      <dgm:prSet/>
      <dgm:spPr/>
      <dgm:t>
        <a:bodyPr/>
        <a:lstStyle/>
        <a:p>
          <a:endParaRPr lang="es-ES_tradnl" noProof="0"/>
        </a:p>
      </dgm:t>
    </dgm:pt>
    <dgm:pt modelId="{20CF11F9-7A87-BA40-8C71-9EB533237A60}">
      <dgm:prSet phldrT="[Text]" custT="1"/>
      <dgm:spPr/>
      <dgm:t>
        <a:bodyPr/>
        <a:lstStyle/>
        <a:p>
          <a:r>
            <a:rPr lang="es-ES_tradnl" sz="2400" noProof="0" dirty="0" smtClean="0"/>
            <a:t>40.000 pacientes</a:t>
          </a:r>
          <a:endParaRPr lang="es-ES_tradnl" sz="2400" noProof="0" dirty="0"/>
        </a:p>
      </dgm:t>
    </dgm:pt>
    <dgm:pt modelId="{694C20D8-048B-FE45-817E-E6E21E23D505}" type="parTrans" cxnId="{59EE1C29-ECED-5041-9843-E73624EE37D2}">
      <dgm:prSet/>
      <dgm:spPr/>
      <dgm:t>
        <a:bodyPr/>
        <a:lstStyle/>
        <a:p>
          <a:endParaRPr lang="es-ES_tradnl" noProof="0"/>
        </a:p>
      </dgm:t>
    </dgm:pt>
    <dgm:pt modelId="{2886DB78-FFAF-F84C-A768-802598FA61DD}" type="sibTrans" cxnId="{59EE1C29-ECED-5041-9843-E73624EE37D2}">
      <dgm:prSet/>
      <dgm:spPr/>
      <dgm:t>
        <a:bodyPr/>
        <a:lstStyle/>
        <a:p>
          <a:endParaRPr lang="es-ES_tradnl" noProof="0"/>
        </a:p>
      </dgm:t>
    </dgm:pt>
    <dgm:pt modelId="{77B59E4C-50EE-434F-993A-CF35BF8424AE}">
      <dgm:prSet phldrT="[Text]" custT="1"/>
      <dgm:spPr/>
      <dgm:t>
        <a:bodyPr/>
        <a:lstStyle/>
        <a:p>
          <a:r>
            <a:rPr lang="es-ES_tradnl" sz="2400" noProof="0" smtClean="0"/>
            <a:t>233.333 turistas</a:t>
          </a:r>
          <a:endParaRPr lang="es-ES_tradnl" sz="2400" noProof="0"/>
        </a:p>
      </dgm:t>
    </dgm:pt>
    <dgm:pt modelId="{6CCA81B0-8AE6-9E47-8663-3999220E1E9C}" type="parTrans" cxnId="{DF0840BE-66DE-CB4B-A9E3-353AF077FB54}">
      <dgm:prSet/>
      <dgm:spPr/>
      <dgm:t>
        <a:bodyPr/>
        <a:lstStyle/>
        <a:p>
          <a:endParaRPr lang="es-ES_tradnl" noProof="0"/>
        </a:p>
      </dgm:t>
    </dgm:pt>
    <dgm:pt modelId="{B962D0D0-E07A-604C-879A-90CBD010F481}" type="sibTrans" cxnId="{DF0840BE-66DE-CB4B-A9E3-353AF077FB54}">
      <dgm:prSet/>
      <dgm:spPr/>
      <dgm:t>
        <a:bodyPr/>
        <a:lstStyle/>
        <a:p>
          <a:endParaRPr lang="es-ES_tradnl" noProof="0"/>
        </a:p>
      </dgm:t>
    </dgm:pt>
    <dgm:pt modelId="{D7D9CF08-B10B-314B-92FD-01952283CF58}" type="pres">
      <dgm:prSet presAssocID="{E53A52A6-16C1-F64A-9B6D-666300FE3AB8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</dgm:pt>
    <dgm:pt modelId="{1720E8D1-AD47-9941-A5C7-571FDC847A68}" type="pres">
      <dgm:prSet presAssocID="{1E6E8136-EE34-244B-AAEB-37B384BF9E2E}" presName="singleCycle" presStyleCnt="0"/>
      <dgm:spPr/>
    </dgm:pt>
    <dgm:pt modelId="{FB962D40-DE8B-9142-99E0-7A51D4D01085}" type="pres">
      <dgm:prSet presAssocID="{1E6E8136-EE34-244B-AAEB-37B384BF9E2E}" presName="singleCenter" presStyleLbl="node1" presStyleIdx="0" presStyleCnt="4" custScaleX="160480" custLinFactNeighborX="423" custLinFactNeighborY="-10566">
        <dgm:presLayoutVars>
          <dgm:chMax val="7"/>
          <dgm:chPref val="7"/>
        </dgm:presLayoutVars>
      </dgm:prSet>
      <dgm:spPr/>
      <dgm:t>
        <a:bodyPr/>
        <a:lstStyle/>
        <a:p>
          <a:endParaRPr lang="en-US"/>
        </a:p>
      </dgm:t>
    </dgm:pt>
    <dgm:pt modelId="{40D63BE4-1CA5-8844-B2A1-FA89175B8844}" type="pres">
      <dgm:prSet presAssocID="{9544D085-D707-BD4E-A5E4-E038EAF7EF34}" presName="Name56" presStyleLbl="parChTrans1D2" presStyleIdx="0" presStyleCnt="3"/>
      <dgm:spPr/>
    </dgm:pt>
    <dgm:pt modelId="{EC1200CB-FB19-C246-9305-FDCF1F64D89B}" type="pres">
      <dgm:prSet presAssocID="{21DA0AC8-F18B-054A-AEF9-D7BD6B284A76}" presName="text0" presStyleLbl="node1" presStyleIdx="1" presStyleCnt="4" custScaleX="40257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B4F2C03-CF92-9F4D-9048-58D6EDBB904C}" type="pres">
      <dgm:prSet presAssocID="{694C20D8-048B-FE45-817E-E6E21E23D505}" presName="Name56" presStyleLbl="parChTrans1D2" presStyleIdx="1" presStyleCnt="3"/>
      <dgm:spPr/>
    </dgm:pt>
    <dgm:pt modelId="{7F797FC2-2D0C-ED47-810D-1B5A1DF7C373}" type="pres">
      <dgm:prSet presAssocID="{20CF11F9-7A87-BA40-8C71-9EB533237A60}" presName="text0" presStyleLbl="node1" presStyleIdx="2" presStyleCnt="4" custScaleX="26297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2EAB3EF-ADC1-894F-9452-3619A3A51AB5}" type="pres">
      <dgm:prSet presAssocID="{6CCA81B0-8AE6-9E47-8663-3999220E1E9C}" presName="Name56" presStyleLbl="parChTrans1D2" presStyleIdx="2" presStyleCnt="3"/>
      <dgm:spPr/>
    </dgm:pt>
    <dgm:pt modelId="{1F95CE2D-75AE-C74B-81FB-651D73C3D979}" type="pres">
      <dgm:prSet presAssocID="{77B59E4C-50EE-434F-993A-CF35BF8424AE}" presName="text0" presStyleLbl="node1" presStyleIdx="3" presStyleCnt="4" custScaleX="26898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7F29FD8-BD3C-4A46-B99A-29227EA61D8F}" type="presOf" srcId="{1E6E8136-EE34-244B-AAEB-37B384BF9E2E}" destId="{FB962D40-DE8B-9142-99E0-7A51D4D01085}" srcOrd="0" destOrd="0" presId="urn:microsoft.com/office/officeart/2008/layout/RadialCluster"/>
    <dgm:cxn modelId="{3F3E4916-C20A-D14F-A431-AC28DFD7D6CC}" type="presOf" srcId="{77B59E4C-50EE-434F-993A-CF35BF8424AE}" destId="{1F95CE2D-75AE-C74B-81FB-651D73C3D979}" srcOrd="0" destOrd="0" presId="urn:microsoft.com/office/officeart/2008/layout/RadialCluster"/>
    <dgm:cxn modelId="{59EE1C29-ECED-5041-9843-E73624EE37D2}" srcId="{1E6E8136-EE34-244B-AAEB-37B384BF9E2E}" destId="{20CF11F9-7A87-BA40-8C71-9EB533237A60}" srcOrd="1" destOrd="0" parTransId="{694C20D8-048B-FE45-817E-E6E21E23D505}" sibTransId="{2886DB78-FFAF-F84C-A768-802598FA61DD}"/>
    <dgm:cxn modelId="{A3836027-8132-7B45-84AE-F0EAA06B7B32}" type="presOf" srcId="{21DA0AC8-F18B-054A-AEF9-D7BD6B284A76}" destId="{EC1200CB-FB19-C246-9305-FDCF1F64D89B}" srcOrd="0" destOrd="0" presId="urn:microsoft.com/office/officeart/2008/layout/RadialCluster"/>
    <dgm:cxn modelId="{AFFB94E9-FD0C-8A43-BC4C-F8DB804B7D9D}" type="presOf" srcId="{6CCA81B0-8AE6-9E47-8663-3999220E1E9C}" destId="{A2EAB3EF-ADC1-894F-9452-3619A3A51AB5}" srcOrd="0" destOrd="0" presId="urn:microsoft.com/office/officeart/2008/layout/RadialCluster"/>
    <dgm:cxn modelId="{4B418C78-1664-9A42-9051-5F0631A1B2D4}" srcId="{1E6E8136-EE34-244B-AAEB-37B384BF9E2E}" destId="{21DA0AC8-F18B-054A-AEF9-D7BD6B284A76}" srcOrd="0" destOrd="0" parTransId="{9544D085-D707-BD4E-A5E4-E038EAF7EF34}" sibTransId="{6C1A1499-8DF1-EC4B-95BB-E803EA7B4A1B}"/>
    <dgm:cxn modelId="{D185A950-B322-F04A-AFBB-A6D1A063BED2}" type="presOf" srcId="{694C20D8-048B-FE45-817E-E6E21E23D505}" destId="{EB4F2C03-CF92-9F4D-9048-58D6EDBB904C}" srcOrd="0" destOrd="0" presId="urn:microsoft.com/office/officeart/2008/layout/RadialCluster"/>
    <dgm:cxn modelId="{A75E05DA-84A7-854A-9B83-3282B4045C7C}" type="presOf" srcId="{E53A52A6-16C1-F64A-9B6D-666300FE3AB8}" destId="{D7D9CF08-B10B-314B-92FD-01952283CF58}" srcOrd="0" destOrd="0" presId="urn:microsoft.com/office/officeart/2008/layout/RadialCluster"/>
    <dgm:cxn modelId="{DF0840BE-66DE-CB4B-A9E3-353AF077FB54}" srcId="{1E6E8136-EE34-244B-AAEB-37B384BF9E2E}" destId="{77B59E4C-50EE-434F-993A-CF35BF8424AE}" srcOrd="2" destOrd="0" parTransId="{6CCA81B0-8AE6-9E47-8663-3999220E1E9C}" sibTransId="{B962D0D0-E07A-604C-879A-90CBD010F481}"/>
    <dgm:cxn modelId="{71B86CCC-94CA-E44F-9AD4-CD99574CAEBD}" type="presOf" srcId="{9544D085-D707-BD4E-A5E4-E038EAF7EF34}" destId="{40D63BE4-1CA5-8844-B2A1-FA89175B8844}" srcOrd="0" destOrd="0" presId="urn:microsoft.com/office/officeart/2008/layout/RadialCluster"/>
    <dgm:cxn modelId="{3CE8A403-766B-AB44-94FD-F08A455861B1}" srcId="{E53A52A6-16C1-F64A-9B6D-666300FE3AB8}" destId="{1E6E8136-EE34-244B-AAEB-37B384BF9E2E}" srcOrd="0" destOrd="0" parTransId="{7EF7052D-4F0B-BB4B-9BCF-A943D3EAB1A8}" sibTransId="{1EF6E004-1E5A-2C47-9289-E9548179DF37}"/>
    <dgm:cxn modelId="{E674BAF1-356E-8046-94C8-AFB3F0700E21}" type="presOf" srcId="{20CF11F9-7A87-BA40-8C71-9EB533237A60}" destId="{7F797FC2-2D0C-ED47-810D-1B5A1DF7C373}" srcOrd="0" destOrd="0" presId="urn:microsoft.com/office/officeart/2008/layout/RadialCluster"/>
    <dgm:cxn modelId="{B6851ECC-195B-034B-B93A-6218AD4D9174}" type="presParOf" srcId="{D7D9CF08-B10B-314B-92FD-01952283CF58}" destId="{1720E8D1-AD47-9941-A5C7-571FDC847A68}" srcOrd="0" destOrd="0" presId="urn:microsoft.com/office/officeart/2008/layout/RadialCluster"/>
    <dgm:cxn modelId="{C277BF92-93AF-8044-A83E-87821E5818BA}" type="presParOf" srcId="{1720E8D1-AD47-9941-A5C7-571FDC847A68}" destId="{FB962D40-DE8B-9142-99E0-7A51D4D01085}" srcOrd="0" destOrd="0" presId="urn:microsoft.com/office/officeart/2008/layout/RadialCluster"/>
    <dgm:cxn modelId="{2B5368EC-E8E7-E244-A247-CBB24FAA8C1D}" type="presParOf" srcId="{1720E8D1-AD47-9941-A5C7-571FDC847A68}" destId="{40D63BE4-1CA5-8844-B2A1-FA89175B8844}" srcOrd="1" destOrd="0" presId="urn:microsoft.com/office/officeart/2008/layout/RadialCluster"/>
    <dgm:cxn modelId="{8EED6EAE-E689-6247-B476-9AC7D50B82CE}" type="presParOf" srcId="{1720E8D1-AD47-9941-A5C7-571FDC847A68}" destId="{EC1200CB-FB19-C246-9305-FDCF1F64D89B}" srcOrd="2" destOrd="0" presId="urn:microsoft.com/office/officeart/2008/layout/RadialCluster"/>
    <dgm:cxn modelId="{BD2B8191-D343-2A4C-A3D8-992097C0ADDB}" type="presParOf" srcId="{1720E8D1-AD47-9941-A5C7-571FDC847A68}" destId="{EB4F2C03-CF92-9F4D-9048-58D6EDBB904C}" srcOrd="3" destOrd="0" presId="urn:microsoft.com/office/officeart/2008/layout/RadialCluster"/>
    <dgm:cxn modelId="{4A86626B-E9E4-C94B-9814-85CCFB2AC1C9}" type="presParOf" srcId="{1720E8D1-AD47-9941-A5C7-571FDC847A68}" destId="{7F797FC2-2D0C-ED47-810D-1B5A1DF7C373}" srcOrd="4" destOrd="0" presId="urn:microsoft.com/office/officeart/2008/layout/RadialCluster"/>
    <dgm:cxn modelId="{D7F528A1-18F9-914B-B8F2-ED62D0A58FBE}" type="presParOf" srcId="{1720E8D1-AD47-9941-A5C7-571FDC847A68}" destId="{A2EAB3EF-ADC1-894F-9452-3619A3A51AB5}" srcOrd="5" destOrd="0" presId="urn:microsoft.com/office/officeart/2008/layout/RadialCluster"/>
    <dgm:cxn modelId="{8CF035E4-4E33-5D44-9E29-5EF4FD0B6CA3}" type="presParOf" srcId="{1720E8D1-AD47-9941-A5C7-571FDC847A68}" destId="{1F95CE2D-75AE-C74B-81FB-651D73C3D979}" srcOrd="6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B962D40-DE8B-9142-99E0-7A51D4D01085}">
      <dsp:nvSpPr>
        <dsp:cNvPr id="0" name=""/>
        <dsp:cNvSpPr/>
      </dsp:nvSpPr>
      <dsp:spPr>
        <a:xfrm>
          <a:off x="3025568" y="1653685"/>
          <a:ext cx="2164457" cy="134874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2400" kern="1200" noProof="0" dirty="0" smtClean="0"/>
            <a:t>$280 millones</a:t>
          </a:r>
          <a:endParaRPr lang="es-ES_tradnl" sz="2400" kern="1200" noProof="0" dirty="0"/>
        </a:p>
      </dsp:txBody>
      <dsp:txXfrm>
        <a:off x="3091408" y="1719525"/>
        <a:ext cx="2032777" cy="1217060"/>
      </dsp:txXfrm>
    </dsp:sp>
    <dsp:sp modelId="{40D63BE4-1CA5-8844-B2A1-FA89175B8844}">
      <dsp:nvSpPr>
        <dsp:cNvPr id="0" name=""/>
        <dsp:cNvSpPr/>
      </dsp:nvSpPr>
      <dsp:spPr>
        <a:xfrm rot="16163125">
          <a:off x="3843738" y="1399600"/>
          <a:ext cx="508199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508199" y="0"/>
              </a:lnTo>
            </a:path>
          </a:pathLst>
        </a:custGeom>
        <a:noFill/>
        <a:ln w="100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C1200CB-FB19-C246-9305-FDCF1F64D89B}">
      <dsp:nvSpPr>
        <dsp:cNvPr id="0" name=""/>
        <dsp:cNvSpPr/>
      </dsp:nvSpPr>
      <dsp:spPr>
        <a:xfrm>
          <a:off x="2271338" y="241859"/>
          <a:ext cx="3637856" cy="903655"/>
        </a:xfrm>
        <a:prstGeom prst="roundRect">
          <a:avLst/>
        </a:prstGeom>
        <a:solidFill>
          <a:schemeClr val="accent2">
            <a:hueOff val="-1570184"/>
            <a:satOff val="-2097"/>
            <a:lumOff val="1242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2400" kern="1200" noProof="0" dirty="0" smtClean="0"/>
            <a:t>Comparación de ingresos</a:t>
          </a:r>
          <a:endParaRPr lang="es-ES_tradnl" sz="2400" kern="1200" noProof="0" dirty="0"/>
        </a:p>
      </dsp:txBody>
      <dsp:txXfrm>
        <a:off x="2315451" y="285972"/>
        <a:ext cx="3549630" cy="815429"/>
      </dsp:txXfrm>
    </dsp:sp>
    <dsp:sp modelId="{EB4F2C03-CF92-9F4D-9048-58D6EDBB904C}">
      <dsp:nvSpPr>
        <dsp:cNvPr id="0" name=""/>
        <dsp:cNvSpPr/>
      </dsp:nvSpPr>
      <dsp:spPr>
        <a:xfrm rot="2380470">
          <a:off x="4858070" y="3176355"/>
          <a:ext cx="544869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544869" y="0"/>
              </a:lnTo>
            </a:path>
          </a:pathLst>
        </a:custGeom>
        <a:noFill/>
        <a:ln w="100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F797FC2-2D0C-ED47-810D-1B5A1DF7C373}">
      <dsp:nvSpPr>
        <dsp:cNvPr id="0" name=""/>
        <dsp:cNvSpPr/>
      </dsp:nvSpPr>
      <dsp:spPr>
        <a:xfrm>
          <a:off x="4696703" y="3350284"/>
          <a:ext cx="2376424" cy="903655"/>
        </a:xfrm>
        <a:prstGeom prst="roundRect">
          <a:avLst/>
        </a:prstGeom>
        <a:solidFill>
          <a:schemeClr val="accent2">
            <a:hueOff val="-3140368"/>
            <a:satOff val="-4193"/>
            <a:lumOff val="2484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2400" kern="1200" noProof="0" dirty="0" smtClean="0"/>
            <a:t>40.000 pacientes</a:t>
          </a:r>
          <a:endParaRPr lang="es-ES_tradnl" sz="2400" kern="1200" noProof="0" dirty="0"/>
        </a:p>
      </dsp:txBody>
      <dsp:txXfrm>
        <a:off x="4740816" y="3394397"/>
        <a:ext cx="2288198" cy="815429"/>
      </dsp:txXfrm>
    </dsp:sp>
    <dsp:sp modelId="{A2EAB3EF-ADC1-894F-9452-3619A3A51AB5}">
      <dsp:nvSpPr>
        <dsp:cNvPr id="0" name=""/>
        <dsp:cNvSpPr/>
      </dsp:nvSpPr>
      <dsp:spPr>
        <a:xfrm rot="8452474">
          <a:off x="2789280" y="3176355"/>
          <a:ext cx="551263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551263" y="0"/>
              </a:lnTo>
            </a:path>
          </a:pathLst>
        </a:custGeom>
        <a:noFill/>
        <a:ln w="100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F95CE2D-75AE-C74B-81FB-651D73C3D979}">
      <dsp:nvSpPr>
        <dsp:cNvPr id="0" name=""/>
        <dsp:cNvSpPr/>
      </dsp:nvSpPr>
      <dsp:spPr>
        <a:xfrm>
          <a:off x="1080271" y="3350284"/>
          <a:ext cx="2430689" cy="903655"/>
        </a:xfrm>
        <a:prstGeom prst="roundRect">
          <a:avLst/>
        </a:prstGeom>
        <a:solidFill>
          <a:schemeClr val="accent2">
            <a:hueOff val="-4710551"/>
            <a:satOff val="-6290"/>
            <a:lumOff val="3726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2400" kern="1200" noProof="0" smtClean="0"/>
            <a:t>233.333 turistas</a:t>
          </a:r>
          <a:endParaRPr lang="es-ES_tradnl" sz="2400" kern="1200" noProof="0"/>
        </a:p>
      </dsp:txBody>
      <dsp:txXfrm>
        <a:off x="1124384" y="3394397"/>
        <a:ext cx="2342463" cy="81542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59DA40-E255-A84D-87E4-9D35C4386B3C}" type="datetime1">
              <a:rPr lang="en-US" smtClean="0"/>
              <a:t>7/30/12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985317-B8FB-2544-A1A3-8B47E25058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32937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D872DE-8067-3E41-8658-F296998F2638}" type="datetime1">
              <a:rPr lang="en-US" smtClean="0"/>
              <a:t>7/30/12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76B3AF-C440-E245-88E0-0F16FD6CCE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41342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76B3AF-C440-E245-88E0-0F16FD6CCE0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4381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  <a:prstGeom prst="rect">
            <a:avLst/>
          </a:prstGeo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32FB6FD4-99A0-CE4C-A123-32F9ADBD75D9}" type="datetime1">
              <a:rPr lang="en-US" smtClean="0"/>
              <a:t>7/30/12</a:t>
            </a:fld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r>
              <a:rPr kumimoji="0" lang="en-US" smtClean="0">
                <a:solidFill>
                  <a:schemeClr val="tx2"/>
                </a:solidFill>
              </a:rPr>
              <a:t>Andy Bezara Higle</a:t>
            </a:r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/>
          <a:lstStyle/>
          <a:p>
            <a:pPr eaLnBrk="1" latinLnBrk="0" hangingPunct="1"/>
            <a:fld id="{96F84409-33BA-8F46-8038-591CEC1A29B6}" type="datetime1">
              <a:rPr lang="en-US" smtClean="0"/>
              <a:t>7/30/12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Andy Bezara Higle</a:t>
            </a:r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  <a:prstGeom prst="rect">
            <a:avLst/>
          </a:prstGeom>
        </p:spPr>
        <p:txBody>
          <a:bodyPr/>
          <a:lstStyle/>
          <a:p>
            <a:pPr eaLnBrk="1" latinLnBrk="0" hangingPunct="1"/>
            <a:fld id="{1A2163C4-D0FB-D74B-8ACE-200C79360A2A}" type="datetime1">
              <a:rPr lang="en-US" smtClean="0"/>
              <a:t>7/30/12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r>
              <a:rPr kumimoji="0" lang="en-US" smtClean="0"/>
              <a:t>Andy Bezara Higle</a:t>
            </a:r>
            <a:endParaRPr kumimoji="0"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483406"/>
            <a:ext cx="8156448" cy="365125"/>
          </a:xfrm>
          <a:prstGeom prst="rect">
            <a:avLst/>
          </a:prstGeom>
          <a:noFill/>
        </p:spPr>
        <p:txBody>
          <a:bodyPr vert="horz" anchor="ctr"/>
          <a:lstStyle>
            <a:lvl1pPr algn="r" eaLnBrk="1" latinLnBrk="0" hangingPunct="1">
              <a:defRPr kumimoji="0" sz="1200" b="0" i="0">
                <a:solidFill>
                  <a:schemeClr val="bg1">
                    <a:lumMod val="50000"/>
                  </a:schemeClr>
                </a:solidFill>
                <a:latin typeface="Myriad Pro"/>
                <a:cs typeface="Myriad Pro"/>
              </a:defRPr>
            </a:lvl1pPr>
          </a:lstStyle>
          <a:p>
            <a:r>
              <a:rPr lang="en-US" smtClean="0"/>
              <a:t>Andy Bezara Higle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2400" dirty="0">
              <a:solidFill>
                <a:srgbClr val="FFFFFF"/>
              </a:solidFill>
            </a:endParaRPr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483406"/>
            <a:ext cx="8156448" cy="365125"/>
          </a:xfrm>
          <a:prstGeom prst="rect">
            <a:avLst/>
          </a:prstGeom>
          <a:noFill/>
        </p:spPr>
        <p:txBody>
          <a:bodyPr vert="horz" anchor="ctr"/>
          <a:lstStyle>
            <a:lvl1pPr algn="r" eaLnBrk="1" latinLnBrk="0" hangingPunct="1">
              <a:defRPr kumimoji="0" sz="1200" b="0" i="0">
                <a:solidFill>
                  <a:schemeClr val="bg1">
                    <a:lumMod val="50000"/>
                  </a:schemeClr>
                </a:solidFill>
                <a:latin typeface="Myriad Pro"/>
                <a:cs typeface="Myriad Pro"/>
              </a:defRPr>
            </a:lvl1pPr>
          </a:lstStyle>
          <a:p>
            <a:r>
              <a:rPr lang="en-US" smtClean="0"/>
              <a:t>Andy Bezara Higle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rtlCol="0"/>
          <a:lstStyle/>
          <a:p>
            <a:pPr eaLnBrk="1" latinLnBrk="0" hangingPunct="1"/>
            <a:fld id="{8775A9F4-8EAB-FA4B-A45A-7FABC98961CC}" type="datetime1">
              <a:rPr lang="en-US" smtClean="0"/>
              <a:t>7/30/12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>
            <a:lvl1pPr algn="l">
              <a:defRPr/>
            </a:lvl1pPr>
          </a:lstStyle>
          <a:p>
            <a:r>
              <a:rPr lang="en-US" smtClean="0"/>
              <a:t>Andy Bezara Higle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rtlCol="0"/>
          <a:lstStyle/>
          <a:p>
            <a:pPr eaLnBrk="1" latinLnBrk="0" hangingPunct="1"/>
            <a:fld id="{915BB6BE-FD85-6E42-B12A-730FD61861A4}" type="datetime1">
              <a:rPr lang="en-US" smtClean="0"/>
              <a:t>7/30/12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kumimoji="0" lang="en-US" smtClean="0"/>
              <a:t>Andy Bezara Higle</a:t>
            </a:r>
            <a:endParaRPr kumimoji="0"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/>
          <a:lstStyle/>
          <a:p>
            <a:pPr eaLnBrk="1" latinLnBrk="0" hangingPunct="1"/>
            <a:fld id="{05A389E2-7B25-5741-97D3-1E2D12AB3636}" type="datetime1">
              <a:rPr lang="en-US" smtClean="0"/>
              <a:t>7/30/12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Myriad Pro"/>
                <a:cs typeface="Myriad Pro"/>
              </a:defRPr>
            </a:lvl1pPr>
          </a:lstStyle>
          <a:p>
            <a:r>
              <a:rPr lang="en-US" dirty="0" smtClean="0"/>
              <a:t>Andy Bezara </a:t>
            </a:r>
            <a:r>
              <a:rPr lang="en-US" dirty="0" err="1" smtClean="0"/>
              <a:t>Higle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/>
          <a:lstStyle/>
          <a:p>
            <a:pPr eaLnBrk="1" latinLnBrk="0" hangingPunct="1"/>
            <a:fld id="{CCEF9284-C926-D146-9AB9-D79311A03AA4}" type="datetime1">
              <a:rPr lang="en-US" smtClean="0"/>
              <a:t>7/30/12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Andy Bezara Higle</a:t>
            </a:r>
            <a:endParaRPr kumimoji="0"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/>
          <a:lstStyle/>
          <a:p>
            <a:pPr eaLnBrk="1" latinLnBrk="0" hangingPunct="1"/>
            <a:fld id="{C62869E2-BE57-A04A-B437-B837CE87AF9B}" type="datetime1">
              <a:rPr lang="en-US" smtClean="0"/>
              <a:t>7/30/12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Andy Bezara Higle</a:t>
            </a:r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  <a:prstGeom prst="rect">
            <a:avLst/>
          </a:prstGeom>
        </p:spPr>
        <p:txBody>
          <a:bodyPr rtlCol="0"/>
          <a:lstStyle/>
          <a:p>
            <a:pPr eaLnBrk="1" latinLnBrk="0" hangingPunct="1"/>
            <a:fld id="{18AA2B9F-FC88-2240-92C7-EC77433DE7B9}" type="datetime1">
              <a:rPr lang="en-US" smtClean="0"/>
              <a:t>7/30/12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2800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r>
              <a:rPr kumimoji="0" lang="en-US" smtClean="0"/>
              <a:t>Andy Bezara Higle</a:t>
            </a:r>
            <a:endParaRPr kumimoji="0"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Drag picture to placeholder or click icon to add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483406"/>
            <a:ext cx="8156448" cy="365125"/>
          </a:xfrm>
          <a:prstGeom prst="rect">
            <a:avLst/>
          </a:prstGeom>
          <a:noFill/>
        </p:spPr>
        <p:txBody>
          <a:bodyPr vert="horz" anchor="ctr"/>
          <a:lstStyle>
            <a:lvl1pPr algn="r" eaLnBrk="1" latinLnBrk="0" hangingPunct="1">
              <a:defRPr kumimoji="0" sz="1200" b="0" i="0">
                <a:solidFill>
                  <a:schemeClr val="bg1">
                    <a:lumMod val="50000"/>
                  </a:schemeClr>
                </a:solidFill>
                <a:latin typeface="Myriad Pro"/>
                <a:cs typeface="Myriad Pro"/>
              </a:defRPr>
            </a:lvl1pPr>
          </a:lstStyle>
          <a:p>
            <a:r>
              <a:rPr lang="en-US" smtClean="0"/>
              <a:t>Andy Bezara Higle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1400" b="1" dirty="0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Myriad Pro"/>
          <a:ea typeface="+mj-ea"/>
          <a:cs typeface="Myriad Pro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1800" kern="1200">
          <a:solidFill>
            <a:schemeClr val="tx1"/>
          </a:solidFill>
          <a:latin typeface="Myriad Pro"/>
          <a:ea typeface="+mn-ea"/>
          <a:cs typeface="Myriad Pro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1800" kern="1200">
          <a:solidFill>
            <a:schemeClr val="tx1"/>
          </a:solidFill>
          <a:latin typeface="Myriad Pro"/>
          <a:ea typeface="+mn-ea"/>
          <a:cs typeface="Myriad Pro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1800" kern="1200">
          <a:solidFill>
            <a:schemeClr val="tx1"/>
          </a:solidFill>
          <a:latin typeface="Myriad Pro"/>
          <a:ea typeface="+mn-ea"/>
          <a:cs typeface="Myriad Pro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1800" kern="1200">
          <a:solidFill>
            <a:schemeClr val="tx1"/>
          </a:solidFill>
          <a:latin typeface="Myriad Pro"/>
          <a:ea typeface="+mn-ea"/>
          <a:cs typeface="Myriad Pro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1800" kern="1200">
          <a:solidFill>
            <a:schemeClr val="tx1"/>
          </a:solidFill>
          <a:latin typeface="Myriad Pro"/>
          <a:ea typeface="+mn-ea"/>
          <a:cs typeface="Myriad Pro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hyperlink" Target="mailto:andy@turismomedico.org" TargetMode="External"/><Relationship Id="rId3" Type="http://schemas.openxmlformats.org/officeDocument/2006/relationships/hyperlink" Target="http://www.turismomedico.org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chart" Target="../charts/chart1.xml"/><Relationship Id="rId3" Type="http://schemas.openxmlformats.org/officeDocument/2006/relationships/chart" Target="../charts/char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62200" y="1441531"/>
            <a:ext cx="6477000" cy="4425869"/>
          </a:xfrm>
        </p:spPr>
        <p:txBody>
          <a:bodyPr>
            <a:normAutofit/>
          </a:bodyPr>
          <a:lstStyle/>
          <a:p>
            <a:r>
              <a:rPr lang="en-US" cap="none" dirty="0" err="1" smtClean="0">
                <a:solidFill>
                  <a:schemeClr val="tx1"/>
                </a:solidFill>
              </a:rPr>
              <a:t>Exportación</a:t>
            </a:r>
            <a:r>
              <a:rPr lang="en-US" cap="none" dirty="0" smtClean="0">
                <a:solidFill>
                  <a:schemeClr val="tx1"/>
                </a:solidFill>
              </a:rPr>
              <a:t> de </a:t>
            </a:r>
            <a:r>
              <a:rPr lang="en-US" cap="none" dirty="0" err="1" smtClean="0">
                <a:solidFill>
                  <a:schemeClr val="tx1"/>
                </a:solidFill>
              </a:rPr>
              <a:t>servicios</a:t>
            </a:r>
            <a:r>
              <a:rPr lang="en-US" cap="none" dirty="0" smtClean="0">
                <a:solidFill>
                  <a:schemeClr val="tx1"/>
                </a:solidFill>
              </a:rPr>
              <a:t> de </a:t>
            </a:r>
            <a:r>
              <a:rPr lang="en-US" cap="none" dirty="0" err="1" smtClean="0">
                <a:solidFill>
                  <a:schemeClr val="tx1"/>
                </a:solidFill>
              </a:rPr>
              <a:t>salud</a:t>
            </a:r>
            <a:r>
              <a:rPr lang="en-US" cap="none" dirty="0" smtClean="0">
                <a:solidFill>
                  <a:schemeClr val="tx1"/>
                </a:solidFill>
              </a:rPr>
              <a:t> </a:t>
            </a:r>
            <a:r>
              <a:rPr lang="en-US" cap="none" dirty="0" err="1" smtClean="0">
                <a:solidFill>
                  <a:schemeClr val="tx1"/>
                </a:solidFill>
              </a:rPr>
              <a:t>desde</a:t>
            </a:r>
            <a:r>
              <a:rPr lang="en-US" cap="none" dirty="0" smtClean="0">
                <a:solidFill>
                  <a:schemeClr val="tx1"/>
                </a:solidFill>
              </a:rPr>
              <a:t> Costa </a:t>
            </a:r>
            <a:r>
              <a:rPr lang="en-US" cap="none" dirty="0">
                <a:solidFill>
                  <a:schemeClr val="tx1"/>
                </a:solidFill>
              </a:rPr>
              <a:t>R</a:t>
            </a:r>
            <a:r>
              <a:rPr lang="en-US" cap="none" dirty="0" smtClean="0">
                <a:solidFill>
                  <a:schemeClr val="tx1"/>
                </a:solidFill>
              </a:rPr>
              <a:t>ica</a:t>
            </a:r>
            <a:br>
              <a:rPr lang="en-US" cap="none" dirty="0" smtClean="0">
                <a:solidFill>
                  <a:schemeClr val="tx1"/>
                </a:solidFill>
              </a:rPr>
            </a:br>
            <a:r>
              <a:rPr lang="en-US" cap="none" dirty="0" smtClean="0">
                <a:solidFill>
                  <a:schemeClr val="tx1"/>
                </a:solidFill>
              </a:rPr>
              <a:t/>
            </a:r>
            <a:br>
              <a:rPr lang="en-US" cap="none" dirty="0" smtClean="0">
                <a:solidFill>
                  <a:schemeClr val="tx1"/>
                </a:solidFill>
              </a:rPr>
            </a:br>
            <a:r>
              <a:rPr lang="en-US" cap="none" dirty="0">
                <a:solidFill>
                  <a:schemeClr val="tx1"/>
                </a:solidFill>
              </a:rPr>
              <a:t>C</a:t>
            </a:r>
            <a:r>
              <a:rPr lang="en-US" cap="none" dirty="0" smtClean="0">
                <a:solidFill>
                  <a:schemeClr val="tx1"/>
                </a:solidFill>
              </a:rPr>
              <a:t>ali, </a:t>
            </a:r>
            <a:r>
              <a:rPr lang="en-US" cap="none" dirty="0">
                <a:solidFill>
                  <a:schemeClr val="tx1"/>
                </a:solidFill>
              </a:rPr>
              <a:t>C</a:t>
            </a:r>
            <a:r>
              <a:rPr lang="en-US" cap="none" dirty="0" smtClean="0">
                <a:solidFill>
                  <a:schemeClr val="tx1"/>
                </a:solidFill>
              </a:rPr>
              <a:t>olombia</a:t>
            </a:r>
            <a:endParaRPr lang="en-US" cap="none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en-US" sz="2000" dirty="0" smtClean="0"/>
              <a:t>Andy Bezara </a:t>
            </a:r>
            <a:r>
              <a:rPr lang="en-US" sz="2000" dirty="0" err="1" smtClean="0"/>
              <a:t>Higle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1126910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xmlns:p14="http://schemas.microsoft.com/office/powerpoint/2010/main" spd="slow">
        <p:dissolv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Reflexiones como clínica</a:t>
            </a:r>
            <a:endParaRPr lang="es-ES_tradnl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883206"/>
          </a:xfrm>
        </p:spPr>
        <p:txBody>
          <a:bodyPr>
            <a:normAutofit/>
          </a:bodyPr>
          <a:lstStyle/>
          <a:p>
            <a:r>
              <a:rPr lang="es-ES_tradnl" b="1" dirty="0"/>
              <a:t>Sí, se puede!</a:t>
            </a:r>
          </a:p>
          <a:p>
            <a:r>
              <a:rPr lang="es-ES_tradnl" dirty="0" smtClean="0"/>
              <a:t>Reconocimiento </a:t>
            </a:r>
            <a:r>
              <a:rPr lang="es-ES_tradnl" dirty="0"/>
              <a:t>de la complejidad del negocio, si se desea alcanzar estándares internacionales</a:t>
            </a:r>
            <a:r>
              <a:rPr lang="es-ES_tradnl" dirty="0" smtClean="0"/>
              <a:t>.</a:t>
            </a:r>
          </a:p>
          <a:p>
            <a:r>
              <a:rPr lang="es-ES_tradnl" dirty="0" smtClean="0"/>
              <a:t>Innovación</a:t>
            </a:r>
          </a:p>
          <a:p>
            <a:r>
              <a:rPr lang="es-ES_tradnl" dirty="0"/>
              <a:t>P</a:t>
            </a:r>
            <a:r>
              <a:rPr lang="es-ES_tradnl" dirty="0" smtClean="0"/>
              <a:t>roceso de largo plazo</a:t>
            </a:r>
          </a:p>
          <a:p>
            <a:r>
              <a:rPr lang="es-ES_tradnl" dirty="0" smtClean="0"/>
              <a:t>Mejoramiento continuo</a:t>
            </a:r>
          </a:p>
          <a:p>
            <a:r>
              <a:rPr lang="es-ES_tradnl" dirty="0" smtClean="0"/>
              <a:t>Aciertos y muchos desaciertos</a:t>
            </a:r>
          </a:p>
          <a:p>
            <a:r>
              <a:rPr lang="es-ES_tradnl" dirty="0" smtClean="0"/>
              <a:t>Aprendizaje </a:t>
            </a:r>
            <a:r>
              <a:rPr lang="es-ES_tradnl" dirty="0" smtClean="0"/>
              <a:t>permanente</a:t>
            </a:r>
          </a:p>
          <a:p>
            <a:r>
              <a:rPr lang="es-ES_tradnl" dirty="0" smtClean="0"/>
              <a:t>“Entender, conocer y escuchar” al paciente.</a:t>
            </a:r>
          </a:p>
          <a:p>
            <a:r>
              <a:rPr lang="es-ES_tradnl" dirty="0" smtClean="0"/>
              <a:t>El servicio al cliente, mas allá del consultorio.</a:t>
            </a:r>
          </a:p>
          <a:p>
            <a:r>
              <a:rPr lang="es-ES_tradnl" dirty="0" smtClean="0"/>
              <a:t>Se requiere </a:t>
            </a:r>
            <a:r>
              <a:rPr lang="es-ES_tradnl" dirty="0" smtClean="0"/>
              <a:t>inversión (personal, infraestructura, acreditación, promoción, etc.)</a:t>
            </a:r>
            <a:endParaRPr lang="es-ES_tradnl" dirty="0" smtClean="0"/>
          </a:p>
          <a:p>
            <a:r>
              <a:rPr lang="es-ES_tradnl" dirty="0" smtClean="0"/>
              <a:t>Trabajar y participar activamente en las iniciativas </a:t>
            </a:r>
            <a:r>
              <a:rPr lang="es-ES_tradnl" dirty="0" smtClean="0"/>
              <a:t>colectivas</a:t>
            </a:r>
            <a:endParaRPr lang="es-ES_tradnl" dirty="0" smtClean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483406"/>
            <a:ext cx="8156448" cy="365125"/>
          </a:xfrm>
        </p:spPr>
        <p:txBody>
          <a:bodyPr/>
          <a:lstStyle/>
          <a:p>
            <a:r>
              <a:rPr lang="en-US" smtClean="0"/>
              <a:t>Andy Bezara Higle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 eaLnBrk="1" latinLnBrk="0" hangingPunct="1"/>
            <a:fld id="{F0C94032-CD4C-4C25-B0C2-CEC720522D92}" type="slidenum">
              <a:rPr kumimoji="0" lang="en-US" smtClean="0"/>
              <a:pPr eaLnBrk="1" latinLnBrk="0" hangingPunct="1"/>
              <a:t>10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5946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xmlns:p14="http://schemas.microsoft.com/office/powerpoint/2010/main" spd="slow">
        <p:dissolv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1371600" y="3687002"/>
            <a:ext cx="7123113" cy="2313790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 smtClean="0"/>
              <a:t>Andy Bezara </a:t>
            </a:r>
            <a:r>
              <a:rPr lang="en-US" b="1" dirty="0" err="1" smtClean="0"/>
              <a:t>Higle</a:t>
            </a:r>
            <a:endParaRPr lang="en-US" b="1" dirty="0" smtClean="0"/>
          </a:p>
          <a:p>
            <a:endParaRPr lang="en-US" b="1" dirty="0"/>
          </a:p>
          <a:p>
            <a:r>
              <a:rPr lang="en-US" dirty="0" smtClean="0"/>
              <a:t>+506 8337-4441</a:t>
            </a:r>
          </a:p>
          <a:p>
            <a:r>
              <a:rPr lang="en-US" dirty="0" smtClean="0"/>
              <a:t>Skype: </a:t>
            </a:r>
            <a:r>
              <a:rPr lang="en-US" dirty="0" err="1" smtClean="0"/>
              <a:t>andy.bezara</a:t>
            </a:r>
            <a:endParaRPr lang="en-US" dirty="0" smtClean="0"/>
          </a:p>
          <a:p>
            <a:r>
              <a:rPr lang="en-US" dirty="0">
                <a:hlinkClick r:id="rId2"/>
              </a:rPr>
              <a:t>andy@</a:t>
            </a:r>
            <a:r>
              <a:rPr lang="en-US" dirty="0" smtClean="0">
                <a:hlinkClick r:id="rId2"/>
              </a:rPr>
              <a:t>turismomedico.org</a:t>
            </a:r>
            <a:endParaRPr lang="en-US" dirty="0"/>
          </a:p>
          <a:p>
            <a:r>
              <a:rPr lang="en-US" dirty="0" smtClean="0">
                <a:hlinkClick r:id="rId3"/>
              </a:rPr>
              <a:t>www.turismomedico.org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Muchas</a:t>
            </a:r>
            <a:r>
              <a:rPr lang="en-US" dirty="0" smtClean="0"/>
              <a:t> gracias!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11</a:t>
            </a:fld>
            <a:endParaRPr kumimoji="0" lang="en-US" sz="24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62908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xmlns:p14="http://schemas.microsoft.com/office/powerpoint/2010/main" spd="slow">
        <p:dissolv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_tradnl" b="1" dirty="0" smtClean="0"/>
              <a:t>Caso país</a:t>
            </a:r>
            <a:r>
              <a:rPr lang="es-ES_tradnl" dirty="0" smtClean="0"/>
              <a:t>: Costa Rica</a:t>
            </a:r>
          </a:p>
          <a:p>
            <a:r>
              <a:rPr lang="es-ES_tradnl" b="1" dirty="0" smtClean="0"/>
              <a:t>Caso empresa: </a:t>
            </a:r>
            <a:r>
              <a:rPr lang="es-ES_tradnl" dirty="0" smtClean="0"/>
              <a:t>New </a:t>
            </a:r>
            <a:r>
              <a:rPr lang="es-ES_tradnl" dirty="0" err="1" smtClean="0"/>
              <a:t>Smile</a:t>
            </a:r>
            <a:r>
              <a:rPr lang="es-ES_tradnl" dirty="0" smtClean="0"/>
              <a:t> Dental </a:t>
            </a:r>
            <a:r>
              <a:rPr lang="es-ES_tradnl" dirty="0" err="1" smtClean="0"/>
              <a:t>Group</a:t>
            </a:r>
            <a:endParaRPr lang="es-ES_tradnl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609600" y="6483406"/>
            <a:ext cx="8156448" cy="365125"/>
          </a:xfrm>
        </p:spPr>
        <p:txBody>
          <a:bodyPr/>
          <a:lstStyle/>
          <a:p>
            <a:r>
              <a:rPr lang="en-US" smtClean="0"/>
              <a:t>Andy Bezara Higle</a:t>
            </a:r>
            <a:endParaRPr 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2</a:t>
            </a:fld>
            <a:endParaRPr kumimoji="0" lang="en-US" sz="24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12267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xmlns:p14="http://schemas.microsoft.com/office/powerpoint/2010/main" spd="slow">
        <p:dissolv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Costa Rica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ES_tradnl" dirty="0" smtClean="0"/>
              <a:t>El </a:t>
            </a:r>
            <a:r>
              <a:rPr lang="es-ES_tradnl" dirty="0"/>
              <a:t>12 de marzo del 2009, el gobierno de Costa Rica declara el turismo medico como actividad de interés </a:t>
            </a:r>
            <a:r>
              <a:rPr lang="es-ES_tradnl" dirty="0" smtClean="0"/>
              <a:t>nacional. El </a:t>
            </a:r>
            <a:r>
              <a:rPr lang="es-ES_tradnl" dirty="0"/>
              <a:t>decreto fue firmado por:</a:t>
            </a:r>
          </a:p>
          <a:p>
            <a:pPr lvl="1"/>
            <a:r>
              <a:rPr lang="es-ES_tradnl" dirty="0"/>
              <a:t>Ministerio </a:t>
            </a:r>
            <a:r>
              <a:rPr lang="es-ES_tradnl" dirty="0" smtClean="0"/>
              <a:t>de </a:t>
            </a:r>
            <a:r>
              <a:rPr lang="es-ES_tradnl" dirty="0"/>
              <a:t>Competitividad y Mejora </a:t>
            </a:r>
            <a:r>
              <a:rPr lang="es-ES_tradnl" dirty="0" smtClean="0"/>
              <a:t>Regulatoria</a:t>
            </a:r>
          </a:p>
          <a:p>
            <a:pPr lvl="1"/>
            <a:r>
              <a:rPr lang="es-ES_tradnl" dirty="0" smtClean="0"/>
              <a:t>Ministerio </a:t>
            </a:r>
            <a:r>
              <a:rPr lang="es-ES_tradnl" dirty="0"/>
              <a:t>de Turismo</a:t>
            </a:r>
          </a:p>
          <a:p>
            <a:pPr lvl="1"/>
            <a:r>
              <a:rPr lang="es-ES_tradnl" dirty="0"/>
              <a:t>Ministerio de Comercio Exterior</a:t>
            </a:r>
          </a:p>
          <a:p>
            <a:pPr lvl="1"/>
            <a:r>
              <a:rPr lang="es-ES_tradnl" dirty="0"/>
              <a:t>Ministerio de Salud</a:t>
            </a:r>
          </a:p>
          <a:p>
            <a:r>
              <a:rPr lang="es-ES_tradnl" dirty="0" smtClean="0"/>
              <a:t>Iniciativas gubernamentales</a:t>
            </a:r>
          </a:p>
          <a:p>
            <a:pPr lvl="1"/>
            <a:r>
              <a:rPr lang="es-ES_tradnl" dirty="0" smtClean="0"/>
              <a:t>Pilar de turismo (ICT)</a:t>
            </a:r>
          </a:p>
          <a:p>
            <a:pPr lvl="1"/>
            <a:r>
              <a:rPr lang="es-ES_tradnl" dirty="0" smtClean="0"/>
              <a:t>Pilar de inversión extranjera directa IED (</a:t>
            </a:r>
            <a:r>
              <a:rPr lang="es-ES_tradnl" dirty="0" err="1" smtClean="0"/>
              <a:t>Procomer</a:t>
            </a:r>
            <a:r>
              <a:rPr lang="es-ES_tradnl" dirty="0" smtClean="0"/>
              <a:t>)</a:t>
            </a:r>
          </a:p>
          <a:p>
            <a:pPr lvl="1"/>
            <a:r>
              <a:rPr lang="es-ES_tradnl" dirty="0" smtClean="0"/>
              <a:t>Pilar de exportación de servicios (</a:t>
            </a:r>
            <a:r>
              <a:rPr lang="es-ES_tradnl" dirty="0" err="1" smtClean="0"/>
              <a:t>Procomer</a:t>
            </a:r>
            <a:r>
              <a:rPr lang="es-ES_tradnl" dirty="0" smtClean="0"/>
              <a:t>)</a:t>
            </a:r>
          </a:p>
          <a:p>
            <a:pPr lvl="1"/>
            <a:r>
              <a:rPr lang="es-ES_tradnl" dirty="0" smtClean="0"/>
              <a:t>Generación de divisas</a:t>
            </a:r>
          </a:p>
          <a:p>
            <a:pPr lvl="1"/>
            <a:r>
              <a:rPr lang="es-ES_tradnl" dirty="0" smtClean="0"/>
              <a:t>Impacto en la economía local</a:t>
            </a:r>
            <a:endParaRPr lang="es-ES_tradnl" dirty="0" smtClean="0"/>
          </a:p>
          <a:p>
            <a:r>
              <a:rPr lang="es-ES_tradnl" dirty="0" smtClean="0"/>
              <a:t>Iniciativas privadas: Clúster </a:t>
            </a:r>
            <a:r>
              <a:rPr lang="es-ES_tradnl" dirty="0" smtClean="0"/>
              <a:t>de turismo medico consolidado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609600" y="6483406"/>
            <a:ext cx="8156448" cy="365125"/>
          </a:xfrm>
        </p:spPr>
        <p:txBody>
          <a:bodyPr/>
          <a:lstStyle/>
          <a:p>
            <a:r>
              <a:rPr lang="en-US" smtClean="0"/>
              <a:t>Andy Bezara Higle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 eaLnBrk="1" latinLnBrk="0" hangingPunct="1"/>
            <a:fld id="{F0C94032-CD4C-4C25-B0C2-CEC720522D92}" type="slidenum">
              <a:rPr kumimoji="0" lang="en-US" smtClean="0"/>
              <a:pPr eaLnBrk="1" latinLnBrk="0" hangingPunct="1"/>
              <a:t>3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11393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xmlns:p14="http://schemas.microsoft.com/office/powerpoint/2010/main" spd="slow">
        <p:dissolv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Costa Rica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4</a:t>
            </a:fld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533399" y="1600200"/>
            <a:ext cx="8445227" cy="4883206"/>
          </a:xfrm>
        </p:spPr>
        <p:txBody>
          <a:bodyPr>
            <a:normAutofit fontScale="92500"/>
          </a:bodyPr>
          <a:lstStyle/>
          <a:p>
            <a:r>
              <a:rPr lang="es-ES_tradnl" b="1" dirty="0"/>
              <a:t>Consejo para la Promoción Internacional de la Medicina de Costa Rica – PROMED</a:t>
            </a:r>
          </a:p>
          <a:p>
            <a:pPr lvl="1"/>
            <a:r>
              <a:rPr lang="es-ES_tradnl" dirty="0" smtClean="0"/>
              <a:t>Asamblea General de miembros, Junta Directiva, Dirección Ejecutiva y Comités de Trabajo</a:t>
            </a:r>
            <a:endParaRPr lang="es-ES_tradnl" dirty="0"/>
          </a:p>
          <a:p>
            <a:pPr lvl="1"/>
            <a:r>
              <a:rPr lang="es-ES_tradnl" dirty="0"/>
              <a:t>Asociación </a:t>
            </a:r>
            <a:r>
              <a:rPr lang="es-ES_tradnl" dirty="0" err="1"/>
              <a:t>multi</a:t>
            </a:r>
            <a:r>
              <a:rPr lang="es-ES_tradnl" dirty="0"/>
              <a:t>-</a:t>
            </a:r>
            <a:r>
              <a:rPr lang="es-ES_tradnl" dirty="0" smtClean="0"/>
              <a:t>sectorial</a:t>
            </a:r>
          </a:p>
          <a:p>
            <a:pPr lvl="2"/>
            <a:r>
              <a:rPr lang="es-ES_tradnl" dirty="0" smtClean="0"/>
              <a:t>Proveedores médicos</a:t>
            </a:r>
            <a:endParaRPr lang="es-ES_tradnl" dirty="0"/>
          </a:p>
          <a:p>
            <a:pPr lvl="2"/>
            <a:r>
              <a:rPr lang="es-ES_tradnl" dirty="0" smtClean="0"/>
              <a:t>Facilitadores médicos</a:t>
            </a:r>
          </a:p>
          <a:p>
            <a:pPr lvl="2"/>
            <a:r>
              <a:rPr lang="es-ES_tradnl" dirty="0" smtClean="0"/>
              <a:t>Hoteles y centros de recuperación</a:t>
            </a:r>
          </a:p>
          <a:p>
            <a:pPr lvl="2"/>
            <a:r>
              <a:rPr lang="es-ES_tradnl" dirty="0" smtClean="0"/>
              <a:t>Turismo y transportes</a:t>
            </a:r>
            <a:endParaRPr lang="es-ES_tradnl" dirty="0"/>
          </a:p>
          <a:p>
            <a:pPr lvl="2"/>
            <a:r>
              <a:rPr lang="es-ES_tradnl" dirty="0" smtClean="0"/>
              <a:t>Universidades</a:t>
            </a:r>
            <a:endParaRPr lang="es-ES_tradnl" dirty="0"/>
          </a:p>
          <a:p>
            <a:pPr lvl="1"/>
            <a:r>
              <a:rPr lang="es-ES_tradnl" dirty="0" smtClean="0"/>
              <a:t>Impulso a la </a:t>
            </a:r>
            <a:r>
              <a:rPr lang="es-ES_tradnl" dirty="0" smtClean="0"/>
              <a:t>acreditación internacional </a:t>
            </a:r>
            <a:r>
              <a:rPr lang="es-ES_tradnl" dirty="0" smtClean="0"/>
              <a:t>de los </a:t>
            </a:r>
            <a:r>
              <a:rPr lang="es-ES_tradnl" dirty="0" smtClean="0"/>
              <a:t>proveedores médicos</a:t>
            </a:r>
          </a:p>
          <a:p>
            <a:pPr lvl="2"/>
            <a:r>
              <a:rPr lang="es-ES_tradnl" dirty="0" smtClean="0"/>
              <a:t>JCI</a:t>
            </a:r>
          </a:p>
          <a:p>
            <a:pPr lvl="2"/>
            <a:r>
              <a:rPr lang="es-ES_tradnl" dirty="0" smtClean="0"/>
              <a:t>AAAASF</a:t>
            </a:r>
          </a:p>
          <a:p>
            <a:pPr lvl="2"/>
            <a:r>
              <a:rPr lang="es-ES_tradnl" dirty="0" smtClean="0"/>
              <a:t>AAAHC</a:t>
            </a:r>
          </a:p>
          <a:p>
            <a:pPr lvl="1"/>
            <a:r>
              <a:rPr lang="es-ES_tradnl" dirty="0" smtClean="0"/>
              <a:t>Acreditación local de turismo de salud (Sello de calidad)</a:t>
            </a:r>
            <a:endParaRPr lang="es-ES_tradnl" dirty="0"/>
          </a:p>
          <a:p>
            <a:pPr lvl="1"/>
            <a:r>
              <a:rPr lang="es-ES_tradnl" dirty="0" smtClean="0"/>
              <a:t>Realización </a:t>
            </a:r>
            <a:r>
              <a:rPr lang="es-ES_tradnl" dirty="0"/>
              <a:t>de eventos de promoción nacional e </a:t>
            </a:r>
            <a:r>
              <a:rPr lang="es-ES_tradnl" dirty="0" smtClean="0"/>
              <a:t>internacional</a:t>
            </a:r>
            <a:endParaRPr lang="es-ES_tradnl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Andy Bezara Higle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8685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xmlns:p14="http://schemas.microsoft.com/office/powerpoint/2010/main" spd="slow">
        <p:dissolv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Costa Rica</a:t>
            </a:r>
            <a:endParaRPr lang="en-US" dirty="0"/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3239543925"/>
              </p:ext>
            </p:extLst>
          </p:nvPr>
        </p:nvGraphicFramePr>
        <p:xfrm>
          <a:off x="4800600" y="2542907"/>
          <a:ext cx="3886200" cy="3581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Footer Placeholder 5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kumimoji="0" lang="en-US" smtClean="0"/>
              <a:t>Andy Bezara Higle</a:t>
            </a:r>
            <a:endParaRPr kumimoji="0"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en-US" dirty="0" err="1" smtClean="0"/>
              <a:t>Pacientes</a:t>
            </a:r>
            <a:r>
              <a:rPr lang="en-US" dirty="0" smtClean="0"/>
              <a:t> </a:t>
            </a:r>
            <a:r>
              <a:rPr lang="en-US" dirty="0" err="1" smtClean="0"/>
              <a:t>internacionales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err="1" smtClean="0"/>
              <a:t>Ingresos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paciente</a:t>
            </a:r>
            <a:endParaRPr lang="en-US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3505011624"/>
              </p:ext>
            </p:extLst>
          </p:nvPr>
        </p:nvGraphicFramePr>
        <p:xfrm>
          <a:off x="609600" y="2438400"/>
          <a:ext cx="3886200" cy="3581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>
            <a:normAutofit fontScale="85000" lnSpcReduction="20000"/>
          </a:bodyPr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5</a:t>
            </a:fld>
            <a:endParaRPr kumimoji="0" lang="en-US"/>
          </a:p>
        </p:txBody>
      </p:sp>
      <p:sp>
        <p:nvSpPr>
          <p:cNvPr id="12" name="TextBox 11"/>
          <p:cNvSpPr txBox="1"/>
          <p:nvPr/>
        </p:nvSpPr>
        <p:spPr>
          <a:xfrm>
            <a:off x="3698064" y="6124307"/>
            <a:ext cx="15954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Fuente</a:t>
            </a:r>
            <a:r>
              <a:rPr lang="en-US" dirty="0" smtClean="0"/>
              <a:t>: </a:t>
            </a:r>
            <a:r>
              <a:rPr lang="en-US" dirty="0" err="1" smtClean="0"/>
              <a:t>Promed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17681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xmlns:p14="http://schemas.microsoft.com/office/powerpoint/2010/main" spd="slow">
        <p:dissolv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1" grpId="0">
        <p:bldAsOne/>
      </p:bldGraphic>
      <p:bldP spid="7" grpId="0" build="p" animBg="1"/>
      <p:bldP spid="8" grpId="0" build="p" animBg="1"/>
      <p:bldGraphic spid="9" grpId="0">
        <p:bldAsOne/>
      </p:bldGraphic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Costa Rica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6</a:t>
            </a:fld>
            <a:endParaRPr kumimoji="0" lang="en-US"/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477408236"/>
              </p:ext>
            </p:extLst>
          </p:nvPr>
        </p:nvGraphicFramePr>
        <p:xfrm>
          <a:off x="609600" y="1835399"/>
          <a:ext cx="81534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kumimoji="0" lang="en-US" smtClean="0"/>
              <a:t>Andy Bezara Higle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4526081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xmlns:p14="http://schemas.microsoft.com/office/powerpoint/2010/main" spd="slow">
        <p:dissolv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Reflexiones como país</a:t>
            </a:r>
            <a:endParaRPr lang="es-ES_tradnl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883206"/>
          </a:xfrm>
        </p:spPr>
        <p:txBody>
          <a:bodyPr>
            <a:normAutofit fontScale="92500" lnSpcReduction="10000"/>
          </a:bodyPr>
          <a:lstStyle/>
          <a:p>
            <a:r>
              <a:rPr lang="es-ES_tradnl" b="1" dirty="0"/>
              <a:t>Sí, se </a:t>
            </a:r>
            <a:r>
              <a:rPr lang="es-ES_tradnl" b="1" dirty="0" smtClean="0"/>
              <a:t>puede!</a:t>
            </a:r>
          </a:p>
          <a:p>
            <a:r>
              <a:rPr lang="es-ES_tradnl" dirty="0"/>
              <a:t>Proyecto de largo </a:t>
            </a:r>
            <a:r>
              <a:rPr lang="es-ES_tradnl" dirty="0" smtClean="0"/>
              <a:t>plazo</a:t>
            </a:r>
            <a:endParaRPr lang="es-ES_tradnl" dirty="0" smtClean="0"/>
          </a:p>
          <a:p>
            <a:r>
              <a:rPr lang="es-ES_tradnl" dirty="0" smtClean="0"/>
              <a:t>Estrecha </a:t>
            </a:r>
            <a:r>
              <a:rPr lang="es-ES_tradnl" dirty="0"/>
              <a:t>colaboración entre el sector </a:t>
            </a:r>
            <a:r>
              <a:rPr lang="es-ES_tradnl" dirty="0" smtClean="0"/>
              <a:t>público </a:t>
            </a:r>
            <a:r>
              <a:rPr lang="es-ES_tradnl" dirty="0"/>
              <a:t>y privado</a:t>
            </a:r>
          </a:p>
          <a:p>
            <a:r>
              <a:rPr lang="es-ES_tradnl" dirty="0" smtClean="0"/>
              <a:t>Amplios programas de capacitación y formación</a:t>
            </a:r>
          </a:p>
          <a:p>
            <a:pPr lvl="1"/>
            <a:r>
              <a:rPr lang="es-ES_tradnl" dirty="0" smtClean="0"/>
              <a:t>Funcionarios públicos</a:t>
            </a:r>
          </a:p>
          <a:p>
            <a:pPr lvl="1"/>
            <a:r>
              <a:rPr lang="es-ES_tradnl" dirty="0" smtClean="0"/>
              <a:t>Hospitales y clínicas</a:t>
            </a:r>
          </a:p>
          <a:p>
            <a:pPr lvl="1"/>
            <a:r>
              <a:rPr lang="es-ES_tradnl" dirty="0" smtClean="0"/>
              <a:t>Industria turística</a:t>
            </a:r>
          </a:p>
          <a:p>
            <a:r>
              <a:rPr lang="es-ES_tradnl" dirty="0"/>
              <a:t>Institucionalización</a:t>
            </a:r>
          </a:p>
          <a:p>
            <a:r>
              <a:rPr lang="es-ES_tradnl" dirty="0" smtClean="0"/>
              <a:t>Incentivar </a:t>
            </a:r>
            <a:r>
              <a:rPr lang="es-ES_tradnl" dirty="0" smtClean="0"/>
              <a:t>programas de </a:t>
            </a:r>
            <a:r>
              <a:rPr lang="es-ES_tradnl" dirty="0" err="1" smtClean="0"/>
              <a:t>asociatividad</a:t>
            </a:r>
            <a:r>
              <a:rPr lang="es-ES_tradnl" dirty="0" smtClean="0"/>
              <a:t> y encadenamientos </a:t>
            </a:r>
            <a:r>
              <a:rPr lang="es-ES_tradnl" dirty="0" smtClean="0"/>
              <a:t>productivos</a:t>
            </a:r>
            <a:endParaRPr lang="es-ES_tradnl" dirty="0" smtClean="0"/>
          </a:p>
          <a:p>
            <a:r>
              <a:rPr lang="es-ES_tradnl" dirty="0" smtClean="0"/>
              <a:t>Promover iniciativas y programas nacionales, regionales y locales</a:t>
            </a:r>
          </a:p>
          <a:p>
            <a:r>
              <a:rPr lang="es-ES_tradnl" dirty="0" smtClean="0"/>
              <a:t>Amplia campaña de promoción internacional</a:t>
            </a:r>
          </a:p>
          <a:p>
            <a:r>
              <a:rPr lang="es-ES_tradnl" dirty="0" smtClean="0"/>
              <a:t>Programa inclusivo, pero con estrictas normas y criterios de ingreso y permanencia</a:t>
            </a:r>
          </a:p>
          <a:p>
            <a:pPr lvl="1"/>
            <a:r>
              <a:rPr lang="es-ES_tradnl" dirty="0" smtClean="0"/>
              <a:t>Garantizar </a:t>
            </a:r>
            <a:r>
              <a:rPr lang="es-ES_tradnl" dirty="0"/>
              <a:t>la calidad de los servicios médicos y turísticos ofrecidos.</a:t>
            </a:r>
          </a:p>
          <a:p>
            <a:pPr lvl="1"/>
            <a:r>
              <a:rPr lang="es-ES_tradnl" dirty="0"/>
              <a:t>Promover y exigir la acreditación de los </a:t>
            </a:r>
            <a:r>
              <a:rPr lang="es-ES_tradnl" dirty="0" smtClean="0"/>
              <a:t>distintos </a:t>
            </a:r>
            <a:r>
              <a:rPr lang="es-ES_tradnl" dirty="0"/>
              <a:t>actores (</a:t>
            </a:r>
            <a:r>
              <a:rPr lang="es-ES_tradnl" dirty="0" smtClean="0"/>
              <a:t>médicos </a:t>
            </a:r>
            <a:r>
              <a:rPr lang="es-ES_tradnl" dirty="0"/>
              <a:t>y turísticos</a:t>
            </a:r>
            <a:r>
              <a:rPr lang="es-ES_tradnl" dirty="0" smtClean="0"/>
              <a:t>)</a:t>
            </a:r>
          </a:p>
          <a:p>
            <a:r>
              <a:rPr lang="es-ES_tradnl" dirty="0"/>
              <a:t>Apoyo a pequeñas y medianas empresas</a:t>
            </a:r>
          </a:p>
          <a:p>
            <a:endParaRPr lang="es-ES_tradnl" dirty="0" smtClean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609600" y="6483406"/>
            <a:ext cx="8156448" cy="365125"/>
          </a:xfrm>
        </p:spPr>
        <p:txBody>
          <a:bodyPr/>
          <a:lstStyle/>
          <a:p>
            <a:r>
              <a:rPr lang="en-US" dirty="0" smtClean="0"/>
              <a:t>Andy Bezara </a:t>
            </a:r>
            <a:r>
              <a:rPr lang="en-US" dirty="0" err="1" smtClean="0"/>
              <a:t>Higle</a:t>
            </a:r>
            <a:endParaRPr 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 eaLnBrk="1" latinLnBrk="0" hangingPunct="1"/>
            <a:fld id="{F0C94032-CD4C-4C25-B0C2-CEC720522D92}" type="slidenum">
              <a:rPr kumimoji="0" lang="en-US" smtClean="0"/>
              <a:pPr eaLnBrk="1" latinLnBrk="0" hangingPunct="1"/>
              <a:t>7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54720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xmlns:p14="http://schemas.microsoft.com/office/powerpoint/2010/main" spd="slow">
        <p:dissolv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Smile Dental Group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483406"/>
            <a:ext cx="8156448" cy="365125"/>
          </a:xfrm>
        </p:spPr>
        <p:txBody>
          <a:bodyPr/>
          <a:lstStyle/>
          <a:p>
            <a:r>
              <a:rPr kumimoji="0" lang="en-US" dirty="0" smtClean="0"/>
              <a:t>Andy Bezara </a:t>
            </a:r>
            <a:r>
              <a:rPr kumimoji="0" lang="en-US" dirty="0" err="1" smtClean="0"/>
              <a:t>Higle</a:t>
            </a:r>
            <a:endParaRPr kumimoji="0"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>
          <a:xfrm>
            <a:off x="612648" y="1721288"/>
            <a:ext cx="8153400" cy="4374711"/>
          </a:xfrm>
        </p:spPr>
        <p:txBody>
          <a:bodyPr>
            <a:normAutofit fontScale="92500" lnSpcReduction="20000"/>
          </a:bodyPr>
          <a:lstStyle/>
          <a:p>
            <a:r>
              <a:rPr lang="es-ES_tradnl" dirty="0" smtClean="0"/>
              <a:t>Fundada en 1996. Inicio en turismo </a:t>
            </a:r>
            <a:r>
              <a:rPr lang="es-ES_tradnl" dirty="0" smtClean="0"/>
              <a:t>médico </a:t>
            </a:r>
            <a:r>
              <a:rPr lang="es-ES_tradnl" dirty="0" smtClean="0"/>
              <a:t>en 2006</a:t>
            </a:r>
          </a:p>
          <a:p>
            <a:r>
              <a:rPr lang="es-ES_tradnl" dirty="0" smtClean="0"/>
              <a:t>Primera clínica dental acreditada internacionalmente en Costa Rica por la AAAASF en el 2009</a:t>
            </a:r>
          </a:p>
          <a:p>
            <a:r>
              <a:rPr lang="es-ES_tradnl" dirty="0" smtClean="0"/>
              <a:t>Clínica dental acreditada localmente por PROMED en el 2010</a:t>
            </a:r>
          </a:p>
          <a:p>
            <a:r>
              <a:rPr lang="es-ES_tradnl" dirty="0" smtClean="0"/>
              <a:t>8 consultorios</a:t>
            </a:r>
          </a:p>
          <a:p>
            <a:r>
              <a:rPr lang="es-ES_tradnl" dirty="0" smtClean="0"/>
              <a:t>6 doctores</a:t>
            </a:r>
          </a:p>
          <a:p>
            <a:r>
              <a:rPr lang="es-ES_tradnl" dirty="0" smtClean="0"/>
              <a:t>Laboratorio dental integral</a:t>
            </a:r>
          </a:p>
          <a:p>
            <a:r>
              <a:rPr lang="es-ES_tradnl" dirty="0" smtClean="0"/>
              <a:t>Equipo de tomografía dental</a:t>
            </a:r>
          </a:p>
          <a:p>
            <a:r>
              <a:rPr lang="es-ES_tradnl" dirty="0" smtClean="0"/>
              <a:t>Equipo CAD/CAM</a:t>
            </a:r>
          </a:p>
          <a:p>
            <a:r>
              <a:rPr lang="es-ES_tradnl" dirty="0" smtClean="0"/>
              <a:t>Mas de 45 personas</a:t>
            </a:r>
          </a:p>
          <a:p>
            <a:r>
              <a:rPr lang="es-ES_tradnl" dirty="0" smtClean="0"/>
              <a:t>Oficina de Pacientes Internacionales (2006)</a:t>
            </a:r>
          </a:p>
          <a:p>
            <a:r>
              <a:rPr lang="es-ES_tradnl" dirty="0" smtClean="0"/>
              <a:t>Modelo integral</a:t>
            </a:r>
          </a:p>
          <a:p>
            <a:pPr lvl="1"/>
            <a:r>
              <a:rPr lang="es-ES_tradnl" dirty="0" smtClean="0"/>
              <a:t>Captación</a:t>
            </a:r>
          </a:p>
          <a:p>
            <a:pPr lvl="1"/>
            <a:r>
              <a:rPr lang="es-ES_tradnl" dirty="0" smtClean="0"/>
              <a:t>Gestión</a:t>
            </a:r>
          </a:p>
          <a:p>
            <a:pPr lvl="1"/>
            <a:r>
              <a:rPr lang="es-ES_tradnl" dirty="0" smtClean="0"/>
              <a:t>Atención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 eaLnBrk="1" latinLnBrk="0" hangingPunct="1"/>
            <a:fld id="{F0C94032-CD4C-4C25-B0C2-CEC720522D92}" type="slidenum">
              <a:rPr kumimoji="0" lang="en-US" smtClean="0"/>
              <a:pPr eaLnBrk="1" latinLnBrk="0" hangingPunct="1"/>
              <a:t>8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31087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xmlns:p14="http://schemas.microsoft.com/office/powerpoint/2010/main" spd="slow">
        <p:dissolv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Smile Dental Group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 eaLnBrk="1" latinLnBrk="0" hangingPunct="1"/>
            <a:fld id="{F0C94032-CD4C-4C25-B0C2-CEC720522D92}" type="slidenum">
              <a:rPr kumimoji="0" lang="en-US" smtClean="0"/>
              <a:pPr eaLnBrk="1" latinLnBrk="0" hangingPunct="1"/>
              <a:t>9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Andy Bezara Higle</a:t>
            </a: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467370256"/>
              </p:ext>
            </p:extLst>
          </p:nvPr>
        </p:nvGraphicFramePr>
        <p:xfrm>
          <a:off x="609600" y="1758970"/>
          <a:ext cx="81534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842921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xmlns:p14="http://schemas.microsoft.com/office/powerpoint/2010/main" spd="slow">
        <p:dissolv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Median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Median.thmx</Template>
  <TotalTime>382</TotalTime>
  <Words>518</Words>
  <Application>Microsoft Macintosh PowerPoint</Application>
  <PresentationFormat>On-screen Show (4:3)</PresentationFormat>
  <Paragraphs>114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Median</vt:lpstr>
      <vt:lpstr>Exportación de servicios de salud desde Costa Rica  Cali, Colombia</vt:lpstr>
      <vt:lpstr>Agenda</vt:lpstr>
      <vt:lpstr>Costa Rica</vt:lpstr>
      <vt:lpstr>Costa Rica</vt:lpstr>
      <vt:lpstr>Costa Rica</vt:lpstr>
      <vt:lpstr>Costa Rica</vt:lpstr>
      <vt:lpstr>Reflexiones como país</vt:lpstr>
      <vt:lpstr>New Smile Dental Group</vt:lpstr>
      <vt:lpstr>New Smile Dental Group</vt:lpstr>
      <vt:lpstr>Reflexiones como clínica</vt:lpstr>
      <vt:lpstr>Muchas gracias!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Tur</dc:title>
  <dc:creator>Andy Bezara</dc:creator>
  <cp:lastModifiedBy>Andy Bezara</cp:lastModifiedBy>
  <cp:revision>168</cp:revision>
  <dcterms:created xsi:type="dcterms:W3CDTF">2012-07-26T16:46:23Z</dcterms:created>
  <dcterms:modified xsi:type="dcterms:W3CDTF">2012-07-30T16:45:46Z</dcterms:modified>
</cp:coreProperties>
</file>