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283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9" r:id="rId28"/>
    <p:sldId id="314" r:id="rId29"/>
    <p:sldId id="315" r:id="rId30"/>
    <p:sldId id="316" r:id="rId31"/>
    <p:sldId id="320" r:id="rId32"/>
    <p:sldId id="321" r:id="rId33"/>
    <p:sldId id="288" r:id="rId34"/>
    <p:sldId id="287" r:id="rId35"/>
    <p:sldId id="277" r:id="rId36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>
        <p:scale>
          <a:sx n="33" d="100"/>
          <a:sy n="33" d="100"/>
        </p:scale>
        <p:origin x="-1116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774C28-60B6-43A5-B452-36A3C032FB99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7E6AE8-F902-4640-BAED-4D8EC7C7482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D25E72-25A3-404B-98D8-210E1F9D7A81}" type="slidenum">
              <a:rPr 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ES" smtClean="0">
              <a:latin typeface="Arial" charset="0"/>
            </a:endParaRPr>
          </a:p>
        </p:txBody>
      </p:sp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FDC39D-7E08-4AC3-8EE6-75EAE7FD1C6D}" type="slidenum">
              <a:rPr lang="es-ES" sz="1200"/>
              <a:pPr algn="r"/>
              <a:t>35</a:t>
            </a:fld>
            <a:endParaRPr 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5FA4-8FB3-4A9E-8B5B-6F325E7A6B54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809E-AB89-4A8D-BF19-B0588EAA568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0A84-FE66-4E08-A84A-311A52D423E6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D06D-A4EA-4A9E-A1BF-5C21F16F81D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02D0-8A3B-495A-8124-214AB0FED7E1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1DA8-6762-4185-A31E-8D98966F068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E2DF-5120-4403-AE9D-BE62522DC67C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BDF3-C35E-4953-B424-0DC1C2449B2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14B4-D981-4214-8B69-ABA542997B81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35B1-F81F-4A56-A09A-945B64CD14C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ECDD-352C-493F-BA89-DF5D204414A1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DB39-11B9-44B2-B765-A2427EDC7A7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0DCA-FFCF-474C-A914-E8F31CE2BF8D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EB44-A95C-4E79-92DF-67E9E2D322A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479CF-E79F-4471-9407-9D9BEB4C16FA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7822-AA0A-4D92-A66E-48202B969A7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8DCD-7BE0-4899-8AC4-327D37665795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260C-81DB-407A-AA9B-8AC8393EB1A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EB8A-3C8F-49AC-94E4-D586C990ADDD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B660-F4A3-400D-ACB4-6590F947709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156E-9DE6-49D7-BEC7-2444E203C9F4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105C-C2FF-4C56-A79E-47D99E4F123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47A428-AD84-4954-BF08-092BF20C139C}" type="datetimeFigureOut">
              <a:rPr lang="es-CO"/>
              <a:pPr>
                <a:defRPr/>
              </a:pPr>
              <a:t>20/09/2012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49BBB8-7B0F-48C3-8636-988B10077A2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La economía y la opinión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700" i="1" dirty="0" smtClean="0"/>
              <a:t>Ricardo Ávila</a:t>
            </a:r>
            <a:endParaRPr lang="es-CO" sz="2700" i="1" dirty="0"/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>
          <a:xfrm>
            <a:off x="1547813" y="5972175"/>
            <a:ext cx="6400800" cy="695325"/>
          </a:xfrm>
        </p:spPr>
        <p:txBody>
          <a:bodyPr/>
          <a:lstStyle/>
          <a:p>
            <a:pPr eaLnBrk="1" hangingPunct="1"/>
            <a:r>
              <a:rPr lang="es-MX" sz="1600" i="1" smtClean="0">
                <a:solidFill>
                  <a:srgbClr val="898989"/>
                </a:solidFill>
              </a:rPr>
              <a:t>Cali, septiembre 20 de 2012</a:t>
            </a:r>
            <a:endParaRPr lang="es-CO" sz="1600" i="1" smtClean="0">
              <a:solidFill>
                <a:srgbClr val="898989"/>
              </a:solid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933825"/>
            <a:ext cx="6372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325"/>
            <a:ext cx="91440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8"/>
            <a:ext cx="91440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5913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3"/>
            <a:ext cx="9144000" cy="63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Las cifras demuestran que la economía colombiana está relativamente bien</a:t>
            </a:r>
            <a:endParaRPr lang="es-CO" dirty="0"/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El crecimiento es superior al promedio histórico</a:t>
            </a:r>
          </a:p>
          <a:p>
            <a:pPr lvl="1" eaLnBrk="1" hangingPunct="1"/>
            <a:r>
              <a:rPr lang="es-MX" smtClean="0"/>
              <a:t>El país va mejor que América Latina y mucho más rápido que el mundo desarrollado</a:t>
            </a:r>
          </a:p>
          <a:p>
            <a:pPr eaLnBrk="1" hangingPunct="1"/>
            <a:r>
              <a:rPr lang="es-MX" smtClean="0"/>
              <a:t>El desempleo es el más bajo en lo que va del siglo</a:t>
            </a:r>
          </a:p>
          <a:p>
            <a:pPr eaLnBrk="1" hangingPunct="1"/>
            <a:r>
              <a:rPr lang="es-MX" smtClean="0"/>
              <a:t>La inflación está bajo control</a:t>
            </a:r>
          </a:p>
          <a:p>
            <a:pPr eaLnBrk="1" hangingPunct="1"/>
            <a:r>
              <a:rPr lang="es-MX" smtClean="0"/>
              <a:t>La inversión extranjera llega en abundancia</a:t>
            </a:r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sz="4000" smtClean="0"/>
              <a:t>Sin embargo, la percepción que los colombianos tienen del país no es la mejor</a:t>
            </a:r>
            <a:endParaRPr lang="es-CO" sz="4000" smtClean="0"/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Hay inquietudes</a:t>
            </a:r>
          </a:p>
          <a:p>
            <a:pPr lvl="1" eaLnBrk="1" hangingPunct="1"/>
            <a:r>
              <a:rPr lang="es-MX" smtClean="0"/>
              <a:t>Sobre la coyuntura</a:t>
            </a:r>
          </a:p>
          <a:p>
            <a:pPr lvl="1" eaLnBrk="1" hangingPunct="1"/>
            <a:r>
              <a:rPr lang="es-MX" smtClean="0"/>
              <a:t>El liderazgo nacional y local</a:t>
            </a:r>
          </a:p>
          <a:p>
            <a:pPr lvl="1" eaLnBrk="1" hangingPunct="1"/>
            <a:r>
              <a:rPr lang="es-MX" smtClean="0"/>
              <a:t>El manejo de los principales problemas</a:t>
            </a:r>
          </a:p>
          <a:p>
            <a:pPr lvl="1" eaLnBrk="1" hangingPunct="1"/>
            <a:r>
              <a:rPr lang="es-MX" smtClean="0"/>
              <a:t>El estado de las instituciones</a:t>
            </a:r>
          </a:p>
          <a:p>
            <a:pPr lvl="1" eaLnBrk="1" hangingPunct="1"/>
            <a:r>
              <a:rPr lang="es-MX" smtClean="0"/>
              <a:t>Las posibilidades de salir adelante</a:t>
            </a:r>
          </a:p>
          <a:p>
            <a:pPr lvl="1" eaLnBrk="1" hangingPunct="1"/>
            <a:r>
              <a:rPr lang="es-MX" smtClean="0"/>
              <a:t>La paz</a:t>
            </a:r>
          </a:p>
          <a:p>
            <a:pPr eaLnBrk="1" hangingPunct="1"/>
            <a:r>
              <a:rPr lang="es-MX" smtClean="0"/>
              <a:t>En contraste, afuera nos siguen viendo bien</a:t>
            </a:r>
          </a:p>
          <a:p>
            <a:pPr eaLnBrk="1" hangingPunct="1"/>
            <a:r>
              <a:rPr lang="es-MX" smtClean="0"/>
              <a:t>¿Qué pasa?</a:t>
            </a:r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ImgArticulo_T2_119396_2012915_1919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3143250" cy="3190875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 que dice Semana</a:t>
            </a:r>
          </a:p>
        </p:txBody>
      </p:sp>
      <p:pic>
        <p:nvPicPr>
          <p:cNvPr id="52232" name="Picture 8" descr="ImgArticulo_T2_119394_2012915_1919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16113"/>
            <a:ext cx="41148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En conclusión</a:t>
            </a:r>
            <a:endParaRPr lang="es-CO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sz="3000" smtClean="0"/>
              <a:t>Hay una crisis de confianza</a:t>
            </a:r>
          </a:p>
          <a:p>
            <a:pPr lvl="1" eaLnBrk="1" hangingPunct="1"/>
            <a:r>
              <a:rPr lang="es-MX" sz="2600" smtClean="0"/>
              <a:t>Acentuada por la debacle de la reforma a la Justicia</a:t>
            </a:r>
          </a:p>
          <a:p>
            <a:pPr lvl="2" eaLnBrk="1" hangingPunct="1"/>
            <a:r>
              <a:rPr lang="es-MX" sz="2200" smtClean="0"/>
              <a:t>Pero que tiene causas más estructurales</a:t>
            </a:r>
          </a:p>
          <a:p>
            <a:pPr lvl="2" eaLnBrk="1" hangingPunct="1"/>
            <a:r>
              <a:rPr lang="es-MX" sz="2200" smtClean="0"/>
              <a:t>Y que le quita legitimidad a los intentos de impulsar procesos de cambio</a:t>
            </a:r>
          </a:p>
          <a:p>
            <a:pPr lvl="1" eaLnBrk="1" hangingPunct="1"/>
            <a:r>
              <a:rPr lang="es-MX" sz="2600" smtClean="0"/>
              <a:t>También hay una percepción regular del estado general del país</a:t>
            </a:r>
          </a:p>
          <a:p>
            <a:pPr lvl="2" eaLnBrk="1" hangingPunct="1"/>
            <a:r>
              <a:rPr lang="es-MX" sz="2200" smtClean="0"/>
              <a:t>Por los temas relacionados con la corrupción</a:t>
            </a:r>
          </a:p>
          <a:p>
            <a:pPr lvl="2" eaLnBrk="1" hangingPunct="1"/>
            <a:r>
              <a:rPr lang="es-MX" sz="2200" smtClean="0"/>
              <a:t>Por el deterioro de la seguridad</a:t>
            </a:r>
          </a:p>
          <a:p>
            <a:pPr lvl="2" eaLnBrk="1" hangingPunct="1"/>
            <a:r>
              <a:rPr lang="es-MX" sz="2200" smtClean="0"/>
              <a:t>Por la economía con énfasis en la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En conclusión (2)</a:t>
            </a:r>
            <a:endParaRPr lang="es-CO" smtClean="0"/>
          </a:p>
        </p:txBody>
      </p:sp>
      <p:sp>
        <p:nvSpPr>
          <p:cNvPr id="48130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¿Es esa crisis revertible?</a:t>
            </a:r>
          </a:p>
          <a:p>
            <a:pPr lvl="1" eaLnBrk="1" hangingPunct="1"/>
            <a:r>
              <a:rPr lang="es-MX" smtClean="0"/>
              <a:t>Sí, pero se necesitan hechos</a:t>
            </a:r>
          </a:p>
          <a:p>
            <a:pPr lvl="2" eaLnBrk="1" hangingPunct="1"/>
            <a:r>
              <a:rPr lang="es-MX" smtClean="0"/>
              <a:t>En el frente político</a:t>
            </a:r>
          </a:p>
          <a:p>
            <a:pPr lvl="2" eaLnBrk="1" hangingPunct="1"/>
            <a:r>
              <a:rPr lang="es-MX" smtClean="0"/>
              <a:t>En el militar</a:t>
            </a:r>
          </a:p>
          <a:p>
            <a:pPr lvl="2" eaLnBrk="1" hangingPunct="1"/>
            <a:r>
              <a:rPr lang="es-MX" smtClean="0"/>
              <a:t>En la calidad de la gestión pública</a:t>
            </a:r>
          </a:p>
          <a:p>
            <a:pPr lvl="2" eaLnBrk="1" hangingPunct="1"/>
            <a:r>
              <a:rPr lang="es-MX" smtClean="0"/>
              <a:t>En el éxito del proceso de paz</a:t>
            </a:r>
          </a:p>
          <a:p>
            <a:pPr lvl="1" eaLnBrk="1" hangingPunct="1"/>
            <a:r>
              <a:rPr lang="es-MX" smtClean="0"/>
              <a:t>Dependiendo de cómo se resuelvan esas incógnitas, evolucionará la política</a:t>
            </a:r>
          </a:p>
          <a:p>
            <a:pPr lvl="2" eaLnBrk="1" hangingPunct="1"/>
            <a:r>
              <a:rPr lang="es-MX" smtClean="0"/>
              <a:t>Y la mirada hacia el 2014</a:t>
            </a:r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500063" y="1928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6000" b="1" smtClean="0"/>
              <a:t>¡Muchas gracias por su atención!</a:t>
            </a:r>
          </a:p>
        </p:txBody>
      </p:sp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365625"/>
            <a:ext cx="8532812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75"/>
            <a:ext cx="91440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245</Words>
  <Application>Microsoft Macintosh PowerPoint</Application>
  <PresentationFormat>Presentación en pantalla (4:3)</PresentationFormat>
  <Paragraphs>40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Arial</vt:lpstr>
      <vt:lpstr>Calibri</vt:lpstr>
      <vt:lpstr>Tema de Office</vt:lpstr>
      <vt:lpstr>La economía y la opinión  Ricardo Ávila</vt:lpstr>
      <vt:lpstr>Las cifras demuestran que la economía colombiana está relativamente bien</vt:lpstr>
      <vt:lpstr>Sin embargo, la percepción que los colombianos tienen del país no es la mejor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Lo que dice Semana</vt:lpstr>
      <vt:lpstr>En conclusión</vt:lpstr>
      <vt:lpstr>En conclusión (2)</vt:lpstr>
      <vt:lpstr>¡Muchas gracias por su atención!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Avila</dc:creator>
  <cp:lastModifiedBy>User</cp:lastModifiedBy>
  <cp:revision>20</cp:revision>
  <dcterms:created xsi:type="dcterms:W3CDTF">2012-01-31T17:35:47Z</dcterms:created>
  <dcterms:modified xsi:type="dcterms:W3CDTF">2012-09-20T14:32:23Z</dcterms:modified>
</cp:coreProperties>
</file>