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3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4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5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6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7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8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19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heme/themeOverride13.xml" ContentType="application/vnd.openxmlformats-officedocument.themeOverride+xml"/>
  <Override PartName="/ppt/charts/chart13.xml" ContentType="application/vnd.openxmlformats-officedocument.drawingml.chart+xml"/>
  <Override PartName="/ppt/theme/themeOverride14.xml" ContentType="application/vnd.openxmlformats-officedocument.themeOverride+xml"/>
  <Override PartName="/ppt/charts/chart14.xml" ContentType="application/vnd.openxmlformats-officedocument.drawingml.chart+xml"/>
  <Override PartName="/ppt/theme/themeOverride15.xml" ContentType="application/vnd.openxmlformats-officedocument.themeOverride+xml"/>
  <Override PartName="/ppt/charts/chart15.xml" ContentType="application/vnd.openxmlformats-officedocument.drawingml.chart+xml"/>
  <Override PartName="/ppt/theme/themeOverride16.xml" ContentType="application/vnd.openxmlformats-officedocument.themeOverrid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theme/themeOverride17.xml" ContentType="application/vnd.openxmlformats-officedocument.themeOverrid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theme/themeOverride21.xml" ContentType="application/vnd.openxmlformats-officedocument.themeOverrid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theme/themeOverride22.xml" ContentType="application/vnd.openxmlformats-officedocument.themeOverrid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theme/themeOverride23.xml" ContentType="application/vnd.openxmlformats-officedocument.themeOverride+xml"/>
  <Override PartName="/ppt/charts/chart21.xml" ContentType="application/vnd.openxmlformats-officedocument.drawingml.chart+xml"/>
  <Override PartName="/ppt/theme/themeOverride24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heme/themeOverride25.xml" ContentType="application/vnd.openxmlformats-officedocument.themeOverrid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theme/themeOverride31.xml" ContentType="application/vnd.openxmlformats-officedocument.themeOverride+xml"/>
  <Override PartName="/ppt/drawings/drawing3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theme/themeOverride32.xml" ContentType="application/vnd.openxmlformats-officedocument.themeOverride+xml"/>
  <Override PartName="/ppt/drawings/drawing4.xml" ContentType="application/vnd.openxmlformats-officedocument.drawingml.chartshapes+xml"/>
  <Override PartName="/ppt/theme/themeOverride33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68" r:id="rId8"/>
    <p:sldMasterId id="2147483780" r:id="rId9"/>
    <p:sldMasterId id="2147483796" r:id="rId10"/>
    <p:sldMasterId id="2147483812" r:id="rId11"/>
    <p:sldMasterId id="2147483825" r:id="rId12"/>
    <p:sldMasterId id="2147483838" r:id="rId13"/>
    <p:sldMasterId id="2147483854" r:id="rId14"/>
    <p:sldMasterId id="2147483870" r:id="rId15"/>
    <p:sldMasterId id="2147483886" r:id="rId16"/>
    <p:sldMasterId id="2147483898" r:id="rId17"/>
    <p:sldMasterId id="2147483914" r:id="rId18"/>
    <p:sldMasterId id="2147483926" r:id="rId19"/>
    <p:sldMasterId id="2147483938" r:id="rId20"/>
  </p:sldMasterIdLst>
  <p:notesMasterIdLst>
    <p:notesMasterId r:id="rId66"/>
  </p:notesMasterIdLst>
  <p:sldIdLst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PIB%20US\PIB%20US%20grafico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rreo01\ecuellar\ALI\ALI-Maestro.xlsx" TargetMode="External"/><Relationship Id="rId1" Type="http://schemas.openxmlformats.org/officeDocument/2006/relationships/themeOverride" Target="../theme/themeOverride1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rreo01\Investigadores2\PIB\PIB%20maestro%202014-3.xlsx" TargetMode="External"/><Relationship Id="rId1" Type="http://schemas.openxmlformats.org/officeDocument/2006/relationships/themeOverride" Target="../theme/themeOverride1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rreo01\Investigadores2\PIB\PIB%20maestro%202014-3.xlsx" TargetMode="External"/><Relationship Id="rId1" Type="http://schemas.openxmlformats.org/officeDocument/2006/relationships/themeOverride" Target="../theme/themeOverride1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evolucion%20pronosticospib.xlsx" TargetMode="External"/><Relationship Id="rId1" Type="http://schemas.openxmlformats.org/officeDocument/2006/relationships/themeOverride" Target="../theme/themeOverride1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Crecimiento%20PIB%20colorores.xls" TargetMode="External"/><Relationship Id="rId1" Type="http://schemas.openxmlformats.org/officeDocument/2006/relationships/themeOverride" Target="../theme/themeOverride1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Anif-PIBreal%20dolares%200114.xlsx" TargetMode="External"/><Relationship Id="rId1" Type="http://schemas.openxmlformats.org/officeDocument/2006/relationships/themeOverride" Target="../theme/themeOverride1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Crecimiento%20Chile%20vs%20Colombia%20vs%20Peru%20(version%201).xls" TargetMode="External"/><Relationship Id="rId1" Type="http://schemas.openxmlformats.org/officeDocument/2006/relationships/themeOverride" Target="../theme/themeOverride17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Crecimiento%20Arg%20vs%20Colombia%20vs%20ven%20vs%20ecu%20(version%201).xls" TargetMode="External"/><Relationship Id="rId1" Type="http://schemas.openxmlformats.org/officeDocument/2006/relationships/themeOverride" Target="../theme/themeOverride18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ITCR.xlsx" TargetMode="External"/><Relationship Id="rId1" Type="http://schemas.openxmlformats.org/officeDocument/2006/relationships/themeOverride" Target="../theme/themeOverride2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brent%20vs%20wti.xlsx" TargetMode="External"/><Relationship Id="rId1" Type="http://schemas.openxmlformats.org/officeDocument/2006/relationships/themeOverride" Target="../theme/themeOverride2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petr&#243;leo\fanchart%20petroleo%20brent.xlsx" TargetMode="External"/><Relationship Id="rId1" Type="http://schemas.openxmlformats.org/officeDocument/2006/relationships/themeOverride" Target="../theme/themeOverride2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rreo01\ecuellar\Sector%20Minero-Energ&#233;tico\Maestro\Petr&#243;leo-%20Miner&#237;a%20Maestro.xlsx" TargetMode="External"/><Relationship Id="rId1" Type="http://schemas.openxmlformats.org/officeDocument/2006/relationships/themeOverride" Target="../theme/themeOverride24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Proyecci&#243;n%20DTF%20(version%201)version%20diciembre.xlsx" TargetMode="External"/><Relationship Id="rId1" Type="http://schemas.openxmlformats.org/officeDocument/2006/relationships/themeOverride" Target="../theme/themeOverride25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Proyecci&#243;n%20DTF%20(version%201)version%20diciembre.xlsx" TargetMode="External"/><Relationship Id="rId1" Type="http://schemas.openxmlformats.org/officeDocument/2006/relationships/themeOverride" Target="../theme/themeOverride26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nvera\Desktop\NV\Excel%20presentaciones\Presentacion%20fiscal.xls" TargetMode="External"/><Relationship Id="rId1" Type="http://schemas.openxmlformats.org/officeDocument/2006/relationships/themeOverride" Target="../theme/themeOverride3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nvera\Desktop\NV\Excel%20presentaciones\Proy%20fiscal%20MFMP%202014.xlsx" TargetMode="External"/><Relationship Id="rId1" Type="http://schemas.openxmlformats.org/officeDocument/2006/relationships/themeOverride" Target="../theme/themeOverride3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esktop\NV\Excel%20presentaciones\Inf%20vs%20unemp_U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nvera\Desktop\NV\Excel%20presentaciones\crec%20BRIC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era\Documents\fragile%205%20currencie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rreo01\Investigadores2\PIB\PIB%20maestro%202014-3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rreo01\ecuellar\Empleo\Maestro\Empleo-Maestro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rreo01\ecuellar\Empleo\Maestro\Empleo-Maestro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nvera\Desktop\NV\Excel%20presentaciones\PIB%20vs%20Desempleo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4450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967477861301331E-2"/>
                  <c:y val="-3.4565882157966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590305815172523E-2"/>
                  <c:y val="4.53056727528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119917021703758E-2"/>
                  <c:y val="-3.2751636436396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743280319421829E-2"/>
                  <c:y val="4.0858918368070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298186522718653E-2"/>
                  <c:y val="5.1806317233311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380339497222903E-2"/>
                  <c:y val="4.271450677107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618160843237068E-2"/>
                  <c:y val="4.3057441306341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295353661528853E-2"/>
                  <c:y val="5.6352222464431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295353661528853E-2"/>
                  <c:y val="-3.0020155899493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077446409850325E-2"/>
                  <c:y val="-4.7835809061957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213200687024604E-2"/>
                  <c:y val="-5.27495030824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62963128192535E-2"/>
                  <c:y val="-6.6387397748452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1462604001695149E-2"/>
                  <c:y val="-6.1841313544685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'Hoja1 (2)'!$R$12:$AG$13</c:f>
              <c:multiLvlStrCache>
                <c:ptCount val="16"/>
                <c:lvl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2010 </c:v>
                  </c:pt>
                  <c:pt idx="1">
                    <c:v>2011 </c:v>
                  </c:pt>
                  <c:pt idx="2">
                    <c:v>2012 </c:v>
                  </c:pt>
                  <c:pt idx="3">
                    <c:v>2013 </c:v>
                  </c:pt>
                  <c:pt idx="4">
                    <c:v>2014 </c:v>
                  </c:pt>
                  <c:pt idx="8">
                    <c:v>2015 </c:v>
                  </c:pt>
                  <c:pt idx="12">
                    <c:v>2016 </c:v>
                  </c:pt>
                </c:lvl>
              </c:multiLvlStrCache>
            </c:multiLvlStrRef>
          </c:cat>
          <c:val>
            <c:numRef>
              <c:f>'Hoja1 (2)'!$R$14:$AG$14</c:f>
              <c:numCache>
                <c:formatCode>0.0</c:formatCode>
                <c:ptCount val="16"/>
                <c:pt idx="0">
                  <c:v>2.5</c:v>
                </c:pt>
                <c:pt idx="1">
                  <c:v>1.6</c:v>
                </c:pt>
                <c:pt idx="2">
                  <c:v>2.2999999999999998</c:v>
                </c:pt>
                <c:pt idx="3">
                  <c:v>2.2000000000000002</c:v>
                </c:pt>
                <c:pt idx="4">
                  <c:v>1.887581732996968</c:v>
                </c:pt>
                <c:pt idx="5">
                  <c:v>2.5873668832417041</c:v>
                </c:pt>
                <c:pt idx="6">
                  <c:v>2.6977357270958624</c:v>
                </c:pt>
                <c:pt idx="7">
                  <c:v>2.4842613186564666</c:v>
                </c:pt>
                <c:pt idx="8">
                  <c:v>3.8039945173291567</c:v>
                </c:pt>
                <c:pt idx="9">
                  <c:v>3.4152271492280173</c:v>
                </c:pt>
                <c:pt idx="10">
                  <c:v>2.8081278974359414</c:v>
                </c:pt>
                <c:pt idx="11">
                  <c:v>2.9060854199219222</c:v>
                </c:pt>
                <c:pt idx="12">
                  <c:v>2.752875367187535</c:v>
                </c:pt>
                <c:pt idx="13">
                  <c:v>2.5743964273437614</c:v>
                </c:pt>
                <c:pt idx="14">
                  <c:v>2.4979434610625129</c:v>
                </c:pt>
                <c:pt idx="15">
                  <c:v>2.3453410638500038</c:v>
                </c:pt>
              </c:numCache>
            </c:numRef>
          </c:val>
          <c:smooth val="1"/>
        </c:ser>
        <c:ser>
          <c:idx val="1"/>
          <c:order val="1"/>
          <c:spPr>
            <a:ln w="47625"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9197205222455714E-2"/>
                  <c:y val="1.10416726850202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743168789453728E-2"/>
                  <c:y val="-3.661046567608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046061876826305E-2"/>
                  <c:y val="-2.9076612105065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493988534719281E-2"/>
                  <c:y val="-4.420606481029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493877004751124E-2"/>
                  <c:y val="-6.696046816380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408891169057126E-2"/>
                  <c:y val="-6.5786765545474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743168789453728E-2"/>
                  <c:y val="5.6977552892681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743815663268721E-2"/>
                  <c:y val="5.8903298573265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462492471727152E-2"/>
                  <c:y val="3.4565882157966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5796770092123753E-2"/>
                  <c:y val="4.1384918977293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1462492471727152E-2"/>
                  <c:y val="-4.4987280413985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'Hoja1 (2)'!$R$12:$AG$13</c:f>
              <c:multiLvlStrCache>
                <c:ptCount val="16"/>
                <c:lvl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2010 </c:v>
                  </c:pt>
                  <c:pt idx="1">
                    <c:v>2011 </c:v>
                  </c:pt>
                  <c:pt idx="2">
                    <c:v>2012 </c:v>
                  </c:pt>
                  <c:pt idx="3">
                    <c:v>2013 </c:v>
                  </c:pt>
                  <c:pt idx="4">
                    <c:v>2014 </c:v>
                  </c:pt>
                  <c:pt idx="8">
                    <c:v>2015 </c:v>
                  </c:pt>
                  <c:pt idx="12">
                    <c:v>2016 </c:v>
                  </c:pt>
                </c:lvl>
              </c:multiLvlStrCache>
            </c:multiLvlStrRef>
          </c:cat>
          <c:val>
            <c:numRef>
              <c:f>'Hoja1 (2)'!$R$15:$AG$15</c:f>
              <c:numCache>
                <c:formatCode>General</c:formatCode>
                <c:ptCount val="16"/>
                <c:pt idx="4" formatCode="0.0">
                  <c:v>2.9</c:v>
                </c:pt>
                <c:pt idx="5" formatCode="0.0">
                  <c:v>2.9</c:v>
                </c:pt>
                <c:pt idx="6" formatCode="0.0">
                  <c:v>2.7</c:v>
                </c:pt>
                <c:pt idx="7" formatCode="0.0">
                  <c:v>2.8</c:v>
                </c:pt>
                <c:pt idx="8" formatCode="0.0">
                  <c:v>3.5739891325631712</c:v>
                </c:pt>
                <c:pt idx="9" formatCode="0.0">
                  <c:v>3.1853341408163205</c:v>
                </c:pt>
                <c:pt idx="10" formatCode="0.0">
                  <c:v>2.578410375976592</c:v>
                </c:pt>
                <c:pt idx="11" formatCode="0.0">
                  <c:v>2.7060854199218998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63360"/>
        <c:axId val="126064896"/>
      </c:lineChart>
      <c:catAx>
        <c:axId val="12606336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5400000" vert="horz"/>
          <a:lstStyle/>
          <a:p>
            <a:pPr>
              <a:defRPr sz="1600" b="1"/>
            </a:pPr>
            <a:endParaRPr lang="es-CO"/>
          </a:p>
        </c:txPr>
        <c:crossAx val="126064896"/>
        <c:crosses val="autoZero"/>
        <c:auto val="1"/>
        <c:lblAlgn val="ctr"/>
        <c:lblOffset val="100"/>
        <c:noMultiLvlLbl val="0"/>
      </c:catAx>
      <c:valAx>
        <c:axId val="12606489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CO"/>
          </a:p>
        </c:txPr>
        <c:crossAx val="126063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264291161726236E-2"/>
          <c:y val="2.8891789801133206E-2"/>
          <c:w val="0.93342074943182485"/>
          <c:h val="0.73938729030107764"/>
        </c:manualLayout>
      </c:layout>
      <c:lineChart>
        <c:grouping val="standard"/>
        <c:varyColors val="0"/>
        <c:ser>
          <c:idx val="1"/>
          <c:order val="0"/>
          <c:tx>
            <c:strRef>
              <c:f>'ALI T. - Gráficos'!$T$5</c:f>
              <c:strCache>
                <c:ptCount val="1"/>
                <c:pt idx="0">
                  <c:v>Datos 2014-II</c:v>
                </c:pt>
              </c:strCache>
            </c:strRef>
          </c:tx>
          <c:spPr>
            <a:ln w="38100">
              <a:solidFill>
                <a:srgbClr val="009900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0099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1"/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1.0342532572968202E-2"/>
                  <c:y val="-3.1834610969151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9841628540162783E-2"/>
                  <c:y val="3.0570677332148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delete val="1"/>
            </c:dLbl>
            <c:txPr>
              <a:bodyPr/>
              <a:lstStyle/>
              <a:p>
                <a:pPr>
                  <a:defRPr sz="1050" b="1">
                    <a:solidFill>
                      <a:srgbClr val="008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'ALI T. - Gráficos'!$A$90:$B$109</c:f>
              <c:multiLvlStrCache>
                <c:ptCount val="20"/>
                <c:lvl>
                  <c:pt idx="0">
                    <c:v>mar</c:v>
                  </c:pt>
                  <c:pt idx="1">
                    <c:v>jun</c:v>
                  </c:pt>
                  <c:pt idx="2">
                    <c:v>sep</c:v>
                  </c:pt>
                  <c:pt idx="3">
                    <c:v>dic</c:v>
                  </c:pt>
                  <c:pt idx="4">
                    <c:v>mar</c:v>
                  </c:pt>
                  <c:pt idx="5">
                    <c:v>jun</c:v>
                  </c:pt>
                  <c:pt idx="6">
                    <c:v>sep</c:v>
                  </c:pt>
                  <c:pt idx="7">
                    <c:v>dic</c:v>
                  </c:pt>
                  <c:pt idx="8">
                    <c:v>mar</c:v>
                  </c:pt>
                  <c:pt idx="9">
                    <c:v>jun</c:v>
                  </c:pt>
                  <c:pt idx="10">
                    <c:v>sep</c:v>
                  </c:pt>
                  <c:pt idx="11">
                    <c:v>dic</c:v>
                  </c:pt>
                  <c:pt idx="12">
                    <c:v>mar</c:v>
                  </c:pt>
                  <c:pt idx="13">
                    <c:v>jun</c:v>
                  </c:pt>
                  <c:pt idx="14">
                    <c:v>sep</c:v>
                  </c:pt>
                  <c:pt idx="15">
                    <c:v>dic</c:v>
                  </c:pt>
                  <c:pt idx="16">
                    <c:v>mar</c:v>
                  </c:pt>
                  <c:pt idx="17">
                    <c:v>jun</c:v>
                  </c:pt>
                  <c:pt idx="18">
                    <c:v>sep</c:v>
                  </c:pt>
                  <c:pt idx="19">
                    <c:v>dic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</c:lvl>
              </c:multiLvlStrCache>
            </c:multiLvlStrRef>
          </c:cat>
          <c:val>
            <c:numRef>
              <c:f>'ALI T. - Gráficos'!$T$90:$T$109</c:f>
              <c:numCache>
                <c:formatCode>#,##0.0</c:formatCode>
                <c:ptCount val="20"/>
                <c:pt idx="0">
                  <c:v>3.5401391052417637</c:v>
                </c:pt>
                <c:pt idx="1">
                  <c:v>3.540414161656642</c:v>
                </c:pt>
                <c:pt idx="2">
                  <c:v>3.4565853658536412</c:v>
                </c:pt>
                <c:pt idx="3">
                  <c:v>5.3293447955390434</c:v>
                </c:pt>
                <c:pt idx="4">
                  <c:v>5.8071007618226247</c:v>
                </c:pt>
                <c:pt idx="5">
                  <c:v>6.2703984819734444</c:v>
                </c:pt>
                <c:pt idx="6">
                  <c:v>7.9345171298435417</c:v>
                </c:pt>
                <c:pt idx="7">
                  <c:v>6.3381770388139813</c:v>
                </c:pt>
                <c:pt idx="8">
                  <c:v>6.0191097224109029</c:v>
                </c:pt>
                <c:pt idx="9">
                  <c:v>5.114767563320811</c:v>
                </c:pt>
                <c:pt idx="10">
                  <c:v>2.4935128476196269</c:v>
                </c:pt>
                <c:pt idx="11">
                  <c:v>2.6759552970258511</c:v>
                </c:pt>
                <c:pt idx="12">
                  <c:v>3.0163760774297117</c:v>
                </c:pt>
                <c:pt idx="13">
                  <c:v>4.472642647233684</c:v>
                </c:pt>
                <c:pt idx="14">
                  <c:v>5.7692799481719561</c:v>
                </c:pt>
                <c:pt idx="15">
                  <c:v>5.4413980621753808</c:v>
                </c:pt>
                <c:pt idx="16">
                  <c:v>6.5136990845163751</c:v>
                </c:pt>
                <c:pt idx="17">
                  <c:v>4.2811615882410337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'ALI T. - Gráficos'!$S$5</c:f>
              <c:strCache>
                <c:ptCount val="1"/>
                <c:pt idx="0">
                  <c:v>Datos 2014-III</c:v>
                </c:pt>
              </c:strCache>
            </c:strRef>
          </c:tx>
          <c:spPr>
            <a:ln w="5080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  <c:spPr>
              <a:ln w="50800" cmpd="sng">
                <a:solidFill>
                  <a:srgbClr val="000080"/>
                </a:solidFill>
                <a:prstDash val="solid"/>
              </a:ln>
            </c:spPr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marker>
              <c:symbol val="circle"/>
              <c:size val="15"/>
              <c:spPr>
                <a:solidFill>
                  <a:srgbClr val="000000"/>
                </a:solidFill>
                <a:ln>
                  <a:noFill/>
                </a:ln>
              </c:spPr>
            </c:marker>
            <c:bubble3D val="0"/>
          </c:dPt>
          <c:dPt>
            <c:idx val="19"/>
            <c:marker>
              <c:symbol val="circle"/>
              <c:size val="18"/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  <c:spPr>
              <a:ln w="50800">
                <a:solidFill>
                  <a:srgbClr val="FF0000"/>
                </a:solidFill>
                <a:prstDash val="sysDash"/>
              </a:ln>
            </c:spPr>
          </c:dPt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353564474144744E-2"/>
                  <c:y val="-3.3255170455743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298802203960785E-2"/>
                  <c:y val="-4.4151020257008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909636104786999E-2"/>
                  <c:y val="-3.1004391500137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708951208118596E-2"/>
                  <c:y val="-3.9447839128985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3047024659640184E-2"/>
                  <c:y val="-4.1799429692997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2888653199802967E-2"/>
                  <c:y val="-1.6990149242676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304702465964008E-2"/>
                  <c:y val="-3.709624856497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7496964831400282E-2"/>
                  <c:y val="-4.9055815950791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3.6517870626090548E-2"/>
                  <c:y val="-4.355257279098894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-6.4652296299630787E-4"/>
                </c:manualLayout>
              </c:layout>
              <c:tx>
                <c:rich>
                  <a:bodyPr/>
                  <a:lstStyle/>
                  <a:p>
                    <a:pPr>
                      <a:defRPr sz="1900" b="1">
                        <a:solidFill>
                          <a:srgbClr val="FF0000"/>
                        </a:solidFill>
                      </a:defRPr>
                    </a:pPr>
                    <a:r>
                      <a:rPr lang="en-US" sz="1900" dirty="0" smtClean="0">
                        <a:solidFill>
                          <a:srgbClr val="FF0000"/>
                        </a:solidFill>
                      </a:rPr>
                      <a:t>3,6</a:t>
                    </a:r>
                    <a:endParaRPr lang="en-US" sz="1900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>
                    <a:solidFill>
                      <a:srgbClr val="00008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'ALI T. - Gráficos'!$A$90:$B$109</c:f>
              <c:multiLvlStrCache>
                <c:ptCount val="20"/>
                <c:lvl>
                  <c:pt idx="0">
                    <c:v>mar</c:v>
                  </c:pt>
                  <c:pt idx="1">
                    <c:v>jun</c:v>
                  </c:pt>
                  <c:pt idx="2">
                    <c:v>sep</c:v>
                  </c:pt>
                  <c:pt idx="3">
                    <c:v>dic</c:v>
                  </c:pt>
                  <c:pt idx="4">
                    <c:v>mar</c:v>
                  </c:pt>
                  <c:pt idx="5">
                    <c:v>jun</c:v>
                  </c:pt>
                  <c:pt idx="6">
                    <c:v>sep</c:v>
                  </c:pt>
                  <c:pt idx="7">
                    <c:v>dic</c:v>
                  </c:pt>
                  <c:pt idx="8">
                    <c:v>mar</c:v>
                  </c:pt>
                  <c:pt idx="9">
                    <c:v>jun</c:v>
                  </c:pt>
                  <c:pt idx="10">
                    <c:v>sep</c:v>
                  </c:pt>
                  <c:pt idx="11">
                    <c:v>dic</c:v>
                  </c:pt>
                  <c:pt idx="12">
                    <c:v>mar</c:v>
                  </c:pt>
                  <c:pt idx="13">
                    <c:v>jun</c:v>
                  </c:pt>
                  <c:pt idx="14">
                    <c:v>sep</c:v>
                  </c:pt>
                  <c:pt idx="15">
                    <c:v>dic</c:v>
                  </c:pt>
                  <c:pt idx="16">
                    <c:v>mar</c:v>
                  </c:pt>
                  <c:pt idx="17">
                    <c:v>jun</c:v>
                  </c:pt>
                  <c:pt idx="18">
                    <c:v>sep</c:v>
                  </c:pt>
                  <c:pt idx="19">
                    <c:v>dic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</c:lvl>
              </c:multiLvlStrCache>
            </c:multiLvlStrRef>
          </c:cat>
          <c:val>
            <c:numRef>
              <c:f>'ALI T. - Gráficos'!$S$90:$S$109</c:f>
              <c:numCache>
                <c:formatCode>#,##0.0</c:formatCode>
                <c:ptCount val="20"/>
                <c:pt idx="0">
                  <c:v>3.5390766849557025</c:v>
                </c:pt>
                <c:pt idx="1">
                  <c:v>3.5432916167311674</c:v>
                </c:pt>
                <c:pt idx="2">
                  <c:v>3.4555086192599163</c:v>
                </c:pt>
                <c:pt idx="3">
                  <c:v>5.3287378133199041</c:v>
                </c:pt>
                <c:pt idx="4">
                  <c:v>5.8003373069109614</c:v>
                </c:pt>
                <c:pt idx="5">
                  <c:v>6.2909729139983881</c:v>
                </c:pt>
                <c:pt idx="6">
                  <c:v>7.9296525060116068</c:v>
                </c:pt>
                <c:pt idx="7">
                  <c:v>6.3294513433768742</c:v>
                </c:pt>
                <c:pt idx="8">
                  <c:v>6.0031338024979988</c:v>
                </c:pt>
                <c:pt idx="9">
                  <c:v>5.1456674640294295</c:v>
                </c:pt>
                <c:pt idx="10">
                  <c:v>2.479598790780571</c:v>
                </c:pt>
                <c:pt idx="11">
                  <c:v>2.6746427614346544</c:v>
                </c:pt>
                <c:pt idx="12">
                  <c:v>3.0477541290361074</c:v>
                </c:pt>
                <c:pt idx="13">
                  <c:v>4.4668551200753797</c:v>
                </c:pt>
                <c:pt idx="14">
                  <c:v>5.687514920028633</c:v>
                </c:pt>
                <c:pt idx="15">
                  <c:v>5.4970405731942407</c:v>
                </c:pt>
                <c:pt idx="16">
                  <c:v>6.5437298928725482</c:v>
                </c:pt>
                <c:pt idx="17">
                  <c:v>4.2823594419118649</c:v>
                </c:pt>
                <c:pt idx="18">
                  <c:v>4.1939933689891404</c:v>
                </c:pt>
                <c:pt idx="19">
                  <c:v>3.4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24384"/>
        <c:axId val="127425920"/>
      </c:lineChart>
      <c:catAx>
        <c:axId val="127424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7425920"/>
        <c:crosses val="autoZero"/>
        <c:auto val="1"/>
        <c:lblAlgn val="ctr"/>
        <c:lblOffset val="440"/>
        <c:tickLblSkip val="1"/>
        <c:tickMarkSkip val="1"/>
        <c:noMultiLvlLbl val="0"/>
      </c:catAx>
      <c:valAx>
        <c:axId val="127425920"/>
        <c:scaling>
          <c:orientation val="minMax"/>
          <c:max val="8.4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7424384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81741233373641"/>
          <c:y val="3.6233493705762045E-2"/>
          <c:w val="0.76339175426605155"/>
          <c:h val="0.908413294197000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'Gráficos '!$AN$191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0090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9.2181067569266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2521247325862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086710627028745E-3"/>
                  <c:y val="1.072333903499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327271832723144E-4"/>
                  <c:y val="3.65606756075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6.4340034209984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'Gráficos '!$AM$192:$AM$201</c:f>
              <c:strCache>
                <c:ptCount val="10"/>
                <c:pt idx="0">
                  <c:v>Industria</c:v>
                </c:pt>
                <c:pt idx="1">
                  <c:v>Minería</c:v>
                </c:pt>
                <c:pt idx="2">
                  <c:v>Agropecuario</c:v>
                </c:pt>
                <c:pt idx="3">
                  <c:v>Electricidad, gas y agua</c:v>
                </c:pt>
                <c:pt idx="4">
                  <c:v>Transporte y Telecom.</c:v>
                </c:pt>
                <c:pt idx="5">
                  <c:v>Comercio y turismo</c:v>
                </c:pt>
                <c:pt idx="6">
                  <c:v>Estab. Financieros y ss. empres.</c:v>
                </c:pt>
                <c:pt idx="7">
                  <c:v>Servicios sociales</c:v>
                </c:pt>
                <c:pt idx="8">
                  <c:v>Construcción</c:v>
                </c:pt>
                <c:pt idx="9">
                  <c:v>PIB</c:v>
                </c:pt>
              </c:strCache>
            </c:strRef>
          </c:cat>
          <c:val>
            <c:numRef>
              <c:f>'Gráficos '!$AN$192:$AN$201</c:f>
              <c:numCache>
                <c:formatCode>0.0</c:formatCode>
                <c:ptCount val="10"/>
                <c:pt idx="0">
                  <c:v>-0.9661749473157788</c:v>
                </c:pt>
                <c:pt idx="1">
                  <c:v>4.9496434813972146</c:v>
                </c:pt>
                <c:pt idx="2">
                  <c:v>5.4699086049318835</c:v>
                </c:pt>
                <c:pt idx="3">
                  <c:v>4.8971537909590968</c:v>
                </c:pt>
                <c:pt idx="4">
                  <c:v>3.1000683838614096</c:v>
                </c:pt>
                <c:pt idx="5">
                  <c:v>4.3426919755371163</c:v>
                </c:pt>
                <c:pt idx="6">
                  <c:v>5.04686217768755</c:v>
                </c:pt>
                <c:pt idx="7">
                  <c:v>5.3176892274089171</c:v>
                </c:pt>
                <c:pt idx="8">
                  <c:v>12.011404701123896</c:v>
                </c:pt>
                <c:pt idx="9">
                  <c:v>4.6780334803558254</c:v>
                </c:pt>
              </c:numCache>
            </c:numRef>
          </c:val>
        </c:ser>
        <c:ser>
          <c:idx val="1"/>
          <c:order val="1"/>
          <c:tx>
            <c:strRef>
              <c:f>'Gráficos '!$AO$191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9900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747999129572103E-3"/>
                  <c:y val="-4.795950056597276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672087340438892E-3"/>
                  <c:y val="-5.24852562531842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0558070948989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422754297248187E-3"/>
                  <c:y val="-2.94393652593874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47999129572103E-3"/>
                  <c:y val="-6.76364055164908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7.5675688559385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7.5675688559385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355710787847397E-3"/>
                  <c:y val="-5.995781928150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293966656297559E-3"/>
                  <c:y val="-1.6131686824621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'Gráficos '!$AM$192:$AM$201</c:f>
              <c:strCache>
                <c:ptCount val="10"/>
                <c:pt idx="0">
                  <c:v>Industria</c:v>
                </c:pt>
                <c:pt idx="1">
                  <c:v>Minería</c:v>
                </c:pt>
                <c:pt idx="2">
                  <c:v>Agropecuario</c:v>
                </c:pt>
                <c:pt idx="3">
                  <c:v>Electricidad, gas y agua</c:v>
                </c:pt>
                <c:pt idx="4">
                  <c:v>Transporte y Telecom.</c:v>
                </c:pt>
                <c:pt idx="5">
                  <c:v>Comercio y turismo</c:v>
                </c:pt>
                <c:pt idx="6">
                  <c:v>Estab. Financieros y ss. empres.</c:v>
                </c:pt>
                <c:pt idx="7">
                  <c:v>Servicios sociales</c:v>
                </c:pt>
                <c:pt idx="8">
                  <c:v>Construcción</c:v>
                </c:pt>
                <c:pt idx="9">
                  <c:v>PIB</c:v>
                </c:pt>
              </c:strCache>
            </c:strRef>
          </c:cat>
          <c:val>
            <c:numRef>
              <c:f>'Gráficos '!$AO$192:$AO$201</c:f>
              <c:numCache>
                <c:formatCode>0.0</c:formatCode>
                <c:ptCount val="10"/>
                <c:pt idx="0">
                  <c:v>0.58555249085892869</c:v>
                </c:pt>
                <c:pt idx="1">
                  <c:v>0.85981831775208939</c:v>
                </c:pt>
                <c:pt idx="2">
                  <c:v>3.5477569038768797</c:v>
                </c:pt>
                <c:pt idx="3">
                  <c:v>3.9523554860529626</c:v>
                </c:pt>
                <c:pt idx="4">
                  <c:v>4.3166270582076605</c:v>
                </c:pt>
                <c:pt idx="5">
                  <c:v>4.9531776588102296</c:v>
                </c:pt>
                <c:pt idx="6">
                  <c:v>5.2096339082912877</c:v>
                </c:pt>
                <c:pt idx="7">
                  <c:v>5.5208587215874845</c:v>
                </c:pt>
                <c:pt idx="8">
                  <c:v>12.142428819938587</c:v>
                </c:pt>
                <c:pt idx="9">
                  <c:v>4.6295337409622439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8562304"/>
        <c:axId val="128563840"/>
      </c:barChart>
      <c:catAx>
        <c:axId val="128562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856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56384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8562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81741233373641"/>
          <c:y val="3.5011216696493833E-2"/>
          <c:w val="0.76339175426605155"/>
          <c:h val="0.890329165566184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'Gráficos '!$AT$191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0090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9.2181067569266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2521247325862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9432118888538268E-3"/>
                  <c:y val="-2.640096522316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555852616775289E-3"/>
                  <c:y val="2.1217000464101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'Gráficos '!$AS$192:$AS$201</c:f>
              <c:strCache>
                <c:ptCount val="10"/>
                <c:pt idx="0">
                  <c:v>Minería</c:v>
                </c:pt>
                <c:pt idx="1">
                  <c:v>Industria</c:v>
                </c:pt>
                <c:pt idx="2">
                  <c:v>Electricidad, gas y agua</c:v>
                </c:pt>
                <c:pt idx="3">
                  <c:v>Agropecuario</c:v>
                </c:pt>
                <c:pt idx="4">
                  <c:v>Transporte y Telecom.</c:v>
                </c:pt>
                <c:pt idx="5">
                  <c:v>Servicios sociales</c:v>
                </c:pt>
                <c:pt idx="6">
                  <c:v>Estab. Financieros y ss. empres.</c:v>
                </c:pt>
                <c:pt idx="7">
                  <c:v>Comercio y turismo</c:v>
                </c:pt>
                <c:pt idx="8">
                  <c:v>Construcción</c:v>
                </c:pt>
                <c:pt idx="9">
                  <c:v>PIB</c:v>
                </c:pt>
              </c:strCache>
            </c:strRef>
          </c:cat>
          <c:val>
            <c:numRef>
              <c:f>'Gráficos '!$AT$192:$AT$201</c:f>
              <c:numCache>
                <c:formatCode>0.0</c:formatCode>
                <c:ptCount val="10"/>
                <c:pt idx="0">
                  <c:v>0.85981831775208939</c:v>
                </c:pt>
                <c:pt idx="1">
                  <c:v>0.58555249085892869</c:v>
                </c:pt>
                <c:pt idx="2">
                  <c:v>3.9523554860529626</c:v>
                </c:pt>
                <c:pt idx="3">
                  <c:v>3.5477569038768797</c:v>
                </c:pt>
                <c:pt idx="4">
                  <c:v>4.3166270582076605</c:v>
                </c:pt>
                <c:pt idx="5">
                  <c:v>5.5208587215874845</c:v>
                </c:pt>
                <c:pt idx="6">
                  <c:v>5.2096339082912877</c:v>
                </c:pt>
                <c:pt idx="7">
                  <c:v>4.9531776588102296</c:v>
                </c:pt>
                <c:pt idx="8">
                  <c:v>12.142428819938587</c:v>
                </c:pt>
                <c:pt idx="9">
                  <c:v>4.6295337409622439</c:v>
                </c:pt>
              </c:numCache>
            </c:numRef>
          </c:val>
        </c:ser>
        <c:ser>
          <c:idx val="1"/>
          <c:order val="1"/>
          <c:tx>
            <c:strRef>
              <c:f>'Gráficos '!$AU$191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9900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3881899968892272E-3"/>
                  <c:y val="-6.91358006769501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301107436496954E-3"/>
                  <c:y val="-7.46203576952390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156862082876108E-3"/>
                  <c:y val="-8.9101047603813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111705233550577E-3"/>
                  <c:y val="2.17215307113575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93966656297559E-3"/>
                  <c:y val="-1.1522633446158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881899968892688E-3"/>
                  <c:y val="-1.3197588686237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7.5675688559385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7.5675688559385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742849617726935E-3"/>
                  <c:y val="-6.1566055204964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1817443180829943E-3"/>
                  <c:y val="-7.64496974990335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'Gráficos '!$AS$192:$AS$201</c:f>
              <c:strCache>
                <c:ptCount val="10"/>
                <c:pt idx="0">
                  <c:v>Minería</c:v>
                </c:pt>
                <c:pt idx="1">
                  <c:v>Industria</c:v>
                </c:pt>
                <c:pt idx="2">
                  <c:v>Electricidad, gas y agua</c:v>
                </c:pt>
                <c:pt idx="3">
                  <c:v>Agropecuario</c:v>
                </c:pt>
                <c:pt idx="4">
                  <c:v>Transporte y Telecom.</c:v>
                </c:pt>
                <c:pt idx="5">
                  <c:v>Servicios sociales</c:v>
                </c:pt>
                <c:pt idx="6">
                  <c:v>Estab. Financieros y ss. empres.</c:v>
                </c:pt>
                <c:pt idx="7">
                  <c:v>Comercio y turismo</c:v>
                </c:pt>
                <c:pt idx="8">
                  <c:v>Construcción</c:v>
                </c:pt>
                <c:pt idx="9">
                  <c:v>PIB</c:v>
                </c:pt>
              </c:strCache>
            </c:strRef>
          </c:cat>
          <c:val>
            <c:numRef>
              <c:f>'Gráficos '!$AU$192:$AU$201</c:f>
              <c:numCache>
                <c:formatCode>0.0</c:formatCode>
                <c:ptCount val="10"/>
                <c:pt idx="0">
                  <c:v>2.5</c:v>
                </c:pt>
                <c:pt idx="1">
                  <c:v>2.7250000000000001</c:v>
                </c:pt>
                <c:pt idx="2">
                  <c:v>2.75</c:v>
                </c:pt>
                <c:pt idx="3">
                  <c:v>3.0750000000000002</c:v>
                </c:pt>
                <c:pt idx="4">
                  <c:v>3.75</c:v>
                </c:pt>
                <c:pt idx="5">
                  <c:v>4.0750000000000002</c:v>
                </c:pt>
                <c:pt idx="6">
                  <c:v>4.375</c:v>
                </c:pt>
                <c:pt idx="7">
                  <c:v>4.375</c:v>
                </c:pt>
                <c:pt idx="8">
                  <c:v>7.9140000000000015</c:v>
                </c:pt>
                <c:pt idx="9">
                  <c:v>3.8338370917458064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28647168"/>
        <c:axId val="128648704"/>
      </c:barChart>
      <c:catAx>
        <c:axId val="128647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8648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648704"/>
        <c:scaling>
          <c:orientation val="minMax"/>
          <c:max val="13"/>
        </c:scaling>
        <c:delete val="0"/>
        <c:axPos val="b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8647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466046758180469E-2"/>
          <c:y val="0.19637572096509451"/>
          <c:w val="0.91997835473931822"/>
          <c:h val="0.63953599677298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Hoja1!$E$21</c:f>
              <c:strCache>
                <c:ptCount val="1"/>
                <c:pt idx="0">
                  <c:v>Anif</c:v>
                </c:pt>
              </c:strCache>
            </c:strRef>
          </c:tx>
          <c:spPr>
            <a:noFill/>
            <a:ln w="38100">
              <a:solidFill>
                <a:srgbClr val="FF0000"/>
              </a:solidFill>
            </a:ln>
          </c:spPr>
          <c:invertIfNegative val="0"/>
          <c:dLbls>
            <c:dLbl>
              <c:idx val="2"/>
              <c:layout>
                <c:manualLayout>
                  <c:x val="5.142530588372732E-17"/>
                  <c:y val="4.11201584920265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981756137425318E-4"/>
                  <c:y val="-3.2015812929315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8176718092567641E-3"/>
                  <c:y val="4.4858872926116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Hoja1!$BD$19:$BH$20</c:f>
              <c:multiLvlStrCache>
                <c:ptCount val="5"/>
                <c:lvl>
                  <c:pt idx="0">
                    <c:v>Mar</c:v>
                  </c:pt>
                  <c:pt idx="1">
                    <c:v>Jun</c:v>
                  </c:pt>
                  <c:pt idx="2">
                    <c:v>Sep</c:v>
                  </c:pt>
                  <c:pt idx="3">
                    <c:v>Dic</c:v>
                  </c:pt>
                  <c:pt idx="4">
                    <c:v>Mar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Hoja1!$BD$21:$BH$21</c:f>
              <c:numCache>
                <c:formatCode>General</c:formatCode>
                <c:ptCount val="5"/>
                <c:pt idx="0">
                  <c:v>4.5</c:v>
                </c:pt>
                <c:pt idx="1">
                  <c:v>4.5</c:v>
                </c:pt>
                <c:pt idx="2">
                  <c:v>4.3</c:v>
                </c:pt>
                <c:pt idx="3">
                  <c:v>4.3</c:v>
                </c:pt>
                <c:pt idx="4">
                  <c:v>3.8</c:v>
                </c:pt>
              </c:numCache>
            </c:numRef>
          </c:val>
        </c:ser>
        <c:ser>
          <c:idx val="1"/>
          <c:order val="1"/>
          <c:tx>
            <c:strRef>
              <c:f>Hoja1!$E$22</c:f>
              <c:strCache>
                <c:ptCount val="1"/>
                <c:pt idx="0">
                  <c:v>Consenso</c:v>
                </c:pt>
              </c:strCache>
            </c:strRef>
          </c:tx>
          <c:spPr>
            <a:noFill/>
            <a:ln w="38100">
              <a:solidFill>
                <a:schemeClr val="tx1"/>
              </a:solidFill>
            </a:ln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Hoja1!$BD$19:$BH$20</c:f>
              <c:multiLvlStrCache>
                <c:ptCount val="5"/>
                <c:lvl>
                  <c:pt idx="0">
                    <c:v>Mar</c:v>
                  </c:pt>
                  <c:pt idx="1">
                    <c:v>Jun</c:v>
                  </c:pt>
                  <c:pt idx="2">
                    <c:v>Sep</c:v>
                  </c:pt>
                  <c:pt idx="3">
                    <c:v>Dic</c:v>
                  </c:pt>
                  <c:pt idx="4">
                    <c:v>Mar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Hoja1!$BD$22:$BH$22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4.5999999999999996</c:v>
                </c:pt>
                <c:pt idx="2">
                  <c:v>4.7</c:v>
                </c:pt>
                <c:pt idx="3">
                  <c:v>4.3</c:v>
                </c:pt>
                <c:pt idx="4">
                  <c:v>3.8</c:v>
                </c:pt>
              </c:numCache>
            </c:numRef>
          </c:val>
        </c:ser>
        <c:ser>
          <c:idx val="2"/>
          <c:order val="2"/>
          <c:tx>
            <c:strRef>
              <c:f>Hoja1!$E$23</c:f>
              <c:strCache>
                <c:ptCount val="1"/>
                <c:pt idx="0">
                  <c:v>Banrep</c:v>
                </c:pt>
              </c:strCache>
            </c:strRef>
          </c:tx>
          <c:spPr>
            <a:noFill/>
            <a:ln w="38100">
              <a:solidFill>
                <a:srgbClr val="263BFE"/>
              </a:solidFill>
            </a:ln>
          </c:spPr>
          <c:invertIfNegative val="0"/>
          <c:dLbls>
            <c:dLbl>
              <c:idx val="0"/>
              <c:layout>
                <c:manualLayout>
                  <c:x val="2.8050490883590462E-3"/>
                  <c:y val="2.2429436463058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1514726507713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25245441795231E-3"/>
                  <c:y val="-2.2429436463058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075736325385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rgbClr val="263BFE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Hoja1!$BD$19:$BH$20</c:f>
              <c:multiLvlStrCache>
                <c:ptCount val="5"/>
                <c:lvl>
                  <c:pt idx="0">
                    <c:v>Mar</c:v>
                  </c:pt>
                  <c:pt idx="1">
                    <c:v>Jun</c:v>
                  </c:pt>
                  <c:pt idx="2">
                    <c:v>Sep</c:v>
                  </c:pt>
                  <c:pt idx="3">
                    <c:v>Dic</c:v>
                  </c:pt>
                  <c:pt idx="4">
                    <c:v>Mar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Hoja1!$BD$23:$BH$23</c:f>
              <c:numCache>
                <c:formatCode>General</c:formatCode>
                <c:ptCount val="5"/>
                <c:pt idx="0">
                  <c:v>4.5</c:v>
                </c:pt>
                <c:pt idx="1">
                  <c:v>4.5</c:v>
                </c:pt>
                <c:pt idx="2" formatCode="_(* #,##0.0_);_(* \(#,##0.0\);_(* &quot;-&quot;??_);_(@_)">
                  <c:v>4.3</c:v>
                </c:pt>
                <c:pt idx="3" formatCode="_(* #,##0.0_);_(* \(#,##0.0\);_(* &quot;-&quot;??_);_(@_)">
                  <c:v>4.3</c:v>
                </c:pt>
                <c:pt idx="4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127693568"/>
        <c:axId val="127695104"/>
      </c:barChart>
      <c:catAx>
        <c:axId val="127693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CO"/>
          </a:p>
        </c:txPr>
        <c:crossAx val="127695104"/>
        <c:crosses val="autoZero"/>
        <c:auto val="1"/>
        <c:lblAlgn val="ctr"/>
        <c:lblOffset val="100"/>
        <c:noMultiLvlLbl val="0"/>
      </c:catAx>
      <c:valAx>
        <c:axId val="127695104"/>
        <c:scaling>
          <c:orientation val="minMax"/>
          <c:max val="6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CO"/>
          </a:p>
        </c:txPr>
        <c:crossAx val="127693568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501890142686688E-2"/>
          <c:y val="3.7868649318463447E-2"/>
          <c:w val="0.87808118214559838"/>
          <c:h val="0.87368027846053542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rgbClr val="000080"/>
              </a:solidFill>
            </a:ln>
          </c:spPr>
          <c:marker>
            <c:symbol val="none"/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Pt>
            <c:idx val="26"/>
            <c:bubble3D val="0"/>
          </c:dPt>
          <c:dPt>
            <c:idx val="27"/>
            <c:bubble3D val="0"/>
          </c:dPt>
          <c:dPt>
            <c:idx val="28"/>
            <c:bubble3D val="0"/>
          </c:dPt>
          <c:dPt>
            <c:idx val="29"/>
            <c:bubble3D val="0"/>
          </c:dPt>
          <c:dPt>
            <c:idx val="30"/>
            <c:bubble3D val="0"/>
          </c:dPt>
          <c:dPt>
            <c:idx val="31"/>
            <c:bubble3D val="0"/>
          </c:dPt>
          <c:dPt>
            <c:idx val="32"/>
            <c:bubble3D val="0"/>
          </c:dPt>
          <c:dPt>
            <c:idx val="33"/>
            <c:bubble3D val="0"/>
          </c:dPt>
          <c:dPt>
            <c:idx val="34"/>
            <c:bubble3D val="0"/>
          </c:dPt>
          <c:dPt>
            <c:idx val="39"/>
            <c:bubble3D val="0"/>
          </c:dPt>
          <c:dPt>
            <c:idx val="40"/>
            <c:bubble3D val="0"/>
          </c:dPt>
          <c:dPt>
            <c:idx val="41"/>
            <c:bubble3D val="0"/>
          </c:dPt>
          <c:dPt>
            <c:idx val="42"/>
            <c:bubble3D val="0"/>
          </c:dPt>
          <c:dPt>
            <c:idx val="43"/>
            <c:bubble3D val="0"/>
          </c:dPt>
          <c:dPt>
            <c:idx val="44"/>
            <c:bubble3D val="0"/>
          </c:dPt>
          <c:dPt>
            <c:idx val="45"/>
            <c:bubble3D val="0"/>
          </c:dPt>
          <c:dPt>
            <c:idx val="46"/>
            <c:bubble3D val="0"/>
          </c:dPt>
          <c:dPt>
            <c:idx val="47"/>
            <c:bubble3D val="0"/>
          </c:dPt>
          <c:dPt>
            <c:idx val="48"/>
            <c:bubble3D val="0"/>
          </c:dPt>
          <c:dPt>
            <c:idx val="49"/>
            <c:bubble3D val="0"/>
          </c:dPt>
          <c:dLbls>
            <c:dLbl>
              <c:idx val="17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layout>
                <c:manualLayout>
                  <c:x val="-4.5977011494252873E-2"/>
                  <c:y val="-5.18688024408848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5.3981106612685558E-3"/>
                  <c:y val="-0.28196645493662731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3366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s-CO" sz="1600"/>
                      <a:t>6,6%</a:t>
                    </a:r>
                    <a:endParaRPr lang="es-CO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-3.5427770413715941E-2"/>
                  <c:y val="-5.8893902523178714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7256240924742822E-2"/>
                  <c:y val="3.4967905073151243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layout>
                <c:manualLayout>
                  <c:x val="0"/>
                  <c:y val="3.278241100607928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'ENGANCHE SERIES PIB 05-00'!$G$110:$G$165</c:f>
              <c:numCache>
                <c:formatCode>General</c:formatCode>
                <c:ptCount val="56"/>
                <c:pt idx="0">
                  <c:v>1960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'ENGANCHE SERIES PIB 05-00'!$I$110:$I$165</c:f>
              <c:numCache>
                <c:formatCode>0.0%</c:formatCode>
                <c:ptCount val="56"/>
                <c:pt idx="0">
                  <c:v>2.1825372150157899E-2</c:v>
                </c:pt>
                <c:pt idx="1">
                  <c:v>2.3763667626908198E-2</c:v>
                </c:pt>
                <c:pt idx="2">
                  <c:v>-1.04902193188507E-3</c:v>
                </c:pt>
                <c:pt idx="3">
                  <c:v>3.4997154821085397E-2</c:v>
                </c:pt>
                <c:pt idx="4">
                  <c:v>3.7465623161267502E-4</c:v>
                </c:pt>
                <c:pt idx="5">
                  <c:v>2.3007048027374698E-2</c:v>
                </c:pt>
                <c:pt idx="6">
                  <c:v>1.23069504316038E-2</c:v>
                </c:pt>
                <c:pt idx="7">
                  <c:v>3.4683514233734301E-2</c:v>
                </c:pt>
                <c:pt idx="8">
                  <c:v>3.6644063926987595E-2</c:v>
                </c:pt>
                <c:pt idx="9">
                  <c:v>4.2162694272892404E-2</c:v>
                </c:pt>
                <c:pt idx="10">
                  <c:v>5.9607279444285455E-2</c:v>
                </c:pt>
                <c:pt idx="11">
                  <c:v>7.6691475485306526E-2</c:v>
                </c:pt>
                <c:pt idx="12">
                  <c:v>6.7229549646107722E-2</c:v>
                </c:pt>
                <c:pt idx="13">
                  <c:v>5.7457571888738679E-2</c:v>
                </c:pt>
                <c:pt idx="14">
                  <c:v>2.323255285292114E-2</c:v>
                </c:pt>
                <c:pt idx="15">
                  <c:v>4.6436989877578272E-2</c:v>
                </c:pt>
                <c:pt idx="16">
                  <c:v>4.1910944441789555E-2</c:v>
                </c:pt>
                <c:pt idx="17">
                  <c:v>8.5071292202637316E-2</c:v>
                </c:pt>
                <c:pt idx="18">
                  <c:v>5.4309692203997173E-2</c:v>
                </c:pt>
                <c:pt idx="19">
                  <c:v>4.1561222936132625E-2</c:v>
                </c:pt>
                <c:pt idx="20">
                  <c:v>2.4706974217283406E-2</c:v>
                </c:pt>
                <c:pt idx="21">
                  <c:v>1.1273016805136038E-2</c:v>
                </c:pt>
                <c:pt idx="22">
                  <c:v>1.7110947974952939E-2</c:v>
                </c:pt>
                <c:pt idx="23">
                  <c:v>3.0149284742495119E-2</c:v>
                </c:pt>
                <c:pt idx="24">
                  <c:v>3.0219153847579117E-2</c:v>
                </c:pt>
                <c:pt idx="25">
                  <c:v>5.7693021336448158E-2</c:v>
                </c:pt>
                <c:pt idx="26">
                  <c:v>5.6042144507751246E-2</c:v>
                </c:pt>
                <c:pt idx="27">
                  <c:v>4.5152898352519788E-2</c:v>
                </c:pt>
                <c:pt idx="28">
                  <c:v>3.5507856037213736E-2</c:v>
                </c:pt>
                <c:pt idx="29">
                  <c:v>4.3834658082058553E-2</c:v>
                </c:pt>
                <c:pt idx="30">
                  <c:v>2.7892211627225327E-2</c:v>
                </c:pt>
                <c:pt idx="31">
                  <c:v>4.3236145517911773E-2</c:v>
                </c:pt>
                <c:pt idx="32">
                  <c:v>5.7267899276299383E-2</c:v>
                </c:pt>
                <c:pt idx="33">
                  <c:v>5.6078119415133632E-2</c:v>
                </c:pt>
                <c:pt idx="34">
                  <c:v>5.3254403165513775E-2</c:v>
                </c:pt>
                <c:pt idx="35">
                  <c:v>1.5880518137012301E-2</c:v>
                </c:pt>
                <c:pt idx="36">
                  <c:v>3.1945171254251115E-2</c:v>
                </c:pt>
                <c:pt idx="37">
                  <c:v>6.0425659071448035E-3</c:v>
                </c:pt>
                <c:pt idx="38">
                  <c:v>-8.0000000000000002E-3</c:v>
                </c:pt>
                <c:pt idx="39">
                  <c:v>2.5692674760795065E-2</c:v>
                </c:pt>
                <c:pt idx="40">
                  <c:v>1.6778983077036624E-2</c:v>
                </c:pt>
                <c:pt idx="41">
                  <c:v>2.5039804654986009E-2</c:v>
                </c:pt>
                <c:pt idx="42">
                  <c:v>3.9182719036082947E-2</c:v>
                </c:pt>
                <c:pt idx="43">
                  <c:v>5.3330220674539186E-2</c:v>
                </c:pt>
                <c:pt idx="44">
                  <c:v>4.7065559338311802E-2</c:v>
                </c:pt>
                <c:pt idx="45">
                  <c:v>6.6975152577052777E-2</c:v>
                </c:pt>
                <c:pt idx="46">
                  <c:v>6.900627655412217E-2</c:v>
                </c:pt>
                <c:pt idx="47">
                  <c:v>3.5468048857810741E-2</c:v>
                </c:pt>
                <c:pt idx="48">
                  <c:v>1.65154924529054E-2</c:v>
                </c:pt>
                <c:pt idx="49">
                  <c:v>3.9718007047375048E-2</c:v>
                </c:pt>
                <c:pt idx="50">
                  <c:v>6.589511515571167E-2</c:v>
                </c:pt>
                <c:pt idx="51">
                  <c:v>4.0490258032869431E-2</c:v>
                </c:pt>
                <c:pt idx="52">
                  <c:v>4.7E-2</c:v>
                </c:pt>
                <c:pt idx="53">
                  <c:v>4.5999999999999999E-2</c:v>
                </c:pt>
                <c:pt idx="54">
                  <c:v>3.7999999999999999E-2</c:v>
                </c:pt>
                <c:pt idx="55">
                  <c:v>4.2999999999999997E-2</c:v>
                </c:pt>
              </c:numCache>
            </c:numRef>
          </c:val>
          <c:smooth val="1"/>
        </c:ser>
        <c:ser>
          <c:idx val="1"/>
          <c:order val="1"/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3"/>
              <c:layout>
                <c:manualLayout>
                  <c:x val="-2.4584959655169884E-2"/>
                  <c:y val="-5.5965684645596321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6.7476383265856954E-3"/>
                  <c:y val="-4.460966542750925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s-CO" sz="1600"/>
                      <a:t>4,6%</a:t>
                    </a:r>
                    <a:endParaRPr lang="es-CO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6"/>
              <c:layout>
                <c:manualLayout>
                  <c:x val="-2.7114326600342478E-2"/>
                  <c:y val="-4.780948962174264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>
                <c:manualLayout>
                  <c:x val="-4.0156420580240278E-2"/>
                  <c:y val="3.631757672417843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1.4344200956619981E-3"/>
                  <c:y val="-4.8080869475582953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spPr/>
              <c:txPr>
                <a:bodyPr/>
                <a:lstStyle/>
                <a:p>
                  <a:pPr algn="ctr" rtl="0">
                    <a:defRPr lang="en-US" sz="1600" b="0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'ENGANCHE SERIES PIB 05-00'!$G$110:$G$165</c:f>
              <c:numCache>
                <c:formatCode>General</c:formatCode>
                <c:ptCount val="56"/>
                <c:pt idx="0">
                  <c:v>1960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'ENGANCHE SERIES PIB 05-00'!$E$110:$E$165</c:f>
              <c:numCache>
                <c:formatCode>General</c:formatCode>
                <c:ptCount val="56"/>
                <c:pt idx="4" formatCode="0.0%">
                  <c:v>1.5982365779575819E-2</c:v>
                </c:pt>
                <c:pt idx="5" formatCode="0.0%">
                  <c:v>1.6218700955019181E-2</c:v>
                </c:pt>
                <c:pt idx="6" formatCode="0.0%">
                  <c:v>1.39273575159583E-2</c:v>
                </c:pt>
                <c:pt idx="7" formatCode="0.0%">
                  <c:v>2.1073864749082176E-2</c:v>
                </c:pt>
                <c:pt idx="8" formatCode="0.0%">
                  <c:v>2.1403246570262612E-2</c:v>
                </c:pt>
                <c:pt idx="9" formatCode="0.0%">
                  <c:v>2.9760854178518557E-2</c:v>
                </c:pt>
                <c:pt idx="10" formatCode="0.0%">
                  <c:v>3.7080900461900712E-2</c:v>
                </c:pt>
                <c:pt idx="11" formatCode="0.0%">
                  <c:v>4.995780547264126E-2</c:v>
                </c:pt>
                <c:pt idx="12" formatCode="0.0%">
                  <c:v>5.646701255511595E-2</c:v>
                </c:pt>
                <c:pt idx="13" formatCode="0.0%">
                  <c:v>6.0629714147466165E-2</c:v>
                </c:pt>
                <c:pt idx="14" formatCode="0.0%">
                  <c:v>5.6843685863471903E-2</c:v>
                </c:pt>
                <c:pt idx="15" formatCode="0.0%">
                  <c:v>5.4209627950130471E-2</c:v>
                </c:pt>
                <c:pt idx="16" formatCode="0.0%">
                  <c:v>4.7253521741427072E-2</c:v>
                </c:pt>
                <c:pt idx="17" formatCode="0.0%">
                  <c:v>5.0821870252732992E-2</c:v>
                </c:pt>
                <c:pt idx="18" formatCode="0.0%">
                  <c:v>5.0192294315784688E-2</c:v>
                </c:pt>
                <c:pt idx="19" formatCode="0.0%">
                  <c:v>5.3858028332426991E-2</c:v>
                </c:pt>
                <c:pt idx="20" formatCode="0.0%">
                  <c:v>4.9512025200368015E-2</c:v>
                </c:pt>
                <c:pt idx="21" formatCode="0.0%">
                  <c:v>4.338443967303731E-2</c:v>
                </c:pt>
                <c:pt idx="22" formatCode="0.0%">
                  <c:v>2.9792370827500435E-2</c:v>
                </c:pt>
                <c:pt idx="23" formatCode="0.0%">
                  <c:v>2.4960289335200024E-2</c:v>
                </c:pt>
                <c:pt idx="24" formatCode="0.0%">
                  <c:v>2.2691875517489322E-2</c:v>
                </c:pt>
                <c:pt idx="25" formatCode="0.0%">
                  <c:v>2.9289084941322274E-2</c:v>
                </c:pt>
                <c:pt idx="26" formatCode="0.0%">
                  <c:v>3.8242910481845319E-2</c:v>
                </c:pt>
                <c:pt idx="27" formatCode="0.0%">
                  <c:v>4.3851300557358683E-2</c:v>
                </c:pt>
                <c:pt idx="28" formatCode="0.0%">
                  <c:v>4.4923014816302412E-2</c:v>
                </c:pt>
                <c:pt idx="29" formatCode="0.0%">
                  <c:v>4.7646115663198298E-2</c:v>
                </c:pt>
                <c:pt idx="30" formatCode="0.0%">
                  <c:v>4.1685953721353732E-2</c:v>
                </c:pt>
                <c:pt idx="31" formatCode="0.0%">
                  <c:v>3.9124753923385838E-2</c:v>
                </c:pt>
                <c:pt idx="32" formatCode="0.0%">
                  <c:v>4.1547754108141752E-2</c:v>
                </c:pt>
                <c:pt idx="33" formatCode="0.0%">
                  <c:v>4.5661806783725736E-2</c:v>
                </c:pt>
                <c:pt idx="34" formatCode="0.0%">
                  <c:v>4.7545755800416777E-2</c:v>
                </c:pt>
                <c:pt idx="35" formatCode="0.0%">
                  <c:v>4.514341710237417E-2</c:v>
                </c:pt>
                <c:pt idx="36" formatCode="0.0%">
                  <c:v>4.2885222249642044E-2</c:v>
                </c:pt>
                <c:pt idx="37" formatCode="0.0%">
                  <c:v>3.2640155575811125E-2</c:v>
                </c:pt>
                <c:pt idx="38" formatCode="0.0%">
                  <c:v>1.9824531692784399E-2</c:v>
                </c:pt>
                <c:pt idx="39" formatCode="0.0%">
                  <c:v>1.4312186011840655E-2</c:v>
                </c:pt>
                <c:pt idx="40" formatCode="0.0%">
                  <c:v>1.449187899984552E-2</c:v>
                </c:pt>
                <c:pt idx="41" formatCode="0.0%">
                  <c:v>1.3110805679992499E-2</c:v>
                </c:pt>
                <c:pt idx="42" formatCode="0.0%">
                  <c:v>1.9738836305780126E-2</c:v>
                </c:pt>
                <c:pt idx="43" formatCode="0.0%">
                  <c:v>3.2004880440687965E-2</c:v>
                </c:pt>
                <c:pt idx="44" formatCode="0.0%">
                  <c:v>3.6279457356191314E-2</c:v>
                </c:pt>
                <c:pt idx="45" formatCode="0.0%">
                  <c:v>4.6318691256194547E-2</c:v>
                </c:pt>
                <c:pt idx="46" formatCode="0.0%">
                  <c:v>5.5111985636021779E-2</c:v>
                </c:pt>
                <c:pt idx="47" formatCode="0.0%">
                  <c:v>5.4369051600367334E-2</c:v>
                </c:pt>
                <c:pt idx="48" formatCode="0.0%">
                  <c:v>4.7006105956040579E-2</c:v>
                </c:pt>
                <c:pt idx="49" formatCode="0.0%">
                  <c:v>4.553659549785323E-2</c:v>
                </c:pt>
                <c:pt idx="50" formatCode="0.0%">
                  <c:v>4.5320588013585003E-2</c:v>
                </c:pt>
                <c:pt idx="51" formatCode="0.0%">
                  <c:v>3.9617384309334459E-2</c:v>
                </c:pt>
                <c:pt idx="52" formatCode="0.0%">
                  <c:v>4.192377453777231E-2</c:v>
                </c:pt>
                <c:pt idx="53" formatCode="0.0%">
                  <c:v>4.7820676047191223E-2</c:v>
                </c:pt>
                <c:pt idx="54" formatCode="0.0%">
                  <c:v>4.7477074637716214E-2</c:v>
                </c:pt>
                <c:pt idx="55" formatCode="0.0%">
                  <c:v>4.2898051606573881E-2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24256"/>
        <c:axId val="127825792"/>
      </c:lineChart>
      <c:dateAx>
        <c:axId val="12782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7825792"/>
        <c:crosses val="autoZero"/>
        <c:auto val="0"/>
        <c:lblOffset val="100"/>
        <c:baseTimeUnit val="days"/>
        <c:majorUnit val="4"/>
        <c:majorTimeUnit val="days"/>
        <c:minorUnit val="1"/>
        <c:minorTimeUnit val="days"/>
      </c:dateAx>
      <c:valAx>
        <c:axId val="127825792"/>
        <c:scaling>
          <c:orientation val="minMax"/>
          <c:max val="9.0000000000000024E-2"/>
          <c:min val="-1.0000000000000002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7824256"/>
        <c:crosses val="autoZero"/>
        <c:crossBetween val="between"/>
        <c:majorUnit val="0.0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dPt>
            <c:idx val="10"/>
            <c:bubble3D val="0"/>
            <c:spPr>
              <a:ln w="38100">
                <a:solidFill>
                  <a:srgbClr val="002060"/>
                </a:solidFill>
                <a:prstDash val="sysDash"/>
              </a:ln>
            </c:spPr>
          </c:dPt>
          <c:dPt>
            <c:idx val="11"/>
            <c:bubble3D val="0"/>
            <c:spPr>
              <a:ln w="38100">
                <a:solidFill>
                  <a:srgbClr val="002060"/>
                </a:solidFill>
                <a:prstDash val="sysDash"/>
              </a:ln>
            </c:spPr>
          </c:dPt>
          <c:dPt>
            <c:idx val="12"/>
            <c:bubble3D val="0"/>
            <c:spPr>
              <a:ln w="38100">
                <a:solidFill>
                  <a:srgbClr val="002060"/>
                </a:solidFill>
                <a:prstDash val="sysDash"/>
              </a:ln>
            </c:spPr>
          </c:dPt>
          <c:dLbls>
            <c:dLbl>
              <c:idx val="0"/>
              <c:delete val="1"/>
            </c:dLbl>
            <c:dLbl>
              <c:idx val="5"/>
              <c:layout>
                <c:manualLayout>
                  <c:x val="-1.1306389226630558E-2"/>
                  <c:y val="-2.9195987177411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918833833101979E-2"/>
                  <c:y val="4.5879408421646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9147087045508528E-2"/>
                  <c:y val="4.419888404032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1.6683421244235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Hoja1!$A$9:$A$23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2"/>
          <c:order val="2"/>
          <c:spPr>
            <a:ln w="44450">
              <a:solidFill>
                <a:srgbClr val="002060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</c:dPt>
          <c:dPt>
            <c:idx val="12"/>
            <c:bubble3D val="0"/>
            <c:spPr>
              <a:ln w="44450">
                <a:solidFill>
                  <a:srgbClr val="002060"/>
                </a:solidFill>
                <a:prstDash val="sysDash"/>
              </a:ln>
            </c:spPr>
          </c:dPt>
          <c:dPt>
            <c:idx val="13"/>
            <c:bubble3D val="0"/>
            <c:spPr>
              <a:ln w="44450">
                <a:solidFill>
                  <a:srgbClr val="002060"/>
                </a:solidFill>
                <a:prstDash val="sysDash"/>
              </a:ln>
            </c:spPr>
          </c:dPt>
          <c:dPt>
            <c:idx val="14"/>
            <c:bubble3D val="0"/>
            <c:spPr>
              <a:ln w="44450">
                <a:solidFill>
                  <a:srgbClr val="002060"/>
                </a:solidFill>
                <a:prstDash val="sysDash"/>
              </a:ln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2"/>
              <c:layout>
                <c:manualLayout>
                  <c:x val="-3.2602403963226098E-2"/>
                  <c:y val="-4.576990651320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Hoja1!$A$9:$A$23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Hoja1!$AQ$9:$AQ$23</c:f>
              <c:numCache>
                <c:formatCode>0.0</c:formatCode>
                <c:ptCount val="15"/>
                <c:pt idx="0">
                  <c:v>9.8224270014389834</c:v>
                </c:pt>
                <c:pt idx="1">
                  <c:v>10.112418761482028</c:v>
                </c:pt>
                <c:pt idx="2">
                  <c:v>10.699185980706019</c:v>
                </c:pt>
                <c:pt idx="3">
                  <c:v>11.141186061848162</c:v>
                </c:pt>
                <c:pt idx="4">
                  <c:v>11.891405843022962</c:v>
                </c:pt>
                <c:pt idx="5">
                  <c:v>12.483481506258286</c:v>
                </c:pt>
                <c:pt idx="6">
                  <c:v>12.760937619454012</c:v>
                </c:pt>
                <c:pt idx="7">
                  <c:v>12.997572510031405</c:v>
                </c:pt>
                <c:pt idx="8">
                  <c:v>13.443554865772175</c:v>
                </c:pt>
                <c:pt idx="9">
                  <c:v>14.57232220014221</c:v>
                </c:pt>
                <c:pt idx="10">
                  <c:v>15.095196573208778</c:v>
                </c:pt>
                <c:pt idx="11">
                  <c:v>15.556934140465216</c:v>
                </c:pt>
                <c:pt idx="12">
                  <c:v>16.087949522270325</c:v>
                </c:pt>
                <c:pt idx="13">
                  <c:v>16.51165679035109</c:v>
                </c:pt>
                <c:pt idx="14">
                  <c:v>17.029365912017937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679360"/>
        <c:axId val="129680896"/>
      </c:lineChart>
      <c:lineChart>
        <c:grouping val="standard"/>
        <c:varyColors val="0"/>
        <c:ser>
          <c:idx val="1"/>
          <c:order val="1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0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Pt>
            <c:idx val="11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Pt>
            <c:idx val="12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Pt>
            <c:idx val="13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Pt>
            <c:idx val="14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4.3730642518680987E-2"/>
                  <c:y val="-7.3249051933421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5.6767269967111886E-2"/>
                  <c:y val="-2.7450476233063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5039557553060388E-2"/>
                  <c:y val="-3.661019137313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2282128357744218E-2"/>
                  <c:y val="-6.4089336793349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489995842650302E-2"/>
                  <c:y val="2.7507814607365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Hoja1!$AN$9:$AN$23</c:f>
              <c:numCache>
                <c:formatCode>_(* #,##0_);_(* \(#,##0\);_(* "-"??_);_(@_)</c:formatCode>
                <c:ptCount val="15"/>
                <c:pt idx="0">
                  <c:v>3919.407446406361</c:v>
                </c:pt>
                <c:pt idx="1">
                  <c:v>3516.2623044897346</c:v>
                </c:pt>
                <c:pt idx="2">
                  <c:v>4070.4531027985613</c:v>
                </c:pt>
                <c:pt idx="3">
                  <c:v>4799.1324841043124</c:v>
                </c:pt>
                <c:pt idx="4">
                  <c:v>5040.8672501157125</c:v>
                </c:pt>
                <c:pt idx="5">
                  <c:v>6011.5871394936294</c:v>
                </c:pt>
                <c:pt idx="6">
                  <c:v>6486.5564403082471</c:v>
                </c:pt>
                <c:pt idx="7">
                  <c:v>6038.5295339388813</c:v>
                </c:pt>
                <c:pt idx="8">
                  <c:v>7075.033874226202</c:v>
                </c:pt>
                <c:pt idx="9">
                  <c:v>7889.7250677543116</c:v>
                </c:pt>
                <c:pt idx="10">
                  <c:v>8395.5487059003208</c:v>
                </c:pt>
                <c:pt idx="11">
                  <c:v>8321.8862418236949</c:v>
                </c:pt>
                <c:pt idx="12">
                  <c:v>8043.9747611351622</c:v>
                </c:pt>
                <c:pt idx="13">
                  <c:v>7147.9033724463588</c:v>
                </c:pt>
                <c:pt idx="14">
                  <c:v>6811.7463648071753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03296"/>
        <c:axId val="129682432"/>
      </c:lineChart>
      <c:catAx>
        <c:axId val="1296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800" b="1"/>
            </a:pPr>
            <a:endParaRPr lang="es-CO"/>
          </a:p>
        </c:txPr>
        <c:crossAx val="129680896"/>
        <c:crosses val="autoZero"/>
        <c:auto val="1"/>
        <c:lblAlgn val="ctr"/>
        <c:lblOffset val="100"/>
        <c:noMultiLvlLbl val="0"/>
      </c:catAx>
      <c:valAx>
        <c:axId val="129680896"/>
        <c:scaling>
          <c:orientation val="minMax"/>
          <c:max val="18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129679360"/>
        <c:crosses val="autoZero"/>
        <c:crossBetween val="between"/>
        <c:minorUnit val="0.2"/>
      </c:valAx>
      <c:valAx>
        <c:axId val="129682432"/>
        <c:scaling>
          <c:orientation val="minMax"/>
          <c:max val="10000"/>
          <c:min val="3000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crossAx val="129303296"/>
        <c:crosses val="max"/>
        <c:crossBetween val="between"/>
      </c:valAx>
      <c:catAx>
        <c:axId val="129303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6824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285364008997991E-2"/>
          <c:y val="3.7735892513511241E-2"/>
          <c:w val="0.91708274558643244"/>
          <c:h val="0.88226999415594076"/>
        </c:manualLayout>
      </c:layout>
      <c:lineChart>
        <c:grouping val="standard"/>
        <c:varyColors val="0"/>
        <c:ser>
          <c:idx val="1"/>
          <c:order val="0"/>
          <c:tx>
            <c:strRef>
              <c:f>Gráfica!$K$6</c:f>
              <c:strCache>
                <c:ptCount val="1"/>
                <c:pt idx="0">
                  <c:v>Chile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Gráfica!$U$3:$AA$3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Gráfica!$U$6:$AA$6</c:f>
              <c:numCache>
                <c:formatCode>0.0</c:formatCode>
                <c:ptCount val="7"/>
                <c:pt idx="0">
                  <c:v>5.2</c:v>
                </c:pt>
                <c:pt idx="1">
                  <c:v>6</c:v>
                </c:pt>
                <c:pt idx="2">
                  <c:v>5.6</c:v>
                </c:pt>
                <c:pt idx="3">
                  <c:v>4.0999999999999996</c:v>
                </c:pt>
                <c:pt idx="4">
                  <c:v>1.8</c:v>
                </c:pt>
                <c:pt idx="5">
                  <c:v>2.7</c:v>
                </c:pt>
                <c:pt idx="6">
                  <c:v>3.5</c:v>
                </c:pt>
              </c:numCache>
            </c:numRef>
          </c:val>
          <c:smooth val="1"/>
        </c:ser>
        <c:ser>
          <c:idx val="5"/>
          <c:order val="1"/>
          <c:tx>
            <c:v>Perú</c:v>
          </c:tx>
          <c:spPr>
            <a:ln w="4445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Gráfica!$U$3:$AA$3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Gráfica!$U$7:$AA$7</c:f>
              <c:numCache>
                <c:formatCode>General</c:formatCode>
                <c:ptCount val="7"/>
                <c:pt idx="0" formatCode="0.0">
                  <c:v>8.8000000000000007</c:v>
                </c:pt>
                <c:pt idx="1">
                  <c:v>6.9</c:v>
                </c:pt>
                <c:pt idx="2">
                  <c:v>6.3</c:v>
                </c:pt>
                <c:pt idx="3">
                  <c:v>5.8</c:v>
                </c:pt>
                <c:pt idx="4">
                  <c:v>2.6</c:v>
                </c:pt>
                <c:pt idx="5">
                  <c:v>4</c:v>
                </c:pt>
                <c:pt idx="6">
                  <c:v>5.5</c:v>
                </c:pt>
              </c:numCache>
            </c:numRef>
          </c:val>
          <c:smooth val="1"/>
        </c:ser>
        <c:ser>
          <c:idx val="6"/>
          <c:order val="2"/>
          <c:spPr>
            <a:ln w="4445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Gráfica!$U$3:$AA$3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Gráfica!$U$4:$AA$4</c:f>
              <c:numCache>
                <c:formatCode>#,##0.0</c:formatCode>
                <c:ptCount val="7"/>
                <c:pt idx="0">
                  <c:v>4</c:v>
                </c:pt>
                <c:pt idx="1">
                  <c:v>6.6</c:v>
                </c:pt>
                <c:pt idx="2">
                  <c:v>4</c:v>
                </c:pt>
                <c:pt idx="3">
                  <c:v>4.7</c:v>
                </c:pt>
                <c:pt idx="4">
                  <c:v>4.5999999999999996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1"/>
        </c:ser>
        <c:ser>
          <c:idx val="4"/>
          <c:order val="3"/>
          <c:tx>
            <c:v>Brazil</c:v>
          </c:tx>
          <c:spPr>
            <a:ln w="44450">
              <a:solidFill>
                <a:srgbClr val="993300"/>
              </a:solidFill>
              <a:prstDash val="solid"/>
            </a:ln>
          </c:spPr>
          <c:marker>
            <c:symbol val="none"/>
          </c:marker>
          <c:cat>
            <c:numRef>
              <c:f>Gráfica!$U$3:$AA$3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Gráfica!$U$8:$AA$8</c:f>
              <c:numCache>
                <c:formatCode>0.0</c:formatCode>
                <c:ptCount val="7"/>
                <c:pt idx="0">
                  <c:v>7.5</c:v>
                </c:pt>
                <c:pt idx="1">
                  <c:v>2.7</c:v>
                </c:pt>
                <c:pt idx="2">
                  <c:v>1</c:v>
                </c:pt>
                <c:pt idx="3">
                  <c:v>2.5</c:v>
                </c:pt>
                <c:pt idx="4">
                  <c:v>0.2</c:v>
                </c:pt>
                <c:pt idx="5">
                  <c:v>-0.6</c:v>
                </c:pt>
                <c:pt idx="6">
                  <c:v>1.6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30112"/>
        <c:axId val="129531904"/>
      </c:lineChart>
      <c:catAx>
        <c:axId val="12953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9531904"/>
        <c:crossesAt val="-3"/>
        <c:auto val="1"/>
        <c:lblAlgn val="ctr"/>
        <c:lblOffset val="100"/>
        <c:tickLblSkip val="1"/>
        <c:tickMarkSkip val="1"/>
        <c:noMultiLvlLbl val="0"/>
      </c:catAx>
      <c:valAx>
        <c:axId val="129531904"/>
        <c:scaling>
          <c:orientation val="minMax"/>
          <c:max val="9"/>
          <c:min val="-1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953011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285364008997991E-2"/>
          <c:y val="3.7735892513511241E-2"/>
          <c:w val="0.91708274558643244"/>
          <c:h val="0.85377456811819186"/>
        </c:manualLayout>
      </c:layout>
      <c:lineChart>
        <c:grouping val="standard"/>
        <c:varyColors val="0"/>
        <c:ser>
          <c:idx val="1"/>
          <c:order val="0"/>
          <c:tx>
            <c:strRef>
              <c:f>Gráfica!$K$6</c:f>
              <c:strCache>
                <c:ptCount val="1"/>
                <c:pt idx="0">
                  <c:v>Arg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Gráfica!$U$3:$AA$3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Gráfica!$U$6:$AA$6</c:f>
              <c:numCache>
                <c:formatCode>0.0</c:formatCode>
                <c:ptCount val="7"/>
                <c:pt idx="0">
                  <c:v>9.1999999999999993</c:v>
                </c:pt>
                <c:pt idx="1">
                  <c:v>8.9</c:v>
                </c:pt>
                <c:pt idx="2">
                  <c:v>1.9</c:v>
                </c:pt>
                <c:pt idx="3">
                  <c:v>2.9</c:v>
                </c:pt>
                <c:pt idx="4">
                  <c:v>0</c:v>
                </c:pt>
                <c:pt idx="5">
                  <c:v>1.4</c:v>
                </c:pt>
                <c:pt idx="6">
                  <c:v>4.2</c:v>
                </c:pt>
              </c:numCache>
            </c:numRef>
          </c:val>
          <c:smooth val="1"/>
        </c:ser>
        <c:ser>
          <c:idx val="5"/>
          <c:order val="1"/>
          <c:tx>
            <c:v>Perú</c:v>
          </c:tx>
          <c:spPr>
            <a:ln w="4445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Gráfica!$U$3:$AA$3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Gráfica!$U$7:$AA$7</c:f>
              <c:numCache>
                <c:formatCode>General</c:formatCode>
                <c:ptCount val="7"/>
                <c:pt idx="0" formatCode="0.0">
                  <c:v>3.6</c:v>
                </c:pt>
                <c:pt idx="1">
                  <c:v>8</c:v>
                </c:pt>
                <c:pt idx="2">
                  <c:v>5</c:v>
                </c:pt>
                <c:pt idx="3">
                  <c:v>4.5999999999999996</c:v>
                </c:pt>
                <c:pt idx="4">
                  <c:v>3.3</c:v>
                </c:pt>
                <c:pt idx="5">
                  <c:v>2</c:v>
                </c:pt>
                <c:pt idx="6">
                  <c:v>3.3</c:v>
                </c:pt>
              </c:numCache>
            </c:numRef>
          </c:val>
          <c:smooth val="1"/>
        </c:ser>
        <c:ser>
          <c:idx val="6"/>
          <c:order val="2"/>
          <c:spPr>
            <a:ln w="4445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Gráfica!$U$3:$AA$3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Gráfica!$U$5:$AA$5</c:f>
              <c:numCache>
                <c:formatCode>#,##0.0</c:formatCode>
                <c:ptCount val="7"/>
                <c:pt idx="0">
                  <c:v>4</c:v>
                </c:pt>
                <c:pt idx="1">
                  <c:v>6.6</c:v>
                </c:pt>
                <c:pt idx="2">
                  <c:v>4</c:v>
                </c:pt>
                <c:pt idx="3">
                  <c:v>4.7</c:v>
                </c:pt>
                <c:pt idx="4">
                  <c:v>4.5999999999999996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1"/>
        </c:ser>
        <c:ser>
          <c:idx val="4"/>
          <c:order val="3"/>
          <c:tx>
            <c:v>Brazil</c:v>
          </c:tx>
          <c:spPr>
            <a:ln w="44450">
              <a:solidFill>
                <a:srgbClr val="993300"/>
              </a:solidFill>
              <a:prstDash val="solid"/>
            </a:ln>
          </c:spPr>
          <c:marker>
            <c:symbol val="none"/>
          </c:marker>
          <c:cat>
            <c:numRef>
              <c:f>Gráfica!$U$3:$AA$3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Gráfica!$U$8:$AA$8</c:f>
              <c:numCache>
                <c:formatCode>0.0</c:formatCode>
                <c:ptCount val="7"/>
                <c:pt idx="0">
                  <c:v>-1.5</c:v>
                </c:pt>
                <c:pt idx="1">
                  <c:v>4.2</c:v>
                </c:pt>
                <c:pt idx="2">
                  <c:v>5.6</c:v>
                </c:pt>
                <c:pt idx="3">
                  <c:v>1.3</c:v>
                </c:pt>
                <c:pt idx="4">
                  <c:v>-4</c:v>
                </c:pt>
                <c:pt idx="5">
                  <c:v>-3</c:v>
                </c:pt>
                <c:pt idx="6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70112"/>
        <c:axId val="129045632"/>
      </c:lineChart>
      <c:catAx>
        <c:axId val="1289701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9045632"/>
        <c:crossesAt val="-5"/>
        <c:auto val="1"/>
        <c:lblAlgn val="ctr"/>
        <c:lblOffset val="100"/>
        <c:tickLblSkip val="1"/>
        <c:tickMarkSkip val="1"/>
        <c:noMultiLvlLbl val="0"/>
      </c:catAx>
      <c:valAx>
        <c:axId val="129045632"/>
        <c:scaling>
          <c:orientation val="minMax"/>
          <c:max val="10.5"/>
          <c:min val="-4.5"/>
        </c:scaling>
        <c:delete val="0"/>
        <c:axPos val="l"/>
        <c:numFmt formatCode="#,##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8970112"/>
        <c:crossesAt val="1"/>
        <c:crossBetween val="between"/>
        <c:majorUnit val="1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358308278783626E-2"/>
          <c:y val="5.079380826453455E-2"/>
          <c:w val="0.90890484290930995"/>
          <c:h val="0.80993788243821596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dLbl>
              <c:idx val="173"/>
              <c:layout>
                <c:manualLayout>
                  <c:x val="-1.8408941485864562E-2"/>
                  <c:y val="-5.692940512392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9"/>
              <c:layout>
                <c:manualLayout>
                  <c:x val="-7.0730464134419512E-3"/>
                  <c:y val="1.812089203301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4"/>
              <c:layout>
                <c:manualLayout>
                  <c:x val="-1.4146092826883903E-3"/>
                  <c:y val="-3.850707392539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'gráfico 2'!$C$117:$C$301</c:f>
              <c:numCache>
                <c:formatCode>mmm\-yy</c:formatCode>
                <c:ptCount val="185"/>
                <c:pt idx="0">
                  <c:v>36373</c:v>
                </c:pt>
                <c:pt idx="1">
                  <c:v>36404</c:v>
                </c:pt>
                <c:pt idx="2">
                  <c:v>36434</c:v>
                </c:pt>
                <c:pt idx="3">
                  <c:v>36465</c:v>
                </c:pt>
                <c:pt idx="4">
                  <c:v>36495</c:v>
                </c:pt>
                <c:pt idx="5">
                  <c:v>36526</c:v>
                </c:pt>
                <c:pt idx="6">
                  <c:v>36557</c:v>
                </c:pt>
                <c:pt idx="7">
                  <c:v>36586</c:v>
                </c:pt>
                <c:pt idx="8">
                  <c:v>36617</c:v>
                </c:pt>
                <c:pt idx="9">
                  <c:v>36647</c:v>
                </c:pt>
                <c:pt idx="10">
                  <c:v>36678</c:v>
                </c:pt>
                <c:pt idx="11">
                  <c:v>36708</c:v>
                </c:pt>
                <c:pt idx="12">
                  <c:v>36739</c:v>
                </c:pt>
                <c:pt idx="13">
                  <c:v>36770</c:v>
                </c:pt>
                <c:pt idx="14">
                  <c:v>36800</c:v>
                </c:pt>
                <c:pt idx="15">
                  <c:v>36831</c:v>
                </c:pt>
                <c:pt idx="16">
                  <c:v>36861</c:v>
                </c:pt>
                <c:pt idx="17">
                  <c:v>36892</c:v>
                </c:pt>
                <c:pt idx="18">
                  <c:v>36923</c:v>
                </c:pt>
                <c:pt idx="19">
                  <c:v>36951</c:v>
                </c:pt>
                <c:pt idx="20">
                  <c:v>36982</c:v>
                </c:pt>
                <c:pt idx="21">
                  <c:v>37012</c:v>
                </c:pt>
                <c:pt idx="22">
                  <c:v>37043</c:v>
                </c:pt>
                <c:pt idx="23">
                  <c:v>37073</c:v>
                </c:pt>
                <c:pt idx="24">
                  <c:v>37104</c:v>
                </c:pt>
                <c:pt idx="25">
                  <c:v>37135</c:v>
                </c:pt>
                <c:pt idx="26">
                  <c:v>37165</c:v>
                </c:pt>
                <c:pt idx="27">
                  <c:v>37196</c:v>
                </c:pt>
                <c:pt idx="28">
                  <c:v>37226</c:v>
                </c:pt>
                <c:pt idx="29">
                  <c:v>37257</c:v>
                </c:pt>
                <c:pt idx="30">
                  <c:v>37288</c:v>
                </c:pt>
                <c:pt idx="31">
                  <c:v>37316</c:v>
                </c:pt>
                <c:pt idx="32">
                  <c:v>37347</c:v>
                </c:pt>
                <c:pt idx="33">
                  <c:v>37377</c:v>
                </c:pt>
                <c:pt idx="34">
                  <c:v>37408</c:v>
                </c:pt>
                <c:pt idx="35">
                  <c:v>37438</c:v>
                </c:pt>
                <c:pt idx="36">
                  <c:v>37469</c:v>
                </c:pt>
                <c:pt idx="37">
                  <c:v>37500</c:v>
                </c:pt>
                <c:pt idx="38">
                  <c:v>37530</c:v>
                </c:pt>
                <c:pt idx="39">
                  <c:v>37561</c:v>
                </c:pt>
                <c:pt idx="40">
                  <c:v>37591</c:v>
                </c:pt>
                <c:pt idx="41">
                  <c:v>37622</c:v>
                </c:pt>
                <c:pt idx="42">
                  <c:v>37653</c:v>
                </c:pt>
                <c:pt idx="43">
                  <c:v>37681</c:v>
                </c:pt>
                <c:pt idx="44">
                  <c:v>37712</c:v>
                </c:pt>
                <c:pt idx="45">
                  <c:v>37742</c:v>
                </c:pt>
                <c:pt idx="46">
                  <c:v>37773</c:v>
                </c:pt>
                <c:pt idx="47">
                  <c:v>37803</c:v>
                </c:pt>
                <c:pt idx="48">
                  <c:v>37834</c:v>
                </c:pt>
                <c:pt idx="49">
                  <c:v>37865</c:v>
                </c:pt>
                <c:pt idx="50">
                  <c:v>37895</c:v>
                </c:pt>
                <c:pt idx="51">
                  <c:v>37926</c:v>
                </c:pt>
                <c:pt idx="52">
                  <c:v>37956</c:v>
                </c:pt>
                <c:pt idx="53">
                  <c:v>37987</c:v>
                </c:pt>
                <c:pt idx="54">
                  <c:v>38018</c:v>
                </c:pt>
                <c:pt idx="55">
                  <c:v>38047</c:v>
                </c:pt>
                <c:pt idx="56">
                  <c:v>38078</c:v>
                </c:pt>
                <c:pt idx="57">
                  <c:v>38108</c:v>
                </c:pt>
                <c:pt idx="58">
                  <c:v>38139</c:v>
                </c:pt>
                <c:pt idx="59">
                  <c:v>38169</c:v>
                </c:pt>
                <c:pt idx="60">
                  <c:v>38200</c:v>
                </c:pt>
                <c:pt idx="61">
                  <c:v>38231</c:v>
                </c:pt>
                <c:pt idx="62">
                  <c:v>38261</c:v>
                </c:pt>
                <c:pt idx="63">
                  <c:v>38292</c:v>
                </c:pt>
                <c:pt idx="64">
                  <c:v>38322</c:v>
                </c:pt>
                <c:pt idx="65">
                  <c:v>38353</c:v>
                </c:pt>
                <c:pt idx="66">
                  <c:v>38384</c:v>
                </c:pt>
                <c:pt idx="67">
                  <c:v>38412</c:v>
                </c:pt>
                <c:pt idx="68">
                  <c:v>38443</c:v>
                </c:pt>
                <c:pt idx="69">
                  <c:v>38473</c:v>
                </c:pt>
                <c:pt idx="70">
                  <c:v>38504</c:v>
                </c:pt>
                <c:pt idx="71">
                  <c:v>38534</c:v>
                </c:pt>
                <c:pt idx="72">
                  <c:v>38565</c:v>
                </c:pt>
                <c:pt idx="73">
                  <c:v>38596</c:v>
                </c:pt>
                <c:pt idx="74">
                  <c:v>38626</c:v>
                </c:pt>
                <c:pt idx="75">
                  <c:v>38657</c:v>
                </c:pt>
                <c:pt idx="76">
                  <c:v>38687</c:v>
                </c:pt>
                <c:pt idx="77">
                  <c:v>38718</c:v>
                </c:pt>
                <c:pt idx="78">
                  <c:v>38749</c:v>
                </c:pt>
                <c:pt idx="79">
                  <c:v>38777</c:v>
                </c:pt>
                <c:pt idx="80">
                  <c:v>38808</c:v>
                </c:pt>
                <c:pt idx="81">
                  <c:v>38838</c:v>
                </c:pt>
                <c:pt idx="82">
                  <c:v>38869</c:v>
                </c:pt>
                <c:pt idx="83">
                  <c:v>38899</c:v>
                </c:pt>
                <c:pt idx="84">
                  <c:v>38930</c:v>
                </c:pt>
                <c:pt idx="85">
                  <c:v>38961</c:v>
                </c:pt>
                <c:pt idx="86">
                  <c:v>38991</c:v>
                </c:pt>
                <c:pt idx="87">
                  <c:v>39022</c:v>
                </c:pt>
                <c:pt idx="88">
                  <c:v>39052</c:v>
                </c:pt>
                <c:pt idx="89">
                  <c:v>39083</c:v>
                </c:pt>
                <c:pt idx="90">
                  <c:v>39114</c:v>
                </c:pt>
                <c:pt idx="91">
                  <c:v>39142</c:v>
                </c:pt>
                <c:pt idx="92">
                  <c:v>39173</c:v>
                </c:pt>
                <c:pt idx="93">
                  <c:v>39203</c:v>
                </c:pt>
                <c:pt idx="94">
                  <c:v>39234</c:v>
                </c:pt>
                <c:pt idx="95">
                  <c:v>39264</c:v>
                </c:pt>
                <c:pt idx="96">
                  <c:v>39295</c:v>
                </c:pt>
                <c:pt idx="97">
                  <c:v>39326</c:v>
                </c:pt>
                <c:pt idx="98">
                  <c:v>39356</c:v>
                </c:pt>
                <c:pt idx="99">
                  <c:v>39387</c:v>
                </c:pt>
                <c:pt idx="100">
                  <c:v>39417</c:v>
                </c:pt>
                <c:pt idx="101">
                  <c:v>39448</c:v>
                </c:pt>
                <c:pt idx="102">
                  <c:v>39479</c:v>
                </c:pt>
                <c:pt idx="103">
                  <c:v>39508</c:v>
                </c:pt>
                <c:pt idx="104">
                  <c:v>39539</c:v>
                </c:pt>
                <c:pt idx="105">
                  <c:v>39569</c:v>
                </c:pt>
                <c:pt idx="106">
                  <c:v>39600</c:v>
                </c:pt>
                <c:pt idx="107">
                  <c:v>39630</c:v>
                </c:pt>
                <c:pt idx="108">
                  <c:v>39661</c:v>
                </c:pt>
                <c:pt idx="109">
                  <c:v>39692</c:v>
                </c:pt>
                <c:pt idx="110">
                  <c:v>39722</c:v>
                </c:pt>
                <c:pt idx="111">
                  <c:v>39753</c:v>
                </c:pt>
                <c:pt idx="112">
                  <c:v>39783</c:v>
                </c:pt>
                <c:pt idx="113">
                  <c:v>39814</c:v>
                </c:pt>
                <c:pt idx="114">
                  <c:v>39845</c:v>
                </c:pt>
                <c:pt idx="115">
                  <c:v>39873</c:v>
                </c:pt>
                <c:pt idx="116">
                  <c:v>39904</c:v>
                </c:pt>
                <c:pt idx="117">
                  <c:v>39934</c:v>
                </c:pt>
                <c:pt idx="118">
                  <c:v>39965</c:v>
                </c:pt>
                <c:pt idx="119">
                  <c:v>39995</c:v>
                </c:pt>
                <c:pt idx="120">
                  <c:v>40026</c:v>
                </c:pt>
                <c:pt idx="121">
                  <c:v>40057</c:v>
                </c:pt>
                <c:pt idx="122">
                  <c:v>40087</c:v>
                </c:pt>
                <c:pt idx="123">
                  <c:v>40118</c:v>
                </c:pt>
                <c:pt idx="124">
                  <c:v>40148</c:v>
                </c:pt>
                <c:pt idx="125">
                  <c:v>40179</c:v>
                </c:pt>
                <c:pt idx="126">
                  <c:v>40210</c:v>
                </c:pt>
                <c:pt idx="127">
                  <c:v>40238</c:v>
                </c:pt>
                <c:pt idx="128">
                  <c:v>40269</c:v>
                </c:pt>
                <c:pt idx="129">
                  <c:v>40299</c:v>
                </c:pt>
                <c:pt idx="130">
                  <c:v>40330</c:v>
                </c:pt>
                <c:pt idx="131">
                  <c:v>40360</c:v>
                </c:pt>
                <c:pt idx="132">
                  <c:v>40391</c:v>
                </c:pt>
                <c:pt idx="133">
                  <c:v>40422</c:v>
                </c:pt>
                <c:pt idx="134">
                  <c:v>40452</c:v>
                </c:pt>
                <c:pt idx="135">
                  <c:v>40483</c:v>
                </c:pt>
                <c:pt idx="136">
                  <c:v>40513</c:v>
                </c:pt>
                <c:pt idx="137">
                  <c:v>40544</c:v>
                </c:pt>
                <c:pt idx="138">
                  <c:v>40575</c:v>
                </c:pt>
                <c:pt idx="139">
                  <c:v>40603</c:v>
                </c:pt>
                <c:pt idx="140">
                  <c:v>40634</c:v>
                </c:pt>
                <c:pt idx="141">
                  <c:v>40664</c:v>
                </c:pt>
                <c:pt idx="142">
                  <c:v>40695</c:v>
                </c:pt>
                <c:pt idx="143">
                  <c:v>40725</c:v>
                </c:pt>
                <c:pt idx="144">
                  <c:v>40756</c:v>
                </c:pt>
                <c:pt idx="145">
                  <c:v>40787</c:v>
                </c:pt>
                <c:pt idx="146">
                  <c:v>40817</c:v>
                </c:pt>
                <c:pt idx="147">
                  <c:v>40848</c:v>
                </c:pt>
                <c:pt idx="148">
                  <c:v>40878</c:v>
                </c:pt>
                <c:pt idx="149">
                  <c:v>40909</c:v>
                </c:pt>
                <c:pt idx="150">
                  <c:v>40940</c:v>
                </c:pt>
                <c:pt idx="151">
                  <c:v>40969</c:v>
                </c:pt>
                <c:pt idx="152">
                  <c:v>41000</c:v>
                </c:pt>
                <c:pt idx="153">
                  <c:v>41030</c:v>
                </c:pt>
                <c:pt idx="154">
                  <c:v>41061</c:v>
                </c:pt>
                <c:pt idx="155">
                  <c:v>41091</c:v>
                </c:pt>
                <c:pt idx="156">
                  <c:v>41122</c:v>
                </c:pt>
                <c:pt idx="157">
                  <c:v>41153</c:v>
                </c:pt>
                <c:pt idx="158">
                  <c:v>41183</c:v>
                </c:pt>
                <c:pt idx="159">
                  <c:v>41214</c:v>
                </c:pt>
                <c:pt idx="160">
                  <c:v>41244</c:v>
                </c:pt>
                <c:pt idx="161">
                  <c:v>41275</c:v>
                </c:pt>
                <c:pt idx="162">
                  <c:v>41306</c:v>
                </c:pt>
                <c:pt idx="163">
                  <c:v>41334</c:v>
                </c:pt>
                <c:pt idx="164">
                  <c:v>41365</c:v>
                </c:pt>
                <c:pt idx="165">
                  <c:v>41395</c:v>
                </c:pt>
                <c:pt idx="166">
                  <c:v>41426</c:v>
                </c:pt>
                <c:pt idx="167">
                  <c:v>41456</c:v>
                </c:pt>
                <c:pt idx="168">
                  <c:v>41487</c:v>
                </c:pt>
                <c:pt idx="169">
                  <c:v>41518</c:v>
                </c:pt>
                <c:pt idx="170">
                  <c:v>41548</c:v>
                </c:pt>
                <c:pt idx="171">
                  <c:v>41579</c:v>
                </c:pt>
                <c:pt idx="172">
                  <c:v>41609</c:v>
                </c:pt>
                <c:pt idx="173">
                  <c:v>41640</c:v>
                </c:pt>
                <c:pt idx="174">
                  <c:v>41671</c:v>
                </c:pt>
                <c:pt idx="175">
                  <c:v>41699</c:v>
                </c:pt>
                <c:pt idx="176">
                  <c:v>41730</c:v>
                </c:pt>
                <c:pt idx="177">
                  <c:v>41760</c:v>
                </c:pt>
                <c:pt idx="178">
                  <c:v>41791</c:v>
                </c:pt>
                <c:pt idx="179">
                  <c:v>41821</c:v>
                </c:pt>
                <c:pt idx="180">
                  <c:v>41852</c:v>
                </c:pt>
                <c:pt idx="181">
                  <c:v>41883</c:v>
                </c:pt>
                <c:pt idx="182">
                  <c:v>41913</c:v>
                </c:pt>
                <c:pt idx="183">
                  <c:v>41944</c:v>
                </c:pt>
                <c:pt idx="184">
                  <c:v>41974</c:v>
                </c:pt>
              </c:numCache>
            </c:numRef>
          </c:cat>
          <c:val>
            <c:numRef>
              <c:f>'gráfico 2'!$D$117:$D$301</c:f>
              <c:numCache>
                <c:formatCode>0.00</c:formatCode>
                <c:ptCount val="185"/>
                <c:pt idx="0">
                  <c:v>114.90203757620914</c:v>
                </c:pt>
                <c:pt idx="1">
                  <c:v>119.76298313955328</c:v>
                </c:pt>
                <c:pt idx="2">
                  <c:v>118.36578213417515</c:v>
                </c:pt>
                <c:pt idx="3">
                  <c:v>115.09031714703318</c:v>
                </c:pt>
                <c:pt idx="4">
                  <c:v>110.99849204525269</c:v>
                </c:pt>
                <c:pt idx="5" formatCode="General">
                  <c:v>111.62</c:v>
                </c:pt>
                <c:pt idx="6" formatCode="General">
                  <c:v>111.75</c:v>
                </c:pt>
                <c:pt idx="7" formatCode="General">
                  <c:v>111.43</c:v>
                </c:pt>
                <c:pt idx="8" formatCode="General">
                  <c:v>111.44</c:v>
                </c:pt>
                <c:pt idx="9" formatCode="General">
                  <c:v>114.3</c:v>
                </c:pt>
                <c:pt idx="10" formatCode="General">
                  <c:v>119.45</c:v>
                </c:pt>
                <c:pt idx="11" formatCode="General">
                  <c:v>120.65</c:v>
                </c:pt>
                <c:pt idx="12" formatCode="General">
                  <c:v>120.7</c:v>
                </c:pt>
                <c:pt idx="13" formatCode="General">
                  <c:v>121.9</c:v>
                </c:pt>
                <c:pt idx="14" formatCode="General">
                  <c:v>120.14</c:v>
                </c:pt>
                <c:pt idx="15" formatCode="General">
                  <c:v>117.65</c:v>
                </c:pt>
                <c:pt idx="16" formatCode="General">
                  <c:v>121.04</c:v>
                </c:pt>
                <c:pt idx="17" formatCode="General">
                  <c:v>124.8</c:v>
                </c:pt>
                <c:pt idx="18" formatCode="General">
                  <c:v>121.41</c:v>
                </c:pt>
                <c:pt idx="19" formatCode="General">
                  <c:v>120.79</c:v>
                </c:pt>
                <c:pt idx="20" formatCode="General">
                  <c:v>121.38</c:v>
                </c:pt>
                <c:pt idx="21" formatCode="General">
                  <c:v>121.69</c:v>
                </c:pt>
                <c:pt idx="22" formatCode="General">
                  <c:v>118.97</c:v>
                </c:pt>
                <c:pt idx="23" formatCode="General">
                  <c:v>117.74</c:v>
                </c:pt>
                <c:pt idx="24" formatCode="General">
                  <c:v>117.58</c:v>
                </c:pt>
                <c:pt idx="25" formatCode="General">
                  <c:v>119.66</c:v>
                </c:pt>
                <c:pt idx="26" formatCode="General">
                  <c:v>117.98</c:v>
                </c:pt>
                <c:pt idx="27" formatCode="General">
                  <c:v>117.48</c:v>
                </c:pt>
                <c:pt idx="28" formatCode="General">
                  <c:v>116.52</c:v>
                </c:pt>
                <c:pt idx="29" formatCode="General">
                  <c:v>114.44</c:v>
                </c:pt>
                <c:pt idx="30" formatCode="General">
                  <c:v>112.53</c:v>
                </c:pt>
                <c:pt idx="31" formatCode="General">
                  <c:v>113.3</c:v>
                </c:pt>
                <c:pt idx="32" formatCode="General">
                  <c:v>113.57</c:v>
                </c:pt>
                <c:pt idx="33" formatCode="General">
                  <c:v>114.3</c:v>
                </c:pt>
                <c:pt idx="34" formatCode="General">
                  <c:v>115.15</c:v>
                </c:pt>
                <c:pt idx="35" formatCode="General">
                  <c:v>121.76</c:v>
                </c:pt>
                <c:pt idx="36" formatCode="General">
                  <c:v>126.39</c:v>
                </c:pt>
                <c:pt idx="37" formatCode="General">
                  <c:v>128.69999999999999</c:v>
                </c:pt>
                <c:pt idx="38" formatCode="General">
                  <c:v>130.72</c:v>
                </c:pt>
                <c:pt idx="39" formatCode="General">
                  <c:v>127.9</c:v>
                </c:pt>
                <c:pt idx="40" formatCode="General">
                  <c:v>132.03</c:v>
                </c:pt>
                <c:pt idx="41" formatCode="General">
                  <c:v>135.63999999999999</c:v>
                </c:pt>
                <c:pt idx="42" formatCode="General">
                  <c:v>138.72999999999999</c:v>
                </c:pt>
                <c:pt idx="43" formatCode="General">
                  <c:v>141.12</c:v>
                </c:pt>
                <c:pt idx="44" formatCode="General">
                  <c:v>136.43</c:v>
                </c:pt>
                <c:pt idx="45" formatCode="General">
                  <c:v>135.26</c:v>
                </c:pt>
                <c:pt idx="46" formatCode="General">
                  <c:v>134.75</c:v>
                </c:pt>
                <c:pt idx="47" formatCode="General">
                  <c:v>135.4</c:v>
                </c:pt>
                <c:pt idx="48" formatCode="General">
                  <c:v>135.04</c:v>
                </c:pt>
                <c:pt idx="49" formatCode="General">
                  <c:v>134.91</c:v>
                </c:pt>
                <c:pt idx="50" formatCode="General">
                  <c:v>138.12</c:v>
                </c:pt>
                <c:pt idx="51" formatCode="General">
                  <c:v>135.91</c:v>
                </c:pt>
                <c:pt idx="52" formatCode="General">
                  <c:v>135.5</c:v>
                </c:pt>
                <c:pt idx="53" formatCode="General">
                  <c:v>134.07</c:v>
                </c:pt>
                <c:pt idx="54" formatCode="General">
                  <c:v>131.27000000000001</c:v>
                </c:pt>
                <c:pt idx="55" formatCode="General">
                  <c:v>128.30000000000001</c:v>
                </c:pt>
                <c:pt idx="56" formatCode="General">
                  <c:v>126.74</c:v>
                </c:pt>
                <c:pt idx="57" formatCode="General">
                  <c:v>129.84</c:v>
                </c:pt>
                <c:pt idx="58" formatCode="General">
                  <c:v>130.32</c:v>
                </c:pt>
                <c:pt idx="59" formatCode="General">
                  <c:v>128.69999999999999</c:v>
                </c:pt>
                <c:pt idx="60" formatCode="General">
                  <c:v>126.63</c:v>
                </c:pt>
                <c:pt idx="61" formatCode="General">
                  <c:v>124.6</c:v>
                </c:pt>
                <c:pt idx="62" formatCode="General">
                  <c:v>127.66</c:v>
                </c:pt>
                <c:pt idx="63" formatCode="General">
                  <c:v>127.02</c:v>
                </c:pt>
                <c:pt idx="64" formatCode="General">
                  <c:v>122.22</c:v>
                </c:pt>
                <c:pt idx="65" formatCode="General">
                  <c:v>119.34</c:v>
                </c:pt>
                <c:pt idx="66" formatCode="General">
                  <c:v>117.79</c:v>
                </c:pt>
                <c:pt idx="67" formatCode="General">
                  <c:v>117.56</c:v>
                </c:pt>
                <c:pt idx="68" formatCode="General">
                  <c:v>118.06</c:v>
                </c:pt>
                <c:pt idx="69" formatCode="General">
                  <c:v>117.2</c:v>
                </c:pt>
                <c:pt idx="70" formatCode="General">
                  <c:v>116.24</c:v>
                </c:pt>
                <c:pt idx="71" formatCode="General">
                  <c:v>116.78</c:v>
                </c:pt>
                <c:pt idx="72" formatCode="General">
                  <c:v>117.17</c:v>
                </c:pt>
                <c:pt idx="73" formatCode="General">
                  <c:v>118.96</c:v>
                </c:pt>
                <c:pt idx="74" formatCode="General">
                  <c:v>119.51</c:v>
                </c:pt>
                <c:pt idx="75" formatCode="General">
                  <c:v>117.98</c:v>
                </c:pt>
                <c:pt idx="76" formatCode="General">
                  <c:v>118.12</c:v>
                </c:pt>
                <c:pt idx="77" formatCode="General">
                  <c:v>118.41</c:v>
                </c:pt>
                <c:pt idx="78" formatCode="General">
                  <c:v>116.79</c:v>
                </c:pt>
                <c:pt idx="79" formatCode="General">
                  <c:v>116.35</c:v>
                </c:pt>
                <c:pt idx="80" formatCode="General">
                  <c:v>119.59</c:v>
                </c:pt>
                <c:pt idx="81" formatCode="General">
                  <c:v>124.88</c:v>
                </c:pt>
                <c:pt idx="82" formatCode="General">
                  <c:v>130.13</c:v>
                </c:pt>
                <c:pt idx="83" formatCode="General">
                  <c:v>128.94</c:v>
                </c:pt>
                <c:pt idx="84" formatCode="General">
                  <c:v>123.72</c:v>
                </c:pt>
                <c:pt idx="85" formatCode="General">
                  <c:v>122.76</c:v>
                </c:pt>
                <c:pt idx="86" formatCode="General">
                  <c:v>120.13</c:v>
                </c:pt>
                <c:pt idx="87" formatCode="General">
                  <c:v>118.11</c:v>
                </c:pt>
                <c:pt idx="88" formatCode="General">
                  <c:v>117.69</c:v>
                </c:pt>
                <c:pt idx="89" formatCode="General">
                  <c:v>114.94</c:v>
                </c:pt>
                <c:pt idx="90" formatCode="General">
                  <c:v>115.76</c:v>
                </c:pt>
                <c:pt idx="91" formatCode="General">
                  <c:v>115.67</c:v>
                </c:pt>
                <c:pt idx="92" formatCode="General">
                  <c:v>114.52</c:v>
                </c:pt>
                <c:pt idx="93" formatCode="General">
                  <c:v>109.36</c:v>
                </c:pt>
                <c:pt idx="94" formatCode="General">
                  <c:v>106.18</c:v>
                </c:pt>
                <c:pt idx="95" formatCode="General">
                  <c:v>109.64</c:v>
                </c:pt>
                <c:pt idx="96" formatCode="General">
                  <c:v>114.77</c:v>
                </c:pt>
                <c:pt idx="97" formatCode="General">
                  <c:v>118.5</c:v>
                </c:pt>
                <c:pt idx="98" formatCode="General">
                  <c:v>113.94</c:v>
                </c:pt>
                <c:pt idx="99" formatCode="General">
                  <c:v>118.81</c:v>
                </c:pt>
                <c:pt idx="100" formatCode="General">
                  <c:v>116.11</c:v>
                </c:pt>
                <c:pt idx="101" formatCode="General">
                  <c:v>114.81</c:v>
                </c:pt>
                <c:pt idx="102" formatCode="General">
                  <c:v>109.93</c:v>
                </c:pt>
                <c:pt idx="103" formatCode="General">
                  <c:v>107.2</c:v>
                </c:pt>
                <c:pt idx="104" formatCode="General">
                  <c:v>106.58</c:v>
                </c:pt>
                <c:pt idx="105" formatCode="General">
                  <c:v>106.9</c:v>
                </c:pt>
                <c:pt idx="106" formatCode="General">
                  <c:v>102.88</c:v>
                </c:pt>
                <c:pt idx="107" formatCode="General">
                  <c:v>108.43</c:v>
                </c:pt>
                <c:pt idx="108" formatCode="General">
                  <c:v>109.78</c:v>
                </c:pt>
                <c:pt idx="109" formatCode="General">
                  <c:v>118.11</c:v>
                </c:pt>
                <c:pt idx="110" formatCode="General">
                  <c:v>121.05</c:v>
                </c:pt>
                <c:pt idx="111" formatCode="General">
                  <c:v>118.92</c:v>
                </c:pt>
                <c:pt idx="112" formatCode="General">
                  <c:v>114.83</c:v>
                </c:pt>
                <c:pt idx="113" formatCode="General">
                  <c:v>115.09</c:v>
                </c:pt>
                <c:pt idx="114" formatCode="General">
                  <c:v>123.8</c:v>
                </c:pt>
                <c:pt idx="115" formatCode="General">
                  <c:v>121.44</c:v>
                </c:pt>
                <c:pt idx="116" formatCode="General">
                  <c:v>118.4</c:v>
                </c:pt>
                <c:pt idx="117" formatCode="General">
                  <c:v>113.66</c:v>
                </c:pt>
                <c:pt idx="118" formatCode="General">
                  <c:v>109.67</c:v>
                </c:pt>
                <c:pt idx="119" formatCode="General">
                  <c:v>107.6</c:v>
                </c:pt>
                <c:pt idx="120" formatCode="General">
                  <c:v>108.3</c:v>
                </c:pt>
                <c:pt idx="121" formatCode="General">
                  <c:v>108.19</c:v>
                </c:pt>
                <c:pt idx="122" formatCode="General">
                  <c:v>105.03</c:v>
                </c:pt>
                <c:pt idx="123" formatCode="General">
                  <c:v>108.96</c:v>
                </c:pt>
                <c:pt idx="124" formatCode="General">
                  <c:v>108.76</c:v>
                </c:pt>
                <c:pt idx="125" formatCode="General">
                  <c:v>104.79</c:v>
                </c:pt>
                <c:pt idx="126" formatCode="General">
                  <c:v>100.57</c:v>
                </c:pt>
                <c:pt idx="127" formatCode="General">
                  <c:v>98.42</c:v>
                </c:pt>
                <c:pt idx="128" formatCode="General">
                  <c:v>100.14</c:v>
                </c:pt>
                <c:pt idx="129" formatCode="General">
                  <c:v>100.48</c:v>
                </c:pt>
                <c:pt idx="130" formatCode="General">
                  <c:v>96.95</c:v>
                </c:pt>
                <c:pt idx="131" formatCode="General">
                  <c:v>96.02</c:v>
                </c:pt>
                <c:pt idx="132" formatCode="General">
                  <c:v>94.27</c:v>
                </c:pt>
                <c:pt idx="133" formatCode="General">
                  <c:v>94.75</c:v>
                </c:pt>
                <c:pt idx="134" formatCode="General">
                  <c:v>97.01</c:v>
                </c:pt>
                <c:pt idx="135" formatCode="General">
                  <c:v>98.96</c:v>
                </c:pt>
                <c:pt idx="136" formatCode="General">
                  <c:v>101.06</c:v>
                </c:pt>
                <c:pt idx="137" formatCode="General">
                  <c:v>98.18</c:v>
                </c:pt>
                <c:pt idx="138" formatCode="General">
                  <c:v>99.39</c:v>
                </c:pt>
                <c:pt idx="139" formatCode="General">
                  <c:v>100.13</c:v>
                </c:pt>
                <c:pt idx="140" formatCode="General">
                  <c:v>98.13</c:v>
                </c:pt>
                <c:pt idx="141" formatCode="General">
                  <c:v>97.25</c:v>
                </c:pt>
                <c:pt idx="142" formatCode="General">
                  <c:v>96.62</c:v>
                </c:pt>
                <c:pt idx="143" formatCode="General">
                  <c:v>96.64</c:v>
                </c:pt>
                <c:pt idx="144" formatCode="General">
                  <c:v>97.67</c:v>
                </c:pt>
                <c:pt idx="145" formatCode="General">
                  <c:v>98.3</c:v>
                </c:pt>
                <c:pt idx="146" formatCode="General">
                  <c:v>100.25</c:v>
                </c:pt>
                <c:pt idx="147" formatCode="General">
                  <c:v>100.45</c:v>
                </c:pt>
                <c:pt idx="148" formatCode="General">
                  <c:v>100.02</c:v>
                </c:pt>
                <c:pt idx="149" formatCode="General">
                  <c:v>96.96</c:v>
                </c:pt>
                <c:pt idx="150" formatCode="General">
                  <c:v>94.74</c:v>
                </c:pt>
                <c:pt idx="151" formatCode="General">
                  <c:v>94.61</c:v>
                </c:pt>
                <c:pt idx="152" formatCode="General">
                  <c:v>94.66</c:v>
                </c:pt>
                <c:pt idx="153" formatCode="General">
                  <c:v>94.35</c:v>
                </c:pt>
                <c:pt idx="154" formatCode="General">
                  <c:v>94.69</c:v>
                </c:pt>
                <c:pt idx="155" formatCode="General">
                  <c:v>94.66</c:v>
                </c:pt>
                <c:pt idx="156" formatCode="General">
                  <c:v>96.5</c:v>
                </c:pt>
                <c:pt idx="157" formatCode="General">
                  <c:v>97.16</c:v>
                </c:pt>
                <c:pt idx="158" formatCode="General">
                  <c:v>97.36</c:v>
                </c:pt>
                <c:pt idx="159" formatCode="General">
                  <c:v>98.09</c:v>
                </c:pt>
                <c:pt idx="160" formatCode="General">
                  <c:v>97.96</c:v>
                </c:pt>
                <c:pt idx="161" formatCode="General">
                  <c:v>97.34</c:v>
                </c:pt>
                <c:pt idx="162" formatCode="General">
                  <c:v>98.17</c:v>
                </c:pt>
                <c:pt idx="163" formatCode="General">
                  <c:v>97.68</c:v>
                </c:pt>
                <c:pt idx="164" formatCode="General">
                  <c:v>98.94</c:v>
                </c:pt>
                <c:pt idx="165" formatCode="General">
                  <c:v>99.52</c:v>
                </c:pt>
                <c:pt idx="166" formatCode="General">
                  <c:v>102.31</c:v>
                </c:pt>
                <c:pt idx="167" formatCode="General">
                  <c:v>101.67</c:v>
                </c:pt>
                <c:pt idx="168" formatCode="General">
                  <c:v>102.08</c:v>
                </c:pt>
                <c:pt idx="169" formatCode="General">
                  <c:v>103.36</c:v>
                </c:pt>
                <c:pt idx="170" formatCode="General">
                  <c:v>102.68</c:v>
                </c:pt>
                <c:pt idx="171" formatCode="General">
                  <c:v>103.67</c:v>
                </c:pt>
                <c:pt idx="172" formatCode="General">
                  <c:v>104.72</c:v>
                </c:pt>
                <c:pt idx="173" formatCode="General">
                  <c:v>105.7</c:v>
                </c:pt>
                <c:pt idx="174" formatCode="General">
                  <c:v>108.99</c:v>
                </c:pt>
                <c:pt idx="175" formatCode="General">
                  <c:v>106.91</c:v>
                </c:pt>
                <c:pt idx="176" formatCode="General">
                  <c:v>102.31</c:v>
                </c:pt>
                <c:pt idx="177" formatCode="General">
                  <c:v>101.37</c:v>
                </c:pt>
                <c:pt idx="178" formatCode="General">
                  <c:v>100.19</c:v>
                </c:pt>
                <c:pt idx="179" formatCode="General">
                  <c:v>98.89</c:v>
                </c:pt>
                <c:pt idx="180" formatCode="General">
                  <c:v>99.55</c:v>
                </c:pt>
                <c:pt idx="181" formatCode="General">
                  <c:v>101.71</c:v>
                </c:pt>
                <c:pt idx="182" formatCode="General">
                  <c:v>103.68</c:v>
                </c:pt>
                <c:pt idx="183" formatCode="General">
                  <c:v>106.4</c:v>
                </c:pt>
                <c:pt idx="184" formatCode="General">
                  <c:v>114.52</c:v>
                </c:pt>
              </c:numCache>
            </c:numRef>
          </c:val>
          <c:smooth val="0"/>
        </c:ser>
        <c:ser>
          <c:idx val="1"/>
          <c:order val="1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173"/>
              <c:layout>
                <c:manualLayout>
                  <c:x val="-1.0918110384969764E-2"/>
                  <c:y val="-5.5721564646282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9"/>
              <c:layout>
                <c:manualLayout>
                  <c:x val="-2.4048357805702636E-2"/>
                  <c:y val="3.397667256190175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4"/>
              <c:layout>
                <c:manualLayout>
                  <c:x val="-1.4146092826883903E-3"/>
                  <c:y val="-1.8120892033014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'gráfico 2'!$C$117:$C$301</c:f>
              <c:numCache>
                <c:formatCode>mmm\-yy</c:formatCode>
                <c:ptCount val="185"/>
                <c:pt idx="0">
                  <c:v>36373</c:v>
                </c:pt>
                <c:pt idx="1">
                  <c:v>36404</c:v>
                </c:pt>
                <c:pt idx="2">
                  <c:v>36434</c:v>
                </c:pt>
                <c:pt idx="3">
                  <c:v>36465</c:v>
                </c:pt>
                <c:pt idx="4">
                  <c:v>36495</c:v>
                </c:pt>
                <c:pt idx="5">
                  <c:v>36526</c:v>
                </c:pt>
                <c:pt idx="6">
                  <c:v>36557</c:v>
                </c:pt>
                <c:pt idx="7">
                  <c:v>36586</c:v>
                </c:pt>
                <c:pt idx="8">
                  <c:v>36617</c:v>
                </c:pt>
                <c:pt idx="9">
                  <c:v>36647</c:v>
                </c:pt>
                <c:pt idx="10">
                  <c:v>36678</c:v>
                </c:pt>
                <c:pt idx="11">
                  <c:v>36708</c:v>
                </c:pt>
                <c:pt idx="12">
                  <c:v>36739</c:v>
                </c:pt>
                <c:pt idx="13">
                  <c:v>36770</c:v>
                </c:pt>
                <c:pt idx="14">
                  <c:v>36800</c:v>
                </c:pt>
                <c:pt idx="15">
                  <c:v>36831</c:v>
                </c:pt>
                <c:pt idx="16">
                  <c:v>36861</c:v>
                </c:pt>
                <c:pt idx="17">
                  <c:v>36892</c:v>
                </c:pt>
                <c:pt idx="18">
                  <c:v>36923</c:v>
                </c:pt>
                <c:pt idx="19">
                  <c:v>36951</c:v>
                </c:pt>
                <c:pt idx="20">
                  <c:v>36982</c:v>
                </c:pt>
                <c:pt idx="21">
                  <c:v>37012</c:v>
                </c:pt>
                <c:pt idx="22">
                  <c:v>37043</c:v>
                </c:pt>
                <c:pt idx="23">
                  <c:v>37073</c:v>
                </c:pt>
                <c:pt idx="24">
                  <c:v>37104</c:v>
                </c:pt>
                <c:pt idx="25">
                  <c:v>37135</c:v>
                </c:pt>
                <c:pt idx="26">
                  <c:v>37165</c:v>
                </c:pt>
                <c:pt idx="27">
                  <c:v>37196</c:v>
                </c:pt>
                <c:pt idx="28">
                  <c:v>37226</c:v>
                </c:pt>
                <c:pt idx="29">
                  <c:v>37257</c:v>
                </c:pt>
                <c:pt idx="30">
                  <c:v>37288</c:v>
                </c:pt>
                <c:pt idx="31">
                  <c:v>37316</c:v>
                </c:pt>
                <c:pt idx="32">
                  <c:v>37347</c:v>
                </c:pt>
                <c:pt idx="33">
                  <c:v>37377</c:v>
                </c:pt>
                <c:pt idx="34">
                  <c:v>37408</c:v>
                </c:pt>
                <c:pt idx="35">
                  <c:v>37438</c:v>
                </c:pt>
                <c:pt idx="36">
                  <c:v>37469</c:v>
                </c:pt>
                <c:pt idx="37">
                  <c:v>37500</c:v>
                </c:pt>
                <c:pt idx="38">
                  <c:v>37530</c:v>
                </c:pt>
                <c:pt idx="39">
                  <c:v>37561</c:v>
                </c:pt>
                <c:pt idx="40">
                  <c:v>37591</c:v>
                </c:pt>
                <c:pt idx="41">
                  <c:v>37622</c:v>
                </c:pt>
                <c:pt idx="42">
                  <c:v>37653</c:v>
                </c:pt>
                <c:pt idx="43">
                  <c:v>37681</c:v>
                </c:pt>
                <c:pt idx="44">
                  <c:v>37712</c:v>
                </c:pt>
                <c:pt idx="45">
                  <c:v>37742</c:v>
                </c:pt>
                <c:pt idx="46">
                  <c:v>37773</c:v>
                </c:pt>
                <c:pt idx="47">
                  <c:v>37803</c:v>
                </c:pt>
                <c:pt idx="48">
                  <c:v>37834</c:v>
                </c:pt>
                <c:pt idx="49">
                  <c:v>37865</c:v>
                </c:pt>
                <c:pt idx="50">
                  <c:v>37895</c:v>
                </c:pt>
                <c:pt idx="51">
                  <c:v>37926</c:v>
                </c:pt>
                <c:pt idx="52">
                  <c:v>37956</c:v>
                </c:pt>
                <c:pt idx="53">
                  <c:v>37987</c:v>
                </c:pt>
                <c:pt idx="54">
                  <c:v>38018</c:v>
                </c:pt>
                <c:pt idx="55">
                  <c:v>38047</c:v>
                </c:pt>
                <c:pt idx="56">
                  <c:v>38078</c:v>
                </c:pt>
                <c:pt idx="57">
                  <c:v>38108</c:v>
                </c:pt>
                <c:pt idx="58">
                  <c:v>38139</c:v>
                </c:pt>
                <c:pt idx="59">
                  <c:v>38169</c:v>
                </c:pt>
                <c:pt idx="60">
                  <c:v>38200</c:v>
                </c:pt>
                <c:pt idx="61">
                  <c:v>38231</c:v>
                </c:pt>
                <c:pt idx="62">
                  <c:v>38261</c:v>
                </c:pt>
                <c:pt idx="63">
                  <c:v>38292</c:v>
                </c:pt>
                <c:pt idx="64">
                  <c:v>38322</c:v>
                </c:pt>
                <c:pt idx="65">
                  <c:v>38353</c:v>
                </c:pt>
                <c:pt idx="66">
                  <c:v>38384</c:v>
                </c:pt>
                <c:pt idx="67">
                  <c:v>38412</c:v>
                </c:pt>
                <c:pt idx="68">
                  <c:v>38443</c:v>
                </c:pt>
                <c:pt idx="69">
                  <c:v>38473</c:v>
                </c:pt>
                <c:pt idx="70">
                  <c:v>38504</c:v>
                </c:pt>
                <c:pt idx="71">
                  <c:v>38534</c:v>
                </c:pt>
                <c:pt idx="72">
                  <c:v>38565</c:v>
                </c:pt>
                <c:pt idx="73">
                  <c:v>38596</c:v>
                </c:pt>
                <c:pt idx="74">
                  <c:v>38626</c:v>
                </c:pt>
                <c:pt idx="75">
                  <c:v>38657</c:v>
                </c:pt>
                <c:pt idx="76">
                  <c:v>38687</c:v>
                </c:pt>
                <c:pt idx="77">
                  <c:v>38718</c:v>
                </c:pt>
                <c:pt idx="78">
                  <c:v>38749</c:v>
                </c:pt>
                <c:pt idx="79">
                  <c:v>38777</c:v>
                </c:pt>
                <c:pt idx="80">
                  <c:v>38808</c:v>
                </c:pt>
                <c:pt idx="81">
                  <c:v>38838</c:v>
                </c:pt>
                <c:pt idx="82">
                  <c:v>38869</c:v>
                </c:pt>
                <c:pt idx="83">
                  <c:v>38899</c:v>
                </c:pt>
                <c:pt idx="84">
                  <c:v>38930</c:v>
                </c:pt>
                <c:pt idx="85">
                  <c:v>38961</c:v>
                </c:pt>
                <c:pt idx="86">
                  <c:v>38991</c:v>
                </c:pt>
                <c:pt idx="87">
                  <c:v>39022</c:v>
                </c:pt>
                <c:pt idx="88">
                  <c:v>39052</c:v>
                </c:pt>
                <c:pt idx="89">
                  <c:v>39083</c:v>
                </c:pt>
                <c:pt idx="90">
                  <c:v>39114</c:v>
                </c:pt>
                <c:pt idx="91">
                  <c:v>39142</c:v>
                </c:pt>
                <c:pt idx="92">
                  <c:v>39173</c:v>
                </c:pt>
                <c:pt idx="93">
                  <c:v>39203</c:v>
                </c:pt>
                <c:pt idx="94">
                  <c:v>39234</c:v>
                </c:pt>
                <c:pt idx="95">
                  <c:v>39264</c:v>
                </c:pt>
                <c:pt idx="96">
                  <c:v>39295</c:v>
                </c:pt>
                <c:pt idx="97">
                  <c:v>39326</c:v>
                </c:pt>
                <c:pt idx="98">
                  <c:v>39356</c:v>
                </c:pt>
                <c:pt idx="99">
                  <c:v>39387</c:v>
                </c:pt>
                <c:pt idx="100">
                  <c:v>39417</c:v>
                </c:pt>
                <c:pt idx="101">
                  <c:v>39448</c:v>
                </c:pt>
                <c:pt idx="102">
                  <c:v>39479</c:v>
                </c:pt>
                <c:pt idx="103">
                  <c:v>39508</c:v>
                </c:pt>
                <c:pt idx="104">
                  <c:v>39539</c:v>
                </c:pt>
                <c:pt idx="105">
                  <c:v>39569</c:v>
                </c:pt>
                <c:pt idx="106">
                  <c:v>39600</c:v>
                </c:pt>
                <c:pt idx="107">
                  <c:v>39630</c:v>
                </c:pt>
                <c:pt idx="108">
                  <c:v>39661</c:v>
                </c:pt>
                <c:pt idx="109">
                  <c:v>39692</c:v>
                </c:pt>
                <c:pt idx="110">
                  <c:v>39722</c:v>
                </c:pt>
                <c:pt idx="111">
                  <c:v>39753</c:v>
                </c:pt>
                <c:pt idx="112">
                  <c:v>39783</c:v>
                </c:pt>
                <c:pt idx="113">
                  <c:v>39814</c:v>
                </c:pt>
                <c:pt idx="114">
                  <c:v>39845</c:v>
                </c:pt>
                <c:pt idx="115">
                  <c:v>39873</c:v>
                </c:pt>
                <c:pt idx="116">
                  <c:v>39904</c:v>
                </c:pt>
                <c:pt idx="117">
                  <c:v>39934</c:v>
                </c:pt>
                <c:pt idx="118">
                  <c:v>39965</c:v>
                </c:pt>
                <c:pt idx="119">
                  <c:v>39995</c:v>
                </c:pt>
                <c:pt idx="120">
                  <c:v>40026</c:v>
                </c:pt>
                <c:pt idx="121">
                  <c:v>40057</c:v>
                </c:pt>
                <c:pt idx="122">
                  <c:v>40087</c:v>
                </c:pt>
                <c:pt idx="123">
                  <c:v>40118</c:v>
                </c:pt>
                <c:pt idx="124">
                  <c:v>40148</c:v>
                </c:pt>
                <c:pt idx="125">
                  <c:v>40179</c:v>
                </c:pt>
                <c:pt idx="126">
                  <c:v>40210</c:v>
                </c:pt>
                <c:pt idx="127">
                  <c:v>40238</c:v>
                </c:pt>
                <c:pt idx="128">
                  <c:v>40269</c:v>
                </c:pt>
                <c:pt idx="129">
                  <c:v>40299</c:v>
                </c:pt>
                <c:pt idx="130">
                  <c:v>40330</c:v>
                </c:pt>
                <c:pt idx="131">
                  <c:v>40360</c:v>
                </c:pt>
                <c:pt idx="132">
                  <c:v>40391</c:v>
                </c:pt>
                <c:pt idx="133">
                  <c:v>40422</c:v>
                </c:pt>
                <c:pt idx="134">
                  <c:v>40452</c:v>
                </c:pt>
                <c:pt idx="135">
                  <c:v>40483</c:v>
                </c:pt>
                <c:pt idx="136">
                  <c:v>40513</c:v>
                </c:pt>
                <c:pt idx="137">
                  <c:v>40544</c:v>
                </c:pt>
                <c:pt idx="138">
                  <c:v>40575</c:v>
                </c:pt>
                <c:pt idx="139">
                  <c:v>40603</c:v>
                </c:pt>
                <c:pt idx="140">
                  <c:v>40634</c:v>
                </c:pt>
                <c:pt idx="141">
                  <c:v>40664</c:v>
                </c:pt>
                <c:pt idx="142">
                  <c:v>40695</c:v>
                </c:pt>
                <c:pt idx="143">
                  <c:v>40725</c:v>
                </c:pt>
                <c:pt idx="144">
                  <c:v>40756</c:v>
                </c:pt>
                <c:pt idx="145">
                  <c:v>40787</c:v>
                </c:pt>
                <c:pt idx="146">
                  <c:v>40817</c:v>
                </c:pt>
                <c:pt idx="147">
                  <c:v>40848</c:v>
                </c:pt>
                <c:pt idx="148">
                  <c:v>40878</c:v>
                </c:pt>
                <c:pt idx="149">
                  <c:v>40909</c:v>
                </c:pt>
                <c:pt idx="150">
                  <c:v>40940</c:v>
                </c:pt>
                <c:pt idx="151">
                  <c:v>40969</c:v>
                </c:pt>
                <c:pt idx="152">
                  <c:v>41000</c:v>
                </c:pt>
                <c:pt idx="153">
                  <c:v>41030</c:v>
                </c:pt>
                <c:pt idx="154">
                  <c:v>41061</c:v>
                </c:pt>
                <c:pt idx="155">
                  <c:v>41091</c:v>
                </c:pt>
                <c:pt idx="156">
                  <c:v>41122</c:v>
                </c:pt>
                <c:pt idx="157">
                  <c:v>41153</c:v>
                </c:pt>
                <c:pt idx="158">
                  <c:v>41183</c:v>
                </c:pt>
                <c:pt idx="159">
                  <c:v>41214</c:v>
                </c:pt>
                <c:pt idx="160">
                  <c:v>41244</c:v>
                </c:pt>
                <c:pt idx="161">
                  <c:v>41275</c:v>
                </c:pt>
                <c:pt idx="162">
                  <c:v>41306</c:v>
                </c:pt>
                <c:pt idx="163">
                  <c:v>41334</c:v>
                </c:pt>
                <c:pt idx="164">
                  <c:v>41365</c:v>
                </c:pt>
                <c:pt idx="165">
                  <c:v>41395</c:v>
                </c:pt>
                <c:pt idx="166">
                  <c:v>41426</c:v>
                </c:pt>
                <c:pt idx="167">
                  <c:v>41456</c:v>
                </c:pt>
                <c:pt idx="168">
                  <c:v>41487</c:v>
                </c:pt>
                <c:pt idx="169">
                  <c:v>41518</c:v>
                </c:pt>
                <c:pt idx="170">
                  <c:v>41548</c:v>
                </c:pt>
                <c:pt idx="171">
                  <c:v>41579</c:v>
                </c:pt>
                <c:pt idx="172">
                  <c:v>41609</c:v>
                </c:pt>
                <c:pt idx="173">
                  <c:v>41640</c:v>
                </c:pt>
                <c:pt idx="174">
                  <c:v>41671</c:v>
                </c:pt>
                <c:pt idx="175">
                  <c:v>41699</c:v>
                </c:pt>
                <c:pt idx="176">
                  <c:v>41730</c:v>
                </c:pt>
                <c:pt idx="177">
                  <c:v>41760</c:v>
                </c:pt>
                <c:pt idx="178">
                  <c:v>41791</c:v>
                </c:pt>
                <c:pt idx="179">
                  <c:v>41821</c:v>
                </c:pt>
                <c:pt idx="180">
                  <c:v>41852</c:v>
                </c:pt>
                <c:pt idx="181">
                  <c:v>41883</c:v>
                </c:pt>
                <c:pt idx="182">
                  <c:v>41913</c:v>
                </c:pt>
                <c:pt idx="183">
                  <c:v>41944</c:v>
                </c:pt>
                <c:pt idx="184">
                  <c:v>41974</c:v>
                </c:pt>
              </c:numCache>
            </c:numRef>
          </c:cat>
          <c:val>
            <c:numRef>
              <c:f>'gráfico 2'!$E$117:$E$301</c:f>
              <c:numCache>
                <c:formatCode>0.00</c:formatCode>
                <c:ptCount val="185"/>
                <c:pt idx="0">
                  <c:v>110.2593044854153</c:v>
                </c:pt>
                <c:pt idx="1">
                  <c:v>115.8608298410044</c:v>
                </c:pt>
                <c:pt idx="2">
                  <c:v>115.21676024705671</c:v>
                </c:pt>
                <c:pt idx="3">
                  <c:v>112.15661854537211</c:v>
                </c:pt>
                <c:pt idx="4">
                  <c:v>108.44487614684517</c:v>
                </c:pt>
                <c:pt idx="5" formatCode="General">
                  <c:v>109.06</c:v>
                </c:pt>
                <c:pt idx="6" formatCode="General">
                  <c:v>108.28</c:v>
                </c:pt>
                <c:pt idx="7" formatCode="General">
                  <c:v>107.65</c:v>
                </c:pt>
                <c:pt idx="8" formatCode="General">
                  <c:v>108.44</c:v>
                </c:pt>
                <c:pt idx="9" formatCode="General">
                  <c:v>110.85</c:v>
                </c:pt>
                <c:pt idx="10" formatCode="General">
                  <c:v>115.87</c:v>
                </c:pt>
                <c:pt idx="11" formatCode="General">
                  <c:v>118.44</c:v>
                </c:pt>
                <c:pt idx="12" formatCode="General">
                  <c:v>119.05</c:v>
                </c:pt>
                <c:pt idx="13" formatCode="General">
                  <c:v>120.11</c:v>
                </c:pt>
                <c:pt idx="14" formatCode="General">
                  <c:v>117.92</c:v>
                </c:pt>
                <c:pt idx="15" formatCode="General">
                  <c:v>115.42</c:v>
                </c:pt>
                <c:pt idx="16" formatCode="General">
                  <c:v>118.5</c:v>
                </c:pt>
                <c:pt idx="17" formatCode="General">
                  <c:v>121.47</c:v>
                </c:pt>
                <c:pt idx="18" formatCode="General">
                  <c:v>119.41</c:v>
                </c:pt>
                <c:pt idx="19" formatCode="General">
                  <c:v>119.17</c:v>
                </c:pt>
                <c:pt idx="20" formatCode="General">
                  <c:v>120.19</c:v>
                </c:pt>
                <c:pt idx="21" formatCode="General">
                  <c:v>121.13</c:v>
                </c:pt>
                <c:pt idx="22" formatCode="General">
                  <c:v>118.55</c:v>
                </c:pt>
                <c:pt idx="23" formatCode="General">
                  <c:v>118.11</c:v>
                </c:pt>
                <c:pt idx="24" formatCode="General">
                  <c:v>118.02</c:v>
                </c:pt>
                <c:pt idx="25" formatCode="General">
                  <c:v>120.16</c:v>
                </c:pt>
                <c:pt idx="26" formatCode="General">
                  <c:v>119.15</c:v>
                </c:pt>
                <c:pt idx="27" formatCode="General">
                  <c:v>118.66</c:v>
                </c:pt>
                <c:pt idx="28" formatCode="General">
                  <c:v>118.36</c:v>
                </c:pt>
                <c:pt idx="29" formatCode="General">
                  <c:v>115.52</c:v>
                </c:pt>
                <c:pt idx="30" formatCode="General">
                  <c:v>112.38</c:v>
                </c:pt>
                <c:pt idx="31" formatCode="General">
                  <c:v>112.18</c:v>
                </c:pt>
                <c:pt idx="32" formatCode="General">
                  <c:v>111.84</c:v>
                </c:pt>
                <c:pt idx="33" formatCode="General">
                  <c:v>112.26</c:v>
                </c:pt>
                <c:pt idx="34" formatCode="General">
                  <c:v>112.24</c:v>
                </c:pt>
                <c:pt idx="35" formatCode="General">
                  <c:v>119.1</c:v>
                </c:pt>
                <c:pt idx="36" formatCode="General">
                  <c:v>124.88</c:v>
                </c:pt>
                <c:pt idx="37" formatCode="General">
                  <c:v>128.94</c:v>
                </c:pt>
                <c:pt idx="38" formatCode="General">
                  <c:v>131.84</c:v>
                </c:pt>
                <c:pt idx="39" formatCode="General">
                  <c:v>128.05000000000001</c:v>
                </c:pt>
                <c:pt idx="40" formatCode="General">
                  <c:v>132.61000000000001</c:v>
                </c:pt>
                <c:pt idx="41" formatCode="General">
                  <c:v>134.31</c:v>
                </c:pt>
                <c:pt idx="42" formatCode="General">
                  <c:v>136.52000000000001</c:v>
                </c:pt>
                <c:pt idx="43" formatCode="General">
                  <c:v>136.76</c:v>
                </c:pt>
                <c:pt idx="44" formatCode="General">
                  <c:v>134.57</c:v>
                </c:pt>
                <c:pt idx="45" formatCode="General">
                  <c:v>132.99</c:v>
                </c:pt>
                <c:pt idx="46" formatCode="General">
                  <c:v>131.72</c:v>
                </c:pt>
                <c:pt idx="47" formatCode="General">
                  <c:v>133</c:v>
                </c:pt>
                <c:pt idx="48" formatCode="General">
                  <c:v>132.44</c:v>
                </c:pt>
                <c:pt idx="49" formatCode="General">
                  <c:v>131.86000000000001</c:v>
                </c:pt>
                <c:pt idx="50" formatCode="General">
                  <c:v>134.69</c:v>
                </c:pt>
                <c:pt idx="51" formatCode="General">
                  <c:v>132.69999999999999</c:v>
                </c:pt>
                <c:pt idx="52" formatCode="General">
                  <c:v>131.4</c:v>
                </c:pt>
                <c:pt idx="53" formatCode="General">
                  <c:v>129.16</c:v>
                </c:pt>
                <c:pt idx="54" formatCode="General">
                  <c:v>125.76</c:v>
                </c:pt>
                <c:pt idx="55" formatCode="General">
                  <c:v>122.01</c:v>
                </c:pt>
                <c:pt idx="56" formatCode="General">
                  <c:v>119.9</c:v>
                </c:pt>
                <c:pt idx="57" formatCode="General">
                  <c:v>123.02</c:v>
                </c:pt>
                <c:pt idx="58" formatCode="General">
                  <c:v>123.12</c:v>
                </c:pt>
                <c:pt idx="59" formatCode="General">
                  <c:v>120.66</c:v>
                </c:pt>
                <c:pt idx="60" formatCode="General">
                  <c:v>118.44</c:v>
                </c:pt>
                <c:pt idx="61" formatCode="General">
                  <c:v>116.68</c:v>
                </c:pt>
                <c:pt idx="62" formatCode="General">
                  <c:v>119.37</c:v>
                </c:pt>
                <c:pt idx="63" formatCode="General">
                  <c:v>118.34</c:v>
                </c:pt>
                <c:pt idx="64" formatCode="General">
                  <c:v>113.5</c:v>
                </c:pt>
                <c:pt idx="65" formatCode="General">
                  <c:v>110.24</c:v>
                </c:pt>
                <c:pt idx="66" formatCode="General">
                  <c:v>108.52</c:v>
                </c:pt>
                <c:pt idx="67" formatCode="General">
                  <c:v>108.18</c:v>
                </c:pt>
                <c:pt idx="68" formatCode="General">
                  <c:v>107.93</c:v>
                </c:pt>
                <c:pt idx="69" formatCode="General">
                  <c:v>107.12</c:v>
                </c:pt>
                <c:pt idx="70" formatCode="General">
                  <c:v>105.82</c:v>
                </c:pt>
                <c:pt idx="71" formatCode="General">
                  <c:v>105.66</c:v>
                </c:pt>
                <c:pt idx="72" formatCode="General">
                  <c:v>105.82</c:v>
                </c:pt>
                <c:pt idx="73" formatCode="General">
                  <c:v>105.86</c:v>
                </c:pt>
                <c:pt idx="74" formatCode="General">
                  <c:v>105.38</c:v>
                </c:pt>
                <c:pt idx="75" formatCode="General">
                  <c:v>104.14</c:v>
                </c:pt>
                <c:pt idx="76" formatCode="General">
                  <c:v>104.04</c:v>
                </c:pt>
                <c:pt idx="77" formatCode="General">
                  <c:v>104.14</c:v>
                </c:pt>
                <c:pt idx="78" formatCode="General">
                  <c:v>102.96</c:v>
                </c:pt>
                <c:pt idx="79" formatCode="General">
                  <c:v>102.96</c:v>
                </c:pt>
                <c:pt idx="80" formatCode="General">
                  <c:v>106.87</c:v>
                </c:pt>
                <c:pt idx="81" formatCode="General">
                  <c:v>111.68</c:v>
                </c:pt>
                <c:pt idx="82" formatCode="General">
                  <c:v>116.76</c:v>
                </c:pt>
                <c:pt idx="83" formatCode="General">
                  <c:v>115.57</c:v>
                </c:pt>
                <c:pt idx="84" formatCode="General">
                  <c:v>110.3</c:v>
                </c:pt>
                <c:pt idx="85" formatCode="General">
                  <c:v>110.17</c:v>
                </c:pt>
                <c:pt idx="86" formatCode="General">
                  <c:v>108.54</c:v>
                </c:pt>
                <c:pt idx="87" formatCode="General">
                  <c:v>105.41</c:v>
                </c:pt>
                <c:pt idx="88" formatCode="General">
                  <c:v>104.7</c:v>
                </c:pt>
                <c:pt idx="89" formatCode="General">
                  <c:v>102.45</c:v>
                </c:pt>
                <c:pt idx="90" formatCode="General">
                  <c:v>101.43</c:v>
                </c:pt>
                <c:pt idx="91" formatCode="General">
                  <c:v>99.84</c:v>
                </c:pt>
                <c:pt idx="92" formatCode="General">
                  <c:v>97.52</c:v>
                </c:pt>
                <c:pt idx="93" formatCode="General">
                  <c:v>91.78</c:v>
                </c:pt>
                <c:pt idx="94" formatCode="General">
                  <c:v>88.15</c:v>
                </c:pt>
                <c:pt idx="95" formatCode="General">
                  <c:v>89.96</c:v>
                </c:pt>
                <c:pt idx="96" formatCode="General">
                  <c:v>95.04</c:v>
                </c:pt>
                <c:pt idx="97" formatCode="General">
                  <c:v>98.78</c:v>
                </c:pt>
                <c:pt idx="98" formatCode="General">
                  <c:v>94.96</c:v>
                </c:pt>
                <c:pt idx="99" formatCode="General">
                  <c:v>98.61</c:v>
                </c:pt>
                <c:pt idx="100" formatCode="General">
                  <c:v>97.01</c:v>
                </c:pt>
                <c:pt idx="101" formatCode="General">
                  <c:v>95.6</c:v>
                </c:pt>
                <c:pt idx="102" formatCode="General">
                  <c:v>91.43</c:v>
                </c:pt>
                <c:pt idx="103" formatCode="General">
                  <c:v>87.56</c:v>
                </c:pt>
                <c:pt idx="104" formatCode="General">
                  <c:v>86.02</c:v>
                </c:pt>
                <c:pt idx="105" formatCode="General">
                  <c:v>85.17</c:v>
                </c:pt>
                <c:pt idx="106" formatCode="General">
                  <c:v>82.01</c:v>
                </c:pt>
                <c:pt idx="107" formatCode="General">
                  <c:v>85.82</c:v>
                </c:pt>
                <c:pt idx="108" formatCode="General">
                  <c:v>87.51</c:v>
                </c:pt>
                <c:pt idx="109" formatCode="General">
                  <c:v>96.24</c:v>
                </c:pt>
                <c:pt idx="110" formatCode="General">
                  <c:v>102.06</c:v>
                </c:pt>
                <c:pt idx="111" formatCode="General">
                  <c:v>101.65</c:v>
                </c:pt>
                <c:pt idx="112" formatCode="General">
                  <c:v>98.16</c:v>
                </c:pt>
                <c:pt idx="113" formatCode="General">
                  <c:v>96.57</c:v>
                </c:pt>
                <c:pt idx="114" formatCode="General">
                  <c:v>106.04</c:v>
                </c:pt>
                <c:pt idx="115" formatCode="General">
                  <c:v>104.51</c:v>
                </c:pt>
                <c:pt idx="116" formatCode="General">
                  <c:v>101.84</c:v>
                </c:pt>
                <c:pt idx="117" formatCode="General">
                  <c:v>97.18</c:v>
                </c:pt>
                <c:pt idx="118" formatCode="General">
                  <c:v>92.54</c:v>
                </c:pt>
                <c:pt idx="119" formatCode="General">
                  <c:v>90.94</c:v>
                </c:pt>
                <c:pt idx="120" formatCode="General">
                  <c:v>90.35</c:v>
                </c:pt>
                <c:pt idx="121" formatCode="General">
                  <c:v>89.81</c:v>
                </c:pt>
                <c:pt idx="122" formatCode="General">
                  <c:v>86.66</c:v>
                </c:pt>
                <c:pt idx="123" formatCode="General">
                  <c:v>89.79</c:v>
                </c:pt>
                <c:pt idx="124" formatCode="General">
                  <c:v>90.25</c:v>
                </c:pt>
                <c:pt idx="125" formatCode="General">
                  <c:v>86.61</c:v>
                </c:pt>
                <c:pt idx="126" formatCode="General">
                  <c:v>83.28</c:v>
                </c:pt>
                <c:pt idx="127" formatCode="General">
                  <c:v>81.44</c:v>
                </c:pt>
                <c:pt idx="128" formatCode="General">
                  <c:v>82.57</c:v>
                </c:pt>
                <c:pt idx="129" formatCode="General">
                  <c:v>82.85</c:v>
                </c:pt>
                <c:pt idx="130" formatCode="General">
                  <c:v>79.92</c:v>
                </c:pt>
                <c:pt idx="131" formatCode="General">
                  <c:v>78.53</c:v>
                </c:pt>
                <c:pt idx="132" formatCode="General">
                  <c:v>76.44</c:v>
                </c:pt>
                <c:pt idx="133" formatCode="General">
                  <c:v>76.5</c:v>
                </c:pt>
                <c:pt idx="134" formatCode="General">
                  <c:v>77.790000000000006</c:v>
                </c:pt>
                <c:pt idx="135" formatCode="General">
                  <c:v>79.760000000000005</c:v>
                </c:pt>
                <c:pt idx="136" formatCode="General">
                  <c:v>81.83</c:v>
                </c:pt>
                <c:pt idx="137" formatCode="General">
                  <c:v>79.099999999999994</c:v>
                </c:pt>
                <c:pt idx="138" formatCode="General">
                  <c:v>80.05</c:v>
                </c:pt>
                <c:pt idx="139" formatCode="General">
                  <c:v>80.83</c:v>
                </c:pt>
                <c:pt idx="140" formatCode="General">
                  <c:v>78.709999999999994</c:v>
                </c:pt>
                <c:pt idx="141" formatCode="General">
                  <c:v>78.33</c:v>
                </c:pt>
                <c:pt idx="142" formatCode="General">
                  <c:v>77.36</c:v>
                </c:pt>
                <c:pt idx="143" formatCode="General">
                  <c:v>76.72</c:v>
                </c:pt>
                <c:pt idx="144" formatCode="General">
                  <c:v>77.95</c:v>
                </c:pt>
                <c:pt idx="145" formatCode="General">
                  <c:v>78.72</c:v>
                </c:pt>
                <c:pt idx="146" formatCode="General">
                  <c:v>81.400000000000006</c:v>
                </c:pt>
                <c:pt idx="147" formatCode="General">
                  <c:v>81.459999999999994</c:v>
                </c:pt>
                <c:pt idx="148" formatCode="General">
                  <c:v>81.25</c:v>
                </c:pt>
                <c:pt idx="149" formatCode="General">
                  <c:v>77.66</c:v>
                </c:pt>
                <c:pt idx="150" formatCode="General">
                  <c:v>75.459999999999994</c:v>
                </c:pt>
                <c:pt idx="151" formatCode="General">
                  <c:v>74.98</c:v>
                </c:pt>
                <c:pt idx="152" formatCode="General">
                  <c:v>75.319999999999993</c:v>
                </c:pt>
                <c:pt idx="153" formatCode="General">
                  <c:v>75.05</c:v>
                </c:pt>
                <c:pt idx="154" formatCode="General">
                  <c:v>74.47</c:v>
                </c:pt>
                <c:pt idx="155" formatCode="General">
                  <c:v>74.27</c:v>
                </c:pt>
                <c:pt idx="156" formatCode="General">
                  <c:v>75.849999999999994</c:v>
                </c:pt>
                <c:pt idx="157" formatCode="General">
                  <c:v>76.53</c:v>
                </c:pt>
                <c:pt idx="158" formatCode="General">
                  <c:v>76.7</c:v>
                </c:pt>
                <c:pt idx="159" formatCode="General">
                  <c:v>76.89</c:v>
                </c:pt>
                <c:pt idx="160" formatCode="General">
                  <c:v>76.05</c:v>
                </c:pt>
                <c:pt idx="161" formatCode="General">
                  <c:v>75.150000000000006</c:v>
                </c:pt>
                <c:pt idx="162" formatCode="General">
                  <c:v>75.540000000000006</c:v>
                </c:pt>
                <c:pt idx="163" formatCode="General">
                  <c:v>75.75</c:v>
                </c:pt>
                <c:pt idx="164" formatCode="General">
                  <c:v>76.61</c:v>
                </c:pt>
                <c:pt idx="165" formatCode="General">
                  <c:v>76.98</c:v>
                </c:pt>
                <c:pt idx="166" formatCode="General">
                  <c:v>79.069999999999993</c:v>
                </c:pt>
                <c:pt idx="167" formatCode="General">
                  <c:v>78.47</c:v>
                </c:pt>
                <c:pt idx="168" formatCode="General">
                  <c:v>78.739999999999995</c:v>
                </c:pt>
                <c:pt idx="169" formatCode="General">
                  <c:v>79.37</c:v>
                </c:pt>
                <c:pt idx="170" formatCode="General">
                  <c:v>78.67</c:v>
                </c:pt>
                <c:pt idx="171" formatCode="General">
                  <c:v>79.680000000000007</c:v>
                </c:pt>
                <c:pt idx="172" formatCode="General">
                  <c:v>80.16</c:v>
                </c:pt>
                <c:pt idx="173" formatCode="General">
                  <c:v>80.819999999999993</c:v>
                </c:pt>
                <c:pt idx="174" formatCode="General">
                  <c:v>83.76</c:v>
                </c:pt>
                <c:pt idx="175" formatCode="General">
                  <c:v>83.42</c:v>
                </c:pt>
                <c:pt idx="176" formatCode="General">
                  <c:v>79.88</c:v>
                </c:pt>
                <c:pt idx="177" formatCode="General">
                  <c:v>78.86</c:v>
                </c:pt>
                <c:pt idx="178" formatCode="General">
                  <c:v>77.66</c:v>
                </c:pt>
                <c:pt idx="179" formatCode="General">
                  <c:v>76.41</c:v>
                </c:pt>
                <c:pt idx="180" formatCode="General">
                  <c:v>77.430000000000007</c:v>
                </c:pt>
                <c:pt idx="181" formatCode="General">
                  <c:v>79.63</c:v>
                </c:pt>
                <c:pt idx="182" formatCode="General">
                  <c:v>81.95</c:v>
                </c:pt>
                <c:pt idx="183" formatCode="General">
                  <c:v>84.15</c:v>
                </c:pt>
                <c:pt idx="184" formatCode="General">
                  <c:v>91.39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46784"/>
        <c:axId val="131060864"/>
      </c:lineChart>
      <c:dateAx>
        <c:axId val="131046784"/>
        <c:scaling>
          <c:orientation val="minMax"/>
          <c:min val="38322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31060864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131060864"/>
        <c:scaling>
          <c:orientation val="minMax"/>
          <c:min val="7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31046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914545681375009E-2"/>
          <c:y val="1.9399037737425934E-2"/>
          <c:w val="0.89615684047352218"/>
          <c:h val="0.85424007802782476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3.9191738924731379E-2"/>
                  <c:y val="5.915665613681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8903181468484822E-2"/>
                  <c:y val="3.5754166577013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3.7061253671870659E-2"/>
                  <c:y val="5.2616740470800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6.6403289064882395E-2"/>
                  <c:y val="2.501122596371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3.8903181468484824E-3"/>
                  <c:y val="-1.532321424729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9422598674320486E-2"/>
                  <c:y val="-0.13049446323202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1.0077608783786992E-2"/>
                  <c:y val="-6.9998131854850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layout>
                <c:manualLayout>
                  <c:x val="-1.9636720667648502E-3"/>
                  <c:y val="2.5052192066805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'FRED Graph'!$B$119:$C$170</c:f>
              <c:multiLvlStrCache>
                <c:ptCount val="52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</c:lvl>
                <c:lvl>
                  <c:pt idx="1">
                    <c:v>2011</c:v>
                  </c:pt>
                  <c:pt idx="13">
                    <c:v>2012</c:v>
                  </c:pt>
                  <c:pt idx="25">
                    <c:v>2013</c:v>
                  </c:pt>
                  <c:pt idx="37">
                    <c:v>2014</c:v>
                  </c:pt>
                  <c:pt idx="49">
                    <c:v>2015</c:v>
                  </c:pt>
                </c:lvl>
              </c:multiLvlStrCache>
            </c:multiLvlStrRef>
          </c:cat>
          <c:val>
            <c:numRef>
              <c:f>'FRED Graph'!$E$119:$E$170</c:f>
              <c:numCache>
                <c:formatCode>0.00</c:formatCode>
                <c:ptCount val="52"/>
                <c:pt idx="0">
                  <c:v>89.15</c:v>
                </c:pt>
                <c:pt idx="1">
                  <c:v>89.17</c:v>
                </c:pt>
                <c:pt idx="2">
                  <c:v>88.58</c:v>
                </c:pt>
                <c:pt idx="3">
                  <c:v>102.86</c:v>
                </c:pt>
                <c:pt idx="4">
                  <c:v>109.53</c:v>
                </c:pt>
                <c:pt idx="5">
                  <c:v>100.9</c:v>
                </c:pt>
                <c:pt idx="6">
                  <c:v>96.26</c:v>
                </c:pt>
                <c:pt idx="7">
                  <c:v>97.3</c:v>
                </c:pt>
                <c:pt idx="8">
                  <c:v>86.33</c:v>
                </c:pt>
                <c:pt idx="9">
                  <c:v>85.52</c:v>
                </c:pt>
                <c:pt idx="10">
                  <c:v>86.32</c:v>
                </c:pt>
                <c:pt idx="11">
                  <c:v>97.16</c:v>
                </c:pt>
                <c:pt idx="12">
                  <c:v>98.56</c:v>
                </c:pt>
                <c:pt idx="13">
                  <c:v>100.27</c:v>
                </c:pt>
                <c:pt idx="14">
                  <c:v>102.2</c:v>
                </c:pt>
                <c:pt idx="15">
                  <c:v>106.16</c:v>
                </c:pt>
                <c:pt idx="16">
                  <c:v>103.32</c:v>
                </c:pt>
                <c:pt idx="17">
                  <c:v>94.66</c:v>
                </c:pt>
                <c:pt idx="18">
                  <c:v>82.3</c:v>
                </c:pt>
                <c:pt idx="19">
                  <c:v>87.9</c:v>
                </c:pt>
                <c:pt idx="20">
                  <c:v>94.13</c:v>
                </c:pt>
                <c:pt idx="21">
                  <c:v>94.51</c:v>
                </c:pt>
                <c:pt idx="22">
                  <c:v>89.49</c:v>
                </c:pt>
                <c:pt idx="23">
                  <c:v>86.53</c:v>
                </c:pt>
                <c:pt idx="24">
                  <c:v>87.86</c:v>
                </c:pt>
                <c:pt idx="25">
                  <c:v>94.76</c:v>
                </c:pt>
                <c:pt idx="26">
                  <c:v>95.31</c:v>
                </c:pt>
                <c:pt idx="27">
                  <c:v>92.94</c:v>
                </c:pt>
                <c:pt idx="28">
                  <c:v>92.02</c:v>
                </c:pt>
                <c:pt idx="29">
                  <c:v>94.51</c:v>
                </c:pt>
                <c:pt idx="30">
                  <c:v>95.77</c:v>
                </c:pt>
                <c:pt idx="31">
                  <c:v>104.65</c:v>
                </c:pt>
                <c:pt idx="32">
                  <c:v>106.57</c:v>
                </c:pt>
                <c:pt idx="33">
                  <c:v>106.3</c:v>
                </c:pt>
                <c:pt idx="34">
                  <c:v>100.54</c:v>
                </c:pt>
                <c:pt idx="35">
                  <c:v>93.86</c:v>
                </c:pt>
                <c:pt idx="36">
                  <c:v>97.68</c:v>
                </c:pt>
                <c:pt idx="37">
                  <c:v>94.47</c:v>
                </c:pt>
                <c:pt idx="38">
                  <c:v>100.82</c:v>
                </c:pt>
                <c:pt idx="39">
                  <c:v>100.8</c:v>
                </c:pt>
                <c:pt idx="40">
                  <c:v>102.2</c:v>
                </c:pt>
                <c:pt idx="41">
                  <c:v>99.69</c:v>
                </c:pt>
                <c:pt idx="42">
                  <c:v>105.79</c:v>
                </c:pt>
                <c:pt idx="43">
                  <c:v>103.59</c:v>
                </c:pt>
                <c:pt idx="44">
                  <c:v>96.54</c:v>
                </c:pt>
                <c:pt idx="45">
                  <c:v>93.2</c:v>
                </c:pt>
                <c:pt idx="46">
                  <c:v>84.4</c:v>
                </c:pt>
                <c:pt idx="47">
                  <c:v>75.790000000000006</c:v>
                </c:pt>
                <c:pt idx="48">
                  <c:v>59.84</c:v>
                </c:pt>
                <c:pt idx="49">
                  <c:v>47.22</c:v>
                </c:pt>
                <c:pt idx="50">
                  <c:v>52</c:v>
                </c:pt>
              </c:numCache>
            </c:numRef>
          </c:val>
          <c:smooth val="1"/>
        </c:ser>
        <c:ser>
          <c:idx val="1"/>
          <c:order val="1"/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4.9007440463199048E-2"/>
                  <c:y val="-5.0857587213119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5.6805230915653766E-2"/>
                  <c:y val="-7.212769666953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4.5134276475108322E-2"/>
                  <c:y val="-3.1827039923005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6.6579731840676462E-2"/>
                  <c:y val="-2.6890230083491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3.8903181468484824E-3"/>
                  <c:y val="-3.320029753579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7477439600896242E-2"/>
                  <c:y val="-0.11471798750293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4.3717067269880405E-3"/>
                  <c:y val="1.2025304619265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'FRED Graph'!$B$119:$C$170</c:f>
              <c:multiLvlStrCache>
                <c:ptCount val="52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</c:lvl>
                <c:lvl>
                  <c:pt idx="1">
                    <c:v>2011</c:v>
                  </c:pt>
                  <c:pt idx="13">
                    <c:v>2012</c:v>
                  </c:pt>
                  <c:pt idx="25">
                    <c:v>2013</c:v>
                  </c:pt>
                  <c:pt idx="37">
                    <c:v>2014</c:v>
                  </c:pt>
                  <c:pt idx="49">
                    <c:v>2015</c:v>
                  </c:pt>
                </c:lvl>
              </c:multiLvlStrCache>
            </c:multiLvlStrRef>
          </c:cat>
          <c:val>
            <c:numRef>
              <c:f>'FRED Graph'!$G$119:$G$170</c:f>
              <c:numCache>
                <c:formatCode>0.00</c:formatCode>
                <c:ptCount val="52"/>
                <c:pt idx="0">
                  <c:v>91.45</c:v>
                </c:pt>
                <c:pt idx="1">
                  <c:v>96.52</c:v>
                </c:pt>
                <c:pt idx="2">
                  <c:v>103.72</c:v>
                </c:pt>
                <c:pt idx="3">
                  <c:v>114.64</c:v>
                </c:pt>
                <c:pt idx="4">
                  <c:v>123.26</c:v>
                </c:pt>
                <c:pt idx="5">
                  <c:v>114.99</c:v>
                </c:pt>
                <c:pt idx="6">
                  <c:v>113.83</c:v>
                </c:pt>
                <c:pt idx="7">
                  <c:v>116.97</c:v>
                </c:pt>
                <c:pt idx="8">
                  <c:v>110.22</c:v>
                </c:pt>
                <c:pt idx="9">
                  <c:v>112.83</c:v>
                </c:pt>
                <c:pt idx="10">
                  <c:v>109.55</c:v>
                </c:pt>
                <c:pt idx="11">
                  <c:v>110.77</c:v>
                </c:pt>
                <c:pt idx="12">
                  <c:v>107.87</c:v>
                </c:pt>
                <c:pt idx="13">
                  <c:v>110.69</c:v>
                </c:pt>
                <c:pt idx="14">
                  <c:v>119.33</c:v>
                </c:pt>
                <c:pt idx="15">
                  <c:v>125.45</c:v>
                </c:pt>
                <c:pt idx="16">
                  <c:v>119.75</c:v>
                </c:pt>
                <c:pt idx="17">
                  <c:v>110.34</c:v>
                </c:pt>
                <c:pt idx="18">
                  <c:v>95.16</c:v>
                </c:pt>
                <c:pt idx="19">
                  <c:v>102.62</c:v>
                </c:pt>
                <c:pt idx="20">
                  <c:v>113.36</c:v>
                </c:pt>
                <c:pt idx="21">
                  <c:v>112.86</c:v>
                </c:pt>
                <c:pt idx="22">
                  <c:v>111.71</c:v>
                </c:pt>
                <c:pt idx="23">
                  <c:v>109.06</c:v>
                </c:pt>
                <c:pt idx="24">
                  <c:v>109.49</c:v>
                </c:pt>
                <c:pt idx="25">
                  <c:v>112.96</c:v>
                </c:pt>
                <c:pt idx="26">
                  <c:v>116.05</c:v>
                </c:pt>
                <c:pt idx="27">
                  <c:v>108.47</c:v>
                </c:pt>
                <c:pt idx="28">
                  <c:v>102.25</c:v>
                </c:pt>
                <c:pt idx="29">
                  <c:v>102.56</c:v>
                </c:pt>
                <c:pt idx="30">
                  <c:v>103.15</c:v>
                </c:pt>
                <c:pt idx="31">
                  <c:v>107.94</c:v>
                </c:pt>
                <c:pt idx="32">
                  <c:v>111.25</c:v>
                </c:pt>
                <c:pt idx="33">
                  <c:v>111.6</c:v>
                </c:pt>
                <c:pt idx="34">
                  <c:v>109.08</c:v>
                </c:pt>
                <c:pt idx="35">
                  <c:v>107.79</c:v>
                </c:pt>
                <c:pt idx="36">
                  <c:v>110.76</c:v>
                </c:pt>
                <c:pt idx="37">
                  <c:v>108.12</c:v>
                </c:pt>
                <c:pt idx="38">
                  <c:v>108.9</c:v>
                </c:pt>
                <c:pt idx="39">
                  <c:v>107.48</c:v>
                </c:pt>
                <c:pt idx="40">
                  <c:v>107.6</c:v>
                </c:pt>
                <c:pt idx="41">
                  <c:v>109.56</c:v>
                </c:pt>
                <c:pt idx="42">
                  <c:v>111.8</c:v>
                </c:pt>
                <c:pt idx="43">
                  <c:v>106.68</c:v>
                </c:pt>
                <c:pt idx="44">
                  <c:v>101.61</c:v>
                </c:pt>
                <c:pt idx="45">
                  <c:v>97.09</c:v>
                </c:pt>
                <c:pt idx="46">
                  <c:v>87.43</c:v>
                </c:pt>
                <c:pt idx="47">
                  <c:v>79.44</c:v>
                </c:pt>
                <c:pt idx="48">
                  <c:v>63.03</c:v>
                </c:pt>
                <c:pt idx="49">
                  <c:v>47.77</c:v>
                </c:pt>
                <c:pt idx="50">
                  <c:v>57</c:v>
                </c:pt>
              </c:numCache>
            </c:numRef>
          </c:val>
          <c:smooth val="1"/>
        </c:ser>
        <c:ser>
          <c:idx val="2"/>
          <c:order val="2"/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3.908881397218484E-2"/>
                  <c:y val="9.3688786323005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4.1116221110367251E-2"/>
                  <c:y val="-6.572894762296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4.5171341710995613E-2"/>
                  <c:y val="-3.3576138578162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6.6478951157974642E-2"/>
                  <c:y val="1.822396707560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9471763718617271E-2"/>
                  <c:y val="-0.12213245249652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1.9451590734242412E-3"/>
                  <c:y val="0.132138792928879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'FRED Graph'!$B$119:$C$170</c:f>
              <c:multiLvlStrCache>
                <c:ptCount val="52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</c:lvl>
                <c:lvl>
                  <c:pt idx="1">
                    <c:v>2011</c:v>
                  </c:pt>
                  <c:pt idx="13">
                    <c:v>2012</c:v>
                  </c:pt>
                  <c:pt idx="25">
                    <c:v>2013</c:v>
                  </c:pt>
                  <c:pt idx="37">
                    <c:v>2014</c:v>
                  </c:pt>
                  <c:pt idx="49">
                    <c:v>2015</c:v>
                  </c:pt>
                </c:lvl>
              </c:multiLvlStrCache>
            </c:multiLvlStrRef>
          </c:cat>
          <c:val>
            <c:numRef>
              <c:f>'FRED Graph'!$J$119:$J$170</c:f>
              <c:numCache>
                <c:formatCode>0.0</c:formatCode>
                <c:ptCount val="52"/>
                <c:pt idx="0">
                  <c:v>77.505018120836937</c:v>
                </c:pt>
                <c:pt idx="1">
                  <c:v>78.84420931350742</c:v>
                </c:pt>
                <c:pt idx="2">
                  <c:v>82.150750833218368</c:v>
                </c:pt>
                <c:pt idx="3">
                  <c:v>94.181910239641184</c:v>
                </c:pt>
                <c:pt idx="4">
                  <c:v>104.55302054005263</c:v>
                </c:pt>
                <c:pt idx="5">
                  <c:v>99.731012014804946</c:v>
                </c:pt>
                <c:pt idx="6">
                  <c:v>95.137914475066211</c:v>
                </c:pt>
                <c:pt idx="7">
                  <c:v>95.863737554008964</c:v>
                </c:pt>
                <c:pt idx="8">
                  <c:v>90.728578219822481</c:v>
                </c:pt>
                <c:pt idx="9">
                  <c:v>93.657552940457094</c:v>
                </c:pt>
                <c:pt idx="10">
                  <c:v>95.72024951269897</c:v>
                </c:pt>
                <c:pt idx="11">
                  <c:v>102.12438797175761</c:v>
                </c:pt>
                <c:pt idx="12">
                  <c:v>97.490048570435874</c:v>
                </c:pt>
                <c:pt idx="13">
                  <c:v>100.08213801643558</c:v>
                </c:pt>
                <c:pt idx="14">
                  <c:v>108.09914697096684</c:v>
                </c:pt>
                <c:pt idx="15">
                  <c:v>110.29556394965564</c:v>
                </c:pt>
                <c:pt idx="16">
                  <c:v>108.93108739130771</c:v>
                </c:pt>
                <c:pt idx="17">
                  <c:v>94.943850358300026</c:v>
                </c:pt>
                <c:pt idx="18">
                  <c:v>87.44249280682881</c:v>
                </c:pt>
                <c:pt idx="19">
                  <c:v>88.537385711711707</c:v>
                </c:pt>
                <c:pt idx="20">
                  <c:v>96.78478028080896</c:v>
                </c:pt>
                <c:pt idx="21">
                  <c:v>99.094249794543714</c:v>
                </c:pt>
                <c:pt idx="22">
                  <c:v>96.300034495824917</c:v>
                </c:pt>
                <c:pt idx="23">
                  <c:v>93.800155111152307</c:v>
                </c:pt>
                <c:pt idx="24">
                  <c:v>93.00117049490639</c:v>
                </c:pt>
                <c:pt idx="25">
                  <c:v>103</c:v>
                </c:pt>
                <c:pt idx="26">
                  <c:v>107</c:v>
                </c:pt>
                <c:pt idx="27">
                  <c:v>103</c:v>
                </c:pt>
                <c:pt idx="28">
                  <c:v>96</c:v>
                </c:pt>
                <c:pt idx="29">
                  <c:v>98</c:v>
                </c:pt>
                <c:pt idx="30">
                  <c:v>99</c:v>
                </c:pt>
                <c:pt idx="31">
                  <c:v>101</c:v>
                </c:pt>
                <c:pt idx="32">
                  <c:v>103</c:v>
                </c:pt>
                <c:pt idx="33">
                  <c:v>100</c:v>
                </c:pt>
                <c:pt idx="34">
                  <c:v>99</c:v>
                </c:pt>
                <c:pt idx="35" formatCode="0.00">
                  <c:v>98.79</c:v>
                </c:pt>
                <c:pt idx="36" formatCode="0.00">
                  <c:v>101.76</c:v>
                </c:pt>
                <c:pt idx="37" formatCode="0.00">
                  <c:v>97.12</c:v>
                </c:pt>
                <c:pt idx="38" formatCode="0.00">
                  <c:v>97.9</c:v>
                </c:pt>
                <c:pt idx="39" formatCode="0.00">
                  <c:v>96.48</c:v>
                </c:pt>
                <c:pt idx="40" formatCode="0.00">
                  <c:v>96.6</c:v>
                </c:pt>
                <c:pt idx="41" formatCode="0.00">
                  <c:v>98.56</c:v>
                </c:pt>
                <c:pt idx="42" formatCode="0.00">
                  <c:v>100.8</c:v>
                </c:pt>
                <c:pt idx="43" formatCode="0.00">
                  <c:v>95.68</c:v>
                </c:pt>
                <c:pt idx="44" formatCode="0.00">
                  <c:v>90.61</c:v>
                </c:pt>
                <c:pt idx="45" formatCode="0.00">
                  <c:v>86.09</c:v>
                </c:pt>
                <c:pt idx="46" formatCode="0.00">
                  <c:v>76.430000000000007</c:v>
                </c:pt>
                <c:pt idx="47" formatCode="0.00">
                  <c:v>68.44</c:v>
                </c:pt>
                <c:pt idx="48" formatCode="0.00">
                  <c:v>52.03</c:v>
                </c:pt>
                <c:pt idx="49" formatCode="0.00">
                  <c:v>37.770000000000003</c:v>
                </c:pt>
                <c:pt idx="50" formatCode="0.00">
                  <c:v>47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35424"/>
        <c:axId val="129851776"/>
      </c:lineChart>
      <c:catAx>
        <c:axId val="130935424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 b="1"/>
            </a:pPr>
            <a:endParaRPr lang="es-CO"/>
          </a:p>
        </c:txPr>
        <c:crossAx val="129851776"/>
        <c:crosses val="autoZero"/>
        <c:auto val="0"/>
        <c:lblAlgn val="ctr"/>
        <c:lblOffset val="100"/>
        <c:tickLblSkip val="3"/>
        <c:tickMarkSkip val="6"/>
        <c:noMultiLvlLbl val="1"/>
      </c:catAx>
      <c:valAx>
        <c:axId val="129851776"/>
        <c:scaling>
          <c:orientation val="minMax"/>
          <c:max val="130"/>
          <c:min val="3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30935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019830826865437E-2"/>
          <c:y val="5.5172413793103448E-2"/>
          <c:w val="0.92781795211828433"/>
          <c:h val="0.82413793103448274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80008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7568463017672514E-2"/>
                  <c:y val="-6.4752983803936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4.5411718011109783E-2"/>
                  <c:y val="2.348644410192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924329723808382E-2"/>
                  <c:y val="-7.25944635877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22087156273774E-2"/>
                  <c:y val="-4.009944668156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430392239244664E-2"/>
                  <c:y val="-1.374738740628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219747763191938E-3"/>
                  <c:y val="3.2026969229900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7030A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Hoja1!$N$10:$N$17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Hoja1!$O$10:$O$17</c:f>
              <c:numCache>
                <c:formatCode>0.0</c:formatCode>
                <c:ptCount val="8"/>
                <c:pt idx="0">
                  <c:v>-4.2519999999999998</c:v>
                </c:pt>
                <c:pt idx="1">
                  <c:v>1.9</c:v>
                </c:pt>
                <c:pt idx="2">
                  <c:v>1.5</c:v>
                </c:pt>
                <c:pt idx="3" formatCode="General">
                  <c:v>-0.6</c:v>
                </c:pt>
                <c:pt idx="4" formatCode="General">
                  <c:v>-0.5</c:v>
                </c:pt>
                <c:pt idx="5">
                  <c:v>0.9</c:v>
                </c:pt>
                <c:pt idx="6">
                  <c:v>1.5</c:v>
                </c:pt>
                <c:pt idx="7">
                  <c:v>2.2000000000000002</c:v>
                </c:pt>
              </c:numCache>
            </c:numRef>
          </c:val>
          <c:smooth val="1"/>
        </c:ser>
        <c:ser>
          <c:idx val="1"/>
          <c:order val="1"/>
          <c:spPr>
            <a:ln w="31750">
              <a:solidFill>
                <a:srgbClr val="00008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6596248706034217E-2"/>
                  <c:y val="-8.5485276672665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3.4075006979050589E-2"/>
                  <c:y val="2.8504002614611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78987093928443E-2"/>
                  <c:y val="-0.11316195794564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0261140365372775E-2"/>
                  <c:y val="-6.2666103126504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7473009016703499E-3"/>
                  <c:y val="-8.188228466444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362998235890123E-3"/>
                  <c:y val="-3.42192615068441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Hoja1!$N$10:$N$17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Hoja1!$P$10:$P$17</c:f>
              <c:numCache>
                <c:formatCode>0.0</c:formatCode>
                <c:ptCount val="8"/>
                <c:pt idx="0">
                  <c:v>-4.7</c:v>
                </c:pt>
                <c:pt idx="1">
                  <c:v>3.7</c:v>
                </c:pt>
                <c:pt idx="2">
                  <c:v>3.1</c:v>
                </c:pt>
                <c:pt idx="3">
                  <c:v>0.9</c:v>
                </c:pt>
                <c:pt idx="4">
                  <c:v>0.2</c:v>
                </c:pt>
                <c:pt idx="5">
                  <c:v>1.6</c:v>
                </c:pt>
                <c:pt idx="6">
                  <c:v>1.7</c:v>
                </c:pt>
                <c:pt idx="7">
                  <c:v>2.5</c:v>
                </c:pt>
              </c:numCache>
            </c:numRef>
          </c:val>
          <c:smooth val="1"/>
        </c:ser>
        <c:ser>
          <c:idx val="2"/>
          <c:order val="2"/>
          <c:spPr>
            <a:ln w="3175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758761869174919E-2"/>
                  <c:y val="-0.13953082927826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5"/>
              <c:layout>
                <c:manualLayout>
                  <c:x val="-3.5696854050875935E-2"/>
                  <c:y val="-3.0639133896604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940548194526636E-2"/>
                  <c:y val="2.0604016871235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7473009016703499E-3"/>
                  <c:y val="2.2739148153229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Hoja1!$N$10:$N$17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Hoja1!$Q$10:$Q$17</c:f>
              <c:numCache>
                <c:formatCode>0.0</c:formatCode>
                <c:ptCount val="8"/>
                <c:pt idx="0">
                  <c:v>-2.5</c:v>
                </c:pt>
                <c:pt idx="1">
                  <c:v>1.5</c:v>
                </c:pt>
                <c:pt idx="2" formatCode="General">
                  <c:v>1.7</c:v>
                </c:pt>
                <c:pt idx="3" formatCode="General">
                  <c:v>0</c:v>
                </c:pt>
                <c:pt idx="4" formatCode="General">
                  <c:v>0.4</c:v>
                </c:pt>
                <c:pt idx="5" formatCode="General">
                  <c:v>0.4</c:v>
                </c:pt>
                <c:pt idx="6" formatCode="General">
                  <c:v>1.2</c:v>
                </c:pt>
                <c:pt idx="7" formatCode="General">
                  <c:v>2.1</c:v>
                </c:pt>
              </c:numCache>
            </c:numRef>
          </c:val>
          <c:smooth val="1"/>
        </c:ser>
        <c:ser>
          <c:idx val="3"/>
          <c:order val="3"/>
          <c:spPr>
            <a:ln w="31750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8117720045697778E-2"/>
                  <c:y val="5.345813932219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5"/>
              <c:layout>
                <c:manualLayout>
                  <c:x val="-4.378987093928443E-2"/>
                  <c:y val="-8.754038256172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0228575719442425E-2"/>
                  <c:y val="-7.8252561485056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9154877200634574E-3"/>
                  <c:y val="-3.3013164513378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364275280828568E-3"/>
                  <c:y val="-6.67539548683683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Hoja1!$N$10:$N$17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Hoja1!$R$10:$R$17</c:f>
              <c:numCache>
                <c:formatCode>0.0</c:formatCode>
                <c:ptCount val="8"/>
                <c:pt idx="0">
                  <c:v>-3.722</c:v>
                </c:pt>
                <c:pt idx="1">
                  <c:v>-0.14699999999999999</c:v>
                </c:pt>
                <c:pt idx="2">
                  <c:v>0.4</c:v>
                </c:pt>
                <c:pt idx="3">
                  <c:v>-1.6</c:v>
                </c:pt>
                <c:pt idx="4">
                  <c:v>-1.2</c:v>
                </c:pt>
                <c:pt idx="5">
                  <c:v>1.4</c:v>
                </c:pt>
                <c:pt idx="6">
                  <c:v>2.2000000000000002</c:v>
                </c:pt>
                <c:pt idx="7">
                  <c:v>2.5</c:v>
                </c:pt>
              </c:numCache>
            </c:numRef>
          </c:val>
          <c:smooth val="1"/>
        </c:ser>
        <c:ser>
          <c:idx val="4"/>
          <c:order val="4"/>
          <c:spPr>
            <a:ln w="31750">
              <a:solidFill>
                <a:srgbClr val="000000"/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/>
              <c:spPr/>
              <c:txPr>
                <a:bodyPr/>
                <a:lstStyle/>
                <a:p>
                  <a:pPr algn="ctr" rtl="0">
                    <a:defRPr sz="1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806089410002684E-2"/>
                  <c:y val="-9.0422809792418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940548194526636E-2"/>
                  <c:y val="-8.4017415946438134E-2"/>
                </c:manualLayout>
              </c:layout>
              <c:spPr/>
              <c:txPr>
                <a:bodyPr/>
                <a:lstStyle/>
                <a:p>
                  <a:pPr algn="ctr" rtl="0">
                    <a:defRPr sz="1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2975256743499657E-3"/>
                  <c:y val="-0.122449947142891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Hoja1!$N$10:$N$17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Hoja1!$S$10:$S$17</c:f>
              <c:numCache>
                <c:formatCode>General</c:formatCode>
                <c:ptCount val="8"/>
                <c:pt idx="0">
                  <c:v>-4.9000000000000004</c:v>
                </c:pt>
                <c:pt idx="1">
                  <c:v>2.1</c:v>
                </c:pt>
                <c:pt idx="2">
                  <c:v>0.9</c:v>
                </c:pt>
                <c:pt idx="3" formatCode="0.0">
                  <c:v>0.2</c:v>
                </c:pt>
                <c:pt idx="4" formatCode="0.0">
                  <c:v>1.7</c:v>
                </c:pt>
                <c:pt idx="5" formatCode="0.0">
                  <c:v>2.6</c:v>
                </c:pt>
                <c:pt idx="6" formatCode="0.0">
                  <c:v>2.8</c:v>
                </c:pt>
                <c:pt idx="7" formatCode="0.0">
                  <c:v>2.6</c:v>
                </c:pt>
              </c:numCache>
            </c:numRef>
          </c:val>
          <c:smooth val="1"/>
        </c:ser>
        <c:ser>
          <c:idx val="5"/>
          <c:order val="5"/>
          <c:spPr>
            <a:ln w="31750">
              <a:solidFill>
                <a:srgbClr val="668E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4960098730898279E-2"/>
                  <c:y val="-0.108811501868155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5"/>
              <c:layout>
                <c:manualLayout>
                  <c:x val="-4.5411718011109783E-2"/>
                  <c:y val="5.1243150767840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363034503966377E-2"/>
                  <c:y val="1.996347748663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7110328254185075E-3"/>
                  <c:y val="2.0475404632596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826639361741966E-3"/>
                  <c:y val="4.600081504853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8080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Hoja1!$N$10:$N$17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Hoja1!$T$10:$T$17</c:f>
              <c:numCache>
                <c:formatCode>0.0</c:formatCode>
                <c:ptCount val="8"/>
                <c:pt idx="0">
                  <c:v>-5.2169999999999996</c:v>
                </c:pt>
                <c:pt idx="1">
                  <c:v>1.5</c:v>
                </c:pt>
                <c:pt idx="2">
                  <c:v>0.5</c:v>
                </c:pt>
                <c:pt idx="3">
                  <c:v>-2.4</c:v>
                </c:pt>
                <c:pt idx="4">
                  <c:v>-1.9</c:v>
                </c:pt>
                <c:pt idx="5">
                  <c:v>-0.5</c:v>
                </c:pt>
                <c:pt idx="6">
                  <c:v>0.6</c:v>
                </c:pt>
                <c:pt idx="7">
                  <c:v>1.4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92064"/>
        <c:axId val="125228544"/>
      </c:lineChart>
      <c:catAx>
        <c:axId val="12519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5228544"/>
        <c:crossesAt val="-7"/>
        <c:auto val="1"/>
        <c:lblAlgn val="ctr"/>
        <c:lblOffset val="100"/>
        <c:tickLblSkip val="1"/>
        <c:tickMarkSkip val="1"/>
        <c:noMultiLvlLbl val="0"/>
      </c:catAx>
      <c:valAx>
        <c:axId val="125228544"/>
        <c:scaling>
          <c:orientation val="minMax"/>
          <c:max val="5"/>
          <c:min val="-6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5192064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277777777777777E-2"/>
          <c:y val="4.1585081585081583E-2"/>
          <c:w val="0.59700832932997194"/>
          <c:h val="0.7777577103561355"/>
        </c:manualLayout>
      </c:layout>
      <c:areaChart>
        <c:grouping val="stacked"/>
        <c:varyColors val="0"/>
        <c:ser>
          <c:idx val="0"/>
          <c:order val="0"/>
          <c:tx>
            <c:v>s60</c:v>
          </c:tx>
          <c:spPr>
            <a:noFill/>
            <a:ln w="25400">
              <a:noFill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Hoja1!$E$89:$E$172</c:f>
              <c:numCache>
                <c:formatCode>0.00</c:formatCode>
                <c:ptCount val="84"/>
                <c:pt idx="0">
                  <c:v>76.17</c:v>
                </c:pt>
                <c:pt idx="1">
                  <c:v>73.75</c:v>
                </c:pt>
                <c:pt idx="2">
                  <c:v>78.83</c:v>
                </c:pt>
                <c:pt idx="3">
                  <c:v>84.82</c:v>
                </c:pt>
                <c:pt idx="4">
                  <c:v>75.95</c:v>
                </c:pt>
                <c:pt idx="5">
                  <c:v>74.760000000000005</c:v>
                </c:pt>
                <c:pt idx="6">
                  <c:v>75.58</c:v>
                </c:pt>
                <c:pt idx="7">
                  <c:v>77.040000000000006</c:v>
                </c:pt>
                <c:pt idx="8">
                  <c:v>77.84</c:v>
                </c:pt>
                <c:pt idx="9">
                  <c:v>82.67</c:v>
                </c:pt>
                <c:pt idx="10">
                  <c:v>85.28</c:v>
                </c:pt>
                <c:pt idx="11">
                  <c:v>91.45</c:v>
                </c:pt>
                <c:pt idx="12">
                  <c:v>96.52</c:v>
                </c:pt>
                <c:pt idx="13">
                  <c:v>103.72</c:v>
                </c:pt>
                <c:pt idx="14">
                  <c:v>114.64</c:v>
                </c:pt>
                <c:pt idx="15">
                  <c:v>123.26</c:v>
                </c:pt>
                <c:pt idx="16">
                  <c:v>114.99</c:v>
                </c:pt>
                <c:pt idx="17">
                  <c:v>113.83</c:v>
                </c:pt>
                <c:pt idx="18">
                  <c:v>116.97</c:v>
                </c:pt>
                <c:pt idx="19">
                  <c:v>110.22</c:v>
                </c:pt>
                <c:pt idx="20">
                  <c:v>112.83</c:v>
                </c:pt>
                <c:pt idx="21">
                  <c:v>109.55</c:v>
                </c:pt>
                <c:pt idx="22">
                  <c:v>110.77</c:v>
                </c:pt>
                <c:pt idx="23">
                  <c:v>107.87</c:v>
                </c:pt>
                <c:pt idx="24">
                  <c:v>110.69</c:v>
                </c:pt>
                <c:pt idx="25">
                  <c:v>119.33</c:v>
                </c:pt>
                <c:pt idx="26">
                  <c:v>125.45</c:v>
                </c:pt>
                <c:pt idx="27">
                  <c:v>119.75</c:v>
                </c:pt>
                <c:pt idx="28">
                  <c:v>110.34</c:v>
                </c:pt>
                <c:pt idx="29">
                  <c:v>95.16</c:v>
                </c:pt>
                <c:pt idx="30">
                  <c:v>102.62</c:v>
                </c:pt>
                <c:pt idx="31">
                  <c:v>113.36</c:v>
                </c:pt>
                <c:pt idx="32">
                  <c:v>112.86</c:v>
                </c:pt>
                <c:pt idx="33">
                  <c:v>111.71</c:v>
                </c:pt>
                <c:pt idx="34">
                  <c:v>109.06</c:v>
                </c:pt>
                <c:pt idx="35">
                  <c:v>109.49</c:v>
                </c:pt>
                <c:pt idx="36">
                  <c:v>112.96</c:v>
                </c:pt>
                <c:pt idx="37">
                  <c:v>116.05</c:v>
                </c:pt>
                <c:pt idx="38">
                  <c:v>108.47</c:v>
                </c:pt>
                <c:pt idx="39">
                  <c:v>102.25</c:v>
                </c:pt>
                <c:pt idx="40">
                  <c:v>102.56</c:v>
                </c:pt>
                <c:pt idx="41">
                  <c:v>102.92</c:v>
                </c:pt>
                <c:pt idx="42">
                  <c:v>107.93</c:v>
                </c:pt>
                <c:pt idx="43">
                  <c:v>111.28</c:v>
                </c:pt>
                <c:pt idx="44">
                  <c:v>111.6</c:v>
                </c:pt>
                <c:pt idx="45">
                  <c:v>109.08</c:v>
                </c:pt>
                <c:pt idx="46">
                  <c:v>107.79</c:v>
                </c:pt>
                <c:pt idx="47">
                  <c:v>110.76</c:v>
                </c:pt>
                <c:pt idx="48">
                  <c:v>108.12</c:v>
                </c:pt>
                <c:pt idx="49">
                  <c:v>108.9</c:v>
                </c:pt>
                <c:pt idx="50">
                  <c:v>107.48</c:v>
                </c:pt>
                <c:pt idx="51">
                  <c:v>107.76</c:v>
                </c:pt>
                <c:pt idx="52">
                  <c:v>109.54</c:v>
                </c:pt>
                <c:pt idx="53">
                  <c:v>111.8</c:v>
                </c:pt>
                <c:pt idx="54">
                  <c:v>106.77</c:v>
                </c:pt>
                <c:pt idx="55">
                  <c:v>101.61</c:v>
                </c:pt>
                <c:pt idx="56">
                  <c:v>97.09</c:v>
                </c:pt>
                <c:pt idx="57">
                  <c:v>87.43</c:v>
                </c:pt>
                <c:pt idx="58">
                  <c:v>79.44</c:v>
                </c:pt>
                <c:pt idx="59">
                  <c:v>62.34</c:v>
                </c:pt>
                <c:pt idx="60">
                  <c:v>55</c:v>
                </c:pt>
                <c:pt idx="61">
                  <c:v>56</c:v>
                </c:pt>
                <c:pt idx="62">
                  <c:v>57</c:v>
                </c:pt>
                <c:pt idx="63">
                  <c:v>57</c:v>
                </c:pt>
                <c:pt idx="64">
                  <c:v>58</c:v>
                </c:pt>
                <c:pt idx="65">
                  <c:v>59</c:v>
                </c:pt>
                <c:pt idx="66">
                  <c:v>77.400000000000006</c:v>
                </c:pt>
                <c:pt idx="67">
                  <c:v>78.400000000000006</c:v>
                </c:pt>
                <c:pt idx="68">
                  <c:v>79.400000000000006</c:v>
                </c:pt>
                <c:pt idx="69">
                  <c:v>81.400000000000006</c:v>
                </c:pt>
                <c:pt idx="70">
                  <c:v>82.4</c:v>
                </c:pt>
                <c:pt idx="71">
                  <c:v>83.4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70</c:v>
                </c:pt>
                <c:pt idx="76">
                  <c:v>71</c:v>
                </c:pt>
                <c:pt idx="77">
                  <c:v>72</c:v>
                </c:pt>
                <c:pt idx="78">
                  <c:v>73</c:v>
                </c:pt>
                <c:pt idx="79">
                  <c:v>74</c:v>
                </c:pt>
                <c:pt idx="80">
                  <c:v>75</c:v>
                </c:pt>
                <c:pt idx="81">
                  <c:v>76</c:v>
                </c:pt>
                <c:pt idx="82">
                  <c:v>77</c:v>
                </c:pt>
                <c:pt idx="83">
                  <c:v>78</c:v>
                </c:pt>
              </c:numCache>
            </c:numRef>
          </c:val>
        </c:ser>
        <c:ser>
          <c:idx val="2"/>
          <c:order val="1"/>
          <c:tx>
            <c:v>s65</c:v>
          </c:tx>
          <c:spPr>
            <a:solidFill>
              <a:srgbClr val="FFC5C8"/>
            </a:solidFill>
            <a:ln w="25400">
              <a:noFill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Hoja1!$F$89:$F$172</c:f>
              <c:numCache>
                <c:formatCode>0.00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-9.8999999999999986</c:v>
                </c:pt>
                <c:pt idx="61">
                  <c:v>-10.079999999999998</c:v>
                </c:pt>
                <c:pt idx="62">
                  <c:v>-10.259999999999998</c:v>
                </c:pt>
                <c:pt idx="63">
                  <c:v>-10.259999999999998</c:v>
                </c:pt>
                <c:pt idx="64">
                  <c:v>-10.439999999999998</c:v>
                </c:pt>
                <c:pt idx="65">
                  <c:v>-10.619999999999997</c:v>
                </c:pt>
                <c:pt idx="66">
                  <c:v>-13.931999999999995</c:v>
                </c:pt>
                <c:pt idx="67">
                  <c:v>-14.111999999999995</c:v>
                </c:pt>
                <c:pt idx="68">
                  <c:v>-14.292000000000002</c:v>
                </c:pt>
                <c:pt idx="69">
                  <c:v>-14.652000000000001</c:v>
                </c:pt>
                <c:pt idx="70">
                  <c:v>-14.831999999999994</c:v>
                </c:pt>
                <c:pt idx="71">
                  <c:v>-15.012</c:v>
                </c:pt>
                <c:pt idx="72">
                  <c:v>-13.139999999999993</c:v>
                </c:pt>
                <c:pt idx="73">
                  <c:v>-13.319999999999993</c:v>
                </c:pt>
                <c:pt idx="74">
                  <c:v>-13.499999999999993</c:v>
                </c:pt>
                <c:pt idx="75">
                  <c:v>-12.599999999999994</c:v>
                </c:pt>
                <c:pt idx="76">
                  <c:v>-12.779999999999994</c:v>
                </c:pt>
                <c:pt idx="77">
                  <c:v>-12.959999999999994</c:v>
                </c:pt>
                <c:pt idx="78">
                  <c:v>-13.139999999999993</c:v>
                </c:pt>
                <c:pt idx="79">
                  <c:v>-13.319999999999993</c:v>
                </c:pt>
                <c:pt idx="80">
                  <c:v>-13.499999999999993</c:v>
                </c:pt>
                <c:pt idx="81">
                  <c:v>-13.679999999999993</c:v>
                </c:pt>
                <c:pt idx="82">
                  <c:v>-13.859999999999992</c:v>
                </c:pt>
                <c:pt idx="83">
                  <c:v>-14.039999999999992</c:v>
                </c:pt>
              </c:numCache>
            </c:numRef>
          </c:val>
        </c:ser>
        <c:ser>
          <c:idx val="4"/>
          <c:order val="2"/>
          <c:tx>
            <c:v>s70</c:v>
          </c:tx>
          <c:spPr>
            <a:solidFill>
              <a:srgbClr val="FC9C9C"/>
            </a:solidFill>
            <a:ln w="25400">
              <a:noFill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Hoja1!$G$89:$G$172</c:f>
              <c:numCache>
                <c:formatCode>0.00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1.6499999999999986</c:v>
                </c:pt>
                <c:pt idx="61">
                  <c:v>1.6799999999999997</c:v>
                </c:pt>
                <c:pt idx="62">
                  <c:v>1.7099999999999937</c:v>
                </c:pt>
                <c:pt idx="63">
                  <c:v>1.7099999999999937</c:v>
                </c:pt>
                <c:pt idx="64">
                  <c:v>1.7399999999999949</c:v>
                </c:pt>
                <c:pt idx="65">
                  <c:v>1.769999999999996</c:v>
                </c:pt>
                <c:pt idx="66">
                  <c:v>2.3219999999999956</c:v>
                </c:pt>
                <c:pt idx="67">
                  <c:v>2.3519999999999897</c:v>
                </c:pt>
                <c:pt idx="68">
                  <c:v>2.382000000000005</c:v>
                </c:pt>
                <c:pt idx="69">
                  <c:v>2.4419999999999931</c:v>
                </c:pt>
                <c:pt idx="70">
                  <c:v>2.4719999999999942</c:v>
                </c:pt>
                <c:pt idx="71">
                  <c:v>2.5019999999999953</c:v>
                </c:pt>
                <c:pt idx="72">
                  <c:v>2.1899999999999906</c:v>
                </c:pt>
                <c:pt idx="73">
                  <c:v>2.2199999999999918</c:v>
                </c:pt>
                <c:pt idx="74">
                  <c:v>2.2499999999999929</c:v>
                </c:pt>
                <c:pt idx="75">
                  <c:v>2.0999999999999943</c:v>
                </c:pt>
                <c:pt idx="76">
                  <c:v>2.1299999999999955</c:v>
                </c:pt>
                <c:pt idx="77">
                  <c:v>2.1599999999999895</c:v>
                </c:pt>
                <c:pt idx="78">
                  <c:v>2.1899999999999906</c:v>
                </c:pt>
                <c:pt idx="79">
                  <c:v>2.2199999999999918</c:v>
                </c:pt>
                <c:pt idx="80">
                  <c:v>2.2499999999999929</c:v>
                </c:pt>
                <c:pt idx="81">
                  <c:v>2.2799999999999869</c:v>
                </c:pt>
                <c:pt idx="82">
                  <c:v>2.3099999999999952</c:v>
                </c:pt>
                <c:pt idx="83">
                  <c:v>2.3399999999999892</c:v>
                </c:pt>
              </c:numCache>
            </c:numRef>
          </c:val>
        </c:ser>
        <c:ser>
          <c:idx val="6"/>
          <c:order val="3"/>
          <c:tx>
            <c:v>s75</c:v>
          </c:tx>
          <c:spPr>
            <a:solidFill>
              <a:srgbClr val="F97B7B"/>
            </a:solidFill>
            <a:ln w="25400">
              <a:noFill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Hoja1!$H$89:$H$172</c:f>
              <c:numCache>
                <c:formatCode>0.00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1.6499999999999986</c:v>
                </c:pt>
                <c:pt idx="61">
                  <c:v>1.6799999999999997</c:v>
                </c:pt>
                <c:pt idx="62">
                  <c:v>1.710000000000008</c:v>
                </c:pt>
                <c:pt idx="63">
                  <c:v>1.710000000000008</c:v>
                </c:pt>
                <c:pt idx="64">
                  <c:v>1.740000000000002</c:v>
                </c:pt>
                <c:pt idx="65">
                  <c:v>1.7700000000000031</c:v>
                </c:pt>
                <c:pt idx="66">
                  <c:v>2.3220000000000027</c:v>
                </c:pt>
                <c:pt idx="67">
                  <c:v>2.3520000000000039</c:v>
                </c:pt>
                <c:pt idx="68">
                  <c:v>2.3819999999999908</c:v>
                </c:pt>
                <c:pt idx="69">
                  <c:v>2.4420000000000073</c:v>
                </c:pt>
                <c:pt idx="70">
                  <c:v>2.4719999999999942</c:v>
                </c:pt>
                <c:pt idx="71">
                  <c:v>2.5020000000000095</c:v>
                </c:pt>
                <c:pt idx="72">
                  <c:v>2.1899999999999977</c:v>
                </c:pt>
                <c:pt idx="73">
                  <c:v>2.220000000000006</c:v>
                </c:pt>
                <c:pt idx="74">
                  <c:v>2.25</c:v>
                </c:pt>
                <c:pt idx="75">
                  <c:v>2.1000000000000014</c:v>
                </c:pt>
                <c:pt idx="76">
                  <c:v>2.1299999999999955</c:v>
                </c:pt>
                <c:pt idx="77">
                  <c:v>2.1600000000000037</c:v>
                </c:pt>
                <c:pt idx="78">
                  <c:v>2.1899999999999977</c:v>
                </c:pt>
                <c:pt idx="79">
                  <c:v>2.220000000000006</c:v>
                </c:pt>
                <c:pt idx="80">
                  <c:v>2.25</c:v>
                </c:pt>
                <c:pt idx="81">
                  <c:v>2.2800000000000011</c:v>
                </c:pt>
                <c:pt idx="82">
                  <c:v>2.3100000000000023</c:v>
                </c:pt>
                <c:pt idx="83">
                  <c:v>2.3400000000000034</c:v>
                </c:pt>
              </c:numCache>
            </c:numRef>
          </c:val>
        </c:ser>
        <c:ser>
          <c:idx val="8"/>
          <c:order val="4"/>
          <c:tx>
            <c:v>s80</c:v>
          </c:tx>
          <c:spPr>
            <a:solidFill>
              <a:srgbClr val="F46262"/>
            </a:solidFill>
            <a:ln w="25400">
              <a:noFill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Hoja1!$I$89:$I$172</c:f>
              <c:numCache>
                <c:formatCode>0.00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1.1000000000000014</c:v>
                </c:pt>
                <c:pt idx="61">
                  <c:v>1.1199999999999974</c:v>
                </c:pt>
                <c:pt idx="62">
                  <c:v>1.1400000000000006</c:v>
                </c:pt>
                <c:pt idx="63">
                  <c:v>1.1400000000000006</c:v>
                </c:pt>
                <c:pt idx="64">
                  <c:v>1.1600000000000037</c:v>
                </c:pt>
                <c:pt idx="65">
                  <c:v>1.1799999999999997</c:v>
                </c:pt>
                <c:pt idx="66">
                  <c:v>1.5480000000000018</c:v>
                </c:pt>
                <c:pt idx="67">
                  <c:v>1.5679999999999978</c:v>
                </c:pt>
                <c:pt idx="68">
                  <c:v>1.5880000000000081</c:v>
                </c:pt>
                <c:pt idx="69">
                  <c:v>1.6280000000000001</c:v>
                </c:pt>
                <c:pt idx="70">
                  <c:v>1.6480000000000103</c:v>
                </c:pt>
                <c:pt idx="71">
                  <c:v>1.6679999999999922</c:v>
                </c:pt>
                <c:pt idx="72">
                  <c:v>1.460000000000008</c:v>
                </c:pt>
                <c:pt idx="73">
                  <c:v>1.480000000000004</c:v>
                </c:pt>
                <c:pt idx="74">
                  <c:v>1.5</c:v>
                </c:pt>
                <c:pt idx="75">
                  <c:v>1.3999999999999986</c:v>
                </c:pt>
                <c:pt idx="76">
                  <c:v>1.4200000000000017</c:v>
                </c:pt>
                <c:pt idx="77">
                  <c:v>1.4399999999999977</c:v>
                </c:pt>
                <c:pt idx="78">
                  <c:v>1.460000000000008</c:v>
                </c:pt>
                <c:pt idx="79">
                  <c:v>1.480000000000004</c:v>
                </c:pt>
                <c:pt idx="80">
                  <c:v>1.5</c:v>
                </c:pt>
                <c:pt idx="81">
                  <c:v>1.5200000000000102</c:v>
                </c:pt>
                <c:pt idx="82">
                  <c:v>1.539999999999992</c:v>
                </c:pt>
                <c:pt idx="83">
                  <c:v>1.5600000000000023</c:v>
                </c:pt>
              </c:numCache>
            </c:numRef>
          </c:val>
        </c:ser>
        <c:ser>
          <c:idx val="9"/>
          <c:order val="5"/>
          <c:tx>
            <c:v>s85</c:v>
          </c:tx>
          <c:spPr>
            <a:solidFill>
              <a:srgbClr val="FF0000">
                <a:alpha val="77000"/>
              </a:srgbClr>
            </a:solidFill>
            <a:ln w="25400">
              <a:noFill/>
              <a:prstDash val="solid"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Hoja1!$J$89:$J$172</c:f>
              <c:numCache>
                <c:formatCode>0.00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1.1000000000000014</c:v>
                </c:pt>
                <c:pt idx="61">
                  <c:v>1.1200000000000045</c:v>
                </c:pt>
                <c:pt idx="62">
                  <c:v>1.1400000000000006</c:v>
                </c:pt>
                <c:pt idx="63">
                  <c:v>1.1400000000000006</c:v>
                </c:pt>
                <c:pt idx="64">
                  <c:v>1.1599999999999966</c:v>
                </c:pt>
                <c:pt idx="65">
                  <c:v>1.1799999999999997</c:v>
                </c:pt>
                <c:pt idx="66">
                  <c:v>1.5480000000000018</c:v>
                </c:pt>
                <c:pt idx="67">
                  <c:v>1.5680000000000121</c:v>
                </c:pt>
                <c:pt idx="68">
                  <c:v>1.5879999999999939</c:v>
                </c:pt>
                <c:pt idx="69">
                  <c:v>1.6280000000000001</c:v>
                </c:pt>
                <c:pt idx="70">
                  <c:v>1.6479999999999961</c:v>
                </c:pt>
                <c:pt idx="71">
                  <c:v>1.6680000000000064</c:v>
                </c:pt>
                <c:pt idx="72">
                  <c:v>1.4599999999999937</c:v>
                </c:pt>
                <c:pt idx="73">
                  <c:v>1.4799999999999898</c:v>
                </c:pt>
                <c:pt idx="74">
                  <c:v>1.5</c:v>
                </c:pt>
                <c:pt idx="75">
                  <c:v>1.4000000000000057</c:v>
                </c:pt>
                <c:pt idx="76">
                  <c:v>1.4200000000000088</c:v>
                </c:pt>
                <c:pt idx="77">
                  <c:v>1.4400000000000119</c:v>
                </c:pt>
                <c:pt idx="78">
                  <c:v>1.4599999999999937</c:v>
                </c:pt>
                <c:pt idx="79">
                  <c:v>1.4799999999999898</c:v>
                </c:pt>
                <c:pt idx="80">
                  <c:v>1.5</c:v>
                </c:pt>
                <c:pt idx="81">
                  <c:v>1.519999999999996</c:v>
                </c:pt>
                <c:pt idx="82">
                  <c:v>1.5400000000000063</c:v>
                </c:pt>
                <c:pt idx="83">
                  <c:v>1.5600000000000023</c:v>
                </c:pt>
              </c:numCache>
            </c:numRef>
          </c:val>
        </c:ser>
        <c:ser>
          <c:idx val="10"/>
          <c:order val="6"/>
          <c:tx>
            <c:v>s90</c:v>
          </c:tx>
          <c:spPr>
            <a:solidFill>
              <a:srgbClr val="FF0000"/>
            </a:solidFill>
            <a:ln w="47625">
              <a:solidFill>
                <a:srgbClr val="FF0000"/>
              </a:solidFill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Hoja1!$M$89:$M$172</c:f>
              <c:numCache>
                <c:formatCode>0.00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3.2999999999999972</c:v>
                </c:pt>
                <c:pt idx="61">
                  <c:v>3.3599999999999923</c:v>
                </c:pt>
                <c:pt idx="62">
                  <c:v>3.4199999999999946</c:v>
                </c:pt>
                <c:pt idx="63">
                  <c:v>3.4199999999999946</c:v>
                </c:pt>
                <c:pt idx="64">
                  <c:v>3.4799999999999969</c:v>
                </c:pt>
                <c:pt idx="65">
                  <c:v>3.5399999999999991</c:v>
                </c:pt>
                <c:pt idx="66">
                  <c:v>4.6439999999999912</c:v>
                </c:pt>
                <c:pt idx="67">
                  <c:v>4.7039999999999935</c:v>
                </c:pt>
                <c:pt idx="68">
                  <c:v>4.7639999999999958</c:v>
                </c:pt>
                <c:pt idx="69">
                  <c:v>4.8840000000000003</c:v>
                </c:pt>
                <c:pt idx="70">
                  <c:v>4.9440000000000026</c:v>
                </c:pt>
                <c:pt idx="71">
                  <c:v>5.0039999999999907</c:v>
                </c:pt>
                <c:pt idx="72">
                  <c:v>4.3799999999999955</c:v>
                </c:pt>
                <c:pt idx="73">
                  <c:v>4.4399999999999977</c:v>
                </c:pt>
                <c:pt idx="74">
                  <c:v>4.5</c:v>
                </c:pt>
                <c:pt idx="75">
                  <c:v>4.1999999999999886</c:v>
                </c:pt>
                <c:pt idx="76">
                  <c:v>4.2599999999999909</c:v>
                </c:pt>
                <c:pt idx="77">
                  <c:v>4.3199999999999932</c:v>
                </c:pt>
                <c:pt idx="78">
                  <c:v>4.3799999999999955</c:v>
                </c:pt>
                <c:pt idx="79">
                  <c:v>4.4399999999999977</c:v>
                </c:pt>
                <c:pt idx="80">
                  <c:v>4.5</c:v>
                </c:pt>
                <c:pt idx="81">
                  <c:v>4.5600000000000023</c:v>
                </c:pt>
                <c:pt idx="82">
                  <c:v>4.6199999999999903</c:v>
                </c:pt>
                <c:pt idx="83">
                  <c:v>4.6799999999999926</c:v>
                </c:pt>
              </c:numCache>
            </c:numRef>
          </c:val>
        </c:ser>
        <c:ser>
          <c:idx val="12"/>
          <c:order val="7"/>
          <c:tx>
            <c:v>s95</c:v>
          </c:tx>
          <c:spPr>
            <a:solidFill>
              <a:srgbClr val="F97B7B"/>
            </a:solidFill>
            <a:ln w="25400">
              <a:noFill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Hoja1!$N$89:$N$172</c:f>
              <c:numCache>
                <c:formatCode>0.00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1.6499999999999986</c:v>
                </c:pt>
                <c:pt idx="61">
                  <c:v>1.6800000000000068</c:v>
                </c:pt>
                <c:pt idx="62">
                  <c:v>1.7100000000000009</c:v>
                </c:pt>
                <c:pt idx="63">
                  <c:v>1.7100000000000009</c:v>
                </c:pt>
                <c:pt idx="64">
                  <c:v>1.740000000000002</c:v>
                </c:pt>
                <c:pt idx="65">
                  <c:v>1.7700000000000031</c:v>
                </c:pt>
                <c:pt idx="66">
                  <c:v>2.3220000000000027</c:v>
                </c:pt>
                <c:pt idx="67">
                  <c:v>2.3520000000000039</c:v>
                </c:pt>
                <c:pt idx="68">
                  <c:v>2.382000000000005</c:v>
                </c:pt>
                <c:pt idx="69">
                  <c:v>2.4420000000000073</c:v>
                </c:pt>
                <c:pt idx="70">
                  <c:v>2.4719999999999942</c:v>
                </c:pt>
                <c:pt idx="71">
                  <c:v>2.5020000000000095</c:v>
                </c:pt>
                <c:pt idx="72">
                  <c:v>2.1900000000000119</c:v>
                </c:pt>
                <c:pt idx="73">
                  <c:v>2.2199999999999989</c:v>
                </c:pt>
                <c:pt idx="74">
                  <c:v>2.25</c:v>
                </c:pt>
                <c:pt idx="75">
                  <c:v>2.1000000000000085</c:v>
                </c:pt>
                <c:pt idx="76">
                  <c:v>2.1299999999999955</c:v>
                </c:pt>
                <c:pt idx="77">
                  <c:v>2.1599999999999966</c:v>
                </c:pt>
                <c:pt idx="78">
                  <c:v>2.1900000000000119</c:v>
                </c:pt>
                <c:pt idx="79">
                  <c:v>2.2199999999999989</c:v>
                </c:pt>
                <c:pt idx="80">
                  <c:v>2.25</c:v>
                </c:pt>
                <c:pt idx="81">
                  <c:v>2.2800000000000011</c:v>
                </c:pt>
                <c:pt idx="82">
                  <c:v>2.3100000000000023</c:v>
                </c:pt>
                <c:pt idx="83">
                  <c:v>2.3400000000000034</c:v>
                </c:pt>
              </c:numCache>
            </c:numRef>
          </c:val>
        </c:ser>
        <c:ser>
          <c:idx val="14"/>
          <c:order val="8"/>
          <c:tx>
            <c:v>s100</c:v>
          </c:tx>
          <c:spPr>
            <a:solidFill>
              <a:srgbClr val="FC9C9C"/>
            </a:solidFill>
            <a:ln w="25400">
              <a:noFill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Hoja1!$O$89:$O$172</c:f>
              <c:numCache>
                <c:formatCode>0.00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2.2000000000000028</c:v>
                </c:pt>
                <c:pt idx="61">
                  <c:v>2.240000000000002</c:v>
                </c:pt>
                <c:pt idx="62">
                  <c:v>2.2800000000000011</c:v>
                </c:pt>
                <c:pt idx="63">
                  <c:v>2.2800000000000011</c:v>
                </c:pt>
                <c:pt idx="64">
                  <c:v>2.3200000000000074</c:v>
                </c:pt>
                <c:pt idx="65">
                  <c:v>2.3599999999999994</c:v>
                </c:pt>
                <c:pt idx="66">
                  <c:v>3.0960000000000036</c:v>
                </c:pt>
                <c:pt idx="67">
                  <c:v>3.1359999999999957</c:v>
                </c:pt>
                <c:pt idx="68">
                  <c:v>3.1760000000000019</c:v>
                </c:pt>
                <c:pt idx="69">
                  <c:v>3.2560000000000002</c:v>
                </c:pt>
                <c:pt idx="70">
                  <c:v>3.2960000000000065</c:v>
                </c:pt>
                <c:pt idx="71">
                  <c:v>3.3359999999999985</c:v>
                </c:pt>
                <c:pt idx="72">
                  <c:v>2.9200000000000017</c:v>
                </c:pt>
                <c:pt idx="73">
                  <c:v>2.960000000000008</c:v>
                </c:pt>
                <c:pt idx="74">
                  <c:v>3</c:v>
                </c:pt>
                <c:pt idx="75">
                  <c:v>2.7999999999999972</c:v>
                </c:pt>
                <c:pt idx="76">
                  <c:v>2.8400000000000034</c:v>
                </c:pt>
                <c:pt idx="77">
                  <c:v>2.8800000000000097</c:v>
                </c:pt>
                <c:pt idx="78">
                  <c:v>2.9200000000000017</c:v>
                </c:pt>
                <c:pt idx="79">
                  <c:v>2.960000000000008</c:v>
                </c:pt>
                <c:pt idx="80">
                  <c:v>3</c:v>
                </c:pt>
                <c:pt idx="81">
                  <c:v>3.039999999999992</c:v>
                </c:pt>
                <c:pt idx="82">
                  <c:v>3.0800000000000125</c:v>
                </c:pt>
                <c:pt idx="83">
                  <c:v>3.1200000000000045</c:v>
                </c:pt>
              </c:numCache>
            </c:numRef>
          </c:val>
        </c:ser>
        <c:ser>
          <c:idx val="15"/>
          <c:order val="9"/>
          <c:spPr>
            <a:solidFill>
              <a:srgbClr val="FCAAAA"/>
            </a:solidFill>
            <a:ln w="25400">
              <a:noFill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6"/>
          <c:order val="10"/>
          <c:spPr>
            <a:solidFill>
              <a:srgbClr val="FFC5C8"/>
            </a:solidFill>
            <a:ln w="25400">
              <a:noFill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7"/>
          <c:order val="11"/>
          <c:spPr>
            <a:solidFill>
              <a:srgbClr val="FDD7D7"/>
            </a:solidFill>
            <a:ln w="25400">
              <a:noFill/>
            </a:ln>
          </c:spPr>
          <c:cat>
            <c:multiLvlStrRef>
              <c:f>Hoja1!$A$89:$B$172</c:f>
              <c:multiLvlStrCache>
                <c:ptCount val="82"/>
                <c:lvl>
                  <c:pt idx="0">
                    <c:v>I</c:v>
                  </c:pt>
                  <c:pt idx="3">
                    <c:v>II</c:v>
                  </c:pt>
                  <c:pt idx="6">
                    <c:v>III</c:v>
                  </c:pt>
                  <c:pt idx="9">
                    <c:v>IV</c:v>
                  </c:pt>
                  <c:pt idx="12">
                    <c:v>I</c:v>
                  </c:pt>
                  <c:pt idx="15">
                    <c:v>II</c:v>
                  </c:pt>
                  <c:pt idx="18">
                    <c:v>III</c:v>
                  </c:pt>
                  <c:pt idx="21">
                    <c:v>IV</c:v>
                  </c:pt>
                  <c:pt idx="24">
                    <c:v>I</c:v>
                  </c:pt>
                  <c:pt idx="27">
                    <c:v>II</c:v>
                  </c:pt>
                  <c:pt idx="30">
                    <c:v>III</c:v>
                  </c:pt>
                  <c:pt idx="33">
                    <c:v>IV</c:v>
                  </c:pt>
                  <c:pt idx="36">
                    <c:v>I</c:v>
                  </c:pt>
                  <c:pt idx="39">
                    <c:v>II</c:v>
                  </c:pt>
                  <c:pt idx="42">
                    <c:v>III</c:v>
                  </c:pt>
                  <c:pt idx="45">
                    <c:v>IV</c:v>
                  </c:pt>
                  <c:pt idx="48">
                    <c:v>I</c:v>
                  </c:pt>
                  <c:pt idx="51">
                    <c:v>II</c:v>
                  </c:pt>
                  <c:pt idx="54">
                    <c:v>III</c:v>
                  </c:pt>
                  <c:pt idx="57">
                    <c:v>IV</c:v>
                  </c:pt>
                  <c:pt idx="60">
                    <c:v>I</c:v>
                  </c:pt>
                  <c:pt idx="63">
                    <c:v>II</c:v>
                  </c:pt>
                  <c:pt idx="66">
                    <c:v>III</c:v>
                  </c:pt>
                  <c:pt idx="69">
                    <c:v>IV</c:v>
                  </c:pt>
                  <c:pt idx="72">
                    <c:v>I</c:v>
                  </c:pt>
                  <c:pt idx="75">
                    <c:v>II</c:v>
                  </c:pt>
                  <c:pt idx="78">
                    <c:v>III</c:v>
                  </c:pt>
                  <c:pt idx="81">
                    <c:v>IV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</c:lvl>
              </c:multiLvlStrCache>
            </c:multiLvlStr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53344"/>
        <c:axId val="130554880"/>
      </c:areaChart>
      <c:catAx>
        <c:axId val="1305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/>
        </c:spPr>
        <c:txPr>
          <a:bodyPr/>
          <a:lstStyle/>
          <a:p>
            <a:pPr>
              <a:defRPr b="1"/>
            </a:pPr>
            <a:endParaRPr lang="es-CO"/>
          </a:p>
        </c:txPr>
        <c:crossAx val="13055488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30554880"/>
        <c:scaling>
          <c:orientation val="minMax"/>
          <c:max val="125"/>
          <c:min val="40"/>
        </c:scaling>
        <c:delete val="0"/>
        <c:axPos val="r"/>
        <c:numFmt formatCode="0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b="1"/>
            </a:pPr>
            <a:endParaRPr lang="es-CO"/>
          </a:p>
        </c:txPr>
        <c:crossAx val="130553344"/>
        <c:crosses val="max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228684987886879E-2"/>
          <c:y val="7.2957023635477583E-2"/>
          <c:w val="0.91946003459889047"/>
          <c:h val="0.86211698952241711"/>
        </c:manualLayout>
      </c:layout>
      <c:barChart>
        <c:barDir val="col"/>
        <c:grouping val="stacked"/>
        <c:varyColors val="0"/>
        <c:ser>
          <c:idx val="0"/>
          <c:order val="0"/>
          <c:tx>
            <c:v>petro</c:v>
          </c:tx>
          <c:spPr>
            <a:noFill/>
            <a:ln w="38100">
              <a:solidFill>
                <a:srgbClr val="00008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500" b="1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'Producción crudo gas'!$A$10:$A$20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'Producción crudo gas'!$B$10:$B$20</c:f>
              <c:numCache>
                <c:formatCode>#,##0</c:formatCode>
                <c:ptCount val="11"/>
                <c:pt idx="0">
                  <c:v>529</c:v>
                </c:pt>
                <c:pt idx="1">
                  <c:v>531.44571534246563</c:v>
                </c:pt>
                <c:pt idx="2">
                  <c:v>588.18630136986303</c:v>
                </c:pt>
                <c:pt idx="3">
                  <c:v>670.5939804383554</c:v>
                </c:pt>
                <c:pt idx="4">
                  <c:v>785</c:v>
                </c:pt>
                <c:pt idx="5">
                  <c:v>914.95116587272241</c:v>
                </c:pt>
                <c:pt idx="6">
                  <c:v>944.16666666666663</c:v>
                </c:pt>
                <c:pt idx="7">
                  <c:v>1009.6910200406297</c:v>
                </c:pt>
                <c:pt idx="8">
                  <c:v>990.13500966461845</c:v>
                </c:pt>
                <c:pt idx="9">
                  <c:v>1010</c:v>
                </c:pt>
                <c:pt idx="10">
                  <c:v>1030</c:v>
                </c:pt>
              </c:numCache>
            </c:numRef>
          </c:val>
        </c:ser>
        <c:ser>
          <c:idx val="1"/>
          <c:order val="1"/>
          <c:tx>
            <c:v>gas</c:v>
          </c:tx>
          <c:spPr>
            <a:noFill/>
            <a:ln w="38100">
              <a:solidFill>
                <a:srgbClr val="FF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5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'Producción crudo gas'!$A$10:$A$20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'Producción crudo gas'!$D$10:$D$20</c:f>
              <c:numCache>
                <c:formatCode>#,##0</c:formatCode>
                <c:ptCount val="11"/>
                <c:pt idx="0">
                  <c:v>121.11479999999999</c:v>
                </c:pt>
                <c:pt idx="1">
                  <c:v>129.94508258231582</c:v>
                </c:pt>
                <c:pt idx="2">
                  <c:v>155.67594756164382</c:v>
                </c:pt>
                <c:pt idx="3">
                  <c:v>181.04191314478513</c:v>
                </c:pt>
                <c:pt idx="4">
                  <c:v>194.13989999999998</c:v>
                </c:pt>
                <c:pt idx="5">
                  <c:v>188.81272347930772</c:v>
                </c:pt>
                <c:pt idx="6">
                  <c:v>205.79126250000002</c:v>
                </c:pt>
                <c:pt idx="7">
                  <c:v>209.10113999999999</c:v>
                </c:pt>
                <c:pt idx="8">
                  <c:v>196.91544749999994</c:v>
                </c:pt>
                <c:pt idx="9">
                  <c:v>209</c:v>
                </c:pt>
                <c:pt idx="10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31417600"/>
        <c:axId val="131419136"/>
      </c:barChart>
      <c:lineChart>
        <c:grouping val="standard"/>
        <c:varyColors val="0"/>
        <c:ser>
          <c:idx val="4"/>
          <c:order val="2"/>
          <c:tx>
            <c:v>total</c:v>
          </c:tx>
          <c:spPr>
            <a:ln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'Producción crudo gas'!$A$10:$A$20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'Producción crudo gas'!$E$10:$E$20</c:f>
              <c:numCache>
                <c:formatCode>#,##0</c:formatCode>
                <c:ptCount val="11"/>
                <c:pt idx="0">
                  <c:v>650.11479999999995</c:v>
                </c:pt>
                <c:pt idx="1">
                  <c:v>661.39079792478151</c:v>
                </c:pt>
                <c:pt idx="2">
                  <c:v>743.86224893150688</c:v>
                </c:pt>
                <c:pt idx="3">
                  <c:v>851.6358935831405</c:v>
                </c:pt>
                <c:pt idx="4">
                  <c:v>979.13990000000001</c:v>
                </c:pt>
                <c:pt idx="5">
                  <c:v>1103.7638893520302</c:v>
                </c:pt>
                <c:pt idx="6">
                  <c:v>1149.9579291666666</c:v>
                </c:pt>
                <c:pt idx="7">
                  <c:v>1218.7921600406298</c:v>
                </c:pt>
                <c:pt idx="8">
                  <c:v>1187.0504571646184</c:v>
                </c:pt>
                <c:pt idx="9">
                  <c:v>1230</c:v>
                </c:pt>
                <c:pt idx="10">
                  <c:v>1250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17600"/>
        <c:axId val="131419136"/>
      </c:lineChart>
      <c:catAx>
        <c:axId val="13141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31419136"/>
        <c:crosses val="autoZero"/>
        <c:auto val="1"/>
        <c:lblAlgn val="ctr"/>
        <c:lblOffset val="100"/>
        <c:noMultiLvlLbl val="0"/>
      </c:catAx>
      <c:valAx>
        <c:axId val="131419136"/>
        <c:scaling>
          <c:orientation val="minMax"/>
          <c:max val="13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31417600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520979583958985E-2"/>
          <c:y val="3.614457831325301E-2"/>
          <c:w val="0.87881195045743465"/>
          <c:h val="0.85783105218587286"/>
        </c:manualLayout>
      </c:layout>
      <c:lineChart>
        <c:grouping val="standard"/>
        <c:varyColors val="0"/>
        <c:ser>
          <c:idx val="0"/>
          <c:order val="0"/>
          <c:spPr>
            <a:ln w="4445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35"/>
            <c:bubble3D val="0"/>
          </c:dPt>
          <c:dPt>
            <c:idx val="36"/>
            <c:bubble3D val="0"/>
          </c:dPt>
          <c:dPt>
            <c:idx val="38"/>
            <c:bubble3D val="0"/>
          </c:dPt>
          <c:dPt>
            <c:idx val="40"/>
            <c:bubble3D val="0"/>
          </c:dPt>
          <c:dPt>
            <c:idx val="41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42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43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44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45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46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47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48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49"/>
            <c:bubble3D val="0"/>
          </c:dPt>
          <c:dPt>
            <c:idx val="50"/>
            <c:bubble3D val="0"/>
          </c:dPt>
          <c:dPt>
            <c:idx val="51"/>
            <c:bubble3D val="0"/>
          </c:dPt>
          <c:dPt>
            <c:idx val="52"/>
            <c:bubble3D val="0"/>
          </c:dPt>
          <c:dPt>
            <c:idx val="53"/>
            <c:bubble3D val="0"/>
          </c:dPt>
          <c:dPt>
            <c:idx val="54"/>
            <c:bubble3D val="0"/>
          </c:dPt>
          <c:dPt>
            <c:idx val="55"/>
            <c:bubble3D val="0"/>
          </c:dPt>
          <c:dPt>
            <c:idx val="56"/>
            <c:bubble3D val="0"/>
          </c:dPt>
          <c:dPt>
            <c:idx val="57"/>
            <c:bubble3D val="0"/>
          </c:dPt>
          <c:dPt>
            <c:idx val="58"/>
            <c:bubble3D val="0"/>
          </c:dPt>
          <c:dPt>
            <c:idx val="59"/>
            <c:bubble3D val="0"/>
          </c:dPt>
          <c:dPt>
            <c:idx val="60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61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2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3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4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5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6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7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8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9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0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1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3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5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8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9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81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82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Lbls>
            <c:dLbl>
              <c:idx val="12"/>
              <c:layout>
                <c:manualLayout>
                  <c:x val="-4.6828838725970226E-2"/>
                  <c:y val="-3.426555812103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7484799168724547E-2"/>
                  <c:y val="-5.109693013503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2.3335981982600684E-2"/>
                  <c:y val="2.77969342753891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7.3028301883542191E-4"/>
                  <c:y val="-3.235734600562249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0.12279033114011097"/>
                  <c:y val="-3.4746167844236488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 dirty="0" smtClean="0"/>
                      <a:t>4,30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4.0380895594104588E-3"/>
                  <c:y val="-3.678260335069790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Tasas!$C$136:$C$184</c:f>
              <c:numCache>
                <c:formatCode>[$-C0A]mmm\-yy;@</c:formatCode>
                <c:ptCount val="49"/>
                <c:pt idx="0">
                  <c:v>40878</c:v>
                </c:pt>
                <c:pt idx="1">
                  <c:v>40909</c:v>
                </c:pt>
                <c:pt idx="2">
                  <c:v>40940</c:v>
                </c:pt>
                <c:pt idx="3">
                  <c:v>40969</c:v>
                </c:pt>
                <c:pt idx="4">
                  <c:v>41000</c:v>
                </c:pt>
                <c:pt idx="5">
                  <c:v>41030</c:v>
                </c:pt>
                <c:pt idx="6">
                  <c:v>41061</c:v>
                </c:pt>
                <c:pt idx="7">
                  <c:v>41091</c:v>
                </c:pt>
                <c:pt idx="8">
                  <c:v>41122</c:v>
                </c:pt>
                <c:pt idx="9">
                  <c:v>41153</c:v>
                </c:pt>
                <c:pt idx="10">
                  <c:v>41183</c:v>
                </c:pt>
                <c:pt idx="11">
                  <c:v>41214</c:v>
                </c:pt>
                <c:pt idx="12">
                  <c:v>41244</c:v>
                </c:pt>
                <c:pt idx="13">
                  <c:v>41275</c:v>
                </c:pt>
                <c:pt idx="14">
                  <c:v>41306</c:v>
                </c:pt>
                <c:pt idx="15">
                  <c:v>41334</c:v>
                </c:pt>
                <c:pt idx="16">
                  <c:v>41365</c:v>
                </c:pt>
                <c:pt idx="17">
                  <c:v>41395</c:v>
                </c:pt>
                <c:pt idx="18">
                  <c:v>41426</c:v>
                </c:pt>
                <c:pt idx="19">
                  <c:v>41456</c:v>
                </c:pt>
                <c:pt idx="20">
                  <c:v>41487</c:v>
                </c:pt>
                <c:pt idx="21">
                  <c:v>41518</c:v>
                </c:pt>
                <c:pt idx="22">
                  <c:v>41548</c:v>
                </c:pt>
                <c:pt idx="23">
                  <c:v>41579</c:v>
                </c:pt>
                <c:pt idx="24">
                  <c:v>41609</c:v>
                </c:pt>
                <c:pt idx="25">
                  <c:v>41640</c:v>
                </c:pt>
                <c:pt idx="26">
                  <c:v>41671</c:v>
                </c:pt>
                <c:pt idx="27">
                  <c:v>41699</c:v>
                </c:pt>
                <c:pt idx="28">
                  <c:v>41730</c:v>
                </c:pt>
                <c:pt idx="29">
                  <c:v>41760</c:v>
                </c:pt>
                <c:pt idx="30">
                  <c:v>41791</c:v>
                </c:pt>
                <c:pt idx="31">
                  <c:v>41821</c:v>
                </c:pt>
                <c:pt idx="32">
                  <c:v>41852</c:v>
                </c:pt>
                <c:pt idx="33">
                  <c:v>41883</c:v>
                </c:pt>
                <c:pt idx="34">
                  <c:v>41913</c:v>
                </c:pt>
                <c:pt idx="35">
                  <c:v>41944</c:v>
                </c:pt>
                <c:pt idx="36">
                  <c:v>41974</c:v>
                </c:pt>
                <c:pt idx="37">
                  <c:v>42005</c:v>
                </c:pt>
                <c:pt idx="38">
                  <c:v>42036</c:v>
                </c:pt>
                <c:pt idx="39">
                  <c:v>42064</c:v>
                </c:pt>
                <c:pt idx="40">
                  <c:v>42095</c:v>
                </c:pt>
                <c:pt idx="41">
                  <c:v>42125</c:v>
                </c:pt>
                <c:pt idx="42">
                  <c:v>42156</c:v>
                </c:pt>
                <c:pt idx="43">
                  <c:v>42186</c:v>
                </c:pt>
                <c:pt idx="44">
                  <c:v>42217</c:v>
                </c:pt>
                <c:pt idx="45">
                  <c:v>42248</c:v>
                </c:pt>
                <c:pt idx="46">
                  <c:v>42278</c:v>
                </c:pt>
                <c:pt idx="47">
                  <c:v>42309</c:v>
                </c:pt>
                <c:pt idx="48">
                  <c:v>42339</c:v>
                </c:pt>
              </c:numCache>
            </c:numRef>
          </c:cat>
          <c:val>
            <c:numRef>
              <c:f>Tasas!$G$136:$G$184</c:f>
              <c:numCache>
                <c:formatCode>0.00</c:formatCode>
                <c:ptCount val="49"/>
                <c:pt idx="0">
                  <c:v>4.9800000000000004</c:v>
                </c:pt>
                <c:pt idx="1">
                  <c:v>5.0999999999999996</c:v>
                </c:pt>
                <c:pt idx="2">
                  <c:v>5.26</c:v>
                </c:pt>
                <c:pt idx="3">
                  <c:v>5.33</c:v>
                </c:pt>
                <c:pt idx="4">
                  <c:v>5.35</c:v>
                </c:pt>
                <c:pt idx="5">
                  <c:v>5.48</c:v>
                </c:pt>
                <c:pt idx="6">
                  <c:v>5.43</c:v>
                </c:pt>
                <c:pt idx="7">
                  <c:v>5.5</c:v>
                </c:pt>
                <c:pt idx="8">
                  <c:v>5.42</c:v>
                </c:pt>
                <c:pt idx="9">
                  <c:v>5.27</c:v>
                </c:pt>
                <c:pt idx="10">
                  <c:v>5.29</c:v>
                </c:pt>
                <c:pt idx="11">
                  <c:v>5.26</c:v>
                </c:pt>
                <c:pt idx="12">
                  <c:v>5.27</c:v>
                </c:pt>
                <c:pt idx="13">
                  <c:v>5.1100000000000003</c:v>
                </c:pt>
                <c:pt idx="14">
                  <c:v>4.83</c:v>
                </c:pt>
                <c:pt idx="15">
                  <c:v>4.5</c:v>
                </c:pt>
                <c:pt idx="16">
                  <c:v>4.1100000000000003</c:v>
                </c:pt>
                <c:pt idx="17">
                  <c:v>4.01</c:v>
                </c:pt>
                <c:pt idx="18">
                  <c:v>3.91</c:v>
                </c:pt>
                <c:pt idx="19">
                  <c:v>4.0599999999999996</c:v>
                </c:pt>
                <c:pt idx="20">
                  <c:v>4.09</c:v>
                </c:pt>
                <c:pt idx="21">
                  <c:v>4.0199999999999996</c:v>
                </c:pt>
                <c:pt idx="22">
                  <c:v>4.0599999999999996</c:v>
                </c:pt>
                <c:pt idx="23">
                  <c:v>4.01</c:v>
                </c:pt>
                <c:pt idx="24">
                  <c:v>4.04</c:v>
                </c:pt>
                <c:pt idx="25">
                  <c:v>4.04</c:v>
                </c:pt>
                <c:pt idx="26">
                  <c:v>3.97</c:v>
                </c:pt>
                <c:pt idx="27">
                  <c:v>3.85</c:v>
                </c:pt>
                <c:pt idx="28">
                  <c:v>3.78</c:v>
                </c:pt>
                <c:pt idx="29">
                  <c:v>3.87</c:v>
                </c:pt>
                <c:pt idx="30">
                  <c:v>4.01</c:v>
                </c:pt>
                <c:pt idx="31">
                  <c:v>4.07</c:v>
                </c:pt>
                <c:pt idx="32">
                  <c:v>4.07</c:v>
                </c:pt>
                <c:pt idx="33">
                  <c:v>4.3499999999999996</c:v>
                </c:pt>
                <c:pt idx="34">
                  <c:v>4.32</c:v>
                </c:pt>
                <c:pt idx="35">
                  <c:v>4.32</c:v>
                </c:pt>
                <c:pt idx="36">
                  <c:v>4.34</c:v>
                </c:pt>
                <c:pt idx="37">
                  <c:v>4.42</c:v>
                </c:pt>
                <c:pt idx="38">
                  <c:v>4.4800000000000004</c:v>
                </c:pt>
                <c:pt idx="39">
                  <c:v>4.49</c:v>
                </c:pt>
                <c:pt idx="40">
                  <c:v>4.5</c:v>
                </c:pt>
                <c:pt idx="41">
                  <c:v>4.55</c:v>
                </c:pt>
                <c:pt idx="42">
                  <c:v>4.5999999999999996</c:v>
                </c:pt>
                <c:pt idx="43">
                  <c:v>4.62</c:v>
                </c:pt>
                <c:pt idx="44">
                  <c:v>4.55</c:v>
                </c:pt>
                <c:pt idx="45">
                  <c:v>4.5</c:v>
                </c:pt>
                <c:pt idx="46">
                  <c:v>4.25</c:v>
                </c:pt>
                <c:pt idx="47">
                  <c:v>4.25</c:v>
                </c:pt>
                <c:pt idx="48">
                  <c:v>4.22</c:v>
                </c:pt>
              </c:numCache>
            </c:numRef>
          </c:val>
          <c:smooth val="0"/>
        </c:ser>
        <c:ser>
          <c:idx val="1"/>
          <c:order val="1"/>
          <c:spPr>
            <a:ln w="4445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35"/>
            <c:bubble3D val="0"/>
          </c:dPt>
          <c:dPt>
            <c:idx val="36"/>
            <c:bubble3D val="0"/>
          </c:dPt>
          <c:dPt>
            <c:idx val="37"/>
            <c:bubble3D val="0"/>
          </c:dPt>
          <c:dPt>
            <c:idx val="38"/>
            <c:bubble3D val="0"/>
          </c:dPt>
          <c:dPt>
            <c:idx val="39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40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41"/>
            <c:bubble3D val="0"/>
          </c:dPt>
          <c:dPt>
            <c:idx val="42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43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44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45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46"/>
            <c:bubble3D val="0"/>
          </c:dPt>
          <c:dPt>
            <c:idx val="47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48"/>
            <c:bubble3D val="0"/>
          </c:dPt>
          <c:dPt>
            <c:idx val="49"/>
            <c:bubble3D val="0"/>
          </c:dPt>
          <c:dPt>
            <c:idx val="50"/>
            <c:bubble3D val="0"/>
          </c:dPt>
          <c:dPt>
            <c:idx val="51"/>
            <c:bubble3D val="0"/>
          </c:dPt>
          <c:dPt>
            <c:idx val="52"/>
            <c:bubble3D val="0"/>
          </c:dPt>
          <c:dPt>
            <c:idx val="53"/>
            <c:bubble3D val="0"/>
          </c:dPt>
          <c:dPt>
            <c:idx val="54"/>
            <c:bubble3D val="0"/>
          </c:dPt>
          <c:dPt>
            <c:idx val="55"/>
            <c:bubble3D val="0"/>
          </c:dPt>
          <c:dPt>
            <c:idx val="56"/>
            <c:bubble3D val="0"/>
          </c:dPt>
          <c:dPt>
            <c:idx val="57"/>
            <c:bubble3D val="0"/>
          </c:dPt>
          <c:dPt>
            <c:idx val="58"/>
            <c:bubble3D val="0"/>
          </c:dPt>
          <c:dPt>
            <c:idx val="59"/>
            <c:bubble3D val="0"/>
          </c:dPt>
          <c:dPt>
            <c:idx val="60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61"/>
            <c:bubble3D val="0"/>
          </c:dPt>
          <c:dPt>
            <c:idx val="62"/>
            <c:bubble3D val="0"/>
          </c:dPt>
          <c:dPt>
            <c:idx val="63"/>
            <c:bubble3D val="0"/>
          </c:dPt>
          <c:dPt>
            <c:idx val="64"/>
            <c:bubble3D val="0"/>
          </c:dPt>
          <c:dPt>
            <c:idx val="65"/>
            <c:bubble3D val="0"/>
          </c:dPt>
          <c:dPt>
            <c:idx val="66"/>
            <c:bubble3D val="0"/>
          </c:dPt>
          <c:dPt>
            <c:idx val="67"/>
            <c:bubble3D val="0"/>
          </c:dPt>
          <c:dPt>
            <c:idx val="68"/>
            <c:bubble3D val="0"/>
          </c:dPt>
          <c:dPt>
            <c:idx val="69"/>
            <c:bubble3D val="0"/>
          </c:dPt>
          <c:dPt>
            <c:idx val="70"/>
            <c:bubble3D val="0"/>
          </c:dPt>
          <c:dPt>
            <c:idx val="71"/>
            <c:bubble3D val="0"/>
          </c:dPt>
          <c:dPt>
            <c:idx val="72"/>
            <c:bubble3D val="0"/>
          </c:dPt>
          <c:dPt>
            <c:idx val="74"/>
            <c:bubble3D val="0"/>
          </c:dPt>
          <c:dPt>
            <c:idx val="75"/>
            <c:bubble3D val="0"/>
          </c:dPt>
          <c:dPt>
            <c:idx val="77"/>
            <c:bubble3D val="0"/>
          </c:dPt>
          <c:dPt>
            <c:idx val="79"/>
            <c:bubble3D val="0"/>
          </c:dPt>
          <c:dPt>
            <c:idx val="81"/>
            <c:bubble3D val="0"/>
          </c:dPt>
          <c:dPt>
            <c:idx val="82"/>
            <c:bubble3D val="0"/>
          </c:dPt>
          <c:dLbls>
            <c:dLbl>
              <c:idx val="12"/>
              <c:layout>
                <c:manualLayout>
                  <c:x val="-7.5486504119455428E-2"/>
                  <c:y val="8.83957101523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7170016065307676E-2"/>
                  <c:y val="4.785760236120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2.3158320741817794E-2"/>
                  <c:y val="-4.3588657172785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2.9169977478250854E-3"/>
                  <c:y val="-2.24615279668348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8.2073176907989279E-2"/>
                  <c:y val="-0.24785617968346879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</a:defRPr>
                    </a:pPr>
                    <a:r>
                      <a:rPr lang="en-US" dirty="0" smtClean="0"/>
                      <a:t>4,5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5.0372187092559521E-3"/>
                  <c:y val="-1.8724627773697204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</a:defRPr>
                    </a:pPr>
                    <a:r>
                      <a:rPr lang="en-US" dirty="0" smtClean="0"/>
                      <a:t>4,5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Tasas!$C$136:$C$184</c:f>
              <c:numCache>
                <c:formatCode>[$-C0A]mmm\-yy;@</c:formatCode>
                <c:ptCount val="49"/>
                <c:pt idx="0">
                  <c:v>40878</c:v>
                </c:pt>
                <c:pt idx="1">
                  <c:v>40909</c:v>
                </c:pt>
                <c:pt idx="2">
                  <c:v>40940</c:v>
                </c:pt>
                <c:pt idx="3">
                  <c:v>40969</c:v>
                </c:pt>
                <c:pt idx="4">
                  <c:v>41000</c:v>
                </c:pt>
                <c:pt idx="5">
                  <c:v>41030</c:v>
                </c:pt>
                <c:pt idx="6">
                  <c:v>41061</c:v>
                </c:pt>
                <c:pt idx="7">
                  <c:v>41091</c:v>
                </c:pt>
                <c:pt idx="8">
                  <c:v>41122</c:v>
                </c:pt>
                <c:pt idx="9">
                  <c:v>41153</c:v>
                </c:pt>
                <c:pt idx="10">
                  <c:v>41183</c:v>
                </c:pt>
                <c:pt idx="11">
                  <c:v>41214</c:v>
                </c:pt>
                <c:pt idx="12">
                  <c:v>41244</c:v>
                </c:pt>
                <c:pt idx="13">
                  <c:v>41275</c:v>
                </c:pt>
                <c:pt idx="14">
                  <c:v>41306</c:v>
                </c:pt>
                <c:pt idx="15">
                  <c:v>41334</c:v>
                </c:pt>
                <c:pt idx="16">
                  <c:v>41365</c:v>
                </c:pt>
                <c:pt idx="17">
                  <c:v>41395</c:v>
                </c:pt>
                <c:pt idx="18">
                  <c:v>41426</c:v>
                </c:pt>
                <c:pt idx="19">
                  <c:v>41456</c:v>
                </c:pt>
                <c:pt idx="20">
                  <c:v>41487</c:v>
                </c:pt>
                <c:pt idx="21">
                  <c:v>41518</c:v>
                </c:pt>
                <c:pt idx="22">
                  <c:v>41548</c:v>
                </c:pt>
                <c:pt idx="23">
                  <c:v>41579</c:v>
                </c:pt>
                <c:pt idx="24">
                  <c:v>41609</c:v>
                </c:pt>
                <c:pt idx="25">
                  <c:v>41640</c:v>
                </c:pt>
                <c:pt idx="26">
                  <c:v>41671</c:v>
                </c:pt>
                <c:pt idx="27">
                  <c:v>41699</c:v>
                </c:pt>
                <c:pt idx="28">
                  <c:v>41730</c:v>
                </c:pt>
                <c:pt idx="29">
                  <c:v>41760</c:v>
                </c:pt>
                <c:pt idx="30">
                  <c:v>41791</c:v>
                </c:pt>
                <c:pt idx="31">
                  <c:v>41821</c:v>
                </c:pt>
                <c:pt idx="32">
                  <c:v>41852</c:v>
                </c:pt>
                <c:pt idx="33">
                  <c:v>41883</c:v>
                </c:pt>
                <c:pt idx="34">
                  <c:v>41913</c:v>
                </c:pt>
                <c:pt idx="35">
                  <c:v>41944</c:v>
                </c:pt>
                <c:pt idx="36">
                  <c:v>41974</c:v>
                </c:pt>
                <c:pt idx="37">
                  <c:v>42005</c:v>
                </c:pt>
                <c:pt idx="38">
                  <c:v>42036</c:v>
                </c:pt>
                <c:pt idx="39">
                  <c:v>42064</c:v>
                </c:pt>
                <c:pt idx="40">
                  <c:v>42095</c:v>
                </c:pt>
                <c:pt idx="41">
                  <c:v>42125</c:v>
                </c:pt>
                <c:pt idx="42">
                  <c:v>42156</c:v>
                </c:pt>
                <c:pt idx="43">
                  <c:v>42186</c:v>
                </c:pt>
                <c:pt idx="44">
                  <c:v>42217</c:v>
                </c:pt>
                <c:pt idx="45">
                  <c:v>42248</c:v>
                </c:pt>
                <c:pt idx="46">
                  <c:v>42278</c:v>
                </c:pt>
                <c:pt idx="47">
                  <c:v>42309</c:v>
                </c:pt>
                <c:pt idx="48">
                  <c:v>42339</c:v>
                </c:pt>
              </c:numCache>
            </c:numRef>
          </c:cat>
          <c:val>
            <c:numRef>
              <c:f>Tasas!$M$136:$M$184</c:f>
              <c:numCache>
                <c:formatCode>0.00</c:formatCode>
                <c:ptCount val="49"/>
                <c:pt idx="0">
                  <c:v>4.75</c:v>
                </c:pt>
                <c:pt idx="1">
                  <c:v>5</c:v>
                </c:pt>
                <c:pt idx="2">
                  <c:v>5.25</c:v>
                </c:pt>
                <c:pt idx="3">
                  <c:v>5.25</c:v>
                </c:pt>
                <c:pt idx="4">
                  <c:v>5.25</c:v>
                </c:pt>
                <c:pt idx="5">
                  <c:v>5.25</c:v>
                </c:pt>
                <c:pt idx="6">
                  <c:v>5.25</c:v>
                </c:pt>
                <c:pt idx="7">
                  <c:v>5</c:v>
                </c:pt>
                <c:pt idx="8">
                  <c:v>4.75</c:v>
                </c:pt>
                <c:pt idx="9">
                  <c:v>4.75</c:v>
                </c:pt>
                <c:pt idx="10">
                  <c:v>4.75</c:v>
                </c:pt>
                <c:pt idx="11">
                  <c:v>4.5</c:v>
                </c:pt>
                <c:pt idx="12">
                  <c:v>4.25</c:v>
                </c:pt>
                <c:pt idx="13">
                  <c:v>4</c:v>
                </c:pt>
                <c:pt idx="14">
                  <c:v>3.75</c:v>
                </c:pt>
                <c:pt idx="15">
                  <c:v>3.25</c:v>
                </c:pt>
                <c:pt idx="16">
                  <c:v>3.25</c:v>
                </c:pt>
                <c:pt idx="17">
                  <c:v>3.25</c:v>
                </c:pt>
                <c:pt idx="18">
                  <c:v>3.25</c:v>
                </c:pt>
                <c:pt idx="19">
                  <c:v>3.25</c:v>
                </c:pt>
                <c:pt idx="20">
                  <c:v>3.25</c:v>
                </c:pt>
                <c:pt idx="21">
                  <c:v>3.25</c:v>
                </c:pt>
                <c:pt idx="22">
                  <c:v>3.25</c:v>
                </c:pt>
                <c:pt idx="23">
                  <c:v>3.25</c:v>
                </c:pt>
                <c:pt idx="24">
                  <c:v>3.25</c:v>
                </c:pt>
                <c:pt idx="25">
                  <c:v>3.25</c:v>
                </c:pt>
                <c:pt idx="26">
                  <c:v>3.25</c:v>
                </c:pt>
                <c:pt idx="27">
                  <c:v>3.25</c:v>
                </c:pt>
                <c:pt idx="28">
                  <c:v>3.5</c:v>
                </c:pt>
                <c:pt idx="29">
                  <c:v>3.75</c:v>
                </c:pt>
                <c:pt idx="30">
                  <c:v>4</c:v>
                </c:pt>
                <c:pt idx="31">
                  <c:v>4.25</c:v>
                </c:pt>
                <c:pt idx="32">
                  <c:v>4.5</c:v>
                </c:pt>
                <c:pt idx="33">
                  <c:v>4.5</c:v>
                </c:pt>
                <c:pt idx="34">
                  <c:v>4.5</c:v>
                </c:pt>
                <c:pt idx="35">
                  <c:v>4.5</c:v>
                </c:pt>
                <c:pt idx="36">
                  <c:v>4.5</c:v>
                </c:pt>
                <c:pt idx="37">
                  <c:v>4.5</c:v>
                </c:pt>
                <c:pt idx="38">
                  <c:v>4.5</c:v>
                </c:pt>
                <c:pt idx="39">
                  <c:v>4.5</c:v>
                </c:pt>
                <c:pt idx="40">
                  <c:v>4.5</c:v>
                </c:pt>
                <c:pt idx="41">
                  <c:v>4.5</c:v>
                </c:pt>
                <c:pt idx="42">
                  <c:v>4.5</c:v>
                </c:pt>
                <c:pt idx="43">
                  <c:v>4.25</c:v>
                </c:pt>
                <c:pt idx="44">
                  <c:v>4.25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13792"/>
        <c:axId val="132515328"/>
      </c:lineChart>
      <c:dateAx>
        <c:axId val="132513792"/>
        <c:scaling>
          <c:orientation val="minMax"/>
        </c:scaling>
        <c:delete val="0"/>
        <c:axPos val="b"/>
        <c:numFmt formatCode="[$-C0A]mmm\-yy;@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32515328"/>
        <c:crosses val="autoZero"/>
        <c:auto val="1"/>
        <c:lblOffset val="100"/>
        <c:baseTimeUnit val="months"/>
        <c:majorUnit val="6"/>
        <c:minorUnit val="500"/>
      </c:dateAx>
      <c:valAx>
        <c:axId val="132515328"/>
        <c:scaling>
          <c:orientation val="minMax"/>
          <c:max val="6"/>
          <c:min val="2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32513792"/>
        <c:crosses val="autoZero"/>
        <c:crossBetween val="between"/>
        <c:majorUnit val="0.5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038299533537937E-2"/>
          <c:y val="2.9206166929311307E-2"/>
          <c:w val="0.91724429737063207"/>
          <c:h val="0.90489322708239084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9.0809601388548676E-3"/>
                  <c:y val="2.0393323601081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780124354680496E-2"/>
                  <c:y val="-5.4222705751094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4.4829306364816003E-2"/>
                  <c:y val="-2.1148220718595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8.0052332794314299E-3"/>
                  <c:y val="-2.1148220718595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4.8094433009496307E-3"/>
                  <c:y val="-2.799058598888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>
                <c:manualLayout>
                  <c:x val="-4.9632446332474864E-2"/>
                  <c:y val="-9.16422897805802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1.6010466558861684E-3"/>
                  <c:y val="-3.05474299268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Tasas!$B$136:$B$184</c:f>
              <c:strCache>
                <c:ptCount val="49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  <c:pt idx="13">
                  <c:v>ene</c:v>
                </c:pt>
                <c:pt idx="14">
                  <c:v>feb</c:v>
                </c:pt>
                <c:pt idx="15">
                  <c:v>mar</c:v>
                </c:pt>
                <c:pt idx="16">
                  <c:v>abr</c:v>
                </c:pt>
                <c:pt idx="17">
                  <c:v>may</c:v>
                </c:pt>
                <c:pt idx="18">
                  <c:v>jun</c:v>
                </c:pt>
                <c:pt idx="19">
                  <c:v>jul</c:v>
                </c:pt>
                <c:pt idx="20">
                  <c:v>ago</c:v>
                </c:pt>
                <c:pt idx="21">
                  <c:v>sep</c:v>
                </c:pt>
                <c:pt idx="22">
                  <c:v>oct</c:v>
                </c:pt>
                <c:pt idx="23">
                  <c:v>nov</c:v>
                </c:pt>
                <c:pt idx="24">
                  <c:v>dic</c:v>
                </c:pt>
                <c:pt idx="25">
                  <c:v>ene</c:v>
                </c:pt>
                <c:pt idx="26">
                  <c:v>feb</c:v>
                </c:pt>
                <c:pt idx="27">
                  <c:v>mar</c:v>
                </c:pt>
                <c:pt idx="28">
                  <c:v>abr</c:v>
                </c:pt>
                <c:pt idx="29">
                  <c:v>may</c:v>
                </c:pt>
                <c:pt idx="30">
                  <c:v>jun</c:v>
                </c:pt>
                <c:pt idx="31">
                  <c:v>jul</c:v>
                </c:pt>
                <c:pt idx="32">
                  <c:v>ago</c:v>
                </c:pt>
                <c:pt idx="33">
                  <c:v>sep</c:v>
                </c:pt>
                <c:pt idx="34">
                  <c:v>oct</c:v>
                </c:pt>
                <c:pt idx="35">
                  <c:v>nov</c:v>
                </c:pt>
                <c:pt idx="36">
                  <c:v>dic</c:v>
                </c:pt>
                <c:pt idx="37">
                  <c:v>ene</c:v>
                </c:pt>
                <c:pt idx="38">
                  <c:v>feb</c:v>
                </c:pt>
                <c:pt idx="39">
                  <c:v>mar</c:v>
                </c:pt>
                <c:pt idx="40">
                  <c:v>abr</c:v>
                </c:pt>
                <c:pt idx="41">
                  <c:v>may</c:v>
                </c:pt>
                <c:pt idx="42">
                  <c:v>jun</c:v>
                </c:pt>
                <c:pt idx="43">
                  <c:v>jul</c:v>
                </c:pt>
                <c:pt idx="44">
                  <c:v>ago</c:v>
                </c:pt>
                <c:pt idx="45">
                  <c:v>sep</c:v>
                </c:pt>
                <c:pt idx="46">
                  <c:v>oct</c:v>
                </c:pt>
                <c:pt idx="47">
                  <c:v>nov</c:v>
                </c:pt>
                <c:pt idx="48">
                  <c:v>dic</c:v>
                </c:pt>
              </c:strCache>
            </c:strRef>
          </c:cat>
          <c:val>
            <c:numRef>
              <c:f>Tasas!$E$136:$E$184</c:f>
              <c:numCache>
                <c:formatCode>0.0</c:formatCode>
                <c:ptCount val="49"/>
                <c:pt idx="0">
                  <c:v>3.13</c:v>
                </c:pt>
                <c:pt idx="1">
                  <c:v>2.9994475250482822</c:v>
                </c:pt>
                <c:pt idx="2">
                  <c:v>3.1030373699866942</c:v>
                </c:pt>
                <c:pt idx="3">
                  <c:v>2.949631458968982</c:v>
                </c:pt>
                <c:pt idx="4">
                  <c:v>2.8117687852398765</c:v>
                </c:pt>
                <c:pt idx="5">
                  <c:v>2.94</c:v>
                </c:pt>
                <c:pt idx="6">
                  <c:v>2.8</c:v>
                </c:pt>
                <c:pt idx="7">
                  <c:v>2.74</c:v>
                </c:pt>
                <c:pt idx="8">
                  <c:v>2.75</c:v>
                </c:pt>
                <c:pt idx="9">
                  <c:v>2.9</c:v>
                </c:pt>
                <c:pt idx="10">
                  <c:v>2.9</c:v>
                </c:pt>
                <c:pt idx="11">
                  <c:v>2.68</c:v>
                </c:pt>
                <c:pt idx="12">
                  <c:v>2.4</c:v>
                </c:pt>
                <c:pt idx="13">
                  <c:v>2.1167573736890155</c:v>
                </c:pt>
                <c:pt idx="14">
                  <c:v>2.1</c:v>
                </c:pt>
                <c:pt idx="15">
                  <c:v>2.11</c:v>
                </c:pt>
                <c:pt idx="16">
                  <c:v>2.2000000000000002</c:v>
                </c:pt>
                <c:pt idx="17">
                  <c:v>2.2999999999999998</c:v>
                </c:pt>
                <c:pt idx="18">
                  <c:v>2.48</c:v>
                </c:pt>
                <c:pt idx="19">
                  <c:v>2.4500000000000002</c:v>
                </c:pt>
                <c:pt idx="20">
                  <c:v>2.46</c:v>
                </c:pt>
                <c:pt idx="21">
                  <c:v>2.36</c:v>
                </c:pt>
                <c:pt idx="22">
                  <c:v>2.31</c:v>
                </c:pt>
                <c:pt idx="23">
                  <c:v>2.21</c:v>
                </c:pt>
                <c:pt idx="24">
                  <c:v>2.36</c:v>
                </c:pt>
                <c:pt idx="25">
                  <c:v>2.4900000000000002</c:v>
                </c:pt>
                <c:pt idx="26">
                  <c:v>2.5</c:v>
                </c:pt>
                <c:pt idx="27" formatCode="_(* #,##0.0_);_(* \(#,##0.0\);_(* &quot;-&quot;??_);_(@_)">
                  <c:v>2.62</c:v>
                </c:pt>
                <c:pt idx="28" formatCode="_(* #,##0.0_);_(* \(#,##0.0\);_(* &quot;-&quot;??_);_(@_)">
                  <c:v>2.85</c:v>
                </c:pt>
                <c:pt idx="29" formatCode="_(* #,##0.0_);_(* \(#,##0.0\);_(* &quot;-&quot;??_);_(@_)">
                  <c:v>2.76</c:v>
                </c:pt>
                <c:pt idx="30" formatCode="_(* #,##0.0_);_(* \(#,##0.0\);_(* &quot;-&quot;??_);_(@_)">
                  <c:v>2.66</c:v>
                </c:pt>
                <c:pt idx="31" formatCode="_(* #,##0.0_);_(* \(#,##0.0\);_(* &quot;-&quot;??_);_(@_)">
                  <c:v>2.75</c:v>
                </c:pt>
                <c:pt idx="32" formatCode="_(* #,##0.0_);_(* \(#,##0.0\);_(* &quot;-&quot;??_);_(@_)">
                  <c:v>2.84</c:v>
                </c:pt>
                <c:pt idx="33" formatCode="_(* #,##0.0_);_(* \(#,##0.0\);_(* &quot;-&quot;??_);_(@_)">
                  <c:v>2.7</c:v>
                </c:pt>
                <c:pt idx="34" formatCode="_(* #,##0.0_);_(* \(#,##0.0\);_(* &quot;-&quot;??_);_(@_)">
                  <c:v>2.9000000000000004</c:v>
                </c:pt>
                <c:pt idx="35" formatCode="_(* #,##0.0_);_(* \(#,##0.0\);_(* &quot;-&quot;??_);_(@_)">
                  <c:v>3.18</c:v>
                </c:pt>
                <c:pt idx="36" formatCode="_(* #,##0.0_);_(* \(#,##0.0\);_(* &quot;-&quot;??_);_(@_)">
                  <c:v>3.26</c:v>
                </c:pt>
                <c:pt idx="37" formatCode="_(* #,##0.0_);_(* \(#,##0.0\);_(* &quot;-&quot;??_);_(@_)">
                  <c:v>3.2</c:v>
                </c:pt>
                <c:pt idx="38" formatCode="_(* #,##0.0_);_(* \(#,##0.0\);_(* &quot;-&quot;??_);_(@_)">
                  <c:v>3.0658419567799688</c:v>
                </c:pt>
                <c:pt idx="39" formatCode="_(* #,##0.0_);_(* \(#,##0.0\);_(* &quot;-&quot;??_);_(@_)">
                  <c:v>3.0311373388485601</c:v>
                </c:pt>
                <c:pt idx="40" formatCode="_(* #,##0.0_);_(* \(#,##0.0\);_(* &quot;-&quot;??_);_(@_)">
                  <c:v>3.0321556574986999</c:v>
                </c:pt>
                <c:pt idx="41" formatCode="_(* #,##0.0_);_(* \(#,##0.0\);_(* &quot;-&quot;??_);_(@_)">
                  <c:v>2.9184835257727526</c:v>
                </c:pt>
                <c:pt idx="42" formatCode="_(* #,##0.0_);_(* \(#,##0.0\);_(* &quot;-&quot;??_);_(@_)">
                  <c:v>2.8563933433826794</c:v>
                </c:pt>
                <c:pt idx="43" formatCode="_(* #,##0.0_);_(* \(#,##0.0\);_(* &quot;-&quot;??_);_(@_)">
                  <c:v>2.8019207575256111</c:v>
                </c:pt>
                <c:pt idx="44" formatCode="_(* #,##0.0_);_(* \(#,##0.0\);_(* &quot;-&quot;??_);_(@_)">
                  <c:v>2.8473452386418074</c:v>
                </c:pt>
                <c:pt idx="45" formatCode="_(* #,##0.0_);_(* \(#,##0.0\);_(* &quot;-&quot;??_);_(@_)">
                  <c:v>2.91284120708093</c:v>
                </c:pt>
                <c:pt idx="46" formatCode="_(* #,##0.0_);_(* \(#,##0.0\);_(* &quot;-&quot;??_);_(@_)">
                  <c:v>2.8086712330814612</c:v>
                </c:pt>
                <c:pt idx="47" formatCode="_(* #,##0.0_);_(* \(#,##0.0\);_(* &quot;-&quot;??_);_(@_)">
                  <c:v>2.8568610227025504</c:v>
                </c:pt>
                <c:pt idx="48" formatCode="_(* #,##0.0_);_(* \(#,##0.0\);_(* &quot;-&quot;??_);_(@_)">
                  <c:v>3</c:v>
                </c:pt>
              </c:numCache>
            </c:numRef>
          </c:val>
          <c:smooth val="0"/>
        </c:ser>
        <c:ser>
          <c:idx val="1"/>
          <c:order val="1"/>
          <c:spPr>
            <a:ln w="41275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9.8086169339553133E-3"/>
                  <c:y val="-4.944927664944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1042683525645931E-2"/>
                  <c:y val="1.3182760962197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4.6436656353993182E-2"/>
                  <c:y val="-3.7951342440204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1.9212559870635429E-2"/>
                  <c:y val="-3.985801273333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8.3659100103360886E-3"/>
                  <c:y val="-1.36406948753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>
                <c:manualLayout>
                  <c:x val="-4.6430353020702288E-2"/>
                  <c:y val="-8.4592882874381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0"/>
                  <c:y val="-2.36753016270711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Tasas!$B$136:$B$184</c:f>
              <c:strCache>
                <c:ptCount val="49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  <c:pt idx="13">
                  <c:v>ene</c:v>
                </c:pt>
                <c:pt idx="14">
                  <c:v>feb</c:v>
                </c:pt>
                <c:pt idx="15">
                  <c:v>mar</c:v>
                </c:pt>
                <c:pt idx="16">
                  <c:v>abr</c:v>
                </c:pt>
                <c:pt idx="17">
                  <c:v>may</c:v>
                </c:pt>
                <c:pt idx="18">
                  <c:v>jun</c:v>
                </c:pt>
                <c:pt idx="19">
                  <c:v>jul</c:v>
                </c:pt>
                <c:pt idx="20">
                  <c:v>ago</c:v>
                </c:pt>
                <c:pt idx="21">
                  <c:v>sep</c:v>
                </c:pt>
                <c:pt idx="22">
                  <c:v>oct</c:v>
                </c:pt>
                <c:pt idx="23">
                  <c:v>nov</c:v>
                </c:pt>
                <c:pt idx="24">
                  <c:v>dic</c:v>
                </c:pt>
                <c:pt idx="25">
                  <c:v>ene</c:v>
                </c:pt>
                <c:pt idx="26">
                  <c:v>feb</c:v>
                </c:pt>
                <c:pt idx="27">
                  <c:v>mar</c:v>
                </c:pt>
                <c:pt idx="28">
                  <c:v>abr</c:v>
                </c:pt>
                <c:pt idx="29">
                  <c:v>may</c:v>
                </c:pt>
                <c:pt idx="30">
                  <c:v>jun</c:v>
                </c:pt>
                <c:pt idx="31">
                  <c:v>jul</c:v>
                </c:pt>
                <c:pt idx="32">
                  <c:v>ago</c:v>
                </c:pt>
                <c:pt idx="33">
                  <c:v>sep</c:v>
                </c:pt>
                <c:pt idx="34">
                  <c:v>oct</c:v>
                </c:pt>
                <c:pt idx="35">
                  <c:v>nov</c:v>
                </c:pt>
                <c:pt idx="36">
                  <c:v>dic</c:v>
                </c:pt>
                <c:pt idx="37">
                  <c:v>ene</c:v>
                </c:pt>
                <c:pt idx="38">
                  <c:v>feb</c:v>
                </c:pt>
                <c:pt idx="39">
                  <c:v>mar</c:v>
                </c:pt>
                <c:pt idx="40">
                  <c:v>abr</c:v>
                </c:pt>
                <c:pt idx="41">
                  <c:v>may</c:v>
                </c:pt>
                <c:pt idx="42">
                  <c:v>jun</c:v>
                </c:pt>
                <c:pt idx="43">
                  <c:v>jul</c:v>
                </c:pt>
                <c:pt idx="44">
                  <c:v>ago</c:v>
                </c:pt>
                <c:pt idx="45">
                  <c:v>sep</c:v>
                </c:pt>
                <c:pt idx="46">
                  <c:v>oct</c:v>
                </c:pt>
                <c:pt idx="47">
                  <c:v>nov</c:v>
                </c:pt>
                <c:pt idx="48">
                  <c:v>dic</c:v>
                </c:pt>
              </c:strCache>
            </c:strRef>
          </c:cat>
          <c:val>
            <c:numRef>
              <c:f>Tasas!$F$136:$F$184</c:f>
              <c:numCache>
                <c:formatCode>0.0</c:formatCode>
                <c:ptCount val="49"/>
                <c:pt idx="0">
                  <c:v>3.73</c:v>
                </c:pt>
                <c:pt idx="1">
                  <c:v>3.5377362289628511</c:v>
                </c:pt>
                <c:pt idx="2">
                  <c:v>3.5471923571804398</c:v>
                </c:pt>
                <c:pt idx="3">
                  <c:v>3.3935142808331653</c:v>
                </c:pt>
                <c:pt idx="4">
                  <c:v>3.4183842309346568</c:v>
                </c:pt>
                <c:pt idx="5">
                  <c:v>3.44</c:v>
                </c:pt>
                <c:pt idx="6">
                  <c:v>3.2</c:v>
                </c:pt>
                <c:pt idx="7">
                  <c:v>3.03</c:v>
                </c:pt>
                <c:pt idx="8">
                  <c:v>3.11</c:v>
                </c:pt>
                <c:pt idx="9">
                  <c:v>3.1</c:v>
                </c:pt>
                <c:pt idx="10">
                  <c:v>3.1</c:v>
                </c:pt>
                <c:pt idx="11">
                  <c:v>2.77</c:v>
                </c:pt>
                <c:pt idx="12">
                  <c:v>2.44</c:v>
                </c:pt>
                <c:pt idx="13">
                  <c:v>1.9956413999981715</c:v>
                </c:pt>
                <c:pt idx="14">
                  <c:v>1.83</c:v>
                </c:pt>
                <c:pt idx="15">
                  <c:v>1.91</c:v>
                </c:pt>
                <c:pt idx="16">
                  <c:v>2.02</c:v>
                </c:pt>
                <c:pt idx="17">
                  <c:v>2</c:v>
                </c:pt>
                <c:pt idx="18">
                  <c:v>2.1585199999999998</c:v>
                </c:pt>
                <c:pt idx="19">
                  <c:v>2.2200000000000002</c:v>
                </c:pt>
                <c:pt idx="20">
                  <c:v>2.27</c:v>
                </c:pt>
                <c:pt idx="21">
                  <c:v>2.27</c:v>
                </c:pt>
                <c:pt idx="22">
                  <c:v>1.8446999999999998</c:v>
                </c:pt>
                <c:pt idx="23">
                  <c:v>1.7616200000000002</c:v>
                </c:pt>
                <c:pt idx="24">
                  <c:v>1.938038574464354</c:v>
                </c:pt>
                <c:pt idx="25">
                  <c:v>2.13</c:v>
                </c:pt>
                <c:pt idx="26">
                  <c:v>2.2587138849242727</c:v>
                </c:pt>
                <c:pt idx="27" formatCode="_(* #,##0.0_);_(* \(#,##0.0\);_(* &quot;-&quot;??_);_(@_)">
                  <c:v>2.5099999999999998</c:v>
                </c:pt>
                <c:pt idx="28" formatCode="_(* #,##0.0_);_(* \(#,##0.0\);_(* &quot;-&quot;??_);_(@_)">
                  <c:v>2.72</c:v>
                </c:pt>
                <c:pt idx="29" formatCode="_(* #,##0.0_);_(* \(#,##0.0\);_(* &quot;-&quot;??_);_(@_)">
                  <c:v>2.92638</c:v>
                </c:pt>
                <c:pt idx="30" formatCode="_(* #,##0.0_);_(* \(#,##0.0\);_(* &quot;-&quot;??_);_(@_)">
                  <c:v>2.79</c:v>
                </c:pt>
                <c:pt idx="31" formatCode="_(* #,##0.0_);_(* \(#,##0.0\);_(* &quot;-&quot;??_);_(@_)">
                  <c:v>2.89</c:v>
                </c:pt>
                <c:pt idx="32" formatCode="_(* #,##0.0_);_(* \(#,##0.0\);_(* &quot;-&quot;??_);_(@_)">
                  <c:v>3.02</c:v>
                </c:pt>
                <c:pt idx="33" formatCode="_(* #,##0.0_);_(* \(#,##0.0\);_(* &quot;-&quot;??_);_(@_)">
                  <c:v>2.86</c:v>
                </c:pt>
                <c:pt idx="34" formatCode="_(* #,##0.0_);_(* \(#,##0.0\);_(* &quot;-&quot;??_);_(@_)">
                  <c:v>3.3</c:v>
                </c:pt>
                <c:pt idx="35" formatCode="_(* #,##0.0_);_(* \(#,##0.0\);_(* &quot;-&quot;??_);_(@_)">
                  <c:v>3.65</c:v>
                </c:pt>
                <c:pt idx="36" formatCode="_(* #,##0.0_);_(* \(#,##0.0\);_(* &quot;-&quot;??_);_(@_)">
                  <c:v>3.66</c:v>
                </c:pt>
                <c:pt idx="37" formatCode="_(* #,##0.0_);_(* \(#,##0.0\);_(* &quot;-&quot;??_);_(@_)">
                  <c:v>3.82</c:v>
                </c:pt>
                <c:pt idx="38" formatCode="_(* #,##0.0_);_(* \(#,##0.0\);_(* &quot;-&quot;??_);_(@_)">
                  <c:v>3.4819075021873056</c:v>
                </c:pt>
                <c:pt idx="39">
                  <c:v>3.3920470602607971</c:v>
                </c:pt>
                <c:pt idx="40">
                  <c:v>3.2673094850406974</c:v>
                </c:pt>
                <c:pt idx="41">
                  <c:v>2.9377058140531092</c:v>
                </c:pt>
                <c:pt idx="42">
                  <c:v>3.0187362265744739</c:v>
                </c:pt>
                <c:pt idx="43">
                  <c:v>2.9517895128924381</c:v>
                </c:pt>
                <c:pt idx="44">
                  <c:v>3.0343809626119267</c:v>
                </c:pt>
                <c:pt idx="45">
                  <c:v>3.170029387017065</c:v>
                </c:pt>
                <c:pt idx="46">
                  <c:v>3.1460637968895129</c:v>
                </c:pt>
                <c:pt idx="47">
                  <c:v>3.1576262634160468</c:v>
                </c:pt>
                <c:pt idx="48">
                  <c:v>3.2228592344878013</c:v>
                </c:pt>
              </c:numCache>
            </c:numRef>
          </c:val>
          <c:smooth val="0"/>
        </c:ser>
        <c:ser>
          <c:idx val="2"/>
          <c:order val="2"/>
          <c:spPr>
            <a:ln w="41275"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3.7722550212668189E-2"/>
                  <c:y val="0.11488905047634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257134018068631E-2"/>
                  <c:y val="5.933602357943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3.2748589912826163E-2"/>
                  <c:y val="-4.415852099372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layout>
                <c:manualLayout>
                  <c:x val="-2.5616746494180574E-2"/>
                  <c:y val="-6.814426675991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4.6258902355188879E-3"/>
                  <c:y val="-2.247854186441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4.6430479087367992E-2"/>
                  <c:y val="2.1148220718595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0"/>
                  <c:y val="1.0064369781172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Tasas!$B$136:$B$184</c:f>
              <c:strCache>
                <c:ptCount val="49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  <c:pt idx="13">
                  <c:v>ene</c:v>
                </c:pt>
                <c:pt idx="14">
                  <c:v>feb</c:v>
                </c:pt>
                <c:pt idx="15">
                  <c:v>mar</c:v>
                </c:pt>
                <c:pt idx="16">
                  <c:v>abr</c:v>
                </c:pt>
                <c:pt idx="17">
                  <c:v>may</c:v>
                </c:pt>
                <c:pt idx="18">
                  <c:v>jun</c:v>
                </c:pt>
                <c:pt idx="19">
                  <c:v>jul</c:v>
                </c:pt>
                <c:pt idx="20">
                  <c:v>ago</c:v>
                </c:pt>
                <c:pt idx="21">
                  <c:v>sep</c:v>
                </c:pt>
                <c:pt idx="22">
                  <c:v>oct</c:v>
                </c:pt>
                <c:pt idx="23">
                  <c:v>nov</c:v>
                </c:pt>
                <c:pt idx="24">
                  <c:v>dic</c:v>
                </c:pt>
                <c:pt idx="25">
                  <c:v>ene</c:v>
                </c:pt>
                <c:pt idx="26">
                  <c:v>feb</c:v>
                </c:pt>
                <c:pt idx="27">
                  <c:v>mar</c:v>
                </c:pt>
                <c:pt idx="28">
                  <c:v>abr</c:v>
                </c:pt>
                <c:pt idx="29">
                  <c:v>may</c:v>
                </c:pt>
                <c:pt idx="30">
                  <c:v>jun</c:v>
                </c:pt>
                <c:pt idx="31">
                  <c:v>jul</c:v>
                </c:pt>
                <c:pt idx="32">
                  <c:v>ago</c:v>
                </c:pt>
                <c:pt idx="33">
                  <c:v>sep</c:v>
                </c:pt>
                <c:pt idx="34">
                  <c:v>oct</c:v>
                </c:pt>
                <c:pt idx="35">
                  <c:v>nov</c:v>
                </c:pt>
                <c:pt idx="36">
                  <c:v>dic</c:v>
                </c:pt>
                <c:pt idx="37">
                  <c:v>ene</c:v>
                </c:pt>
                <c:pt idx="38">
                  <c:v>feb</c:v>
                </c:pt>
                <c:pt idx="39">
                  <c:v>mar</c:v>
                </c:pt>
                <c:pt idx="40">
                  <c:v>abr</c:v>
                </c:pt>
                <c:pt idx="41">
                  <c:v>may</c:v>
                </c:pt>
                <c:pt idx="42">
                  <c:v>jun</c:v>
                </c:pt>
                <c:pt idx="43">
                  <c:v>jul</c:v>
                </c:pt>
                <c:pt idx="44">
                  <c:v>ago</c:v>
                </c:pt>
                <c:pt idx="45">
                  <c:v>sep</c:v>
                </c:pt>
                <c:pt idx="46">
                  <c:v>oct</c:v>
                </c:pt>
                <c:pt idx="47">
                  <c:v>nov</c:v>
                </c:pt>
                <c:pt idx="48">
                  <c:v>dic</c:v>
                </c:pt>
              </c:strCache>
            </c:strRef>
          </c:cat>
          <c:val>
            <c:numRef>
              <c:f>Tasas!$N$136:$N$184</c:f>
              <c:numCache>
                <c:formatCode>0.00</c:formatCode>
                <c:ptCount val="49"/>
                <c:pt idx="0">
                  <c:v>1.5708329293125267</c:v>
                </c:pt>
                <c:pt idx="1">
                  <c:v>1.942294374409359</c:v>
                </c:pt>
                <c:pt idx="2">
                  <c:v>2.0823466357338338</c:v>
                </c:pt>
                <c:pt idx="3">
                  <c:v>2.2344602000327063</c:v>
                </c:pt>
                <c:pt idx="4">
                  <c:v>2.3715487473552344</c:v>
                </c:pt>
                <c:pt idx="5">
                  <c:v>2.2440256460073638</c:v>
                </c:pt>
                <c:pt idx="6">
                  <c:v>2.3832684824902639</c:v>
                </c:pt>
                <c:pt idx="7">
                  <c:v>2.1997274673934086</c:v>
                </c:pt>
                <c:pt idx="8">
                  <c:v>1.9464720194647178</c:v>
                </c:pt>
                <c:pt idx="9">
                  <c:v>1.7978620019436509</c:v>
                </c:pt>
                <c:pt idx="10">
                  <c:v>1.7978620019436509</c:v>
                </c:pt>
                <c:pt idx="11">
                  <c:v>1.7724970783015159</c:v>
                </c:pt>
                <c:pt idx="12">
                  <c:v>1.806640625</c:v>
                </c:pt>
                <c:pt idx="13">
                  <c:v>1.8442052751630023</c:v>
                </c:pt>
                <c:pt idx="14">
                  <c:v>1.6160626836435155</c:v>
                </c:pt>
                <c:pt idx="15">
                  <c:v>1.1164430516110047</c:v>
                </c:pt>
                <c:pt idx="16">
                  <c:v>1.0273972602739656</c:v>
                </c:pt>
                <c:pt idx="17">
                  <c:v>0.92864125122189556</c:v>
                </c:pt>
                <c:pt idx="18">
                  <c:v>0.92864125122189556</c:v>
                </c:pt>
                <c:pt idx="19">
                  <c:v>0.75136612021857729</c:v>
                </c:pt>
                <c:pt idx="20">
                  <c:v>0.77103259808706248</c:v>
                </c:pt>
                <c:pt idx="21">
                  <c:v>0.86948026572879478</c:v>
                </c:pt>
                <c:pt idx="22">
                  <c:v>0.91877626820449088</c:v>
                </c:pt>
                <c:pt idx="23">
                  <c:v>1.017512963506495</c:v>
                </c:pt>
                <c:pt idx="24">
                  <c:v>0.86948026572879478</c:v>
                </c:pt>
                <c:pt idx="25">
                  <c:v>0.74153575958630924</c:v>
                </c:pt>
                <c:pt idx="26">
                  <c:v>0.73170731707317138</c:v>
                </c:pt>
                <c:pt idx="27">
                  <c:v>0.61391541609823186</c:v>
                </c:pt>
                <c:pt idx="28">
                  <c:v>0.63198833252309239</c:v>
                </c:pt>
                <c:pt idx="29">
                  <c:v>0.96340988711560716</c:v>
                </c:pt>
                <c:pt idx="30">
                  <c:v>1.3052795636080416</c:v>
                </c:pt>
                <c:pt idx="31">
                  <c:v>1.4598540145985384</c:v>
                </c:pt>
                <c:pt idx="32">
                  <c:v>1.614157915208092</c:v>
                </c:pt>
                <c:pt idx="33">
                  <c:v>1.614157915208092</c:v>
                </c:pt>
                <c:pt idx="34">
                  <c:v>1.554907677356665</c:v>
                </c:pt>
                <c:pt idx="35">
                  <c:v>1.2793176972281328</c:v>
                </c:pt>
                <c:pt idx="36">
                  <c:v>1.2008522177028746</c:v>
                </c:pt>
                <c:pt idx="37">
                  <c:v>1.2596899224806002</c:v>
                </c:pt>
                <c:pt idx="38">
                  <c:v>1.2596899224806002</c:v>
                </c:pt>
                <c:pt idx="39">
                  <c:v>1.4256492736954174</c:v>
                </c:pt>
                <c:pt idx="40">
                  <c:v>1.4246468329564221</c:v>
                </c:pt>
                <c:pt idx="41">
                  <c:v>1.5366690414081008</c:v>
                </c:pt>
                <c:pt idx="42">
                  <c:v>1.5979625604119585</c:v>
                </c:pt>
                <c:pt idx="43">
                  <c:v>1.4086110763337878</c:v>
                </c:pt>
                <c:pt idx="44">
                  <c:v>1.3638220394542433</c:v>
                </c:pt>
                <c:pt idx="45">
                  <c:v>1.0563878911199254</c:v>
                </c:pt>
                <c:pt idx="46">
                  <c:v>1.1587823795695451</c:v>
                </c:pt>
                <c:pt idx="47">
                  <c:v>1.1113881620839372</c:v>
                </c:pt>
                <c:pt idx="48">
                  <c:v>0.97087378640776656</c:v>
                </c:pt>
              </c:numCache>
            </c:numRef>
          </c:val>
          <c:smooth val="0"/>
        </c:ser>
        <c:ser>
          <c:idx val="3"/>
          <c:order val="3"/>
          <c:spPr>
            <a:ln w="41275">
              <a:solidFill>
                <a:srgbClr val="002060"/>
              </a:solidFill>
              <a:prstDash val="sysDash"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3.801678981068695E-2"/>
                  <c:y val="6.1135935138055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1994725118568852E-2"/>
                  <c:y val="-3.4747840309655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3.9938171864416311E-2"/>
                  <c:y val="3.7567603072135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6.3161920908043068E-3"/>
                  <c:y val="2.8168208840067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7.2181990847307925E-3"/>
                  <c:y val="-1.581638977854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4.9544451799734025E-2"/>
                  <c:y val="1.8769184655605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3.4501925101020369E-3"/>
                  <c:y val="2.3468789259738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Tasas!$B$136:$B$184</c:f>
              <c:strCache>
                <c:ptCount val="49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  <c:pt idx="13">
                  <c:v>ene</c:v>
                </c:pt>
                <c:pt idx="14">
                  <c:v>feb</c:v>
                </c:pt>
                <c:pt idx="15">
                  <c:v>mar</c:v>
                </c:pt>
                <c:pt idx="16">
                  <c:v>abr</c:v>
                </c:pt>
                <c:pt idx="17">
                  <c:v>may</c:v>
                </c:pt>
                <c:pt idx="18">
                  <c:v>jun</c:v>
                </c:pt>
                <c:pt idx="19">
                  <c:v>jul</c:v>
                </c:pt>
                <c:pt idx="20">
                  <c:v>ago</c:v>
                </c:pt>
                <c:pt idx="21">
                  <c:v>sep</c:v>
                </c:pt>
                <c:pt idx="22">
                  <c:v>oct</c:v>
                </c:pt>
                <c:pt idx="23">
                  <c:v>nov</c:v>
                </c:pt>
                <c:pt idx="24">
                  <c:v>dic</c:v>
                </c:pt>
                <c:pt idx="25">
                  <c:v>ene</c:v>
                </c:pt>
                <c:pt idx="26">
                  <c:v>feb</c:v>
                </c:pt>
                <c:pt idx="27">
                  <c:v>mar</c:v>
                </c:pt>
                <c:pt idx="28">
                  <c:v>abr</c:v>
                </c:pt>
                <c:pt idx="29">
                  <c:v>may</c:v>
                </c:pt>
                <c:pt idx="30">
                  <c:v>jun</c:v>
                </c:pt>
                <c:pt idx="31">
                  <c:v>jul</c:v>
                </c:pt>
                <c:pt idx="32">
                  <c:v>ago</c:v>
                </c:pt>
                <c:pt idx="33">
                  <c:v>sep</c:v>
                </c:pt>
                <c:pt idx="34">
                  <c:v>oct</c:v>
                </c:pt>
                <c:pt idx="35">
                  <c:v>nov</c:v>
                </c:pt>
                <c:pt idx="36">
                  <c:v>dic</c:v>
                </c:pt>
                <c:pt idx="37">
                  <c:v>ene</c:v>
                </c:pt>
                <c:pt idx="38">
                  <c:v>feb</c:v>
                </c:pt>
                <c:pt idx="39">
                  <c:v>mar</c:v>
                </c:pt>
                <c:pt idx="40">
                  <c:v>abr</c:v>
                </c:pt>
                <c:pt idx="41">
                  <c:v>may</c:v>
                </c:pt>
                <c:pt idx="42">
                  <c:v>jun</c:v>
                </c:pt>
                <c:pt idx="43">
                  <c:v>jul</c:v>
                </c:pt>
                <c:pt idx="44">
                  <c:v>ago</c:v>
                </c:pt>
                <c:pt idx="45">
                  <c:v>sep</c:v>
                </c:pt>
                <c:pt idx="46">
                  <c:v>oct</c:v>
                </c:pt>
                <c:pt idx="47">
                  <c:v>nov</c:v>
                </c:pt>
                <c:pt idx="48">
                  <c:v>dic</c:v>
                </c:pt>
              </c:strCache>
            </c:strRef>
          </c:cat>
          <c:val>
            <c:numRef>
              <c:f>Tasas!$O$136:$O$184</c:f>
              <c:numCache>
                <c:formatCode>0.00</c:formatCode>
                <c:ptCount val="49"/>
                <c:pt idx="0">
                  <c:v>0.98332208618527872</c:v>
                </c:pt>
                <c:pt idx="1">
                  <c:v>1.4123003112638255</c:v>
                </c:pt>
                <c:pt idx="2">
                  <c:v>1.6537581691477676</c:v>
                </c:pt>
                <c:pt idx="3">
                  <c:v>1.7955533594924855</c:v>
                </c:pt>
                <c:pt idx="4">
                  <c:v>1.771073666143641</c:v>
                </c:pt>
                <c:pt idx="5">
                  <c:v>1.7498066511987709</c:v>
                </c:pt>
                <c:pt idx="6">
                  <c:v>1.9864341085271242</c:v>
                </c:pt>
                <c:pt idx="7">
                  <c:v>1.912064447248385</c:v>
                </c:pt>
                <c:pt idx="8">
                  <c:v>1.5905343807584238</c:v>
                </c:pt>
                <c:pt idx="9">
                  <c:v>1.6003879728419212</c:v>
                </c:pt>
                <c:pt idx="10">
                  <c:v>1.6003879728419212</c:v>
                </c:pt>
                <c:pt idx="11">
                  <c:v>1.6833706334533405</c:v>
                </c:pt>
                <c:pt idx="12">
                  <c:v>1.7668879344006294</c:v>
                </c:pt>
                <c:pt idx="13">
                  <c:v>1.9651414241725229</c:v>
                </c:pt>
                <c:pt idx="14">
                  <c:v>1.8854954335657537</c:v>
                </c:pt>
                <c:pt idx="15">
                  <c:v>1.3148856834461764</c:v>
                </c:pt>
                <c:pt idx="16">
                  <c:v>1.2056459517741702</c:v>
                </c:pt>
                <c:pt idx="17">
                  <c:v>1.225490196078427</c:v>
                </c:pt>
                <c:pt idx="18">
                  <c:v>1.225490196078427</c:v>
                </c:pt>
                <c:pt idx="19">
                  <c:v>1.0684179841289776</c:v>
                </c:pt>
                <c:pt idx="20">
                  <c:v>0.95824777549624596</c:v>
                </c:pt>
                <c:pt idx="21">
                  <c:v>0.95824777549624596</c:v>
                </c:pt>
                <c:pt idx="22">
                  <c:v>1.3798459811850572</c:v>
                </c:pt>
                <c:pt idx="23">
                  <c:v>1.4626142940727505</c:v>
                </c:pt>
                <c:pt idx="24">
                  <c:v>1.287018510344673</c:v>
                </c:pt>
                <c:pt idx="25">
                  <c:v>1.0966415352981373</c:v>
                </c:pt>
                <c:pt idx="26">
                  <c:v>0.96939036040610826</c:v>
                </c:pt>
                <c:pt idx="27">
                  <c:v>0.72188079211785716</c:v>
                </c:pt>
                <c:pt idx="28">
                  <c:v>0.75934579439249639</c:v>
                </c:pt>
                <c:pt idx="29">
                  <c:v>0.80020301889565104</c:v>
                </c:pt>
                <c:pt idx="30">
                  <c:v>1.1771573110224809</c:v>
                </c:pt>
                <c:pt idx="31">
                  <c:v>1.3217999805617664</c:v>
                </c:pt>
                <c:pt idx="32">
                  <c:v>1.4366142496602619</c:v>
                </c:pt>
                <c:pt idx="33">
                  <c:v>1.4366142496602619</c:v>
                </c:pt>
                <c:pt idx="34">
                  <c:v>1.1616650532429773</c:v>
                </c:pt>
                <c:pt idx="35">
                  <c:v>0.82006753497345652</c:v>
                </c:pt>
                <c:pt idx="36">
                  <c:v>0.81034150106116254</c:v>
                </c:pt>
                <c:pt idx="37">
                  <c:v>0.65497977268347274</c:v>
                </c:pt>
                <c:pt idx="38">
                  <c:v>0.65497977268347274</c:v>
                </c:pt>
                <c:pt idx="39">
                  <c:v>1.0716036399718742</c:v>
                </c:pt>
                <c:pt idx="40">
                  <c:v>1.1936890010074919</c:v>
                </c:pt>
                <c:pt idx="41">
                  <c:v>1.5177083786664269</c:v>
                </c:pt>
                <c:pt idx="42">
                  <c:v>1.4378586145414429</c:v>
                </c:pt>
                <c:pt idx="43">
                  <c:v>1.2609887533280739</c:v>
                </c:pt>
                <c:pt idx="44">
                  <c:v>1.1798188391399123</c:v>
                </c:pt>
                <c:pt idx="45">
                  <c:v>0.80446871820643029</c:v>
                </c:pt>
                <c:pt idx="46">
                  <c:v>0.82789024774811981</c:v>
                </c:pt>
                <c:pt idx="47">
                  <c:v>0.81658891067630801</c:v>
                </c:pt>
                <c:pt idx="48">
                  <c:v>0.75287661209499923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04736"/>
        <c:axId val="132406272"/>
      </c:lineChart>
      <c:catAx>
        <c:axId val="13240473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800" b="1"/>
            </a:pPr>
            <a:endParaRPr lang="es-CO"/>
          </a:p>
        </c:txPr>
        <c:crossAx val="132406272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32406272"/>
        <c:scaling>
          <c:orientation val="minMax"/>
          <c:max val="4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132404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889463120060419E-2"/>
          <c:y val="3.5365694201392087E-2"/>
          <c:w val="0.89808205666856555"/>
          <c:h val="0.81676947507269637"/>
        </c:manualLayout>
      </c:layout>
      <c:lineChart>
        <c:grouping val="standard"/>
        <c:varyColors val="0"/>
        <c:ser>
          <c:idx val="0"/>
          <c:order val="0"/>
          <c:spPr>
            <a:ln w="571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'Gráfica Colcap'!$A$9:$A$105</c:f>
              <c:numCache>
                <c:formatCode>mmm\-yy</c:formatCode>
                <c:ptCount val="97"/>
                <c:pt idx="0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39628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>
                  <c:v>39812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>
                  <c:v>40177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>
                  <c:v>40542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>
                  <c:v>40906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>
                  <c:v>41273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>
                  <c:v>41820</c:v>
                </c:pt>
                <c:pt idx="79">
                  <c:v>41851</c:v>
                </c:pt>
                <c:pt idx="80">
                  <c:v>41882</c:v>
                </c:pt>
                <c:pt idx="81">
                  <c:v>41912</c:v>
                </c:pt>
                <c:pt idx="82">
                  <c:v>41943</c:v>
                </c:pt>
                <c:pt idx="83">
                  <c:v>41973</c:v>
                </c:pt>
                <c:pt idx="84">
                  <c:v>42004</c:v>
                </c:pt>
                <c:pt idx="85">
                  <c:v>42035</c:v>
                </c:pt>
                <c:pt idx="86">
                  <c:v>42063</c:v>
                </c:pt>
                <c:pt idx="87">
                  <c:v>42094</c:v>
                </c:pt>
                <c:pt idx="88">
                  <c:v>42124</c:v>
                </c:pt>
                <c:pt idx="89">
                  <c:v>42155</c:v>
                </c:pt>
                <c:pt idx="90">
                  <c:v>42185</c:v>
                </c:pt>
                <c:pt idx="91">
                  <c:v>42216</c:v>
                </c:pt>
                <c:pt idx="92">
                  <c:v>42247</c:v>
                </c:pt>
                <c:pt idx="93">
                  <c:v>42277</c:v>
                </c:pt>
                <c:pt idx="94">
                  <c:v>42308</c:v>
                </c:pt>
                <c:pt idx="95">
                  <c:v>42338</c:v>
                </c:pt>
                <c:pt idx="96">
                  <c:v>42369</c:v>
                </c:pt>
              </c:numCache>
            </c:numRef>
          </c:cat>
          <c:val>
            <c:numRef>
              <c:f>'Gráfica Colcap'!$B$9:$B$105</c:f>
              <c:numCache>
                <c:formatCode>General</c:formatCode>
                <c:ptCount val="97"/>
                <c:pt idx="0">
                  <c:v>1062.9000000000001</c:v>
                </c:pt>
                <c:pt idx="1">
                  <c:v>937.32</c:v>
                </c:pt>
                <c:pt idx="2">
                  <c:v>914.9</c:v>
                </c:pt>
                <c:pt idx="3">
                  <c:v>889.28</c:v>
                </c:pt>
                <c:pt idx="4">
                  <c:v>985.95</c:v>
                </c:pt>
                <c:pt idx="5">
                  <c:v>1019.77</c:v>
                </c:pt>
                <c:pt idx="6">
                  <c:v>945.31</c:v>
                </c:pt>
                <c:pt idx="7">
                  <c:v>944.87</c:v>
                </c:pt>
                <c:pt idx="8">
                  <c:v>992.25</c:v>
                </c:pt>
                <c:pt idx="9">
                  <c:v>973.53</c:v>
                </c:pt>
                <c:pt idx="10">
                  <c:v>788.73</c:v>
                </c:pt>
                <c:pt idx="11">
                  <c:v>803.11</c:v>
                </c:pt>
                <c:pt idx="12">
                  <c:v>851.35</c:v>
                </c:pt>
                <c:pt idx="13">
                  <c:v>869.8</c:v>
                </c:pt>
                <c:pt idx="14">
                  <c:v>852.16</c:v>
                </c:pt>
                <c:pt idx="15">
                  <c:v>874.21</c:v>
                </c:pt>
                <c:pt idx="16">
                  <c:v>931.93</c:v>
                </c:pt>
                <c:pt idx="17">
                  <c:v>1031.53</c:v>
                </c:pt>
                <c:pt idx="18">
                  <c:v>1102.73</c:v>
                </c:pt>
                <c:pt idx="19">
                  <c:v>1156.22</c:v>
                </c:pt>
                <c:pt idx="20">
                  <c:v>1209.0899999999999</c:v>
                </c:pt>
                <c:pt idx="21">
                  <c:v>1328.93</c:v>
                </c:pt>
                <c:pt idx="22">
                  <c:v>1257.17</c:v>
                </c:pt>
                <c:pt idx="23">
                  <c:v>1318.05</c:v>
                </c:pt>
                <c:pt idx="24">
                  <c:v>1366.85</c:v>
                </c:pt>
                <c:pt idx="25">
                  <c:v>1363.67</c:v>
                </c:pt>
                <c:pt idx="26">
                  <c:v>1391.02</c:v>
                </c:pt>
                <c:pt idx="27">
                  <c:v>1440.58</c:v>
                </c:pt>
                <c:pt idx="28">
                  <c:v>1467.26</c:v>
                </c:pt>
                <c:pt idx="29">
                  <c:v>1444.54</c:v>
                </c:pt>
                <c:pt idx="30">
                  <c:v>1466.78</c:v>
                </c:pt>
                <c:pt idx="31">
                  <c:v>1571.62</c:v>
                </c:pt>
                <c:pt idx="32">
                  <c:v>1664.18</c:v>
                </c:pt>
                <c:pt idx="33">
                  <c:v>1769.5</c:v>
                </c:pt>
                <c:pt idx="34">
                  <c:v>1901.83</c:v>
                </c:pt>
                <c:pt idx="35">
                  <c:v>1779.94</c:v>
                </c:pt>
                <c:pt idx="36">
                  <c:v>1823.7</c:v>
                </c:pt>
                <c:pt idx="37">
                  <c:v>1762.43</c:v>
                </c:pt>
                <c:pt idx="38">
                  <c:v>1750.97</c:v>
                </c:pt>
                <c:pt idx="39">
                  <c:v>1718.45</c:v>
                </c:pt>
                <c:pt idx="40">
                  <c:v>1700.68</c:v>
                </c:pt>
                <c:pt idx="41">
                  <c:v>1760.4</c:v>
                </c:pt>
                <c:pt idx="42">
                  <c:v>1700.43</c:v>
                </c:pt>
                <c:pt idx="43">
                  <c:v>1659.39</c:v>
                </c:pt>
                <c:pt idx="44">
                  <c:v>1642.53</c:v>
                </c:pt>
                <c:pt idx="45">
                  <c:v>1584.75</c:v>
                </c:pt>
                <c:pt idx="46">
                  <c:v>1622.23</c:v>
                </c:pt>
                <c:pt idx="47">
                  <c:v>1561.07</c:v>
                </c:pt>
                <c:pt idx="48">
                  <c:v>1571.55</c:v>
                </c:pt>
                <c:pt idx="49">
                  <c:v>1633.62</c:v>
                </c:pt>
                <c:pt idx="50">
                  <c:v>1730.46</c:v>
                </c:pt>
                <c:pt idx="51">
                  <c:v>1743.63</c:v>
                </c:pt>
                <c:pt idx="52">
                  <c:v>1785.66</c:v>
                </c:pt>
                <c:pt idx="53">
                  <c:v>1726.55</c:v>
                </c:pt>
                <c:pt idx="54">
                  <c:v>1640.01</c:v>
                </c:pt>
                <c:pt idx="55">
                  <c:v>1673.87</c:v>
                </c:pt>
                <c:pt idx="56">
                  <c:v>1668.5</c:v>
                </c:pt>
                <c:pt idx="57">
                  <c:v>1681.08</c:v>
                </c:pt>
                <c:pt idx="58">
                  <c:v>1809.93</c:v>
                </c:pt>
                <c:pt idx="59">
                  <c:v>1759.53</c:v>
                </c:pt>
                <c:pt idx="60">
                  <c:v>1832.75</c:v>
                </c:pt>
                <c:pt idx="61">
                  <c:v>1866.21</c:v>
                </c:pt>
                <c:pt idx="62">
                  <c:v>1844.49</c:v>
                </c:pt>
                <c:pt idx="63">
                  <c:v>1774.86</c:v>
                </c:pt>
                <c:pt idx="64">
                  <c:v>1684.88</c:v>
                </c:pt>
                <c:pt idx="65">
                  <c:v>1666.25</c:v>
                </c:pt>
                <c:pt idx="66">
                  <c:v>1615.84</c:v>
                </c:pt>
                <c:pt idx="67">
                  <c:v>1680.7</c:v>
                </c:pt>
                <c:pt idx="68">
                  <c:v>1729.62</c:v>
                </c:pt>
                <c:pt idx="69">
                  <c:v>1752.26</c:v>
                </c:pt>
                <c:pt idx="70">
                  <c:v>1742.94</c:v>
                </c:pt>
                <c:pt idx="71">
                  <c:v>1630.19</c:v>
                </c:pt>
                <c:pt idx="72">
                  <c:v>1606.33</c:v>
                </c:pt>
                <c:pt idx="73" formatCode="0.00">
                  <c:v>1460.04</c:v>
                </c:pt>
                <c:pt idx="74" formatCode="0.00">
                  <c:v>1520.74</c:v>
                </c:pt>
                <c:pt idx="75" formatCode="0.00">
                  <c:v>1688.3</c:v>
                </c:pt>
                <c:pt idx="76" formatCode="0.00">
                  <c:v>1672.47</c:v>
                </c:pt>
                <c:pt idx="77" formatCode="0.00">
                  <c:v>1659.05</c:v>
                </c:pt>
                <c:pt idx="78" formatCode="0.00">
                  <c:v>1705.99</c:v>
                </c:pt>
                <c:pt idx="79" formatCode="0.00">
                  <c:v>1694.59</c:v>
                </c:pt>
                <c:pt idx="80" formatCode="0.00">
                  <c:v>1771.18</c:v>
                </c:pt>
                <c:pt idx="81" formatCode="0.00">
                  <c:v>1665.7</c:v>
                </c:pt>
                <c:pt idx="82" formatCode="0.00">
                  <c:v>1634.88</c:v>
                </c:pt>
                <c:pt idx="83" formatCode="0.00">
                  <c:v>1525.68</c:v>
                </c:pt>
                <c:pt idx="84" formatCode="0.00">
                  <c:v>1512.98</c:v>
                </c:pt>
                <c:pt idx="85" formatCode="0.00">
                  <c:v>1529.1814589425474</c:v>
                </c:pt>
                <c:pt idx="86" formatCode="0.00">
                  <c:v>1545.3829178850947</c:v>
                </c:pt>
                <c:pt idx="87" formatCode="0.00">
                  <c:v>1561.584376827642</c:v>
                </c:pt>
                <c:pt idx="88" formatCode="0.00">
                  <c:v>1577.7858357701894</c:v>
                </c:pt>
                <c:pt idx="89" formatCode="0.00">
                  <c:v>1593.9872947127367</c:v>
                </c:pt>
                <c:pt idx="90" formatCode="0.00">
                  <c:v>1610.188753655284</c:v>
                </c:pt>
                <c:pt idx="91" formatCode="0.00">
                  <c:v>1626.3902125978314</c:v>
                </c:pt>
                <c:pt idx="92" formatCode="0.00">
                  <c:v>1642.5916715403787</c:v>
                </c:pt>
                <c:pt idx="93" formatCode="0.00">
                  <c:v>1658.793130482926</c:v>
                </c:pt>
                <c:pt idx="94" formatCode="0.00">
                  <c:v>1674.9945894254734</c:v>
                </c:pt>
                <c:pt idx="95" formatCode="0.00">
                  <c:v>1691.1960483680207</c:v>
                </c:pt>
                <c:pt idx="96" formatCode="0.00">
                  <c:v>1707.3975073105676</c:v>
                </c:pt>
              </c:numCache>
            </c:numRef>
          </c:val>
          <c:smooth val="0"/>
        </c:ser>
        <c:ser>
          <c:idx val="1"/>
          <c:order val="1"/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'Gráfica Colcap'!$A$9:$A$105</c:f>
              <c:numCache>
                <c:formatCode>mmm\-yy</c:formatCode>
                <c:ptCount val="97"/>
                <c:pt idx="0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39628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>
                  <c:v>39812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>
                  <c:v>40177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>
                  <c:v>40542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>
                  <c:v>40906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>
                  <c:v>41273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>
                  <c:v>41820</c:v>
                </c:pt>
                <c:pt idx="79">
                  <c:v>41851</c:v>
                </c:pt>
                <c:pt idx="80">
                  <c:v>41882</c:v>
                </c:pt>
                <c:pt idx="81">
                  <c:v>41912</c:v>
                </c:pt>
                <c:pt idx="82">
                  <c:v>41943</c:v>
                </c:pt>
                <c:pt idx="83">
                  <c:v>41973</c:v>
                </c:pt>
                <c:pt idx="84">
                  <c:v>42004</c:v>
                </c:pt>
                <c:pt idx="85">
                  <c:v>42035</c:v>
                </c:pt>
                <c:pt idx="86">
                  <c:v>42063</c:v>
                </c:pt>
                <c:pt idx="87">
                  <c:v>42094</c:v>
                </c:pt>
                <c:pt idx="88">
                  <c:v>42124</c:v>
                </c:pt>
                <c:pt idx="89">
                  <c:v>42155</c:v>
                </c:pt>
                <c:pt idx="90">
                  <c:v>42185</c:v>
                </c:pt>
                <c:pt idx="91">
                  <c:v>42216</c:v>
                </c:pt>
                <c:pt idx="92">
                  <c:v>42247</c:v>
                </c:pt>
                <c:pt idx="93">
                  <c:v>42277</c:v>
                </c:pt>
                <c:pt idx="94">
                  <c:v>42308</c:v>
                </c:pt>
                <c:pt idx="95">
                  <c:v>42338</c:v>
                </c:pt>
                <c:pt idx="96">
                  <c:v>42369</c:v>
                </c:pt>
              </c:numCache>
            </c:numRef>
          </c:cat>
          <c:val>
            <c:numRef>
              <c:f>'Gráfica Colcap'!$C$9:$C$105</c:f>
              <c:numCache>
                <c:formatCode>General</c:formatCode>
                <c:ptCount val="97"/>
                <c:pt idx="0">
                  <c:v>1062.9000000000001</c:v>
                </c:pt>
                <c:pt idx="1">
                  <c:v>937.32</c:v>
                </c:pt>
                <c:pt idx="2">
                  <c:v>914.9</c:v>
                </c:pt>
                <c:pt idx="3">
                  <c:v>889.28</c:v>
                </c:pt>
                <c:pt idx="4">
                  <c:v>985.95</c:v>
                </c:pt>
                <c:pt idx="5">
                  <c:v>1019.77</c:v>
                </c:pt>
                <c:pt idx="6">
                  <c:v>945.31</c:v>
                </c:pt>
                <c:pt idx="7">
                  <c:v>944.87</c:v>
                </c:pt>
                <c:pt idx="8">
                  <c:v>992.25</c:v>
                </c:pt>
                <c:pt idx="9">
                  <c:v>973.53</c:v>
                </c:pt>
                <c:pt idx="10">
                  <c:v>788.73</c:v>
                </c:pt>
                <c:pt idx="11">
                  <c:v>803.11</c:v>
                </c:pt>
                <c:pt idx="12">
                  <c:v>851.35</c:v>
                </c:pt>
                <c:pt idx="13">
                  <c:v>869.8</c:v>
                </c:pt>
                <c:pt idx="14">
                  <c:v>852.16</c:v>
                </c:pt>
                <c:pt idx="15">
                  <c:v>874.21</c:v>
                </c:pt>
                <c:pt idx="16">
                  <c:v>931.93</c:v>
                </c:pt>
                <c:pt idx="17">
                  <c:v>1031.53</c:v>
                </c:pt>
                <c:pt idx="18">
                  <c:v>1102.73</c:v>
                </c:pt>
                <c:pt idx="19">
                  <c:v>1156.22</c:v>
                </c:pt>
                <c:pt idx="20">
                  <c:v>1209.0899999999999</c:v>
                </c:pt>
                <c:pt idx="21">
                  <c:v>1328.93</c:v>
                </c:pt>
                <c:pt idx="22">
                  <c:v>1257.17</c:v>
                </c:pt>
                <c:pt idx="23">
                  <c:v>1318.05</c:v>
                </c:pt>
                <c:pt idx="24">
                  <c:v>1366.85</c:v>
                </c:pt>
                <c:pt idx="25">
                  <c:v>1363.67</c:v>
                </c:pt>
                <c:pt idx="26">
                  <c:v>1391.02</c:v>
                </c:pt>
                <c:pt idx="27">
                  <c:v>1440.58</c:v>
                </c:pt>
                <c:pt idx="28">
                  <c:v>1467.26</c:v>
                </c:pt>
                <c:pt idx="29">
                  <c:v>1444.54</c:v>
                </c:pt>
                <c:pt idx="30">
                  <c:v>1466.78</c:v>
                </c:pt>
                <c:pt idx="31">
                  <c:v>1571.62</c:v>
                </c:pt>
                <c:pt idx="32">
                  <c:v>1664.18</c:v>
                </c:pt>
                <c:pt idx="33">
                  <c:v>1769.5</c:v>
                </c:pt>
                <c:pt idx="34">
                  <c:v>1901.83</c:v>
                </c:pt>
                <c:pt idx="35">
                  <c:v>1779.94</c:v>
                </c:pt>
                <c:pt idx="36">
                  <c:v>1823.7</c:v>
                </c:pt>
                <c:pt idx="37">
                  <c:v>1762.43</c:v>
                </c:pt>
                <c:pt idx="38">
                  <c:v>1750.97</c:v>
                </c:pt>
                <c:pt idx="39">
                  <c:v>1718.45</c:v>
                </c:pt>
                <c:pt idx="40">
                  <c:v>1700.68</c:v>
                </c:pt>
                <c:pt idx="41">
                  <c:v>1760.4</c:v>
                </c:pt>
                <c:pt idx="42">
                  <c:v>1700.43</c:v>
                </c:pt>
                <c:pt idx="43">
                  <c:v>1659.39</c:v>
                </c:pt>
                <c:pt idx="44">
                  <c:v>1642.53</c:v>
                </c:pt>
                <c:pt idx="45">
                  <c:v>1584.75</c:v>
                </c:pt>
                <c:pt idx="46">
                  <c:v>1622.23</c:v>
                </c:pt>
                <c:pt idx="47">
                  <c:v>1561.07</c:v>
                </c:pt>
                <c:pt idx="48">
                  <c:v>1571.55</c:v>
                </c:pt>
                <c:pt idx="49">
                  <c:v>1633.62</c:v>
                </c:pt>
                <c:pt idx="50">
                  <c:v>1730.46</c:v>
                </c:pt>
                <c:pt idx="51">
                  <c:v>1743.63</c:v>
                </c:pt>
                <c:pt idx="52">
                  <c:v>1785.66</c:v>
                </c:pt>
                <c:pt idx="53">
                  <c:v>1726.55</c:v>
                </c:pt>
                <c:pt idx="54">
                  <c:v>1640.01</c:v>
                </c:pt>
                <c:pt idx="55">
                  <c:v>1673.87</c:v>
                </c:pt>
                <c:pt idx="56">
                  <c:v>1668.5</c:v>
                </c:pt>
                <c:pt idx="57">
                  <c:v>1681.08</c:v>
                </c:pt>
                <c:pt idx="58">
                  <c:v>1809.93</c:v>
                </c:pt>
                <c:pt idx="59">
                  <c:v>1759.53</c:v>
                </c:pt>
                <c:pt idx="60">
                  <c:v>1832.75</c:v>
                </c:pt>
                <c:pt idx="61">
                  <c:v>1866.21</c:v>
                </c:pt>
                <c:pt idx="62">
                  <c:v>1844.49</c:v>
                </c:pt>
                <c:pt idx="63">
                  <c:v>1774.86</c:v>
                </c:pt>
                <c:pt idx="64">
                  <c:v>1684.88</c:v>
                </c:pt>
                <c:pt idx="65">
                  <c:v>1666.25</c:v>
                </c:pt>
                <c:pt idx="66">
                  <c:v>1615.84</c:v>
                </c:pt>
                <c:pt idx="67">
                  <c:v>1680.7</c:v>
                </c:pt>
                <c:pt idx="68">
                  <c:v>1729.62</c:v>
                </c:pt>
                <c:pt idx="69">
                  <c:v>1752.26</c:v>
                </c:pt>
                <c:pt idx="70">
                  <c:v>1742.94</c:v>
                </c:pt>
                <c:pt idx="71">
                  <c:v>1630.19</c:v>
                </c:pt>
                <c:pt idx="72">
                  <c:v>1606.33</c:v>
                </c:pt>
                <c:pt idx="73" formatCode="0.00">
                  <c:v>1460.04</c:v>
                </c:pt>
                <c:pt idx="74" formatCode="0.00">
                  <c:v>1520.74</c:v>
                </c:pt>
                <c:pt idx="75" formatCode="0.00">
                  <c:v>1688.3</c:v>
                </c:pt>
                <c:pt idx="76" formatCode="0.00">
                  <c:v>1672.47</c:v>
                </c:pt>
                <c:pt idx="77" formatCode="0.00">
                  <c:v>1659.05</c:v>
                </c:pt>
                <c:pt idx="78" formatCode="0.00">
                  <c:v>1705.99</c:v>
                </c:pt>
                <c:pt idx="79" formatCode="0.00">
                  <c:v>1694.59</c:v>
                </c:pt>
                <c:pt idx="80" formatCode="0.00">
                  <c:v>1771.18</c:v>
                </c:pt>
                <c:pt idx="81" formatCode="0.00">
                  <c:v>1665.7</c:v>
                </c:pt>
                <c:pt idx="82" formatCode="0.00">
                  <c:v>1634.88</c:v>
                </c:pt>
                <c:pt idx="83" formatCode="0.00">
                  <c:v>1525.68</c:v>
                </c:pt>
                <c:pt idx="84" formatCode="0.00">
                  <c:v>1512.98</c:v>
                </c:pt>
                <c:pt idx="85" formatCode="0.00">
                  <c:v>1522.9627588911478</c:v>
                </c:pt>
                <c:pt idx="86" formatCode="0.00">
                  <c:v>1532.9455177822956</c:v>
                </c:pt>
                <c:pt idx="87" formatCode="0.00">
                  <c:v>1542.9282766734434</c:v>
                </c:pt>
                <c:pt idx="88" formatCode="0.00">
                  <c:v>1552.9110355645912</c:v>
                </c:pt>
                <c:pt idx="89" formatCode="0.00">
                  <c:v>1562.893794455739</c:v>
                </c:pt>
                <c:pt idx="90" formatCode="0.00">
                  <c:v>1572.8765533468868</c:v>
                </c:pt>
                <c:pt idx="91" formatCode="0.00">
                  <c:v>1582.8593122380346</c:v>
                </c:pt>
                <c:pt idx="92" formatCode="0.00">
                  <c:v>1592.8420711291824</c:v>
                </c:pt>
                <c:pt idx="93" formatCode="0.00">
                  <c:v>1602.8248300203302</c:v>
                </c:pt>
                <c:pt idx="94" formatCode="0.00">
                  <c:v>1612.807588911478</c:v>
                </c:pt>
                <c:pt idx="95" formatCode="0.00">
                  <c:v>1622.7903478026258</c:v>
                </c:pt>
                <c:pt idx="96" formatCode="0.00">
                  <c:v>1632.773106693774</c:v>
                </c:pt>
              </c:numCache>
            </c:numRef>
          </c:val>
          <c:smooth val="0"/>
        </c:ser>
        <c:ser>
          <c:idx val="2"/>
          <c:order val="2"/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'Gráfica Colcap'!$A$9:$A$105</c:f>
              <c:numCache>
                <c:formatCode>mmm\-yy</c:formatCode>
                <c:ptCount val="97"/>
                <c:pt idx="0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39628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>
                  <c:v>39812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>
                  <c:v>40177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>
                  <c:v>40542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>
                  <c:v>40906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>
                  <c:v>41273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>
                  <c:v>41820</c:v>
                </c:pt>
                <c:pt idx="79">
                  <c:v>41851</c:v>
                </c:pt>
                <c:pt idx="80">
                  <c:v>41882</c:v>
                </c:pt>
                <c:pt idx="81">
                  <c:v>41912</c:v>
                </c:pt>
                <c:pt idx="82">
                  <c:v>41943</c:v>
                </c:pt>
                <c:pt idx="83">
                  <c:v>41973</c:v>
                </c:pt>
                <c:pt idx="84">
                  <c:v>42004</c:v>
                </c:pt>
                <c:pt idx="85">
                  <c:v>42035</c:v>
                </c:pt>
                <c:pt idx="86">
                  <c:v>42063</c:v>
                </c:pt>
                <c:pt idx="87">
                  <c:v>42094</c:v>
                </c:pt>
                <c:pt idx="88">
                  <c:v>42124</c:v>
                </c:pt>
                <c:pt idx="89">
                  <c:v>42155</c:v>
                </c:pt>
                <c:pt idx="90">
                  <c:v>42185</c:v>
                </c:pt>
                <c:pt idx="91">
                  <c:v>42216</c:v>
                </c:pt>
                <c:pt idx="92">
                  <c:v>42247</c:v>
                </c:pt>
                <c:pt idx="93">
                  <c:v>42277</c:v>
                </c:pt>
                <c:pt idx="94">
                  <c:v>42308</c:v>
                </c:pt>
                <c:pt idx="95">
                  <c:v>42338</c:v>
                </c:pt>
                <c:pt idx="96">
                  <c:v>42369</c:v>
                </c:pt>
              </c:numCache>
            </c:numRef>
          </c:cat>
          <c:val>
            <c:numRef>
              <c:f>'Gráfica Colcap'!$D$9:$D$105</c:f>
              <c:numCache>
                <c:formatCode>General</c:formatCode>
                <c:ptCount val="97"/>
                <c:pt idx="0">
                  <c:v>1062.9000000000001</c:v>
                </c:pt>
                <c:pt idx="1">
                  <c:v>937.32</c:v>
                </c:pt>
                <c:pt idx="2">
                  <c:v>914.9</c:v>
                </c:pt>
                <c:pt idx="3">
                  <c:v>889.28</c:v>
                </c:pt>
                <c:pt idx="4">
                  <c:v>985.95</c:v>
                </c:pt>
                <c:pt idx="5">
                  <c:v>1019.77</c:v>
                </c:pt>
                <c:pt idx="6">
                  <c:v>945.31</c:v>
                </c:pt>
                <c:pt idx="7">
                  <c:v>944.87</c:v>
                </c:pt>
                <c:pt idx="8">
                  <c:v>992.25</c:v>
                </c:pt>
                <c:pt idx="9">
                  <c:v>973.53</c:v>
                </c:pt>
                <c:pt idx="10">
                  <c:v>788.73</c:v>
                </c:pt>
                <c:pt idx="11">
                  <c:v>803.11</c:v>
                </c:pt>
                <c:pt idx="12">
                  <c:v>851.35</c:v>
                </c:pt>
                <c:pt idx="13">
                  <c:v>869.8</c:v>
                </c:pt>
                <c:pt idx="14">
                  <c:v>852.16</c:v>
                </c:pt>
                <c:pt idx="15">
                  <c:v>874.21</c:v>
                </c:pt>
                <c:pt idx="16">
                  <c:v>931.93</c:v>
                </c:pt>
                <c:pt idx="17">
                  <c:v>1031.53</c:v>
                </c:pt>
                <c:pt idx="18">
                  <c:v>1102.73</c:v>
                </c:pt>
                <c:pt idx="19">
                  <c:v>1156.22</c:v>
                </c:pt>
                <c:pt idx="20">
                  <c:v>1209.0899999999999</c:v>
                </c:pt>
                <c:pt idx="21">
                  <c:v>1328.93</c:v>
                </c:pt>
                <c:pt idx="22">
                  <c:v>1257.17</c:v>
                </c:pt>
                <c:pt idx="23">
                  <c:v>1318.05</c:v>
                </c:pt>
                <c:pt idx="24">
                  <c:v>1366.85</c:v>
                </c:pt>
                <c:pt idx="25">
                  <c:v>1363.67</c:v>
                </c:pt>
                <c:pt idx="26">
                  <c:v>1391.02</c:v>
                </c:pt>
                <c:pt idx="27">
                  <c:v>1440.58</c:v>
                </c:pt>
                <c:pt idx="28">
                  <c:v>1467.26</c:v>
                </c:pt>
                <c:pt idx="29">
                  <c:v>1444.54</c:v>
                </c:pt>
                <c:pt idx="30">
                  <c:v>1466.78</c:v>
                </c:pt>
                <c:pt idx="31">
                  <c:v>1571.62</c:v>
                </c:pt>
                <c:pt idx="32">
                  <c:v>1664.18</c:v>
                </c:pt>
                <c:pt idx="33">
                  <c:v>1769.5</c:v>
                </c:pt>
                <c:pt idx="34">
                  <c:v>1901.83</c:v>
                </c:pt>
                <c:pt idx="35">
                  <c:v>1779.94</c:v>
                </c:pt>
                <c:pt idx="36">
                  <c:v>1823.7</c:v>
                </c:pt>
                <c:pt idx="37">
                  <c:v>1762.43</c:v>
                </c:pt>
                <c:pt idx="38">
                  <c:v>1750.97</c:v>
                </c:pt>
                <c:pt idx="39">
                  <c:v>1718.45</c:v>
                </c:pt>
                <c:pt idx="40">
                  <c:v>1700.68</c:v>
                </c:pt>
                <c:pt idx="41">
                  <c:v>1760.4</c:v>
                </c:pt>
                <c:pt idx="42">
                  <c:v>1700.43</c:v>
                </c:pt>
                <c:pt idx="43">
                  <c:v>1659.39</c:v>
                </c:pt>
                <c:pt idx="44">
                  <c:v>1642.53</c:v>
                </c:pt>
                <c:pt idx="45">
                  <c:v>1584.75</c:v>
                </c:pt>
                <c:pt idx="46">
                  <c:v>1622.23</c:v>
                </c:pt>
                <c:pt idx="47">
                  <c:v>1561.07</c:v>
                </c:pt>
                <c:pt idx="48">
                  <c:v>1571.55</c:v>
                </c:pt>
                <c:pt idx="49">
                  <c:v>1633.62</c:v>
                </c:pt>
                <c:pt idx="50">
                  <c:v>1730.46</c:v>
                </c:pt>
                <c:pt idx="51">
                  <c:v>1743.63</c:v>
                </c:pt>
                <c:pt idx="52">
                  <c:v>1785.66</c:v>
                </c:pt>
                <c:pt idx="53">
                  <c:v>1726.55</c:v>
                </c:pt>
                <c:pt idx="54">
                  <c:v>1640.01</c:v>
                </c:pt>
                <c:pt idx="55">
                  <c:v>1673.87</c:v>
                </c:pt>
                <c:pt idx="56">
                  <c:v>1668.5</c:v>
                </c:pt>
                <c:pt idx="57">
                  <c:v>1681.08</c:v>
                </c:pt>
                <c:pt idx="58">
                  <c:v>1809.93</c:v>
                </c:pt>
                <c:pt idx="59">
                  <c:v>1759.53</c:v>
                </c:pt>
                <c:pt idx="60">
                  <c:v>1832.75</c:v>
                </c:pt>
                <c:pt idx="61">
                  <c:v>1866.21</c:v>
                </c:pt>
                <c:pt idx="62">
                  <c:v>1844.49</c:v>
                </c:pt>
                <c:pt idx="63">
                  <c:v>1774.86</c:v>
                </c:pt>
                <c:pt idx="64">
                  <c:v>1684.88</c:v>
                </c:pt>
                <c:pt idx="65">
                  <c:v>1666.25</c:v>
                </c:pt>
                <c:pt idx="66">
                  <c:v>1615.84</c:v>
                </c:pt>
                <c:pt idx="67">
                  <c:v>1680.7</c:v>
                </c:pt>
                <c:pt idx="68">
                  <c:v>1729.62</c:v>
                </c:pt>
                <c:pt idx="69">
                  <c:v>1752.26</c:v>
                </c:pt>
                <c:pt idx="70">
                  <c:v>1742.94</c:v>
                </c:pt>
                <c:pt idx="71">
                  <c:v>1630.19</c:v>
                </c:pt>
                <c:pt idx="72">
                  <c:v>1606.33</c:v>
                </c:pt>
                <c:pt idx="73" formatCode="0.00">
                  <c:v>1460.04</c:v>
                </c:pt>
                <c:pt idx="74" formatCode="0.00">
                  <c:v>1520.74</c:v>
                </c:pt>
                <c:pt idx="75" formatCode="0.00">
                  <c:v>1688.3</c:v>
                </c:pt>
                <c:pt idx="76" formatCode="0.00">
                  <c:v>1672.47</c:v>
                </c:pt>
                <c:pt idx="77" formatCode="0.00">
                  <c:v>1659.05</c:v>
                </c:pt>
                <c:pt idx="78" formatCode="0.00">
                  <c:v>1705.99</c:v>
                </c:pt>
                <c:pt idx="79" formatCode="0.00">
                  <c:v>1694.59</c:v>
                </c:pt>
                <c:pt idx="80" formatCode="0.00">
                  <c:v>1771.18</c:v>
                </c:pt>
                <c:pt idx="81" formatCode="0.00">
                  <c:v>1665.7</c:v>
                </c:pt>
                <c:pt idx="82" formatCode="0.00">
                  <c:v>1634.88</c:v>
                </c:pt>
                <c:pt idx="83" formatCode="0.00">
                  <c:v>1525.68</c:v>
                </c:pt>
                <c:pt idx="84" formatCode="0.00">
                  <c:v>1512.98</c:v>
                </c:pt>
                <c:pt idx="85" formatCode="0.00">
                  <c:v>1520.0621606718921</c:v>
                </c:pt>
                <c:pt idx="86" formatCode="0.00">
                  <c:v>1527.1443213437842</c:v>
                </c:pt>
                <c:pt idx="87" formatCode="0.00">
                  <c:v>1534.2264820156763</c:v>
                </c:pt>
                <c:pt idx="88" formatCode="0.00">
                  <c:v>1541.3086426875684</c:v>
                </c:pt>
                <c:pt idx="89" formatCode="0.00">
                  <c:v>1548.3908033594605</c:v>
                </c:pt>
                <c:pt idx="90" formatCode="0.00">
                  <c:v>1555.4729640313526</c:v>
                </c:pt>
                <c:pt idx="91" formatCode="0.00">
                  <c:v>1562.5551247032447</c:v>
                </c:pt>
                <c:pt idx="92" formatCode="0.00">
                  <c:v>1569.6372853751368</c:v>
                </c:pt>
                <c:pt idx="93" formatCode="0.00">
                  <c:v>1576.7194460470289</c:v>
                </c:pt>
                <c:pt idx="94" formatCode="0.00">
                  <c:v>1583.801606718921</c:v>
                </c:pt>
                <c:pt idx="95" formatCode="0.00">
                  <c:v>1590.8837673908131</c:v>
                </c:pt>
                <c:pt idx="96" formatCode="0.00">
                  <c:v>1597.9659280627054</c:v>
                </c:pt>
              </c:numCache>
            </c:numRef>
          </c:val>
          <c:smooth val="0"/>
        </c:ser>
        <c:ser>
          <c:idx val="3"/>
          <c:order val="3"/>
          <c:spPr>
            <a:ln w="571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'Gráfica Colcap'!$A$9:$A$105</c:f>
              <c:numCache>
                <c:formatCode>mmm\-yy</c:formatCode>
                <c:ptCount val="97"/>
                <c:pt idx="0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39628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>
                  <c:v>39812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>
                  <c:v>40177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>
                  <c:v>40542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>
                  <c:v>40906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>
                  <c:v>41273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>
                  <c:v>41820</c:v>
                </c:pt>
                <c:pt idx="79">
                  <c:v>41851</c:v>
                </c:pt>
                <c:pt idx="80">
                  <c:v>41882</c:v>
                </c:pt>
                <c:pt idx="81">
                  <c:v>41912</c:v>
                </c:pt>
                <c:pt idx="82">
                  <c:v>41943</c:v>
                </c:pt>
                <c:pt idx="83">
                  <c:v>41973</c:v>
                </c:pt>
                <c:pt idx="84">
                  <c:v>42004</c:v>
                </c:pt>
                <c:pt idx="85">
                  <c:v>42035</c:v>
                </c:pt>
                <c:pt idx="86">
                  <c:v>42063</c:v>
                </c:pt>
                <c:pt idx="87">
                  <c:v>42094</c:v>
                </c:pt>
                <c:pt idx="88">
                  <c:v>42124</c:v>
                </c:pt>
                <c:pt idx="89">
                  <c:v>42155</c:v>
                </c:pt>
                <c:pt idx="90">
                  <c:v>42185</c:v>
                </c:pt>
                <c:pt idx="91">
                  <c:v>42216</c:v>
                </c:pt>
                <c:pt idx="92">
                  <c:v>42247</c:v>
                </c:pt>
                <c:pt idx="93">
                  <c:v>42277</c:v>
                </c:pt>
                <c:pt idx="94">
                  <c:v>42308</c:v>
                </c:pt>
                <c:pt idx="95">
                  <c:v>42338</c:v>
                </c:pt>
                <c:pt idx="96">
                  <c:v>42369</c:v>
                </c:pt>
              </c:numCache>
            </c:numRef>
          </c:cat>
          <c:val>
            <c:numRef>
              <c:f>'Gráfica Colcap'!$E$9:$E$105</c:f>
              <c:numCache>
                <c:formatCode>General</c:formatCode>
                <c:ptCount val="97"/>
                <c:pt idx="0">
                  <c:v>1062.9000000000001</c:v>
                </c:pt>
                <c:pt idx="1">
                  <c:v>937.32</c:v>
                </c:pt>
                <c:pt idx="2">
                  <c:v>914.9</c:v>
                </c:pt>
                <c:pt idx="3">
                  <c:v>889.28</c:v>
                </c:pt>
                <c:pt idx="4">
                  <c:v>985.95</c:v>
                </c:pt>
                <c:pt idx="5">
                  <c:v>1019.77</c:v>
                </c:pt>
                <c:pt idx="6">
                  <c:v>945.31</c:v>
                </c:pt>
                <c:pt idx="7">
                  <c:v>944.87</c:v>
                </c:pt>
                <c:pt idx="8">
                  <c:v>992.25</c:v>
                </c:pt>
                <c:pt idx="9">
                  <c:v>973.53</c:v>
                </c:pt>
                <c:pt idx="10">
                  <c:v>788.73</c:v>
                </c:pt>
                <c:pt idx="11">
                  <c:v>803.11</c:v>
                </c:pt>
                <c:pt idx="12">
                  <c:v>851.35</c:v>
                </c:pt>
                <c:pt idx="13">
                  <c:v>869.8</c:v>
                </c:pt>
                <c:pt idx="14">
                  <c:v>852.16</c:v>
                </c:pt>
                <c:pt idx="15">
                  <c:v>874.21</c:v>
                </c:pt>
                <c:pt idx="16">
                  <c:v>931.93</c:v>
                </c:pt>
                <c:pt idx="17">
                  <c:v>1031.53</c:v>
                </c:pt>
                <c:pt idx="18">
                  <c:v>1102.73</c:v>
                </c:pt>
                <c:pt idx="19">
                  <c:v>1156.22</c:v>
                </c:pt>
                <c:pt idx="20">
                  <c:v>1209.0899999999999</c:v>
                </c:pt>
                <c:pt idx="21">
                  <c:v>1328.93</c:v>
                </c:pt>
                <c:pt idx="22">
                  <c:v>1257.17</c:v>
                </c:pt>
                <c:pt idx="23">
                  <c:v>1318.05</c:v>
                </c:pt>
                <c:pt idx="24">
                  <c:v>1366.85</c:v>
                </c:pt>
                <c:pt idx="25">
                  <c:v>1363.67</c:v>
                </c:pt>
                <c:pt idx="26">
                  <c:v>1391.02</c:v>
                </c:pt>
                <c:pt idx="27">
                  <c:v>1440.58</c:v>
                </c:pt>
                <c:pt idx="28">
                  <c:v>1467.26</c:v>
                </c:pt>
                <c:pt idx="29">
                  <c:v>1444.54</c:v>
                </c:pt>
                <c:pt idx="30">
                  <c:v>1466.78</c:v>
                </c:pt>
                <c:pt idx="31">
                  <c:v>1571.62</c:v>
                </c:pt>
                <c:pt idx="32">
                  <c:v>1664.18</c:v>
                </c:pt>
                <c:pt idx="33">
                  <c:v>1769.5</c:v>
                </c:pt>
                <c:pt idx="34">
                  <c:v>1901.83</c:v>
                </c:pt>
                <c:pt idx="35">
                  <c:v>1779.94</c:v>
                </c:pt>
                <c:pt idx="36">
                  <c:v>1823.7</c:v>
                </c:pt>
                <c:pt idx="37">
                  <c:v>1762.43</c:v>
                </c:pt>
                <c:pt idx="38">
                  <c:v>1750.97</c:v>
                </c:pt>
                <c:pt idx="39">
                  <c:v>1718.45</c:v>
                </c:pt>
                <c:pt idx="40">
                  <c:v>1700.68</c:v>
                </c:pt>
                <c:pt idx="41">
                  <c:v>1760.4</c:v>
                </c:pt>
                <c:pt idx="42">
                  <c:v>1700.43</c:v>
                </c:pt>
                <c:pt idx="43">
                  <c:v>1659.39</c:v>
                </c:pt>
                <c:pt idx="44">
                  <c:v>1642.53</c:v>
                </c:pt>
                <c:pt idx="45">
                  <c:v>1584.75</c:v>
                </c:pt>
                <c:pt idx="46">
                  <c:v>1622.23</c:v>
                </c:pt>
                <c:pt idx="47">
                  <c:v>1561.07</c:v>
                </c:pt>
                <c:pt idx="48">
                  <c:v>1571.55</c:v>
                </c:pt>
                <c:pt idx="49">
                  <c:v>1633.62</c:v>
                </c:pt>
                <c:pt idx="50">
                  <c:v>1730.46</c:v>
                </c:pt>
                <c:pt idx="51">
                  <c:v>1743.63</c:v>
                </c:pt>
                <c:pt idx="52">
                  <c:v>1785.66</c:v>
                </c:pt>
                <c:pt idx="53">
                  <c:v>1726.55</c:v>
                </c:pt>
                <c:pt idx="54">
                  <c:v>1640.01</c:v>
                </c:pt>
                <c:pt idx="55">
                  <c:v>1673.87</c:v>
                </c:pt>
                <c:pt idx="56">
                  <c:v>1668.5</c:v>
                </c:pt>
                <c:pt idx="57">
                  <c:v>1681.08</c:v>
                </c:pt>
                <c:pt idx="58">
                  <c:v>1809.93</c:v>
                </c:pt>
                <c:pt idx="59">
                  <c:v>1759.53</c:v>
                </c:pt>
                <c:pt idx="60">
                  <c:v>1832.75</c:v>
                </c:pt>
                <c:pt idx="61">
                  <c:v>1866.21</c:v>
                </c:pt>
                <c:pt idx="62">
                  <c:v>1844.49</c:v>
                </c:pt>
                <c:pt idx="63">
                  <c:v>1774.86</c:v>
                </c:pt>
                <c:pt idx="64">
                  <c:v>1684.88</c:v>
                </c:pt>
                <c:pt idx="65">
                  <c:v>1666.25</c:v>
                </c:pt>
                <c:pt idx="66">
                  <c:v>1615.84</c:v>
                </c:pt>
                <c:pt idx="67">
                  <c:v>1680.7</c:v>
                </c:pt>
                <c:pt idx="68">
                  <c:v>1729.62</c:v>
                </c:pt>
                <c:pt idx="69">
                  <c:v>1752.26</c:v>
                </c:pt>
                <c:pt idx="70">
                  <c:v>1742.94</c:v>
                </c:pt>
                <c:pt idx="71">
                  <c:v>1630.19</c:v>
                </c:pt>
                <c:pt idx="72">
                  <c:v>1606.33</c:v>
                </c:pt>
                <c:pt idx="73" formatCode="0.00">
                  <c:v>1460.04</c:v>
                </c:pt>
                <c:pt idx="74" formatCode="0.00">
                  <c:v>1520.74</c:v>
                </c:pt>
                <c:pt idx="75" formatCode="0.00">
                  <c:v>1688.3</c:v>
                </c:pt>
                <c:pt idx="76" formatCode="0.00">
                  <c:v>1672.47</c:v>
                </c:pt>
                <c:pt idx="77" formatCode="0.00">
                  <c:v>1659.05</c:v>
                </c:pt>
                <c:pt idx="78" formatCode="0.00">
                  <c:v>1705.99</c:v>
                </c:pt>
                <c:pt idx="79" formatCode="0.00">
                  <c:v>1694.59</c:v>
                </c:pt>
                <c:pt idx="80" formatCode="0.00">
                  <c:v>1771.18</c:v>
                </c:pt>
                <c:pt idx="81" formatCode="0.00">
                  <c:v>1665.7</c:v>
                </c:pt>
                <c:pt idx="82" formatCode="0.00">
                  <c:v>1634.88</c:v>
                </c:pt>
                <c:pt idx="83" formatCode="0.00">
                  <c:v>1525.68</c:v>
                </c:pt>
                <c:pt idx="84" formatCode="0.00">
                  <c:v>1512.98</c:v>
                </c:pt>
                <c:pt idx="85" formatCode="0.00">
                  <c:v>1508.4902714528503</c:v>
                </c:pt>
                <c:pt idx="86" formatCode="0.00">
                  <c:v>1504.0005429057005</c:v>
                </c:pt>
                <c:pt idx="87" formatCode="0.00">
                  <c:v>1499.5108143585508</c:v>
                </c:pt>
                <c:pt idx="88" formatCode="0.00">
                  <c:v>1495.021085811401</c:v>
                </c:pt>
                <c:pt idx="89" formatCode="0.00">
                  <c:v>1490.5313572642513</c:v>
                </c:pt>
                <c:pt idx="90" formatCode="0.00">
                  <c:v>1486.0416287171015</c:v>
                </c:pt>
                <c:pt idx="91" formatCode="0.00">
                  <c:v>1481.5519001699518</c:v>
                </c:pt>
                <c:pt idx="92" formatCode="0.00">
                  <c:v>1477.062171622802</c:v>
                </c:pt>
                <c:pt idx="93" formatCode="0.00">
                  <c:v>1472.5724430756522</c:v>
                </c:pt>
                <c:pt idx="94" formatCode="0.00">
                  <c:v>1468.0827145285025</c:v>
                </c:pt>
                <c:pt idx="95" formatCode="0.00">
                  <c:v>1463.5929859813527</c:v>
                </c:pt>
                <c:pt idx="96" formatCode="0.00">
                  <c:v>1459.1032574342016</c:v>
                </c:pt>
              </c:numCache>
            </c:numRef>
          </c:val>
          <c:smooth val="0"/>
        </c:ser>
        <c:ser>
          <c:idx val="4"/>
          <c:order val="4"/>
          <c:spPr>
            <a:ln w="571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'Gráfica Colcap'!$A$9:$A$105</c:f>
              <c:numCache>
                <c:formatCode>mmm\-yy</c:formatCode>
                <c:ptCount val="97"/>
                <c:pt idx="0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39628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>
                  <c:v>39812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>
                  <c:v>40177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>
                  <c:v>40542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>
                  <c:v>40906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>
                  <c:v>41273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>
                  <c:v>41820</c:v>
                </c:pt>
                <c:pt idx="79">
                  <c:v>41851</c:v>
                </c:pt>
                <c:pt idx="80">
                  <c:v>41882</c:v>
                </c:pt>
                <c:pt idx="81">
                  <c:v>41912</c:v>
                </c:pt>
                <c:pt idx="82">
                  <c:v>41943</c:v>
                </c:pt>
                <c:pt idx="83">
                  <c:v>41973</c:v>
                </c:pt>
                <c:pt idx="84">
                  <c:v>42004</c:v>
                </c:pt>
                <c:pt idx="85">
                  <c:v>42035</c:v>
                </c:pt>
                <c:pt idx="86">
                  <c:v>42063</c:v>
                </c:pt>
                <c:pt idx="87">
                  <c:v>42094</c:v>
                </c:pt>
                <c:pt idx="88">
                  <c:v>42124</c:v>
                </c:pt>
                <c:pt idx="89">
                  <c:v>42155</c:v>
                </c:pt>
                <c:pt idx="90">
                  <c:v>42185</c:v>
                </c:pt>
                <c:pt idx="91">
                  <c:v>42216</c:v>
                </c:pt>
                <c:pt idx="92">
                  <c:v>42247</c:v>
                </c:pt>
                <c:pt idx="93">
                  <c:v>42277</c:v>
                </c:pt>
                <c:pt idx="94">
                  <c:v>42308</c:v>
                </c:pt>
                <c:pt idx="95">
                  <c:v>42338</c:v>
                </c:pt>
                <c:pt idx="96">
                  <c:v>42369</c:v>
                </c:pt>
              </c:numCache>
            </c:numRef>
          </c:cat>
          <c:val>
            <c:numRef>
              <c:f>'Gráfica Colcap'!$F$9:$F$105</c:f>
              <c:numCache>
                <c:formatCode>General</c:formatCode>
                <c:ptCount val="97"/>
                <c:pt idx="0">
                  <c:v>1062.9000000000001</c:v>
                </c:pt>
                <c:pt idx="1">
                  <c:v>937.32</c:v>
                </c:pt>
                <c:pt idx="2">
                  <c:v>914.9</c:v>
                </c:pt>
                <c:pt idx="3">
                  <c:v>889.28</c:v>
                </c:pt>
                <c:pt idx="4">
                  <c:v>985.95</c:v>
                </c:pt>
                <c:pt idx="5">
                  <c:v>1019.77</c:v>
                </c:pt>
                <c:pt idx="6">
                  <c:v>945.31</c:v>
                </c:pt>
                <c:pt idx="7">
                  <c:v>944.87</c:v>
                </c:pt>
                <c:pt idx="8">
                  <c:v>992.25</c:v>
                </c:pt>
                <c:pt idx="9">
                  <c:v>973.53</c:v>
                </c:pt>
                <c:pt idx="10">
                  <c:v>788.73</c:v>
                </c:pt>
                <c:pt idx="11">
                  <c:v>803.11</c:v>
                </c:pt>
                <c:pt idx="12">
                  <c:v>851.35</c:v>
                </c:pt>
                <c:pt idx="13">
                  <c:v>869.8</c:v>
                </c:pt>
                <c:pt idx="14">
                  <c:v>852.16</c:v>
                </c:pt>
                <c:pt idx="15">
                  <c:v>874.21</c:v>
                </c:pt>
                <c:pt idx="16">
                  <c:v>931.93</c:v>
                </c:pt>
                <c:pt idx="17">
                  <c:v>1031.53</c:v>
                </c:pt>
                <c:pt idx="18">
                  <c:v>1102.73</c:v>
                </c:pt>
                <c:pt idx="19">
                  <c:v>1156.22</c:v>
                </c:pt>
                <c:pt idx="20">
                  <c:v>1209.0899999999999</c:v>
                </c:pt>
                <c:pt idx="21">
                  <c:v>1328.93</c:v>
                </c:pt>
                <c:pt idx="22">
                  <c:v>1257.17</c:v>
                </c:pt>
                <c:pt idx="23">
                  <c:v>1318.05</c:v>
                </c:pt>
                <c:pt idx="24">
                  <c:v>1366.85</c:v>
                </c:pt>
                <c:pt idx="25">
                  <c:v>1363.67</c:v>
                </c:pt>
                <c:pt idx="26">
                  <c:v>1391.02</c:v>
                </c:pt>
                <c:pt idx="27">
                  <c:v>1440.58</c:v>
                </c:pt>
                <c:pt idx="28">
                  <c:v>1467.26</c:v>
                </c:pt>
                <c:pt idx="29">
                  <c:v>1444.54</c:v>
                </c:pt>
                <c:pt idx="30">
                  <c:v>1466.78</c:v>
                </c:pt>
                <c:pt idx="31">
                  <c:v>1571.62</c:v>
                </c:pt>
                <c:pt idx="32">
                  <c:v>1664.18</c:v>
                </c:pt>
                <c:pt idx="33">
                  <c:v>1769.5</c:v>
                </c:pt>
                <c:pt idx="34">
                  <c:v>1901.83</c:v>
                </c:pt>
                <c:pt idx="35">
                  <c:v>1779.94</c:v>
                </c:pt>
                <c:pt idx="36">
                  <c:v>1823.7</c:v>
                </c:pt>
                <c:pt idx="37">
                  <c:v>1762.43</c:v>
                </c:pt>
                <c:pt idx="38">
                  <c:v>1750.97</c:v>
                </c:pt>
                <c:pt idx="39">
                  <c:v>1718.45</c:v>
                </c:pt>
                <c:pt idx="40">
                  <c:v>1700.68</c:v>
                </c:pt>
                <c:pt idx="41">
                  <c:v>1760.4</c:v>
                </c:pt>
                <c:pt idx="42">
                  <c:v>1700.43</c:v>
                </c:pt>
                <c:pt idx="43">
                  <c:v>1659.39</c:v>
                </c:pt>
                <c:pt idx="44">
                  <c:v>1642.53</c:v>
                </c:pt>
                <c:pt idx="45">
                  <c:v>1584.75</c:v>
                </c:pt>
                <c:pt idx="46">
                  <c:v>1622.23</c:v>
                </c:pt>
                <c:pt idx="47">
                  <c:v>1561.07</c:v>
                </c:pt>
                <c:pt idx="48">
                  <c:v>1571.55</c:v>
                </c:pt>
                <c:pt idx="49">
                  <c:v>1633.62</c:v>
                </c:pt>
                <c:pt idx="50">
                  <c:v>1730.46</c:v>
                </c:pt>
                <c:pt idx="51">
                  <c:v>1743.63</c:v>
                </c:pt>
                <c:pt idx="52">
                  <c:v>1785.66</c:v>
                </c:pt>
                <c:pt idx="53">
                  <c:v>1726.55</c:v>
                </c:pt>
                <c:pt idx="54">
                  <c:v>1640.01</c:v>
                </c:pt>
                <c:pt idx="55">
                  <c:v>1673.87</c:v>
                </c:pt>
                <c:pt idx="56">
                  <c:v>1668.5</c:v>
                </c:pt>
                <c:pt idx="57">
                  <c:v>1681.08</c:v>
                </c:pt>
                <c:pt idx="58">
                  <c:v>1809.93</c:v>
                </c:pt>
                <c:pt idx="59">
                  <c:v>1759.53</c:v>
                </c:pt>
                <c:pt idx="60">
                  <c:v>1832.75</c:v>
                </c:pt>
                <c:pt idx="61">
                  <c:v>1866.21</c:v>
                </c:pt>
                <c:pt idx="62">
                  <c:v>1844.49</c:v>
                </c:pt>
                <c:pt idx="63">
                  <c:v>1774.86</c:v>
                </c:pt>
                <c:pt idx="64">
                  <c:v>1684.88</c:v>
                </c:pt>
                <c:pt idx="65">
                  <c:v>1666.25</c:v>
                </c:pt>
                <c:pt idx="66">
                  <c:v>1615.84</c:v>
                </c:pt>
                <c:pt idx="67">
                  <c:v>1680.7</c:v>
                </c:pt>
                <c:pt idx="68">
                  <c:v>1729.62</c:v>
                </c:pt>
                <c:pt idx="69">
                  <c:v>1752.26</c:v>
                </c:pt>
                <c:pt idx="70">
                  <c:v>1742.94</c:v>
                </c:pt>
                <c:pt idx="71">
                  <c:v>1630.19</c:v>
                </c:pt>
                <c:pt idx="72">
                  <c:v>1606.33</c:v>
                </c:pt>
                <c:pt idx="73" formatCode="0.00">
                  <c:v>1460.04</c:v>
                </c:pt>
                <c:pt idx="74" formatCode="0.00">
                  <c:v>1520.74</c:v>
                </c:pt>
                <c:pt idx="75" formatCode="0.00">
                  <c:v>1688.3</c:v>
                </c:pt>
                <c:pt idx="76" formatCode="0.00">
                  <c:v>1672.47</c:v>
                </c:pt>
                <c:pt idx="77" formatCode="0.00">
                  <c:v>1659.05</c:v>
                </c:pt>
                <c:pt idx="78" formatCode="0.00">
                  <c:v>1705.99</c:v>
                </c:pt>
                <c:pt idx="79" formatCode="0.00">
                  <c:v>1694.59</c:v>
                </c:pt>
                <c:pt idx="80" formatCode="0.00">
                  <c:v>1771.18</c:v>
                </c:pt>
                <c:pt idx="81" formatCode="0.00">
                  <c:v>1665.7</c:v>
                </c:pt>
                <c:pt idx="82" formatCode="0.00">
                  <c:v>1634.88</c:v>
                </c:pt>
                <c:pt idx="83" formatCode="0.00">
                  <c:v>1525.68</c:v>
                </c:pt>
                <c:pt idx="84" formatCode="0.00">
                  <c:v>1512.98</c:v>
                </c:pt>
                <c:pt idx="85" formatCode="0.00">
                  <c:v>1515.8017859817892</c:v>
                </c:pt>
                <c:pt idx="86" formatCode="0.00">
                  <c:v>1518.6235719635783</c:v>
                </c:pt>
                <c:pt idx="87" formatCode="0.00">
                  <c:v>1521.4453579453675</c:v>
                </c:pt>
                <c:pt idx="88" formatCode="0.00">
                  <c:v>1524.2671439271567</c:v>
                </c:pt>
                <c:pt idx="89" formatCode="0.00">
                  <c:v>1527.0889299089458</c:v>
                </c:pt>
                <c:pt idx="90" formatCode="0.00">
                  <c:v>1529.910715890735</c:v>
                </c:pt>
                <c:pt idx="91" formatCode="0.00">
                  <c:v>1532.7325018725242</c:v>
                </c:pt>
                <c:pt idx="92" formatCode="0.00">
                  <c:v>1535.5542878543133</c:v>
                </c:pt>
                <c:pt idx="93" formatCode="0.00">
                  <c:v>1538.3760738361025</c:v>
                </c:pt>
                <c:pt idx="94" formatCode="0.00">
                  <c:v>1541.1978598178916</c:v>
                </c:pt>
                <c:pt idx="95" formatCode="0.00">
                  <c:v>1544.0196457996808</c:v>
                </c:pt>
                <c:pt idx="96" formatCode="0.00">
                  <c:v>1546.8414317814711</c:v>
                </c:pt>
              </c:numCache>
            </c:numRef>
          </c:val>
          <c:smooth val="0"/>
        </c:ser>
        <c:ser>
          <c:idx val="5"/>
          <c:order val="5"/>
          <c:spPr>
            <a:ln w="57150">
              <a:solidFill>
                <a:srgbClr val="000080"/>
              </a:solidFill>
            </a:ln>
          </c:spPr>
          <c:marker>
            <c:symbol val="none"/>
          </c:marker>
          <c:cat>
            <c:numRef>
              <c:f>'Gráfica Colcap'!$A$9:$A$105</c:f>
              <c:numCache>
                <c:formatCode>mmm\-yy</c:formatCode>
                <c:ptCount val="97"/>
                <c:pt idx="0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39628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>
                  <c:v>39812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>
                  <c:v>40177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>
                  <c:v>40542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>
                  <c:v>40906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>
                  <c:v>41273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>
                  <c:v>41820</c:v>
                </c:pt>
                <c:pt idx="79">
                  <c:v>41851</c:v>
                </c:pt>
                <c:pt idx="80">
                  <c:v>41882</c:v>
                </c:pt>
                <c:pt idx="81">
                  <c:v>41912</c:v>
                </c:pt>
                <c:pt idx="82">
                  <c:v>41943</c:v>
                </c:pt>
                <c:pt idx="83">
                  <c:v>41973</c:v>
                </c:pt>
                <c:pt idx="84">
                  <c:v>42004</c:v>
                </c:pt>
                <c:pt idx="85">
                  <c:v>42035</c:v>
                </c:pt>
                <c:pt idx="86">
                  <c:v>42063</c:v>
                </c:pt>
                <c:pt idx="87">
                  <c:v>42094</c:v>
                </c:pt>
                <c:pt idx="88">
                  <c:v>42124</c:v>
                </c:pt>
                <c:pt idx="89">
                  <c:v>42155</c:v>
                </c:pt>
                <c:pt idx="90">
                  <c:v>42185</c:v>
                </c:pt>
                <c:pt idx="91">
                  <c:v>42216</c:v>
                </c:pt>
                <c:pt idx="92">
                  <c:v>42247</c:v>
                </c:pt>
                <c:pt idx="93">
                  <c:v>42277</c:v>
                </c:pt>
                <c:pt idx="94">
                  <c:v>42308</c:v>
                </c:pt>
                <c:pt idx="95">
                  <c:v>42338</c:v>
                </c:pt>
                <c:pt idx="96">
                  <c:v>42369</c:v>
                </c:pt>
              </c:numCache>
            </c:numRef>
          </c:cat>
          <c:val>
            <c:numRef>
              <c:f>'Gráfica Colcap'!$G$9:$G$105</c:f>
              <c:numCache>
                <c:formatCode>General</c:formatCode>
                <c:ptCount val="97"/>
                <c:pt idx="0">
                  <c:v>1062.9000000000001</c:v>
                </c:pt>
                <c:pt idx="1">
                  <c:v>937.32</c:v>
                </c:pt>
                <c:pt idx="2">
                  <c:v>914.9</c:v>
                </c:pt>
                <c:pt idx="3">
                  <c:v>889.28</c:v>
                </c:pt>
                <c:pt idx="4">
                  <c:v>985.95</c:v>
                </c:pt>
                <c:pt idx="5">
                  <c:v>1019.77</c:v>
                </c:pt>
                <c:pt idx="6">
                  <c:v>945.31</c:v>
                </c:pt>
                <c:pt idx="7">
                  <c:v>944.87</c:v>
                </c:pt>
                <c:pt idx="8">
                  <c:v>992.25</c:v>
                </c:pt>
                <c:pt idx="9">
                  <c:v>973.53</c:v>
                </c:pt>
                <c:pt idx="10">
                  <c:v>788.73</c:v>
                </c:pt>
                <c:pt idx="11">
                  <c:v>803.11</c:v>
                </c:pt>
                <c:pt idx="12">
                  <c:v>851.35</c:v>
                </c:pt>
                <c:pt idx="13">
                  <c:v>869.8</c:v>
                </c:pt>
                <c:pt idx="14">
                  <c:v>852.16</c:v>
                </c:pt>
                <c:pt idx="15">
                  <c:v>874.21</c:v>
                </c:pt>
                <c:pt idx="16">
                  <c:v>931.93</c:v>
                </c:pt>
                <c:pt idx="17">
                  <c:v>1031.53</c:v>
                </c:pt>
                <c:pt idx="18">
                  <c:v>1102.73</c:v>
                </c:pt>
                <c:pt idx="19">
                  <c:v>1156.22</c:v>
                </c:pt>
                <c:pt idx="20">
                  <c:v>1209.0899999999999</c:v>
                </c:pt>
                <c:pt idx="21">
                  <c:v>1328.93</c:v>
                </c:pt>
                <c:pt idx="22">
                  <c:v>1257.17</c:v>
                </c:pt>
                <c:pt idx="23">
                  <c:v>1318.05</c:v>
                </c:pt>
                <c:pt idx="24">
                  <c:v>1366.85</c:v>
                </c:pt>
                <c:pt idx="25">
                  <c:v>1363.67</c:v>
                </c:pt>
                <c:pt idx="26">
                  <c:v>1391.02</c:v>
                </c:pt>
                <c:pt idx="27">
                  <c:v>1440.58</c:v>
                </c:pt>
                <c:pt idx="28">
                  <c:v>1467.26</c:v>
                </c:pt>
                <c:pt idx="29">
                  <c:v>1444.54</c:v>
                </c:pt>
                <c:pt idx="30">
                  <c:v>1466.78</c:v>
                </c:pt>
                <c:pt idx="31">
                  <c:v>1571.62</c:v>
                </c:pt>
                <c:pt idx="32">
                  <c:v>1664.18</c:v>
                </c:pt>
                <c:pt idx="33">
                  <c:v>1769.5</c:v>
                </c:pt>
                <c:pt idx="34">
                  <c:v>1901.83</c:v>
                </c:pt>
                <c:pt idx="35">
                  <c:v>1779.94</c:v>
                </c:pt>
                <c:pt idx="36">
                  <c:v>1823.7</c:v>
                </c:pt>
                <c:pt idx="37">
                  <c:v>1762.43</c:v>
                </c:pt>
                <c:pt idx="38">
                  <c:v>1750.97</c:v>
                </c:pt>
                <c:pt idx="39">
                  <c:v>1718.45</c:v>
                </c:pt>
                <c:pt idx="40">
                  <c:v>1700.68</c:v>
                </c:pt>
                <c:pt idx="41">
                  <c:v>1760.4</c:v>
                </c:pt>
                <c:pt idx="42">
                  <c:v>1700.43</c:v>
                </c:pt>
                <c:pt idx="43">
                  <c:v>1659.39</c:v>
                </c:pt>
                <c:pt idx="44">
                  <c:v>1642.53</c:v>
                </c:pt>
                <c:pt idx="45">
                  <c:v>1584.75</c:v>
                </c:pt>
                <c:pt idx="46">
                  <c:v>1622.23</c:v>
                </c:pt>
                <c:pt idx="47">
                  <c:v>1561.07</c:v>
                </c:pt>
                <c:pt idx="48">
                  <c:v>1571.55</c:v>
                </c:pt>
                <c:pt idx="49">
                  <c:v>1633.62</c:v>
                </c:pt>
                <c:pt idx="50">
                  <c:v>1730.46</c:v>
                </c:pt>
                <c:pt idx="51">
                  <c:v>1743.63</c:v>
                </c:pt>
                <c:pt idx="52">
                  <c:v>1785.66</c:v>
                </c:pt>
                <c:pt idx="53">
                  <c:v>1726.55</c:v>
                </c:pt>
                <c:pt idx="54">
                  <c:v>1640.01</c:v>
                </c:pt>
                <c:pt idx="55">
                  <c:v>1673.87</c:v>
                </c:pt>
                <c:pt idx="56">
                  <c:v>1668.5</c:v>
                </c:pt>
                <c:pt idx="57">
                  <c:v>1681.08</c:v>
                </c:pt>
                <c:pt idx="58">
                  <c:v>1809.93</c:v>
                </c:pt>
                <c:pt idx="59">
                  <c:v>1759.53</c:v>
                </c:pt>
                <c:pt idx="60">
                  <c:v>1832.75</c:v>
                </c:pt>
                <c:pt idx="61">
                  <c:v>1866.21</c:v>
                </c:pt>
                <c:pt idx="62">
                  <c:v>1844.49</c:v>
                </c:pt>
                <c:pt idx="63">
                  <c:v>1774.86</c:v>
                </c:pt>
                <c:pt idx="64">
                  <c:v>1684.88</c:v>
                </c:pt>
                <c:pt idx="65">
                  <c:v>1666.25</c:v>
                </c:pt>
                <c:pt idx="66">
                  <c:v>1615.84</c:v>
                </c:pt>
                <c:pt idx="67">
                  <c:v>1680.7</c:v>
                </c:pt>
                <c:pt idx="68">
                  <c:v>1729.62</c:v>
                </c:pt>
                <c:pt idx="69">
                  <c:v>1752.26</c:v>
                </c:pt>
                <c:pt idx="70">
                  <c:v>1742.94</c:v>
                </c:pt>
                <c:pt idx="71">
                  <c:v>1630.19</c:v>
                </c:pt>
                <c:pt idx="72">
                  <c:v>1606.33</c:v>
                </c:pt>
                <c:pt idx="73" formatCode="0.00">
                  <c:v>1460.04</c:v>
                </c:pt>
                <c:pt idx="74" formatCode="0.00">
                  <c:v>1520.74</c:v>
                </c:pt>
                <c:pt idx="75" formatCode="0.00">
                  <c:v>1688.3</c:v>
                </c:pt>
                <c:pt idx="76" formatCode="0.00">
                  <c:v>1672.47</c:v>
                </c:pt>
                <c:pt idx="77" formatCode="0.00">
                  <c:v>1659.05</c:v>
                </c:pt>
                <c:pt idx="78" formatCode="0.00">
                  <c:v>1705.99</c:v>
                </c:pt>
                <c:pt idx="79" formatCode="0.00">
                  <c:v>1694.59</c:v>
                </c:pt>
                <c:pt idx="80" formatCode="0.00">
                  <c:v>1771.18</c:v>
                </c:pt>
                <c:pt idx="81" formatCode="0.00">
                  <c:v>1665.7</c:v>
                </c:pt>
                <c:pt idx="82" formatCode="0.00">
                  <c:v>1634.88</c:v>
                </c:pt>
                <c:pt idx="83" formatCode="0.00">
                  <c:v>1525.68</c:v>
                </c:pt>
                <c:pt idx="84" formatCode="0.00">
                  <c:v>1512.98</c:v>
                </c:pt>
                <c:pt idx="85" formatCode="0.00">
                  <c:v>1505.5591695756134</c:v>
                </c:pt>
                <c:pt idx="86" formatCode="0.00">
                  <c:v>1498.1383391512268</c:v>
                </c:pt>
                <c:pt idx="87" formatCode="0.00">
                  <c:v>1490.7175087268402</c:v>
                </c:pt>
                <c:pt idx="88" formatCode="0.00">
                  <c:v>1483.2966783024535</c:v>
                </c:pt>
                <c:pt idx="89" formatCode="0.00">
                  <c:v>1475.8758478780669</c:v>
                </c:pt>
                <c:pt idx="90" formatCode="0.00">
                  <c:v>1468.4550174536803</c:v>
                </c:pt>
                <c:pt idx="91" formatCode="0.00">
                  <c:v>1461.0341870292937</c:v>
                </c:pt>
                <c:pt idx="92" formatCode="0.00">
                  <c:v>1453.613356604907</c:v>
                </c:pt>
                <c:pt idx="93" formatCode="0.00">
                  <c:v>1446.1925261805204</c:v>
                </c:pt>
                <c:pt idx="94" formatCode="0.00">
                  <c:v>1438.7716957561338</c:v>
                </c:pt>
                <c:pt idx="95" formatCode="0.00">
                  <c:v>1431.3508653317472</c:v>
                </c:pt>
                <c:pt idx="96" formatCode="0.00">
                  <c:v>1423.930034907361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74144"/>
        <c:axId val="132861952"/>
      </c:lineChart>
      <c:dateAx>
        <c:axId val="1327741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32861952"/>
        <c:crosses val="autoZero"/>
        <c:auto val="1"/>
        <c:lblOffset val="100"/>
        <c:baseTimeUnit val="months"/>
        <c:majorUnit val="3"/>
        <c:majorTimeUnit val="months"/>
      </c:dateAx>
      <c:valAx>
        <c:axId val="132861952"/>
        <c:scaling>
          <c:orientation val="minMax"/>
          <c:min val="7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32774144"/>
        <c:crosses val="autoZero"/>
        <c:crossBetween val="between"/>
        <c:majorUnit val="10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569859294577642E-2"/>
          <c:y val="4.5845336347902978E-2"/>
          <c:w val="0.88145397781539214"/>
          <c:h val="0.87299372841552714"/>
        </c:manualLayout>
      </c:layout>
      <c:lineChart>
        <c:grouping val="standard"/>
        <c:varyColors val="0"/>
        <c:ser>
          <c:idx val="1"/>
          <c:order val="0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dPt>
            <c:idx val="3"/>
            <c:bubble3D val="0"/>
            <c:spPr>
              <a:ln w="38100">
                <a:solidFill>
                  <a:srgbClr val="0000FF"/>
                </a:solidFill>
                <a:prstDash val="sysDash"/>
              </a:ln>
            </c:spPr>
          </c:dPt>
          <c:dLbls>
            <c:dLbl>
              <c:idx val="1"/>
              <c:layout>
                <c:manualLayout>
                  <c:x val="-4.0516760951277552E-3"/>
                  <c:y val="3.926809913398038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905999243097652E-3"/>
                  <c:y val="3.756709184700676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295237534916641E-3"/>
                  <c:y val="1.47085869529244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'Ev. déficit  (3)'!$A$33:$A$41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'Ev. déficit  (3)'!$E$20:$E$23</c:f>
              <c:numCache>
                <c:formatCode>General</c:formatCode>
                <c:ptCount val="4"/>
                <c:pt idx="0" formatCode="0.0">
                  <c:v>-1.8</c:v>
                </c:pt>
              </c:numCache>
            </c:numRef>
          </c:val>
          <c:smooth val="0"/>
        </c:ser>
        <c:ser>
          <c:idx val="4"/>
          <c:order val="1"/>
          <c:tx>
            <c:v>gnc det 2011</c:v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</c:dPt>
          <c:dPt>
            <c:idx val="7"/>
            <c:bubble3D val="0"/>
            <c:spPr>
              <a:ln w="50800">
                <a:solidFill>
                  <a:srgbClr val="FF0000"/>
                </a:solidFill>
                <a:prstDash val="sysDash"/>
              </a:ln>
            </c:spPr>
          </c:dPt>
          <c:dPt>
            <c:idx val="8"/>
            <c:bubble3D val="0"/>
            <c:spPr>
              <a:ln w="50800">
                <a:solidFill>
                  <a:srgbClr val="FF0000"/>
                </a:solidFill>
                <a:prstDash val="sysDash"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05717681485131E-2"/>
                  <c:y val="-7.2164102305084313E-2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188480725845068E-2"/>
                  <c:y val="-4.4673015712671245E-2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55000429545355E-2"/>
                  <c:y val="-4.2382091829970152E-2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'Ev. déficit  (3)'!$A$33:$A$41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'Ev. déficit  (3)'!$C$33:$C$41</c:f>
              <c:numCache>
                <c:formatCode>0.0</c:formatCode>
                <c:ptCount val="9"/>
                <c:pt idx="0">
                  <c:v>-2.3053667900237271</c:v>
                </c:pt>
                <c:pt idx="1">
                  <c:v>-4.104854216283889</c:v>
                </c:pt>
                <c:pt idx="2">
                  <c:v>-3.8572724763339847</c:v>
                </c:pt>
                <c:pt idx="3">
                  <c:v>-2.8163321509724217</c:v>
                </c:pt>
                <c:pt idx="4">
                  <c:v>-2.3234902231422763</c:v>
                </c:pt>
                <c:pt idx="5">
                  <c:v>-2.4</c:v>
                </c:pt>
                <c:pt idx="6">
                  <c:v>-2.4</c:v>
                </c:pt>
                <c:pt idx="7">
                  <c:v>-2.8</c:v>
                </c:pt>
                <c:pt idx="8">
                  <c:v>-2.7</c:v>
                </c:pt>
              </c:numCache>
            </c:numRef>
          </c:val>
          <c:smooth val="1"/>
        </c:ser>
        <c:ser>
          <c:idx val="5"/>
          <c:order val="2"/>
          <c:tx>
            <c:v>spc det 2011</c:v>
          </c:tx>
          <c:spPr>
            <a:ln w="50800">
              <a:solidFill>
                <a:srgbClr val="3333CC"/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spPr>
              <a:ln w="50800">
                <a:solidFill>
                  <a:srgbClr val="3333CC"/>
                </a:solidFill>
                <a:prstDash val="sysDash"/>
              </a:ln>
            </c:spPr>
          </c:dPt>
          <c:dPt>
            <c:idx val="7"/>
            <c:bubble3D val="0"/>
            <c:spPr>
              <a:ln w="50800">
                <a:solidFill>
                  <a:srgbClr val="3333CC"/>
                </a:solidFill>
                <a:prstDash val="sysDash"/>
              </a:ln>
            </c:spPr>
          </c:dPt>
          <c:dPt>
            <c:idx val="8"/>
            <c:bubble3D val="0"/>
            <c:spPr>
              <a:ln w="50800">
                <a:solidFill>
                  <a:srgbClr val="3333CC"/>
                </a:solidFill>
                <a:prstDash val="sysDash"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719145713104107E-2"/>
                  <c:y val="-4.9254863478073424E-2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188480725845068E-2"/>
                  <c:y val="-5.6127635126176689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8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2000" b="1"/>
                      <a:t>-0,1</a:t>
                    </a:r>
                    <a:endParaRPr lang="en-US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55000429545355E-2"/>
                  <c:y val="-6.5291330656981048E-2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634575004278804E-2"/>
                  <c:y val="-4.925486347807342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'Ev. déficit  (3)'!$A$33:$A$41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'Ev. déficit  (3)'!$E$33:$E$41</c:f>
              <c:numCache>
                <c:formatCode>0.0</c:formatCode>
                <c:ptCount val="9"/>
                <c:pt idx="0">
                  <c:v>-0.14093013936832433</c:v>
                </c:pt>
                <c:pt idx="1">
                  <c:v>-2.6929753301544603</c:v>
                </c:pt>
                <c:pt idx="2">
                  <c:v>-3.2576174781300642</c:v>
                </c:pt>
                <c:pt idx="3">
                  <c:v>-2.0437119624412321</c:v>
                </c:pt>
                <c:pt idx="4">
                  <c:v>0.27474873723624554</c:v>
                </c:pt>
                <c:pt idx="5">
                  <c:v>-0.9</c:v>
                </c:pt>
                <c:pt idx="6">
                  <c:v>-1.6</c:v>
                </c:pt>
                <c:pt idx="7">
                  <c:v>-1.6</c:v>
                </c:pt>
                <c:pt idx="8">
                  <c:v>-1.5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317184"/>
        <c:axId val="132318720"/>
      </c:lineChart>
      <c:catAx>
        <c:axId val="13231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323187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2318720"/>
        <c:scaling>
          <c:orientation val="minMax"/>
          <c:max val="0.5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32317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7631682046042E-2"/>
          <c:y val="3.8968267567253856E-2"/>
          <c:w val="0.77406914028718921"/>
          <c:h val="0.92206346486549229"/>
        </c:manualLayout>
      </c:layout>
      <c:lineChart>
        <c:grouping val="standard"/>
        <c:varyColors val="0"/>
        <c:ser>
          <c:idx val="1"/>
          <c:order val="0"/>
          <c:tx>
            <c:strRef>
              <c:f>Hoja1!$F$56</c:f>
              <c:strCache>
                <c:ptCount val="1"/>
                <c:pt idx="0">
                  <c:v>Brecha producto gov</c:v>
                </c:pt>
              </c:strCache>
            </c:strRef>
          </c:tx>
          <c:spPr>
            <a:ln w="44450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Hoja1!$I$162:$V$162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Hoja1!$I$163:$V$163</c:f>
              <c:numCache>
                <c:formatCode>General</c:formatCode>
                <c:ptCount val="14"/>
                <c:pt idx="0">
                  <c:v>-2.2999999999999998</c:v>
                </c:pt>
                <c:pt idx="1">
                  <c:v>-2.4</c:v>
                </c:pt>
                <c:pt idx="2">
                  <c:v>-2.2999999999999998</c:v>
                </c:pt>
                <c:pt idx="3" formatCode="0.0">
                  <c:v>-2.2400000000000002</c:v>
                </c:pt>
                <c:pt idx="4" formatCode="0.0">
                  <c:v>-2.14</c:v>
                </c:pt>
                <c:pt idx="5" formatCode="0.0">
                  <c:v>-2.04</c:v>
                </c:pt>
                <c:pt idx="6" formatCode="0.0">
                  <c:v>-1.9</c:v>
                </c:pt>
                <c:pt idx="7" formatCode="0.0">
                  <c:v>-1.7</c:v>
                </c:pt>
                <c:pt idx="8" formatCode="0.0">
                  <c:v>-1.5</c:v>
                </c:pt>
                <c:pt idx="9" formatCode="0.0">
                  <c:v>-1.2</c:v>
                </c:pt>
                <c:pt idx="10" formatCode="0.0">
                  <c:v>-1</c:v>
                </c:pt>
                <c:pt idx="11" formatCode="0.0">
                  <c:v>-1</c:v>
                </c:pt>
                <c:pt idx="12" formatCode="0.0">
                  <c:v>-1</c:v>
                </c:pt>
                <c:pt idx="13" formatCode="0.0">
                  <c:v>-1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Hoja1!$F$86</c:f>
              <c:strCache>
                <c:ptCount val="1"/>
                <c:pt idx="0">
                  <c:v>Brecha producto anif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Pt>
            <c:idx val="3"/>
            <c:bubble3D val="0"/>
          </c:dPt>
          <c:dLbls>
            <c:dLbl>
              <c:idx val="0"/>
              <c:layout>
                <c:manualLayout>
                  <c:x val="-3.7546012753599832E-2"/>
                  <c:y val="3.957770624437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37423355875542E-2"/>
                  <c:y val="3.614618999234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061845224399499E-2"/>
                  <c:y val="9.718405749835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546012753599804E-2"/>
                  <c:y val="4.8194919989791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59304742885912E-2"/>
                  <c:y val="8.434110998213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9970002155039655E-2"/>
                  <c:y val="5.168289706219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Hoja1!$I$162:$V$162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Hoja1!$I$165:$V$165</c:f>
              <c:numCache>
                <c:formatCode>General</c:formatCode>
                <c:ptCount val="14"/>
                <c:pt idx="0">
                  <c:v>-2.2999999999999998</c:v>
                </c:pt>
                <c:pt idx="1">
                  <c:v>-2.4</c:v>
                </c:pt>
                <c:pt idx="2" formatCode="0.0">
                  <c:v>-2.4</c:v>
                </c:pt>
                <c:pt idx="3" formatCode="0.0">
                  <c:v>-2.8226984522998668</c:v>
                </c:pt>
                <c:pt idx="4" formatCode="0.0">
                  <c:v>-2.7226984522998667</c:v>
                </c:pt>
                <c:pt idx="5" formatCode="0.0">
                  <c:v>-2.6897001697189169</c:v>
                </c:pt>
                <c:pt idx="6" formatCode="0.00">
                  <c:v>-2.1556659824239937</c:v>
                </c:pt>
                <c:pt idx="7" formatCode="0.0">
                  <c:v>-2.0068854946191155</c:v>
                </c:pt>
                <c:pt idx="8" formatCode="0.0">
                  <c:v>-1.7556659824239937</c:v>
                </c:pt>
                <c:pt idx="9" formatCode="0.0">
                  <c:v>-1.3532269580337497</c:v>
                </c:pt>
                <c:pt idx="10" formatCode="0.0">
                  <c:v>-1.1532269580337497</c:v>
                </c:pt>
                <c:pt idx="11" formatCode="0.0">
                  <c:v>-1.1532269580337497</c:v>
                </c:pt>
                <c:pt idx="12" formatCode="0.0">
                  <c:v>-1.1532269580337489</c:v>
                </c:pt>
                <c:pt idx="13" formatCode="0.0">
                  <c:v>-1.1532269580337489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99232"/>
        <c:axId val="133600768"/>
      </c:lineChart>
      <c:catAx>
        <c:axId val="1335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es-CO"/>
          </a:p>
        </c:txPr>
        <c:crossAx val="133600768"/>
        <c:crosses val="autoZero"/>
        <c:auto val="1"/>
        <c:lblAlgn val="ctr"/>
        <c:lblOffset val="100"/>
        <c:noMultiLvlLbl val="0"/>
      </c:catAx>
      <c:valAx>
        <c:axId val="133600768"/>
        <c:scaling>
          <c:orientation val="minMax"/>
          <c:max val="-0.5"/>
          <c:min val="-3.04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CO"/>
          </a:p>
        </c:txPr>
        <c:crossAx val="133599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754709655375916E-2"/>
                  <c:y val="-2.468824355122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2535681560515E-2"/>
                  <c:y val="-3.8270931386479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257521026114166E-2"/>
                  <c:y val="-4.313981559361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5463765185526895E-2"/>
                  <c:y val="-3.650292088690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3.1340018689879255E-2"/>
                  <c:y val="-3.982136824026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2.6341377070407131E-2"/>
                  <c:y val="-2.895240179550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3.0543097151820115E-3"/>
                  <c:y val="-2.6539701645879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delete val="1"/>
            </c:dLbl>
            <c:dLbl>
              <c:idx val="20"/>
              <c:layout>
                <c:manualLayout>
                  <c:x val="-3.550737747433072E-2"/>
                  <c:y val="-3.8742742202889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layout>
                <c:manualLayout>
                  <c:x val="-3.1589875138095816E-2"/>
                  <c:y val="-4.2061189556245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'BLS Data Series'!$E$143:$F$162</c:f>
              <c:multiLvlStrCache>
                <c:ptCount val="20"/>
                <c:lvl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</c:lvl>
                <c:lvl>
                  <c:pt idx="0">
                    <c:v>2007</c:v>
                  </c:pt>
                  <c:pt idx="1">
                    <c:v>2008</c:v>
                  </c:pt>
                  <c:pt idx="2">
                    <c:v>2009</c:v>
                  </c:pt>
                  <c:pt idx="3">
                    <c:v>2010</c:v>
                  </c:pt>
                  <c:pt idx="4">
                    <c:v>2011</c:v>
                  </c:pt>
                  <c:pt idx="5">
                    <c:v>2012</c:v>
                  </c:pt>
                  <c:pt idx="6">
                    <c:v>2013</c:v>
                  </c:pt>
                  <c:pt idx="7">
                    <c:v>2014</c:v>
                  </c:pt>
                  <c:pt idx="19">
                    <c:v>2015</c:v>
                  </c:pt>
                </c:lvl>
              </c:multiLvlStrCache>
            </c:multiLvlStrRef>
          </c:cat>
          <c:val>
            <c:numRef>
              <c:f>'BLS Data Series'!$G$143:$G$162</c:f>
              <c:numCache>
                <c:formatCode>#0.0</c:formatCode>
                <c:ptCount val="20"/>
                <c:pt idx="0">
                  <c:v>4.0999999999999996</c:v>
                </c:pt>
                <c:pt idx="1">
                  <c:v>0</c:v>
                </c:pt>
                <c:pt idx="2">
                  <c:v>2.8</c:v>
                </c:pt>
                <c:pt idx="3">
                  <c:v>1.4</c:v>
                </c:pt>
                <c:pt idx="4">
                  <c:v>3</c:v>
                </c:pt>
                <c:pt idx="5">
                  <c:v>1.8</c:v>
                </c:pt>
                <c:pt idx="6">
                  <c:v>1.5</c:v>
                </c:pt>
                <c:pt idx="7">
                  <c:v>1.6</c:v>
                </c:pt>
                <c:pt idx="8">
                  <c:v>1.1000000000000001</c:v>
                </c:pt>
                <c:pt idx="9">
                  <c:v>1.5</c:v>
                </c:pt>
                <c:pt idx="10">
                  <c:v>2</c:v>
                </c:pt>
                <c:pt idx="11">
                  <c:v>2.1</c:v>
                </c:pt>
                <c:pt idx="12">
                  <c:v>2.1</c:v>
                </c:pt>
                <c:pt idx="13">
                  <c:v>2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1.3</c:v>
                </c:pt>
                <c:pt idx="18">
                  <c:v>0.8</c:v>
                </c:pt>
              </c:numCache>
            </c:numRef>
          </c:val>
          <c:smooth val="1"/>
        </c:ser>
        <c:ser>
          <c:idx val="1"/>
          <c:order val="1"/>
          <c:spPr>
            <a:ln>
              <a:solidFill>
                <a:srgbClr val="002060"/>
              </a:solidFill>
              <a:prstDash val="sys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2002363456921296E-2"/>
                  <c:y val="2.2150766731180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892621410489369E-2"/>
                  <c:y val="3.4338674111233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809781173802981E-2"/>
                  <c:y val="3.112194835306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73739766559349E-2"/>
                  <c:y val="-3.831443828161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1546262849291987E-2"/>
                  <c:y val="-5.309515765368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2.9381267521761803E-2"/>
                  <c:y val="-3.650292088690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2.845686169438642E-2"/>
                  <c:y val="-3.860320239400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3.1653110261302207E-2"/>
                  <c:y val="-2.895240179550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1.6798703433500952E-2"/>
                  <c:y val="-3.1365101945130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'BLS Data Series'!$E$143:$F$162</c:f>
              <c:multiLvlStrCache>
                <c:ptCount val="20"/>
                <c:lvl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</c:lvl>
                <c:lvl>
                  <c:pt idx="0">
                    <c:v>2007</c:v>
                  </c:pt>
                  <c:pt idx="1">
                    <c:v>2008</c:v>
                  </c:pt>
                  <c:pt idx="2">
                    <c:v>2009</c:v>
                  </c:pt>
                  <c:pt idx="3">
                    <c:v>2010</c:v>
                  </c:pt>
                  <c:pt idx="4">
                    <c:v>2011</c:v>
                  </c:pt>
                  <c:pt idx="5">
                    <c:v>2012</c:v>
                  </c:pt>
                  <c:pt idx="6">
                    <c:v>2013</c:v>
                  </c:pt>
                  <c:pt idx="7">
                    <c:v>2014</c:v>
                  </c:pt>
                  <c:pt idx="19">
                    <c:v>2015</c:v>
                  </c:pt>
                </c:lvl>
              </c:multiLvlStrCache>
            </c:multiLvlStrRef>
          </c:cat>
          <c:val>
            <c:numRef>
              <c:f>'BLS Data Series'!$H$143:$H$162</c:f>
              <c:numCache>
                <c:formatCode>0.0</c:formatCode>
                <c:ptCount val="20"/>
                <c:pt idx="0">
                  <c:v>5</c:v>
                </c:pt>
                <c:pt idx="1">
                  <c:v>7.3</c:v>
                </c:pt>
                <c:pt idx="2">
                  <c:v>9.9</c:v>
                </c:pt>
                <c:pt idx="3">
                  <c:v>9.4</c:v>
                </c:pt>
                <c:pt idx="4">
                  <c:v>8.5</c:v>
                </c:pt>
                <c:pt idx="5" formatCode="#0.0">
                  <c:v>7.9</c:v>
                </c:pt>
                <c:pt idx="6" formatCode="#0.0">
                  <c:v>6.7</c:v>
                </c:pt>
                <c:pt idx="7" formatCode="#0.0">
                  <c:v>6.6</c:v>
                </c:pt>
                <c:pt idx="8" formatCode="#0.0">
                  <c:v>6.7</c:v>
                </c:pt>
                <c:pt idx="9" formatCode="#0.0">
                  <c:v>6.7</c:v>
                </c:pt>
                <c:pt idx="10" formatCode="#0.0">
                  <c:v>6.3</c:v>
                </c:pt>
                <c:pt idx="11" formatCode="#0.0">
                  <c:v>6.3</c:v>
                </c:pt>
                <c:pt idx="12" formatCode="#0.0">
                  <c:v>6.1</c:v>
                </c:pt>
                <c:pt idx="13" formatCode="#0.0">
                  <c:v>6.2</c:v>
                </c:pt>
                <c:pt idx="14" formatCode="#0.0">
                  <c:v>6.1</c:v>
                </c:pt>
                <c:pt idx="15" formatCode="#0.0">
                  <c:v>5.9</c:v>
                </c:pt>
                <c:pt idx="16" formatCode="#0.0">
                  <c:v>5.8</c:v>
                </c:pt>
                <c:pt idx="17" formatCode="#0.0">
                  <c:v>5.8</c:v>
                </c:pt>
                <c:pt idx="18" formatCode="#0.0">
                  <c:v>5.6</c:v>
                </c:pt>
                <c:pt idx="19" formatCode="#0.0">
                  <c:v>5.7</c:v>
                </c:pt>
              </c:numCache>
            </c:numRef>
          </c:val>
          <c:smooth val="1"/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754554349345394E-2"/>
                  <c:y val="3.7555399869406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340018689879255E-2"/>
                  <c:y val="4.64582629469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7422516353644347E-2"/>
                  <c:y val="-2.322913147348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3.1340018689879255E-2"/>
                  <c:y val="-4.313981559361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layout>
                <c:manualLayout>
                  <c:x val="2.3000274887874365E-2"/>
                  <c:y val="-2.25040331987540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5.3450420015685202E-2"/>
                  <c:y val="9.6508005985016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138016800627408E-2"/>
                  <c:y val="-2.6539701645879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3.1589875138095816E-2"/>
                  <c:y val="-2.7625943569149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'BLS Data Series'!$E$143:$F$162</c:f>
              <c:multiLvlStrCache>
                <c:ptCount val="20"/>
                <c:lvl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</c:lvl>
                <c:lvl>
                  <c:pt idx="0">
                    <c:v>2007</c:v>
                  </c:pt>
                  <c:pt idx="1">
                    <c:v>2008</c:v>
                  </c:pt>
                  <c:pt idx="2">
                    <c:v>2009</c:v>
                  </c:pt>
                  <c:pt idx="3">
                    <c:v>2010</c:v>
                  </c:pt>
                  <c:pt idx="4">
                    <c:v>2011</c:v>
                  </c:pt>
                  <c:pt idx="5">
                    <c:v>2012</c:v>
                  </c:pt>
                  <c:pt idx="6">
                    <c:v>2013</c:v>
                  </c:pt>
                  <c:pt idx="7">
                    <c:v>2014</c:v>
                  </c:pt>
                  <c:pt idx="19">
                    <c:v>2015</c:v>
                  </c:pt>
                </c:lvl>
              </c:multiLvlStrCache>
            </c:multiLvlStrRef>
          </c:cat>
          <c:val>
            <c:numRef>
              <c:f>'BLS Data Series'!$I$143:$I$162</c:f>
              <c:numCache>
                <c:formatCode>0.0</c:formatCode>
                <c:ptCount val="20"/>
                <c:pt idx="0">
                  <c:v>3.0476431010662219</c:v>
                </c:pt>
                <c:pt idx="1">
                  <c:v>1.5626954608473964</c:v>
                </c:pt>
                <c:pt idx="2">
                  <c:v>0.91396912379533291</c:v>
                </c:pt>
                <c:pt idx="3">
                  <c:v>2.1973241020118772</c:v>
                </c:pt>
                <c:pt idx="4">
                  <c:v>2.7</c:v>
                </c:pt>
                <c:pt idx="5">
                  <c:v>2.2000000000000002</c:v>
                </c:pt>
                <c:pt idx="6">
                  <c:v>0.8</c:v>
                </c:pt>
                <c:pt idx="7">
                  <c:v>0.8</c:v>
                </c:pt>
                <c:pt idx="8">
                  <c:v>0.7</c:v>
                </c:pt>
                <c:pt idx="9">
                  <c:v>0.5</c:v>
                </c:pt>
                <c:pt idx="10">
                  <c:v>0.7</c:v>
                </c:pt>
                <c:pt idx="11">
                  <c:v>0.5</c:v>
                </c:pt>
                <c:pt idx="12">
                  <c:v>0.5</c:v>
                </c:pt>
                <c:pt idx="13">
                  <c:v>0.4</c:v>
                </c:pt>
                <c:pt idx="14">
                  <c:v>0.4</c:v>
                </c:pt>
                <c:pt idx="15">
                  <c:v>0.3</c:v>
                </c:pt>
                <c:pt idx="16">
                  <c:v>0.4</c:v>
                </c:pt>
                <c:pt idx="17">
                  <c:v>0.3</c:v>
                </c:pt>
                <c:pt idx="18">
                  <c:v>-0.2</c:v>
                </c:pt>
                <c:pt idx="19">
                  <c:v>-0.6</c:v>
                </c:pt>
              </c:numCache>
            </c:numRef>
          </c:val>
          <c:smooth val="1"/>
        </c:ser>
        <c:ser>
          <c:idx val="3"/>
          <c:order val="3"/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3"/>
              <c:delete val="1"/>
            </c:dLbl>
            <c:dLbl>
              <c:idx val="4"/>
              <c:layout>
                <c:manualLayout>
                  <c:x val="-3.6235536821387124E-2"/>
                  <c:y val="-5.0099623618776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599762533432067E-2"/>
                  <c:y val="-4.044882302027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088904702891423E-2"/>
                  <c:y val="-6.3948332501236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3505014017409443E-2"/>
                  <c:y val="-4.6458262946974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2.7422516353644347E-2"/>
                  <c:y val="-3.650292088690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2.776415630466042E-2"/>
                  <c:y val="-3.61905022443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8"/>
              <c:layout>
                <c:manualLayout>
                  <c:x val="-1.2217238860728046E-2"/>
                  <c:y val="-3.136510194513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delete val="1"/>
            </c:dLbl>
            <c:dLbl>
              <c:idx val="21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'BLS Data Series'!$E$143:$F$162</c:f>
              <c:multiLvlStrCache>
                <c:ptCount val="20"/>
                <c:lvl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</c:lvl>
                <c:lvl>
                  <c:pt idx="0">
                    <c:v>2007</c:v>
                  </c:pt>
                  <c:pt idx="1">
                    <c:v>2008</c:v>
                  </c:pt>
                  <c:pt idx="2">
                    <c:v>2009</c:v>
                  </c:pt>
                  <c:pt idx="3">
                    <c:v>2010</c:v>
                  </c:pt>
                  <c:pt idx="4">
                    <c:v>2011</c:v>
                  </c:pt>
                  <c:pt idx="5">
                    <c:v>2012</c:v>
                  </c:pt>
                  <c:pt idx="6">
                    <c:v>2013</c:v>
                  </c:pt>
                  <c:pt idx="7">
                    <c:v>2014</c:v>
                  </c:pt>
                  <c:pt idx="19">
                    <c:v>2015</c:v>
                  </c:pt>
                </c:lvl>
              </c:multiLvlStrCache>
            </c:multiLvlStrRef>
          </c:cat>
          <c:val>
            <c:numRef>
              <c:f>'BLS Data Series'!$J$143:$J$162</c:f>
              <c:numCache>
                <c:formatCode>#,##0.0</c:formatCode>
                <c:ptCount val="20"/>
                <c:pt idx="0">
                  <c:v>7.3</c:v>
                </c:pt>
                <c:pt idx="1">
                  <c:v>8.1999999999999993</c:v>
                </c:pt>
                <c:pt idx="2">
                  <c:v>9.9</c:v>
                </c:pt>
                <c:pt idx="3">
                  <c:v>9.9</c:v>
                </c:pt>
                <c:pt idx="4">
                  <c:v>10.6</c:v>
                </c:pt>
                <c:pt idx="5">
                  <c:v>11.8</c:v>
                </c:pt>
                <c:pt idx="6">
                  <c:v>11.8</c:v>
                </c:pt>
                <c:pt idx="7">
                  <c:v>11.8</c:v>
                </c:pt>
                <c:pt idx="8">
                  <c:v>11.8</c:v>
                </c:pt>
                <c:pt idx="9">
                  <c:v>11.7</c:v>
                </c:pt>
                <c:pt idx="10">
                  <c:v>11.6</c:v>
                </c:pt>
                <c:pt idx="11">
                  <c:v>11.6</c:v>
                </c:pt>
                <c:pt idx="12">
                  <c:v>11.5</c:v>
                </c:pt>
                <c:pt idx="13">
                  <c:v>11.6</c:v>
                </c:pt>
                <c:pt idx="14">
                  <c:v>11.5</c:v>
                </c:pt>
                <c:pt idx="15">
                  <c:v>11.5</c:v>
                </c:pt>
                <c:pt idx="16">
                  <c:v>11.5</c:v>
                </c:pt>
                <c:pt idx="17">
                  <c:v>11.5</c:v>
                </c:pt>
                <c:pt idx="18">
                  <c:v>11.4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89248"/>
        <c:axId val="125990784"/>
      </c:lineChart>
      <c:catAx>
        <c:axId val="125989248"/>
        <c:scaling>
          <c:orientation val="minMax"/>
        </c:scaling>
        <c:delete val="0"/>
        <c:axPos val="b"/>
        <c:numFmt formatCode="[$-C0A]mmm\-yy;@" sourceLinked="1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es-CO"/>
          </a:p>
        </c:txPr>
        <c:crossAx val="125990784"/>
        <c:crosses val="autoZero"/>
        <c:auto val="0"/>
        <c:lblAlgn val="ctr"/>
        <c:lblOffset val="100"/>
        <c:noMultiLvlLbl val="0"/>
      </c:catAx>
      <c:valAx>
        <c:axId val="125990784"/>
        <c:scaling>
          <c:orientation val="minMax"/>
          <c:min val="-1"/>
        </c:scaling>
        <c:delete val="0"/>
        <c:axPos val="l"/>
        <c:numFmt formatCode="#,##0" sourceLinked="0"/>
        <c:majorTickMark val="out"/>
        <c:minorTickMark val="none"/>
        <c:tickLblPos val="nextTo"/>
        <c:crossAx val="125989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652521930190007E-2"/>
          <c:y val="3.7382221161748719E-2"/>
          <c:w val="0.89598732850701357"/>
          <c:h val="0.87826877700893446"/>
        </c:manualLayout>
      </c:layout>
      <c:lineChart>
        <c:grouping val="standard"/>
        <c:varyColors val="0"/>
        <c:ser>
          <c:idx val="0"/>
          <c:order val="0"/>
          <c:tx>
            <c:strRef>
              <c:f>'brics 0813'!$E$23</c:f>
              <c:strCache>
                <c:ptCount val="1"/>
                <c:pt idx="0">
                  <c:v>Brasil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1808043225366058E-2"/>
                  <c:y val="-2.451458661773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721467508869085E-2"/>
                  <c:y val="2.230476421775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1990231990232E-2"/>
                  <c:y val="-2.6743185401168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64102564102564E-2"/>
                  <c:y val="2.897178418459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031476834626441E-2"/>
                  <c:y val="3.165628057742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1253304875352119E-3"/>
                  <c:y val="2.309319684247912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884403690045075E-2"/>
                  <c:y val="3.642565745418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1377232909177493E-3"/>
                  <c:y val="-1.9217189761501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2570143237418474E-2"/>
                  <c:y val="-3.9465308472128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2570143237418474E-2"/>
                  <c:y val="-1.9826517967781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7.4349442379182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'brics 0813'!$N$22:$V$22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'brics 0813'!$N$23:$V$23</c:f>
              <c:numCache>
                <c:formatCode>General</c:formatCode>
                <c:ptCount val="9"/>
                <c:pt idx="0">
                  <c:v>5.1719999999999997</c:v>
                </c:pt>
                <c:pt idx="1">
                  <c:v>-0.33</c:v>
                </c:pt>
                <c:pt idx="2">
                  <c:v>7.5339999999999998</c:v>
                </c:pt>
                <c:pt idx="3">
                  <c:v>2.7330000000000001</c:v>
                </c:pt>
                <c:pt idx="4">
                  <c:v>0.872</c:v>
                </c:pt>
                <c:pt idx="5">
                  <c:v>2.5</c:v>
                </c:pt>
                <c:pt idx="6">
                  <c:v>0.2</c:v>
                </c:pt>
                <c:pt idx="7">
                  <c:v>-0.6</c:v>
                </c:pt>
                <c:pt idx="8">
                  <c:v>1.6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'brics 0813'!$E$24</c:f>
              <c:strCache>
                <c:ptCount val="1"/>
                <c:pt idx="0">
                  <c:v>China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6942016863276703E-2"/>
                  <c:y val="-4.790645079324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120927191793333E-2"/>
                  <c:y val="-4.9001271880628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271504036678958E-2"/>
                  <c:y val="-4.008687674690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4799015507676934E-3"/>
                  <c:y val="-2.89438828297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7225710710211855E-3"/>
                  <c:y val="-2.1177128329386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084171884902169E-2"/>
                  <c:y val="-2.1177101932890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'brics 0813'!$N$22:$V$22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'brics 0813'!$N$24:$V$24</c:f>
              <c:numCache>
                <c:formatCode>0.0</c:formatCode>
                <c:ptCount val="9"/>
                <c:pt idx="0">
                  <c:v>9.6349999999999998</c:v>
                </c:pt>
                <c:pt idx="1">
                  <c:v>9.2140000000000004</c:v>
                </c:pt>
                <c:pt idx="2">
                  <c:v>10.446999999999999</c:v>
                </c:pt>
                <c:pt idx="3">
                  <c:v>9.3000000000000007</c:v>
                </c:pt>
                <c:pt idx="4">
                  <c:v>7.7</c:v>
                </c:pt>
                <c:pt idx="5">
                  <c:v>7.7</c:v>
                </c:pt>
                <c:pt idx="6" formatCode="General">
                  <c:v>7.4</c:v>
                </c:pt>
                <c:pt idx="7">
                  <c:v>7.2</c:v>
                </c:pt>
                <c:pt idx="8">
                  <c:v>7.2</c:v>
                </c:pt>
              </c:numCache>
            </c:numRef>
          </c:val>
          <c:smooth val="1"/>
        </c:ser>
        <c:ser>
          <c:idx val="2"/>
          <c:order val="2"/>
          <c:tx>
            <c:v>          </c:v>
          </c:tx>
          <c:spPr>
            <a:ln w="38100">
              <a:solidFill>
                <a:srgbClr val="668E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6228067645390482E-2"/>
                  <c:y val="-8.691535255379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64102564102564E-2"/>
                  <c:y val="-2.0057389050876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42002442002442E-2"/>
                  <c:y val="2.897178418459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30971128608924E-2"/>
                  <c:y val="-2.9164285985026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8159749262111467E-3"/>
                  <c:y val="-1.754802191677745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129395218002812E-2"/>
                  <c:y val="2.451458661773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4318329191831698E-3"/>
                  <c:y val="-4.0638507547151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7957347482026393E-2"/>
                  <c:y val="-2.478314745972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6161612733823754E-2"/>
                  <c:y val="1.4869888475836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5914694964052783E-3"/>
                  <c:y val="-4.9566294919454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'brics 0813'!$N$22:$V$22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'brics 0813'!$N$25:$V$25</c:f>
              <c:numCache>
                <c:formatCode>0.0</c:formatCode>
                <c:ptCount val="9"/>
                <c:pt idx="0">
                  <c:v>3.891</c:v>
                </c:pt>
                <c:pt idx="1">
                  <c:v>8.48</c:v>
                </c:pt>
                <c:pt idx="2">
                  <c:v>10.545999999999999</c:v>
                </c:pt>
                <c:pt idx="3">
                  <c:v>6.3310000000000004</c:v>
                </c:pt>
                <c:pt idx="4">
                  <c:v>3.2370000000000001</c:v>
                </c:pt>
                <c:pt idx="5">
                  <c:v>4.7</c:v>
                </c:pt>
                <c:pt idx="6" formatCode="General">
                  <c:v>5.3</c:v>
                </c:pt>
                <c:pt idx="7">
                  <c:v>6</c:v>
                </c:pt>
                <c:pt idx="8">
                  <c:v>6.8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'brics 0813'!$E$26</c:f>
              <c:strCache>
                <c:ptCount val="1"/>
                <c:pt idx="0">
                  <c:v>Rusia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4250045667368502E-2"/>
                  <c:y val="8.914395133722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483064616922882E-2"/>
                  <c:y val="-4.380389874931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97802197802198E-2"/>
                  <c:y val="2.451458661773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862026862026864E-2"/>
                  <c:y val="-5.125777201890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366309980483212E-2"/>
                  <c:y val="3.5658106975549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3723476873083175E-3"/>
                  <c:y val="-2.0057389050876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342469849496663E-2"/>
                  <c:y val="-2.801067902421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502973520714971E-3"/>
                  <c:y val="7.6032069361013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1829389928105567E-3"/>
                  <c:y val="2.135390139429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2570143237418474E-2"/>
                  <c:y val="1.4869888475836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1.4869888475836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'brics 0813'!$N$22:$V$22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'brics 0813'!$N$26:$V$26</c:f>
              <c:numCache>
                <c:formatCode>0.0</c:formatCode>
                <c:ptCount val="9"/>
                <c:pt idx="0">
                  <c:v>5.2480000000000002</c:v>
                </c:pt>
                <c:pt idx="1">
                  <c:v>-7.8</c:v>
                </c:pt>
                <c:pt idx="2">
                  <c:v>4.5</c:v>
                </c:pt>
                <c:pt idx="3">
                  <c:v>4.3</c:v>
                </c:pt>
                <c:pt idx="4">
                  <c:v>3.4</c:v>
                </c:pt>
                <c:pt idx="5">
                  <c:v>1.3</c:v>
                </c:pt>
                <c:pt idx="6" formatCode="General">
                  <c:v>0.6</c:v>
                </c:pt>
                <c:pt idx="7">
                  <c:v>-3.3</c:v>
                </c:pt>
                <c:pt idx="8">
                  <c:v>2.5</c:v>
                </c:pt>
              </c:numCache>
            </c:numRef>
          </c:val>
          <c:smooth val="1"/>
        </c:ser>
        <c:ser>
          <c:idx val="4"/>
          <c:order val="4"/>
          <c:spPr>
            <a:ln w="38100">
              <a:solidFill>
                <a:srgbClr val="000000"/>
              </a:solidFill>
              <a:prstDash val="sysDash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5007066424389258E-2"/>
                  <c:y val="-1.1142993917153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622114543374383E-2"/>
                  <c:y val="-4.305477369369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1990231990232E-2"/>
                  <c:y val="-2.8971784184599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42002442002442E-2"/>
                  <c:y val="-3.342898175146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129512657071709E-2"/>
                  <c:y val="2.541813426623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053800967186794E-3"/>
                  <c:y val="2.1767794747104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527490719444866E-2"/>
                  <c:y val="-2.478314745972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1060832585800193E-3"/>
                  <c:y val="6.992886733835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5025492363602634E-2"/>
                  <c:y val="-2.757837426455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1548816978431671E-2"/>
                  <c:y val="-2.230483271375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3872042446079177E-3"/>
                  <c:y val="9.9130638409975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'brics 0813'!$N$22:$V$22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'brics 0813'!$N$42:$V$42</c:f>
              <c:numCache>
                <c:formatCode>0.0</c:formatCode>
                <c:ptCount val="9"/>
                <c:pt idx="0">
                  <c:v>7.2232131054333397</c:v>
                </c:pt>
                <c:pt idx="1">
                  <c:v>5.7622309907231273</c:v>
                </c:pt>
                <c:pt idx="2">
                  <c:v>9.4080187925224994</c:v>
                </c:pt>
                <c:pt idx="3">
                  <c:v>7.3333983495156607</c:v>
                </c:pt>
                <c:pt idx="4">
                  <c:v>5.523323555654609</c:v>
                </c:pt>
                <c:pt idx="5">
                  <c:v>5.8137340226006495</c:v>
                </c:pt>
                <c:pt idx="6">
                  <c:v>5.4967704144028477</c:v>
                </c:pt>
                <c:pt idx="7">
                  <c:v>5.0263028627907929</c:v>
                </c:pt>
                <c:pt idx="8">
                  <c:v>6.0428180797371214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28448"/>
        <c:axId val="126779392"/>
      </c:lineChart>
      <c:dateAx>
        <c:axId val="126728448"/>
        <c:scaling>
          <c:orientation val="minMax"/>
          <c:max val="14"/>
          <c:min val="1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 b="1"/>
            </a:pPr>
            <a:endParaRPr lang="es-CO"/>
          </a:p>
        </c:txPr>
        <c:crossAx val="126779392"/>
        <c:crosses val="autoZero"/>
        <c:auto val="1"/>
        <c:lblOffset val="100"/>
        <c:baseTimeUnit val="days"/>
        <c:minorUnit val="1"/>
        <c:minorTimeUnit val="years"/>
      </c:dateAx>
      <c:valAx>
        <c:axId val="126779392"/>
        <c:scaling>
          <c:orientation val="minMax"/>
          <c:max val="1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CO"/>
          </a:p>
        </c:txPr>
        <c:crossAx val="1267284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80488406584714E-2"/>
          <c:y val="3.5372419888249823E-2"/>
          <c:w val="0.85131444313811355"/>
          <c:h val="0.82696819079827599"/>
        </c:manualLayout>
      </c:layout>
      <c:lineChart>
        <c:grouping val="standard"/>
        <c:varyColors val="0"/>
        <c:ser>
          <c:idx val="0"/>
          <c:order val="0"/>
          <c:tx>
            <c:strRef>
              <c:f>Hoja2!$K$3</c:f>
              <c:strCache>
                <c:ptCount val="1"/>
                <c:pt idx="0">
                  <c:v>turkish lira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640865934656495E-2"/>
                  <c:y val="-7.819978510932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2.9175777396629302E-2"/>
                  <c:y val="-6.362979031091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layout>
                <c:manualLayout>
                  <c:x val="-2.3959486275757974E-2"/>
                  <c:y val="-4.095502747474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7.6783124704776695E-3"/>
                  <c:y val="2.850560699911256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8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Hoja2!$A$8:$B$27</c:f>
              <c:multiLvlStrCache>
                <c:ptCount val="20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Hoja2!$K$8:$K$27</c:f>
              <c:numCache>
                <c:formatCode>0</c:formatCode>
                <c:ptCount val="20"/>
                <c:pt idx="0">
                  <c:v>100</c:v>
                </c:pt>
                <c:pt idx="1">
                  <c:v>102.95936866801749</c:v>
                </c:pt>
                <c:pt idx="2">
                  <c:v>103.1726564999467</c:v>
                </c:pt>
                <c:pt idx="3">
                  <c:v>108.68081475951796</c:v>
                </c:pt>
                <c:pt idx="4">
                  <c:v>107.73701610323133</c:v>
                </c:pt>
                <c:pt idx="5">
                  <c:v>106.48928228644556</c:v>
                </c:pt>
                <c:pt idx="6">
                  <c:v>107.75301269062601</c:v>
                </c:pt>
                <c:pt idx="7">
                  <c:v>114.73818918630694</c:v>
                </c:pt>
                <c:pt idx="8">
                  <c:v>120.32633038285168</c:v>
                </c:pt>
                <c:pt idx="9">
                  <c:v>117.63357150474567</c:v>
                </c:pt>
                <c:pt idx="10">
                  <c:v>116.84440652660766</c:v>
                </c:pt>
                <c:pt idx="11">
                  <c:v>113.79439053002028</c:v>
                </c:pt>
                <c:pt idx="12">
                  <c:v>111.80548149728058</c:v>
                </c:pt>
                <c:pt idx="13">
                  <c:v>110.77636770822225</c:v>
                </c:pt>
                <c:pt idx="14">
                  <c:v>114.20496960648394</c:v>
                </c:pt>
                <c:pt idx="15">
                  <c:v>115.33539511570865</c:v>
                </c:pt>
                <c:pt idx="16">
                  <c:v>121.47808467526929</c:v>
                </c:pt>
                <c:pt idx="17">
                  <c:v>119.75578543244107</c:v>
                </c:pt>
                <c:pt idx="18">
                  <c:v>119.79844299882694</c:v>
                </c:pt>
                <c:pt idx="19">
                  <c:v>124.50677188866375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Hoja2!$L$3</c:f>
              <c:strCache>
                <c:ptCount val="1"/>
                <c:pt idx="0">
                  <c:v>ind rupiah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3.3065881049513211E-2"/>
                  <c:y val="4.338394793926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layout>
                <c:manualLayout>
                  <c:x val="-2.3959486275757974E-2"/>
                  <c:y val="-2.8178599281085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elete val="1"/>
            </c:dLbl>
            <c:dLbl>
              <c:idx val="19"/>
              <c:layout>
                <c:manualLayout>
                  <c:x val="-9.1584297750185641E-3"/>
                  <c:y val="-4.095502747474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Hoja2!$A$8:$B$27</c:f>
              <c:multiLvlStrCache>
                <c:ptCount val="20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Hoja2!$L$8:$L$27</c:f>
              <c:numCache>
                <c:formatCode>0</c:formatCode>
                <c:ptCount val="20"/>
                <c:pt idx="0">
                  <c:v>100</c:v>
                </c:pt>
                <c:pt idx="1">
                  <c:v>101.16935237435574</c:v>
                </c:pt>
                <c:pt idx="2">
                  <c:v>104.63055391447837</c:v>
                </c:pt>
                <c:pt idx="3">
                  <c:v>112.42284107808584</c:v>
                </c:pt>
                <c:pt idx="4">
                  <c:v>117.60751319086521</c:v>
                </c:pt>
                <c:pt idx="5">
                  <c:v>114.24613441440708</c:v>
                </c:pt>
                <c:pt idx="6">
                  <c:v>121.22354187463075</c:v>
                </c:pt>
                <c:pt idx="7">
                  <c:v>124.06543484018174</c:v>
                </c:pt>
                <c:pt idx="8">
                  <c:v>124.13469961496935</c:v>
                </c:pt>
                <c:pt idx="9">
                  <c:v>118.25941695357223</c:v>
                </c:pt>
                <c:pt idx="10">
                  <c:v>115.72615967567788</c:v>
                </c:pt>
                <c:pt idx="11">
                  <c:v>117.80410291930654</c:v>
                </c:pt>
                <c:pt idx="12">
                  <c:v>118.93169270886386</c:v>
                </c:pt>
                <c:pt idx="13">
                  <c:v>120.57673111006989</c:v>
                </c:pt>
                <c:pt idx="14">
                  <c:v>117.95383706480331</c:v>
                </c:pt>
                <c:pt idx="15">
                  <c:v>119.07429665695601</c:v>
                </c:pt>
                <c:pt idx="16">
                  <c:v>124.14692281052011</c:v>
                </c:pt>
                <c:pt idx="17">
                  <c:v>123.3524150997209</c:v>
                </c:pt>
                <c:pt idx="18">
                  <c:v>125.0891274675576</c:v>
                </c:pt>
                <c:pt idx="19">
                  <c:v>126.18412206897958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Hoja2!$M$3</c:f>
              <c:strCache>
                <c:ptCount val="1"/>
                <c:pt idx="0">
                  <c:v>br real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3.1768789043680572E-2"/>
                  <c:y val="-3.6782028456582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7"/>
              <c:layout>
                <c:manualLayout>
                  <c:x val="-3.7672846711912511E-2"/>
                  <c:y val="-3.6782028456582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2.9175777396629302E-2"/>
                  <c:y val="-8.0983369486623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7233192876086875E-2"/>
                  <c:y val="-7.9667275863835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layout>
                <c:manualLayout>
                  <c:x val="-2.6919720884839765E-2"/>
                  <c:y val="-4.095502747474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6.1981951659367748E-3"/>
                  <c:y val="-2.5016986831843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Hoja2!$A$8:$B$27</c:f>
              <c:multiLvlStrCache>
                <c:ptCount val="20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Hoja2!$M$8:$M$27</c:f>
              <c:numCache>
                <c:formatCode>0</c:formatCode>
                <c:ptCount val="20"/>
                <c:pt idx="0">
                  <c:v>100</c:v>
                </c:pt>
                <c:pt idx="1">
                  <c:v>104.04392703963804</c:v>
                </c:pt>
                <c:pt idx="2">
                  <c:v>108.34236696988265</c:v>
                </c:pt>
                <c:pt idx="3">
                  <c:v>112.21661874911626</c:v>
                </c:pt>
                <c:pt idx="4">
                  <c:v>104.60008483763019</c:v>
                </c:pt>
                <c:pt idx="5">
                  <c:v>104.79803930810199</c:v>
                </c:pt>
                <c:pt idx="6">
                  <c:v>110.02969317057074</c:v>
                </c:pt>
                <c:pt idx="7">
                  <c:v>111.2692652118584</c:v>
                </c:pt>
                <c:pt idx="8">
                  <c:v>113.66357166423151</c:v>
                </c:pt>
                <c:pt idx="9">
                  <c:v>110.49158693500493</c:v>
                </c:pt>
                <c:pt idx="10">
                  <c:v>106.57491634067023</c:v>
                </c:pt>
                <c:pt idx="11">
                  <c:v>105.70297403025874</c:v>
                </c:pt>
                <c:pt idx="12">
                  <c:v>105.64641561012394</c:v>
                </c:pt>
                <c:pt idx="13">
                  <c:v>105.91978130744215</c:v>
                </c:pt>
                <c:pt idx="14">
                  <c:v>104.80275250977988</c:v>
                </c:pt>
                <c:pt idx="15">
                  <c:v>105.38247631616156</c:v>
                </c:pt>
                <c:pt idx="16">
                  <c:v>115.32733185653012</c:v>
                </c:pt>
                <c:pt idx="17">
                  <c:v>114.78531366357166</c:v>
                </c:pt>
                <c:pt idx="18">
                  <c:v>120.5636989206768</c:v>
                </c:pt>
                <c:pt idx="19">
                  <c:v>125.258047791865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Hoja2!$N$3</c:f>
              <c:strCache>
                <c:ptCount val="1"/>
                <c:pt idx="0">
                  <c:v>indian rupee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2.2201876112782966E-2"/>
                  <c:y val="-2.959921833681436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00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8.8807038272453696E-3"/>
                  <c:y val="-2.2768629489857205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009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s-CO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Hoja2!$A$8:$B$27</c:f>
              <c:multiLvlStrCache>
                <c:ptCount val="20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Hoja2!$N$8:$N$27</c:f>
              <c:numCache>
                <c:formatCode>0</c:formatCode>
                <c:ptCount val="20"/>
                <c:pt idx="0">
                  <c:v>100</c:v>
                </c:pt>
                <c:pt idx="1">
                  <c:v>105.34513274336284</c:v>
                </c:pt>
                <c:pt idx="2">
                  <c:v>107.5575221238938</c:v>
                </c:pt>
                <c:pt idx="3">
                  <c:v>116.3008849557522</c:v>
                </c:pt>
                <c:pt idx="4">
                  <c:v>110.76106194690266</c:v>
                </c:pt>
                <c:pt idx="5">
                  <c:v>109.04424778761062</c:v>
                </c:pt>
                <c:pt idx="6">
                  <c:v>110.42477876106193</c:v>
                </c:pt>
                <c:pt idx="7">
                  <c:v>109.59292035398232</c:v>
                </c:pt>
                <c:pt idx="8">
                  <c:v>110.84955752212392</c:v>
                </c:pt>
                <c:pt idx="9">
                  <c:v>109.30530973451327</c:v>
                </c:pt>
                <c:pt idx="10">
                  <c:v>106</c:v>
                </c:pt>
                <c:pt idx="11">
                  <c:v>107.12566371681416</c:v>
                </c:pt>
                <c:pt idx="12">
                  <c:v>104.60619469026548</c:v>
                </c:pt>
                <c:pt idx="13">
                  <c:v>104.74778761061947</c:v>
                </c:pt>
                <c:pt idx="14">
                  <c:v>107.1858407079646</c:v>
                </c:pt>
                <c:pt idx="15">
                  <c:v>107.10619469026548</c:v>
                </c:pt>
                <c:pt idx="16">
                  <c:v>109.30530973451327</c:v>
                </c:pt>
                <c:pt idx="17">
                  <c:v>108.74778761061947</c:v>
                </c:pt>
                <c:pt idx="18">
                  <c:v>109.82973451327433</c:v>
                </c:pt>
                <c:pt idx="19">
                  <c:v>111.58176991150444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Hoja2!$O$3</c:f>
              <c:strCache>
                <c:ptCount val="1"/>
                <c:pt idx="0">
                  <c:v>sa rand</c:v>
                </c:pt>
              </c:strCache>
            </c:strRef>
          </c:tx>
          <c:spPr>
            <a:ln w="38100">
              <a:solidFill>
                <a:srgbClr val="DA82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3.9640865934656495E-2"/>
                  <c:y val="3.0123578444001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7"/>
              <c:layout>
                <c:manualLayout>
                  <c:x val="-4.357690438014445E-2"/>
                  <c:y val="-4.9525953580503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2.334062191730344E-2"/>
                  <c:y val="2.313810556760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3.7233192876086875E-2"/>
                  <c:y val="-7.0990486275983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layout>
                <c:manualLayout>
                  <c:x val="-2.0999251666676183E-2"/>
                  <c:y val="-3.4124438627786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1.3598665143971818E-2"/>
                  <c:y val="-4.0955027474743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Hoja2!$A$8:$B$27</c:f>
              <c:multiLvlStrCache>
                <c:ptCount val="20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Hoja2!$O$8:$O$27</c:f>
              <c:numCache>
                <c:formatCode>0</c:formatCode>
                <c:ptCount val="20"/>
                <c:pt idx="0">
                  <c:v>100</c:v>
                </c:pt>
                <c:pt idx="1">
                  <c:v>98.131704410011906</c:v>
                </c:pt>
                <c:pt idx="2">
                  <c:v>98.475367500993244</c:v>
                </c:pt>
                <c:pt idx="3">
                  <c:v>101.8772348033373</c:v>
                </c:pt>
                <c:pt idx="4">
                  <c:v>99.77155343663091</c:v>
                </c:pt>
                <c:pt idx="5">
                  <c:v>99.344457687723491</c:v>
                </c:pt>
                <c:pt idx="6">
                  <c:v>101.0776718315455</c:v>
                </c:pt>
                <c:pt idx="7">
                  <c:v>104.14183551847438</c:v>
                </c:pt>
                <c:pt idx="8">
                  <c:v>110.69229241160113</c:v>
                </c:pt>
                <c:pt idx="9">
                  <c:v>106.82459276916964</c:v>
                </c:pt>
                <c:pt idx="10">
                  <c:v>105.05065554231227</c:v>
                </c:pt>
                <c:pt idx="11">
                  <c:v>105.96444179578863</c:v>
                </c:pt>
                <c:pt idx="12">
                  <c:v>105.00893921334924</c:v>
                </c:pt>
                <c:pt idx="13">
                  <c:v>105.15991259435837</c:v>
                </c:pt>
                <c:pt idx="14">
                  <c:v>106.34982121573302</c:v>
                </c:pt>
                <c:pt idx="15">
                  <c:v>105.94616607071912</c:v>
                </c:pt>
                <c:pt idx="16">
                  <c:v>112.09078267779103</c:v>
                </c:pt>
                <c:pt idx="17">
                  <c:v>110.05661501787844</c:v>
                </c:pt>
                <c:pt idx="18">
                  <c:v>109.20738974970203</c:v>
                </c:pt>
                <c:pt idx="19">
                  <c:v>114.92451330949545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Hoja2!$P$3</c:f>
              <c:strCache>
                <c:ptCount val="1"/>
                <c:pt idx="0">
                  <c:v>Cop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ysDash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-3.4208307980011655E-2"/>
                  <c:y val="-3.9968088062604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800424712085131E-2"/>
                  <c:y val="-4.5508753372715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2.334062191730344E-2"/>
                  <c:y val="4.9168474331164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layout>
                <c:manualLayout>
                  <c:x val="-1.3598665143971709E-2"/>
                  <c:y val="3.8735175739756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1.3598781688641251E-2"/>
                  <c:y val="-7.7384834658515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Hoja2!$A$8:$B$27</c:f>
              <c:multiLvlStrCache>
                <c:ptCount val="20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Hoja2!$P$8:$P$27</c:f>
              <c:numCache>
                <c:formatCode>0</c:formatCode>
                <c:ptCount val="20"/>
                <c:pt idx="0">
                  <c:v>100</c:v>
                </c:pt>
                <c:pt idx="1">
                  <c:v>101.98363186499462</c:v>
                </c:pt>
                <c:pt idx="2">
                  <c:v>99.939201048914072</c:v>
                </c:pt>
                <c:pt idx="3">
                  <c:v>102.3235773045446</c:v>
                </c:pt>
                <c:pt idx="4">
                  <c:v>101.22496669274854</c:v>
                </c:pt>
                <c:pt idx="5">
                  <c:v>99.607714593863008</c:v>
                </c:pt>
                <c:pt idx="6">
                  <c:v>102.13589358597501</c:v>
                </c:pt>
                <c:pt idx="7">
                  <c:v>101.86890688772812</c:v>
                </c:pt>
                <c:pt idx="8">
                  <c:v>106.17400131114259</c:v>
                </c:pt>
                <c:pt idx="9">
                  <c:v>108.54516040349355</c:v>
                </c:pt>
                <c:pt idx="10">
                  <c:v>103.88690337724955</c:v>
                </c:pt>
                <c:pt idx="11">
                  <c:v>102.67092435553111</c:v>
                </c:pt>
                <c:pt idx="12">
                  <c:v>100.53027259077547</c:v>
                </c:pt>
                <c:pt idx="13">
                  <c:v>99.710279780912302</c:v>
                </c:pt>
                <c:pt idx="14">
                  <c:v>98.992852158098415</c:v>
                </c:pt>
                <c:pt idx="15">
                  <c:v>101.43485524562776</c:v>
                </c:pt>
                <c:pt idx="16">
                  <c:v>107.24300547719245</c:v>
                </c:pt>
                <c:pt idx="17">
                  <c:v>109.12090003595067</c:v>
                </c:pt>
                <c:pt idx="18">
                  <c:v>116.31103686002496</c:v>
                </c:pt>
                <c:pt idx="19">
                  <c:v>126.48613783915241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50560"/>
        <c:axId val="126852096"/>
      </c:lineChart>
      <c:catAx>
        <c:axId val="126850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CO"/>
          </a:p>
        </c:txPr>
        <c:crossAx val="126852096"/>
        <c:crosses val="autoZero"/>
        <c:auto val="1"/>
        <c:lblAlgn val="ctr"/>
        <c:lblOffset val="100"/>
        <c:noMultiLvlLbl val="0"/>
      </c:catAx>
      <c:valAx>
        <c:axId val="126852096"/>
        <c:scaling>
          <c:orientation val="minMax"/>
          <c:max val="130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126850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701230228471026"/>
          <c:y val="3.9804775198385656E-2"/>
          <c:w val="0.69947275922671348"/>
          <c:h val="0.898136530698042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'Gráficos '!$V$92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0090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9.11161731207289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502372829121602E-4"/>
                  <c:y val="-2.1065198008212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432923257176346E-3"/>
                  <c:y val="1.20507850445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3260348712294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6.2349659179743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432923257175483E-3"/>
                  <c:y val="1.51125858826002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9.11161731207289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877238660911574E-3"/>
                  <c:y val="1.020948971645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20507850445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'Gráficos '!$U$93:$U$102</c:f>
              <c:strCache>
                <c:ptCount val="10"/>
                <c:pt idx="0">
                  <c:v>Industria</c:v>
                </c:pt>
                <c:pt idx="1">
                  <c:v>Minería</c:v>
                </c:pt>
                <c:pt idx="2">
                  <c:v>Agropecuario</c:v>
                </c:pt>
                <c:pt idx="3">
                  <c:v>Elect., gas y agua</c:v>
                </c:pt>
                <c:pt idx="4">
                  <c:v>Transporte y Telecom. </c:v>
                </c:pt>
                <c:pt idx="5">
                  <c:v>Comercio y turismo</c:v>
                </c:pt>
                <c:pt idx="6">
                  <c:v>Estab. Financieros y ss. Empres. </c:v>
                </c:pt>
                <c:pt idx="7">
                  <c:v>Servicios sociales</c:v>
                </c:pt>
                <c:pt idx="8">
                  <c:v>Construcción</c:v>
                </c:pt>
                <c:pt idx="9">
                  <c:v>PIB</c:v>
                </c:pt>
              </c:strCache>
            </c:strRef>
          </c:cat>
          <c:val>
            <c:numRef>
              <c:f>'Gráficos '!$V$93:$V$102</c:f>
              <c:numCache>
                <c:formatCode>#,##0.0</c:formatCode>
                <c:ptCount val="10"/>
                <c:pt idx="0">
                  <c:v>-1.330834558997962</c:v>
                </c:pt>
                <c:pt idx="1">
                  <c:v>4.0053305693344088</c:v>
                </c:pt>
                <c:pt idx="2">
                  <c:v>5.3164091243561362</c:v>
                </c:pt>
                <c:pt idx="3">
                  <c:v>4.6736438443716555</c:v>
                </c:pt>
                <c:pt idx="4">
                  <c:v>2.9898558462359892</c:v>
                </c:pt>
                <c:pt idx="5">
                  <c:v>3.9370264592725412</c:v>
                </c:pt>
                <c:pt idx="6">
                  <c:v>4.8015401986045481</c:v>
                </c:pt>
                <c:pt idx="7">
                  <c:v>5.0048864832356044</c:v>
                </c:pt>
                <c:pt idx="8">
                  <c:v>12.492861849330117</c:v>
                </c:pt>
                <c:pt idx="9">
                  <c:v>4.4017834322551241</c:v>
                </c:pt>
              </c:numCache>
            </c:numRef>
          </c:val>
        </c:ser>
        <c:ser>
          <c:idx val="1"/>
          <c:order val="1"/>
          <c:tx>
            <c:strRef>
              <c:f>'Gráficos '!$W$92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9900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7749978089294201E-3"/>
                  <c:y val="-1.53728050508492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20507850445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965393570865224E-3"/>
                  <c:y val="-4.8814382773558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432459502520449E-3"/>
                  <c:y val="-7.99221169296671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4974229625776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432459502520449E-3"/>
                  <c:y val="-7.8941869007129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572413780936242E-3"/>
                  <c:y val="-3.87729783450305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108815490995365E-3"/>
                  <c:y val="-4.2132659455162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'Gráficos '!$U$93:$U$102</c:f>
              <c:strCache>
                <c:ptCount val="10"/>
                <c:pt idx="0">
                  <c:v>Industria</c:v>
                </c:pt>
                <c:pt idx="1">
                  <c:v>Minería</c:v>
                </c:pt>
                <c:pt idx="2">
                  <c:v>Agropecuario</c:v>
                </c:pt>
                <c:pt idx="3">
                  <c:v>Elect., gas y agua</c:v>
                </c:pt>
                <c:pt idx="4">
                  <c:v>Transporte y Telecom. </c:v>
                </c:pt>
                <c:pt idx="5">
                  <c:v>Comercio y turismo</c:v>
                </c:pt>
                <c:pt idx="6">
                  <c:v>Estab. Financieros y ss. Empres. </c:v>
                </c:pt>
                <c:pt idx="7">
                  <c:v>Servicios sociales</c:v>
                </c:pt>
                <c:pt idx="8">
                  <c:v>Construcción</c:v>
                </c:pt>
                <c:pt idx="9">
                  <c:v>PIB</c:v>
                </c:pt>
              </c:strCache>
            </c:strRef>
          </c:cat>
          <c:val>
            <c:numRef>
              <c:f>'Gráficos '!$W$93:$W$102</c:f>
              <c:numCache>
                <c:formatCode>#,##0.0</c:formatCode>
                <c:ptCount val="10"/>
                <c:pt idx="0">
                  <c:v>0.47363739090713342</c:v>
                </c:pt>
                <c:pt idx="1">
                  <c:v>0.75099658314350393</c:v>
                </c:pt>
                <c:pt idx="2">
                  <c:v>3.6331877729257611</c:v>
                </c:pt>
                <c:pt idx="3">
                  <c:v>4.0986108990993753</c:v>
                </c:pt>
                <c:pt idx="4">
                  <c:v>4.4212397245056545</c:v>
                </c:pt>
                <c:pt idx="5">
                  <c:v>5.0664244351084298</c:v>
                </c:pt>
                <c:pt idx="6">
                  <c:v>5.5359880661335126</c:v>
                </c:pt>
                <c:pt idx="7">
                  <c:v>5.7471675824667612</c:v>
                </c:pt>
                <c:pt idx="8">
                  <c:v>13.69440431098441</c:v>
                </c:pt>
                <c:pt idx="9">
                  <c:v>4.9944237412615999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27127936"/>
        <c:axId val="127129472"/>
      </c:barChart>
      <c:catAx>
        <c:axId val="127127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712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12947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7127936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5013920062337E-2"/>
          <c:y val="3.0834285458888534E-2"/>
          <c:w val="0.9087501251662361"/>
          <c:h val="0.7369900636158121"/>
        </c:manualLayout>
      </c:layout>
      <c:lineChart>
        <c:grouping val="standard"/>
        <c:varyColors val="0"/>
        <c:ser>
          <c:idx val="0"/>
          <c:order val="0"/>
          <c:tx>
            <c:strRef>
              <c:f>Gráficos!$H$4</c:f>
              <c:strCache>
                <c:ptCount val="1"/>
                <c:pt idx="0">
                  <c:v>2012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Gráficos!$A$5:$A$16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Gráficos!$H$5:$H$16</c:f>
              <c:numCache>
                <c:formatCode>0.0</c:formatCode>
                <c:ptCount val="12"/>
                <c:pt idx="0">
                  <c:v>12.476696630348044</c:v>
                </c:pt>
                <c:pt idx="1">
                  <c:v>11.869993035914982</c:v>
                </c:pt>
                <c:pt idx="2">
                  <c:v>10.363710853084338</c:v>
                </c:pt>
                <c:pt idx="3">
                  <c:v>10.864197380590902</c:v>
                </c:pt>
                <c:pt idx="4">
                  <c:v>10.70946878597657</c:v>
                </c:pt>
                <c:pt idx="5">
                  <c:v>10.02614309766882</c:v>
                </c:pt>
                <c:pt idx="6">
                  <c:v>10.863080144458559</c:v>
                </c:pt>
                <c:pt idx="7">
                  <c:v>9.7482736870421149</c:v>
                </c:pt>
                <c:pt idx="8">
                  <c:v>9.9421722451311467</c:v>
                </c:pt>
                <c:pt idx="9">
                  <c:v>8.8534533595396958</c:v>
                </c:pt>
                <c:pt idx="10">
                  <c:v>9.2477927205027726</c:v>
                </c:pt>
                <c:pt idx="11">
                  <c:v>9.5508246304495863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Gráficos!$I$4</c:f>
              <c:strCache>
                <c:ptCount val="1"/>
                <c:pt idx="0">
                  <c:v>2013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Gráficos!$A$5:$A$16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Gráficos!$I$5:$I$16</c:f>
              <c:numCache>
                <c:formatCode>0.0</c:formatCode>
                <c:ptCount val="12"/>
                <c:pt idx="0">
                  <c:v>12.069789827476381</c:v>
                </c:pt>
                <c:pt idx="1">
                  <c:v>11.789310582972492</c:v>
                </c:pt>
                <c:pt idx="2">
                  <c:v>10.206195061497521</c:v>
                </c:pt>
                <c:pt idx="3">
                  <c:v>10.173671408695181</c:v>
                </c:pt>
                <c:pt idx="4">
                  <c:v>9.4211416354269044</c:v>
                </c:pt>
                <c:pt idx="5">
                  <c:v>9.2366781279690233</c:v>
                </c:pt>
                <c:pt idx="6">
                  <c:v>9.8817155736834383</c:v>
                </c:pt>
                <c:pt idx="7">
                  <c:v>9.2688264382162178</c:v>
                </c:pt>
                <c:pt idx="8">
                  <c:v>8.9784295101805949</c:v>
                </c:pt>
                <c:pt idx="9">
                  <c:v>7.7927769018010382</c:v>
                </c:pt>
                <c:pt idx="10">
                  <c:v>8.479437213066479</c:v>
                </c:pt>
                <c:pt idx="11">
                  <c:v>8.4421586550257519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Gráficos!$J$4</c:f>
              <c:strCache>
                <c:ptCount val="1"/>
                <c:pt idx="0">
                  <c:v>2014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marker>
              <c:symbol val="circle"/>
              <c:size val="1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cat>
            <c:strRef>
              <c:f>Gráficos!$A$5:$A$16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Gráficos!$J$5:$J$16</c:f>
              <c:numCache>
                <c:formatCode>0.0</c:formatCode>
                <c:ptCount val="12"/>
                <c:pt idx="0">
                  <c:v>11.101233283270272</c:v>
                </c:pt>
                <c:pt idx="1">
                  <c:v>10.679110533413645</c:v>
                </c:pt>
                <c:pt idx="2">
                  <c:v>9.7343512724919243</c:v>
                </c:pt>
                <c:pt idx="3">
                  <c:v>8.9650030401632108</c:v>
                </c:pt>
                <c:pt idx="4">
                  <c:v>8.7982368909579289</c:v>
                </c:pt>
                <c:pt idx="5">
                  <c:v>9.1946135814646404</c:v>
                </c:pt>
                <c:pt idx="6">
                  <c:v>9.2897531419744226</c:v>
                </c:pt>
                <c:pt idx="7">
                  <c:v>8.9010274837347545</c:v>
                </c:pt>
                <c:pt idx="8">
                  <c:v>8.3503507604118958</c:v>
                </c:pt>
                <c:pt idx="9">
                  <c:v>7.8602638377877581</c:v>
                </c:pt>
                <c:pt idx="10">
                  <c:v>7.710014203444981</c:v>
                </c:pt>
                <c:pt idx="11">
                  <c:v>8.7229141060338513</c:v>
                </c:pt>
              </c:numCache>
            </c:numRef>
          </c:val>
          <c:smooth val="1"/>
        </c:ser>
        <c:ser>
          <c:idx val="3"/>
          <c:order val="3"/>
          <c:tx>
            <c:v>largo plazo</c:v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Gráficos!$A$5:$A$16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Gráficos!$K$5:$K$16</c:f>
              <c:numCache>
                <c:formatCode>0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595264"/>
        <c:axId val="127596800"/>
      </c:lineChart>
      <c:catAx>
        <c:axId val="12759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27596800"/>
        <c:crosses val="autoZero"/>
        <c:auto val="1"/>
        <c:lblAlgn val="ctr"/>
        <c:lblOffset val="100"/>
        <c:noMultiLvlLbl val="0"/>
      </c:catAx>
      <c:valAx>
        <c:axId val="127596800"/>
        <c:scaling>
          <c:orientation val="minMax"/>
          <c:max val="12.6"/>
          <c:min val="7.6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27595264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538368025775084E-2"/>
          <c:y val="6.1999855785647415E-2"/>
          <c:w val="0.90348764073993959"/>
          <c:h val="0.68610574169779226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'Mdo laboral'!$A$175:$A$186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'Mdo laboral'!$J$175:$J$186</c:f>
              <c:numCache>
                <c:formatCode>0.0</c:formatCode>
                <c:ptCount val="12"/>
                <c:pt idx="0">
                  <c:v>32.826515351227499</c:v>
                </c:pt>
                <c:pt idx="1">
                  <c:v>33.02573253862203</c:v>
                </c:pt>
                <c:pt idx="2">
                  <c:v>33.462333597903275</c:v>
                </c:pt>
                <c:pt idx="3">
                  <c:v>33.477319570240098</c:v>
                </c:pt>
                <c:pt idx="4">
                  <c:v>33.336689197734266</c:v>
                </c:pt>
                <c:pt idx="5">
                  <c:v>34.458561223566988</c:v>
                </c:pt>
                <c:pt idx="6">
                  <c:v>33.252189942544753</c:v>
                </c:pt>
                <c:pt idx="7">
                  <c:v>33.316686050726155</c:v>
                </c:pt>
                <c:pt idx="8">
                  <c:v>33.867344470984911</c:v>
                </c:pt>
                <c:pt idx="9">
                  <c:v>32.835045711254509</c:v>
                </c:pt>
                <c:pt idx="10">
                  <c:v>33.313047389842616</c:v>
                </c:pt>
                <c:pt idx="11">
                  <c:v>33.831890708829299</c:v>
                </c:pt>
              </c:numCache>
            </c:numRef>
          </c:val>
          <c:smooth val="1"/>
        </c:ser>
        <c:ser>
          <c:idx val="1"/>
          <c:order val="1"/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'Mdo laboral'!$A$175:$A$186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'Mdo laboral'!$K$175:$K$186</c:f>
              <c:numCache>
                <c:formatCode>0.0</c:formatCode>
                <c:ptCount val="12"/>
                <c:pt idx="0">
                  <c:v>33.487711902613306</c:v>
                </c:pt>
                <c:pt idx="1">
                  <c:v>34.220149453554569</c:v>
                </c:pt>
                <c:pt idx="2">
                  <c:v>35.128245072110168</c:v>
                </c:pt>
                <c:pt idx="3">
                  <c:v>35.032644990177836</c:v>
                </c:pt>
                <c:pt idx="4">
                  <c:v>34.501244930600123</c:v>
                </c:pt>
                <c:pt idx="5">
                  <c:v>35.05253156975445</c:v>
                </c:pt>
                <c:pt idx="6">
                  <c:v>34.429232424638705</c:v>
                </c:pt>
                <c:pt idx="7">
                  <c:v>33.860006050022747</c:v>
                </c:pt>
                <c:pt idx="8">
                  <c:v>34.607751573482915</c:v>
                </c:pt>
                <c:pt idx="9">
                  <c:v>33.656546194795503</c:v>
                </c:pt>
                <c:pt idx="10">
                  <c:v>34.900345495197783</c:v>
                </c:pt>
                <c:pt idx="11">
                  <c:v>34.926480444614427</c:v>
                </c:pt>
              </c:numCache>
            </c:numRef>
          </c:val>
          <c:smooth val="1"/>
        </c:ser>
        <c:ser>
          <c:idx val="2"/>
          <c:order val="2"/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marker>
              <c:symbol val="circle"/>
              <c:size val="1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cat>
            <c:strRef>
              <c:f>'Mdo laboral'!$A$175:$A$186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'Mdo laboral'!$L$175:$L$186</c:f>
              <c:numCache>
                <c:formatCode>0.0</c:formatCode>
                <c:ptCount val="12"/>
                <c:pt idx="0">
                  <c:v>34.634509010577844</c:v>
                </c:pt>
                <c:pt idx="1">
                  <c:v>36.05732858026623</c:v>
                </c:pt>
                <c:pt idx="2">
                  <c:v>37.170159569912137</c:v>
                </c:pt>
                <c:pt idx="3">
                  <c:v>37.572488858244363</c:v>
                </c:pt>
                <c:pt idx="4">
                  <c:v>37.757798888813547</c:v>
                </c:pt>
                <c:pt idx="5">
                  <c:v>37.629059635565525</c:v>
                </c:pt>
                <c:pt idx="6">
                  <c:v>37.826020056688762</c:v>
                </c:pt>
                <c:pt idx="7">
                  <c:v>37.603421512043013</c:v>
                </c:pt>
                <c:pt idx="8">
                  <c:v>37.880333360500813</c:v>
                </c:pt>
                <c:pt idx="9">
                  <c:v>37.110736257653883</c:v>
                </c:pt>
                <c:pt idx="10">
                  <c:v>38.02706608475583</c:v>
                </c:pt>
                <c:pt idx="11">
                  <c:v>38.727116660571461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469248"/>
        <c:axId val="126470784"/>
      </c:lineChart>
      <c:catAx>
        <c:axId val="126469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26470784"/>
        <c:crosses val="autoZero"/>
        <c:auto val="1"/>
        <c:lblAlgn val="ctr"/>
        <c:lblOffset val="100"/>
        <c:noMultiLvlLbl val="0"/>
      </c:catAx>
      <c:valAx>
        <c:axId val="126470784"/>
        <c:scaling>
          <c:orientation val="minMax"/>
          <c:max val="40"/>
          <c:min val="32.200000000000003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26469248"/>
        <c:crosses val="autoZero"/>
        <c:crossBetween val="between"/>
        <c:majorUnit val="2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682433310154591E-2"/>
          <c:y val="6.8075273426664806E-2"/>
          <c:w val="0.87741410257990049"/>
          <c:h val="0.86619916877376935"/>
        </c:manualLayout>
      </c:layout>
      <c:lineChart>
        <c:grouping val="standar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PIB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spPr>
              <a:ln w="38100">
                <a:solidFill>
                  <a:srgbClr val="000080"/>
                </a:solidFill>
                <a:prstDash val="solid"/>
              </a:ln>
            </c:spPr>
          </c:dPt>
          <c:dPt>
            <c:idx val="17"/>
            <c:bubble3D val="0"/>
            <c:spPr>
              <a:ln w="38100">
                <a:solidFill>
                  <a:srgbClr val="000080"/>
                </a:solidFill>
                <a:prstDash val="solid"/>
              </a:ln>
            </c:spPr>
          </c:dPt>
          <c:dPt>
            <c:idx val="18"/>
            <c:bubble3D val="0"/>
            <c:spPr>
              <a:ln w="38100">
                <a:solidFill>
                  <a:srgbClr val="000080"/>
                </a:solidFill>
                <a:prstDash val="solid"/>
              </a:ln>
            </c:spPr>
          </c:dPt>
          <c:dPt>
            <c:idx val="19"/>
            <c:bubble3D val="0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dPt>
            <c:idx val="20"/>
            <c:bubble3D val="0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dPt>
            <c:idx val="21"/>
            <c:bubble3D val="0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dLbls>
            <c:dLbl>
              <c:idx val="16"/>
              <c:layout>
                <c:manualLayout>
                  <c:x val="-4.3435391906321938E-2"/>
                  <c:y val="-3.70370568225505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7558701898695868E-2"/>
                  <c:y val="2.4016427991048795E-2"/>
                </c:manualLayout>
              </c:layout>
              <c:spPr/>
              <c:txPr>
                <a:bodyPr/>
                <a:lstStyle/>
                <a:p>
                  <a:pPr algn="ctr" rtl="0"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3.3251653917729281E-2"/>
                  <c:y val="-2.9875630833894697E-2"/>
                </c:manualLayout>
              </c:layout>
              <c:spPr/>
              <c:txPr>
                <a:bodyPr/>
                <a:lstStyle/>
                <a:p>
                  <a:pPr algn="ctr" rtl="0"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8676913295845811E-2"/>
                  <c:y val="-2.125047255225942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3487994414629221E-2"/>
                  <c:y val="3.699449818288862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Hoja1!$A$4:$A$25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2011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Hoja1!$B$4:$B$25</c:f>
              <c:numCache>
                <c:formatCode>General</c:formatCode>
                <c:ptCount val="22"/>
                <c:pt idx="0">
                  <c:v>5.202437592530873</c:v>
                </c:pt>
                <c:pt idx="1">
                  <c:v>2.0558547121516835</c:v>
                </c:pt>
                <c:pt idx="2">
                  <c:v>3.4302936782887983</c:v>
                </c:pt>
                <c:pt idx="3">
                  <c:v>0.56978408985430828</c:v>
                </c:pt>
                <c:pt idx="4">
                  <c:v>-4.2040152436993434</c:v>
                </c:pt>
                <c:pt idx="5">
                  <c:v>3.1755116309060583</c:v>
                </c:pt>
                <c:pt idx="6" formatCode="#,##0.0_);\(#,##0.0\)">
                  <c:v>1.6778983077036571</c:v>
                </c:pt>
                <c:pt idx="7" formatCode="#,##0.0_);\(#,##0.0\)">
                  <c:v>2.5039804654986</c:v>
                </c:pt>
                <c:pt idx="8" formatCode="#,##0.0_);\(#,##0.0\)">
                  <c:v>3.9182719036083</c:v>
                </c:pt>
                <c:pt idx="9" formatCode="#,##0.0_);\(#,##0.0\)">
                  <c:v>5.3330220674539248</c:v>
                </c:pt>
                <c:pt idx="10" formatCode="#,##0.0_);\(#,##0.0\)">
                  <c:v>4.7065559338311829</c:v>
                </c:pt>
                <c:pt idx="11" formatCode="#,##0.0_);\(#,##0.0\)">
                  <c:v>6.6975152577052768</c:v>
                </c:pt>
                <c:pt idx="12" formatCode="#,##0.0_);\(#,##0.0\)">
                  <c:v>6.9006276554122223</c:v>
                </c:pt>
                <c:pt idx="13" formatCode="#,##0.0_);\(#,##0.0\)">
                  <c:v>3.5468048857810714</c:v>
                </c:pt>
                <c:pt idx="14" formatCode="#,##0.0_);\(#,##0.0\)">
                  <c:v>1.7</c:v>
                </c:pt>
                <c:pt idx="15" formatCode="#,##0.0_);\(#,##0.0\)">
                  <c:v>4</c:v>
                </c:pt>
                <c:pt idx="16" formatCode="#,##0.0_);\(#,##0.0\)">
                  <c:v>6.6</c:v>
                </c:pt>
                <c:pt idx="17" formatCode="#,##0.0_);\(#,##0.0\)">
                  <c:v>4</c:v>
                </c:pt>
                <c:pt idx="18" formatCode="#,##0.0_);\(#,##0.0\)">
                  <c:v>4.7</c:v>
                </c:pt>
                <c:pt idx="19" formatCode="#,##0.0_);\(#,##0.0\)">
                  <c:v>4.5999999999999996</c:v>
                </c:pt>
                <c:pt idx="20" formatCode="#,##0.0_);\(#,##0.0\)">
                  <c:v>3.8</c:v>
                </c:pt>
                <c:pt idx="21" formatCode="#,##0.0_);\(#,##0.0\)">
                  <c:v>4.3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Desempleo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Pt>
            <c:idx val="21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Lbls>
            <c:dLbl>
              <c:idx val="16"/>
              <c:layout>
                <c:manualLayout>
                  <c:x val="-4.9159583023493422E-2"/>
                  <c:y val="-5.5343504314003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4.5771258899254194E-2"/>
                  <c:y val="-3.3632721788830443E-2"/>
                </c:manualLayout>
              </c:layout>
              <c:spPr/>
              <c:txPr>
                <a:bodyPr/>
                <a:lstStyle/>
                <a:p>
                  <a:pPr algn="ctr" rtl="0"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3.1682124936948663E-2"/>
                  <c:y val="-4.4883694716727734E-2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400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9,6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3.2734582068255746E-2"/>
                  <c:y val="-4.566631070549225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9,1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7277970546122379E-2"/>
                  <c:y val="-2.261484199615334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Hoja1!$A$4:$A$25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2011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Hoja1!$C$4:$C$25</c:f>
              <c:numCache>
                <c:formatCode>General</c:formatCode>
                <c:ptCount val="22"/>
                <c:pt idx="0">
                  <c:v>8.8000000000000007</c:v>
                </c:pt>
                <c:pt idx="1">
                  <c:v>11.2</c:v>
                </c:pt>
                <c:pt idx="2">
                  <c:v>12.4</c:v>
                </c:pt>
                <c:pt idx="3">
                  <c:v>15.8</c:v>
                </c:pt>
                <c:pt idx="4">
                  <c:v>19.399999999999999</c:v>
                </c:pt>
                <c:pt idx="5">
                  <c:v>20.2</c:v>
                </c:pt>
                <c:pt idx="6">
                  <c:v>18.2</c:v>
                </c:pt>
                <c:pt idx="7">
                  <c:v>17.600000000000001</c:v>
                </c:pt>
                <c:pt idx="8">
                  <c:v>16.600000000000001</c:v>
                </c:pt>
                <c:pt idx="9">
                  <c:v>15.3</c:v>
                </c:pt>
                <c:pt idx="10">
                  <c:v>13.9</c:v>
                </c:pt>
                <c:pt idx="11">
                  <c:v>12.9</c:v>
                </c:pt>
                <c:pt idx="12">
                  <c:v>11.4</c:v>
                </c:pt>
                <c:pt idx="13">
                  <c:v>11.5</c:v>
                </c:pt>
                <c:pt idx="14" formatCode="0.0">
                  <c:v>13</c:v>
                </c:pt>
                <c:pt idx="15" formatCode="0.0">
                  <c:v>11.8</c:v>
                </c:pt>
                <c:pt idx="16">
                  <c:v>10.8</c:v>
                </c:pt>
                <c:pt idx="17">
                  <c:v>10.4</c:v>
                </c:pt>
                <c:pt idx="18">
                  <c:v>9.6999999999999993</c:v>
                </c:pt>
                <c:pt idx="19" formatCode="0.0">
                  <c:v>9</c:v>
                </c:pt>
                <c:pt idx="20" formatCode="0.0">
                  <c:v>9</c:v>
                </c:pt>
                <c:pt idx="21">
                  <c:v>8.8000000000000007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989632"/>
        <c:axId val="127991168"/>
      </c:lineChart>
      <c:catAx>
        <c:axId val="12798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27991168"/>
        <c:crossesAt val="-5"/>
        <c:auto val="1"/>
        <c:lblAlgn val="ctr"/>
        <c:lblOffset val="100"/>
        <c:tickLblSkip val="1"/>
        <c:tickMarkSkip val="1"/>
        <c:noMultiLvlLbl val="0"/>
      </c:catAx>
      <c:valAx>
        <c:axId val="127991168"/>
        <c:scaling>
          <c:orientation val="minMax"/>
          <c:min val="-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O"/>
          </a:p>
        </c:txPr>
        <c:crossAx val="127989632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0.65134</cdr:x>
      <cdr:y>0.46735</cdr:y>
    </cdr:from>
    <cdr:to>
      <cdr:x>0.77681</cdr:x>
      <cdr:y>0.53805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774822" y="2663236"/>
          <a:ext cx="1305052" cy="40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000" b="1" dirty="0">
              <a:solidFill>
                <a:srgbClr val="002060"/>
              </a:solidFill>
            </a:rPr>
            <a:t>Brasil</a:t>
          </a:r>
        </a:p>
      </cdr:txBody>
    </cdr:sp>
  </cdr:relSizeAnchor>
  <cdr:relSizeAnchor xmlns:cdr="http://schemas.openxmlformats.org/drawingml/2006/chartDrawing">
    <cdr:from>
      <cdr:x>0.73971</cdr:x>
      <cdr:y>0.50736</cdr:y>
    </cdr:from>
    <cdr:to>
      <cdr:x>0.81529</cdr:x>
      <cdr:y>0.50736</cdr:y>
    </cdr:to>
    <cdr:cxnSp macro="">
      <cdr:nvCxnSpPr>
        <cdr:cNvPr id="4" name="3 Conector recto"/>
        <cdr:cNvCxnSpPr/>
      </cdr:nvCxnSpPr>
      <cdr:spPr>
        <a:xfrm xmlns:a="http://schemas.openxmlformats.org/drawingml/2006/main">
          <a:off x="7693897" y="2891259"/>
          <a:ext cx="786129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206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0.8193</cdr:x>
      <cdr:y>0.46808</cdr:y>
    </cdr:from>
    <cdr:to>
      <cdr:x>0.89211</cdr:x>
      <cdr:y>0.53879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8521762" y="2667416"/>
          <a:ext cx="757319" cy="402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>
              <a:solidFill>
                <a:srgbClr val="002060"/>
              </a:solidFill>
            </a:rPr>
            <a:t>3,2</a:t>
          </a:r>
        </a:p>
      </cdr:txBody>
    </cdr:sp>
  </cdr:relSizeAnchor>
  <cdr:relSizeAnchor xmlns:cdr="http://schemas.openxmlformats.org/drawingml/2006/chartDrawing">
    <cdr:from>
      <cdr:x>0.8193</cdr:x>
      <cdr:y>0.41466</cdr:y>
    </cdr:from>
    <cdr:to>
      <cdr:x>0.89211</cdr:x>
      <cdr:y>0.48536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8521762" y="2362974"/>
          <a:ext cx="757319" cy="40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>
              <a:solidFill>
                <a:srgbClr val="7030A0"/>
              </a:solidFill>
            </a:rPr>
            <a:t>3,0</a:t>
          </a:r>
        </a:p>
      </cdr:txBody>
    </cdr:sp>
  </cdr:relSizeAnchor>
  <cdr:relSizeAnchor xmlns:cdr="http://schemas.openxmlformats.org/drawingml/2006/chartDrawing">
    <cdr:from>
      <cdr:x>0.65134</cdr:x>
      <cdr:y>0.41399</cdr:y>
    </cdr:from>
    <cdr:to>
      <cdr:x>0.77681</cdr:x>
      <cdr:y>0.4847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6774822" y="2359194"/>
          <a:ext cx="1305051" cy="402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 dirty="0">
              <a:solidFill>
                <a:srgbClr val="7030A0"/>
              </a:solidFill>
            </a:rPr>
            <a:t>Rusia</a:t>
          </a:r>
        </a:p>
      </cdr:txBody>
    </cdr:sp>
  </cdr:relSizeAnchor>
  <cdr:relSizeAnchor xmlns:cdr="http://schemas.openxmlformats.org/drawingml/2006/chartDrawing">
    <cdr:from>
      <cdr:x>0.7397</cdr:x>
      <cdr:y>0.44998</cdr:y>
    </cdr:from>
    <cdr:to>
      <cdr:x>0.81529</cdr:x>
      <cdr:y>0.44998</cdr:y>
    </cdr:to>
    <cdr:cxnSp macro="">
      <cdr:nvCxnSpPr>
        <cdr:cNvPr id="8" name="1 Conector recto"/>
        <cdr:cNvCxnSpPr/>
      </cdr:nvCxnSpPr>
      <cdr:spPr>
        <a:xfrm xmlns:a="http://schemas.openxmlformats.org/drawingml/2006/main">
          <a:off x="7693844" y="2564269"/>
          <a:ext cx="786234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7030A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0.8203</cdr:x>
      <cdr:y>0.28163</cdr:y>
    </cdr:from>
    <cdr:to>
      <cdr:x>0.89311</cdr:x>
      <cdr:y>0.35233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8532153" y="1604888"/>
          <a:ext cx="757319" cy="402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>
              <a:solidFill>
                <a:schemeClr val="accent3">
                  <a:lumMod val="75000"/>
                </a:schemeClr>
              </a:solidFill>
            </a:rPr>
            <a:t>5,0</a:t>
          </a:r>
        </a:p>
      </cdr:txBody>
    </cdr:sp>
  </cdr:relSizeAnchor>
  <cdr:relSizeAnchor xmlns:cdr="http://schemas.openxmlformats.org/drawingml/2006/chartDrawing">
    <cdr:from>
      <cdr:x>0.65234</cdr:x>
      <cdr:y>0.28972</cdr:y>
    </cdr:from>
    <cdr:to>
      <cdr:x>0.77781</cdr:x>
      <cdr:y>0.36043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6785213" y="1651027"/>
          <a:ext cx="1305052" cy="402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 dirty="0">
              <a:solidFill>
                <a:schemeClr val="accent3">
                  <a:lumMod val="75000"/>
                </a:schemeClr>
              </a:solidFill>
            </a:rPr>
            <a:t>India</a:t>
          </a:r>
        </a:p>
      </cdr:txBody>
    </cdr:sp>
  </cdr:relSizeAnchor>
  <cdr:relSizeAnchor xmlns:cdr="http://schemas.openxmlformats.org/drawingml/2006/chartDrawing">
    <cdr:from>
      <cdr:x>0.7397</cdr:x>
      <cdr:y>0.32679</cdr:y>
    </cdr:from>
    <cdr:to>
      <cdr:x>0.81529</cdr:x>
      <cdr:y>0.32679</cdr:y>
    </cdr:to>
    <cdr:cxnSp macro="">
      <cdr:nvCxnSpPr>
        <cdr:cNvPr id="11" name="1 Conector recto"/>
        <cdr:cNvCxnSpPr/>
      </cdr:nvCxnSpPr>
      <cdr:spPr>
        <a:xfrm xmlns:a="http://schemas.openxmlformats.org/drawingml/2006/main">
          <a:off x="7693844" y="1862276"/>
          <a:ext cx="786234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3">
              <a:lumMod val="7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0.8203</cdr:x>
      <cdr:y>0.24385</cdr:y>
    </cdr:from>
    <cdr:to>
      <cdr:x>0.89311</cdr:x>
      <cdr:y>0.31456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8532153" y="1389596"/>
          <a:ext cx="757319" cy="402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>
              <a:solidFill>
                <a:srgbClr val="FF0000"/>
              </a:solidFill>
            </a:rPr>
            <a:t>7,0</a:t>
          </a:r>
        </a:p>
      </cdr:txBody>
    </cdr:sp>
  </cdr:relSizeAnchor>
  <cdr:relSizeAnchor xmlns:cdr="http://schemas.openxmlformats.org/drawingml/2006/chartDrawing">
    <cdr:from>
      <cdr:x>0.65234</cdr:x>
      <cdr:y>0.2512</cdr:y>
    </cdr:from>
    <cdr:to>
      <cdr:x>0.77782</cdr:x>
      <cdr:y>0.3219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6785213" y="1431518"/>
          <a:ext cx="1305155" cy="40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 dirty="0">
              <a:solidFill>
                <a:srgbClr val="FF0000"/>
              </a:solidFill>
            </a:rPr>
            <a:t>China</a:t>
          </a:r>
        </a:p>
      </cdr:txBody>
    </cdr:sp>
  </cdr:relSizeAnchor>
  <cdr:relSizeAnchor xmlns:cdr="http://schemas.openxmlformats.org/drawingml/2006/chartDrawing">
    <cdr:from>
      <cdr:x>0.7397</cdr:x>
      <cdr:y>0.28464</cdr:y>
    </cdr:from>
    <cdr:to>
      <cdr:x>0.81529</cdr:x>
      <cdr:y>0.28464</cdr:y>
    </cdr:to>
    <cdr:cxnSp macro="">
      <cdr:nvCxnSpPr>
        <cdr:cNvPr id="14" name="1 Conector recto"/>
        <cdr:cNvCxnSpPr/>
      </cdr:nvCxnSpPr>
      <cdr:spPr>
        <a:xfrm xmlns:a="http://schemas.openxmlformats.org/drawingml/2006/main">
          <a:off x="7693844" y="1622063"/>
          <a:ext cx="786234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0.65234</cdr:x>
      <cdr:y>0.33327</cdr:y>
    </cdr:from>
    <cdr:to>
      <cdr:x>0.77781</cdr:x>
      <cdr:y>0.40398</cdr:y>
    </cdr:to>
    <cdr:sp macro="" textlink="">
      <cdr:nvSpPr>
        <cdr:cNvPr id="15" name="1 CuadroTexto"/>
        <cdr:cNvSpPr txBox="1"/>
      </cdr:nvSpPr>
      <cdr:spPr>
        <a:xfrm xmlns:a="http://schemas.openxmlformats.org/drawingml/2006/main">
          <a:off x="6785213" y="1899164"/>
          <a:ext cx="1305051" cy="402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 dirty="0" err="1">
              <a:solidFill>
                <a:schemeClr val="tx1"/>
              </a:solidFill>
            </a:rPr>
            <a:t>BRICs</a:t>
          </a:r>
          <a:endParaRPr lang="es-ES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0.73971</cdr:x>
      <cdr:y>0.36526</cdr:y>
    </cdr:from>
    <cdr:to>
      <cdr:x>0.81529</cdr:x>
      <cdr:y>0.36526</cdr:y>
    </cdr:to>
    <cdr:cxnSp macro="">
      <cdr:nvCxnSpPr>
        <cdr:cNvPr id="16" name="2 Conector recto"/>
        <cdr:cNvCxnSpPr/>
      </cdr:nvCxnSpPr>
      <cdr:spPr>
        <a:xfrm xmlns:a="http://schemas.openxmlformats.org/drawingml/2006/main">
          <a:off x="7693896" y="2081502"/>
          <a:ext cx="78613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0.8203</cdr:x>
      <cdr:y>0.3351</cdr:y>
    </cdr:from>
    <cdr:to>
      <cdr:x>0.89311</cdr:x>
      <cdr:y>0.40581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8532153" y="1909612"/>
          <a:ext cx="757319" cy="402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>
              <a:solidFill>
                <a:schemeClr val="tx1"/>
              </a:solidFill>
            </a:rPr>
            <a:t>5,7</a:t>
          </a:r>
        </a:p>
      </cdr:txBody>
    </cdr:sp>
  </cdr:relSizeAnchor>
  <cdr:relSizeAnchor xmlns:cdr="http://schemas.openxmlformats.org/drawingml/2006/chartDrawing">
    <cdr:from>
      <cdr:x>0.45122</cdr:x>
      <cdr:y>0.08336</cdr:y>
    </cdr:from>
    <cdr:to>
      <cdr:x>0.45122</cdr:x>
      <cdr:y>0.96232</cdr:y>
    </cdr:to>
    <cdr:cxnSp macro="">
      <cdr:nvCxnSpPr>
        <cdr:cNvPr id="19" name="18 Conector recto"/>
        <cdr:cNvCxnSpPr/>
      </cdr:nvCxnSpPr>
      <cdr:spPr>
        <a:xfrm xmlns:a="http://schemas.openxmlformats.org/drawingml/2006/main" flipV="1">
          <a:off x="4693314" y="475022"/>
          <a:ext cx="0" cy="500888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0.69009</cdr:x>
      <cdr:y>0.01866</cdr:y>
    </cdr:from>
    <cdr:to>
      <cdr:x>0.85011</cdr:x>
      <cdr:y>0.08937</cdr:y>
    </cdr:to>
    <cdr:sp macro="" textlink="">
      <cdr:nvSpPr>
        <cdr:cNvPr id="20" name="1 CuadroTexto"/>
        <cdr:cNvSpPr txBox="1"/>
      </cdr:nvSpPr>
      <cdr:spPr>
        <a:xfrm xmlns:a="http://schemas.openxmlformats.org/drawingml/2006/main">
          <a:off x="4880536" y="95624"/>
          <a:ext cx="1131701" cy="362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 dirty="0">
              <a:solidFill>
                <a:schemeClr val="tx1"/>
              </a:solidFill>
            </a:rPr>
            <a:t>Proyección</a:t>
          </a:r>
        </a:p>
      </cdr:txBody>
    </cdr:sp>
  </cdr:relSizeAnchor>
  <cdr:relSizeAnchor xmlns:cdr="http://schemas.openxmlformats.org/drawingml/2006/chartDrawing">
    <cdr:from>
      <cdr:x>0.65295</cdr:x>
      <cdr:y>0.14403</cdr:y>
    </cdr:from>
    <cdr:to>
      <cdr:x>0.84245</cdr:x>
      <cdr:y>0.21474</cdr:y>
    </cdr:to>
    <cdr:sp macro="" textlink="">
      <cdr:nvSpPr>
        <cdr:cNvPr id="21" name="1 CuadroTexto"/>
        <cdr:cNvSpPr txBox="1"/>
      </cdr:nvSpPr>
      <cdr:spPr>
        <a:xfrm xmlns:a="http://schemas.openxmlformats.org/drawingml/2006/main">
          <a:off x="7334362" y="820794"/>
          <a:ext cx="2128573" cy="402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>
              <a:solidFill>
                <a:schemeClr val="tx1"/>
              </a:solidFill>
            </a:rPr>
            <a:t>Crec. potencial</a:t>
          </a:r>
        </a:p>
      </cdr:txBody>
    </cdr:sp>
  </cdr:relSizeAnchor>
  <cdr:relSizeAnchor xmlns:cdr="http://schemas.openxmlformats.org/drawingml/2006/chartDrawing">
    <cdr:from>
      <cdr:x>0.681</cdr:x>
      <cdr:y>0.21664</cdr:y>
    </cdr:from>
    <cdr:to>
      <cdr:x>0.83379</cdr:x>
      <cdr:y>0.21664</cdr:y>
    </cdr:to>
    <cdr:cxnSp macro="">
      <cdr:nvCxnSpPr>
        <cdr:cNvPr id="22" name="2 Conector recto"/>
        <cdr:cNvCxnSpPr/>
      </cdr:nvCxnSpPr>
      <cdr:spPr>
        <a:xfrm xmlns:a="http://schemas.openxmlformats.org/drawingml/2006/main">
          <a:off x="7083336" y="1234576"/>
          <a:ext cx="1589214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0.07201</cdr:x>
      <cdr:y>0.65809</cdr:y>
    </cdr:from>
    <cdr:to>
      <cdr:x>0.93386</cdr:x>
      <cdr:y>0.66036</cdr:y>
    </cdr:to>
    <cdr:sp macro="" textlink="">
      <cdr:nvSpPr>
        <cdr:cNvPr id="2087" name="Line 3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37003" y="3695700"/>
          <a:ext cx="7623847" cy="127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ysDot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0.08315</cdr:x>
      <cdr:y>0.94503</cdr:y>
    </cdr:from>
    <cdr:to>
      <cdr:x>0.23795</cdr:x>
      <cdr:y>0.99703</cdr:y>
    </cdr:to>
    <cdr:sp macro="" textlink="">
      <cdr:nvSpPr>
        <cdr:cNvPr id="2089" name="Text Box 4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5580" y="5307097"/>
          <a:ext cx="1369356" cy="2920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CO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1995</a:t>
          </a:r>
          <a:endParaRPr lang="es-CO" b="1" dirty="0"/>
        </a:p>
      </cdr:txBody>
    </cdr:sp>
  </cdr:relSizeAnchor>
  <cdr:relSizeAnchor xmlns:cdr="http://schemas.openxmlformats.org/drawingml/2006/chartDrawing">
    <cdr:from>
      <cdr:x>0.14811</cdr:x>
      <cdr:y>0.08044</cdr:y>
    </cdr:from>
    <cdr:to>
      <cdr:x>0.30906</cdr:x>
      <cdr:y>0.14924</cdr:y>
    </cdr:to>
    <cdr:sp macro="" textlink="">
      <cdr:nvSpPr>
        <cdr:cNvPr id="2100" name="Text Box 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1453" y="337871"/>
          <a:ext cx="979618" cy="2890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CO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Recesión</a:t>
          </a:r>
          <a:endParaRPr lang="es-CO" sz="1050"/>
        </a:p>
      </cdr:txBody>
    </cdr:sp>
  </cdr:relSizeAnchor>
  <cdr:relSizeAnchor xmlns:cdr="http://schemas.openxmlformats.org/drawingml/2006/chartDrawing">
    <cdr:from>
      <cdr:x>0.45289</cdr:x>
      <cdr:y>0.08044</cdr:y>
    </cdr:from>
    <cdr:to>
      <cdr:x>0.5501</cdr:x>
      <cdr:y>0.14924</cdr:y>
    </cdr:to>
    <cdr:sp macro="" textlink="">
      <cdr:nvSpPr>
        <cdr:cNvPr id="2101" name="Text Box 5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56504" y="337871"/>
          <a:ext cx="591666" cy="2890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CO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Auge</a:t>
          </a:r>
          <a:endParaRPr lang="es-CO" sz="1050"/>
        </a:p>
      </cdr:txBody>
    </cdr:sp>
  </cdr:relSizeAnchor>
  <cdr:relSizeAnchor xmlns:cdr="http://schemas.openxmlformats.org/drawingml/2006/chartDrawing">
    <cdr:from>
      <cdr:x>0.4968</cdr:x>
      <cdr:y>0.40918</cdr:y>
    </cdr:from>
    <cdr:to>
      <cdr:x>0.5123</cdr:x>
      <cdr:y>0.46533</cdr:y>
    </cdr:to>
    <cdr:sp macro="" textlink="">
      <cdr:nvSpPr>
        <cdr:cNvPr id="2104" name="Text Box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31673" y="1667373"/>
          <a:ext cx="94511" cy="228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0.07201</cdr:x>
      <cdr:y>0.39828</cdr:y>
    </cdr:from>
    <cdr:to>
      <cdr:x>0.91439</cdr:x>
      <cdr:y>0.39828</cdr:y>
    </cdr:to>
    <cdr:sp macro="" textlink="">
      <cdr:nvSpPr>
        <cdr:cNvPr id="2" name="Line 3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36998" y="2236653"/>
          <a:ext cx="745166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ysDot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0.2751</cdr:x>
      <cdr:y>0.9439</cdr:y>
    </cdr:from>
    <cdr:to>
      <cdr:x>0.35537</cdr:x>
      <cdr:y>0.99816</cdr:y>
    </cdr:to>
    <cdr:sp macro="" textlink="">
      <cdr:nvSpPr>
        <cdr:cNvPr id="6" name="Text Box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33563" y="5300751"/>
          <a:ext cx="710066" cy="3047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CO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2000</a:t>
          </a:r>
          <a:endParaRPr lang="es-CO" b="1"/>
        </a:p>
      </cdr:txBody>
    </cdr:sp>
  </cdr:relSizeAnchor>
  <cdr:relSizeAnchor xmlns:cdr="http://schemas.openxmlformats.org/drawingml/2006/chartDrawing">
    <cdr:from>
      <cdr:x>0.4968</cdr:x>
      <cdr:y>0.40918</cdr:y>
    </cdr:from>
    <cdr:to>
      <cdr:x>0.5123</cdr:x>
      <cdr:y>0.46533</cdr:y>
    </cdr:to>
    <cdr:sp macro="" textlink="">
      <cdr:nvSpPr>
        <cdr:cNvPr id="16" name="Text Box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31673" y="1667373"/>
          <a:ext cx="94511" cy="228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0.3125</cdr:x>
      <cdr:y>0.1516</cdr:y>
    </cdr:from>
    <cdr:to>
      <cdr:x>0.31447</cdr:x>
      <cdr:y>0.92945</cdr:y>
    </cdr:to>
    <cdr:sp macro="" textlink="">
      <cdr:nvSpPr>
        <cdr:cNvPr id="29" name="Line 5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902009" y="636800"/>
          <a:ext cx="11991" cy="32673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ysDot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0.4968</cdr:x>
      <cdr:y>0.40918</cdr:y>
    </cdr:from>
    <cdr:to>
      <cdr:x>0.5123</cdr:x>
      <cdr:y>0.46533</cdr:y>
    </cdr:to>
    <cdr:sp macro="" textlink="">
      <cdr:nvSpPr>
        <cdr:cNvPr id="2082" name="Text Box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31673" y="1667373"/>
          <a:ext cx="94511" cy="228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0.1972</cdr:x>
      <cdr:y>0.57801</cdr:y>
    </cdr:from>
    <cdr:to>
      <cdr:x>0.54001</cdr:x>
      <cdr:y>0.64369</cdr:y>
    </cdr:to>
    <cdr:sp macro="" textlink="">
      <cdr:nvSpPr>
        <cdr:cNvPr id="2083" name="Text Box 5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4427" y="3245993"/>
          <a:ext cx="3032486" cy="368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CO" sz="1600" b="1" i="0" u="none" strike="noStrike" baseline="0" dirty="0">
              <a:solidFill>
                <a:srgbClr val="000080"/>
              </a:solidFill>
              <a:latin typeface="Arial"/>
              <a:cs typeface="Arial"/>
            </a:rPr>
            <a:t>Crecimiento de Largo Plazo</a:t>
          </a:r>
          <a:endParaRPr lang="es-CO" sz="1600" dirty="0"/>
        </a:p>
      </cdr:txBody>
    </cdr:sp>
  </cdr:relSizeAnchor>
  <cdr:relSizeAnchor xmlns:cdr="http://schemas.openxmlformats.org/drawingml/2006/chartDrawing">
    <cdr:from>
      <cdr:x>0.47805</cdr:x>
      <cdr:y>0.94491</cdr:y>
    </cdr:from>
    <cdr:to>
      <cdr:x>0.63383</cdr:x>
      <cdr:y>0.99716</cdr:y>
    </cdr:to>
    <cdr:sp macro="" textlink="">
      <cdr:nvSpPr>
        <cdr:cNvPr id="2095" name="Text Box 4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8852" y="5306395"/>
          <a:ext cx="1378025" cy="2934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CO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2005</a:t>
          </a:r>
          <a:endParaRPr lang="es-CO" b="1"/>
        </a:p>
      </cdr:txBody>
    </cdr:sp>
  </cdr:relSizeAnchor>
  <cdr:relSizeAnchor xmlns:cdr="http://schemas.openxmlformats.org/drawingml/2006/chartDrawing">
    <cdr:from>
      <cdr:x>0.5847</cdr:x>
      <cdr:y>0.1516</cdr:y>
    </cdr:from>
    <cdr:to>
      <cdr:x>0.58568</cdr:x>
      <cdr:y>0.92945</cdr:y>
    </cdr:to>
    <cdr:sp macro="" textlink="">
      <cdr:nvSpPr>
        <cdr:cNvPr id="2110" name="Line 4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558736" y="636800"/>
          <a:ext cx="5965" cy="32673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ysDot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0.6933</cdr:x>
      <cdr:y>0.15634</cdr:y>
    </cdr:from>
    <cdr:to>
      <cdr:x>0.69527</cdr:x>
      <cdr:y>0.93419</cdr:y>
    </cdr:to>
    <cdr:sp macro="" textlink="">
      <cdr:nvSpPr>
        <cdr:cNvPr id="2112" name="Line 5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132898" y="877990"/>
          <a:ext cx="17427" cy="436823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ysDot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0.78536</cdr:x>
      <cdr:y>0.07929</cdr:y>
    </cdr:from>
    <cdr:to>
      <cdr:x>0.96376</cdr:x>
      <cdr:y>0.13682</cdr:y>
    </cdr:to>
    <cdr:sp macro="" textlink="">
      <cdr:nvSpPr>
        <cdr:cNvPr id="2116" name="Text Box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47243" y="445250"/>
          <a:ext cx="1578121" cy="323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CO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Recuperación</a:t>
          </a:r>
        </a:p>
      </cdr:txBody>
    </cdr:sp>
  </cdr:relSizeAnchor>
  <cdr:relSizeAnchor xmlns:cdr="http://schemas.openxmlformats.org/drawingml/2006/chartDrawing">
    <cdr:from>
      <cdr:x>0.1992</cdr:x>
      <cdr:y>0.40249</cdr:y>
    </cdr:from>
    <cdr:to>
      <cdr:x>0.55444</cdr:x>
      <cdr:y>0.46841</cdr:y>
    </cdr:to>
    <cdr:sp macro="" textlink="">
      <cdr:nvSpPr>
        <cdr:cNvPr id="2117" name="Text Box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62131" y="2260287"/>
          <a:ext cx="3142441" cy="3701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CO" sz="1600" b="1" i="0" u="none" strike="noStrike" baseline="0" dirty="0">
              <a:solidFill>
                <a:srgbClr val="FF0000"/>
              </a:solidFill>
              <a:latin typeface="Arial"/>
              <a:cs typeface="Arial"/>
            </a:rPr>
            <a:t>Desempleo de Largo Plazo</a:t>
          </a:r>
          <a:endParaRPr lang="es-CO" sz="1600" dirty="0"/>
        </a:p>
      </cdr:txBody>
    </cdr:sp>
  </cdr:relSizeAnchor>
  <cdr:relSizeAnchor xmlns:cdr="http://schemas.openxmlformats.org/drawingml/2006/chartDrawing">
    <cdr:from>
      <cdr:x>0.4968</cdr:x>
      <cdr:y>0.40918</cdr:y>
    </cdr:from>
    <cdr:to>
      <cdr:x>0.5123</cdr:x>
      <cdr:y>0.46533</cdr:y>
    </cdr:to>
    <cdr:sp macro="" textlink="">
      <cdr:nvSpPr>
        <cdr:cNvPr id="2118" name="Text Box 5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31673" y="1667373"/>
          <a:ext cx="94511" cy="228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0.69693</cdr:x>
      <cdr:y>0.94491</cdr:y>
    </cdr:from>
    <cdr:to>
      <cdr:x>0.7838</cdr:x>
      <cdr:y>0.99716</cdr:y>
    </cdr:to>
    <cdr:sp macro="" textlink="">
      <cdr:nvSpPr>
        <cdr:cNvPr id="54" name="Text Box 4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65003" y="5306395"/>
          <a:ext cx="768449" cy="2934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s-CO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2010</a:t>
          </a:r>
          <a:endParaRPr lang="es-CO" b="1" dirty="0"/>
        </a:p>
      </cdr:txBody>
    </cdr:sp>
  </cdr:relSizeAnchor>
  <cdr:relSizeAnchor xmlns:cdr="http://schemas.openxmlformats.org/drawingml/2006/chartDrawing">
    <cdr:from>
      <cdr:x>0.57017</cdr:x>
      <cdr:y>0.08044</cdr:y>
    </cdr:from>
    <cdr:to>
      <cdr:x>0.8216</cdr:x>
      <cdr:y>0.14924</cdr:y>
    </cdr:to>
    <cdr:sp macro="" textlink="">
      <cdr:nvSpPr>
        <cdr:cNvPr id="55" name="Text Box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70301" y="337871"/>
          <a:ext cx="1530322" cy="2890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s-CO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Desaceleración</a:t>
          </a:r>
          <a:endParaRPr lang="es-CO" sz="1050" dirty="0"/>
        </a:p>
      </cdr:txBody>
    </cdr:sp>
  </cdr:relSizeAnchor>
  <cdr:relSizeAnchor xmlns:cdr="http://schemas.openxmlformats.org/drawingml/2006/chartDrawing">
    <cdr:from>
      <cdr:x>0.77859</cdr:x>
      <cdr:y>0.94591</cdr:y>
    </cdr:from>
    <cdr:to>
      <cdr:x>0.86546</cdr:x>
      <cdr:y>0.99816</cdr:y>
    </cdr:to>
    <cdr:sp macro="" textlink="">
      <cdr:nvSpPr>
        <cdr:cNvPr id="47" name="Text Box 4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87421" y="5312039"/>
          <a:ext cx="768449" cy="2934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s-CO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2013</a:t>
          </a:r>
          <a:endParaRPr lang="es-CO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0.50049</cdr:x>
      <cdr:y>0.49976</cdr:y>
    </cdr:from>
    <cdr:to>
      <cdr:x>0.51888</cdr:x>
      <cdr:y>0.56241</cdr:y>
    </cdr:to>
    <cdr:sp macro="" textlink="">
      <cdr:nvSpPr>
        <cdr:cNvPr id="922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1173" y="1669240"/>
          <a:ext cx="91797" cy="2088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CO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                            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0.15977</cdr:x>
      <cdr:y>0.60814</cdr:y>
    </cdr:from>
    <cdr:to>
      <cdr:x>0.19044</cdr:x>
      <cdr:y>0.68246</cdr:y>
    </cdr:to>
    <cdr:sp macro="" textlink="">
      <cdr:nvSpPr>
        <cdr:cNvPr id="2" name="1 Elipse"/>
        <cdr:cNvSpPr/>
      </cdr:nvSpPr>
      <cdr:spPr>
        <a:xfrm xmlns:a="http://schemas.openxmlformats.org/drawingml/2006/main">
          <a:off x="1459116" y="2564033"/>
          <a:ext cx="280103" cy="31334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0.38806</cdr:x>
      <cdr:y>0.47062</cdr:y>
    </cdr:from>
    <cdr:to>
      <cdr:x>0.41873</cdr:x>
      <cdr:y>0.54495</cdr:y>
    </cdr:to>
    <cdr:sp macro="" textlink="">
      <cdr:nvSpPr>
        <cdr:cNvPr id="4" name="1 Elipse"/>
        <cdr:cNvSpPr/>
      </cdr:nvSpPr>
      <cdr:spPr>
        <a:xfrm xmlns:a="http://schemas.openxmlformats.org/drawingml/2006/main">
          <a:off x="3544063" y="1984250"/>
          <a:ext cx="280103" cy="31339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0.14121</cdr:x>
      <cdr:y>0.52863</cdr:y>
    </cdr:from>
    <cdr:to>
      <cdr:x>0.20435</cdr:x>
      <cdr:y>0.65137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1289655" y="2228807"/>
          <a:ext cx="576645" cy="517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800" b="1">
              <a:solidFill>
                <a:srgbClr val="002060"/>
              </a:solidFill>
            </a:rPr>
            <a:t>-2,3</a:t>
          </a:r>
        </a:p>
      </cdr:txBody>
    </cdr:sp>
  </cdr:relSizeAnchor>
  <cdr:relSizeAnchor xmlns:cdr="http://schemas.openxmlformats.org/drawingml/2006/chartDrawing">
    <cdr:from>
      <cdr:x>0.63017</cdr:x>
      <cdr:y>0.11827</cdr:y>
    </cdr:from>
    <cdr:to>
      <cdr:x>0.69332</cdr:x>
      <cdr:y>0.24102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5755176" y="498641"/>
          <a:ext cx="576736" cy="517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800" b="1">
              <a:solidFill>
                <a:srgbClr val="002060"/>
              </a:solidFill>
            </a:rPr>
            <a:t>-1,0</a:t>
          </a:r>
        </a:p>
      </cdr:txBody>
    </cdr:sp>
  </cdr:relSizeAnchor>
  <cdr:relSizeAnchor xmlns:cdr="http://schemas.openxmlformats.org/drawingml/2006/chartDrawing">
    <cdr:from>
      <cdr:x>0.24334</cdr:x>
      <cdr:y>0.62292</cdr:y>
    </cdr:from>
    <cdr:to>
      <cdr:x>0.41324</cdr:x>
      <cdr:y>0.69129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2536102" y="3119074"/>
          <a:ext cx="1770712" cy="34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-0,1 Ciclo Econ.</a:t>
          </a:r>
        </a:p>
      </cdr:txBody>
    </cdr:sp>
  </cdr:relSizeAnchor>
  <cdr:relSizeAnchor xmlns:cdr="http://schemas.openxmlformats.org/drawingml/2006/chartDrawing">
    <cdr:from>
      <cdr:x>0.41472</cdr:x>
      <cdr:y>0.50484</cdr:y>
    </cdr:from>
    <cdr:to>
      <cdr:x>0.58462</cdr:x>
      <cdr:y>0.62758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4322276" y="2527808"/>
          <a:ext cx="1770711" cy="614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-0,2 Ciclo Econ.</a:t>
          </a:r>
        </a:p>
      </cdr:txBody>
    </cdr:sp>
  </cdr:relSizeAnchor>
  <cdr:relSizeAnchor xmlns:cdr="http://schemas.openxmlformats.org/drawingml/2006/chartDrawing">
    <cdr:from>
      <cdr:x>0.41825</cdr:x>
      <cdr:y>0.58026</cdr:y>
    </cdr:from>
    <cdr:to>
      <cdr:x>0.42406</cdr:x>
      <cdr:y>0.62095</cdr:y>
    </cdr:to>
    <cdr:sp macro="" textlink="">
      <cdr:nvSpPr>
        <cdr:cNvPr id="12" name="1 Cerrar llave"/>
        <cdr:cNvSpPr/>
      </cdr:nvSpPr>
      <cdr:spPr>
        <a:xfrm xmlns:a="http://schemas.openxmlformats.org/drawingml/2006/main">
          <a:off x="4359036" y="2905460"/>
          <a:ext cx="60564" cy="203731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0.36814</cdr:x>
      <cdr:y>0.38381</cdr:y>
    </cdr:from>
    <cdr:to>
      <cdr:x>0.4313</cdr:x>
      <cdr:y>0.50655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3362122" y="1618224"/>
          <a:ext cx="576827" cy="517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800" b="1">
              <a:solidFill>
                <a:srgbClr val="002060"/>
              </a:solidFill>
            </a:rPr>
            <a:t>-1,9</a:t>
          </a:r>
        </a:p>
      </cdr:txBody>
    </cdr:sp>
  </cdr:relSizeAnchor>
  <cdr:relSizeAnchor xmlns:cdr="http://schemas.openxmlformats.org/drawingml/2006/chartDrawing">
    <cdr:from>
      <cdr:x>0.40612</cdr:x>
      <cdr:y>0.57607</cdr:y>
    </cdr:from>
    <cdr:to>
      <cdr:x>0.57602</cdr:x>
      <cdr:y>0.69882</cdr:y>
    </cdr:to>
    <cdr:sp macro="" textlink="">
      <cdr:nvSpPr>
        <cdr:cNvPr id="21" name="1 CuadroTexto"/>
        <cdr:cNvSpPr txBox="1"/>
      </cdr:nvSpPr>
      <cdr:spPr>
        <a:xfrm xmlns:a="http://schemas.openxmlformats.org/drawingml/2006/main">
          <a:off x="4232586" y="2884489"/>
          <a:ext cx="1770712" cy="614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-</a:t>
          </a:r>
          <a:r>
            <a:rPr lang="es-CO" sz="1600" b="1" dirty="0" smtClean="0">
              <a:solidFill>
                <a:schemeClr val="tx1"/>
              </a:solidFill>
            </a:rPr>
            <a:t>0,1 </a:t>
          </a:r>
          <a:r>
            <a:rPr lang="es-CO" sz="1600" b="1" dirty="0">
              <a:solidFill>
                <a:schemeClr val="tx1"/>
              </a:solidFill>
            </a:rPr>
            <a:t>Petróleo</a:t>
          </a:r>
        </a:p>
      </cdr:txBody>
    </cdr:sp>
  </cdr:relSizeAnchor>
  <cdr:relSizeAnchor xmlns:cdr="http://schemas.openxmlformats.org/drawingml/2006/chartDrawing">
    <cdr:from>
      <cdr:x>0.61438</cdr:x>
      <cdr:y>0.16534</cdr:y>
    </cdr:from>
    <cdr:to>
      <cdr:x>0.64506</cdr:x>
      <cdr:y>0.23966</cdr:y>
    </cdr:to>
    <cdr:sp macro="" textlink="">
      <cdr:nvSpPr>
        <cdr:cNvPr id="25" name="1 Elipse"/>
        <cdr:cNvSpPr/>
      </cdr:nvSpPr>
      <cdr:spPr>
        <a:xfrm xmlns:a="http://schemas.openxmlformats.org/drawingml/2006/main">
          <a:off x="5611017" y="697115"/>
          <a:ext cx="280194" cy="31334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0.64698</cdr:x>
      <cdr:y>0.18899</cdr:y>
    </cdr:from>
    <cdr:to>
      <cdr:x>0.82233</cdr:x>
      <cdr:y>0.31173</cdr:y>
    </cdr:to>
    <cdr:sp macro="" textlink="">
      <cdr:nvSpPr>
        <cdr:cNvPr id="35" name="1 CuadroTexto"/>
        <cdr:cNvSpPr txBox="1"/>
      </cdr:nvSpPr>
      <cdr:spPr>
        <a:xfrm xmlns:a="http://schemas.openxmlformats.org/drawingml/2006/main">
          <a:off x="5908708" y="796816"/>
          <a:ext cx="1601436" cy="517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>
              <a:solidFill>
                <a:schemeClr val="tx1"/>
              </a:solidFill>
            </a:rPr>
            <a:t>-0,2 Ciclo Econ.</a:t>
          </a:r>
        </a:p>
      </cdr:txBody>
    </cdr:sp>
  </cdr:relSizeAnchor>
  <cdr:relSizeAnchor xmlns:cdr="http://schemas.openxmlformats.org/drawingml/2006/chartDrawing">
    <cdr:from>
      <cdr:x>0.65262</cdr:x>
      <cdr:y>0.19123</cdr:y>
    </cdr:from>
    <cdr:to>
      <cdr:x>0.66172</cdr:x>
      <cdr:y>0.27482</cdr:y>
    </cdr:to>
    <cdr:sp macro="" textlink="">
      <cdr:nvSpPr>
        <cdr:cNvPr id="38" name="1 Cerrar llave"/>
        <cdr:cNvSpPr/>
      </cdr:nvSpPr>
      <cdr:spPr>
        <a:xfrm xmlns:a="http://schemas.openxmlformats.org/drawingml/2006/main">
          <a:off x="5960250" y="806260"/>
          <a:ext cx="83108" cy="352434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0.62298</cdr:x>
      <cdr:y>0.49833</cdr:y>
    </cdr:from>
    <cdr:to>
      <cdr:x>0.92245</cdr:x>
      <cdr:y>0.62107</cdr:y>
    </cdr:to>
    <cdr:sp macro="" textlink="">
      <cdr:nvSpPr>
        <cdr:cNvPr id="39" name="1 CuadroTexto"/>
        <cdr:cNvSpPr txBox="1"/>
      </cdr:nvSpPr>
      <cdr:spPr>
        <a:xfrm xmlns:a="http://schemas.openxmlformats.org/drawingml/2006/main">
          <a:off x="5689573" y="2101044"/>
          <a:ext cx="2735010" cy="517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800" b="1">
              <a:solidFill>
                <a:srgbClr val="FF0000"/>
              </a:solidFill>
            </a:rPr>
            <a:t>Balance ajustado por ciclo </a:t>
          </a:r>
        </a:p>
      </cdr:txBody>
    </cdr:sp>
  </cdr:relSizeAnchor>
  <cdr:relSizeAnchor xmlns:cdr="http://schemas.openxmlformats.org/drawingml/2006/chartDrawing">
    <cdr:from>
      <cdr:x>0.15977</cdr:x>
      <cdr:y>0.64913</cdr:y>
    </cdr:from>
    <cdr:to>
      <cdr:x>0.19044</cdr:x>
      <cdr:y>0.72345</cdr:y>
    </cdr:to>
    <cdr:sp macro="" textlink="">
      <cdr:nvSpPr>
        <cdr:cNvPr id="22" name="1 Elipse"/>
        <cdr:cNvSpPr/>
      </cdr:nvSpPr>
      <cdr:spPr>
        <a:xfrm xmlns:a="http://schemas.openxmlformats.org/drawingml/2006/main">
          <a:off x="1459116" y="2736850"/>
          <a:ext cx="280103" cy="313348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0.15977</cdr:x>
      <cdr:y>0.6672</cdr:y>
    </cdr:from>
    <cdr:to>
      <cdr:x>0.19044</cdr:x>
      <cdr:y>0.74152</cdr:y>
    </cdr:to>
    <cdr:sp macro="" textlink="">
      <cdr:nvSpPr>
        <cdr:cNvPr id="20" name="1 Elipse"/>
        <cdr:cNvSpPr/>
      </cdr:nvSpPr>
      <cdr:spPr>
        <a:xfrm xmlns:a="http://schemas.openxmlformats.org/drawingml/2006/main">
          <a:off x="1459116" y="2813050"/>
          <a:ext cx="280103" cy="31334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0.13802</cdr:x>
      <cdr:y>0.71012</cdr:y>
    </cdr:from>
    <cdr:to>
      <cdr:x>0.20074</cdr:x>
      <cdr:y>0.79442</cdr:y>
    </cdr:to>
    <cdr:sp macro="" textlink="">
      <cdr:nvSpPr>
        <cdr:cNvPr id="23" name="1 CuadroTexto"/>
        <cdr:cNvSpPr txBox="1"/>
      </cdr:nvSpPr>
      <cdr:spPr>
        <a:xfrm xmlns:a="http://schemas.openxmlformats.org/drawingml/2006/main">
          <a:off x="1260475" y="2994025"/>
          <a:ext cx="572807" cy="355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800" b="1">
              <a:solidFill>
                <a:srgbClr val="7030A0"/>
              </a:solidFill>
            </a:rPr>
            <a:t>-2,4</a:t>
          </a:r>
        </a:p>
      </cdr:txBody>
    </cdr:sp>
  </cdr:relSizeAnchor>
  <cdr:relSizeAnchor xmlns:cdr="http://schemas.openxmlformats.org/drawingml/2006/chartDrawing">
    <cdr:from>
      <cdr:x>0.22041</cdr:x>
      <cdr:y>0.60168</cdr:y>
    </cdr:from>
    <cdr:to>
      <cdr:x>0.25108</cdr:x>
      <cdr:y>0.676</cdr:y>
    </cdr:to>
    <cdr:sp macro="" textlink="">
      <cdr:nvSpPr>
        <cdr:cNvPr id="24" name="1 Elipse"/>
        <cdr:cNvSpPr/>
      </cdr:nvSpPr>
      <cdr:spPr>
        <a:xfrm xmlns:a="http://schemas.openxmlformats.org/drawingml/2006/main">
          <a:off x="2012950" y="2536825"/>
          <a:ext cx="280103" cy="31334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0.20581</cdr:x>
      <cdr:y>0.49776</cdr:y>
    </cdr:from>
    <cdr:to>
      <cdr:x>0.26895</cdr:x>
      <cdr:y>0.6205</cdr:y>
    </cdr:to>
    <cdr:sp macro="" textlink="">
      <cdr:nvSpPr>
        <cdr:cNvPr id="26" name="1 CuadroTexto"/>
        <cdr:cNvSpPr txBox="1"/>
      </cdr:nvSpPr>
      <cdr:spPr>
        <a:xfrm xmlns:a="http://schemas.openxmlformats.org/drawingml/2006/main">
          <a:off x="1879600" y="2098675"/>
          <a:ext cx="576645" cy="517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800" b="1">
              <a:solidFill>
                <a:srgbClr val="002060"/>
              </a:solidFill>
            </a:rPr>
            <a:t>-2,2</a:t>
          </a:r>
        </a:p>
      </cdr:txBody>
    </cdr:sp>
  </cdr:relSizeAnchor>
  <cdr:relSizeAnchor xmlns:cdr="http://schemas.openxmlformats.org/drawingml/2006/chartDrawing">
    <cdr:from>
      <cdr:x>0.19908</cdr:x>
      <cdr:y>0.68814</cdr:y>
    </cdr:from>
    <cdr:to>
      <cdr:x>0.2618</cdr:x>
      <cdr:y>0.77244</cdr:y>
    </cdr:to>
    <cdr:sp macro="" textlink="">
      <cdr:nvSpPr>
        <cdr:cNvPr id="27" name="1 CuadroTexto"/>
        <cdr:cNvSpPr txBox="1"/>
      </cdr:nvSpPr>
      <cdr:spPr>
        <a:xfrm xmlns:a="http://schemas.openxmlformats.org/drawingml/2006/main">
          <a:off x="2074865" y="3445617"/>
          <a:ext cx="653673" cy="422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800" b="1" dirty="0">
              <a:solidFill>
                <a:srgbClr val="7030A0"/>
              </a:solidFill>
            </a:rPr>
            <a:t>-2,8</a:t>
          </a:r>
        </a:p>
      </cdr:txBody>
    </cdr:sp>
  </cdr:relSizeAnchor>
  <cdr:relSizeAnchor xmlns:cdr="http://schemas.openxmlformats.org/drawingml/2006/chartDrawing">
    <cdr:from>
      <cdr:x>0.22041</cdr:x>
      <cdr:y>0.75304</cdr:y>
    </cdr:from>
    <cdr:to>
      <cdr:x>0.25108</cdr:x>
      <cdr:y>0.82736</cdr:y>
    </cdr:to>
    <cdr:sp macro="" textlink="">
      <cdr:nvSpPr>
        <cdr:cNvPr id="28" name="1 Elipse"/>
        <cdr:cNvSpPr/>
      </cdr:nvSpPr>
      <cdr:spPr>
        <a:xfrm xmlns:a="http://schemas.openxmlformats.org/drawingml/2006/main">
          <a:off x="2012959" y="3174981"/>
          <a:ext cx="280103" cy="313349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0.25482</cdr:x>
      <cdr:y>0.63402</cdr:y>
    </cdr:from>
    <cdr:to>
      <cdr:x>0.25983</cdr:x>
      <cdr:y>0.68326</cdr:y>
    </cdr:to>
    <cdr:sp macro="" textlink="">
      <cdr:nvSpPr>
        <cdr:cNvPr id="29" name="1 Cerrar llave"/>
        <cdr:cNvSpPr/>
      </cdr:nvSpPr>
      <cdr:spPr>
        <a:xfrm xmlns:a="http://schemas.openxmlformats.org/drawingml/2006/main">
          <a:off x="2327255" y="2673162"/>
          <a:ext cx="45719" cy="207625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0.25184</cdr:x>
      <cdr:y>0.70179</cdr:y>
    </cdr:from>
    <cdr:to>
      <cdr:x>0.26436</cdr:x>
      <cdr:y>0.80119</cdr:y>
    </cdr:to>
    <cdr:sp macro="" textlink="">
      <cdr:nvSpPr>
        <cdr:cNvPr id="30" name="1 Cerrar llave"/>
        <cdr:cNvSpPr/>
      </cdr:nvSpPr>
      <cdr:spPr>
        <a:xfrm xmlns:a="http://schemas.openxmlformats.org/drawingml/2006/main">
          <a:off x="2300007" y="2958912"/>
          <a:ext cx="114338" cy="419084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0.23348</cdr:x>
      <cdr:y>0.72459</cdr:y>
    </cdr:from>
    <cdr:to>
      <cdr:x>0.40338</cdr:x>
      <cdr:y>0.79296</cdr:y>
    </cdr:to>
    <cdr:sp macro="" textlink="">
      <cdr:nvSpPr>
        <cdr:cNvPr id="31" name="1 CuadroTexto"/>
        <cdr:cNvSpPr txBox="1"/>
      </cdr:nvSpPr>
      <cdr:spPr>
        <a:xfrm xmlns:a="http://schemas.openxmlformats.org/drawingml/2006/main">
          <a:off x="2433305" y="3628165"/>
          <a:ext cx="1770712" cy="34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-0,5</a:t>
          </a:r>
          <a:r>
            <a:rPr lang="es-CO" sz="1600" b="1" baseline="0" dirty="0">
              <a:solidFill>
                <a:schemeClr val="tx1"/>
              </a:solidFill>
            </a:rPr>
            <a:t> Petróleo</a:t>
          </a:r>
          <a:endParaRPr lang="es-CO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0.22041</cdr:x>
      <cdr:y>0.78919</cdr:y>
    </cdr:from>
    <cdr:to>
      <cdr:x>0.25108</cdr:x>
      <cdr:y>0.86351</cdr:y>
    </cdr:to>
    <cdr:sp macro="" textlink="">
      <cdr:nvSpPr>
        <cdr:cNvPr id="32" name="1 Elipse"/>
        <cdr:cNvSpPr/>
      </cdr:nvSpPr>
      <cdr:spPr>
        <a:xfrm xmlns:a="http://schemas.openxmlformats.org/drawingml/2006/main">
          <a:off x="2012959" y="3327402"/>
          <a:ext cx="280103" cy="31334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0.32575</cdr:x>
      <cdr:y>0.48647</cdr:y>
    </cdr:from>
    <cdr:to>
      <cdr:x>0.38847</cdr:x>
      <cdr:y>0.57076</cdr:y>
    </cdr:to>
    <cdr:sp macro="" textlink="">
      <cdr:nvSpPr>
        <cdr:cNvPr id="34" name="1 CuadroTexto"/>
        <cdr:cNvSpPr txBox="1"/>
      </cdr:nvSpPr>
      <cdr:spPr>
        <a:xfrm xmlns:a="http://schemas.openxmlformats.org/drawingml/2006/main">
          <a:off x="2974975" y="2051050"/>
          <a:ext cx="572807" cy="355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800" b="1">
              <a:solidFill>
                <a:srgbClr val="7030A0"/>
              </a:solidFill>
            </a:rPr>
            <a:t>-2,0</a:t>
          </a:r>
        </a:p>
      </cdr:txBody>
    </cdr:sp>
  </cdr:relSizeAnchor>
  <cdr:relSizeAnchor xmlns:cdr="http://schemas.openxmlformats.org/drawingml/2006/chartDrawing">
    <cdr:from>
      <cdr:x>0.61711</cdr:x>
      <cdr:y>0.19784</cdr:y>
    </cdr:from>
    <cdr:to>
      <cdr:x>0.64778</cdr:x>
      <cdr:y>0.27216</cdr:y>
    </cdr:to>
    <cdr:sp macro="" textlink="">
      <cdr:nvSpPr>
        <cdr:cNvPr id="41" name="1 Elipse"/>
        <cdr:cNvSpPr/>
      </cdr:nvSpPr>
      <cdr:spPr>
        <a:xfrm xmlns:a="http://schemas.openxmlformats.org/drawingml/2006/main">
          <a:off x="6431574" y="990640"/>
          <a:ext cx="319645" cy="37213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0.38728</cdr:x>
      <cdr:y>0.50002</cdr:y>
    </cdr:from>
    <cdr:to>
      <cdr:x>0.41795</cdr:x>
      <cdr:y>0.57434</cdr:y>
    </cdr:to>
    <cdr:sp macro="" textlink="">
      <cdr:nvSpPr>
        <cdr:cNvPr id="42" name="1 Elipse"/>
        <cdr:cNvSpPr/>
      </cdr:nvSpPr>
      <cdr:spPr>
        <a:xfrm xmlns:a="http://schemas.openxmlformats.org/drawingml/2006/main">
          <a:off x="3536950" y="2108200"/>
          <a:ext cx="280103" cy="313348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0.38868</cdr:x>
      <cdr:y>0.57982</cdr:y>
    </cdr:from>
    <cdr:to>
      <cdr:x>0.41935</cdr:x>
      <cdr:y>0.65414</cdr:y>
    </cdr:to>
    <cdr:sp macro="" textlink="">
      <cdr:nvSpPr>
        <cdr:cNvPr id="43" name="1 Elipse"/>
        <cdr:cNvSpPr/>
      </cdr:nvSpPr>
      <cdr:spPr>
        <a:xfrm xmlns:a="http://schemas.openxmlformats.org/drawingml/2006/main">
          <a:off x="4050825" y="2903252"/>
          <a:ext cx="319645" cy="37213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0.17278</cdr:x>
      <cdr:y>0.29741</cdr:y>
    </cdr:from>
    <cdr:to>
      <cdr:x>0.23098</cdr:x>
      <cdr:y>0.52863</cdr:y>
    </cdr:to>
    <cdr:cxnSp macro="">
      <cdr:nvCxnSpPr>
        <cdr:cNvPr id="6" name="5 Conector recto de flecha"/>
        <cdr:cNvCxnSpPr>
          <a:endCxn xmlns:a="http://schemas.openxmlformats.org/drawingml/2006/main" id="5" idx="0"/>
        </cdr:cNvCxnSpPr>
      </cdr:nvCxnSpPr>
      <cdr:spPr>
        <a:xfrm xmlns:a="http://schemas.openxmlformats.org/drawingml/2006/main" flipH="1">
          <a:off x="1800727" y="1489182"/>
          <a:ext cx="606566" cy="115775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0.36329</cdr:x>
      <cdr:y>0.27863</cdr:y>
    </cdr:from>
    <cdr:to>
      <cdr:x>0.39972</cdr:x>
      <cdr:y>0.38381</cdr:y>
    </cdr:to>
    <cdr:cxnSp macro="">
      <cdr:nvCxnSpPr>
        <cdr:cNvPr id="44" name="1 Conector recto de flecha"/>
        <cdr:cNvCxnSpPr>
          <a:endCxn xmlns:a="http://schemas.openxmlformats.org/drawingml/2006/main" id="17" idx="0"/>
        </cdr:cNvCxnSpPr>
      </cdr:nvCxnSpPr>
      <cdr:spPr>
        <a:xfrm xmlns:a="http://schemas.openxmlformats.org/drawingml/2006/main">
          <a:off x="3317875" y="1174750"/>
          <a:ext cx="332661" cy="44347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0.56996</cdr:x>
      <cdr:y>0.21236</cdr:y>
    </cdr:from>
    <cdr:to>
      <cdr:x>0.60213</cdr:x>
      <cdr:y>0.21236</cdr:y>
    </cdr:to>
    <cdr:cxnSp macro="">
      <cdr:nvCxnSpPr>
        <cdr:cNvPr id="45" name="1 Conector recto de flecha"/>
        <cdr:cNvCxnSpPr/>
      </cdr:nvCxnSpPr>
      <cdr:spPr>
        <a:xfrm xmlns:a="http://schemas.openxmlformats.org/drawingml/2006/main">
          <a:off x="5940152" y="1063322"/>
          <a:ext cx="335296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0.22875</cdr:x>
      <cdr:y>0.34866</cdr:y>
    </cdr:from>
    <cdr:to>
      <cdr:x>0.52822</cdr:x>
      <cdr:y>0.4714</cdr:y>
    </cdr:to>
    <cdr:sp macro="" textlink="">
      <cdr:nvSpPr>
        <cdr:cNvPr id="46" name="1 CuadroTexto"/>
        <cdr:cNvSpPr txBox="1"/>
      </cdr:nvSpPr>
      <cdr:spPr>
        <a:xfrm xmlns:a="http://schemas.openxmlformats.org/drawingml/2006/main">
          <a:off x="2089150" y="1470025"/>
          <a:ext cx="2735010" cy="517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>
              <a:solidFill>
                <a:srgbClr val="7030A0"/>
              </a:solidFill>
            </a:rPr>
            <a:t>Balance proy.</a:t>
          </a:r>
        </a:p>
        <a:p xmlns:a="http://schemas.openxmlformats.org/drawingml/2006/main">
          <a:r>
            <a:rPr lang="es-CO" sz="1600" b="1">
              <a:solidFill>
                <a:srgbClr val="7030A0"/>
              </a:solidFill>
            </a:rPr>
            <a:t> MFMP-14</a:t>
          </a:r>
        </a:p>
      </cdr:txBody>
    </cdr:sp>
  </cdr:relSizeAnchor>
  <cdr:relSizeAnchor xmlns:cdr="http://schemas.openxmlformats.org/drawingml/2006/chartDrawing">
    <cdr:from>
      <cdr:x>0.33771</cdr:x>
      <cdr:y>0.42321</cdr:y>
    </cdr:from>
    <cdr:to>
      <cdr:x>0.38325</cdr:x>
      <cdr:y>0.51203</cdr:y>
    </cdr:to>
    <cdr:cxnSp macro="">
      <cdr:nvCxnSpPr>
        <cdr:cNvPr id="47" name="1 Conector recto de flecha"/>
        <cdr:cNvCxnSpPr/>
      </cdr:nvCxnSpPr>
      <cdr:spPr>
        <a:xfrm xmlns:a="http://schemas.openxmlformats.org/drawingml/2006/main">
          <a:off x="3084232" y="1784350"/>
          <a:ext cx="415925" cy="37446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0.41961</cdr:x>
      <cdr:y>0.4955</cdr:y>
    </cdr:from>
    <cdr:to>
      <cdr:x>0.42529</cdr:x>
      <cdr:y>0.56959</cdr:y>
    </cdr:to>
    <cdr:sp macro="" textlink="">
      <cdr:nvSpPr>
        <cdr:cNvPr id="48" name="1 Cerrar llave"/>
        <cdr:cNvSpPr/>
      </cdr:nvSpPr>
      <cdr:spPr>
        <a:xfrm xmlns:a="http://schemas.openxmlformats.org/drawingml/2006/main">
          <a:off x="3832225" y="2089150"/>
          <a:ext cx="51852" cy="312372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2C0E-E51E-46CB-8376-BF746AC633D6}" type="datetimeFigureOut">
              <a:rPr lang="es-CO" smtClean="0"/>
              <a:t>16/02/2015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3BF19-10DE-4C86-936C-70E5BC5DF2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79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0BC2E03-8051-43C2-9FCF-0B50C7481866}" type="slidenum">
              <a:rPr lang="es-ES_tradnl" sz="1200" smtClean="0">
                <a:solidFill>
                  <a:prstClr val="black"/>
                </a:solidFill>
              </a:rPr>
              <a:pPr/>
              <a:t>1</a:t>
            </a:fld>
            <a:endParaRPr lang="es-ES_tradnl" sz="1200" dirty="0" smtClean="0">
              <a:solidFill>
                <a:prstClr val="black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/>
          <a:lstStyle/>
          <a:p>
            <a:endParaRPr lang="es-CO" smtClean="0"/>
          </a:p>
        </p:txBody>
      </p:sp>
      <p:sp>
        <p:nvSpPr>
          <p:cNvPr id="248836" name="3 Marcador de número de diapositiva"/>
          <p:cNvSpPr txBox="1">
            <a:spLocks noGrp="1"/>
          </p:cNvSpPr>
          <p:nvPr/>
        </p:nvSpPr>
        <p:spPr bwMode="auto">
          <a:xfrm>
            <a:off x="3885585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E5241C-2BE7-495D-AF52-C90A07DE60EF}" type="slidenum">
              <a:rPr lang="es-ES_tradnl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dirty="0" smtClean="0"/>
              <a:t>poner la TRM del</a:t>
            </a:r>
            <a:r>
              <a:rPr lang="es-CO" baseline="0" dirty="0" smtClean="0"/>
              <a:t> lunes</a:t>
            </a:r>
            <a:endParaRPr lang="es-CO" dirty="0" smtClean="0"/>
          </a:p>
        </p:txBody>
      </p:sp>
      <p:sp>
        <p:nvSpPr>
          <p:cNvPr id="195588" name="3 Marcador de número de diapositiva"/>
          <p:cNvSpPr txBox="1">
            <a:spLocks noGrp="1"/>
          </p:cNvSpPr>
          <p:nvPr/>
        </p:nvSpPr>
        <p:spPr bwMode="auto">
          <a:xfrm>
            <a:off x="3885587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1" rIns="91398" bIns="45701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600172-31F6-4617-8995-DE292EA7FB8A}" type="slidenum">
              <a:rPr lang="es-ES_tradnl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dirty="0" smtClean="0"/>
              <a:t>poner la TRM del</a:t>
            </a:r>
            <a:r>
              <a:rPr lang="es-CO" baseline="0" dirty="0" smtClean="0"/>
              <a:t> lunes</a:t>
            </a:r>
            <a:endParaRPr lang="es-CO" dirty="0" smtClean="0"/>
          </a:p>
        </p:txBody>
      </p:sp>
      <p:sp>
        <p:nvSpPr>
          <p:cNvPr id="195588" name="3 Marcador de número de diapositiva"/>
          <p:cNvSpPr txBox="1">
            <a:spLocks noGrp="1"/>
          </p:cNvSpPr>
          <p:nvPr/>
        </p:nvSpPr>
        <p:spPr bwMode="auto">
          <a:xfrm>
            <a:off x="3885587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1" rIns="91398" bIns="45701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600172-31F6-4617-8995-DE292EA7FB8A}" type="slidenum">
              <a:rPr lang="es-ES_tradnl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dirty="0" smtClean="0"/>
              <a:t>actualizada</a:t>
            </a:r>
          </a:p>
        </p:txBody>
      </p:sp>
      <p:sp>
        <p:nvSpPr>
          <p:cNvPr id="256004" name="3 Marcador de número de diapositiva"/>
          <p:cNvSpPr txBox="1">
            <a:spLocks noGrp="1"/>
          </p:cNvSpPr>
          <p:nvPr/>
        </p:nvSpPr>
        <p:spPr bwMode="auto">
          <a:xfrm>
            <a:off x="3885590" y="8686495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EF40D2-BA3A-49B4-8F3C-F64EB6F14A21}" type="slidenum">
              <a:rPr lang="es-ES_tradnl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smtClean="0"/>
              <a:t>ACTUALIZADA</a:t>
            </a:r>
          </a:p>
        </p:txBody>
      </p:sp>
      <p:sp>
        <p:nvSpPr>
          <p:cNvPr id="100356" name="3 Marcador de número de diapositiva"/>
          <p:cNvSpPr txBox="1">
            <a:spLocks noGrp="1"/>
          </p:cNvSpPr>
          <p:nvPr/>
        </p:nvSpPr>
        <p:spPr bwMode="auto">
          <a:xfrm>
            <a:off x="3885594" y="8686654"/>
            <a:ext cx="2972421" cy="45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2" tIns="47106" rIns="94212" bIns="47106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E86101-C113-4F64-82D8-329E7206DE52}" type="slidenum">
              <a:rPr lang="es-ES_tradnl" sz="1200">
                <a:solidFill>
                  <a:srgbClr val="000000"/>
                </a:solidFill>
              </a:rPr>
              <a:pPr eaLnBrk="1" hangingPunct="1"/>
              <a:t>23</a:t>
            </a:fld>
            <a:endParaRPr lang="es-ES_tradn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dirty="0" smtClean="0"/>
              <a:t>ACTUALIZADA</a:t>
            </a:r>
          </a:p>
        </p:txBody>
      </p:sp>
      <p:sp>
        <p:nvSpPr>
          <p:cNvPr id="258052" name="3 Marcador de número de diapositiva"/>
          <p:cNvSpPr txBox="1">
            <a:spLocks noGrp="1"/>
          </p:cNvSpPr>
          <p:nvPr/>
        </p:nvSpPr>
        <p:spPr bwMode="auto">
          <a:xfrm>
            <a:off x="3885587" y="8686495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3" rIns="92825" bIns="46413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3DCB24-CF91-40B6-B9A6-B15244657DBD}" type="slidenum">
              <a:rPr lang="es-ES_tradnl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0" tIns="46411" rIns="92820" bIns="46411"/>
          <a:lstStyle/>
          <a:p>
            <a:r>
              <a:rPr lang="es-CO" dirty="0" smtClean="0"/>
              <a:t>ACTUALIZADA</a:t>
            </a:r>
          </a:p>
        </p:txBody>
      </p:sp>
      <p:sp>
        <p:nvSpPr>
          <p:cNvPr id="259076" name="3 Marcador de número de diapositiva"/>
          <p:cNvSpPr txBox="1">
            <a:spLocks noGrp="1"/>
          </p:cNvSpPr>
          <p:nvPr/>
        </p:nvSpPr>
        <p:spPr bwMode="auto">
          <a:xfrm>
            <a:off x="3885587" y="8686495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0" tIns="46411" rIns="92820" bIns="46411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20A372-7447-4520-BB71-D3FD11E678EC}" type="slidenum">
              <a:rPr lang="es-ES_tradnl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60100" name="3 Marcador de número de diapositiva"/>
          <p:cNvSpPr txBox="1">
            <a:spLocks noGrp="1"/>
          </p:cNvSpPr>
          <p:nvPr/>
        </p:nvSpPr>
        <p:spPr bwMode="auto">
          <a:xfrm>
            <a:off x="3885587" y="8686495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5" tIns="46413" rIns="92825" bIns="46413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59CE76-55ED-4254-8B76-4DE1441B44C8}" type="slidenum">
              <a:rPr lang="es-ES_tradnl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61124" name="3 Marcador de número de diapositiva"/>
          <p:cNvSpPr txBox="1">
            <a:spLocks noGrp="1"/>
          </p:cNvSpPr>
          <p:nvPr/>
        </p:nvSpPr>
        <p:spPr bwMode="auto">
          <a:xfrm>
            <a:off x="3885585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6E3ECAA-28A3-4C3F-9C87-BB1A4B45B91D}" type="slidenum">
              <a:rPr lang="es-ES_tradnl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_tradn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208900" name="3 Marcador de número de diapositiva"/>
          <p:cNvSpPr txBox="1">
            <a:spLocks noGrp="1"/>
          </p:cNvSpPr>
          <p:nvPr/>
        </p:nvSpPr>
        <p:spPr bwMode="auto">
          <a:xfrm>
            <a:off x="3885587" y="8686497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3" rIns="93162" bIns="46583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DE5D21B-19E0-4C11-AF98-321786568A1F}" type="slidenum">
              <a:rPr lang="es-ES_tradnl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/>
          <a:lstStyle/>
          <a:p>
            <a:endParaRPr lang="es-CO" smtClean="0"/>
          </a:p>
        </p:txBody>
      </p:sp>
      <p:sp>
        <p:nvSpPr>
          <p:cNvPr id="248836" name="3 Marcador de número de diapositiva"/>
          <p:cNvSpPr txBox="1">
            <a:spLocks noGrp="1"/>
          </p:cNvSpPr>
          <p:nvPr/>
        </p:nvSpPr>
        <p:spPr bwMode="auto">
          <a:xfrm>
            <a:off x="3885585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E5241C-2BE7-495D-AF52-C90A07DE60EF}" type="slidenum">
              <a:rPr lang="es-ES_tradnl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208900" name="3 Marcador de número de diapositiva"/>
          <p:cNvSpPr txBox="1">
            <a:spLocks noGrp="1"/>
          </p:cNvSpPr>
          <p:nvPr/>
        </p:nvSpPr>
        <p:spPr bwMode="auto">
          <a:xfrm>
            <a:off x="3885587" y="8686497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3" rIns="93162" bIns="46583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DE5D21B-19E0-4C11-AF98-321786568A1F}" type="slidenum">
              <a:rPr lang="es-ES_tradnl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743FD-383F-4374-BE53-C031DCC714D9}" type="slidenum">
              <a:rPr lang="es-CO" smtClean="0">
                <a:solidFill>
                  <a:prstClr val="black"/>
                </a:solidFill>
              </a:rPr>
              <a:pPr/>
              <a:t>32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46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033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94F81AA-3C95-4293-ABCA-40354105D094}" type="slidenum">
              <a:rPr lang="es-E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12288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4" name="2 Marcador de notas"/>
          <p:cNvSpPr>
            <a:spLocks noGrp="1"/>
          </p:cNvSpPr>
          <p:nvPr>
            <p:ph type="body" idx="1"/>
          </p:nvPr>
        </p:nvSpPr>
        <p:spPr>
          <a:xfrm>
            <a:off x="914718" y="4344031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122885" name="3 Marcador de número de diapositiva"/>
          <p:cNvSpPr txBox="1">
            <a:spLocks noGrp="1"/>
          </p:cNvSpPr>
          <p:nvPr/>
        </p:nvSpPr>
        <p:spPr bwMode="auto">
          <a:xfrm>
            <a:off x="3885585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71DB1A1-0962-46AF-8BD9-AF9F9D654C8B}" type="slidenum">
              <a:rPr lang="es-ES_tradnl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72388" name="3 Marcador de número de diapositiva"/>
          <p:cNvSpPr txBox="1">
            <a:spLocks noGrp="1"/>
          </p:cNvSpPr>
          <p:nvPr/>
        </p:nvSpPr>
        <p:spPr bwMode="auto">
          <a:xfrm>
            <a:off x="3885585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9756636-E1C2-4A4B-A4C3-DE7488E4C1C2}" type="slidenum">
              <a:rPr lang="es-ES_tradnl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08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218116" name="3 Marcador de número de diapositiva"/>
          <p:cNvSpPr txBox="1">
            <a:spLocks noGrp="1"/>
          </p:cNvSpPr>
          <p:nvPr/>
        </p:nvSpPr>
        <p:spPr bwMode="auto">
          <a:xfrm>
            <a:off x="3885587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98F2FF1-8AFD-4AEA-868F-03A999D3A633}" type="slidenum">
              <a:rPr lang="es-ES_tradnl" sz="1200">
                <a:solidFill>
                  <a:srgbClr val="000000"/>
                </a:solidFill>
              </a:rPr>
              <a:pPr algn="r"/>
              <a:t>36</a:t>
            </a:fld>
            <a:endParaRPr lang="es-ES_tradn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220164" name="3 Marcador de número de diapositiva"/>
          <p:cNvSpPr txBox="1">
            <a:spLocks noGrp="1"/>
          </p:cNvSpPr>
          <p:nvPr/>
        </p:nvSpPr>
        <p:spPr bwMode="auto">
          <a:xfrm>
            <a:off x="3885587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3" tIns="45698" rIns="91393" bIns="4569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3D169F9-D52A-46BA-A771-CE424388C738}" type="slidenum">
              <a:rPr lang="es-ES_tradnl" sz="1200">
                <a:solidFill>
                  <a:srgbClr val="000000"/>
                </a:solidFill>
              </a:rPr>
              <a:pPr algn="r"/>
              <a:t>37</a:t>
            </a:fld>
            <a:endParaRPr lang="es-ES_tradn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219140" name="3 Marcador de número de diapositiva"/>
          <p:cNvSpPr txBox="1">
            <a:spLocks noGrp="1"/>
          </p:cNvSpPr>
          <p:nvPr/>
        </p:nvSpPr>
        <p:spPr bwMode="auto">
          <a:xfrm>
            <a:off x="3885588" y="8686496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151F4CF1-0F0C-4478-A7E8-A5BD03707188}" type="slidenum">
              <a:rPr lang="es-ES_tradnl" sz="1200">
                <a:solidFill>
                  <a:srgbClr val="000000"/>
                </a:solidFill>
              </a:rPr>
              <a:pPr algn="r"/>
              <a:t>38</a:t>
            </a:fld>
            <a:endParaRPr lang="es-ES_tradn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221188" name="3 Marcador de número de diapositiva"/>
          <p:cNvSpPr txBox="1">
            <a:spLocks noGrp="1"/>
          </p:cNvSpPr>
          <p:nvPr/>
        </p:nvSpPr>
        <p:spPr bwMode="auto">
          <a:xfrm>
            <a:off x="3885587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4" rIns="91405" bIns="45704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489880F-7493-4633-B359-5DA229CCEE1B}" type="slidenum">
              <a:rPr lang="es-ES_tradnl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xfrm>
            <a:off x="686421" y="4344033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24260" name="3 Marcador de número de diapositiva"/>
          <p:cNvSpPr txBox="1">
            <a:spLocks noGrp="1"/>
          </p:cNvSpPr>
          <p:nvPr/>
        </p:nvSpPr>
        <p:spPr bwMode="auto">
          <a:xfrm>
            <a:off x="3884036" y="8684928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7" rIns="93175" bIns="46587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41F109-5B99-4D19-BA39-79EA24E82B7D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s-E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2 Marcador de notas"/>
          <p:cNvSpPr>
            <a:spLocks noGrp="1"/>
          </p:cNvSpPr>
          <p:nvPr>
            <p:ph type="body" idx="1"/>
          </p:nvPr>
        </p:nvSpPr>
        <p:spPr>
          <a:xfrm>
            <a:off x="686421" y="4344034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23236" name="3 Marcador de número de diapositiva"/>
          <p:cNvSpPr txBox="1">
            <a:spLocks noGrp="1"/>
          </p:cNvSpPr>
          <p:nvPr/>
        </p:nvSpPr>
        <p:spPr bwMode="auto">
          <a:xfrm>
            <a:off x="3884037" y="8684929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1" rIns="93163" bIns="46581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F636A18-76B7-4B84-B917-A625F8E42C85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E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E5199-1E35-4035-BA19-876E219601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13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19D6-CD2B-274D-B2BC-C8FDBA484112}" type="slidenum">
              <a:rPr lang="es-ES" smtClean="0">
                <a:solidFill>
                  <a:prstClr val="black"/>
                </a:solidFill>
              </a:rPr>
              <a:pPr/>
              <a:t>43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9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xfrm>
            <a:off x="686421" y="4344031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224260" name="3 Marcador de número de diapositiva"/>
          <p:cNvSpPr txBox="1">
            <a:spLocks noGrp="1"/>
          </p:cNvSpPr>
          <p:nvPr/>
        </p:nvSpPr>
        <p:spPr bwMode="auto">
          <a:xfrm>
            <a:off x="388403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7" tIns="46581" rIns="93157" bIns="46581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2A4F3-07C4-4D4B-A806-70A0EDDC3318}" type="slidenum">
              <a:rPr lang="es-ES" sz="1200">
                <a:solidFill>
                  <a:prstClr val="black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177156" name="3 Marcador de número de diapositiva"/>
          <p:cNvSpPr txBox="1">
            <a:spLocks noGrp="1"/>
          </p:cNvSpPr>
          <p:nvPr/>
        </p:nvSpPr>
        <p:spPr bwMode="auto">
          <a:xfrm>
            <a:off x="3885587" y="8686500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8" tIns="47830" rIns="95658" bIns="47830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D4B955-E83B-40A5-B47C-8F751EB539E8}" type="slidenum">
              <a:rPr lang="es-ES_tradnl" sz="1200">
                <a:solidFill>
                  <a:prstClr val="black"/>
                </a:solidFill>
              </a:rPr>
              <a:pPr/>
              <a:t>11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3296-EF72-40D2-A5BB-D314ED738674}" type="slidenum">
              <a:rPr lang="es-CO" smtClean="0">
                <a:solidFill>
                  <a:prstClr val="black"/>
                </a:solidFill>
              </a:rPr>
              <a:pPr/>
              <a:t>12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1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xfrm>
            <a:off x="686421" y="4344031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246788" name="3 Marcador de número de diapositiva"/>
          <p:cNvSpPr txBox="1">
            <a:spLocks noGrp="1"/>
          </p:cNvSpPr>
          <p:nvPr/>
        </p:nvSpPr>
        <p:spPr bwMode="auto">
          <a:xfrm>
            <a:off x="388403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7" tIns="46581" rIns="93157" bIns="46581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24ED9E-C17C-425D-B424-302B616D278B}" type="slidenum">
              <a:rPr lang="es-ES" sz="1200">
                <a:solidFill>
                  <a:prstClr val="black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xfrm>
            <a:off x="686421" y="4344032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246788" name="3 Marcador de número de diapositiva"/>
          <p:cNvSpPr txBox="1">
            <a:spLocks noGrp="1"/>
          </p:cNvSpPr>
          <p:nvPr/>
        </p:nvSpPr>
        <p:spPr bwMode="auto">
          <a:xfrm>
            <a:off x="3884038" y="8684927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6" tIns="46580" rIns="93156" bIns="46580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24ED9E-C17C-425D-B424-302B616D278B}" type="slidenum">
              <a:rPr lang="es-ES" sz="1200">
                <a:solidFill>
                  <a:prstClr val="black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47812" name="3 Marcador de número de diapositiva"/>
          <p:cNvSpPr txBox="1">
            <a:spLocks noGrp="1"/>
          </p:cNvSpPr>
          <p:nvPr/>
        </p:nvSpPr>
        <p:spPr bwMode="auto">
          <a:xfrm>
            <a:off x="3885585" y="8686494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0EDC090-BCCB-43C1-9FD3-EDB0313E96CC}" type="slidenum">
              <a:rPr lang="es-ES_tradnl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918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1886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501A-730C-4720-A8B9-CE2AE5B9BA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DC02-A93B-4627-8F47-2E6DBF9A18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35421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5106-AF4E-4EFD-B317-F2909C00D70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48E6-F496-42D0-9BFE-925A7C203C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41135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57B0-081A-4FD4-B8DC-F926CF2FFAF4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2EE3-7C56-4BC0-A0DF-CD4433DB15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2578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E4D2-EAAE-4251-A6A5-B34BB72994D8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45B6-4E07-4A23-8430-9E3C6D2399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2130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75F6-696F-42C4-98EE-42C6D4CAE433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7435-6EC9-4186-B7D2-6F24EB5675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72649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D462-74E0-49CB-A109-A2E67C51726C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1BC1-E5F9-4A2A-81F2-C0DBCB83A5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16920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AFAD-D567-4A27-8E72-6939A3ADACDD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E49C-2179-4816-9662-802305142E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4606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A685-03F6-4CBB-8048-40AE30619EEE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B1D6-DA4F-47CD-9DCD-C33E88C1E8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1668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0AB5-AAC8-4E7E-9FE6-0B7E656A4F08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B7888-9910-4E5C-8A86-0E1652F4A4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42401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CD94-4724-48C0-A3EA-24C994CECBB0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E32A-7459-453E-9934-985632C143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4528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01561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3A04-9FFD-495F-A778-04BC540BB1D4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6BB4-E870-47D9-B800-121200E452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6449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8A4D-9606-487C-BCAE-5E6A82CA981E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8935-18F5-4DBC-BB9D-4C9944040A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7335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7327-2119-441D-B5E2-4EF3FC884F84}" type="datetime1">
              <a:rPr lang="es-ES"/>
              <a:pPr>
                <a:defRPr/>
              </a:pPr>
              <a:t>16/02/2015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A85F-2A46-4C76-BCCF-ADDFE4DFA2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4711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871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91702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54853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08359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57638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20380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441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27370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94470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78605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22826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79431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17854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3008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53365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29988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7716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96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9946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8081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3144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53212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55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78758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93836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31176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75315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627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1696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1825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62180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50252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96659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352A-F5FC-454E-A07D-832EA18F8CE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5730-10CC-425F-BA60-877A479D57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52139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5381-E6AD-4953-B042-9D301DB7A907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D88C-F3FE-42F2-A7A4-EE53EDE447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98782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C86E-3468-45B2-ABBC-37318A1CAD9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04886-4C24-44CC-97E0-8DAC600F31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5350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5306-5956-4EE1-BB06-27FB0E34C39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697BD-B9AA-40B4-A140-9BA7D5515D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17967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882B-39AB-46D9-98A5-545FB2A3DA9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E731F-950C-44AA-A555-21ED5F5B9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10065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7172-DBF3-4470-9AB9-96B17057B04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FC908-B14F-4429-BF33-C3BF170620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57540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66FE2-06D3-4861-A082-40E7BFE3D1E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E0C9-CA41-4B38-912F-833926FC2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382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70385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2665A-1A03-47C3-8C16-6953FB3655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2A3D7-5E29-48FC-B910-E63023D6D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89100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0441-AD52-4CF1-A6E8-FF0E5637016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D54D-E04C-4371-8504-26D9345352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33708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F495-F3F3-4F9D-A774-21DA425AA82A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58AB-58D3-4EA8-B35F-D9DC785BD8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19092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95C18-2524-4B93-A283-ED596540F340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DA11B-9EDF-4133-A93A-B4862006E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3091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166B-C96A-49EE-A943-2E51BB864B7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51BB-2EBC-4C2A-96DD-F4C341D86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05729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352A-F5FC-454E-A07D-832EA18F8CE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5730-10CC-425F-BA60-877A479D57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57136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5381-E6AD-4953-B042-9D301DB7A907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D88C-F3FE-42F2-A7A4-EE53EDE447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36618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C86E-3468-45B2-ABBC-37318A1CAD9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04886-4C24-44CC-97E0-8DAC600F31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98478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5306-5956-4EE1-BB06-27FB0E34C39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697BD-B9AA-40B4-A140-9BA7D5515D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17831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882B-39AB-46D9-98A5-545FB2A3DA9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E731F-950C-44AA-A555-21ED5F5B9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3366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68450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7172-DBF3-4470-9AB9-96B17057B04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FC908-B14F-4429-BF33-C3BF170620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98071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66FE2-06D3-4861-A082-40E7BFE3D1E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E0C9-CA41-4B38-912F-833926FC2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28488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2665A-1A03-47C3-8C16-6953FB3655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2A3D7-5E29-48FC-B910-E63023D6D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94893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0441-AD52-4CF1-A6E8-FF0E5637016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D54D-E04C-4371-8504-26D9345352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27640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F495-F3F3-4F9D-A774-21DA425AA82A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58AB-58D3-4EA8-B35F-D9DC785BD8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70615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95C18-2524-4B93-A283-ED596540F340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DA11B-9EDF-4133-A93A-B4862006E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9214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166B-C96A-49EE-A943-2E51BB864B7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51BB-2EBC-4C2A-96DD-F4C341D86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52725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4980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99207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9986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9070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21268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28179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40924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60739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76904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72679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92307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5156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13910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0805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07210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35629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19605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70263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81726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9163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58545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68917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19819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7419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3911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47204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75452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30163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09291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5932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92981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6374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42136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4905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75827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58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3711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036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7172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60635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4927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45909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09035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82967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61578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09370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10331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5923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38757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05682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17860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0ED4-95F5-4E6D-B71E-8C0DDB69C36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789E-71B6-4D06-AAE5-7E1C19301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04406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2DF8C-8E5D-4593-92EE-01ACD836DB3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78EDA-52E8-45C2-B05A-055875CEE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55886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6D13-A26A-473B-9CA5-BF571E0E9C6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C8D3-D31B-4F65-B51A-7B49FBFD52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47990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ED9B-36A9-4411-831B-209FB60BCB2A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3371F-2F49-4561-B4EE-974FCCEAEB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56468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0E50F-FE71-4D88-BEE8-804C8D5FB4A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D04A-090C-4497-B4D4-4F0B04B7BF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54600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9E364-CA14-4C70-B6D3-0A39B3655DA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B30FB-6886-4B25-B351-1649C6C82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26469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A107-4C79-4592-8F06-7F0DB871041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6A88E-D15F-41B1-9E16-4FDB435771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97758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02CB-634A-41B9-8A67-8BC6A362D5A0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E268-4189-45DA-84B6-5D4A90AA52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8854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40186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8ED4-6B2D-4A11-96B0-1A8221D0960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C754B-6F13-4DCC-8078-BFC28E3AD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49638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10872-61CD-4400-B12F-A86931CA8E5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7B637-545D-4D8B-9C5F-CB5899627F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83692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1062-4749-432F-B331-960BF4A2D13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5868-C7B5-4655-ACB6-BD733E346D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85514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7289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44745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36694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54754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98586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27927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8724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40264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03569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22407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7012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31056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87349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49970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1240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17496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8225-A175-4E96-A993-875EB67F59AA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354C-91A8-4BDE-B4F5-C7FD397FB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82854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72D1-554E-4B99-88A2-53DACD2CD40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3CAC-168F-4706-8DDB-141F482AE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9086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5350"/>
      </p:ext>
    </p:extLst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E25D-A2CE-4EF3-AA7F-1297A3928A2A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8B02-6CCE-43D2-8391-8EC4F9777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48537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723C-7B4F-4C19-BEFE-1C823FE5F91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BD0E-C6D5-468F-BDF0-E368DB935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12027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AF632-12C2-44A2-8436-AABEB331017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FD32-AC01-46CD-8E07-7A8946A396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20767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243C-A9DC-4089-88F1-57F7F62DA167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2FA7-519F-4A01-A0A4-62BF3B2F43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86262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17C5-27CA-44CF-9E6C-965FD6BB795C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28C6-E552-4137-BCD4-22343522DC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46503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236F-9D8F-404C-AE00-7B7CAB12FB6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201D3-F088-42F4-A0B8-8EB0B00822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13649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32548-DB7D-4AE5-BB31-C361CB22ABBC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EF40-104C-4FBE-8010-D8A01C1B4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26378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501A-730C-4720-A8B9-CE2AE5B9BA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DC02-A93B-4627-8F47-2E6DBF9A18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12353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5106-AF4E-4EFD-B317-F2909C00D70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48E6-F496-42D0-9BFE-925A7C203C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7561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8225-A175-4E96-A993-875EB67F59AA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354C-91A8-4BDE-B4F5-C7FD397FB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339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40509"/>
      </p:ext>
    </p:extLst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72D1-554E-4B99-88A2-53DACD2CD40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3CAC-168F-4706-8DDB-141F482AE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43282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E25D-A2CE-4EF3-AA7F-1297A3928A2A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8B02-6CCE-43D2-8391-8EC4F9777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38385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723C-7B4F-4C19-BEFE-1C823FE5F91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BD0E-C6D5-468F-BDF0-E368DB935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62303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AF632-12C2-44A2-8436-AABEB331017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FD32-AC01-46CD-8E07-7A8946A396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58823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243C-A9DC-4089-88F1-57F7F62DA167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2FA7-519F-4A01-A0A4-62BF3B2F43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76270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17C5-27CA-44CF-9E6C-965FD6BB795C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28C6-E552-4137-BCD4-22343522DC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10423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236F-9D8F-404C-AE00-7B7CAB12FB6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201D3-F088-42F4-A0B8-8EB0B00822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96704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32548-DB7D-4AE5-BB31-C361CB22ABBC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EF40-104C-4FBE-8010-D8A01C1B4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29338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501A-730C-4720-A8B9-CE2AE5B9BA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DC02-A93B-4627-8F47-2E6DBF9A18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1048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5106-AF4E-4EFD-B317-F2909C00D70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48E6-F496-42D0-9BFE-925A7C203C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5238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94043"/>
      </p:ext>
    </p:extLst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D94F9-168F-4357-AC4A-2E1C5B21F19C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08101"/>
      </p:ext>
    </p:extLst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250EE-3F79-452E-874C-AAD846DA8A3B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61240"/>
      </p:ext>
    </p:extLst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4D6B0-FB8B-42F1-B770-04089B766F17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79500"/>
      </p:ext>
    </p:extLst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28EA8-AB3D-4FED-A7EB-46E049001596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15568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AF333-649A-4C3C-8191-AB5EF8B052DC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33514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02A7E-A93A-4B4D-8033-09EF7B027CC2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92353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AE541-BFFD-4374-8D5E-6DDF41A1B20F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57216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2BFE5-6D8B-42E8-BFA2-92FAC0E3F5FF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88276"/>
      </p:ext>
    </p:extLst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546581-56A4-4E1C-AD2E-0745C2736982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74074"/>
      </p:ext>
    </p:extLst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0A66E-3A49-4238-95AE-67D5BAAD7561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7261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17627"/>
      </p:ext>
    </p:extLst>
  </p:cSld>
  <p:clrMapOvr>
    <a:masterClrMapping/>
  </p:clrMapOvr>
  <p:transition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2FEDB-D9F5-4383-8D0D-8B5E7A673BF8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72033"/>
      </p:ext>
    </p:extLst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E2841-8EF9-40B0-917C-F6215BC40E85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86518"/>
      </p:ext>
    </p:extLst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04F9E7-B694-41CD-96A2-2C550E516276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69573"/>
      </p:ext>
    </p:extLst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D0A4BE-5226-400B-BADC-2CCF501CE536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93869"/>
      </p:ext>
    </p:extLst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D30E7-5F9B-4143-93EB-FA2DBEA82ACE}" type="datetime1">
              <a:rPr lang="es-ES" smtClean="0">
                <a:solidFill>
                  <a:srgbClr val="000000"/>
                </a:solidFill>
              </a:rPr>
              <a:pPr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687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0997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375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2507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3181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5575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0251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3454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9180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7243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845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3570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5751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086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86290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704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426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3689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321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5969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4872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6952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4331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0129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523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6506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9454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6591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4398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7229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0993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236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860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58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2759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433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9528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8248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82737-9C35-4987-9382-E39C166EF591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365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C04A3-0B13-44B4-AA02-52F26341BD6D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9336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4297-582B-4BD2-885B-19C4D993A5F0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9193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8CCF0-C06B-44A4-843C-3643BC642D3B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3740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7D75C-E638-4962-899E-18826F0CC8B2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0685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28C5A-A611-471E-B6D7-04796FC95FCA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0158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3B541-E80B-4D4F-B6AB-51A839F4D129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7746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59068-640C-493C-8214-56A067BE15D1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1782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406B7-AF9C-4D64-BCD2-D595A3CEFF0F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31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8515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D4334E-22FE-4C43-905C-5B084E9C0433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6369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FD4A42-E854-444C-A06E-5F5AD9F1E2B9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848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348B3-A512-4B9F-8640-5477DAE233BC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32489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0CDD3-7477-4E25-BD5F-E32F6F7618B2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79961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E481B-8D35-4975-99B4-2B6FDC58BC3A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1034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D4EBE-5325-4B88-A0AB-80ECA1AF3F58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2186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30192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4153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9350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9794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85313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50521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1831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2012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119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8259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7186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599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36105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3251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8091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59698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09746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8225-A175-4E96-A993-875EB67F59AA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354C-91A8-4BDE-B4F5-C7FD397FB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7806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72D1-554E-4B99-88A2-53DACD2CD40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3CAC-168F-4706-8DDB-141F482AE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75121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E25D-A2CE-4EF3-AA7F-1297A3928A2A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8B02-6CCE-43D2-8391-8EC4F9777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01575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723C-7B4F-4C19-BEFE-1C823FE5F91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BD0E-C6D5-468F-BDF0-E368DB935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5303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AF632-12C2-44A2-8436-AABEB331017E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FD32-AC01-46CD-8E07-7A8946A396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53630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243C-A9DC-4089-88F1-57F7F62DA167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2FA7-519F-4A01-A0A4-62BF3B2F43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24854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17C5-27CA-44CF-9E6C-965FD6BB795C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28C6-E552-4137-BCD4-22343522DC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19457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236F-9D8F-404C-AE00-7B7CAB12FB61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201D3-F088-42F4-A0B8-8EB0B00822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78155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32548-DB7D-4AE5-BB31-C361CB22ABBC}" type="datetime1">
              <a:rPr lang="es-ES">
                <a:solidFill>
                  <a:srgbClr val="000000"/>
                </a:solidFill>
              </a:rPr>
              <a:pPr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EF40-104C-4FBE-8010-D8A01C1B4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88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68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83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98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24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61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4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</p:sldLayoutIdLst>
  <p:transition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AE440E-FA0A-45CC-B083-3745F774B1C8}" type="datetime1">
              <a:rPr lang="es-E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55C1DD-75E7-4B9D-B676-1F6978A181B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1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AE440E-FA0A-45CC-B083-3745F774B1C8}" type="datetime1">
              <a:rPr lang="es-E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55C1DD-75E7-4B9D-B676-1F6978A181B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2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78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51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0CBC71-A301-48E0-9722-0E5136733914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E040F-D69E-4D91-AAE7-40236C64802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8198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0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5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</p:sldLayoutIdLst>
  <p:transition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2B771-C6B1-4E5F-BE46-432941F266AD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FC59C-AA07-4B77-9DF2-CA6A463D831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9222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8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2B771-C6B1-4E5F-BE46-432941F266AD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FC59C-AA07-4B77-9DF2-CA6A463D831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9222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54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defTabSz="457200"/>
            <a:fld id="{9C8253AD-CF14-4F8A-8B8C-1897579CBF64}" type="datetime1">
              <a:rPr lang="es-ES" smtClean="0">
                <a:solidFill>
                  <a:srgbClr val="000000"/>
                </a:solidFill>
              </a:rPr>
              <a:pPr defTabSz="457200"/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defTabSz="457200"/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457200"/>
            <a:fld id="{C57745AE-5BBE-C449-A9EB-92DE89279A2B}" type="slidenum">
              <a:rPr lang="es-ES" smtClean="0">
                <a:solidFill>
                  <a:srgbClr val="000000"/>
                </a:solidFill>
              </a:rPr>
              <a:pPr defTabSz="457200"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5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34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50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38D9732F-C820-456D-A700-71C00850A9C8}" type="datetime1">
              <a:rPr lang="es-CO" smtClean="0">
                <a:solidFill>
                  <a:srgbClr val="000000"/>
                </a:solidFill>
              </a:rPr>
              <a:pPr/>
              <a:t>16/02/2015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87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77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2B771-C6B1-4E5F-BE46-432941F266AD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FC59C-AA07-4B77-9DF2-CA6A463D831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9222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1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4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5B061E-B5FF-491F-9175-990482696065}" type="datetime1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F422B-11EF-4DB4-8DAD-239900FA46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0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16/02/2015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51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24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24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24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60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61.xml"/><Relationship Id="rId1" Type="http://schemas.openxmlformats.org/officeDocument/2006/relationships/themeOverride" Target="../theme/themeOverr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66.xml"/><Relationship Id="rId1" Type="http://schemas.openxmlformats.org/officeDocument/2006/relationships/themeOverride" Target="../theme/themeOverr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E80E7B8-3BED-485E-95A4-D57D1F6B6FB0}" type="slidenum">
              <a:rPr lang="en-US" sz="1400" smtClean="0">
                <a:solidFill>
                  <a:srgbClr val="000000"/>
                </a:solidFill>
              </a:rPr>
              <a:pPr/>
              <a:t>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1075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B5015F6-1DAD-4E5E-85FB-10A1A26B2632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1076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D26BEC2-449C-4D88-AA9C-246F36E0943A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1077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7593CCB-DF26-425F-A3FF-C002DF725460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1078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FE89763-6CB4-4864-909A-3976CD9B2ED3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1079" name="3 Marcador de número de diapositiva"/>
          <p:cNvSpPr txBox="1">
            <a:spLocks noGrp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4915B08-1237-46EA-8503-CD7A88260877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1080" name="Text Box 2"/>
          <p:cNvSpPr txBox="1">
            <a:spLocks noChangeArrowheads="1"/>
          </p:cNvSpPr>
          <p:nvPr/>
        </p:nvSpPr>
        <p:spPr bwMode="auto">
          <a:xfrm>
            <a:off x="838200" y="1384300"/>
            <a:ext cx="7837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000000"/>
                </a:solidFill>
              </a:rPr>
              <a:t>Situación Macro-Financiera y </a:t>
            </a:r>
            <a:r>
              <a:rPr lang="es-ES_tradnl" sz="3600" b="1" dirty="0" smtClean="0">
                <a:solidFill>
                  <a:srgbClr val="000000"/>
                </a:solidFill>
              </a:rPr>
              <a:t>Fiscal de Colombia</a:t>
            </a:r>
            <a:endParaRPr lang="es-ES_tradnl" sz="3600" b="1" dirty="0">
              <a:solidFill>
                <a:srgbClr val="000000"/>
              </a:solidFill>
            </a:endParaRPr>
          </a:p>
        </p:txBody>
      </p:sp>
      <p:sp>
        <p:nvSpPr>
          <p:cNvPr id="131081" name="Text Box 3"/>
          <p:cNvSpPr txBox="1">
            <a:spLocks noChangeArrowheads="1"/>
          </p:cNvSpPr>
          <p:nvPr/>
        </p:nvSpPr>
        <p:spPr bwMode="auto">
          <a:xfrm>
            <a:off x="228599" y="4748213"/>
            <a:ext cx="2996631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_tradnl" sz="25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sz="2500" dirty="0">
                <a:solidFill>
                  <a:srgbClr val="000000"/>
                </a:solidFill>
              </a:rPr>
              <a:t>Sergio Clavijo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sz="2500" dirty="0" smtClean="0">
                <a:solidFill>
                  <a:srgbClr val="000000"/>
                </a:solidFill>
              </a:rPr>
              <a:t>Director de ANIF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sz="2500" dirty="0" smtClean="0">
                <a:solidFill>
                  <a:srgbClr val="000000"/>
                </a:solidFill>
              </a:rPr>
              <a:t>Febrero 18 de 2015</a:t>
            </a:r>
            <a:endParaRPr lang="es-ES_tradnl" sz="2500" dirty="0">
              <a:solidFill>
                <a:srgbClr val="FAFD00"/>
              </a:solidFill>
            </a:endParaRPr>
          </a:p>
        </p:txBody>
      </p:sp>
      <p:sp>
        <p:nvSpPr>
          <p:cNvPr id="131082" name="Rectangle 4"/>
          <p:cNvSpPr>
            <a:spLocks noChangeArrowheads="1"/>
          </p:cNvSpPr>
          <p:nvPr/>
        </p:nvSpPr>
        <p:spPr bwMode="auto">
          <a:xfrm>
            <a:off x="990600" y="3886200"/>
            <a:ext cx="7620000" cy="76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A9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dirty="0">
              <a:solidFill>
                <a:srgbClr val="000000"/>
              </a:solidFill>
            </a:endParaRPr>
          </a:p>
        </p:txBody>
      </p:sp>
      <p:sp>
        <p:nvSpPr>
          <p:cNvPr id="131083" name="Rectangle 5"/>
          <p:cNvSpPr>
            <a:spLocks noChangeArrowheads="1"/>
          </p:cNvSpPr>
          <p:nvPr/>
        </p:nvSpPr>
        <p:spPr bwMode="auto">
          <a:xfrm>
            <a:off x="5943600" y="0"/>
            <a:ext cx="3200400" cy="901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dirty="0">
              <a:solidFill>
                <a:srgbClr val="000000"/>
              </a:solidFill>
            </a:endParaRPr>
          </a:p>
        </p:txBody>
      </p:sp>
      <p:pic>
        <p:nvPicPr>
          <p:cNvPr id="13" name="Imagen 3" descr="Logo Anif 40 Final O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4470400" y="4902200"/>
            <a:ext cx="4368006" cy="12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47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846941"/>
              </p:ext>
            </p:extLst>
          </p:nvPr>
        </p:nvGraphicFramePr>
        <p:xfrm>
          <a:off x="94834" y="723900"/>
          <a:ext cx="8845966" cy="561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9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B26E7D8-1A83-475C-BEAD-68180A8346B3}" type="slidenum">
              <a:rPr lang="en-US" sz="1400" smtClean="0">
                <a:solidFill>
                  <a:srgbClr val="000000"/>
                </a:solidFill>
              </a:rPr>
              <a:pPr/>
              <a:t>10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49507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75EB13E-A39B-465B-9E6E-B5834034EB75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9508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8050E48-8BC4-4710-A72A-4FD00290CFC0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9509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A6E258C-368B-47C0-8490-97320D92867D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9510" name="Rectangle 64"/>
          <p:cNvSpPr>
            <a:spLocks noGrp="1" noChangeArrowheads="1"/>
          </p:cNvSpPr>
          <p:nvPr>
            <p:ph type="title" idx="4294967295"/>
          </p:nvPr>
        </p:nvSpPr>
        <p:spPr>
          <a:xfrm>
            <a:off x="-88900" y="0"/>
            <a:ext cx="7086600" cy="762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Crecimiento y Desempleo de Largo Plazo</a:t>
            </a:r>
          </a:p>
        </p:txBody>
      </p:sp>
      <p:sp>
        <p:nvSpPr>
          <p:cNvPr id="149511" name="Text Box 68"/>
          <p:cNvSpPr txBox="1">
            <a:spLocks noChangeArrowheads="1"/>
          </p:cNvSpPr>
          <p:nvPr/>
        </p:nvSpPr>
        <p:spPr bwMode="auto">
          <a:xfrm>
            <a:off x="105946" y="6600825"/>
            <a:ext cx="77251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srgbClr val="000000"/>
                </a:solidFill>
              </a:rPr>
              <a:t>* Hasta </a:t>
            </a:r>
            <a:r>
              <a:rPr lang="es-ES" sz="1000" dirty="0" smtClean="0">
                <a:solidFill>
                  <a:srgbClr val="000000"/>
                </a:solidFill>
              </a:rPr>
              <a:t>el año </a:t>
            </a:r>
            <a:r>
              <a:rPr lang="es-ES" sz="1000" dirty="0">
                <a:solidFill>
                  <a:srgbClr val="000000"/>
                </a:solidFill>
              </a:rPr>
              <a:t>2000 desempleo 7 principales ciudades. A partir del año 2001 corresponde al desempleo de las 13 principales ciudades</a:t>
            </a:r>
          </a:p>
        </p:txBody>
      </p:sp>
      <p:sp>
        <p:nvSpPr>
          <p:cNvPr id="149512" name="Text Box 69"/>
          <p:cNvSpPr txBox="1">
            <a:spLocks noChangeArrowheads="1"/>
          </p:cNvSpPr>
          <p:nvPr/>
        </p:nvSpPr>
        <p:spPr bwMode="auto">
          <a:xfrm>
            <a:off x="179388" y="6339681"/>
            <a:ext cx="1104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200">
                <a:solidFill>
                  <a:srgbClr val="000000"/>
                </a:solidFill>
              </a:rPr>
              <a:t>Fuente: Dane</a:t>
            </a:r>
          </a:p>
        </p:txBody>
      </p:sp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0" y="558800"/>
            <a:ext cx="8837613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122715" y="2802570"/>
            <a:ext cx="438150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01171" y="4295176"/>
            <a:ext cx="50526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800" dirty="0" smtClean="0">
                <a:solidFill>
                  <a:srgbClr val="000099"/>
                </a:solidFill>
              </a:rPr>
              <a:t>4,5</a:t>
            </a:r>
            <a:endParaRPr lang="es-ES" sz="1800" dirty="0">
              <a:solidFill>
                <a:srgbClr val="000099"/>
              </a:solidFill>
            </a:endParaRPr>
          </a:p>
        </p:txBody>
      </p:sp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7750704" y="1783080"/>
            <a:ext cx="1576630" cy="34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es-CO" sz="1600" b="1" dirty="0" smtClean="0">
                <a:solidFill>
                  <a:srgbClr val="000000"/>
                </a:solidFill>
                <a:cs typeface="Arial"/>
              </a:rPr>
              <a:t>Proyección</a:t>
            </a:r>
            <a:endParaRPr lang="es-CO" sz="1600" b="1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21" name="1 Conector recto"/>
          <p:cNvCxnSpPr/>
          <p:nvPr/>
        </p:nvCxnSpPr>
        <p:spPr>
          <a:xfrm>
            <a:off x="7816464" y="2036517"/>
            <a:ext cx="0" cy="40016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7500407" y="6038139"/>
            <a:ext cx="500594" cy="293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es-CO" sz="1200" b="1" dirty="0" smtClean="0">
                <a:solidFill>
                  <a:srgbClr val="000000"/>
                </a:solidFill>
                <a:cs typeface="Arial"/>
              </a:rPr>
              <a:t>2014</a:t>
            </a:r>
            <a:endParaRPr lang="es-CO" sz="1000" b="1" dirty="0">
              <a:solidFill>
                <a:srgbClr val="000000"/>
              </a:solidFill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7933461" y="6038139"/>
            <a:ext cx="488373" cy="293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es-CO" sz="1200" b="1" dirty="0" smtClean="0">
                <a:solidFill>
                  <a:srgbClr val="000000"/>
                </a:solidFill>
                <a:cs typeface="Arial"/>
              </a:rPr>
              <a:t>2015</a:t>
            </a:r>
            <a:endParaRPr lang="es-CO" sz="1000" b="1" dirty="0">
              <a:solidFill>
                <a:srgbClr val="000000"/>
              </a:solidFill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8392536" y="6038139"/>
            <a:ext cx="488373" cy="293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es-CO" sz="1200" b="1" dirty="0" smtClean="0">
                <a:solidFill>
                  <a:srgbClr val="000000"/>
                </a:solidFill>
                <a:cs typeface="Arial"/>
              </a:rPr>
              <a:t>2016</a:t>
            </a:r>
            <a:endParaRPr lang="es-CO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51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7351713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539552" y="6093296"/>
            <a:ext cx="7200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solidFill>
                  <a:prstClr val="black"/>
                </a:solidFill>
              </a:rPr>
              <a:t>   2011		2012	               2013	                           2014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31076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A53FEDD-0BFE-440C-8EDC-207DF31843F5}" type="slidenum">
              <a:rPr lang="en-US" sz="1400">
                <a:solidFill>
                  <a:srgbClr val="000000"/>
                </a:solidFill>
              </a:rPr>
              <a:pPr algn="r"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31081" name="Text Box 4"/>
          <p:cNvSpPr txBox="1">
            <a:spLocks noChangeArrowheads="1"/>
          </p:cNvSpPr>
          <p:nvPr/>
        </p:nvSpPr>
        <p:spPr bwMode="auto">
          <a:xfrm>
            <a:off x="195255" y="6481018"/>
            <a:ext cx="3492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1050" dirty="0">
                <a:solidFill>
                  <a:srgbClr val="000000"/>
                </a:solidFill>
              </a:rPr>
              <a:t>Fuente: </a:t>
            </a:r>
            <a:r>
              <a:rPr lang="es-ES_tradnl" sz="1050" dirty="0" err="1">
                <a:solidFill>
                  <a:srgbClr val="000000"/>
                </a:solidFill>
              </a:rPr>
              <a:t>Superfinanciera</a:t>
            </a:r>
            <a:r>
              <a:rPr lang="es-ES_tradnl" sz="1050" dirty="0">
                <a:solidFill>
                  <a:srgbClr val="000000"/>
                </a:solidFill>
              </a:rPr>
              <a:t> y </a:t>
            </a:r>
            <a:r>
              <a:rPr lang="es-ES_tradnl" sz="1050" dirty="0" err="1">
                <a:solidFill>
                  <a:srgbClr val="000000"/>
                </a:solidFill>
              </a:rPr>
              <a:t>Titularizadora</a:t>
            </a:r>
            <a:r>
              <a:rPr lang="es-ES_tradnl" sz="1050" dirty="0">
                <a:solidFill>
                  <a:srgbClr val="000000"/>
                </a:solidFill>
              </a:rPr>
              <a:t> Colombiana.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-252536" y="75306"/>
            <a:ext cx="7086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600" dirty="0">
                <a:solidFill>
                  <a:srgbClr val="000000"/>
                </a:solidFill>
              </a:rPr>
              <a:t>Evolución de la cartera </a:t>
            </a:r>
            <a:r>
              <a:rPr lang="es-ES_tradnl" sz="2600" dirty="0" smtClean="0">
                <a:solidFill>
                  <a:srgbClr val="000000"/>
                </a:solidFill>
              </a:rPr>
              <a:t>bruta + </a:t>
            </a:r>
            <a:r>
              <a:rPr lang="es-ES_tradnl" sz="2600" i="1" dirty="0" smtClean="0">
                <a:solidFill>
                  <a:srgbClr val="000000"/>
                </a:solidFill>
              </a:rPr>
              <a:t>leasing</a:t>
            </a:r>
            <a:endParaRPr lang="es-ES_tradnl" sz="2600" i="1" dirty="0">
              <a:solidFill>
                <a:srgbClr val="000000"/>
              </a:solidFill>
            </a:endParaRPr>
          </a:p>
          <a:p>
            <a:r>
              <a:rPr lang="es-ES_tradnl" sz="2600" b="0" dirty="0">
                <a:solidFill>
                  <a:srgbClr val="000000"/>
                </a:solidFill>
              </a:rPr>
              <a:t>(variación % </a:t>
            </a:r>
            <a:r>
              <a:rPr lang="es-ES_tradnl" sz="2600" b="0" dirty="0" smtClean="0">
                <a:solidFill>
                  <a:srgbClr val="000000"/>
                </a:solidFill>
              </a:rPr>
              <a:t>anual, noviembre </a:t>
            </a:r>
            <a:r>
              <a:rPr lang="es-ES_tradnl" sz="2600" b="0" dirty="0">
                <a:solidFill>
                  <a:srgbClr val="000000"/>
                </a:solidFill>
              </a:rPr>
              <a:t>de </a:t>
            </a:r>
            <a:r>
              <a:rPr lang="es-ES_tradnl" sz="2600" b="0" dirty="0" smtClean="0">
                <a:solidFill>
                  <a:srgbClr val="000000"/>
                </a:solidFill>
              </a:rPr>
              <a:t>2014)</a:t>
            </a:r>
            <a:endParaRPr lang="es-ES_tradnl" sz="2600" b="0" dirty="0">
              <a:solidFill>
                <a:srgbClr val="000000"/>
              </a:solidFill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1133917" y="1412776"/>
            <a:ext cx="8071" cy="1800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482472" y="4474395"/>
            <a:ext cx="1908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hangingPunct="0"/>
            <a:r>
              <a:rPr lang="es-ES" sz="1400" b="1" dirty="0">
                <a:solidFill>
                  <a:srgbClr val="FF0000"/>
                </a:solidFill>
              </a:rPr>
              <a:t>13.2% Consumo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474532" y="4099932"/>
            <a:ext cx="1888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hangingPunct="0"/>
            <a:r>
              <a:rPr lang="es-ES" sz="1400" b="1" dirty="0">
                <a:solidFill>
                  <a:srgbClr val="008000"/>
                </a:solidFill>
              </a:rPr>
              <a:t>14.3% Comercial</a:t>
            </a:r>
            <a:endParaRPr lang="es-ES" sz="1400" dirty="0">
              <a:solidFill>
                <a:srgbClr val="008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461699" y="4270816"/>
            <a:ext cx="18577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hangingPunct="0"/>
            <a:r>
              <a:rPr lang="es-ES" sz="1400" b="1" dirty="0">
                <a:solidFill>
                  <a:srgbClr val="0000FF"/>
                </a:solidFill>
              </a:rPr>
              <a:t>14.1% Total</a:t>
            </a:r>
            <a:endParaRPr lang="es-ES" sz="1400" dirty="0">
              <a:solidFill>
                <a:srgbClr val="0000FF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7387452" y="4667269"/>
            <a:ext cx="18992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hangingPunct="0"/>
            <a:r>
              <a:rPr lang="es-ES" sz="1400" b="1" dirty="0">
                <a:solidFill>
                  <a:srgbClr val="000099"/>
                </a:solidFill>
              </a:rPr>
              <a:t>  11.2% Microcrédito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450240" y="3921481"/>
            <a:ext cx="1908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eaLnBrk="0" hangingPunct="0"/>
            <a:r>
              <a:rPr lang="es-ES" sz="1400" b="1" dirty="0">
                <a:solidFill>
                  <a:srgbClr val="000000"/>
                </a:solidFill>
              </a:rPr>
              <a:t>15.7% Hipotecaria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5548386" y="1454385"/>
            <a:ext cx="2774" cy="269798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36949" y="3986725"/>
            <a:ext cx="63259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es-ES" sz="1400" b="1" dirty="0">
                <a:solidFill>
                  <a:srgbClr val="0000FF"/>
                </a:solidFill>
              </a:rPr>
              <a:t>14.6%</a:t>
            </a:r>
            <a:endParaRPr lang="es-ES" sz="1400" dirty="0">
              <a:solidFill>
                <a:srgbClr val="0000FF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5243222" y="4148935"/>
            <a:ext cx="63259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es-ES" sz="1400" b="1" dirty="0">
                <a:solidFill>
                  <a:srgbClr val="0000FF"/>
                </a:solidFill>
              </a:rPr>
              <a:t>12.7%</a:t>
            </a:r>
            <a:endParaRPr lang="es-ES" sz="1400" dirty="0">
              <a:solidFill>
                <a:srgbClr val="0000FF"/>
              </a:solidFill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903651" y="3186688"/>
            <a:ext cx="63259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es-ES" sz="1400" b="1" dirty="0">
                <a:solidFill>
                  <a:srgbClr val="0000FF"/>
                </a:solidFill>
              </a:rPr>
              <a:t>21.0%</a:t>
            </a:r>
            <a:endParaRPr lang="es-ES" sz="1400" dirty="0">
              <a:solidFill>
                <a:srgbClr val="0000FF"/>
              </a:solidFill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V="1">
            <a:off x="1133917" y="3567387"/>
            <a:ext cx="11097" cy="230988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3 Elipse"/>
          <p:cNvSpPr/>
          <p:nvPr/>
        </p:nvSpPr>
        <p:spPr bwMode="auto">
          <a:xfrm>
            <a:off x="1061909" y="3356992"/>
            <a:ext cx="216024" cy="216024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3318523" y="4157329"/>
            <a:ext cx="216024" cy="216024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 flipV="1">
            <a:off x="3430104" y="1481711"/>
            <a:ext cx="2524" cy="249157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V="1">
            <a:off x="3420987" y="4363280"/>
            <a:ext cx="5548" cy="151399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V="1">
            <a:off x="5552186" y="4365684"/>
            <a:ext cx="5548" cy="151399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5470060" y="4322266"/>
            <a:ext cx="216024" cy="216024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4979" y="5877272"/>
            <a:ext cx="75193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err="1">
                <a:solidFill>
                  <a:prstClr val="black"/>
                </a:solidFill>
              </a:rPr>
              <a:t>Sep</a:t>
            </a:r>
            <a:r>
              <a:rPr lang="es-MX" sz="1300" dirty="0">
                <a:solidFill>
                  <a:prstClr val="black"/>
                </a:solidFill>
              </a:rPr>
              <a:t>      Dic      Mar       Jun       </a:t>
            </a:r>
            <a:r>
              <a:rPr lang="es-MX" sz="1300" dirty="0" err="1">
                <a:solidFill>
                  <a:prstClr val="black"/>
                </a:solidFill>
              </a:rPr>
              <a:t>Sep</a:t>
            </a:r>
            <a:r>
              <a:rPr lang="es-MX" sz="1300" dirty="0">
                <a:solidFill>
                  <a:prstClr val="black"/>
                </a:solidFill>
              </a:rPr>
              <a:t>      Dic</a:t>
            </a:r>
            <a:r>
              <a:rPr lang="en-US" sz="1300" dirty="0">
                <a:solidFill>
                  <a:prstClr val="black"/>
                </a:solidFill>
              </a:rPr>
              <a:t>     </a:t>
            </a:r>
            <a:r>
              <a:rPr lang="es-MX" sz="1300" dirty="0">
                <a:solidFill>
                  <a:prstClr val="black"/>
                </a:solidFill>
              </a:rPr>
              <a:t>Mar      Jun      </a:t>
            </a:r>
            <a:r>
              <a:rPr lang="es-MX" sz="1300" dirty="0" err="1">
                <a:solidFill>
                  <a:prstClr val="black"/>
                </a:solidFill>
              </a:rPr>
              <a:t>Sep</a:t>
            </a:r>
            <a:r>
              <a:rPr lang="es-MX" sz="1300" dirty="0">
                <a:solidFill>
                  <a:prstClr val="black"/>
                </a:solidFill>
              </a:rPr>
              <a:t>      Dic    Mar   Jun    </a:t>
            </a:r>
            <a:r>
              <a:rPr lang="es-MX" sz="1300" dirty="0" err="1">
                <a:solidFill>
                  <a:prstClr val="black"/>
                </a:solidFill>
              </a:rPr>
              <a:t>Sep</a:t>
            </a:r>
            <a:r>
              <a:rPr lang="es-MX" sz="1300" dirty="0">
                <a:solidFill>
                  <a:prstClr val="black"/>
                </a:solidFill>
              </a:rPr>
              <a:t>   Nov</a:t>
            </a:r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74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569940"/>
              </p:ext>
            </p:extLst>
          </p:nvPr>
        </p:nvGraphicFramePr>
        <p:xfrm>
          <a:off x="40145" y="991181"/>
          <a:ext cx="9045626" cy="564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>
          <a:xfrm>
            <a:off x="-245091" y="116632"/>
            <a:ext cx="7227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00" b="1" dirty="0">
                <a:solidFill>
                  <a:srgbClr val="000000"/>
                </a:solidFill>
                <a:cs typeface="Arial" pitchFamily="34" charset="0"/>
              </a:rPr>
              <a:t>Crecimiento PIB vs. Pronóstico ALI </a:t>
            </a:r>
            <a:br>
              <a:rPr lang="es-MX" sz="2600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s-MX" sz="2200" b="1" dirty="0">
                <a:solidFill>
                  <a:srgbClr val="000000"/>
                </a:solidFill>
                <a:cs typeface="Arial" pitchFamily="34" charset="0"/>
              </a:rPr>
              <a:t>(%)</a:t>
            </a:r>
            <a:endParaRPr lang="es-ES" sz="2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5074" y="6608385"/>
            <a:ext cx="2952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1200" dirty="0">
                <a:solidFill>
                  <a:prstClr val="black"/>
                </a:solidFill>
                <a:cs typeface="Arial" pitchFamily="34" charset="0"/>
              </a:rPr>
              <a:t>Fuente: </a:t>
            </a:r>
            <a:r>
              <a:rPr lang="es-MX" sz="1200" dirty="0" smtClean="0">
                <a:solidFill>
                  <a:prstClr val="black"/>
                </a:solidFill>
                <a:cs typeface="Arial" pitchFamily="34" charset="0"/>
              </a:rPr>
              <a:t>cálculos </a:t>
            </a:r>
            <a:r>
              <a:rPr lang="es-MX" sz="1200" dirty="0" err="1" smtClean="0">
                <a:solidFill>
                  <a:prstClr val="black"/>
                </a:solidFill>
                <a:cs typeface="Arial" pitchFamily="34" charset="0"/>
              </a:rPr>
              <a:t>Anif</a:t>
            </a:r>
            <a:r>
              <a:rPr lang="es-MX" sz="1200" dirty="0" smtClean="0">
                <a:solidFill>
                  <a:prstClr val="black"/>
                </a:solidFill>
                <a:cs typeface="Arial" pitchFamily="34" charset="0"/>
              </a:rPr>
              <a:t> con base en </a:t>
            </a:r>
            <a:r>
              <a:rPr lang="es-MX" sz="1200" dirty="0" err="1" smtClean="0">
                <a:solidFill>
                  <a:prstClr val="black"/>
                </a:solidFill>
                <a:cs typeface="Arial" pitchFamily="34" charset="0"/>
              </a:rPr>
              <a:t>Dane</a:t>
            </a:r>
            <a:r>
              <a:rPr lang="es-MX" sz="12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es-ES" sz="12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1 Conector recto"/>
          <p:cNvCxnSpPr/>
          <p:nvPr/>
        </p:nvCxnSpPr>
        <p:spPr>
          <a:xfrm>
            <a:off x="1979712" y="1556792"/>
            <a:ext cx="0" cy="388669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12"/>
          <p:cNvSpPr>
            <a:spLocks noChangeArrowheads="1"/>
          </p:cNvSpPr>
          <p:nvPr/>
        </p:nvSpPr>
        <p:spPr bwMode="auto">
          <a:xfrm>
            <a:off x="683568" y="5039308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00"/>
                </a:solidFill>
              </a:rPr>
              <a:t>2010: 4,0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8" name="Rectangle 512"/>
          <p:cNvSpPr>
            <a:spLocks noChangeArrowheads="1"/>
          </p:cNvSpPr>
          <p:nvPr/>
        </p:nvSpPr>
        <p:spPr bwMode="auto">
          <a:xfrm>
            <a:off x="2458006" y="5039308"/>
            <a:ext cx="9618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00"/>
                </a:solidFill>
              </a:rPr>
              <a:t>2011: 6,6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0" name="Rectangle 512"/>
          <p:cNvSpPr>
            <a:spLocks noChangeArrowheads="1"/>
          </p:cNvSpPr>
          <p:nvPr/>
        </p:nvSpPr>
        <p:spPr bwMode="auto">
          <a:xfrm>
            <a:off x="4101430" y="5039308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00"/>
                </a:solidFill>
              </a:rPr>
              <a:t>2012: 4,0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524328" y="1391290"/>
            <a:ext cx="16855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solidFill>
                  <a:srgbClr val="FF0000"/>
                </a:solidFill>
                <a:cs typeface="Arial" pitchFamily="34" charset="0"/>
              </a:rPr>
              <a:t>Pronóstico </a:t>
            </a:r>
          </a:p>
          <a:p>
            <a:pPr algn="ctr"/>
            <a:r>
              <a:rPr lang="es-CO" sz="1900" b="1" dirty="0">
                <a:solidFill>
                  <a:srgbClr val="FF0000"/>
                </a:solidFill>
                <a:cs typeface="Arial" pitchFamily="34" charset="0"/>
              </a:rPr>
              <a:t>ALI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251520" y="1023700"/>
            <a:ext cx="20260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900" b="1" dirty="0">
                <a:solidFill>
                  <a:srgbClr val="000080"/>
                </a:solidFill>
                <a:cs typeface="Arial" pitchFamily="34" charset="0"/>
              </a:rPr>
              <a:t>Crecimiento </a:t>
            </a:r>
          </a:p>
          <a:p>
            <a:r>
              <a:rPr lang="es-CO" sz="1900" b="1" dirty="0">
                <a:solidFill>
                  <a:srgbClr val="000080"/>
                </a:solidFill>
                <a:cs typeface="Arial" pitchFamily="34" charset="0"/>
              </a:rPr>
              <a:t>PIB corregido</a:t>
            </a:r>
          </a:p>
        </p:txBody>
      </p:sp>
      <p:sp>
        <p:nvSpPr>
          <p:cNvPr id="64" name="Rectangle 86"/>
          <p:cNvSpPr>
            <a:spLocks noChangeArrowheads="1"/>
          </p:cNvSpPr>
          <p:nvPr/>
        </p:nvSpPr>
        <p:spPr bwMode="auto">
          <a:xfrm>
            <a:off x="8704585" y="375469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rgbClr val="FF0000"/>
                </a:solidFill>
                <a:cs typeface="Arial" pitchFamily="34" charset="0"/>
              </a:rPr>
              <a:t>3,4</a:t>
            </a:r>
            <a:endParaRPr lang="es-E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5" name="Rectangle 512"/>
          <p:cNvSpPr>
            <a:spLocks noChangeArrowheads="1"/>
          </p:cNvSpPr>
          <p:nvPr/>
        </p:nvSpPr>
        <p:spPr bwMode="auto">
          <a:xfrm>
            <a:off x="5829622" y="5039308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00"/>
                </a:solidFill>
              </a:rPr>
              <a:t>2013: 4,7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087E6-8B75-404A-B67F-8217409589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8003460" y="3342015"/>
            <a:ext cx="249690" cy="144016"/>
            <a:chOff x="6948264" y="898267"/>
            <a:chExt cx="249690" cy="144016"/>
          </a:xfrm>
        </p:grpSpPr>
        <p:cxnSp>
          <p:nvCxnSpPr>
            <p:cNvPr id="6" name="5 Conector recto"/>
            <p:cNvCxnSpPr/>
            <p:nvPr/>
          </p:nvCxnSpPr>
          <p:spPr bwMode="auto">
            <a:xfrm>
              <a:off x="6948264" y="970275"/>
              <a:ext cx="2496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12 Conector"/>
            <p:cNvSpPr/>
            <p:nvPr/>
          </p:nvSpPr>
          <p:spPr bwMode="auto">
            <a:xfrm>
              <a:off x="7001101" y="898267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_trad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8423949" y="3790407"/>
            <a:ext cx="249690" cy="144016"/>
            <a:chOff x="6948264" y="898267"/>
            <a:chExt cx="249690" cy="144016"/>
          </a:xfrm>
        </p:grpSpPr>
        <p:cxnSp>
          <p:nvCxnSpPr>
            <p:cNvPr id="59" name="58 Conector recto"/>
            <p:cNvCxnSpPr/>
            <p:nvPr/>
          </p:nvCxnSpPr>
          <p:spPr bwMode="auto">
            <a:xfrm>
              <a:off x="6948264" y="970275"/>
              <a:ext cx="2496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59 Conector"/>
            <p:cNvSpPr/>
            <p:nvPr/>
          </p:nvSpPr>
          <p:spPr bwMode="auto">
            <a:xfrm>
              <a:off x="7001101" y="898267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_tradnl" sz="2400">
                <a:solidFill>
                  <a:srgbClr val="000000"/>
                </a:solidFill>
              </a:endParaRPr>
            </a:p>
          </p:txBody>
        </p:sp>
      </p:grpSp>
      <p:cxnSp>
        <p:nvCxnSpPr>
          <p:cNvPr id="43" name="1 Conector recto"/>
          <p:cNvCxnSpPr/>
          <p:nvPr/>
        </p:nvCxnSpPr>
        <p:spPr>
          <a:xfrm>
            <a:off x="3707904" y="1556792"/>
            <a:ext cx="0" cy="388669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 Conector recto"/>
          <p:cNvCxnSpPr/>
          <p:nvPr/>
        </p:nvCxnSpPr>
        <p:spPr>
          <a:xfrm>
            <a:off x="5364088" y="1558533"/>
            <a:ext cx="0" cy="388669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1 Conector recto"/>
          <p:cNvCxnSpPr/>
          <p:nvPr/>
        </p:nvCxnSpPr>
        <p:spPr>
          <a:xfrm>
            <a:off x="7092280" y="1562742"/>
            <a:ext cx="0" cy="388669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12"/>
          <p:cNvSpPr>
            <a:spLocks noChangeArrowheads="1"/>
          </p:cNvSpPr>
          <p:nvPr/>
        </p:nvSpPr>
        <p:spPr bwMode="auto">
          <a:xfrm>
            <a:off x="7524328" y="5023919"/>
            <a:ext cx="1082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FF0000"/>
                </a:solidFill>
              </a:rPr>
              <a:t>2014: 4,6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63" name="Rectangle 86"/>
          <p:cNvSpPr>
            <a:spLocks noChangeArrowheads="1"/>
          </p:cNvSpPr>
          <p:nvPr/>
        </p:nvSpPr>
        <p:spPr bwMode="auto">
          <a:xfrm>
            <a:off x="8704585" y="3306301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FF0000"/>
                </a:solidFill>
                <a:cs typeface="Arial" pitchFamily="34" charset="0"/>
              </a:rPr>
              <a:t>3,9</a:t>
            </a:r>
            <a:endParaRPr lang="es-E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69" name="68 Grupo"/>
          <p:cNvGrpSpPr/>
          <p:nvPr/>
        </p:nvGrpSpPr>
        <p:grpSpPr>
          <a:xfrm>
            <a:off x="8003460" y="3790407"/>
            <a:ext cx="249690" cy="144016"/>
            <a:chOff x="6948264" y="898267"/>
            <a:chExt cx="249690" cy="144016"/>
          </a:xfrm>
        </p:grpSpPr>
        <p:cxnSp>
          <p:nvCxnSpPr>
            <p:cNvPr id="70" name="69 Conector recto"/>
            <p:cNvCxnSpPr/>
            <p:nvPr/>
          </p:nvCxnSpPr>
          <p:spPr bwMode="auto">
            <a:xfrm>
              <a:off x="6948264" y="970275"/>
              <a:ext cx="2496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70 Conector"/>
            <p:cNvSpPr/>
            <p:nvPr/>
          </p:nvSpPr>
          <p:spPr bwMode="auto">
            <a:xfrm>
              <a:off x="7001101" y="898267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_trad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7" name="Rectangle 86"/>
          <p:cNvSpPr>
            <a:spLocks noChangeArrowheads="1"/>
          </p:cNvSpPr>
          <p:nvPr/>
        </p:nvSpPr>
        <p:spPr bwMode="auto">
          <a:xfrm>
            <a:off x="7740352" y="3306301"/>
            <a:ext cx="37016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rgbClr val="FF0000"/>
                </a:solidFill>
                <a:cs typeface="Arial" pitchFamily="34" charset="0"/>
              </a:rPr>
              <a:t>3,9</a:t>
            </a:r>
            <a:endParaRPr lang="es-E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4" name="Rectangle 86"/>
          <p:cNvSpPr>
            <a:spLocks noChangeArrowheads="1"/>
          </p:cNvSpPr>
          <p:nvPr/>
        </p:nvSpPr>
        <p:spPr bwMode="auto">
          <a:xfrm>
            <a:off x="7740352" y="3754693"/>
            <a:ext cx="37016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rgbClr val="FF0000"/>
                </a:solidFill>
                <a:cs typeface="Arial" pitchFamily="34" charset="0"/>
              </a:rPr>
              <a:t>3,4</a:t>
            </a:r>
            <a:endParaRPr lang="es-E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65" name="64 Grupo"/>
          <p:cNvGrpSpPr/>
          <p:nvPr/>
        </p:nvGrpSpPr>
        <p:grpSpPr>
          <a:xfrm>
            <a:off x="8423949" y="3342015"/>
            <a:ext cx="249690" cy="144016"/>
            <a:chOff x="6948264" y="898267"/>
            <a:chExt cx="249690" cy="144016"/>
          </a:xfrm>
        </p:grpSpPr>
        <p:cxnSp>
          <p:nvCxnSpPr>
            <p:cNvPr id="66" name="65 Conector recto"/>
            <p:cNvCxnSpPr/>
            <p:nvPr/>
          </p:nvCxnSpPr>
          <p:spPr bwMode="auto">
            <a:xfrm>
              <a:off x="6948264" y="970275"/>
              <a:ext cx="2496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67 Conector"/>
            <p:cNvSpPr/>
            <p:nvPr/>
          </p:nvSpPr>
          <p:spPr bwMode="auto">
            <a:xfrm>
              <a:off x="7001101" y="898267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_trad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5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Chart 3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710860"/>
              </p:ext>
            </p:extLst>
          </p:nvPr>
        </p:nvGraphicFramePr>
        <p:xfrm>
          <a:off x="667712" y="644237"/>
          <a:ext cx="8170694" cy="592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4869" name="Rectangle 86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48180"/>
            <a:ext cx="7019925" cy="7386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Crecimiento del PIB por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oferta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Observado 2013 vs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.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proyectado 2014 </a:t>
            </a: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4867" name="Rectangle 6"/>
          <p:cNvSpPr txBox="1">
            <a:spLocks noGrp="1" noChangeArrowheads="1"/>
          </p:cNvSpPr>
          <p:nvPr/>
        </p:nvSpPr>
        <p:spPr bwMode="auto">
          <a:xfrm>
            <a:off x="8532813" y="65659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2558114-F692-4CF9-9F16-05F621CCEF15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4871" name="AutoShape 86"/>
          <p:cNvSpPr>
            <a:spLocks noChangeAspect="1" noChangeArrowheads="1" noTextEdit="1"/>
          </p:cNvSpPr>
          <p:nvPr/>
        </p:nvSpPr>
        <p:spPr bwMode="auto">
          <a:xfrm>
            <a:off x="0" y="777875"/>
            <a:ext cx="88931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4878" name="Rectangle 98"/>
          <p:cNvSpPr>
            <a:spLocks noChangeArrowheads="1"/>
          </p:cNvSpPr>
          <p:nvPr/>
        </p:nvSpPr>
        <p:spPr bwMode="auto">
          <a:xfrm>
            <a:off x="8243740" y="748561"/>
            <a:ext cx="215900" cy="215900"/>
          </a:xfrm>
          <a:prstGeom prst="rect">
            <a:avLst/>
          </a:prstGeom>
          <a:solidFill>
            <a:srgbClr val="FF9900"/>
          </a:solidFill>
          <a:ln w="2730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64879" name="Rectangle 99"/>
          <p:cNvSpPr>
            <a:spLocks noChangeArrowheads="1"/>
          </p:cNvSpPr>
          <p:nvPr/>
        </p:nvSpPr>
        <p:spPr bwMode="auto">
          <a:xfrm>
            <a:off x="8530463" y="71522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2014</a:t>
            </a:r>
          </a:p>
        </p:txBody>
      </p:sp>
      <p:sp>
        <p:nvSpPr>
          <p:cNvPr id="164880" name="Rectangle 100"/>
          <p:cNvSpPr>
            <a:spLocks noChangeArrowheads="1"/>
          </p:cNvSpPr>
          <p:nvPr/>
        </p:nvSpPr>
        <p:spPr bwMode="auto">
          <a:xfrm>
            <a:off x="8243740" y="1043836"/>
            <a:ext cx="215900" cy="215900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>
              <a:solidFill>
                <a:srgbClr val="000000"/>
              </a:solidFill>
            </a:endParaRPr>
          </a:p>
        </p:txBody>
      </p:sp>
      <p:sp>
        <p:nvSpPr>
          <p:cNvPr id="164881" name="Rectangle 101"/>
          <p:cNvSpPr>
            <a:spLocks noChangeArrowheads="1"/>
          </p:cNvSpPr>
          <p:nvPr/>
        </p:nvSpPr>
        <p:spPr bwMode="auto">
          <a:xfrm>
            <a:off x="8530463" y="1010498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179388" y="6676673"/>
            <a:ext cx="37449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100" dirty="0">
                <a:solidFill>
                  <a:srgbClr val="000000"/>
                </a:solidFill>
              </a:rPr>
              <a:t>Fuente:  cálculos  Anif con base en </a:t>
            </a:r>
            <a:r>
              <a:rPr lang="es-ES" sz="1100" dirty="0" err="1">
                <a:solidFill>
                  <a:srgbClr val="000000"/>
                </a:solidFill>
              </a:rPr>
              <a:t>Dane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5" name="Text Box 95"/>
          <p:cNvSpPr txBox="1">
            <a:spLocks noChangeArrowheads="1"/>
          </p:cNvSpPr>
          <p:nvPr/>
        </p:nvSpPr>
        <p:spPr bwMode="auto">
          <a:xfrm>
            <a:off x="251594" y="151911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7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>
            <a:off x="187474" y="2544393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20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0" name="Text Box 97"/>
          <p:cNvSpPr txBox="1">
            <a:spLocks noChangeArrowheads="1"/>
          </p:cNvSpPr>
          <p:nvPr/>
        </p:nvSpPr>
        <p:spPr bwMode="auto">
          <a:xfrm>
            <a:off x="187474" y="3137958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0000"/>
                </a:solidFill>
              </a:rPr>
              <a:t>12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1" name="Text Box 98"/>
          <p:cNvSpPr txBox="1">
            <a:spLocks noChangeArrowheads="1"/>
          </p:cNvSpPr>
          <p:nvPr/>
        </p:nvSpPr>
        <p:spPr bwMode="auto">
          <a:xfrm>
            <a:off x="187474" y="2008852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0000"/>
                </a:solidFill>
              </a:rPr>
              <a:t>15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2" name="Text Box 99"/>
          <p:cNvSpPr txBox="1">
            <a:spLocks noChangeArrowheads="1"/>
          </p:cNvSpPr>
          <p:nvPr/>
        </p:nvSpPr>
        <p:spPr bwMode="auto">
          <a:xfrm>
            <a:off x="251594" y="367249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7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3" name="Text Box 100"/>
          <p:cNvSpPr txBox="1">
            <a:spLocks noChangeArrowheads="1"/>
          </p:cNvSpPr>
          <p:nvPr/>
        </p:nvSpPr>
        <p:spPr bwMode="auto">
          <a:xfrm>
            <a:off x="251594" y="477550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6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4" name="Text Box 101"/>
          <p:cNvSpPr txBox="1">
            <a:spLocks noChangeArrowheads="1"/>
          </p:cNvSpPr>
          <p:nvPr/>
        </p:nvSpPr>
        <p:spPr bwMode="auto">
          <a:xfrm>
            <a:off x="251594" y="420444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4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5" name="Text Box 102"/>
          <p:cNvSpPr txBox="1">
            <a:spLocks noChangeArrowheads="1"/>
          </p:cNvSpPr>
          <p:nvPr/>
        </p:nvSpPr>
        <p:spPr bwMode="auto">
          <a:xfrm>
            <a:off x="251594" y="527074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7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193854" y="5864998"/>
            <a:ext cx="42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11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7" name="Text Box 104"/>
          <p:cNvSpPr txBox="1">
            <a:spLocks noChangeArrowheads="1"/>
          </p:cNvSpPr>
          <p:nvPr/>
        </p:nvSpPr>
        <p:spPr bwMode="auto">
          <a:xfrm>
            <a:off x="-86104" y="926275"/>
            <a:ext cx="169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Ponderaciones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(%)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854763" y="3148349"/>
            <a:ext cx="178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Antes</a:t>
            </a:r>
          </a:p>
        </p:txBody>
      </p:sp>
      <p:sp>
        <p:nvSpPr>
          <p:cNvPr id="32" name="31 Elipse"/>
          <p:cNvSpPr/>
          <p:nvPr/>
        </p:nvSpPr>
        <p:spPr bwMode="auto">
          <a:xfrm>
            <a:off x="7439049" y="1363611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255461" y="1067932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11,0</a:t>
            </a:r>
            <a:endParaRPr lang="en-US" dirty="0"/>
          </a:p>
        </p:txBody>
      </p:sp>
      <p:sp>
        <p:nvSpPr>
          <p:cNvPr id="36" name="35 Elipse"/>
          <p:cNvSpPr/>
          <p:nvPr/>
        </p:nvSpPr>
        <p:spPr bwMode="auto">
          <a:xfrm>
            <a:off x="6085458" y="2440842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255087" y="2440842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5,4</a:t>
            </a:r>
            <a:endParaRPr lang="en-US" dirty="0"/>
          </a:p>
        </p:txBody>
      </p:sp>
      <p:sp>
        <p:nvSpPr>
          <p:cNvPr id="40" name="39 Elipse"/>
          <p:cNvSpPr/>
          <p:nvPr/>
        </p:nvSpPr>
        <p:spPr bwMode="auto">
          <a:xfrm>
            <a:off x="4582736" y="5125606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4795374" y="5134442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1,5</a:t>
            </a:r>
            <a:endParaRPr lang="en-US" dirty="0"/>
          </a:p>
        </p:txBody>
      </p:sp>
      <p:sp>
        <p:nvSpPr>
          <p:cNvPr id="38" name="37 Elipse"/>
          <p:cNvSpPr/>
          <p:nvPr/>
        </p:nvSpPr>
        <p:spPr bwMode="auto">
          <a:xfrm>
            <a:off x="4445725" y="5693357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4607829" y="5694166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1,0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hart 3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63874"/>
              </p:ext>
            </p:extLst>
          </p:nvPr>
        </p:nvGraphicFramePr>
        <p:xfrm>
          <a:off x="843955" y="860184"/>
          <a:ext cx="8049220" cy="598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4869" name="Rectangle 86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48180"/>
            <a:ext cx="7019925" cy="7386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Crecimiento del PIB por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oferta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 Proyectado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2014 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vs.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2015 </a:t>
            </a: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4867" name="Rectangle 6"/>
          <p:cNvSpPr txBox="1">
            <a:spLocks noGrp="1" noChangeArrowheads="1"/>
          </p:cNvSpPr>
          <p:nvPr/>
        </p:nvSpPr>
        <p:spPr bwMode="auto">
          <a:xfrm>
            <a:off x="8532813" y="6570519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2558114-F692-4CF9-9F16-05F621CCEF15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4871" name="AutoShape 86"/>
          <p:cNvSpPr>
            <a:spLocks noChangeAspect="1" noChangeArrowheads="1" noTextEdit="1"/>
          </p:cNvSpPr>
          <p:nvPr/>
        </p:nvSpPr>
        <p:spPr bwMode="auto">
          <a:xfrm>
            <a:off x="0" y="765175"/>
            <a:ext cx="88931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4878" name="Rectangle 98"/>
          <p:cNvSpPr>
            <a:spLocks noChangeArrowheads="1"/>
          </p:cNvSpPr>
          <p:nvPr/>
        </p:nvSpPr>
        <p:spPr bwMode="auto">
          <a:xfrm>
            <a:off x="8294520" y="903059"/>
            <a:ext cx="215900" cy="215900"/>
          </a:xfrm>
          <a:prstGeom prst="rect">
            <a:avLst/>
          </a:prstGeom>
          <a:solidFill>
            <a:srgbClr val="FF9900"/>
          </a:solidFill>
          <a:ln w="2730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64879" name="Rectangle 99"/>
          <p:cNvSpPr>
            <a:spLocks noChangeArrowheads="1"/>
          </p:cNvSpPr>
          <p:nvPr/>
        </p:nvSpPr>
        <p:spPr bwMode="auto">
          <a:xfrm>
            <a:off x="8581243" y="869721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164880" name="Rectangle 100"/>
          <p:cNvSpPr>
            <a:spLocks noChangeArrowheads="1"/>
          </p:cNvSpPr>
          <p:nvPr/>
        </p:nvSpPr>
        <p:spPr bwMode="auto">
          <a:xfrm>
            <a:off x="8294520" y="1198334"/>
            <a:ext cx="215900" cy="215900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>
              <a:solidFill>
                <a:srgbClr val="000000"/>
              </a:solidFill>
            </a:endParaRPr>
          </a:p>
        </p:txBody>
      </p:sp>
      <p:sp>
        <p:nvSpPr>
          <p:cNvPr id="164881" name="Rectangle 101"/>
          <p:cNvSpPr>
            <a:spLocks noChangeArrowheads="1"/>
          </p:cNvSpPr>
          <p:nvPr/>
        </p:nvSpPr>
        <p:spPr bwMode="auto">
          <a:xfrm>
            <a:off x="8581243" y="1164996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2014</a:t>
            </a:r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179388" y="6676673"/>
            <a:ext cx="37449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100" dirty="0">
                <a:solidFill>
                  <a:srgbClr val="000000"/>
                </a:solidFill>
              </a:rPr>
              <a:t>Fuente:  cálculos  Anif con base en </a:t>
            </a:r>
            <a:r>
              <a:rPr lang="es-ES" sz="1100" dirty="0" err="1">
                <a:solidFill>
                  <a:srgbClr val="000000"/>
                </a:solidFill>
              </a:rPr>
              <a:t>Dane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5" name="Text Box 95"/>
          <p:cNvSpPr txBox="1">
            <a:spLocks noChangeArrowheads="1"/>
          </p:cNvSpPr>
          <p:nvPr/>
        </p:nvSpPr>
        <p:spPr bwMode="auto">
          <a:xfrm>
            <a:off x="371875" y="162302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7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>
            <a:off x="307755" y="215417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12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0" name="Text Box 97"/>
          <p:cNvSpPr txBox="1">
            <a:spLocks noChangeArrowheads="1"/>
          </p:cNvSpPr>
          <p:nvPr/>
        </p:nvSpPr>
        <p:spPr bwMode="auto">
          <a:xfrm>
            <a:off x="422056" y="378912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0000"/>
                </a:solidFill>
              </a:rPr>
              <a:t>7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1" name="Text Box 98"/>
          <p:cNvSpPr txBox="1">
            <a:spLocks noChangeArrowheads="1"/>
          </p:cNvSpPr>
          <p:nvPr/>
        </p:nvSpPr>
        <p:spPr bwMode="auto">
          <a:xfrm>
            <a:off x="307755" y="3292712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0000"/>
                </a:solidFill>
              </a:rPr>
              <a:t>15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2" name="Text Box 99"/>
          <p:cNvSpPr txBox="1">
            <a:spLocks noChangeArrowheads="1"/>
          </p:cNvSpPr>
          <p:nvPr/>
        </p:nvSpPr>
        <p:spPr bwMode="auto">
          <a:xfrm>
            <a:off x="307755" y="2727229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20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3" name="Text Box 100"/>
          <p:cNvSpPr txBox="1">
            <a:spLocks noChangeArrowheads="1"/>
          </p:cNvSpPr>
          <p:nvPr/>
        </p:nvSpPr>
        <p:spPr bwMode="auto">
          <a:xfrm>
            <a:off x="371875" y="486440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4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4" name="Text Box 101"/>
          <p:cNvSpPr txBox="1">
            <a:spLocks noChangeArrowheads="1"/>
          </p:cNvSpPr>
          <p:nvPr/>
        </p:nvSpPr>
        <p:spPr bwMode="auto">
          <a:xfrm>
            <a:off x="371875" y="431528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6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5" name="Text Box 102"/>
          <p:cNvSpPr txBox="1">
            <a:spLocks noChangeArrowheads="1"/>
          </p:cNvSpPr>
          <p:nvPr/>
        </p:nvSpPr>
        <p:spPr bwMode="auto">
          <a:xfrm>
            <a:off x="371875" y="594385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7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314135" y="5387511"/>
            <a:ext cx="42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11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7" name="Text Box 104"/>
          <p:cNvSpPr txBox="1">
            <a:spLocks noChangeArrowheads="1"/>
          </p:cNvSpPr>
          <p:nvPr/>
        </p:nvSpPr>
        <p:spPr bwMode="auto">
          <a:xfrm>
            <a:off x="-3770" y="926275"/>
            <a:ext cx="169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Ponderaciones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(%)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7019844" y="3420959"/>
            <a:ext cx="178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Antes</a:t>
            </a:r>
          </a:p>
        </p:txBody>
      </p:sp>
      <p:sp>
        <p:nvSpPr>
          <p:cNvPr id="29" name="28 Elipse"/>
          <p:cNvSpPr/>
          <p:nvPr/>
        </p:nvSpPr>
        <p:spPr bwMode="auto">
          <a:xfrm>
            <a:off x="7275055" y="1536177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114404" y="1239866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9,9</a:t>
            </a:r>
            <a:endParaRPr lang="en-US" dirty="0"/>
          </a:p>
        </p:txBody>
      </p:sp>
      <p:sp>
        <p:nvSpPr>
          <p:cNvPr id="31" name="30 Elipse"/>
          <p:cNvSpPr/>
          <p:nvPr/>
        </p:nvSpPr>
        <p:spPr bwMode="auto">
          <a:xfrm>
            <a:off x="5128425" y="5297992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67737" y="5297992"/>
            <a:ext cx="653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3,1</a:t>
            </a:r>
            <a:endParaRPr lang="en-US" dirty="0"/>
          </a:p>
        </p:txBody>
      </p:sp>
      <p:sp>
        <p:nvSpPr>
          <p:cNvPr id="35" name="34 Elipse"/>
          <p:cNvSpPr/>
          <p:nvPr/>
        </p:nvSpPr>
        <p:spPr bwMode="auto">
          <a:xfrm>
            <a:off x="5215238" y="4206974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559129" y="4190953"/>
            <a:ext cx="478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3,3</a:t>
            </a:r>
            <a:endParaRPr lang="en-US" dirty="0"/>
          </a:p>
        </p:txBody>
      </p:sp>
      <p:sp>
        <p:nvSpPr>
          <p:cNvPr id="40" name="39 Elipse"/>
          <p:cNvSpPr/>
          <p:nvPr/>
        </p:nvSpPr>
        <p:spPr bwMode="auto">
          <a:xfrm>
            <a:off x="5526157" y="1017825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342569" y="728498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4,3</a:t>
            </a:r>
            <a:endParaRPr lang="en-US" dirty="0"/>
          </a:p>
        </p:txBody>
      </p:sp>
      <p:sp>
        <p:nvSpPr>
          <p:cNvPr id="37" name="36 Elipse"/>
          <p:cNvSpPr/>
          <p:nvPr/>
        </p:nvSpPr>
        <p:spPr bwMode="auto">
          <a:xfrm>
            <a:off x="5800786" y="2599887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033293" y="2602896"/>
            <a:ext cx="63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4,8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444695"/>
              </p:ext>
            </p:extLst>
          </p:nvPr>
        </p:nvGraphicFramePr>
        <p:xfrm>
          <a:off x="0" y="975360"/>
          <a:ext cx="9055100" cy="566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2028C6-E552-4137-BCD4-22343522DC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6448" y="236696"/>
            <a:ext cx="58509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Proyecciones de crecimiento para 2015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(</a:t>
            </a:r>
            <a:r>
              <a:rPr lang="es-ES" sz="2400" b="1" dirty="0" err="1">
                <a:solidFill>
                  <a:srgbClr val="000000"/>
                </a:solidFill>
              </a:rPr>
              <a:t>var</a:t>
            </a:r>
            <a:r>
              <a:rPr lang="es-ES" sz="2400" b="1" dirty="0">
                <a:solidFill>
                  <a:srgbClr val="000000"/>
                </a:solidFill>
              </a:rPr>
              <a:t>. anual,%)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77190" y="6637562"/>
            <a:ext cx="57298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100" dirty="0">
                <a:solidFill>
                  <a:srgbClr val="000000"/>
                </a:solidFill>
              </a:rPr>
              <a:t>Fuente: </a:t>
            </a:r>
            <a:r>
              <a:rPr lang="es-ES" sz="1100" dirty="0" err="1">
                <a:solidFill>
                  <a:srgbClr val="000000"/>
                </a:solidFill>
              </a:rPr>
              <a:t>Latin</a:t>
            </a:r>
            <a:r>
              <a:rPr lang="es-ES" sz="1100" dirty="0">
                <a:solidFill>
                  <a:srgbClr val="000000"/>
                </a:solidFill>
              </a:rPr>
              <a:t> American </a:t>
            </a:r>
            <a:r>
              <a:rPr lang="es-ES" sz="1100" dirty="0" err="1">
                <a:solidFill>
                  <a:srgbClr val="000000"/>
                </a:solidFill>
              </a:rPr>
              <a:t>Consensus</a:t>
            </a:r>
            <a:r>
              <a:rPr lang="es-ES" sz="1100" dirty="0">
                <a:solidFill>
                  <a:srgbClr val="000000"/>
                </a:solidFill>
              </a:rPr>
              <a:t> </a:t>
            </a:r>
            <a:r>
              <a:rPr lang="es-ES" sz="1100" dirty="0" err="1">
                <a:solidFill>
                  <a:srgbClr val="000000"/>
                </a:solidFill>
              </a:rPr>
              <a:t>Forecasts</a:t>
            </a:r>
            <a:r>
              <a:rPr lang="es-ES" sz="1100" dirty="0">
                <a:solidFill>
                  <a:srgbClr val="000000"/>
                </a:solidFill>
              </a:rPr>
              <a:t>, </a:t>
            </a:r>
            <a:r>
              <a:rPr lang="es-ES" sz="1100" dirty="0" err="1">
                <a:solidFill>
                  <a:srgbClr val="000000"/>
                </a:solidFill>
              </a:rPr>
              <a:t>Banrep</a:t>
            </a:r>
            <a:r>
              <a:rPr lang="es-ES" sz="1100" dirty="0">
                <a:solidFill>
                  <a:srgbClr val="000000"/>
                </a:solidFill>
              </a:rPr>
              <a:t> y cálculos Anif.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" name="57 CuadroTexto"/>
          <p:cNvSpPr txBox="1"/>
          <p:nvPr/>
        </p:nvSpPr>
        <p:spPr>
          <a:xfrm>
            <a:off x="7969826" y="2016623"/>
            <a:ext cx="1269383" cy="49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3333FF"/>
                </a:solidFill>
              </a:rPr>
              <a:t>Banrep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10" name="58 CuadroTexto"/>
          <p:cNvSpPr txBox="1"/>
          <p:nvPr/>
        </p:nvSpPr>
        <p:spPr>
          <a:xfrm>
            <a:off x="7433287" y="1422575"/>
            <a:ext cx="1529815" cy="493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</a:rPr>
              <a:t>Consenso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1" name="3 Conector recto de flecha"/>
          <p:cNvCxnSpPr/>
          <p:nvPr/>
        </p:nvCxnSpPr>
        <p:spPr>
          <a:xfrm flipH="1">
            <a:off x="7432821" y="2100802"/>
            <a:ext cx="7531" cy="8000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 Conector recto de flecha"/>
          <p:cNvCxnSpPr/>
          <p:nvPr/>
        </p:nvCxnSpPr>
        <p:spPr>
          <a:xfrm>
            <a:off x="8394594" y="2347602"/>
            <a:ext cx="0" cy="6515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 Conector recto de flecha"/>
          <p:cNvCxnSpPr/>
          <p:nvPr/>
        </p:nvCxnSpPr>
        <p:spPr>
          <a:xfrm>
            <a:off x="7924964" y="1833392"/>
            <a:ext cx="0" cy="1070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58 CuadroTexto"/>
          <p:cNvSpPr txBox="1"/>
          <p:nvPr/>
        </p:nvSpPr>
        <p:spPr>
          <a:xfrm>
            <a:off x="7128163" y="1801705"/>
            <a:ext cx="76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Anif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57 CuadroTexto"/>
          <p:cNvSpPr txBox="1"/>
          <p:nvPr/>
        </p:nvSpPr>
        <p:spPr>
          <a:xfrm>
            <a:off x="1348504" y="1854002"/>
            <a:ext cx="1269383" cy="49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3333FF"/>
                </a:solidFill>
              </a:rPr>
              <a:t>Banrep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23" name="58 CuadroTexto"/>
          <p:cNvSpPr txBox="1"/>
          <p:nvPr/>
        </p:nvSpPr>
        <p:spPr>
          <a:xfrm>
            <a:off x="723296" y="975709"/>
            <a:ext cx="1529815" cy="493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</a:rPr>
              <a:t>Consenso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24" name="3 Conector recto de flecha"/>
          <p:cNvCxnSpPr/>
          <p:nvPr/>
        </p:nvCxnSpPr>
        <p:spPr>
          <a:xfrm>
            <a:off x="898318" y="1978522"/>
            <a:ext cx="4232" cy="4031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1 Conector recto de flecha"/>
          <p:cNvCxnSpPr/>
          <p:nvPr/>
        </p:nvCxnSpPr>
        <p:spPr>
          <a:xfrm>
            <a:off x="1715184" y="2268340"/>
            <a:ext cx="0" cy="35611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 Conector recto de flecha"/>
          <p:cNvCxnSpPr/>
          <p:nvPr/>
        </p:nvCxnSpPr>
        <p:spPr>
          <a:xfrm>
            <a:off x="1267390" y="1351584"/>
            <a:ext cx="0" cy="8707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8 CuadroTexto"/>
          <p:cNvSpPr txBox="1"/>
          <p:nvPr/>
        </p:nvSpPr>
        <p:spPr>
          <a:xfrm>
            <a:off x="583596" y="1617664"/>
            <a:ext cx="76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Anif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7131948" y="1100819"/>
            <a:ext cx="0" cy="471340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148945" y="6172515"/>
            <a:ext cx="1517073" cy="465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FFFFFF"/>
              </a:solidFill>
            </a:endParaRPr>
          </a:p>
        </p:txBody>
      </p:sp>
      <p:sp>
        <p:nvSpPr>
          <p:cNvPr id="28" name="58 CuadroTexto"/>
          <p:cNvSpPr txBox="1"/>
          <p:nvPr/>
        </p:nvSpPr>
        <p:spPr>
          <a:xfrm>
            <a:off x="7589152" y="6225371"/>
            <a:ext cx="6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2015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69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3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389054"/>
              </p:ext>
            </p:extLst>
          </p:nvPr>
        </p:nvGraphicFramePr>
        <p:xfrm>
          <a:off x="145472" y="1046956"/>
          <a:ext cx="8853055" cy="581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589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05550" y="6597650"/>
            <a:ext cx="611187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ACB96B2-4E9B-4206-B665-F3A12C92ADEF}" type="slidenum">
              <a:rPr lang="en-US" sz="1400" smtClean="0">
                <a:solidFill>
                  <a:srgbClr val="000000"/>
                </a:solidFill>
                <a:ea typeface="MS PGothic" pitchFamily="34" charset="-128"/>
              </a:rPr>
              <a:pPr/>
              <a:t>16</a:t>
            </a:fld>
            <a:endParaRPr lang="en-US" sz="140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5905" name="16 CuadroTexto"/>
          <p:cNvSpPr txBox="1">
            <a:spLocks noChangeArrowheads="1"/>
          </p:cNvSpPr>
          <p:nvPr/>
        </p:nvSpPr>
        <p:spPr bwMode="auto">
          <a:xfrm>
            <a:off x="34925" y="6608763"/>
            <a:ext cx="7705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</a:rPr>
              <a:t>Fuente: cálculos Anif con base en </a:t>
            </a:r>
            <a:r>
              <a:rPr lang="es-MX" sz="1200" dirty="0" err="1">
                <a:solidFill>
                  <a:srgbClr val="000000"/>
                </a:solidFill>
              </a:rPr>
              <a:t>Dane</a:t>
            </a:r>
            <a:r>
              <a:rPr lang="es-MX" sz="1200" dirty="0">
                <a:solidFill>
                  <a:srgbClr val="000000"/>
                </a:solidFill>
              </a:rPr>
              <a:t>.</a:t>
            </a:r>
            <a:endParaRPr lang="es-CO" sz="1200" dirty="0">
              <a:solidFill>
                <a:srgbClr val="000000"/>
              </a:solidFill>
            </a:endParaRPr>
          </a:p>
        </p:txBody>
      </p:sp>
      <p:cxnSp>
        <p:nvCxnSpPr>
          <p:cNvPr id="6" name="3 Conector recto"/>
          <p:cNvCxnSpPr>
            <a:cxnSpLocks noChangeShapeType="1"/>
          </p:cNvCxnSpPr>
          <p:nvPr/>
        </p:nvCxnSpPr>
        <p:spPr bwMode="auto">
          <a:xfrm>
            <a:off x="673805" y="3993204"/>
            <a:ext cx="14255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7 Conector recto"/>
          <p:cNvCxnSpPr>
            <a:cxnSpLocks noChangeShapeType="1"/>
          </p:cNvCxnSpPr>
          <p:nvPr/>
        </p:nvCxnSpPr>
        <p:spPr bwMode="auto">
          <a:xfrm>
            <a:off x="3726568" y="4002440"/>
            <a:ext cx="14255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605543" y="3718007"/>
            <a:ext cx="2016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9E9A00"/>
                </a:solidFill>
              </a:rPr>
              <a:t>50 años: </a:t>
            </a:r>
            <a:r>
              <a:rPr lang="es-MX" sz="1600" b="1" dirty="0" smtClean="0">
                <a:solidFill>
                  <a:srgbClr val="9E9A00"/>
                </a:solidFill>
              </a:rPr>
              <a:t>3.7%</a:t>
            </a:r>
            <a:endParaRPr lang="es-CO" sz="1600" b="1" dirty="0">
              <a:solidFill>
                <a:srgbClr val="9E9A00"/>
              </a:solidFill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2139068" y="3665184"/>
            <a:ext cx="201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9E9A00"/>
                </a:solidFill>
              </a:rPr>
              <a:t>40 años: 4</a:t>
            </a:r>
            <a:r>
              <a:rPr lang="es-MX" sz="1600" b="1" dirty="0" smtClean="0">
                <a:solidFill>
                  <a:srgbClr val="9E9A00"/>
                </a:solidFill>
              </a:rPr>
              <a:t>.0%</a:t>
            </a:r>
            <a:endParaRPr lang="es-CO" sz="1600" b="1" dirty="0">
              <a:solidFill>
                <a:srgbClr val="9E9A00"/>
              </a:solidFill>
            </a:endParaRPr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3723393" y="3967337"/>
            <a:ext cx="2016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9E9A00"/>
                </a:solidFill>
              </a:rPr>
              <a:t>30 años: </a:t>
            </a:r>
            <a:r>
              <a:rPr lang="es-MX" sz="1600" b="1" dirty="0" smtClean="0">
                <a:solidFill>
                  <a:srgbClr val="9E9A00"/>
                </a:solidFill>
              </a:rPr>
              <a:t>3.6%</a:t>
            </a:r>
            <a:endParaRPr lang="es-CO" sz="1600" b="1" dirty="0">
              <a:solidFill>
                <a:srgbClr val="9E9A00"/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202942" y="3991277"/>
            <a:ext cx="201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9E9A00"/>
                </a:solidFill>
              </a:rPr>
              <a:t>20 años: </a:t>
            </a:r>
            <a:r>
              <a:rPr lang="es-MX" sz="1600" b="1" dirty="0" smtClean="0">
                <a:solidFill>
                  <a:srgbClr val="9E9A00"/>
                </a:solidFill>
              </a:rPr>
              <a:t>3.6%</a:t>
            </a:r>
            <a:endParaRPr lang="es-CO" sz="1600" b="1" dirty="0">
              <a:solidFill>
                <a:srgbClr val="9E9A00"/>
              </a:solidFill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6513690" y="3489360"/>
            <a:ext cx="155336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9E9A00"/>
                </a:solidFill>
              </a:rPr>
              <a:t>10 años: </a:t>
            </a:r>
            <a:r>
              <a:rPr lang="es-MX" sz="1600" b="1" dirty="0" smtClean="0">
                <a:solidFill>
                  <a:srgbClr val="9E9A00"/>
                </a:solidFill>
              </a:rPr>
              <a:t>4.7%</a:t>
            </a:r>
            <a:endParaRPr lang="es-CO" sz="1600" b="1" dirty="0">
              <a:solidFill>
                <a:srgbClr val="9E9A00"/>
              </a:solidFill>
            </a:endParaRPr>
          </a:p>
        </p:txBody>
      </p:sp>
      <p:sp>
        <p:nvSpPr>
          <p:cNvPr id="13" name="10 CuadroTexto"/>
          <p:cNvSpPr txBox="1">
            <a:spLocks noChangeArrowheads="1"/>
          </p:cNvSpPr>
          <p:nvPr/>
        </p:nvSpPr>
        <p:spPr bwMode="auto">
          <a:xfrm>
            <a:off x="3723393" y="2046106"/>
            <a:ext cx="2500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C00000"/>
                </a:solidFill>
              </a:rPr>
              <a:t>Promedio móvil 5 años</a:t>
            </a:r>
            <a:endParaRPr lang="es-CO" sz="1600" b="1" dirty="0">
              <a:solidFill>
                <a:srgbClr val="C0000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 bwMode="auto">
          <a:xfrm flipH="1">
            <a:off x="3726568" y="2384660"/>
            <a:ext cx="104774" cy="6146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14 Elipse"/>
          <p:cNvSpPr/>
          <p:nvPr/>
        </p:nvSpPr>
        <p:spPr bwMode="auto">
          <a:xfrm>
            <a:off x="2558649" y="2158996"/>
            <a:ext cx="559153" cy="5329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7029010" y="2466382"/>
            <a:ext cx="522728" cy="517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7" name="14 Conector recto"/>
          <p:cNvCxnSpPr>
            <a:cxnSpLocks noChangeShapeType="1"/>
          </p:cNvCxnSpPr>
          <p:nvPr/>
        </p:nvCxnSpPr>
        <p:spPr bwMode="auto">
          <a:xfrm>
            <a:off x="6700838" y="3477763"/>
            <a:ext cx="1701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9 Conector recto"/>
          <p:cNvCxnSpPr>
            <a:cxnSpLocks noChangeShapeType="1"/>
          </p:cNvCxnSpPr>
          <p:nvPr/>
        </p:nvCxnSpPr>
        <p:spPr bwMode="auto">
          <a:xfrm>
            <a:off x="5275263" y="4011034"/>
            <a:ext cx="14255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15 CuadroTexto"/>
          <p:cNvSpPr txBox="1">
            <a:spLocks noChangeArrowheads="1"/>
          </p:cNvSpPr>
          <p:nvPr/>
        </p:nvSpPr>
        <p:spPr bwMode="auto">
          <a:xfrm>
            <a:off x="-268981" y="216695"/>
            <a:ext cx="770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rgbClr val="000000"/>
                </a:solidFill>
              </a:rPr>
              <a:t>Crecimiento Real del PIB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solidFill>
                  <a:srgbClr val="000000"/>
                </a:solidFill>
              </a:rPr>
              <a:t> (crecimientos históricos de los últimos 50 años, %)</a:t>
            </a:r>
            <a:endParaRPr lang="es-CO" dirty="0">
              <a:solidFill>
                <a:srgbClr val="000000"/>
              </a:solidFill>
            </a:endParaRPr>
          </a:p>
        </p:txBody>
      </p:sp>
      <p:cxnSp>
        <p:nvCxnSpPr>
          <p:cNvPr id="20" name="3 Conector recto"/>
          <p:cNvCxnSpPr>
            <a:cxnSpLocks noChangeShapeType="1"/>
          </p:cNvCxnSpPr>
          <p:nvPr/>
        </p:nvCxnSpPr>
        <p:spPr bwMode="auto">
          <a:xfrm>
            <a:off x="2158307" y="3733428"/>
            <a:ext cx="14255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863358" y="5980373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2060"/>
                </a:solidFill>
              </a:rPr>
              <a:t>-5,2</a:t>
            </a:r>
            <a:endParaRPr lang="es-ES" sz="1600" b="1" dirty="0">
              <a:solidFill>
                <a:srgbClr val="002060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605543" y="5942094"/>
            <a:ext cx="240723" cy="221497"/>
            <a:chOff x="10359736" y="4305475"/>
            <a:chExt cx="240723" cy="221497"/>
          </a:xfrm>
        </p:grpSpPr>
        <p:cxnSp>
          <p:nvCxnSpPr>
            <p:cNvPr id="5" name="4 Conector recto"/>
            <p:cNvCxnSpPr/>
            <p:nvPr/>
          </p:nvCxnSpPr>
          <p:spPr>
            <a:xfrm flipH="1">
              <a:off x="10359736" y="4305475"/>
              <a:ext cx="176646" cy="1522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flipH="1">
              <a:off x="10423813" y="4374747"/>
              <a:ext cx="176646" cy="1522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38 Grupo"/>
          <p:cNvGrpSpPr/>
          <p:nvPr/>
        </p:nvGrpSpPr>
        <p:grpSpPr>
          <a:xfrm>
            <a:off x="5863358" y="5624778"/>
            <a:ext cx="186908" cy="213235"/>
            <a:chOff x="10359736" y="4305475"/>
            <a:chExt cx="240723" cy="221497"/>
          </a:xfrm>
        </p:grpSpPr>
        <p:cxnSp>
          <p:nvCxnSpPr>
            <p:cNvPr id="40" name="39 Conector recto"/>
            <p:cNvCxnSpPr/>
            <p:nvPr/>
          </p:nvCxnSpPr>
          <p:spPr>
            <a:xfrm flipH="1">
              <a:off x="10359736" y="4305475"/>
              <a:ext cx="176646" cy="1522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flipH="1">
              <a:off x="10423813" y="4374747"/>
              <a:ext cx="176646" cy="1522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41 Grupo"/>
          <p:cNvGrpSpPr/>
          <p:nvPr/>
        </p:nvGrpSpPr>
        <p:grpSpPr>
          <a:xfrm>
            <a:off x="6086312" y="5640437"/>
            <a:ext cx="199608" cy="197576"/>
            <a:chOff x="10359736" y="4305475"/>
            <a:chExt cx="240723" cy="221497"/>
          </a:xfrm>
        </p:grpSpPr>
        <p:cxnSp>
          <p:nvCxnSpPr>
            <p:cNvPr id="43" name="42 Conector recto"/>
            <p:cNvCxnSpPr/>
            <p:nvPr/>
          </p:nvCxnSpPr>
          <p:spPr>
            <a:xfrm flipH="1">
              <a:off x="10359736" y="4305475"/>
              <a:ext cx="176646" cy="1522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flipH="1">
              <a:off x="10423813" y="4374747"/>
              <a:ext cx="176646" cy="1522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10 CuadroTexto"/>
          <p:cNvSpPr txBox="1">
            <a:spLocks noChangeArrowheads="1"/>
          </p:cNvSpPr>
          <p:nvPr/>
        </p:nvSpPr>
        <p:spPr bwMode="auto">
          <a:xfrm>
            <a:off x="0" y="6167033"/>
            <a:ext cx="60554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srgbClr val="000000"/>
                </a:solidFill>
              </a:rPr>
              <a:t>-6%</a:t>
            </a:r>
            <a:endParaRPr lang="es-CO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5393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820926"/>
              </p:ext>
            </p:extLst>
          </p:nvPr>
        </p:nvGraphicFramePr>
        <p:xfrm>
          <a:off x="26130" y="1247027"/>
          <a:ext cx="8767605" cy="554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5 Marcador de número de diapositiva"/>
          <p:cNvSpPr txBox="1">
            <a:spLocks noGrp="1"/>
          </p:cNvSpPr>
          <p:nvPr/>
        </p:nvSpPr>
        <p:spPr bwMode="auto">
          <a:xfrm>
            <a:off x="8488142" y="6541895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FE07EA9-62A0-4691-A149-B43481F658D0}" type="slidenum">
              <a:rPr lang="en-US" sz="140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84694" y="14400"/>
            <a:ext cx="6985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PIB real per-cápita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(Precios constantes de 2014)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84219" y="4439772"/>
            <a:ext cx="1619672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sz="1800" b="1" dirty="0" smtClean="0">
                <a:solidFill>
                  <a:srgbClr val="FF0000"/>
                </a:solidFill>
                <a:cs typeface="Arial"/>
              </a:rPr>
              <a:t>En </a:t>
            </a:r>
            <a:r>
              <a:rPr lang="en-US" sz="1800" b="1" dirty="0" err="1" smtClean="0">
                <a:solidFill>
                  <a:srgbClr val="FF0000"/>
                </a:solidFill>
                <a:cs typeface="Arial"/>
              </a:rPr>
              <a:t>dólares</a:t>
            </a:r>
            <a:endParaRPr lang="en-US" sz="1800" b="1" dirty="0" smtClean="0">
              <a:solidFill>
                <a:srgbClr val="FF0000"/>
              </a:solidFill>
              <a:cs typeface="Arial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42900" y="6700718"/>
            <a:ext cx="3404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000000"/>
                </a:solidFill>
              </a:rPr>
              <a:t>Fuente: cálculos Anif con base en </a:t>
            </a:r>
            <a:r>
              <a:rPr lang="es-ES" sz="1200" dirty="0" err="1">
                <a:solidFill>
                  <a:srgbClr val="000000"/>
                </a:solidFill>
              </a:rPr>
              <a:t>Dane</a:t>
            </a:r>
            <a:r>
              <a:rPr lang="es-ES" sz="1200" dirty="0">
                <a:solidFill>
                  <a:srgbClr val="000000"/>
                </a:solidFill>
              </a:rPr>
              <a:t> y </a:t>
            </a:r>
            <a:r>
              <a:rPr lang="es-ES" sz="1200" dirty="0" err="1">
                <a:solidFill>
                  <a:srgbClr val="000000"/>
                </a:solidFill>
              </a:rPr>
              <a:t>Banrep</a:t>
            </a:r>
            <a:r>
              <a:rPr lang="es-ES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38069" y="960307"/>
            <a:ext cx="1023550" cy="2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s-CO" sz="1600" b="1" dirty="0" smtClean="0">
                <a:solidFill>
                  <a:srgbClr val="002060"/>
                </a:solidFill>
                <a:cs typeface="Arial"/>
              </a:rPr>
              <a:t>$ millones</a:t>
            </a:r>
            <a:endParaRPr lang="es-CO" sz="1600" b="1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934092" y="1023792"/>
            <a:ext cx="1165237" cy="31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defRPr sz="1000"/>
            </a:pP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US$</a:t>
            </a:r>
            <a:endParaRPr lang="en-US" sz="16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52016" y="1252584"/>
            <a:ext cx="5023284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/>
              </a:rPr>
              <a:t>(</a:t>
            </a:r>
            <a:r>
              <a:rPr lang="en-US" sz="1600" b="1" dirty="0" err="1" smtClean="0">
                <a:solidFill>
                  <a:srgbClr val="000000">
                    <a:lumMod val="85000"/>
                    <a:lumOff val="15000"/>
                  </a:srgbClr>
                </a:solidFill>
                <a:cs typeface="Arial"/>
              </a:rPr>
              <a:t>Tasa</a:t>
            </a:r>
            <a:r>
              <a:rPr lang="en-US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/>
              </a:rPr>
              <a:t> de </a:t>
            </a:r>
            <a:r>
              <a:rPr lang="en-US" sz="1600" b="1" dirty="0" err="1" smtClean="0">
                <a:solidFill>
                  <a:srgbClr val="000000">
                    <a:lumMod val="85000"/>
                    <a:lumOff val="15000"/>
                  </a:srgbClr>
                </a:solidFill>
                <a:cs typeface="Arial"/>
              </a:rPr>
              <a:t>crecimiento</a:t>
            </a:r>
            <a:r>
              <a:rPr lang="en-US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/>
              </a:rPr>
              <a:t>  </a:t>
            </a:r>
            <a:r>
              <a:rPr lang="en-US" sz="1600" b="1" dirty="0" err="1" smtClean="0">
                <a:solidFill>
                  <a:srgbClr val="000000">
                    <a:lumMod val="85000"/>
                    <a:lumOff val="15000"/>
                  </a:srgbClr>
                </a:solidFill>
                <a:cs typeface="Arial"/>
              </a:rPr>
              <a:t>anual</a:t>
            </a:r>
            <a:r>
              <a:rPr lang="en-US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/>
              </a:rPr>
              <a:t> (</a:t>
            </a:r>
            <a:r>
              <a:rPr lang="en-US" sz="1600" b="1" dirty="0" err="1" smtClean="0">
                <a:solidFill>
                  <a:srgbClr val="000000">
                    <a:lumMod val="85000"/>
                    <a:lumOff val="15000"/>
                  </a:srgbClr>
                </a:solidFill>
                <a:cs typeface="Arial"/>
              </a:rPr>
              <a:t>compuesta</a:t>
            </a:r>
            <a:r>
              <a:rPr lang="en-US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/>
              </a:rPr>
              <a:t>)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235229" y="1640382"/>
            <a:ext cx="1619672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En </a:t>
            </a:r>
            <a:r>
              <a:rPr lang="en-US" sz="1600" b="1" dirty="0" err="1" smtClean="0">
                <a:solidFill>
                  <a:srgbClr val="FF0000"/>
                </a:solidFill>
                <a:cs typeface="Arial"/>
              </a:rPr>
              <a:t>dólares</a:t>
            </a:r>
            <a:endParaRPr lang="en-US" sz="1600" b="1" dirty="0" smtClean="0">
              <a:solidFill>
                <a:srgbClr val="FF0000"/>
              </a:solidFill>
              <a:cs typeface="Arial"/>
            </a:endParaRPr>
          </a:p>
          <a:p>
            <a:pPr algn="ctr" rtl="1">
              <a:defRPr sz="1000"/>
            </a:pP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(6,2%)</a:t>
            </a:r>
            <a:endParaRPr lang="en-US" sz="16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3257344" y="1626687"/>
            <a:ext cx="928972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s-CO" sz="1600" b="1" dirty="0" smtClean="0">
                <a:solidFill>
                  <a:srgbClr val="002060"/>
                </a:solidFill>
                <a:cs typeface="Arial"/>
              </a:rPr>
              <a:t>En pesos</a:t>
            </a:r>
          </a:p>
          <a:p>
            <a:pPr algn="ctr">
              <a:defRPr sz="1000"/>
            </a:pPr>
            <a:r>
              <a:rPr lang="es-CO" sz="1600" b="1" dirty="0" smtClean="0">
                <a:solidFill>
                  <a:srgbClr val="002060"/>
                </a:solidFill>
                <a:cs typeface="Arial"/>
              </a:rPr>
              <a:t>(4,2%)</a:t>
            </a:r>
            <a:endParaRPr lang="es-CO" sz="1600" b="1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3084219" y="3024774"/>
            <a:ext cx="104438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s-CO" sz="1800" b="1" dirty="0" smtClean="0">
                <a:solidFill>
                  <a:srgbClr val="002060"/>
                </a:solidFill>
                <a:cs typeface="Arial"/>
              </a:rPr>
              <a:t>En pesos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244719" y="4415523"/>
            <a:ext cx="1038880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5.913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974377" y="3174815"/>
            <a:ext cx="894016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>42%</a:t>
            </a:r>
          </a:p>
        </p:txBody>
      </p:sp>
      <p:sp>
        <p:nvSpPr>
          <p:cNvPr id="30" name="29 Cerrar llave"/>
          <p:cNvSpPr/>
          <p:nvPr/>
        </p:nvSpPr>
        <p:spPr bwMode="auto">
          <a:xfrm rot="10800000">
            <a:off x="5649928" y="2595596"/>
            <a:ext cx="228464" cy="143471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2" name="1 Elipse"/>
          <p:cNvSpPr/>
          <p:nvPr/>
        </p:nvSpPr>
        <p:spPr bwMode="auto">
          <a:xfrm>
            <a:off x="5654922" y="4055166"/>
            <a:ext cx="426943" cy="3603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889602" y="4174841"/>
            <a:ext cx="1038880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>6.161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792024" y="3024774"/>
            <a:ext cx="894016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>35%</a:t>
            </a:r>
          </a:p>
        </p:txBody>
      </p:sp>
      <p:sp>
        <p:nvSpPr>
          <p:cNvPr id="28" name="27 Cerrar llave"/>
          <p:cNvSpPr/>
          <p:nvPr/>
        </p:nvSpPr>
        <p:spPr bwMode="auto">
          <a:xfrm>
            <a:off x="6406807" y="2539055"/>
            <a:ext cx="217985" cy="124770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29" name="28 Elipse"/>
          <p:cNvSpPr/>
          <p:nvPr/>
        </p:nvSpPr>
        <p:spPr bwMode="auto">
          <a:xfrm>
            <a:off x="6217533" y="3786761"/>
            <a:ext cx="426943" cy="3603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467138" y="4021455"/>
            <a:ext cx="1038880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s-MX" sz="1600" b="1" dirty="0" smtClean="0">
                <a:solidFill>
                  <a:srgbClr val="FF0000"/>
                </a:solidFill>
                <a:cs typeface="Arial"/>
              </a:rPr>
              <a:t>6.420</a:t>
            </a:r>
            <a:endParaRPr lang="en-US" sz="1600" b="1" dirty="0" smtClean="0">
              <a:solidFill>
                <a:srgbClr val="FF0000"/>
              </a:solidFill>
              <a:cs typeface="Arial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667926" y="3161012"/>
            <a:ext cx="894016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>25%</a:t>
            </a:r>
          </a:p>
        </p:txBody>
      </p:sp>
      <p:sp>
        <p:nvSpPr>
          <p:cNvPr id="33" name="32 Cerrar llave"/>
          <p:cNvSpPr/>
          <p:nvPr/>
        </p:nvSpPr>
        <p:spPr bwMode="auto">
          <a:xfrm>
            <a:off x="6792618" y="2714324"/>
            <a:ext cx="138275" cy="897167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4" name="33 Elipse"/>
          <p:cNvSpPr/>
          <p:nvPr/>
        </p:nvSpPr>
        <p:spPr bwMode="auto">
          <a:xfrm>
            <a:off x="6757064" y="3615327"/>
            <a:ext cx="426943" cy="3603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37" name="1 Conector recto"/>
          <p:cNvCxnSpPr/>
          <p:nvPr/>
        </p:nvCxnSpPr>
        <p:spPr>
          <a:xfrm flipH="1" flipV="1">
            <a:off x="6666356" y="868475"/>
            <a:ext cx="19684" cy="5428629"/>
          </a:xfrm>
          <a:prstGeom prst="line">
            <a:avLst/>
          </a:prstGeom>
          <a:ln w="28575">
            <a:solidFill>
              <a:sysClr val="windowText" lastClr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7052469" y="825655"/>
            <a:ext cx="640625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s-CO" sz="2000" b="1" dirty="0" err="1" smtClean="0">
                <a:solidFill>
                  <a:srgbClr val="000000"/>
                </a:solidFill>
                <a:cs typeface="Arial"/>
              </a:rPr>
              <a:t>Proy</a:t>
            </a:r>
            <a:r>
              <a:rPr lang="es-CO" sz="2000" b="1" dirty="0" smtClean="0">
                <a:solidFill>
                  <a:srgbClr val="000000"/>
                </a:solidFill>
                <a:cs typeface="Arial"/>
              </a:rPr>
              <a:t>.</a:t>
            </a:r>
            <a:endParaRPr lang="es-CO" sz="20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7614414" y="2980141"/>
            <a:ext cx="1038880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s-MX" sz="1600" b="1" dirty="0" smtClean="0">
                <a:solidFill>
                  <a:srgbClr val="FF0000"/>
                </a:solidFill>
                <a:cs typeface="Arial"/>
              </a:rPr>
              <a:t>6.970</a:t>
            </a:r>
            <a:endParaRPr lang="en-US" sz="1600" b="1" dirty="0" smtClean="0">
              <a:solidFill>
                <a:srgbClr val="FF0000"/>
              </a:solidFill>
              <a:cs typeface="Arial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7837839" y="3191563"/>
            <a:ext cx="894016" cy="4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>-2%</a:t>
            </a:r>
          </a:p>
        </p:txBody>
      </p:sp>
      <p:sp>
        <p:nvSpPr>
          <p:cNvPr id="41" name="40 Cerrar llave"/>
          <p:cNvSpPr/>
          <p:nvPr/>
        </p:nvSpPr>
        <p:spPr bwMode="auto">
          <a:xfrm>
            <a:off x="7995579" y="3262018"/>
            <a:ext cx="138275" cy="360551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42" name="41 Elipse"/>
          <p:cNvSpPr/>
          <p:nvPr/>
        </p:nvSpPr>
        <p:spPr bwMode="auto">
          <a:xfrm>
            <a:off x="7568636" y="3160390"/>
            <a:ext cx="426943" cy="3603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9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7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651345"/>
              </p:ext>
            </p:extLst>
          </p:nvPr>
        </p:nvGraphicFramePr>
        <p:xfrm>
          <a:off x="-106336" y="857301"/>
          <a:ext cx="7558656" cy="579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7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605CCE-7D97-4877-BC0A-7A9865E525E5}" type="slidenum">
              <a:rPr lang="en-US" sz="1400" smtClean="0">
                <a:solidFill>
                  <a:srgbClr val="000000"/>
                </a:solidFill>
              </a:rPr>
              <a:pPr/>
              <a:t>18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7940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224458-1FDF-4893-9101-E95CD8A21FCD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65175" y="115888"/>
            <a:ext cx="5668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Crecimiento sostenible de largo plazo: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Chile, Perú, Brasil y Colombia (%) </a:t>
            </a:r>
          </a:p>
        </p:txBody>
      </p:sp>
      <p:sp>
        <p:nvSpPr>
          <p:cNvPr id="167942" name="Rectangle 7"/>
          <p:cNvSpPr>
            <a:spLocks noChangeArrowheads="1"/>
          </p:cNvSpPr>
          <p:nvPr/>
        </p:nvSpPr>
        <p:spPr bwMode="auto">
          <a:xfrm>
            <a:off x="7484376" y="3363947"/>
            <a:ext cx="358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00" b="1" dirty="0">
                <a:solidFill>
                  <a:srgbClr val="003399"/>
                </a:solidFill>
              </a:rPr>
              <a:t>Col.</a:t>
            </a:r>
            <a:endParaRPr lang="es-ES" dirty="0">
              <a:solidFill>
                <a:srgbClr val="003399"/>
              </a:solidFill>
            </a:endParaRPr>
          </a:p>
        </p:txBody>
      </p:sp>
      <p:sp>
        <p:nvSpPr>
          <p:cNvPr id="167943" name="Rectangle 8"/>
          <p:cNvSpPr>
            <a:spLocks noChangeArrowheads="1"/>
          </p:cNvSpPr>
          <p:nvPr/>
        </p:nvSpPr>
        <p:spPr bwMode="auto">
          <a:xfrm>
            <a:off x="8500464" y="3351391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3399"/>
                </a:solidFill>
              </a:rPr>
              <a:t>4.5%</a:t>
            </a:r>
            <a:endParaRPr lang="es-ES" sz="2400" b="1" dirty="0">
              <a:solidFill>
                <a:srgbClr val="800000"/>
              </a:solidFill>
            </a:endParaRPr>
          </a:p>
        </p:txBody>
      </p:sp>
      <p:sp>
        <p:nvSpPr>
          <p:cNvPr id="167944" name="Rectangle 9"/>
          <p:cNvSpPr>
            <a:spLocks noChangeArrowheads="1"/>
          </p:cNvSpPr>
          <p:nvPr/>
        </p:nvSpPr>
        <p:spPr bwMode="auto">
          <a:xfrm>
            <a:off x="3616334" y="3613766"/>
            <a:ext cx="3567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FF0000"/>
                </a:solidFill>
              </a:rPr>
              <a:t>4.1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7945" name="Rectangle 10"/>
          <p:cNvSpPr>
            <a:spLocks noChangeArrowheads="1"/>
          </p:cNvSpPr>
          <p:nvPr/>
        </p:nvSpPr>
        <p:spPr bwMode="auto">
          <a:xfrm>
            <a:off x="7481344" y="3758103"/>
            <a:ext cx="465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00" b="1" dirty="0">
                <a:solidFill>
                  <a:srgbClr val="FF0000"/>
                </a:solidFill>
              </a:rPr>
              <a:t>Chile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7946" name="Rectangle 11"/>
          <p:cNvSpPr>
            <a:spLocks noChangeArrowheads="1"/>
          </p:cNvSpPr>
          <p:nvPr/>
        </p:nvSpPr>
        <p:spPr bwMode="auto">
          <a:xfrm>
            <a:off x="8459244" y="3773978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0000"/>
                </a:solidFill>
              </a:rPr>
              <a:t>5.0%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67947" name="Rectangle 12"/>
          <p:cNvSpPr>
            <a:spLocks noChangeArrowheads="1"/>
          </p:cNvSpPr>
          <p:nvPr/>
        </p:nvSpPr>
        <p:spPr bwMode="auto">
          <a:xfrm>
            <a:off x="7452320" y="2310015"/>
            <a:ext cx="1281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3366"/>
                </a:solidFill>
              </a:rPr>
              <a:t>Crec. Potencial</a:t>
            </a:r>
            <a:endParaRPr lang="es-ES" sz="2400" dirty="0">
              <a:solidFill>
                <a:srgbClr val="003366"/>
              </a:solidFill>
            </a:endParaRPr>
          </a:p>
        </p:txBody>
      </p:sp>
      <p:sp>
        <p:nvSpPr>
          <p:cNvPr id="167948" name="Rectangle 13"/>
          <p:cNvSpPr>
            <a:spLocks noChangeArrowheads="1"/>
          </p:cNvSpPr>
          <p:nvPr/>
        </p:nvSpPr>
        <p:spPr bwMode="auto">
          <a:xfrm>
            <a:off x="7449473" y="2666354"/>
            <a:ext cx="4238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00" b="1" dirty="0">
                <a:solidFill>
                  <a:srgbClr val="008000"/>
                </a:solidFill>
              </a:rPr>
              <a:t>Perú</a:t>
            </a:r>
            <a:endParaRPr lang="es-ES" dirty="0">
              <a:solidFill>
                <a:srgbClr val="008000"/>
              </a:solidFill>
            </a:endParaRPr>
          </a:p>
        </p:txBody>
      </p:sp>
      <p:sp>
        <p:nvSpPr>
          <p:cNvPr id="167949" name="Rectangle 14"/>
          <p:cNvSpPr>
            <a:spLocks noChangeArrowheads="1"/>
          </p:cNvSpPr>
          <p:nvPr/>
        </p:nvSpPr>
        <p:spPr bwMode="auto">
          <a:xfrm>
            <a:off x="3652034" y="2222726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5.8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167950" name="Rectangle 15"/>
          <p:cNvSpPr>
            <a:spLocks noChangeArrowheads="1"/>
          </p:cNvSpPr>
          <p:nvPr/>
        </p:nvSpPr>
        <p:spPr bwMode="auto">
          <a:xfrm>
            <a:off x="8462442" y="2665404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8000"/>
                </a:solidFill>
              </a:rPr>
              <a:t>6.0%</a:t>
            </a:r>
            <a:endParaRPr lang="es-ES" sz="2400" b="1" dirty="0">
              <a:solidFill>
                <a:srgbClr val="008000"/>
              </a:solidFill>
            </a:endParaRPr>
          </a:p>
        </p:txBody>
      </p:sp>
      <p:sp>
        <p:nvSpPr>
          <p:cNvPr id="167951" name="Rectangle 101"/>
          <p:cNvSpPr>
            <a:spLocks noChangeArrowheads="1"/>
          </p:cNvSpPr>
          <p:nvPr/>
        </p:nvSpPr>
        <p:spPr bwMode="auto">
          <a:xfrm>
            <a:off x="217488" y="6553200"/>
            <a:ext cx="2914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dirty="0">
                <a:solidFill>
                  <a:srgbClr val="000000"/>
                </a:solidFill>
              </a:rPr>
              <a:t>Fuente: Cálculos Anif y  </a:t>
            </a:r>
            <a:r>
              <a:rPr lang="es-MX" sz="1400" dirty="0" err="1">
                <a:solidFill>
                  <a:srgbClr val="000000"/>
                </a:solidFill>
              </a:rPr>
              <a:t>JPMorgan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67953" name="Line 19"/>
          <p:cNvSpPr>
            <a:spLocks noChangeShapeType="1"/>
          </p:cNvSpPr>
          <p:nvPr/>
        </p:nvSpPr>
        <p:spPr bwMode="auto">
          <a:xfrm>
            <a:off x="8026369" y="3888274"/>
            <a:ext cx="3603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7954" name="Line 20"/>
          <p:cNvSpPr>
            <a:spLocks noChangeShapeType="1"/>
          </p:cNvSpPr>
          <p:nvPr/>
        </p:nvSpPr>
        <p:spPr bwMode="auto">
          <a:xfrm>
            <a:off x="8021117" y="2786942"/>
            <a:ext cx="384175" cy="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7955" name="Line 21"/>
          <p:cNvSpPr>
            <a:spLocks noChangeShapeType="1"/>
          </p:cNvSpPr>
          <p:nvPr/>
        </p:nvSpPr>
        <p:spPr bwMode="auto">
          <a:xfrm>
            <a:off x="7182445" y="2562302"/>
            <a:ext cx="1727200" cy="0"/>
          </a:xfrm>
          <a:prstGeom prst="line">
            <a:avLst/>
          </a:prstGeom>
          <a:noFill/>
          <a:ln w="28575">
            <a:solidFill>
              <a:srgbClr val="00336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7958" name="Rectangle 22"/>
          <p:cNvSpPr>
            <a:spLocks noChangeArrowheads="1"/>
          </p:cNvSpPr>
          <p:nvPr/>
        </p:nvSpPr>
        <p:spPr bwMode="auto">
          <a:xfrm>
            <a:off x="3652034" y="306596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4.7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167959" name="Rectangle 26"/>
          <p:cNvSpPr>
            <a:spLocks noChangeArrowheads="1"/>
          </p:cNvSpPr>
          <p:nvPr/>
        </p:nvSpPr>
        <p:spPr bwMode="auto">
          <a:xfrm>
            <a:off x="3625498" y="417927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2.5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167960" name="Text Box 28"/>
          <p:cNvSpPr txBox="1">
            <a:spLocks noChangeArrowheads="1"/>
          </p:cNvSpPr>
          <p:nvPr/>
        </p:nvSpPr>
        <p:spPr bwMode="auto">
          <a:xfrm>
            <a:off x="7341428" y="4894326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800000"/>
                </a:solidFill>
              </a:rPr>
              <a:t>Brasil</a:t>
            </a:r>
          </a:p>
        </p:txBody>
      </p:sp>
      <p:sp>
        <p:nvSpPr>
          <p:cNvPr id="167961" name="Line 18"/>
          <p:cNvSpPr>
            <a:spLocks noChangeShapeType="1"/>
          </p:cNvSpPr>
          <p:nvPr/>
        </p:nvSpPr>
        <p:spPr bwMode="auto">
          <a:xfrm>
            <a:off x="8084617" y="4963049"/>
            <a:ext cx="259138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7962" name="Line 18"/>
          <p:cNvSpPr>
            <a:spLocks noChangeShapeType="1"/>
          </p:cNvSpPr>
          <p:nvPr/>
        </p:nvSpPr>
        <p:spPr bwMode="auto">
          <a:xfrm>
            <a:off x="8100073" y="5046726"/>
            <a:ext cx="298932" cy="0"/>
          </a:xfrm>
          <a:prstGeom prst="lin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7963" name="Rectangle 8"/>
          <p:cNvSpPr>
            <a:spLocks noChangeArrowheads="1"/>
          </p:cNvSpPr>
          <p:nvPr/>
        </p:nvSpPr>
        <p:spPr bwMode="auto">
          <a:xfrm>
            <a:off x="8464901" y="4899089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663300"/>
                </a:solidFill>
              </a:rPr>
              <a:t>3.2%</a:t>
            </a:r>
            <a:endParaRPr lang="es-ES" sz="2400" b="1" dirty="0">
              <a:solidFill>
                <a:srgbClr val="663300"/>
              </a:solidFill>
            </a:endParaRPr>
          </a:p>
        </p:txBody>
      </p:sp>
      <p:sp>
        <p:nvSpPr>
          <p:cNvPr id="167965" name="Rectangle 14"/>
          <p:cNvSpPr>
            <a:spLocks noChangeArrowheads="1"/>
          </p:cNvSpPr>
          <p:nvPr/>
        </p:nvSpPr>
        <p:spPr bwMode="auto">
          <a:xfrm>
            <a:off x="1866583" y="1591856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6.9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167966" name="Rectangle 22"/>
          <p:cNvSpPr>
            <a:spLocks noChangeArrowheads="1"/>
          </p:cNvSpPr>
          <p:nvPr/>
        </p:nvSpPr>
        <p:spPr bwMode="auto">
          <a:xfrm>
            <a:off x="1866540" y="180264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6.6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167967" name="Rectangle 26"/>
          <p:cNvSpPr>
            <a:spLocks noChangeArrowheads="1"/>
          </p:cNvSpPr>
          <p:nvPr/>
        </p:nvSpPr>
        <p:spPr bwMode="auto">
          <a:xfrm>
            <a:off x="1874290" y="39330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2.7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167968" name="Line 119"/>
          <p:cNvSpPr>
            <a:spLocks noChangeShapeType="1"/>
          </p:cNvSpPr>
          <p:nvPr/>
        </p:nvSpPr>
        <p:spPr bwMode="auto">
          <a:xfrm>
            <a:off x="4457150" y="970996"/>
            <a:ext cx="0" cy="5184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7969" name="Text Box 120"/>
          <p:cNvSpPr txBox="1">
            <a:spLocks noChangeArrowheads="1"/>
          </p:cNvSpPr>
          <p:nvPr/>
        </p:nvSpPr>
        <p:spPr bwMode="auto">
          <a:xfrm>
            <a:off x="4897282" y="2286997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1800" b="1" dirty="0">
                <a:solidFill>
                  <a:srgbClr val="000000"/>
                </a:solidFill>
              </a:rPr>
              <a:t>Proyección</a:t>
            </a:r>
          </a:p>
        </p:txBody>
      </p:sp>
      <p:sp>
        <p:nvSpPr>
          <p:cNvPr id="167971" name="Rectangle 9"/>
          <p:cNvSpPr>
            <a:spLocks noChangeArrowheads="1"/>
          </p:cNvSpPr>
          <p:nvPr/>
        </p:nvSpPr>
        <p:spPr bwMode="auto">
          <a:xfrm>
            <a:off x="672210" y="283686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5.2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7972" name="Rectangle 14"/>
          <p:cNvSpPr>
            <a:spLocks noChangeArrowheads="1"/>
          </p:cNvSpPr>
          <p:nvPr/>
        </p:nvSpPr>
        <p:spPr bwMode="auto">
          <a:xfrm>
            <a:off x="672210" y="848759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8.8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167973" name="Rectangle 22"/>
          <p:cNvSpPr>
            <a:spLocks noChangeArrowheads="1"/>
          </p:cNvSpPr>
          <p:nvPr/>
        </p:nvSpPr>
        <p:spPr bwMode="auto">
          <a:xfrm>
            <a:off x="670830" y="367409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4.0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167974" name="Rectangle 26"/>
          <p:cNvSpPr>
            <a:spLocks noChangeArrowheads="1"/>
          </p:cNvSpPr>
          <p:nvPr/>
        </p:nvSpPr>
        <p:spPr bwMode="auto">
          <a:xfrm>
            <a:off x="672210" y="1569567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7.5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167976" name="Rectangle 9"/>
          <p:cNvSpPr>
            <a:spLocks noChangeArrowheads="1"/>
          </p:cNvSpPr>
          <p:nvPr/>
        </p:nvSpPr>
        <p:spPr bwMode="auto">
          <a:xfrm>
            <a:off x="1866250" y="2364457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6.0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7977" name="Rectangle 6"/>
          <p:cNvSpPr>
            <a:spLocks noChangeArrowheads="1"/>
          </p:cNvSpPr>
          <p:nvPr/>
        </p:nvSpPr>
        <p:spPr bwMode="auto">
          <a:xfrm>
            <a:off x="7488970" y="4362151"/>
            <a:ext cx="585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solidFill>
                  <a:srgbClr val="000000"/>
                </a:solidFill>
              </a:rPr>
              <a:t>Latam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44" name="43 Elipse"/>
          <p:cNvSpPr/>
          <p:nvPr/>
        </p:nvSpPr>
        <p:spPr bwMode="auto">
          <a:xfrm>
            <a:off x="685174" y="2350371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670830" y="2059944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6.1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46" name="45 Elipse"/>
          <p:cNvSpPr/>
          <p:nvPr/>
        </p:nvSpPr>
        <p:spPr bwMode="auto">
          <a:xfrm>
            <a:off x="1888634" y="3319215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1859945" y="3051633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4.2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8424023" y="4360267"/>
            <a:ext cx="4087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00"/>
                </a:solidFill>
              </a:rPr>
              <a:t>3.5%</a:t>
            </a: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8107217" y="4503784"/>
            <a:ext cx="2365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7" name="56 Elipse"/>
          <p:cNvSpPr/>
          <p:nvPr/>
        </p:nvSpPr>
        <p:spPr bwMode="auto">
          <a:xfrm>
            <a:off x="3674859" y="4460932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652034" y="3934094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</a:rPr>
              <a:t>2.6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62" name="Line 18"/>
          <p:cNvSpPr>
            <a:spLocks noChangeShapeType="1"/>
          </p:cNvSpPr>
          <p:nvPr/>
        </p:nvSpPr>
        <p:spPr bwMode="auto">
          <a:xfrm>
            <a:off x="8087048" y="3524384"/>
            <a:ext cx="298932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611947" y="3704074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2.6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4621339" y="301952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4.6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595418" y="4716828"/>
            <a:ext cx="311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1.8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4821280" y="568074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0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69" name="68 Elipse"/>
          <p:cNvSpPr/>
          <p:nvPr/>
        </p:nvSpPr>
        <p:spPr bwMode="auto">
          <a:xfrm>
            <a:off x="4661418" y="5318969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4918064" y="534260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</a:rPr>
              <a:t>0.8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5821366" y="3239903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4.0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5821366" y="3827185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3.8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5833254" y="4311557"/>
            <a:ext cx="311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2.7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78" name="Rectangle 26"/>
          <p:cNvSpPr>
            <a:spLocks noChangeArrowheads="1"/>
          </p:cNvSpPr>
          <p:nvPr/>
        </p:nvSpPr>
        <p:spPr bwMode="auto">
          <a:xfrm>
            <a:off x="5748682" y="5988471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-0.6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5536031" y="5337205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</a:rPr>
              <a:t>0.8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80" name="79 Elipse"/>
          <p:cNvSpPr/>
          <p:nvPr/>
        </p:nvSpPr>
        <p:spPr bwMode="auto">
          <a:xfrm>
            <a:off x="5860559" y="5342601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7039777" y="2702196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5.5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72" name="Rectangle 22"/>
          <p:cNvSpPr>
            <a:spLocks noChangeArrowheads="1"/>
          </p:cNvSpPr>
          <p:nvPr/>
        </p:nvSpPr>
        <p:spPr bwMode="auto">
          <a:xfrm>
            <a:off x="7039777" y="3351824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4.3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7051665" y="3780782"/>
            <a:ext cx="311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3.5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81" name="Rectangle 26"/>
          <p:cNvSpPr>
            <a:spLocks noChangeArrowheads="1"/>
          </p:cNvSpPr>
          <p:nvPr/>
        </p:nvSpPr>
        <p:spPr bwMode="auto">
          <a:xfrm>
            <a:off x="7053539" y="491602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1.6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82" name="Rectangle 22"/>
          <p:cNvSpPr>
            <a:spLocks noChangeArrowheads="1"/>
          </p:cNvSpPr>
          <p:nvPr/>
        </p:nvSpPr>
        <p:spPr bwMode="auto">
          <a:xfrm>
            <a:off x="7060558" y="437651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</a:rPr>
              <a:t>2.6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83" name="82 Elipse"/>
          <p:cNvSpPr/>
          <p:nvPr/>
        </p:nvSpPr>
        <p:spPr bwMode="auto">
          <a:xfrm>
            <a:off x="6783131" y="4353411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 bwMode="auto">
          <a:xfrm>
            <a:off x="457200" y="5680748"/>
            <a:ext cx="690572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6463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7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042987"/>
              </p:ext>
            </p:extLst>
          </p:nvPr>
        </p:nvGraphicFramePr>
        <p:xfrm>
          <a:off x="-208572" y="981075"/>
          <a:ext cx="7555523" cy="568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89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B03548-34D9-4D6B-9E75-51158C4A47D1}" type="slidenum">
              <a:rPr lang="en-US" sz="1400" smtClean="0">
                <a:solidFill>
                  <a:srgbClr val="000000"/>
                </a:solidFill>
              </a:rPr>
              <a:pPr/>
              <a:t>19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8964" name="Rectangle 101"/>
          <p:cNvSpPr>
            <a:spLocks noChangeArrowheads="1"/>
          </p:cNvSpPr>
          <p:nvPr/>
        </p:nvSpPr>
        <p:spPr bwMode="auto">
          <a:xfrm>
            <a:off x="217488" y="6553200"/>
            <a:ext cx="2914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400">
                <a:solidFill>
                  <a:srgbClr val="000000"/>
                </a:solidFill>
              </a:rPr>
              <a:t>Fuente: Cálculos Anif y  JPMorgan</a:t>
            </a: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85738" y="280988"/>
            <a:ext cx="68373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Crecimiento sostenible de largo plazo: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Argentina, Ecuador, Venezuela y Colombia (%) 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7255639" y="3700260"/>
            <a:ext cx="585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solidFill>
                  <a:srgbClr val="000000"/>
                </a:solidFill>
              </a:rPr>
              <a:t>Latam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7234238" y="2863589"/>
            <a:ext cx="866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500" b="1" dirty="0">
                <a:solidFill>
                  <a:srgbClr val="003399"/>
                </a:solidFill>
              </a:rPr>
              <a:t>Colombia</a:t>
            </a:r>
            <a:endParaRPr lang="es-ES" dirty="0">
              <a:solidFill>
                <a:srgbClr val="003399"/>
              </a:solidFill>
            </a:endParaRP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8677275" y="2868351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3399"/>
                </a:solidFill>
              </a:rPr>
              <a:t>4.5%</a:t>
            </a:r>
            <a:endParaRPr lang="es-ES" sz="2400" b="1" dirty="0">
              <a:solidFill>
                <a:srgbClr val="800000"/>
              </a:solidFill>
            </a:endParaRP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3655771" y="333543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2.9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7227598" y="3141478"/>
            <a:ext cx="889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500" b="1" dirty="0">
                <a:solidFill>
                  <a:srgbClr val="FF0000"/>
                </a:solidFill>
              </a:rPr>
              <a:t>Argentina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8640473" y="3157353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0000"/>
                </a:solidFill>
              </a:rPr>
              <a:t>3.0%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7229186" y="3406437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500" b="1">
                <a:solidFill>
                  <a:srgbClr val="008000"/>
                </a:solidFill>
              </a:rPr>
              <a:t>Ecuador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3655771" y="2801394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4.6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168975" name="Rectangle 15"/>
          <p:cNvSpPr>
            <a:spLocks noChangeArrowheads="1"/>
          </p:cNvSpPr>
          <p:nvPr/>
        </p:nvSpPr>
        <p:spPr bwMode="auto">
          <a:xfrm>
            <a:off x="8654761" y="3390562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8000"/>
                </a:solidFill>
              </a:rPr>
              <a:t>4.0%</a:t>
            </a:r>
            <a:endParaRPr lang="es-ES" sz="2400" b="1" dirty="0">
              <a:solidFill>
                <a:srgbClr val="008000"/>
              </a:solidFill>
            </a:endParaRPr>
          </a:p>
        </p:txBody>
      </p:sp>
      <p:sp>
        <p:nvSpPr>
          <p:cNvPr id="168976" name="Line 18"/>
          <p:cNvSpPr>
            <a:spLocks noChangeShapeType="1"/>
          </p:cNvSpPr>
          <p:nvPr/>
        </p:nvSpPr>
        <p:spPr bwMode="auto">
          <a:xfrm>
            <a:off x="8245475" y="2995351"/>
            <a:ext cx="360363" cy="0"/>
          </a:xfrm>
          <a:prstGeom prst="line">
            <a:avLst/>
          </a:prstGeom>
          <a:noFill/>
          <a:ln w="28575">
            <a:solidFill>
              <a:srgbClr val="0033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8977" name="Line 19"/>
          <p:cNvSpPr>
            <a:spLocks noChangeShapeType="1"/>
          </p:cNvSpPr>
          <p:nvPr/>
        </p:nvSpPr>
        <p:spPr bwMode="auto">
          <a:xfrm>
            <a:off x="8206076" y="3270880"/>
            <a:ext cx="3603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8978" name="Line 20"/>
          <p:cNvSpPr>
            <a:spLocks noChangeShapeType="1"/>
          </p:cNvSpPr>
          <p:nvPr/>
        </p:nvSpPr>
        <p:spPr bwMode="auto">
          <a:xfrm>
            <a:off x="8213436" y="3528675"/>
            <a:ext cx="384175" cy="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8982" name="Rectangle 22"/>
          <p:cNvSpPr>
            <a:spLocks noChangeArrowheads="1"/>
          </p:cNvSpPr>
          <p:nvPr/>
        </p:nvSpPr>
        <p:spPr bwMode="auto">
          <a:xfrm>
            <a:off x="3655771" y="2542037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4.7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168983" name="Rectangle 26"/>
          <p:cNvSpPr>
            <a:spLocks noChangeArrowheads="1"/>
          </p:cNvSpPr>
          <p:nvPr/>
        </p:nvSpPr>
        <p:spPr bwMode="auto">
          <a:xfrm>
            <a:off x="3614207" y="4285639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1.3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168984" name="Text Box 28"/>
          <p:cNvSpPr txBox="1">
            <a:spLocks noChangeArrowheads="1"/>
          </p:cNvSpPr>
          <p:nvPr/>
        </p:nvSpPr>
        <p:spPr bwMode="auto">
          <a:xfrm>
            <a:off x="7037098" y="4487998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800000"/>
                </a:solidFill>
              </a:rPr>
              <a:t>Venezuela</a:t>
            </a:r>
          </a:p>
        </p:txBody>
      </p:sp>
      <p:sp>
        <p:nvSpPr>
          <p:cNvPr id="168985" name="Line 18"/>
          <p:cNvSpPr>
            <a:spLocks noChangeShapeType="1"/>
          </p:cNvSpPr>
          <p:nvPr/>
        </p:nvSpPr>
        <p:spPr bwMode="auto">
          <a:xfrm>
            <a:off x="8245475" y="2973451"/>
            <a:ext cx="360363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8986" name="Line 18"/>
          <p:cNvSpPr>
            <a:spLocks noChangeShapeType="1"/>
          </p:cNvSpPr>
          <p:nvPr/>
        </p:nvSpPr>
        <p:spPr bwMode="auto">
          <a:xfrm>
            <a:off x="8118185" y="4656033"/>
            <a:ext cx="360363" cy="0"/>
          </a:xfrm>
          <a:prstGeom prst="lin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8987" name="Rectangle 8"/>
          <p:cNvSpPr>
            <a:spLocks noChangeArrowheads="1"/>
          </p:cNvSpPr>
          <p:nvPr/>
        </p:nvSpPr>
        <p:spPr bwMode="auto">
          <a:xfrm>
            <a:off x="8548398" y="4543031"/>
            <a:ext cx="404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>
                <a:solidFill>
                  <a:srgbClr val="663300"/>
                </a:solidFill>
              </a:rPr>
              <a:t>2.5%</a:t>
            </a:r>
            <a:endParaRPr lang="es-ES" sz="2400" b="1">
              <a:solidFill>
                <a:srgbClr val="663300"/>
              </a:solidFill>
            </a:endParaRPr>
          </a:p>
        </p:txBody>
      </p:sp>
      <p:sp>
        <p:nvSpPr>
          <p:cNvPr id="168989" name="Rectangle 14"/>
          <p:cNvSpPr>
            <a:spLocks noChangeArrowheads="1"/>
          </p:cNvSpPr>
          <p:nvPr/>
        </p:nvSpPr>
        <p:spPr bwMode="auto">
          <a:xfrm>
            <a:off x="1775567" y="210074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8.0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168990" name="Rectangle 22"/>
          <p:cNvSpPr>
            <a:spLocks noChangeArrowheads="1"/>
          </p:cNvSpPr>
          <p:nvPr/>
        </p:nvSpPr>
        <p:spPr bwMode="auto">
          <a:xfrm>
            <a:off x="1775567" y="2508718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6.6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168991" name="Rectangle 26"/>
          <p:cNvSpPr>
            <a:spLocks noChangeArrowheads="1"/>
          </p:cNvSpPr>
          <p:nvPr/>
        </p:nvSpPr>
        <p:spPr bwMode="auto">
          <a:xfrm>
            <a:off x="1790576" y="3436673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4.2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168992" name="Line 119"/>
          <p:cNvSpPr>
            <a:spLocks noChangeShapeType="1"/>
          </p:cNvSpPr>
          <p:nvPr/>
        </p:nvSpPr>
        <p:spPr bwMode="auto">
          <a:xfrm>
            <a:off x="4340388" y="1222831"/>
            <a:ext cx="0" cy="48244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8993" name="Text Box 120"/>
          <p:cNvSpPr txBox="1">
            <a:spLocks noChangeArrowheads="1"/>
          </p:cNvSpPr>
          <p:nvPr/>
        </p:nvSpPr>
        <p:spPr bwMode="auto">
          <a:xfrm>
            <a:off x="5000194" y="1594972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1800" b="1" dirty="0">
                <a:solidFill>
                  <a:srgbClr val="000000"/>
                </a:solidFill>
              </a:rPr>
              <a:t>Proyección</a:t>
            </a:r>
          </a:p>
        </p:txBody>
      </p:sp>
      <p:sp>
        <p:nvSpPr>
          <p:cNvPr id="168995" name="Rectangle 9"/>
          <p:cNvSpPr>
            <a:spLocks noChangeArrowheads="1"/>
          </p:cNvSpPr>
          <p:nvPr/>
        </p:nvSpPr>
        <p:spPr bwMode="auto">
          <a:xfrm>
            <a:off x="567227" y="1384261"/>
            <a:ext cx="284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9.2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8996" name="Rectangle 14"/>
          <p:cNvSpPr>
            <a:spLocks noChangeArrowheads="1"/>
          </p:cNvSpPr>
          <p:nvPr/>
        </p:nvSpPr>
        <p:spPr bwMode="auto">
          <a:xfrm>
            <a:off x="601174" y="345621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3.6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168997" name="Rectangle 22"/>
          <p:cNvSpPr>
            <a:spLocks noChangeArrowheads="1"/>
          </p:cNvSpPr>
          <p:nvPr/>
        </p:nvSpPr>
        <p:spPr bwMode="auto">
          <a:xfrm>
            <a:off x="566641" y="3187204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4.0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168998" name="Rectangle 26"/>
          <p:cNvSpPr>
            <a:spLocks noChangeArrowheads="1"/>
          </p:cNvSpPr>
          <p:nvPr/>
        </p:nvSpPr>
        <p:spPr bwMode="auto">
          <a:xfrm>
            <a:off x="461992" y="5097362"/>
            <a:ext cx="4946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-1.5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169000" name="Rectangle 9"/>
          <p:cNvSpPr>
            <a:spLocks noChangeArrowheads="1"/>
          </p:cNvSpPr>
          <p:nvPr/>
        </p:nvSpPr>
        <p:spPr bwMode="auto">
          <a:xfrm>
            <a:off x="1775567" y="1377943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8.9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43" name="42 Elipse"/>
          <p:cNvSpPr/>
          <p:nvPr/>
        </p:nvSpPr>
        <p:spPr bwMode="auto">
          <a:xfrm>
            <a:off x="567596" y="2654031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66641" y="2386378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6.1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45" name="44 Elipse"/>
          <p:cNvSpPr/>
          <p:nvPr/>
        </p:nvSpPr>
        <p:spPr bwMode="auto">
          <a:xfrm>
            <a:off x="1787211" y="3113068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775567" y="2797885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4.2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8618910" y="3683495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00"/>
                </a:solidFill>
              </a:rPr>
              <a:t>3.5%</a:t>
            </a: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>
            <a:off x="7876052" y="3803953"/>
            <a:ext cx="67825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61" name="60 Elipse"/>
          <p:cNvSpPr/>
          <p:nvPr/>
        </p:nvSpPr>
        <p:spPr bwMode="auto">
          <a:xfrm>
            <a:off x="3666765" y="3700855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3972117" y="3722407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2.6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4809441" y="330116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3.3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4831210" y="2856244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4.6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4823062" y="5984410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-4.0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4796745" y="4705667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-0.4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66" name="65 Elipse"/>
          <p:cNvSpPr/>
          <p:nvPr/>
        </p:nvSpPr>
        <p:spPr bwMode="auto">
          <a:xfrm>
            <a:off x="4681118" y="4270431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4966824" y="425730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</a:rPr>
              <a:t>0.8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7354888" y="2434646"/>
            <a:ext cx="1281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>
                <a:solidFill>
                  <a:srgbClr val="003366"/>
                </a:solidFill>
              </a:rPr>
              <a:t>Crec. Potencial</a:t>
            </a:r>
            <a:endParaRPr lang="es-ES" sz="2400">
              <a:solidFill>
                <a:srgbClr val="003366"/>
              </a:solidFill>
            </a:endParaRPr>
          </a:p>
        </p:txBody>
      </p:sp>
      <p:sp>
        <p:nvSpPr>
          <p:cNvPr id="69" name="Line 21"/>
          <p:cNvSpPr>
            <a:spLocks noChangeShapeType="1"/>
          </p:cNvSpPr>
          <p:nvPr/>
        </p:nvSpPr>
        <p:spPr bwMode="auto">
          <a:xfrm>
            <a:off x="7085013" y="2721983"/>
            <a:ext cx="1727200" cy="0"/>
          </a:xfrm>
          <a:prstGeom prst="line">
            <a:avLst/>
          </a:prstGeom>
          <a:noFill/>
          <a:ln w="28575">
            <a:solidFill>
              <a:srgbClr val="00336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72" name="Rectangle 14"/>
          <p:cNvSpPr>
            <a:spLocks noChangeArrowheads="1"/>
          </p:cNvSpPr>
          <p:nvPr/>
        </p:nvSpPr>
        <p:spPr bwMode="auto">
          <a:xfrm>
            <a:off x="5756796" y="347692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2.0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5756796" y="308878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3.8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5671785" y="5617931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-3.5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5756796" y="368122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1.4</a:t>
            </a:r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5769461" y="4282778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</a:rPr>
              <a:t>0.8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77" name="76 Elipse"/>
          <p:cNvSpPr/>
          <p:nvPr/>
        </p:nvSpPr>
        <p:spPr bwMode="auto">
          <a:xfrm>
            <a:off x="5512815" y="4246677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6839543" y="339664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3.3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6849934" y="292537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3399"/>
                </a:solidFill>
              </a:rPr>
              <a:t>4.3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79" name="Rectangle 26"/>
          <p:cNvSpPr>
            <a:spLocks noChangeArrowheads="1"/>
          </p:cNvSpPr>
          <p:nvPr/>
        </p:nvSpPr>
        <p:spPr bwMode="auto">
          <a:xfrm>
            <a:off x="6943407" y="4569879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00"/>
                </a:solidFill>
              </a:rPr>
              <a:t>0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6839543" y="318530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4.2</a:t>
            </a:r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6530504" y="3720698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</a:rPr>
              <a:t>2.6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202145" y="4483454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srgbClr val="000000"/>
                </a:solidFill>
              </a:rPr>
              <a:t>0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83" name="82 Elipse"/>
          <p:cNvSpPr/>
          <p:nvPr/>
        </p:nvSpPr>
        <p:spPr bwMode="auto">
          <a:xfrm>
            <a:off x="6870670" y="3702564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4" name="Line 117"/>
          <p:cNvSpPr>
            <a:spLocks noChangeShapeType="1"/>
          </p:cNvSpPr>
          <p:nvPr/>
        </p:nvSpPr>
        <p:spPr bwMode="auto">
          <a:xfrm>
            <a:off x="333084" y="4557277"/>
            <a:ext cx="66960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77484"/>
              </p:ext>
            </p:extLst>
          </p:nvPr>
        </p:nvGraphicFramePr>
        <p:xfrm>
          <a:off x="0" y="1000504"/>
          <a:ext cx="8966200" cy="55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5 Marcador de número de diapositiva"/>
          <p:cNvSpPr txBox="1">
            <a:spLocks noGrp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8292474-4EEB-4999-88AC-2ED0352FCEFA}" type="slidenum">
              <a:rPr lang="en-US" sz="140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8263" y="6587950"/>
            <a:ext cx="68091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000000"/>
                </a:solidFill>
              </a:rPr>
              <a:t>Fuente: Cálculos Anif con base en Departamento de Comercio de Estados Unidos- FMI y </a:t>
            </a:r>
            <a:r>
              <a:rPr lang="es-ES" sz="1200" dirty="0" err="1">
                <a:solidFill>
                  <a:srgbClr val="000000"/>
                </a:solidFill>
              </a:rPr>
              <a:t>JPMorgan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3099" name="Text Box 179"/>
          <p:cNvSpPr txBox="1">
            <a:spLocks noChangeArrowheads="1"/>
          </p:cNvSpPr>
          <p:nvPr/>
        </p:nvSpPr>
        <p:spPr bwMode="auto">
          <a:xfrm>
            <a:off x="5206332" y="1031321"/>
            <a:ext cx="13700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  <a:latin typeface="Arial" charset="0"/>
              </a:rPr>
              <a:t>Proyección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94464" y="70229"/>
            <a:ext cx="6985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Crecimiento en Estados Unidos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(2010-2016, variación real anual %)</a:t>
            </a:r>
          </a:p>
        </p:txBody>
      </p:sp>
      <p:cxnSp>
        <p:nvCxnSpPr>
          <p:cNvPr id="51" name="2 Conector recto"/>
          <p:cNvCxnSpPr>
            <a:cxnSpLocks noChangeShapeType="1"/>
          </p:cNvCxnSpPr>
          <p:nvPr/>
        </p:nvCxnSpPr>
        <p:spPr bwMode="auto">
          <a:xfrm flipH="1">
            <a:off x="4625213" y="1031321"/>
            <a:ext cx="15468" cy="4822321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2 Conector recto"/>
          <p:cNvCxnSpPr>
            <a:cxnSpLocks noChangeShapeType="1"/>
          </p:cNvCxnSpPr>
          <p:nvPr/>
        </p:nvCxnSpPr>
        <p:spPr bwMode="auto">
          <a:xfrm flipH="1">
            <a:off x="2582198" y="1369876"/>
            <a:ext cx="15469" cy="4483767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2 Conector recto"/>
          <p:cNvCxnSpPr>
            <a:cxnSpLocks noChangeShapeType="1"/>
          </p:cNvCxnSpPr>
          <p:nvPr/>
        </p:nvCxnSpPr>
        <p:spPr bwMode="auto">
          <a:xfrm flipH="1">
            <a:off x="6717675" y="1331697"/>
            <a:ext cx="15469" cy="4483767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512"/>
          <p:cNvSpPr>
            <a:spLocks noChangeArrowheads="1"/>
          </p:cNvSpPr>
          <p:nvPr/>
        </p:nvSpPr>
        <p:spPr bwMode="auto">
          <a:xfrm>
            <a:off x="2968197" y="5428138"/>
            <a:ext cx="867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66"/>
                </a:solidFill>
              </a:rPr>
              <a:t>2014: 2.4</a:t>
            </a:r>
            <a:endParaRPr lang="es-ES" sz="1600" dirty="0">
              <a:solidFill>
                <a:srgbClr val="000066"/>
              </a:solidFill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3109482" y="5223579"/>
            <a:ext cx="5915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66"/>
                </a:solidFill>
              </a:rPr>
              <a:t>Ahora</a:t>
            </a:r>
          </a:p>
        </p:txBody>
      </p:sp>
      <p:sp>
        <p:nvSpPr>
          <p:cNvPr id="59" name="Rectangle 516"/>
          <p:cNvSpPr>
            <a:spLocks noChangeArrowheads="1"/>
          </p:cNvSpPr>
          <p:nvPr/>
        </p:nvSpPr>
        <p:spPr bwMode="auto">
          <a:xfrm>
            <a:off x="3004132" y="4727863"/>
            <a:ext cx="867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3300"/>
                </a:solidFill>
              </a:rPr>
              <a:t>2014: 2.8</a:t>
            </a:r>
            <a:endParaRPr lang="es-ES" sz="1600" dirty="0">
              <a:solidFill>
                <a:srgbClr val="FF3300"/>
              </a:solidFill>
            </a:endParaRPr>
          </a:p>
        </p:txBody>
      </p:sp>
      <p:sp>
        <p:nvSpPr>
          <p:cNvPr id="60" name="Rectangle 253"/>
          <p:cNvSpPr>
            <a:spLocks noChangeArrowheads="1"/>
          </p:cNvSpPr>
          <p:nvPr/>
        </p:nvSpPr>
        <p:spPr bwMode="auto">
          <a:xfrm>
            <a:off x="3135893" y="4500196"/>
            <a:ext cx="5690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3300"/>
                </a:solidFill>
              </a:rPr>
              <a:t>Antes</a:t>
            </a:r>
            <a:endParaRPr lang="es-ES" sz="1600" dirty="0">
              <a:solidFill>
                <a:srgbClr val="FF3300"/>
              </a:solidFill>
            </a:endParaRPr>
          </a:p>
        </p:txBody>
      </p:sp>
      <p:sp>
        <p:nvSpPr>
          <p:cNvPr id="67" name="Rectangle 512"/>
          <p:cNvSpPr>
            <a:spLocks noChangeArrowheads="1"/>
          </p:cNvSpPr>
          <p:nvPr/>
        </p:nvSpPr>
        <p:spPr bwMode="auto">
          <a:xfrm>
            <a:off x="5158577" y="5398199"/>
            <a:ext cx="867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66"/>
                </a:solidFill>
              </a:rPr>
              <a:t>2015: 3.2</a:t>
            </a:r>
            <a:endParaRPr lang="es-ES" sz="1600" dirty="0">
              <a:solidFill>
                <a:srgbClr val="000066"/>
              </a:solidFill>
            </a:endParaRPr>
          </a:p>
        </p:txBody>
      </p:sp>
      <p:sp>
        <p:nvSpPr>
          <p:cNvPr id="68" name="Rectangle 256"/>
          <p:cNvSpPr>
            <a:spLocks noChangeArrowheads="1"/>
          </p:cNvSpPr>
          <p:nvPr/>
        </p:nvSpPr>
        <p:spPr bwMode="auto">
          <a:xfrm>
            <a:off x="5299862" y="5193640"/>
            <a:ext cx="5915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66"/>
                </a:solidFill>
              </a:rPr>
              <a:t>Ahora</a:t>
            </a:r>
          </a:p>
        </p:txBody>
      </p:sp>
      <p:cxnSp>
        <p:nvCxnSpPr>
          <p:cNvPr id="27" name="1 Conector recto de flecha"/>
          <p:cNvCxnSpPr/>
          <p:nvPr/>
        </p:nvCxnSpPr>
        <p:spPr bwMode="auto">
          <a:xfrm>
            <a:off x="2893400" y="4943307"/>
            <a:ext cx="0" cy="4477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516"/>
          <p:cNvSpPr>
            <a:spLocks noChangeArrowheads="1"/>
          </p:cNvSpPr>
          <p:nvPr/>
        </p:nvSpPr>
        <p:spPr bwMode="auto">
          <a:xfrm>
            <a:off x="5109367" y="4725332"/>
            <a:ext cx="867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3300"/>
                </a:solidFill>
              </a:rPr>
              <a:t>2015: 3.0</a:t>
            </a:r>
            <a:endParaRPr lang="es-ES" sz="1600" dirty="0">
              <a:solidFill>
                <a:srgbClr val="FF3300"/>
              </a:solidFill>
            </a:endParaRPr>
          </a:p>
        </p:txBody>
      </p:sp>
      <p:sp>
        <p:nvSpPr>
          <p:cNvPr id="31" name="Rectangle 253"/>
          <p:cNvSpPr>
            <a:spLocks noChangeArrowheads="1"/>
          </p:cNvSpPr>
          <p:nvPr/>
        </p:nvSpPr>
        <p:spPr bwMode="auto">
          <a:xfrm>
            <a:off x="5241128" y="4497665"/>
            <a:ext cx="5690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3300"/>
                </a:solidFill>
              </a:rPr>
              <a:t>Antes</a:t>
            </a:r>
            <a:endParaRPr lang="es-ES" sz="1600" dirty="0">
              <a:solidFill>
                <a:srgbClr val="FF3300"/>
              </a:solidFill>
            </a:endParaRPr>
          </a:p>
        </p:txBody>
      </p:sp>
      <p:cxnSp>
        <p:nvCxnSpPr>
          <p:cNvPr id="32" name="1 Conector recto de flecha"/>
          <p:cNvCxnSpPr/>
          <p:nvPr/>
        </p:nvCxnSpPr>
        <p:spPr bwMode="auto">
          <a:xfrm flipV="1">
            <a:off x="4907037" y="4891515"/>
            <a:ext cx="0" cy="4995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512"/>
          <p:cNvSpPr>
            <a:spLocks noChangeArrowheads="1"/>
          </p:cNvSpPr>
          <p:nvPr/>
        </p:nvSpPr>
        <p:spPr bwMode="auto">
          <a:xfrm>
            <a:off x="7492476" y="5368710"/>
            <a:ext cx="809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66"/>
                </a:solidFill>
              </a:rPr>
              <a:t>2016:2.5</a:t>
            </a:r>
            <a:endParaRPr lang="es-ES" sz="1600" dirty="0">
              <a:solidFill>
                <a:srgbClr val="000066"/>
              </a:solidFill>
            </a:endParaRPr>
          </a:p>
        </p:txBody>
      </p:sp>
      <p:sp>
        <p:nvSpPr>
          <p:cNvPr id="34" name="Rectangle 256"/>
          <p:cNvSpPr>
            <a:spLocks noChangeArrowheads="1"/>
          </p:cNvSpPr>
          <p:nvPr/>
        </p:nvSpPr>
        <p:spPr bwMode="auto">
          <a:xfrm>
            <a:off x="7595658" y="5140886"/>
            <a:ext cx="5915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66"/>
                </a:solidFill>
              </a:rPr>
              <a:t>Ahora</a:t>
            </a:r>
          </a:p>
        </p:txBody>
      </p:sp>
    </p:spTree>
    <p:extLst>
      <p:ext uri="{BB962C8B-B14F-4D97-AF65-F5344CB8AC3E}">
        <p14:creationId xmlns:p14="http://schemas.microsoft.com/office/powerpoint/2010/main" val="561846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48" y="548680"/>
            <a:ext cx="8999537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9" name="Text Box 5"/>
          <p:cNvSpPr txBox="1">
            <a:spLocks noChangeArrowheads="1"/>
          </p:cNvSpPr>
          <p:nvPr/>
        </p:nvSpPr>
        <p:spPr bwMode="auto">
          <a:xfrm>
            <a:off x="0" y="6548438"/>
            <a:ext cx="2959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>
                <a:solidFill>
                  <a:srgbClr val="000000"/>
                </a:solidFill>
              </a:rPr>
              <a:t>Fuente: Banco de la República</a:t>
            </a:r>
          </a:p>
        </p:txBody>
      </p:sp>
      <p:sp>
        <p:nvSpPr>
          <p:cNvPr id="122890" name="Rectangle 6"/>
          <p:cNvSpPr>
            <a:spLocks noChangeArrowheads="1"/>
          </p:cNvSpPr>
          <p:nvPr/>
        </p:nvSpPr>
        <p:spPr bwMode="auto">
          <a:xfrm>
            <a:off x="272502" y="145877"/>
            <a:ext cx="6150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Evolución de la TRM y promedios anuales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8399122" y="1716297"/>
            <a:ext cx="8906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solidFill>
                  <a:srgbClr val="000000"/>
                </a:solidFill>
              </a:rPr>
              <a:t> </a:t>
            </a:r>
            <a:r>
              <a:rPr lang="es-MX" sz="1400" b="1" dirty="0" smtClean="0">
                <a:solidFill>
                  <a:srgbClr val="000000"/>
                </a:solidFill>
              </a:rPr>
              <a:t>$2.376</a:t>
            </a: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rot="5400000">
            <a:off x="696254" y="3329658"/>
            <a:ext cx="4128847" cy="1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rot="5400000">
            <a:off x="2642236" y="3331420"/>
            <a:ext cx="412532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1032488" y="306896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0000"/>
                </a:solidFill>
              </a:rPr>
              <a:t>Promedio </a:t>
            </a:r>
            <a:r>
              <a:rPr lang="es-MX" sz="1600" dirty="0" smtClean="0">
                <a:solidFill>
                  <a:srgbClr val="000000"/>
                </a:solidFill>
              </a:rPr>
              <a:t>2011</a:t>
            </a:r>
            <a:endParaRPr lang="es-MX" sz="16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0000"/>
                </a:solidFill>
              </a:rPr>
              <a:t>$</a:t>
            </a:r>
            <a:r>
              <a:rPr lang="es-MX" sz="1600" dirty="0" smtClean="0">
                <a:solidFill>
                  <a:srgbClr val="000000"/>
                </a:solidFill>
              </a:rPr>
              <a:t>1.847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744455" y="4437112"/>
            <a:ext cx="201622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rot="5400000">
            <a:off x="4550448" y="3367425"/>
            <a:ext cx="4053313" cy="1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>
            <a:off x="2760680" y="4725144"/>
            <a:ext cx="194421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4704893" y="4293096"/>
            <a:ext cx="1872211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776904" y="2996952"/>
            <a:ext cx="18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0000"/>
                </a:solidFill>
              </a:rPr>
              <a:t>Promedio </a:t>
            </a:r>
            <a:r>
              <a:rPr lang="es-MX" sz="1600" dirty="0" smtClean="0">
                <a:solidFill>
                  <a:srgbClr val="000000"/>
                </a:solidFill>
              </a:rPr>
              <a:t>2013</a:t>
            </a:r>
            <a:endParaRPr lang="es-MX" sz="16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0000"/>
                </a:solidFill>
              </a:rPr>
              <a:t>$</a:t>
            </a:r>
            <a:r>
              <a:rPr lang="es-MX" sz="1600" dirty="0" smtClean="0">
                <a:solidFill>
                  <a:srgbClr val="000000"/>
                </a:solidFill>
              </a:rPr>
              <a:t>1.869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2976704" y="3492297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0000"/>
                </a:solidFill>
              </a:rPr>
              <a:t>Promedio </a:t>
            </a:r>
            <a:r>
              <a:rPr lang="es-MX" sz="1600" dirty="0" smtClean="0">
                <a:solidFill>
                  <a:srgbClr val="000000"/>
                </a:solidFill>
              </a:rPr>
              <a:t>2012</a:t>
            </a:r>
            <a:endParaRPr lang="es-MX" sz="16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0000"/>
                </a:solidFill>
              </a:rPr>
              <a:t>$</a:t>
            </a:r>
            <a:r>
              <a:rPr lang="es-MX" sz="1600" dirty="0" smtClean="0">
                <a:solidFill>
                  <a:srgbClr val="000000"/>
                </a:solidFill>
              </a:rPr>
              <a:t>1.798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6547528" y="3692649"/>
            <a:ext cx="1685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6577104" y="2420888"/>
            <a:ext cx="1655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0000"/>
                </a:solidFill>
              </a:rPr>
              <a:t>Promedio </a:t>
            </a:r>
            <a:r>
              <a:rPr lang="es-MX" sz="1600" dirty="0" smtClean="0">
                <a:solidFill>
                  <a:srgbClr val="000000"/>
                </a:solidFill>
              </a:rPr>
              <a:t>2014</a:t>
            </a:r>
            <a:endParaRPr lang="es-MX" sz="16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srgbClr val="000000"/>
                </a:solidFill>
              </a:rPr>
              <a:t>$2.000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 rot="16200000">
            <a:off x="7910697" y="6047617"/>
            <a:ext cx="136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b="1" dirty="0">
                <a:solidFill>
                  <a:srgbClr val="000000"/>
                </a:solidFill>
                <a:cs typeface="Arial" panose="020B0604020202020204" pitchFamily="34" charset="0"/>
              </a:rPr>
              <a:t>feb-15</a:t>
            </a:r>
          </a:p>
        </p:txBody>
      </p:sp>
      <p:sp>
        <p:nvSpPr>
          <p:cNvPr id="56" name="Line 8"/>
          <p:cNvSpPr>
            <a:spLocks noChangeShapeType="1"/>
          </p:cNvSpPr>
          <p:nvPr/>
        </p:nvSpPr>
        <p:spPr bwMode="auto">
          <a:xfrm rot="5400000">
            <a:off x="6217162" y="3428901"/>
            <a:ext cx="40322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8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84455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9" name="Text Box 5"/>
          <p:cNvSpPr txBox="1">
            <a:spLocks noChangeArrowheads="1"/>
          </p:cNvSpPr>
          <p:nvPr/>
        </p:nvSpPr>
        <p:spPr bwMode="auto">
          <a:xfrm>
            <a:off x="0" y="6548438"/>
            <a:ext cx="2959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dirty="0">
                <a:solidFill>
                  <a:srgbClr val="000000"/>
                </a:solidFill>
              </a:rPr>
              <a:t>Fuente: Banco de la República</a:t>
            </a:r>
          </a:p>
        </p:txBody>
      </p:sp>
      <p:sp>
        <p:nvSpPr>
          <p:cNvPr id="122890" name="Rectangle 6"/>
          <p:cNvSpPr>
            <a:spLocks noChangeArrowheads="1"/>
          </p:cNvSpPr>
          <p:nvPr/>
        </p:nvSpPr>
        <p:spPr bwMode="auto">
          <a:xfrm>
            <a:off x="251520" y="195090"/>
            <a:ext cx="6150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Evolución de la TRM y promedios anuales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8290462" y="3284984"/>
            <a:ext cx="674026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500" b="1" dirty="0" smtClean="0">
                <a:solidFill>
                  <a:srgbClr val="008000"/>
                </a:solidFill>
              </a:rPr>
              <a:t>8.3%</a:t>
            </a:r>
            <a:endParaRPr lang="es-ES" sz="1500" b="1" dirty="0">
              <a:solidFill>
                <a:srgbClr val="008000"/>
              </a:solidFill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8172400" y="2708920"/>
            <a:ext cx="8042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500" b="1" dirty="0" smtClean="0">
                <a:solidFill>
                  <a:srgbClr val="000066"/>
                </a:solidFill>
              </a:rPr>
              <a:t>17.5%</a:t>
            </a:r>
            <a:endParaRPr lang="es-ES" sz="1500" b="1" dirty="0">
              <a:solidFill>
                <a:srgbClr val="000066"/>
              </a:solidFill>
            </a:endParaRP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>
            <a:off x="2483766" y="4148662"/>
            <a:ext cx="187221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1763688" y="4676626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00"/>
                </a:solidFill>
              </a:rPr>
              <a:t>-2.8%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 rot="5400000" flipV="1">
            <a:off x="222291" y="3486469"/>
            <a:ext cx="4810984" cy="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 rot="5400000" flipV="1">
            <a:off x="2022493" y="3412812"/>
            <a:ext cx="4810984" cy="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 flipV="1">
            <a:off x="539550" y="4149080"/>
            <a:ext cx="1944216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276352" y="4388594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00"/>
                </a:solidFill>
              </a:rPr>
              <a:t>-2.7%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172400" y="2385755"/>
            <a:ext cx="8443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latin typeface="Arial" pitchFamily="34" charset="0"/>
              </a:defRPr>
            </a:lvl2pPr>
            <a:lvl3pPr marL="1143000" indent="-228600" eaLnBrk="0" hangingPunct="0">
              <a:defRPr sz="2400">
                <a:latin typeface="Arial" pitchFamily="34" charset="0"/>
              </a:defRPr>
            </a:lvl3pPr>
            <a:lvl4pPr marL="1600200" indent="-228600" eaLnBrk="0" hangingPunct="0">
              <a:defRPr sz="2400">
                <a:latin typeface="Arial" pitchFamily="34" charset="0"/>
              </a:defRPr>
            </a:lvl4pPr>
            <a:lvl5pPr marL="2057400" indent="-228600" eaLnBrk="0" hangingPunct="0">
              <a:defRPr sz="24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9pPr>
          </a:lstStyle>
          <a:p>
            <a:r>
              <a:rPr lang="es-CO" dirty="0"/>
              <a:t>Anual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8028384" y="3537883"/>
            <a:ext cx="10623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latin typeface="Arial" pitchFamily="34" charset="0"/>
              </a:defRPr>
            </a:lvl2pPr>
            <a:lvl3pPr marL="1143000" indent="-228600" eaLnBrk="0" hangingPunct="0">
              <a:defRPr sz="2400">
                <a:latin typeface="Arial" pitchFamily="34" charset="0"/>
              </a:defRPr>
            </a:lvl3pPr>
            <a:lvl4pPr marL="1600200" indent="-228600" eaLnBrk="0" hangingPunct="0">
              <a:defRPr sz="2400">
                <a:latin typeface="Arial" pitchFamily="34" charset="0"/>
              </a:defRPr>
            </a:lvl4pPr>
            <a:lvl5pPr marL="2057400" indent="-228600" eaLnBrk="0" hangingPunct="0">
              <a:defRPr sz="24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9pPr>
          </a:lstStyle>
          <a:p>
            <a:r>
              <a:rPr lang="es-CO" dirty="0"/>
              <a:t>Promedio</a:t>
            </a: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 rot="5400000" flipV="1">
            <a:off x="3822691" y="3458228"/>
            <a:ext cx="4810984" cy="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V="1">
            <a:off x="4427984" y="3789040"/>
            <a:ext cx="187220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508104" y="2948434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00"/>
                </a:solidFill>
              </a:rPr>
              <a:t>4.0%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164288" y="2780928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00"/>
                </a:solidFill>
              </a:rPr>
              <a:t>7.1%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V="1">
            <a:off x="6156176" y="3558477"/>
            <a:ext cx="1728195" cy="14539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 rot="16200000">
            <a:off x="7619327" y="6430740"/>
            <a:ext cx="1223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00" dirty="0">
                <a:solidFill>
                  <a:srgbClr val="000000"/>
                </a:solidFill>
                <a:cs typeface="Arial" panose="020B0604020202020204" pitchFamily="34" charset="0"/>
              </a:rPr>
              <a:t>feb-15</a:t>
            </a: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rot="5400000" flipV="1">
            <a:off x="5426600" y="3465090"/>
            <a:ext cx="4941959" cy="2642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27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532" y="953773"/>
            <a:ext cx="7524837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6" name="Rectangle 3"/>
          <p:cNvSpPr>
            <a:spLocks noChangeArrowheads="1"/>
          </p:cNvSpPr>
          <p:nvPr/>
        </p:nvSpPr>
        <p:spPr bwMode="auto">
          <a:xfrm>
            <a:off x="782702" y="76200"/>
            <a:ext cx="4874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Exportaciones colombianas </a:t>
            </a:r>
          </a:p>
        </p:txBody>
      </p:sp>
      <p:sp>
        <p:nvSpPr>
          <p:cNvPr id="176137" name="Rectangle 4"/>
          <p:cNvSpPr>
            <a:spLocks noChangeArrowheads="1"/>
          </p:cNvSpPr>
          <p:nvPr/>
        </p:nvSpPr>
        <p:spPr bwMode="auto">
          <a:xfrm>
            <a:off x="5971" y="584441"/>
            <a:ext cx="7149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0000"/>
                </a:solidFill>
              </a:rPr>
              <a:t>(</a:t>
            </a:r>
            <a:r>
              <a:rPr lang="es-ES" sz="2400" dirty="0">
                <a:solidFill>
                  <a:srgbClr val="000000"/>
                </a:solidFill>
              </a:rPr>
              <a:t>variación anual, ac.12 meses a noviembre de 2014)</a:t>
            </a:r>
          </a:p>
        </p:txBody>
      </p:sp>
      <p:sp>
        <p:nvSpPr>
          <p:cNvPr id="176138" name="Text Box 5"/>
          <p:cNvSpPr txBox="1">
            <a:spLocks noChangeArrowheads="1"/>
          </p:cNvSpPr>
          <p:nvPr/>
        </p:nvSpPr>
        <p:spPr bwMode="auto">
          <a:xfrm>
            <a:off x="-36513" y="6524625"/>
            <a:ext cx="24032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100" dirty="0">
                <a:solidFill>
                  <a:srgbClr val="000000"/>
                </a:solidFill>
              </a:rPr>
              <a:t>Fuente: DANE . Cifras Preliminares</a:t>
            </a:r>
          </a:p>
        </p:txBody>
      </p:sp>
      <p:sp>
        <p:nvSpPr>
          <p:cNvPr id="73" name="Rectangle 11"/>
          <p:cNvSpPr>
            <a:spLocks noChangeArrowheads="1"/>
          </p:cNvSpPr>
          <p:nvPr/>
        </p:nvSpPr>
        <p:spPr bwMode="auto">
          <a:xfrm>
            <a:off x="6833104" y="4910971"/>
            <a:ext cx="22393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FF"/>
                </a:solidFill>
              </a:rPr>
              <a:t>   -6.8  No tradicionales</a:t>
            </a:r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 flipV="1">
            <a:off x="431540" y="4472722"/>
            <a:ext cx="6517836" cy="1147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 flipV="1">
            <a:off x="5112060" y="1648765"/>
            <a:ext cx="0" cy="406321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 flipV="1">
            <a:off x="2087724" y="1619422"/>
            <a:ext cx="0" cy="4092561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7033032" y="4509120"/>
            <a:ext cx="14146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99"/>
                </a:solidFill>
              </a:rPr>
              <a:t>-3.7 TOTAL</a:t>
            </a:r>
            <a:endParaRPr lang="es-ES" b="1" dirty="0">
              <a:solidFill>
                <a:srgbClr val="000099"/>
              </a:solidFill>
            </a:endParaRPr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7020369" y="4293096"/>
            <a:ext cx="20161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8000"/>
                </a:solidFill>
              </a:rPr>
              <a:t>-2.4  Tradicionales</a:t>
            </a: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7056276" y="4690300"/>
            <a:ext cx="19246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-4.7   Año corrido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5832140" y="1670038"/>
            <a:ext cx="0" cy="406321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96136" y="1598030"/>
            <a:ext cx="154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000000"/>
                </a:solidFill>
              </a:rPr>
              <a:t>2014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6912260" y="4636877"/>
            <a:ext cx="144016" cy="1242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4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49" y="1124745"/>
            <a:ext cx="6718081" cy="54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38 CuadroTexto"/>
          <p:cNvSpPr txBox="1">
            <a:spLocks noChangeArrowheads="1"/>
          </p:cNvSpPr>
          <p:nvPr/>
        </p:nvSpPr>
        <p:spPr bwMode="auto">
          <a:xfrm>
            <a:off x="5816872" y="4483100"/>
            <a:ext cx="1995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1600" b="1" dirty="0">
                <a:solidFill>
                  <a:srgbClr val="000000"/>
                </a:solidFill>
              </a:rPr>
              <a:t>Oro, Esmeraldas - mineras.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64519" name="Rectangle 6"/>
          <p:cNvSpPr txBox="1">
            <a:spLocks noGrp="1" noChangeArrowheads="1"/>
          </p:cNvSpPr>
          <p:nvPr/>
        </p:nvSpPr>
        <p:spPr bwMode="auto">
          <a:xfrm>
            <a:off x="8532813" y="6453336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041E56-760E-413E-A137-0557CE77B1D1}" type="slidenum">
              <a:rPr lang="en-US" sz="1400">
                <a:solidFill>
                  <a:srgbClr val="000000"/>
                </a:solidFill>
              </a:rPr>
              <a:pPr eaLnBrk="1" hangingPunct="1"/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4521" name="Rectangle 4"/>
          <p:cNvSpPr>
            <a:spLocks noChangeArrowheads="1"/>
          </p:cNvSpPr>
          <p:nvPr/>
        </p:nvSpPr>
        <p:spPr bwMode="auto">
          <a:xfrm>
            <a:off x="-103813" y="188640"/>
            <a:ext cx="693298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2300" b="1" dirty="0">
                <a:solidFill>
                  <a:srgbClr val="000000"/>
                </a:solidFill>
                <a:cs typeface="Arial" pitchFamily="34" charset="0"/>
              </a:rPr>
              <a:t>Exportaciones Tradicionales y No Tradicionales</a:t>
            </a:r>
          </a:p>
          <a:p>
            <a:pPr algn="ctr"/>
            <a:r>
              <a:rPr lang="es-CO" sz="2100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s-CO" sz="2100" dirty="0" err="1">
                <a:solidFill>
                  <a:srgbClr val="000000"/>
                </a:solidFill>
                <a:cs typeface="Arial" pitchFamily="34" charset="0"/>
              </a:rPr>
              <a:t>acum</a:t>
            </a:r>
            <a:r>
              <a:rPr lang="es-CO" sz="2100" dirty="0">
                <a:solidFill>
                  <a:srgbClr val="000000"/>
                </a:solidFill>
                <a:cs typeface="Arial" pitchFamily="34" charset="0"/>
              </a:rPr>
              <a:t>. en 12 meses </a:t>
            </a:r>
            <a:r>
              <a:rPr lang="es-ES" sz="2100" dirty="0">
                <a:solidFill>
                  <a:srgbClr val="000000"/>
                </a:solidFill>
                <a:cs typeface="Arial" pitchFamily="34" charset="0"/>
              </a:rPr>
              <a:t>a noviembre de 2014</a:t>
            </a:r>
            <a:r>
              <a:rPr lang="es-CO" sz="2100" dirty="0">
                <a:solidFill>
                  <a:srgbClr val="000000"/>
                </a:solidFill>
                <a:cs typeface="Arial" pitchFamily="34" charset="0"/>
              </a:rPr>
              <a:t>; US$ millones)</a:t>
            </a:r>
            <a:endParaRPr lang="es-ES" sz="2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4522" name="Text Box 14"/>
          <p:cNvSpPr txBox="1">
            <a:spLocks noChangeArrowheads="1"/>
          </p:cNvSpPr>
          <p:nvPr/>
        </p:nvSpPr>
        <p:spPr bwMode="auto">
          <a:xfrm>
            <a:off x="6007364" y="5703888"/>
            <a:ext cx="14462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1200" b="1" dirty="0" smtClean="0">
                <a:solidFill>
                  <a:srgbClr val="FF0000"/>
                </a:solidFill>
              </a:rPr>
              <a:t>US$13.639 (24%) 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4523" name="Text Box 14"/>
          <p:cNvSpPr txBox="1">
            <a:spLocks noChangeArrowheads="1"/>
          </p:cNvSpPr>
          <p:nvPr/>
        </p:nvSpPr>
        <p:spPr bwMode="auto">
          <a:xfrm>
            <a:off x="5965695" y="3098800"/>
            <a:ext cx="14462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1200" b="1" dirty="0" smtClean="0">
                <a:solidFill>
                  <a:srgbClr val="002060"/>
                </a:solidFill>
              </a:rPr>
              <a:t>US$40.281 (72%) </a:t>
            </a:r>
            <a:endParaRPr lang="es-ES" sz="1200" b="1" dirty="0">
              <a:solidFill>
                <a:srgbClr val="002060"/>
              </a:solidFill>
            </a:endParaRPr>
          </a:p>
        </p:txBody>
      </p:sp>
      <p:sp>
        <p:nvSpPr>
          <p:cNvPr id="64526" name="27 CuadroTexto"/>
          <p:cNvSpPr txBox="1">
            <a:spLocks noChangeArrowheads="1"/>
          </p:cNvSpPr>
          <p:nvPr/>
        </p:nvSpPr>
        <p:spPr bwMode="auto">
          <a:xfrm>
            <a:off x="5940697" y="2813050"/>
            <a:ext cx="1871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600" b="1" dirty="0">
                <a:solidFill>
                  <a:srgbClr val="002060"/>
                </a:solidFill>
              </a:rPr>
              <a:t>Tradicionales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64527" name="28 CuadroTexto"/>
          <p:cNvSpPr txBox="1">
            <a:spLocks noChangeArrowheads="1"/>
          </p:cNvSpPr>
          <p:nvPr/>
        </p:nvSpPr>
        <p:spPr bwMode="auto">
          <a:xfrm>
            <a:off x="5858271" y="5449888"/>
            <a:ext cx="2170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600" b="1" dirty="0">
                <a:solidFill>
                  <a:srgbClr val="FF0000"/>
                </a:solidFill>
              </a:rPr>
              <a:t>No</a:t>
            </a:r>
            <a:r>
              <a:rPr lang="es-MX" sz="1400" b="1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</a:rPr>
              <a:t>Tradicionales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64528" name="Text Box 14"/>
          <p:cNvSpPr txBox="1">
            <a:spLocks noChangeArrowheads="1"/>
          </p:cNvSpPr>
          <p:nvPr/>
        </p:nvSpPr>
        <p:spPr bwMode="auto">
          <a:xfrm>
            <a:off x="1065895" y="4818063"/>
            <a:ext cx="985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1200" b="1" dirty="0" smtClean="0">
                <a:solidFill>
                  <a:srgbClr val="002060"/>
                </a:solidFill>
              </a:rPr>
              <a:t>US$11.810 </a:t>
            </a:r>
            <a:endParaRPr lang="es-ES" sz="12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s-ES" sz="1200" b="1" dirty="0">
                <a:solidFill>
                  <a:srgbClr val="002060"/>
                </a:solidFill>
              </a:rPr>
              <a:t>(</a:t>
            </a:r>
            <a:r>
              <a:rPr lang="es-ES" sz="1200" b="1" dirty="0" smtClean="0">
                <a:solidFill>
                  <a:srgbClr val="002060"/>
                </a:solidFill>
              </a:rPr>
              <a:t>48%)</a:t>
            </a:r>
            <a:endParaRPr lang="es-ES" sz="1200" b="1" dirty="0">
              <a:solidFill>
                <a:srgbClr val="002060"/>
              </a:solidFill>
            </a:endParaRPr>
          </a:p>
        </p:txBody>
      </p:sp>
      <p:sp>
        <p:nvSpPr>
          <p:cNvPr id="64529" name="Text Box 14"/>
          <p:cNvSpPr txBox="1">
            <a:spLocks noChangeArrowheads="1"/>
          </p:cNvSpPr>
          <p:nvPr/>
        </p:nvSpPr>
        <p:spPr bwMode="auto">
          <a:xfrm>
            <a:off x="1068566" y="5743575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1200" b="1" dirty="0" smtClean="0">
                <a:solidFill>
                  <a:srgbClr val="FF0000"/>
                </a:solidFill>
              </a:rPr>
              <a:t>US$10.817</a:t>
            </a:r>
            <a:endParaRPr lang="es-ES" sz="1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ES" sz="1200" b="1" dirty="0">
                <a:solidFill>
                  <a:srgbClr val="FF0000"/>
                </a:solidFill>
              </a:rPr>
              <a:t>(</a:t>
            </a:r>
            <a:r>
              <a:rPr lang="es-ES" sz="1200" b="1" dirty="0" smtClean="0">
                <a:solidFill>
                  <a:srgbClr val="FF0000"/>
                </a:solidFill>
              </a:rPr>
              <a:t>44%) 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64530" name="31 CuadroTexto"/>
          <p:cNvSpPr txBox="1">
            <a:spLocks noChangeArrowheads="1"/>
          </p:cNvSpPr>
          <p:nvPr/>
        </p:nvSpPr>
        <p:spPr bwMode="auto">
          <a:xfrm>
            <a:off x="6394450" y="1844824"/>
            <a:ext cx="935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600" b="1" dirty="0">
                <a:solidFill>
                  <a:srgbClr val="000000"/>
                </a:solidFill>
              </a:rPr>
              <a:t>Total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64531" name="32 CuadroTexto"/>
          <p:cNvSpPr txBox="1">
            <a:spLocks noChangeArrowheads="1"/>
          </p:cNvSpPr>
          <p:nvPr/>
        </p:nvSpPr>
        <p:spPr bwMode="auto">
          <a:xfrm>
            <a:off x="5351728" y="184369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400" b="1" dirty="0" smtClean="0">
                <a:solidFill>
                  <a:srgbClr val="000000"/>
                </a:solidFill>
              </a:rPr>
              <a:t>US$56.258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64533" name="34 CuadroTexto"/>
          <p:cNvSpPr txBox="1">
            <a:spLocks noChangeArrowheads="1"/>
          </p:cNvSpPr>
          <p:nvPr/>
        </p:nvSpPr>
        <p:spPr bwMode="auto">
          <a:xfrm>
            <a:off x="791580" y="4181759"/>
            <a:ext cx="129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400" b="1" dirty="0" smtClean="0">
                <a:solidFill>
                  <a:srgbClr val="000000"/>
                </a:solidFill>
              </a:rPr>
              <a:t>US$24.391 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64534" name="Text Box 3"/>
          <p:cNvSpPr txBox="1">
            <a:spLocks noChangeArrowheads="1"/>
          </p:cNvSpPr>
          <p:nvPr/>
        </p:nvSpPr>
        <p:spPr bwMode="auto">
          <a:xfrm>
            <a:off x="0" y="6611938"/>
            <a:ext cx="1806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1000" dirty="0">
                <a:solidFill>
                  <a:srgbClr val="000000"/>
                </a:solidFill>
              </a:rPr>
              <a:t>Fuente: </a:t>
            </a:r>
            <a:r>
              <a:rPr lang="es-ES_tradnl" sz="1000" dirty="0" err="1">
                <a:solidFill>
                  <a:srgbClr val="000000"/>
                </a:solidFill>
              </a:rPr>
              <a:t>Dane</a:t>
            </a:r>
            <a:r>
              <a:rPr lang="es-ES_tradnl" sz="1000" dirty="0">
                <a:solidFill>
                  <a:srgbClr val="000000"/>
                </a:solidFill>
              </a:rPr>
              <a:t> y cálculos </a:t>
            </a:r>
            <a:r>
              <a:rPr lang="es-ES_tradnl" sz="1000" dirty="0" err="1">
                <a:solidFill>
                  <a:srgbClr val="000000"/>
                </a:solidFill>
              </a:rPr>
              <a:t>Anif</a:t>
            </a:r>
            <a:endParaRPr lang="es-ES_tradnl" sz="1000" dirty="0">
              <a:solidFill>
                <a:srgbClr val="000000"/>
              </a:solidFill>
            </a:endParaRPr>
          </a:p>
        </p:txBody>
      </p:sp>
      <p:sp>
        <p:nvSpPr>
          <p:cNvPr id="64535" name="Text Box 14"/>
          <p:cNvSpPr txBox="1">
            <a:spLocks noChangeArrowheads="1"/>
          </p:cNvSpPr>
          <p:nvPr/>
        </p:nvSpPr>
        <p:spPr bwMode="auto">
          <a:xfrm>
            <a:off x="940929" y="5343302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1200" b="1" dirty="0" smtClean="0">
                <a:solidFill>
                  <a:srgbClr val="000000"/>
                </a:solidFill>
              </a:rPr>
              <a:t>US$1.765</a:t>
            </a:r>
            <a:endParaRPr lang="es-ES" sz="12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s-ES" sz="1200" b="1" dirty="0" smtClean="0">
                <a:solidFill>
                  <a:srgbClr val="000000"/>
                </a:solidFill>
              </a:rPr>
              <a:t>(7%) 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64537" name="Text Box 14"/>
          <p:cNvSpPr txBox="1">
            <a:spLocks noChangeArrowheads="1"/>
          </p:cNvSpPr>
          <p:nvPr/>
        </p:nvSpPr>
        <p:spPr bwMode="auto">
          <a:xfrm>
            <a:off x="6072601" y="4964113"/>
            <a:ext cx="12763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1200" b="1" dirty="0" smtClean="0">
                <a:solidFill>
                  <a:srgbClr val="000000"/>
                </a:solidFill>
              </a:rPr>
              <a:t>US$2.337 (4%) 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64538" name="1 Cerrar llave"/>
          <p:cNvSpPr>
            <a:spLocks/>
          </p:cNvSpPr>
          <p:nvPr/>
        </p:nvSpPr>
        <p:spPr bwMode="auto">
          <a:xfrm>
            <a:off x="7591425" y="2182960"/>
            <a:ext cx="236538" cy="3097065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64539" name="27 Cerrar llave"/>
          <p:cNvSpPr>
            <a:spLocks/>
          </p:cNvSpPr>
          <p:nvPr/>
        </p:nvSpPr>
        <p:spPr bwMode="auto">
          <a:xfrm>
            <a:off x="7602538" y="5305425"/>
            <a:ext cx="225425" cy="900113"/>
          </a:xfrm>
          <a:prstGeom prst="rightBrace">
            <a:avLst>
              <a:gd name="adj1" fmla="val 833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hangingPunct="0"/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64540" name="31 CuadroTexto"/>
          <p:cNvSpPr txBox="1">
            <a:spLocks noChangeArrowheads="1"/>
          </p:cNvSpPr>
          <p:nvPr/>
        </p:nvSpPr>
        <p:spPr bwMode="auto">
          <a:xfrm>
            <a:off x="7662863" y="3271838"/>
            <a:ext cx="1512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1600" b="1" dirty="0" err="1">
                <a:solidFill>
                  <a:srgbClr val="000000"/>
                </a:solidFill>
              </a:rPr>
              <a:t>Commodities</a:t>
            </a:r>
            <a:endParaRPr lang="es-MX" sz="16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s-MX" sz="1400" b="1" dirty="0" smtClean="0">
                <a:solidFill>
                  <a:srgbClr val="000000"/>
                </a:solidFill>
              </a:rPr>
              <a:t>US$42.619 (76%)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64541" name="31 CuadroTexto"/>
          <p:cNvSpPr txBox="1">
            <a:spLocks noChangeArrowheads="1"/>
          </p:cNvSpPr>
          <p:nvPr/>
        </p:nvSpPr>
        <p:spPr bwMode="auto">
          <a:xfrm>
            <a:off x="7677150" y="5178425"/>
            <a:ext cx="1512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1600" b="1" dirty="0">
                <a:solidFill>
                  <a:srgbClr val="000000"/>
                </a:solidFill>
              </a:rPr>
              <a:t>No </a:t>
            </a:r>
            <a:r>
              <a:rPr lang="es-MX" sz="1600" b="1" dirty="0" err="1">
                <a:solidFill>
                  <a:srgbClr val="000000"/>
                </a:solidFill>
              </a:rPr>
              <a:t>Commodities</a:t>
            </a:r>
            <a:endParaRPr lang="es-MX" sz="16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s-MX" sz="1400" b="1" dirty="0" smtClean="0">
                <a:solidFill>
                  <a:srgbClr val="000000"/>
                </a:solidFill>
              </a:rPr>
              <a:t>US$13.639</a:t>
            </a:r>
            <a:endParaRPr lang="es-MX" sz="14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s-MX" sz="1400" b="1" dirty="0">
                <a:solidFill>
                  <a:srgbClr val="000000"/>
                </a:solidFill>
              </a:rPr>
              <a:t>(</a:t>
            </a:r>
            <a:r>
              <a:rPr lang="es-MX" sz="1400" b="1" dirty="0" smtClean="0">
                <a:solidFill>
                  <a:srgbClr val="000000"/>
                </a:solidFill>
              </a:rPr>
              <a:t>24%)</a:t>
            </a:r>
            <a:endParaRPr lang="es-E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923449"/>
            <a:ext cx="8273891" cy="585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82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6D325D-9D54-487B-AC51-297F9F75E507}" type="slidenum">
              <a:rPr 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8186" name="Text Box 3"/>
          <p:cNvSpPr txBox="1">
            <a:spLocks noChangeArrowheads="1"/>
          </p:cNvSpPr>
          <p:nvPr/>
        </p:nvSpPr>
        <p:spPr bwMode="auto">
          <a:xfrm>
            <a:off x="180645" y="6528999"/>
            <a:ext cx="19800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100" dirty="0">
                <a:solidFill>
                  <a:srgbClr val="000000"/>
                </a:solidFill>
              </a:rPr>
              <a:t>Fuente: </a:t>
            </a:r>
            <a:r>
              <a:rPr lang="es-ES_tradnl" sz="1100" dirty="0" err="1">
                <a:solidFill>
                  <a:srgbClr val="000000"/>
                </a:solidFill>
              </a:rPr>
              <a:t>Dane</a:t>
            </a:r>
            <a:r>
              <a:rPr lang="es-ES_tradnl" sz="1100" dirty="0">
                <a:solidFill>
                  <a:srgbClr val="000000"/>
                </a:solidFill>
              </a:rPr>
              <a:t> y cálculos </a:t>
            </a:r>
            <a:r>
              <a:rPr lang="es-ES_tradnl" sz="1100" dirty="0" err="1">
                <a:solidFill>
                  <a:srgbClr val="000000"/>
                </a:solidFill>
              </a:rPr>
              <a:t>Anif</a:t>
            </a:r>
            <a:endParaRPr lang="es-ES_tradnl" sz="1100" dirty="0">
              <a:solidFill>
                <a:srgbClr val="000000"/>
              </a:solidFill>
            </a:endParaRPr>
          </a:p>
        </p:txBody>
      </p:sp>
      <p:sp>
        <p:nvSpPr>
          <p:cNvPr id="178187" name="Rectangle 4"/>
          <p:cNvSpPr>
            <a:spLocks noChangeArrowheads="1"/>
          </p:cNvSpPr>
          <p:nvPr/>
        </p:nvSpPr>
        <p:spPr bwMode="auto">
          <a:xfrm>
            <a:off x="1028057" y="188913"/>
            <a:ext cx="654185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Exportaciones a Venezuela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dirty="0">
                <a:solidFill>
                  <a:srgbClr val="000000"/>
                </a:solidFill>
              </a:rPr>
              <a:t>(acumulado en 12 meses a noviembre de 2014)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8219850" y="4182539"/>
            <a:ext cx="5674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0000"/>
                </a:solidFill>
              </a:rPr>
              <a:t>-13.2%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 flipV="1">
            <a:off x="1170656" y="4077072"/>
            <a:ext cx="6965739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2663788" y="1736811"/>
            <a:ext cx="0" cy="4065781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922426" y="1700808"/>
            <a:ext cx="741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</a:rPr>
              <a:t>4.050 m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3779912" y="3358715"/>
            <a:ext cx="0" cy="244387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038549" y="3320988"/>
            <a:ext cx="741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</a:rPr>
              <a:t>1.423 m</a:t>
            </a: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4896036" y="2816842"/>
            <a:ext cx="0" cy="298842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020272" y="2780928"/>
            <a:ext cx="1141659" cy="30777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sz="1400" b="1" dirty="0" smtClean="0">
                <a:solidFill>
                  <a:srgbClr val="FF0000"/>
                </a:solidFill>
              </a:rPr>
              <a:t>US$1.994m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175956" y="2744924"/>
            <a:ext cx="747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1.725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292080" y="2384884"/>
            <a:ext cx="747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2.556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 flipV="1">
            <a:off x="6012160" y="2443386"/>
            <a:ext cx="0" cy="336187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444208" y="3337537"/>
            <a:ext cx="747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2.256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7164288" y="3379602"/>
            <a:ext cx="0" cy="2484469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992380" y="5867610"/>
            <a:ext cx="384721" cy="6816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1300" b="1" dirty="0">
                <a:solidFill>
                  <a:srgbClr val="000000"/>
                </a:solidFill>
              </a:rPr>
              <a:t>nov-14</a:t>
            </a:r>
          </a:p>
        </p:txBody>
      </p:sp>
    </p:spTree>
    <p:extLst>
      <p:ext uri="{BB962C8B-B14F-4D97-AF65-F5344CB8AC3E}">
        <p14:creationId xmlns:p14="http://schemas.microsoft.com/office/powerpoint/2010/main" val="2368958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" y="1085552"/>
            <a:ext cx="87534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4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33C7B6-7DC4-497E-AC8B-E79668D7CD80}" type="slidenum">
              <a:rPr 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9206" name="Text Box 3"/>
          <p:cNvSpPr txBox="1">
            <a:spLocks noChangeArrowheads="1"/>
          </p:cNvSpPr>
          <p:nvPr/>
        </p:nvSpPr>
        <p:spPr bwMode="auto">
          <a:xfrm>
            <a:off x="229267" y="6521450"/>
            <a:ext cx="19800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100" dirty="0">
                <a:solidFill>
                  <a:srgbClr val="000000"/>
                </a:solidFill>
              </a:rPr>
              <a:t>Fuente: </a:t>
            </a:r>
            <a:r>
              <a:rPr lang="es-ES_tradnl" sz="1100" dirty="0" err="1">
                <a:solidFill>
                  <a:srgbClr val="000000"/>
                </a:solidFill>
              </a:rPr>
              <a:t>Dane</a:t>
            </a:r>
            <a:r>
              <a:rPr lang="es-ES_tradnl" sz="1100" dirty="0">
                <a:solidFill>
                  <a:srgbClr val="000000"/>
                </a:solidFill>
              </a:rPr>
              <a:t> y cálculos </a:t>
            </a:r>
            <a:r>
              <a:rPr lang="es-ES_tradnl" sz="1100" dirty="0" err="1">
                <a:solidFill>
                  <a:srgbClr val="000000"/>
                </a:solidFill>
              </a:rPr>
              <a:t>Anif</a:t>
            </a:r>
            <a:endParaRPr lang="es-ES_tradnl" sz="1100" dirty="0">
              <a:solidFill>
                <a:srgbClr val="000000"/>
              </a:solidFill>
            </a:endParaRPr>
          </a:p>
        </p:txBody>
      </p:sp>
      <p:sp>
        <p:nvSpPr>
          <p:cNvPr id="179207" name="Rectangle 4"/>
          <p:cNvSpPr>
            <a:spLocks noChangeArrowheads="1"/>
          </p:cNvSpPr>
          <p:nvPr/>
        </p:nvSpPr>
        <p:spPr bwMode="auto">
          <a:xfrm>
            <a:off x="179367" y="180508"/>
            <a:ext cx="654185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Exportaciones a EE.UU.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dirty="0">
                <a:solidFill>
                  <a:srgbClr val="000000"/>
                </a:solidFill>
              </a:rPr>
              <a:t>(acumulado en 12 meses a noviembre de 2014)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948264" y="1539423"/>
            <a:ext cx="15091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sz="1400" b="1" dirty="0" smtClean="0">
                <a:solidFill>
                  <a:srgbClr val="FF0000"/>
                </a:solidFill>
              </a:rPr>
              <a:t>US$14.146m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2411760" y="2888939"/>
            <a:ext cx="0" cy="2808311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583668" y="2830327"/>
            <a:ext cx="825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</a:rPr>
              <a:t>12.879 m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3599892" y="2384883"/>
            <a:ext cx="0" cy="331236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807804" y="2323909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16.764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8316416" y="4977752"/>
            <a:ext cx="6171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0000"/>
                </a:solidFill>
              </a:rPr>
              <a:t>-25.1% 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4824028" y="1635497"/>
            <a:ext cx="0" cy="406175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031940" y="1520788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21.969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 flipH="1" flipV="1">
            <a:off x="820519" y="4077072"/>
            <a:ext cx="745989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5256076" y="1603829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21.833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V="1">
            <a:off x="6048164" y="1677702"/>
            <a:ext cx="0" cy="40195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44208" y="1844824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18.459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7236296" y="1965734"/>
            <a:ext cx="0" cy="373151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183723" y="5769989"/>
            <a:ext cx="384721" cy="6816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1300" b="1" dirty="0">
                <a:solidFill>
                  <a:srgbClr val="000000"/>
                </a:solidFill>
              </a:rPr>
              <a:t>nov-14</a:t>
            </a:r>
          </a:p>
        </p:txBody>
      </p:sp>
    </p:spTree>
    <p:extLst>
      <p:ext uri="{BB962C8B-B14F-4D97-AF65-F5344CB8AC3E}">
        <p14:creationId xmlns:p14="http://schemas.microsoft.com/office/powerpoint/2010/main" val="2554918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7892"/>
            <a:ext cx="87630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27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94C522-1909-471C-B150-286F51C2DD65}" type="slidenum">
              <a:rPr 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0232" name="Text Box 3"/>
          <p:cNvSpPr txBox="1">
            <a:spLocks noChangeArrowheads="1"/>
          </p:cNvSpPr>
          <p:nvPr/>
        </p:nvSpPr>
        <p:spPr bwMode="auto">
          <a:xfrm>
            <a:off x="199834" y="6521450"/>
            <a:ext cx="19800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100" dirty="0">
                <a:solidFill>
                  <a:srgbClr val="000000"/>
                </a:solidFill>
              </a:rPr>
              <a:t>Fuente: </a:t>
            </a:r>
            <a:r>
              <a:rPr lang="es-ES_tradnl" sz="1100" dirty="0" err="1">
                <a:solidFill>
                  <a:srgbClr val="000000"/>
                </a:solidFill>
              </a:rPr>
              <a:t>Dane</a:t>
            </a:r>
            <a:r>
              <a:rPr lang="es-ES_tradnl" sz="1100" dirty="0">
                <a:solidFill>
                  <a:srgbClr val="000000"/>
                </a:solidFill>
              </a:rPr>
              <a:t> y cálculos </a:t>
            </a:r>
            <a:r>
              <a:rPr lang="es-ES_tradnl" sz="1100" dirty="0" err="1">
                <a:solidFill>
                  <a:srgbClr val="000000"/>
                </a:solidFill>
              </a:rPr>
              <a:t>Anif</a:t>
            </a:r>
            <a:endParaRPr lang="es-ES_tradnl" sz="1100" dirty="0">
              <a:solidFill>
                <a:srgbClr val="000000"/>
              </a:solidFill>
            </a:endParaRPr>
          </a:p>
        </p:txBody>
      </p:sp>
      <p:sp>
        <p:nvSpPr>
          <p:cNvPr id="180233" name="Rectangle 4"/>
          <p:cNvSpPr>
            <a:spLocks noChangeArrowheads="1"/>
          </p:cNvSpPr>
          <p:nvPr/>
        </p:nvSpPr>
        <p:spPr bwMode="auto">
          <a:xfrm>
            <a:off x="359535" y="180509"/>
            <a:ext cx="654185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Exportaciones a la Unión Europea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dirty="0">
                <a:solidFill>
                  <a:srgbClr val="000000"/>
                </a:solidFill>
              </a:rPr>
              <a:t>(acumulado en 12 meses a noviembre de 2014)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H="1">
            <a:off x="863587" y="5085184"/>
            <a:ext cx="736025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200292" y="1772816"/>
            <a:ext cx="11416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sz="1400" b="1" dirty="0" smtClean="0">
                <a:solidFill>
                  <a:srgbClr val="FF0000"/>
                </a:solidFill>
              </a:rPr>
              <a:t>US$9.655m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V="1">
            <a:off x="2447764" y="3645024"/>
            <a:ext cx="0" cy="2124236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727684" y="3584049"/>
            <a:ext cx="747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4.699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3671900" y="3320988"/>
            <a:ext cx="0" cy="244827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003865" y="3260013"/>
            <a:ext cx="704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5.019m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V="1">
            <a:off x="4860032" y="1963869"/>
            <a:ext cx="0" cy="384139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155993" y="1880828"/>
            <a:ext cx="704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8.868m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 flipV="1">
            <a:off x="6028201" y="2078672"/>
            <a:ext cx="19963" cy="3708734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364088" y="1988840"/>
            <a:ext cx="704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9</a:t>
            </a:r>
            <a:r>
              <a:rPr lang="es-ES" sz="1200" b="1" dirty="0">
                <a:solidFill>
                  <a:srgbClr val="000000"/>
                </a:solidFill>
              </a:rPr>
              <a:t>.</a:t>
            </a:r>
            <a:r>
              <a:rPr lang="es-ES" sz="1200" b="1" dirty="0" smtClean="0">
                <a:solidFill>
                  <a:srgbClr val="000000"/>
                </a:solidFill>
              </a:rPr>
              <a:t>051m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8341951" y="4666877"/>
            <a:ext cx="458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0000"/>
                </a:solidFill>
              </a:rPr>
              <a:t> 6.4%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7272300" y="2240868"/>
            <a:ext cx="0" cy="354653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604265" y="2179893"/>
            <a:ext cx="704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9.230m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147719" y="5852388"/>
            <a:ext cx="384721" cy="6816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1300" b="1" dirty="0">
                <a:solidFill>
                  <a:srgbClr val="000000"/>
                </a:solidFill>
              </a:rPr>
              <a:t>nov-14</a:t>
            </a:r>
          </a:p>
        </p:txBody>
      </p:sp>
    </p:spTree>
    <p:extLst>
      <p:ext uri="{BB962C8B-B14F-4D97-AF65-F5344CB8AC3E}">
        <p14:creationId xmlns:p14="http://schemas.microsoft.com/office/powerpoint/2010/main" val="2373170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62129"/>
              </p:ext>
            </p:extLst>
          </p:nvPr>
        </p:nvGraphicFramePr>
        <p:xfrm>
          <a:off x="1" y="1019593"/>
          <a:ext cx="8977744" cy="560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786616-379A-4570-8CD7-5A4C7E7960F8}" type="slidenum">
              <a:rPr lang="en-US" sz="14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81252" name="Text Box 3"/>
          <p:cNvSpPr txBox="1">
            <a:spLocks noChangeArrowheads="1"/>
          </p:cNvSpPr>
          <p:nvPr/>
        </p:nvSpPr>
        <p:spPr bwMode="auto">
          <a:xfrm>
            <a:off x="0" y="6593594"/>
            <a:ext cx="30444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600" dirty="0">
                <a:solidFill>
                  <a:srgbClr val="000000"/>
                </a:solidFill>
              </a:rPr>
              <a:t>Fuente: Banco de la </a:t>
            </a:r>
            <a:r>
              <a:rPr lang="es-ES_tradnl" sz="1600" dirty="0" smtClean="0">
                <a:solidFill>
                  <a:srgbClr val="000000"/>
                </a:solidFill>
              </a:rPr>
              <a:t>República.</a:t>
            </a:r>
            <a:endParaRPr lang="es-ES_tradnl" sz="1600" dirty="0">
              <a:solidFill>
                <a:srgbClr val="000000"/>
              </a:solidFill>
            </a:endParaRPr>
          </a:p>
        </p:txBody>
      </p:sp>
      <p:sp>
        <p:nvSpPr>
          <p:cNvPr id="181255" name="Rectangle 13"/>
          <p:cNvSpPr>
            <a:spLocks noChangeArrowheads="1"/>
          </p:cNvSpPr>
          <p:nvPr/>
        </p:nvSpPr>
        <p:spPr bwMode="auto">
          <a:xfrm>
            <a:off x="1336675" y="249238"/>
            <a:ext cx="5045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Índice de tasa de cambio real 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181256" name="Rectangle 14"/>
          <p:cNvSpPr>
            <a:spLocks noChangeArrowheads="1"/>
          </p:cNvSpPr>
          <p:nvPr/>
        </p:nvSpPr>
        <p:spPr bwMode="auto">
          <a:xfrm>
            <a:off x="1180385" y="681038"/>
            <a:ext cx="52450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b="1" dirty="0">
                <a:solidFill>
                  <a:srgbClr val="000000"/>
                </a:solidFill>
              </a:rPr>
              <a:t>(Comercio global a diciembre de 2014)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81257" name="Line 173"/>
          <p:cNvSpPr>
            <a:spLocks noChangeShapeType="1"/>
          </p:cNvSpPr>
          <p:nvPr/>
        </p:nvSpPr>
        <p:spPr bwMode="auto">
          <a:xfrm>
            <a:off x="402934" y="4117857"/>
            <a:ext cx="807837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81258" name="Text Box 177"/>
          <p:cNvSpPr txBox="1">
            <a:spLocks noChangeArrowheads="1"/>
          </p:cNvSpPr>
          <p:nvPr/>
        </p:nvSpPr>
        <p:spPr bwMode="auto">
          <a:xfrm>
            <a:off x="7112757" y="49164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IPC</a:t>
            </a:r>
          </a:p>
        </p:txBody>
      </p:sp>
      <p:sp>
        <p:nvSpPr>
          <p:cNvPr id="181259" name="Text Box 179"/>
          <p:cNvSpPr txBox="1">
            <a:spLocks noChangeArrowheads="1"/>
          </p:cNvSpPr>
          <p:nvPr/>
        </p:nvSpPr>
        <p:spPr bwMode="auto">
          <a:xfrm>
            <a:off x="6857169" y="3389747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99"/>
                </a:solidFill>
              </a:rPr>
              <a:t>IPP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181260" name="Line 17"/>
          <p:cNvSpPr>
            <a:spLocks noChangeShapeType="1"/>
          </p:cNvSpPr>
          <p:nvPr/>
        </p:nvSpPr>
        <p:spPr bwMode="auto">
          <a:xfrm flipV="1">
            <a:off x="2348403" y="2534037"/>
            <a:ext cx="0" cy="33131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81261" name="Line 18"/>
          <p:cNvSpPr>
            <a:spLocks noChangeShapeType="1"/>
          </p:cNvSpPr>
          <p:nvPr/>
        </p:nvSpPr>
        <p:spPr bwMode="auto">
          <a:xfrm flipV="1">
            <a:off x="3611605" y="2652703"/>
            <a:ext cx="0" cy="31686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81262" name="Line 19"/>
          <p:cNvSpPr>
            <a:spLocks noChangeShapeType="1"/>
          </p:cNvSpPr>
          <p:nvPr/>
        </p:nvSpPr>
        <p:spPr bwMode="auto">
          <a:xfrm flipH="1">
            <a:off x="2361979" y="1706950"/>
            <a:ext cx="12496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81263" name="Text Box 20"/>
          <p:cNvSpPr txBox="1">
            <a:spLocks noChangeArrowheads="1"/>
          </p:cNvSpPr>
          <p:nvPr/>
        </p:nvSpPr>
        <p:spPr bwMode="auto">
          <a:xfrm>
            <a:off x="1999518" y="1286758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MX" sz="2000" dirty="0">
                <a:solidFill>
                  <a:srgbClr val="000000"/>
                </a:solidFill>
              </a:rPr>
              <a:t>Controles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81264" name="Line 22"/>
          <p:cNvSpPr>
            <a:spLocks noChangeShapeType="1"/>
          </p:cNvSpPr>
          <p:nvPr/>
        </p:nvSpPr>
        <p:spPr bwMode="auto">
          <a:xfrm flipV="1">
            <a:off x="3625893" y="13592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81265" name="Line 23"/>
          <p:cNvSpPr>
            <a:spLocks noChangeShapeType="1"/>
          </p:cNvSpPr>
          <p:nvPr/>
        </p:nvSpPr>
        <p:spPr bwMode="auto">
          <a:xfrm flipH="1" flipV="1">
            <a:off x="5014434" y="2626906"/>
            <a:ext cx="0" cy="322024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81266" name="Text Box 24"/>
          <p:cNvSpPr txBox="1">
            <a:spLocks noChangeArrowheads="1"/>
          </p:cNvSpPr>
          <p:nvPr/>
        </p:nvSpPr>
        <p:spPr bwMode="auto">
          <a:xfrm>
            <a:off x="4770595" y="1323975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MX" sz="2000" dirty="0">
                <a:solidFill>
                  <a:srgbClr val="000000"/>
                </a:solidFill>
              </a:rPr>
              <a:t>Controles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81267" name="Line 25"/>
          <p:cNvSpPr>
            <a:spLocks noChangeShapeType="1"/>
          </p:cNvSpPr>
          <p:nvPr/>
        </p:nvSpPr>
        <p:spPr bwMode="auto">
          <a:xfrm>
            <a:off x="5055996" y="1759833"/>
            <a:ext cx="13233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81268" name="Text Box 27"/>
          <p:cNvSpPr txBox="1">
            <a:spLocks noChangeArrowheads="1"/>
          </p:cNvSpPr>
          <p:nvPr/>
        </p:nvSpPr>
        <p:spPr bwMode="auto">
          <a:xfrm>
            <a:off x="2325313" y="1778388"/>
            <a:ext cx="172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ES" sz="1200" b="1" dirty="0">
                <a:solidFill>
                  <a:srgbClr val="000000"/>
                </a:solidFill>
              </a:rPr>
              <a:t>Renta Fija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ES" sz="1200" b="1" dirty="0">
                <a:solidFill>
                  <a:srgbClr val="000000"/>
                </a:solidFill>
              </a:rPr>
              <a:t>Renta Variable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ES" sz="1200" b="1" dirty="0">
                <a:solidFill>
                  <a:srgbClr val="000000"/>
                </a:solidFill>
              </a:rPr>
              <a:t>Endeudamiento</a:t>
            </a:r>
          </a:p>
        </p:txBody>
      </p:sp>
      <p:sp>
        <p:nvSpPr>
          <p:cNvPr id="181269" name="Line 22"/>
          <p:cNvSpPr>
            <a:spLocks noChangeShapeType="1"/>
          </p:cNvSpPr>
          <p:nvPr/>
        </p:nvSpPr>
        <p:spPr bwMode="auto">
          <a:xfrm flipV="1">
            <a:off x="2350105" y="13465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81270" name="Text Box 29"/>
          <p:cNvSpPr txBox="1">
            <a:spLocks noChangeArrowheads="1"/>
          </p:cNvSpPr>
          <p:nvPr/>
        </p:nvSpPr>
        <p:spPr bwMode="auto">
          <a:xfrm>
            <a:off x="5203983" y="1813103"/>
            <a:ext cx="1403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ES" sz="1200" b="1" dirty="0">
                <a:solidFill>
                  <a:srgbClr val="000000"/>
                </a:solidFill>
              </a:rPr>
              <a:t>Endeudamiento</a:t>
            </a: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5055996" y="1387069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67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91425"/>
            <a:ext cx="8676964" cy="496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83" name="Rectangle 28"/>
          <p:cNvSpPr>
            <a:spLocks noChangeArrowheads="1"/>
          </p:cNvSpPr>
          <p:nvPr/>
        </p:nvSpPr>
        <p:spPr bwMode="auto">
          <a:xfrm>
            <a:off x="621069" y="76200"/>
            <a:ext cx="56105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cs typeface="Arial" panose="020B0604020202020204" pitchFamily="34" charset="0"/>
              </a:rPr>
              <a:t>Cuenta Corriente y Balanza comercial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0000"/>
                </a:solidFill>
                <a:cs typeface="Arial" panose="020B0604020202020204" pitchFamily="34" charset="0"/>
              </a:rPr>
              <a:t>(anual,% del PIB)</a:t>
            </a:r>
          </a:p>
        </p:txBody>
      </p:sp>
      <p:sp>
        <p:nvSpPr>
          <p:cNvPr id="205" name="Rectangle 9"/>
          <p:cNvSpPr>
            <a:spLocks noChangeArrowheads="1"/>
          </p:cNvSpPr>
          <p:nvPr/>
        </p:nvSpPr>
        <p:spPr bwMode="auto">
          <a:xfrm>
            <a:off x="2699792" y="5050517"/>
            <a:ext cx="206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80"/>
                </a:solidFill>
                <a:cs typeface="Arial" panose="020B0604020202020204" pitchFamily="34" charset="0"/>
              </a:rPr>
              <a:t>Cuenta Corriente</a:t>
            </a:r>
            <a:endParaRPr 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6" name="Rectangle 3"/>
          <p:cNvSpPr>
            <a:spLocks noChangeArrowheads="1"/>
          </p:cNvSpPr>
          <p:nvPr/>
        </p:nvSpPr>
        <p:spPr bwMode="auto">
          <a:xfrm>
            <a:off x="2653136" y="1413045"/>
            <a:ext cx="22794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8000"/>
                </a:solidFill>
                <a:cs typeface="Arial" panose="020B0604020202020204" pitchFamily="34" charset="0"/>
              </a:rPr>
              <a:t>Balanza Comercial</a:t>
            </a:r>
            <a:endParaRPr 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7" name="Text Box 29"/>
          <p:cNvSpPr txBox="1">
            <a:spLocks noChangeArrowheads="1"/>
          </p:cNvSpPr>
          <p:nvPr/>
        </p:nvSpPr>
        <p:spPr bwMode="auto">
          <a:xfrm>
            <a:off x="7212842" y="1219776"/>
            <a:ext cx="1403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Proyección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" name="Line 96"/>
          <p:cNvSpPr>
            <a:spLocks noChangeShapeType="1"/>
          </p:cNvSpPr>
          <p:nvPr/>
        </p:nvSpPr>
        <p:spPr bwMode="auto">
          <a:xfrm flipV="1">
            <a:off x="7055791" y="1234098"/>
            <a:ext cx="0" cy="468052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35301" y="2611528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0.3%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331640" y="2174667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0.6%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901653" y="1919049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1.2%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462715" y="2363602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1.1%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095836" y="2234114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0.2%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515902" y="2984785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-0.3%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292290" y="2572830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0.4%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653794" y="1989639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1.1%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93829" y="2449720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0.8%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678338" y="1568453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1.8%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146415" y="2203499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1.3%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547606" y="2549805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0.9%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7108571" y="3633811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-1.2%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7646014" y="3844872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-1,9%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24" name="Rectangle 32"/>
          <p:cNvSpPr>
            <a:spLocks noChangeArrowheads="1"/>
          </p:cNvSpPr>
          <p:nvPr/>
        </p:nvSpPr>
        <p:spPr bwMode="auto">
          <a:xfrm>
            <a:off x="962049" y="3434807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-1.3%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26" name="Rectangle 34"/>
          <p:cNvSpPr>
            <a:spLocks noChangeArrowheads="1"/>
          </p:cNvSpPr>
          <p:nvPr/>
        </p:nvSpPr>
        <p:spPr bwMode="auto">
          <a:xfrm>
            <a:off x="1334694" y="3038763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-1.0%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1883311" y="3249800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-0.7%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2413170" y="2984786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-1.3%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3036668" y="3315490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-1,8%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35" name="Rectangle 42"/>
          <p:cNvSpPr>
            <a:spLocks noChangeArrowheads="1"/>
          </p:cNvSpPr>
          <p:nvPr/>
        </p:nvSpPr>
        <p:spPr bwMode="auto">
          <a:xfrm>
            <a:off x="3499868" y="4355066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-2.9%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37" name="Rectangle 44"/>
          <p:cNvSpPr>
            <a:spLocks noChangeArrowheads="1"/>
          </p:cNvSpPr>
          <p:nvPr/>
        </p:nvSpPr>
        <p:spPr bwMode="auto">
          <a:xfrm>
            <a:off x="4116788" y="4226402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-2.6%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39" name="Rectangle 46"/>
          <p:cNvSpPr>
            <a:spLocks noChangeArrowheads="1"/>
          </p:cNvSpPr>
          <p:nvPr/>
        </p:nvSpPr>
        <p:spPr bwMode="auto">
          <a:xfrm>
            <a:off x="4626006" y="3496021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-2.0%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41" name="Rectangle 48"/>
          <p:cNvSpPr>
            <a:spLocks noChangeArrowheads="1"/>
          </p:cNvSpPr>
          <p:nvPr/>
        </p:nvSpPr>
        <p:spPr bwMode="auto">
          <a:xfrm>
            <a:off x="5163871" y="4371231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-3.0%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43" name="Rectangle 50"/>
          <p:cNvSpPr>
            <a:spLocks noChangeArrowheads="1"/>
          </p:cNvSpPr>
          <p:nvPr/>
        </p:nvSpPr>
        <p:spPr bwMode="auto">
          <a:xfrm>
            <a:off x="5678338" y="3980181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-2.9%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45" name="Rectangle 52"/>
          <p:cNvSpPr>
            <a:spLocks noChangeArrowheads="1"/>
          </p:cNvSpPr>
          <p:nvPr/>
        </p:nvSpPr>
        <p:spPr bwMode="auto">
          <a:xfrm>
            <a:off x="6136495" y="4376699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-3.1%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47" name="Rectangle 54"/>
          <p:cNvSpPr>
            <a:spLocks noChangeArrowheads="1"/>
          </p:cNvSpPr>
          <p:nvPr/>
        </p:nvSpPr>
        <p:spPr bwMode="auto">
          <a:xfrm>
            <a:off x="6489068" y="4689140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-3.2%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49" name="Rectangle 56"/>
          <p:cNvSpPr>
            <a:spLocks noChangeArrowheads="1"/>
          </p:cNvSpPr>
          <p:nvPr/>
        </p:nvSpPr>
        <p:spPr bwMode="auto">
          <a:xfrm>
            <a:off x="7152915" y="5355316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-4.9%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51" name="Rectangle 58"/>
          <p:cNvSpPr>
            <a:spLocks noChangeArrowheads="1"/>
          </p:cNvSpPr>
          <p:nvPr/>
        </p:nvSpPr>
        <p:spPr bwMode="auto">
          <a:xfrm>
            <a:off x="7599390" y="5575031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-5,1%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82277" name="Rectangle 68"/>
          <p:cNvSpPr>
            <a:spLocks noChangeArrowheads="1"/>
          </p:cNvSpPr>
          <p:nvPr/>
        </p:nvSpPr>
        <p:spPr bwMode="auto">
          <a:xfrm>
            <a:off x="968375" y="6170613"/>
            <a:ext cx="4778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2002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78" name="Rectangle 69"/>
          <p:cNvSpPr>
            <a:spLocks noChangeArrowheads="1"/>
          </p:cNvSpPr>
          <p:nvPr/>
        </p:nvSpPr>
        <p:spPr bwMode="auto">
          <a:xfrm>
            <a:off x="1475656" y="6170613"/>
            <a:ext cx="479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2003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79" name="Rectangle 70"/>
          <p:cNvSpPr>
            <a:spLocks noChangeArrowheads="1"/>
          </p:cNvSpPr>
          <p:nvPr/>
        </p:nvSpPr>
        <p:spPr bwMode="auto">
          <a:xfrm>
            <a:off x="2015716" y="6170613"/>
            <a:ext cx="4778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2004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80" name="Rectangle 71"/>
          <p:cNvSpPr>
            <a:spLocks noChangeArrowheads="1"/>
          </p:cNvSpPr>
          <p:nvPr/>
        </p:nvSpPr>
        <p:spPr bwMode="auto">
          <a:xfrm>
            <a:off x="2555776" y="6170613"/>
            <a:ext cx="479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2005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81" name="Rectangle 72"/>
          <p:cNvSpPr>
            <a:spLocks noChangeArrowheads="1"/>
          </p:cNvSpPr>
          <p:nvPr/>
        </p:nvSpPr>
        <p:spPr bwMode="auto">
          <a:xfrm>
            <a:off x="3095836" y="6170613"/>
            <a:ext cx="4778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2006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82" name="Rectangle 73"/>
          <p:cNvSpPr>
            <a:spLocks noChangeArrowheads="1"/>
          </p:cNvSpPr>
          <p:nvPr/>
        </p:nvSpPr>
        <p:spPr bwMode="auto">
          <a:xfrm>
            <a:off x="3635896" y="6170613"/>
            <a:ext cx="479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2007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84" name="Rectangle 74"/>
          <p:cNvSpPr>
            <a:spLocks noChangeArrowheads="1"/>
          </p:cNvSpPr>
          <p:nvPr/>
        </p:nvSpPr>
        <p:spPr bwMode="auto">
          <a:xfrm>
            <a:off x="4175956" y="6170613"/>
            <a:ext cx="4778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smtClean="0">
                <a:solidFill>
                  <a:srgbClr val="000000"/>
                </a:solidFill>
              </a:rPr>
              <a:t>2008</a:t>
            </a:r>
            <a:endParaRPr lang="es-CO" altLang="es-CO" smtClean="0">
              <a:solidFill>
                <a:srgbClr val="000000"/>
              </a:solidFill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4704643" y="6170613"/>
            <a:ext cx="479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2009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86" name="Rectangle 76"/>
          <p:cNvSpPr>
            <a:spLocks noChangeArrowheads="1"/>
          </p:cNvSpPr>
          <p:nvPr/>
        </p:nvSpPr>
        <p:spPr bwMode="auto">
          <a:xfrm>
            <a:off x="5184068" y="6170613"/>
            <a:ext cx="4778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2010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87" name="Rectangle 77"/>
          <p:cNvSpPr>
            <a:spLocks noChangeArrowheads="1"/>
          </p:cNvSpPr>
          <p:nvPr/>
        </p:nvSpPr>
        <p:spPr bwMode="auto">
          <a:xfrm>
            <a:off x="5678338" y="6170613"/>
            <a:ext cx="4778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2011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88" name="Rectangle 78"/>
          <p:cNvSpPr>
            <a:spLocks noChangeArrowheads="1"/>
          </p:cNvSpPr>
          <p:nvPr/>
        </p:nvSpPr>
        <p:spPr bwMode="auto">
          <a:xfrm>
            <a:off x="6156176" y="6170613"/>
            <a:ext cx="4778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2012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89" name="Rectangle 79"/>
          <p:cNvSpPr>
            <a:spLocks noChangeArrowheads="1"/>
          </p:cNvSpPr>
          <p:nvPr/>
        </p:nvSpPr>
        <p:spPr bwMode="auto">
          <a:xfrm>
            <a:off x="6650446" y="6170613"/>
            <a:ext cx="4778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2013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90" name="Rectangle 80"/>
          <p:cNvSpPr>
            <a:spLocks noChangeArrowheads="1"/>
          </p:cNvSpPr>
          <p:nvPr/>
        </p:nvSpPr>
        <p:spPr bwMode="auto">
          <a:xfrm>
            <a:off x="7152915" y="6170613"/>
            <a:ext cx="479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2014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182291" name="Rectangle 81"/>
          <p:cNvSpPr>
            <a:spLocks noChangeArrowheads="1"/>
          </p:cNvSpPr>
          <p:nvPr/>
        </p:nvSpPr>
        <p:spPr bwMode="auto">
          <a:xfrm>
            <a:off x="7658558" y="6170613"/>
            <a:ext cx="4778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2015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81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611187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ED6A44B-FFF8-4C6B-BCC9-968E49DC58C8}" type="slidenum">
              <a:rPr lang="en-US" sz="1400" smtClean="0">
                <a:solidFill>
                  <a:srgbClr val="000000"/>
                </a:solidFill>
              </a:rPr>
              <a:pPr/>
              <a:t>28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-36512" y="6608385"/>
            <a:ext cx="46614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</a:rPr>
              <a:t>Fuente: </a:t>
            </a:r>
            <a:r>
              <a:rPr lang="es-MX" sz="1200" dirty="0" smtClean="0">
                <a:solidFill>
                  <a:srgbClr val="000000"/>
                </a:solidFill>
              </a:rPr>
              <a:t>Cálculos </a:t>
            </a:r>
            <a:r>
              <a:rPr lang="es-MX" sz="1200" dirty="0" err="1" smtClean="0">
                <a:solidFill>
                  <a:srgbClr val="000000"/>
                </a:solidFill>
              </a:rPr>
              <a:t>Anif</a:t>
            </a:r>
            <a:r>
              <a:rPr lang="es-MX" sz="1200" dirty="0" smtClean="0">
                <a:solidFill>
                  <a:srgbClr val="000000"/>
                </a:solidFill>
              </a:rPr>
              <a:t> con base en Banco </a:t>
            </a:r>
            <a:r>
              <a:rPr lang="es-MX" sz="1200" dirty="0">
                <a:solidFill>
                  <a:srgbClr val="000000"/>
                </a:solidFill>
              </a:rPr>
              <a:t>de la </a:t>
            </a:r>
            <a:r>
              <a:rPr lang="es-MX" sz="1200" dirty="0" smtClean="0">
                <a:solidFill>
                  <a:srgbClr val="000000"/>
                </a:solidFill>
              </a:rPr>
              <a:t>República y </a:t>
            </a:r>
            <a:r>
              <a:rPr lang="es-MX" sz="1200" dirty="0" err="1" smtClean="0">
                <a:solidFill>
                  <a:srgbClr val="000000"/>
                </a:solidFill>
              </a:rPr>
              <a:t>Dane</a:t>
            </a:r>
            <a:r>
              <a:rPr lang="es-MX" sz="1200" dirty="0" smtClean="0">
                <a:solidFill>
                  <a:srgbClr val="000000"/>
                </a:solidFill>
              </a:rPr>
              <a:t> 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53" name="Rectangle 81"/>
          <p:cNvSpPr>
            <a:spLocks noChangeArrowheads="1"/>
          </p:cNvSpPr>
          <p:nvPr/>
        </p:nvSpPr>
        <p:spPr bwMode="auto">
          <a:xfrm>
            <a:off x="8136396" y="6165304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400" b="1" dirty="0" smtClean="0">
                <a:solidFill>
                  <a:srgbClr val="000000"/>
                </a:solidFill>
              </a:rPr>
              <a:t>2016</a:t>
            </a:r>
            <a:endParaRPr lang="es-CO" altLang="es-CO" dirty="0" smtClean="0">
              <a:solidFill>
                <a:srgbClr val="000000"/>
              </a:solidFill>
            </a:endParaRPr>
          </a:p>
        </p:txBody>
      </p: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8066665" y="3254787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8000"/>
                </a:solidFill>
              </a:rPr>
              <a:t>-1,7%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56" name="Rectangle 58"/>
          <p:cNvSpPr>
            <a:spLocks noChangeArrowheads="1"/>
          </p:cNvSpPr>
          <p:nvPr/>
        </p:nvSpPr>
        <p:spPr bwMode="auto">
          <a:xfrm>
            <a:off x="8066665" y="5050517"/>
            <a:ext cx="537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rgbClr val="002060"/>
                </a:solidFill>
              </a:rPr>
              <a:t>-5,0%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57" name="Line 173"/>
          <p:cNvSpPr>
            <a:spLocks noChangeShapeType="1"/>
          </p:cNvSpPr>
          <p:nvPr/>
        </p:nvSpPr>
        <p:spPr bwMode="auto">
          <a:xfrm>
            <a:off x="893419" y="2834126"/>
            <a:ext cx="764052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9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795264"/>
              </p:ext>
            </p:extLst>
          </p:nvPr>
        </p:nvGraphicFramePr>
        <p:xfrm>
          <a:off x="57721" y="1385124"/>
          <a:ext cx="6529029" cy="497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1320" name="5 Marcador de número de diapositiva"/>
          <p:cNvSpPr txBox="1">
            <a:spLocks noGrp="1"/>
          </p:cNvSpPr>
          <p:nvPr/>
        </p:nvSpPr>
        <p:spPr bwMode="auto">
          <a:xfrm>
            <a:off x="8532813" y="6496221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64F7A36-1EF9-4BB2-95C8-D9E6311CA5F1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1321" name="Rectangle 3"/>
          <p:cNvSpPr>
            <a:spLocks noChangeArrowheads="1"/>
          </p:cNvSpPr>
          <p:nvPr/>
        </p:nvSpPr>
        <p:spPr bwMode="auto">
          <a:xfrm>
            <a:off x="479019" y="199304"/>
            <a:ext cx="674543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000000"/>
                </a:solidFill>
              </a:rPr>
              <a:t>Precio del petróleo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srgbClr val="000000"/>
                </a:solidFill>
              </a:rPr>
              <a:t>(promedio mes a febrero de 2015, US$ por barril)</a:t>
            </a:r>
            <a:endParaRPr lang="es-ES_tradnl" sz="2400" b="1" dirty="0">
              <a:solidFill>
                <a:srgbClr val="000000"/>
              </a:solidFill>
            </a:endParaRPr>
          </a:p>
        </p:txBody>
      </p:sp>
      <p:sp>
        <p:nvSpPr>
          <p:cNvPr id="141332" name="Line 180"/>
          <p:cNvSpPr>
            <a:spLocks noChangeShapeType="1"/>
          </p:cNvSpPr>
          <p:nvPr/>
        </p:nvSpPr>
        <p:spPr bwMode="auto">
          <a:xfrm>
            <a:off x="515938" y="1333500"/>
            <a:ext cx="7313612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91743" y="6529805"/>
            <a:ext cx="34401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</a:rPr>
              <a:t>Fuente: </a:t>
            </a:r>
            <a:r>
              <a:rPr lang="es-ES_tradnl" sz="1400" dirty="0" err="1">
                <a:solidFill>
                  <a:srgbClr val="000000"/>
                </a:solidFill>
              </a:rPr>
              <a:t>Nymex</a:t>
            </a:r>
            <a:r>
              <a:rPr lang="es-ES_tradnl" sz="1400" dirty="0">
                <a:solidFill>
                  <a:srgbClr val="000000"/>
                </a:solidFill>
              </a:rPr>
              <a:t>. Ecopetrol y cálculos </a:t>
            </a:r>
            <a:r>
              <a:rPr lang="es-ES_tradnl" sz="1400" dirty="0" err="1">
                <a:solidFill>
                  <a:srgbClr val="000000"/>
                </a:solidFill>
              </a:rPr>
              <a:t>Anif</a:t>
            </a:r>
            <a:endParaRPr lang="es-ES_tradnl" sz="1400" dirty="0">
              <a:solidFill>
                <a:srgbClr val="000000"/>
              </a:solidFill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121381" y="5817363"/>
            <a:ext cx="436380" cy="3091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34337" y="5981562"/>
            <a:ext cx="995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rgbClr val="000000"/>
                </a:solidFill>
              </a:rPr>
              <a:t>2011</a:t>
            </a:r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2145727" y="6004415"/>
            <a:ext cx="995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rgbClr val="000000"/>
                </a:solidFill>
              </a:rPr>
              <a:t>2012</a:t>
            </a:r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3552105" y="6008644"/>
            <a:ext cx="995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rgbClr val="000000"/>
                </a:solidFill>
              </a:rPr>
              <a:t>2013</a:t>
            </a:r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-155865" y="1046570"/>
            <a:ext cx="261188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Cesta Col. atada al WTI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2738883" y="1039040"/>
            <a:ext cx="3152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Cesta Col. atada al Brent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1959842" y="1688639"/>
            <a:ext cx="0" cy="473927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3307198" y="1669481"/>
            <a:ext cx="0" cy="473927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4681112" y="1642399"/>
            <a:ext cx="0" cy="473927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5963922" y="1642398"/>
            <a:ext cx="0" cy="473927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4826113" y="6014041"/>
            <a:ext cx="995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rgbClr val="000000"/>
                </a:solidFill>
              </a:rPr>
              <a:t>2014</a:t>
            </a:r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7483485" y="5138418"/>
            <a:ext cx="423421" cy="0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8510196" y="4988652"/>
            <a:ext cx="58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FF0000"/>
                </a:solidFill>
              </a:rPr>
              <a:t>60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6991166" y="4870101"/>
            <a:ext cx="932843" cy="0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8490542" y="4720891"/>
            <a:ext cx="62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2060"/>
                </a:solidFill>
              </a:rPr>
              <a:t>62</a:t>
            </a:r>
            <a:endParaRPr lang="es-ES" sz="1800" b="1" dirty="0">
              <a:solidFill>
                <a:srgbClr val="002060"/>
              </a:solidFill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6407636" y="4706588"/>
            <a:ext cx="59483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2060"/>
                </a:solidFill>
              </a:rPr>
              <a:t>WTI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6301633" y="5008491"/>
            <a:ext cx="128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FF0000"/>
                </a:solidFill>
              </a:rPr>
              <a:t>Cesta Col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8510196" y="4396046"/>
            <a:ext cx="58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7030A0"/>
                </a:solidFill>
              </a:rPr>
              <a:t>69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6375808" y="4376898"/>
            <a:ext cx="743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7030A0"/>
                </a:solidFill>
              </a:rPr>
              <a:t>Brent</a:t>
            </a:r>
            <a:endParaRPr lang="es-ES" sz="1600" b="1" dirty="0">
              <a:solidFill>
                <a:srgbClr val="7030A0"/>
              </a:solidFill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7095542" y="4564011"/>
            <a:ext cx="612775" cy="4762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8347567" y="3976938"/>
            <a:ext cx="769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2015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7637379" y="3976938"/>
            <a:ext cx="769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2014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7910280" y="4988652"/>
            <a:ext cx="58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FF0000"/>
                </a:solidFill>
              </a:rPr>
              <a:t>88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7890626" y="4720891"/>
            <a:ext cx="62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2060"/>
                </a:solidFill>
              </a:rPr>
              <a:t>93</a:t>
            </a:r>
            <a:endParaRPr lang="es-ES" sz="1800" b="1" dirty="0">
              <a:solidFill>
                <a:srgbClr val="002060"/>
              </a:solidFill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7910280" y="4396046"/>
            <a:ext cx="58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7030A0"/>
                </a:solidFill>
              </a:rPr>
              <a:t>99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1612676" y="1468561"/>
            <a:ext cx="0" cy="439858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44" name="43 Rectángulo"/>
          <p:cNvSpPr/>
          <p:nvPr/>
        </p:nvSpPr>
        <p:spPr bwMode="auto">
          <a:xfrm>
            <a:off x="7546288" y="3217142"/>
            <a:ext cx="609600" cy="3091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6645178" y="2772690"/>
            <a:ext cx="2743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Promedio 2002-2014</a:t>
            </a:r>
            <a:endParaRPr lang="es-ES" sz="1600" b="1" dirty="0">
              <a:solidFill>
                <a:srgbClr val="000000"/>
              </a:solidFill>
            </a:endParaRPr>
          </a:p>
        </p:txBody>
      </p:sp>
      <p:cxnSp>
        <p:nvCxnSpPr>
          <p:cNvPr id="73" name="72 Conector recto"/>
          <p:cNvCxnSpPr/>
          <p:nvPr/>
        </p:nvCxnSpPr>
        <p:spPr bwMode="auto">
          <a:xfrm flipH="1">
            <a:off x="7304706" y="3440154"/>
            <a:ext cx="5463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7867984" y="3271879"/>
            <a:ext cx="594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2060"/>
                </a:solidFill>
              </a:rPr>
              <a:t>67</a:t>
            </a:r>
            <a:endParaRPr lang="es-ES" sz="1800" b="1" dirty="0">
              <a:solidFill>
                <a:srgbClr val="002060"/>
              </a:solidFill>
            </a:endParaRP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7867984" y="3045877"/>
            <a:ext cx="594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7030A0"/>
                </a:solidFill>
              </a:rPr>
              <a:t>70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7867984" y="3470330"/>
            <a:ext cx="594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FF0000"/>
                </a:solidFill>
              </a:rPr>
              <a:t>64</a:t>
            </a:r>
            <a:endParaRPr lang="es-ES" sz="1800" b="1" dirty="0">
              <a:solidFill>
                <a:srgbClr val="FF0000"/>
              </a:solidFill>
            </a:endParaRPr>
          </a:p>
        </p:txBody>
      </p:sp>
      <p:cxnSp>
        <p:nvCxnSpPr>
          <p:cNvPr id="77" name="76 Conector recto"/>
          <p:cNvCxnSpPr/>
          <p:nvPr/>
        </p:nvCxnSpPr>
        <p:spPr bwMode="auto">
          <a:xfrm flipH="1">
            <a:off x="7304706" y="3670385"/>
            <a:ext cx="5632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77 Conector recto"/>
          <p:cNvCxnSpPr/>
          <p:nvPr/>
        </p:nvCxnSpPr>
        <p:spPr bwMode="auto">
          <a:xfrm flipH="1">
            <a:off x="7304706" y="3233779"/>
            <a:ext cx="5463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524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054009"/>
              </p:ext>
            </p:extLst>
          </p:nvPr>
        </p:nvGraphicFramePr>
        <p:xfrm>
          <a:off x="0" y="838200"/>
          <a:ext cx="7830578" cy="5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40A7277-3688-4B58-847F-CDCBF2E58D2B}" type="slidenum">
              <a:rPr lang="en-US" sz="1400" smtClean="0">
                <a:solidFill>
                  <a:srgbClr val="000000"/>
                </a:solidFill>
              </a:rPr>
              <a:pPr/>
              <a:t>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4148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7387BE7-4B81-4424-8613-9F6030FF4034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4149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BE664C4-9103-4D95-9B99-394765A4FEF4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4150" name="Rectangle 4"/>
          <p:cNvSpPr>
            <a:spLocks noChangeArrowheads="1"/>
          </p:cNvSpPr>
          <p:nvPr/>
        </p:nvSpPr>
        <p:spPr bwMode="auto">
          <a:xfrm>
            <a:off x="7851073" y="2223689"/>
            <a:ext cx="10130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800080"/>
                </a:solidFill>
              </a:rPr>
              <a:t>Zona Euro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34152" name="Rectangle 6"/>
          <p:cNvSpPr>
            <a:spLocks noChangeArrowheads="1"/>
          </p:cNvSpPr>
          <p:nvPr/>
        </p:nvSpPr>
        <p:spPr bwMode="auto">
          <a:xfrm>
            <a:off x="7851073" y="1691890"/>
            <a:ext cx="1016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80"/>
                </a:solidFill>
              </a:rPr>
              <a:t>Alemania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4154" name="Rectangle 8"/>
          <p:cNvSpPr>
            <a:spLocks noChangeArrowheads="1"/>
          </p:cNvSpPr>
          <p:nvPr/>
        </p:nvSpPr>
        <p:spPr bwMode="auto">
          <a:xfrm>
            <a:off x="7851073" y="1950299"/>
            <a:ext cx="812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6600"/>
                </a:solidFill>
              </a:rPr>
              <a:t>España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415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-117475" y="198211"/>
            <a:ext cx="7086600" cy="762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Crecimiento Económico en Zona Euro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(%)</a:t>
            </a:r>
          </a:p>
        </p:txBody>
      </p:sp>
      <p:sp>
        <p:nvSpPr>
          <p:cNvPr id="134157" name="Text Box 12"/>
          <p:cNvSpPr txBox="1">
            <a:spLocks noChangeArrowheads="1"/>
          </p:cNvSpPr>
          <p:nvPr/>
        </p:nvSpPr>
        <p:spPr bwMode="auto">
          <a:xfrm>
            <a:off x="323850" y="6655507"/>
            <a:ext cx="22188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100" dirty="0">
                <a:solidFill>
                  <a:srgbClr val="000000"/>
                </a:solidFill>
              </a:rPr>
              <a:t>Fuente: </a:t>
            </a:r>
            <a:r>
              <a:rPr lang="es-ES" sz="1100" dirty="0" smtClean="0">
                <a:solidFill>
                  <a:srgbClr val="000000"/>
                </a:solidFill>
              </a:rPr>
              <a:t>IMF, OECD </a:t>
            </a:r>
            <a:r>
              <a:rPr lang="es-ES" sz="1100" dirty="0">
                <a:solidFill>
                  <a:srgbClr val="000000"/>
                </a:solidFill>
              </a:rPr>
              <a:t>y </a:t>
            </a:r>
            <a:r>
              <a:rPr lang="es-ES" sz="1100" dirty="0" err="1">
                <a:solidFill>
                  <a:srgbClr val="000000"/>
                </a:solidFill>
              </a:rPr>
              <a:t>JPMorgan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190481" name="Text Box 19"/>
          <p:cNvSpPr txBox="1">
            <a:spLocks noChangeArrowheads="1"/>
          </p:cNvSpPr>
          <p:nvPr/>
        </p:nvSpPr>
        <p:spPr bwMode="auto">
          <a:xfrm>
            <a:off x="7757554" y="1352324"/>
            <a:ext cx="4762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</a:t>
            </a:r>
          </a:p>
        </p:txBody>
      </p:sp>
      <p:sp>
        <p:nvSpPr>
          <p:cNvPr id="134161" name="Rectangle 21"/>
          <p:cNvSpPr>
            <a:spLocks noChangeArrowheads="1"/>
          </p:cNvSpPr>
          <p:nvPr/>
        </p:nvSpPr>
        <p:spPr bwMode="auto">
          <a:xfrm>
            <a:off x="7851073" y="2469910"/>
            <a:ext cx="81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0000"/>
                </a:solidFill>
              </a:rPr>
              <a:t>Francia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4175" name="Line 119"/>
          <p:cNvSpPr>
            <a:spLocks noChangeShapeType="1"/>
          </p:cNvSpPr>
          <p:nvPr/>
        </p:nvSpPr>
        <p:spPr bwMode="auto">
          <a:xfrm>
            <a:off x="5937311" y="1352324"/>
            <a:ext cx="0" cy="48244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34178" name="Text Box 179"/>
          <p:cNvSpPr txBox="1">
            <a:spLocks noChangeArrowheads="1"/>
          </p:cNvSpPr>
          <p:nvPr/>
        </p:nvSpPr>
        <p:spPr bwMode="auto">
          <a:xfrm>
            <a:off x="6354380" y="985611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1800" dirty="0">
                <a:solidFill>
                  <a:srgbClr val="000000"/>
                </a:solidFill>
              </a:rPr>
              <a:t>Proyecciones</a:t>
            </a:r>
          </a:p>
        </p:txBody>
      </p:sp>
      <p:cxnSp>
        <p:nvCxnSpPr>
          <p:cNvPr id="134179" name="2 Conector recto"/>
          <p:cNvCxnSpPr>
            <a:cxnSpLocks noChangeShapeType="1"/>
          </p:cNvCxnSpPr>
          <p:nvPr/>
        </p:nvCxnSpPr>
        <p:spPr bwMode="auto">
          <a:xfrm flipV="1">
            <a:off x="458466" y="3373986"/>
            <a:ext cx="7046109" cy="50683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7851073" y="2744548"/>
            <a:ext cx="562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9E9A00"/>
                </a:solidFill>
              </a:rPr>
              <a:t>Italia</a:t>
            </a:r>
          </a:p>
        </p:txBody>
      </p:sp>
      <p:sp>
        <p:nvSpPr>
          <p:cNvPr id="21" name="20 Elipse"/>
          <p:cNvSpPr/>
          <p:nvPr/>
        </p:nvSpPr>
        <p:spPr bwMode="auto">
          <a:xfrm>
            <a:off x="5157354" y="2407564"/>
            <a:ext cx="584200" cy="307704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6062280" y="2389885"/>
            <a:ext cx="584200" cy="240204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4270664" y="3562997"/>
            <a:ext cx="584200" cy="307704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7212475" y="2192947"/>
            <a:ext cx="584200" cy="307704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30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8870739-3C7C-4A84-B798-976F46773306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1317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724125F-CC65-4B01-BE26-13DE1A872509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1318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7235E12-D41C-4AE2-8850-62765E8DC0A9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1319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33A1FF8-1F04-4396-A1EE-58A1FA9B9814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1320" name="5 Marcador de número de diapositiva"/>
          <p:cNvSpPr txBox="1">
            <a:spLocks noGrp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64F7A36-1EF9-4BB2-95C8-D9E6311CA5F1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1321" name="Rectangle 3"/>
          <p:cNvSpPr>
            <a:spLocks noChangeArrowheads="1"/>
          </p:cNvSpPr>
          <p:nvPr/>
        </p:nvSpPr>
        <p:spPr bwMode="auto">
          <a:xfrm>
            <a:off x="55431" y="799981"/>
            <a:ext cx="90617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000000"/>
                </a:solidFill>
              </a:rPr>
              <a:t>Fan Chart de Precios del petróleo y sus efectos sobre la oferta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>
                <a:solidFill>
                  <a:srgbClr val="000000"/>
                </a:solidFill>
              </a:rPr>
              <a:t>(Brent, US$ por barril)</a:t>
            </a:r>
            <a:endParaRPr lang="es-ES_tradnl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2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33104"/>
              </p:ext>
            </p:extLst>
          </p:nvPr>
        </p:nvGraphicFramePr>
        <p:xfrm>
          <a:off x="0" y="1800223"/>
          <a:ext cx="8838406" cy="486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1 CuadroTexto"/>
          <p:cNvSpPr txBox="1"/>
          <p:nvPr/>
        </p:nvSpPr>
        <p:spPr>
          <a:xfrm>
            <a:off x="6924669" y="1801088"/>
            <a:ext cx="1273401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b="1" u="sng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Efectos sobre</a:t>
            </a:r>
          </a:p>
        </p:txBody>
      </p:sp>
      <p:sp>
        <p:nvSpPr>
          <p:cNvPr id="28" name="5 CuadroTexto"/>
          <p:cNvSpPr txBox="1"/>
          <p:nvPr/>
        </p:nvSpPr>
        <p:spPr>
          <a:xfrm>
            <a:off x="6108117" y="2100693"/>
            <a:ext cx="1273401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b="1" i="1" kern="0">
                <a:solidFill>
                  <a:sysClr val="windowText" lastClr="000000"/>
                </a:solidFill>
                <a:cs typeface="Arial" panose="020B0604020202020204" pitchFamily="34" charset="0"/>
              </a:rPr>
              <a:t>Off-shore</a:t>
            </a:r>
          </a:p>
        </p:txBody>
      </p:sp>
      <p:sp>
        <p:nvSpPr>
          <p:cNvPr id="29" name="6 CuadroTexto"/>
          <p:cNvSpPr txBox="1"/>
          <p:nvPr/>
        </p:nvSpPr>
        <p:spPr>
          <a:xfrm>
            <a:off x="7632117" y="2119743"/>
            <a:ext cx="1273401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b="1" i="1" kern="0">
                <a:solidFill>
                  <a:sysClr val="windowText" lastClr="000000"/>
                </a:solidFill>
                <a:cs typeface="Arial" panose="020B0604020202020204" pitchFamily="34" charset="0"/>
              </a:rPr>
              <a:t>Shale-gas-oil</a:t>
            </a:r>
          </a:p>
        </p:txBody>
      </p:sp>
      <p:sp>
        <p:nvSpPr>
          <p:cNvPr id="30" name="7 CuadroTexto"/>
          <p:cNvSpPr txBox="1"/>
          <p:nvPr/>
        </p:nvSpPr>
        <p:spPr>
          <a:xfrm>
            <a:off x="5889041" y="2415017"/>
            <a:ext cx="1743075" cy="77150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Alta intensidad exploración (</a:t>
            </a:r>
            <a:r>
              <a:rPr lang="es-CO" sz="1200" i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pre-</a:t>
            </a:r>
            <a:r>
              <a:rPr lang="es-CO" sz="1200" i="1" kern="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salt</a:t>
            </a:r>
            <a:r>
              <a:rPr lang="es-CO" sz="12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). </a:t>
            </a:r>
            <a:r>
              <a:rPr lang="es-CO" sz="1200" i="1" kern="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Backlash</a:t>
            </a:r>
            <a:r>
              <a:rPr lang="es-CO" sz="12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explotación</a:t>
            </a:r>
          </a:p>
        </p:txBody>
      </p:sp>
      <p:sp>
        <p:nvSpPr>
          <p:cNvPr id="31" name="8 CuadroTexto"/>
          <p:cNvSpPr txBox="1"/>
          <p:nvPr/>
        </p:nvSpPr>
        <p:spPr>
          <a:xfrm>
            <a:off x="7541631" y="2415017"/>
            <a:ext cx="1602368" cy="77150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Alta intensidad exploración. </a:t>
            </a:r>
            <a:r>
              <a:rPr lang="es-CO" sz="1200" i="1" kern="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Backlash</a:t>
            </a:r>
            <a:r>
              <a:rPr lang="es-CO" sz="12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explotación</a:t>
            </a:r>
          </a:p>
        </p:txBody>
      </p:sp>
      <p:sp>
        <p:nvSpPr>
          <p:cNvPr id="32" name="9 CuadroTexto"/>
          <p:cNvSpPr txBox="1"/>
          <p:nvPr/>
        </p:nvSpPr>
        <p:spPr>
          <a:xfrm>
            <a:off x="5860466" y="3397394"/>
            <a:ext cx="1626183" cy="53324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>
                <a:solidFill>
                  <a:sysClr val="windowText" lastClr="000000"/>
                </a:solidFill>
                <a:cs typeface="Arial" panose="020B0604020202020204" pitchFamily="34" charset="0"/>
              </a:rPr>
              <a:t>Reducción exploración (</a:t>
            </a:r>
            <a:r>
              <a:rPr lang="es-CO" sz="1200" i="1" kern="0">
                <a:solidFill>
                  <a:sysClr val="windowText" lastClr="000000"/>
                </a:solidFill>
                <a:cs typeface="Arial" panose="020B0604020202020204" pitchFamily="34" charset="0"/>
              </a:rPr>
              <a:t>pre-salt</a:t>
            </a:r>
            <a:r>
              <a:rPr lang="es-CO" sz="1200" kern="0">
                <a:solidFill>
                  <a:sysClr val="windowText" lastClr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10 CuadroTexto"/>
          <p:cNvSpPr txBox="1"/>
          <p:nvPr/>
        </p:nvSpPr>
        <p:spPr>
          <a:xfrm>
            <a:off x="7517816" y="3397394"/>
            <a:ext cx="1626183" cy="53324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>
                <a:solidFill>
                  <a:sysClr val="windowText" lastClr="000000"/>
                </a:solidFill>
                <a:cs typeface="Arial" panose="020B0604020202020204" pitchFamily="34" charset="0"/>
              </a:rPr>
              <a:t>Reducción 1/3 nuevos proyectos</a:t>
            </a:r>
          </a:p>
        </p:txBody>
      </p:sp>
      <p:sp>
        <p:nvSpPr>
          <p:cNvPr id="34" name="11 CuadroTexto"/>
          <p:cNvSpPr txBox="1"/>
          <p:nvPr/>
        </p:nvSpPr>
        <p:spPr>
          <a:xfrm>
            <a:off x="6041442" y="4061765"/>
            <a:ext cx="996939" cy="61266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>
                <a:solidFill>
                  <a:sysClr val="windowText" lastClr="000000"/>
                </a:solidFill>
                <a:cs typeface="Arial" panose="020B0604020202020204" pitchFamily="34" charset="0"/>
              </a:rPr>
              <a:t>Cancelan </a:t>
            </a:r>
            <a:r>
              <a:rPr lang="es-CO" sz="1200" i="1" kern="0">
                <a:solidFill>
                  <a:sysClr val="windowText" lastClr="000000"/>
                </a:solidFill>
                <a:cs typeface="Arial" panose="020B0604020202020204" pitchFamily="34" charset="0"/>
              </a:rPr>
              <a:t>pre-salt</a:t>
            </a:r>
            <a:endParaRPr lang="es-CO" sz="1200" kern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5" name="12 CuadroTexto"/>
          <p:cNvSpPr txBox="1"/>
          <p:nvPr/>
        </p:nvSpPr>
        <p:spPr>
          <a:xfrm>
            <a:off x="7517817" y="4085576"/>
            <a:ext cx="1474464" cy="55593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Continúan operando pozos existentes</a:t>
            </a:r>
            <a:endParaRPr lang="es-CO" sz="12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6" name="13 CuadroTexto"/>
          <p:cNvSpPr txBox="1"/>
          <p:nvPr/>
        </p:nvSpPr>
        <p:spPr>
          <a:xfrm>
            <a:off x="5803317" y="5057778"/>
            <a:ext cx="1474464" cy="55593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>
                <a:solidFill>
                  <a:sysClr val="windowText" lastClr="000000"/>
                </a:solidFill>
                <a:cs typeface="Arial" panose="020B0604020202020204" pitchFamily="34" charset="0"/>
              </a:rPr>
              <a:t>Reducción explotación</a:t>
            </a:r>
          </a:p>
        </p:txBody>
      </p:sp>
      <p:sp>
        <p:nvSpPr>
          <p:cNvPr id="37" name="14 CuadroTexto"/>
          <p:cNvSpPr txBox="1"/>
          <p:nvPr/>
        </p:nvSpPr>
        <p:spPr>
          <a:xfrm>
            <a:off x="7517817" y="5057778"/>
            <a:ext cx="1474464" cy="55593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Cancelan </a:t>
            </a:r>
            <a:r>
              <a:rPr lang="es-CO" sz="12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nuevas </a:t>
            </a:r>
            <a:r>
              <a:rPr lang="es-CO" sz="12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exploraciones</a:t>
            </a:r>
          </a:p>
        </p:txBody>
      </p:sp>
      <p:sp>
        <p:nvSpPr>
          <p:cNvPr id="38" name="15 Abrir llave"/>
          <p:cNvSpPr/>
          <p:nvPr/>
        </p:nvSpPr>
        <p:spPr>
          <a:xfrm>
            <a:off x="5803317" y="2462643"/>
            <a:ext cx="184308" cy="624010"/>
          </a:xfrm>
          <a:prstGeom prst="leftBrace">
            <a:avLst>
              <a:gd name="adj1" fmla="val 8333"/>
              <a:gd name="adj2" fmla="val 44737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9" name="16 Abrir llave"/>
          <p:cNvSpPr/>
          <p:nvPr/>
        </p:nvSpPr>
        <p:spPr>
          <a:xfrm>
            <a:off x="5812842" y="3383105"/>
            <a:ext cx="184794" cy="521899"/>
          </a:xfrm>
          <a:prstGeom prst="leftBrace">
            <a:avLst>
              <a:gd name="adj1" fmla="val 8333"/>
              <a:gd name="adj2" fmla="val 66199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0" name="17 Abrir llave"/>
          <p:cNvSpPr/>
          <p:nvPr/>
        </p:nvSpPr>
        <p:spPr>
          <a:xfrm>
            <a:off x="5817605" y="4135582"/>
            <a:ext cx="159175" cy="419788"/>
          </a:xfrm>
          <a:prstGeom prst="leftBrace">
            <a:avLst>
              <a:gd name="adj1" fmla="val 8333"/>
              <a:gd name="adj2" fmla="val 44345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1" name="18 Abrir llave"/>
          <p:cNvSpPr/>
          <p:nvPr/>
        </p:nvSpPr>
        <p:spPr>
          <a:xfrm>
            <a:off x="5822367" y="5105403"/>
            <a:ext cx="163364" cy="397096"/>
          </a:xfrm>
          <a:prstGeom prst="leftBrace">
            <a:avLst>
              <a:gd name="adj1" fmla="val 8333"/>
              <a:gd name="adj2" fmla="val 58167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2" name="1 CuadroTexto"/>
          <p:cNvSpPr txBox="1"/>
          <p:nvPr/>
        </p:nvSpPr>
        <p:spPr>
          <a:xfrm>
            <a:off x="3773189" y="4142743"/>
            <a:ext cx="747285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69</a:t>
            </a:r>
            <a:endParaRPr lang="es-CO" sz="1600" b="1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3" name="1 CuadroTexto"/>
          <p:cNvSpPr txBox="1"/>
          <p:nvPr/>
        </p:nvSpPr>
        <p:spPr>
          <a:xfrm>
            <a:off x="4675476" y="3674730"/>
            <a:ext cx="747285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74</a:t>
            </a:r>
            <a:endParaRPr lang="es-CO" sz="1600" b="1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4" name="1 CuadroTexto"/>
          <p:cNvSpPr txBox="1"/>
          <p:nvPr/>
        </p:nvSpPr>
        <p:spPr>
          <a:xfrm>
            <a:off x="2991697" y="3027860"/>
            <a:ext cx="747285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99</a:t>
            </a:r>
            <a:endParaRPr lang="es-CO" sz="1600" b="1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1 Elipse"/>
          <p:cNvSpPr/>
          <p:nvPr/>
        </p:nvSpPr>
        <p:spPr bwMode="auto">
          <a:xfrm>
            <a:off x="3487856" y="2990964"/>
            <a:ext cx="314324" cy="3143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46" name="45 Elipse"/>
          <p:cNvSpPr/>
          <p:nvPr/>
        </p:nvSpPr>
        <p:spPr bwMode="auto">
          <a:xfrm>
            <a:off x="4146832" y="4455973"/>
            <a:ext cx="314324" cy="3143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47" name="46 Elipse"/>
          <p:cNvSpPr/>
          <p:nvPr/>
        </p:nvSpPr>
        <p:spPr bwMode="auto">
          <a:xfrm>
            <a:off x="4891957" y="4095336"/>
            <a:ext cx="314324" cy="3143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48" name="1 CuadroTexto"/>
          <p:cNvSpPr txBox="1"/>
          <p:nvPr/>
        </p:nvSpPr>
        <p:spPr>
          <a:xfrm>
            <a:off x="2979562" y="3566441"/>
            <a:ext cx="747285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kern="0" dirty="0" smtClean="0">
                <a:solidFill>
                  <a:srgbClr val="000090"/>
                </a:solidFill>
                <a:cs typeface="Arial" panose="020B0604020202020204" pitchFamily="34" charset="0"/>
              </a:rPr>
              <a:t>88</a:t>
            </a:r>
            <a:endParaRPr lang="es-CO" sz="1600" b="1" kern="0" dirty="0">
              <a:solidFill>
                <a:srgbClr val="000090"/>
              </a:solidFill>
              <a:cs typeface="Arial" panose="020B0604020202020204" pitchFamily="34" charset="0"/>
            </a:endParaRPr>
          </a:p>
        </p:txBody>
      </p:sp>
      <p:sp>
        <p:nvSpPr>
          <p:cNvPr id="50" name="49 Elipse"/>
          <p:cNvSpPr/>
          <p:nvPr/>
        </p:nvSpPr>
        <p:spPr bwMode="auto">
          <a:xfrm>
            <a:off x="3487856" y="3506854"/>
            <a:ext cx="314324" cy="314324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1" name="50 Elipse"/>
          <p:cNvSpPr/>
          <p:nvPr/>
        </p:nvSpPr>
        <p:spPr bwMode="auto">
          <a:xfrm>
            <a:off x="4145104" y="4743454"/>
            <a:ext cx="314324" cy="314324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2" name="51 Elipse"/>
          <p:cNvSpPr/>
          <p:nvPr/>
        </p:nvSpPr>
        <p:spPr bwMode="auto">
          <a:xfrm>
            <a:off x="4901050" y="4447317"/>
            <a:ext cx="314324" cy="314324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3" name="1 CuadroTexto"/>
          <p:cNvSpPr txBox="1"/>
          <p:nvPr/>
        </p:nvSpPr>
        <p:spPr>
          <a:xfrm>
            <a:off x="3911333" y="5060269"/>
            <a:ext cx="747285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kern="0" dirty="0" smtClean="0">
                <a:solidFill>
                  <a:srgbClr val="000090"/>
                </a:solidFill>
                <a:cs typeface="Arial" panose="020B0604020202020204" pitchFamily="34" charset="0"/>
              </a:rPr>
              <a:t>60</a:t>
            </a:r>
            <a:endParaRPr lang="es-CO" sz="1600" b="1" kern="0" dirty="0">
              <a:solidFill>
                <a:srgbClr val="000090"/>
              </a:solidFill>
              <a:cs typeface="Arial" panose="020B0604020202020204" pitchFamily="34" charset="0"/>
            </a:endParaRPr>
          </a:p>
        </p:txBody>
      </p:sp>
      <p:sp>
        <p:nvSpPr>
          <p:cNvPr id="54" name="1 CuadroTexto"/>
          <p:cNvSpPr txBox="1"/>
          <p:nvPr/>
        </p:nvSpPr>
        <p:spPr>
          <a:xfrm>
            <a:off x="4707946" y="4915391"/>
            <a:ext cx="747285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kern="0" dirty="0" smtClean="0">
                <a:solidFill>
                  <a:srgbClr val="000090"/>
                </a:solidFill>
                <a:cs typeface="Arial" panose="020B0604020202020204" pitchFamily="34" charset="0"/>
              </a:rPr>
              <a:t>65</a:t>
            </a:r>
            <a:endParaRPr lang="es-CO" sz="1600" b="1" kern="0" dirty="0">
              <a:solidFill>
                <a:srgbClr val="000090"/>
              </a:solidFill>
              <a:cs typeface="Arial" panose="020B0604020202020204" pitchFamily="34" charset="0"/>
            </a:endParaRPr>
          </a:p>
        </p:txBody>
      </p:sp>
      <p:sp>
        <p:nvSpPr>
          <p:cNvPr id="55" name="1 CuadroTexto"/>
          <p:cNvSpPr txBox="1"/>
          <p:nvPr/>
        </p:nvSpPr>
        <p:spPr>
          <a:xfrm>
            <a:off x="2533613" y="3027681"/>
            <a:ext cx="747285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Brent</a:t>
            </a:r>
            <a:endParaRPr lang="es-CO" sz="1600" b="1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6" name="1 CuadroTexto"/>
          <p:cNvSpPr txBox="1"/>
          <p:nvPr/>
        </p:nvSpPr>
        <p:spPr>
          <a:xfrm>
            <a:off x="2627133" y="3576832"/>
            <a:ext cx="747285" cy="31767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b="1" kern="0" dirty="0" smtClean="0">
                <a:solidFill>
                  <a:srgbClr val="000090"/>
                </a:solidFill>
                <a:cs typeface="Arial" panose="020B0604020202020204" pitchFamily="34" charset="0"/>
              </a:rPr>
              <a:t>Col.</a:t>
            </a:r>
            <a:endParaRPr lang="es-CO" sz="1600" b="1" kern="0" dirty="0">
              <a:solidFill>
                <a:srgbClr val="00009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945953"/>
              </p:ext>
            </p:extLst>
          </p:nvPr>
        </p:nvGraphicFramePr>
        <p:xfrm>
          <a:off x="100014" y="1484783"/>
          <a:ext cx="8216402" cy="509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611187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36512" y="6608385"/>
            <a:ext cx="29249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Fuente</a:t>
            </a:r>
            <a:r>
              <a:rPr lang="es-ES_tradnl" sz="1200" dirty="0" smtClean="0">
                <a:solidFill>
                  <a:srgbClr val="000000"/>
                </a:solidFill>
              </a:rPr>
              <a:t>: </a:t>
            </a:r>
            <a:r>
              <a:rPr lang="es-ES_tradnl" sz="1200" dirty="0">
                <a:solidFill>
                  <a:srgbClr val="000000"/>
                </a:solidFill>
              </a:rPr>
              <a:t>cálculos </a:t>
            </a:r>
            <a:r>
              <a:rPr lang="es-ES_tradnl" sz="1200" dirty="0" smtClean="0">
                <a:solidFill>
                  <a:srgbClr val="000000"/>
                </a:solidFill>
              </a:rPr>
              <a:t>Anif con base en ANH.</a:t>
            </a:r>
            <a:endParaRPr lang="es-ES_tradnl" sz="1200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55576" y="44624"/>
            <a:ext cx="66025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00" b="1" dirty="0">
                <a:solidFill>
                  <a:srgbClr val="000000"/>
                </a:solidFill>
              </a:rPr>
              <a:t>Producción total de hidrocarburos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00" b="1" dirty="0">
                <a:solidFill>
                  <a:srgbClr val="000000"/>
                </a:solidFill>
              </a:rPr>
              <a:t>en Colombia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200" b="1" dirty="0">
                <a:solidFill>
                  <a:srgbClr val="000000"/>
                </a:solidFill>
              </a:rPr>
              <a:t>(miles de </a:t>
            </a:r>
            <a:r>
              <a:rPr lang="es-ES" sz="2200" b="1" dirty="0" err="1">
                <a:solidFill>
                  <a:srgbClr val="000000"/>
                </a:solidFill>
              </a:rPr>
              <a:t>bepd</a:t>
            </a:r>
            <a:r>
              <a:rPr lang="es-ES" sz="2200" b="1" dirty="0">
                <a:solidFill>
                  <a:srgbClr val="000000"/>
                </a:solidFill>
              </a:rPr>
              <a:t>, 2006-2016)</a:t>
            </a:r>
            <a:endParaRPr lang="es-ES" sz="22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16" name="Text Box 120"/>
          <p:cNvSpPr txBox="1">
            <a:spLocks noChangeArrowheads="1"/>
          </p:cNvSpPr>
          <p:nvPr/>
        </p:nvSpPr>
        <p:spPr bwMode="auto">
          <a:xfrm>
            <a:off x="6804248" y="1249015"/>
            <a:ext cx="16094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000" b="1" kern="0" dirty="0">
                <a:solidFill>
                  <a:srgbClr val="000000"/>
                </a:solidFill>
              </a:rPr>
              <a:t>Proyección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920881" y="4283804"/>
            <a:ext cx="147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0080"/>
                </a:solidFill>
                <a:cs typeface="Arial" panose="020B0604020202020204" pitchFamily="34" charset="0"/>
              </a:rPr>
              <a:t>Petróleo</a:t>
            </a:r>
            <a:endParaRPr lang="es-ES_tradnl" b="1" dirty="0">
              <a:solidFill>
                <a:srgbClr val="000080"/>
              </a:solidFill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028384" y="2195572"/>
            <a:ext cx="113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0000"/>
                </a:solidFill>
                <a:cs typeface="Arial" panose="020B0604020202020204" pitchFamily="34" charset="0"/>
              </a:rPr>
              <a:t>Gas</a:t>
            </a:r>
            <a:endParaRPr lang="es-ES_tradnl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 bwMode="auto">
          <a:xfrm flipV="1">
            <a:off x="6804248" y="1556792"/>
            <a:ext cx="0" cy="46468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0919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" y="1162967"/>
            <a:ext cx="8308975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07504" y="144463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9pPr>
          </a:lstStyle>
          <a:p>
            <a:pPr algn="ctr"/>
            <a:r>
              <a:rPr lang="es-MX" dirty="0" smtClean="0">
                <a:solidFill>
                  <a:srgbClr val="000000"/>
                </a:solidFill>
              </a:rPr>
              <a:t>Metas de inflación</a:t>
            </a:r>
            <a:br>
              <a:rPr lang="es-MX" dirty="0" smtClean="0">
                <a:solidFill>
                  <a:srgbClr val="000000"/>
                </a:solidFill>
              </a:rPr>
            </a:br>
            <a:r>
              <a:rPr lang="es-MX" b="0" dirty="0" smtClean="0">
                <a:solidFill>
                  <a:srgbClr val="000000"/>
                </a:solidFill>
              </a:rPr>
              <a:t>(Enero de 2015)</a:t>
            </a:r>
            <a:endParaRPr lang="es-ES" b="0" dirty="0" smtClean="0">
              <a:solidFill>
                <a:srgbClr val="000000"/>
              </a:solidFill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250825" y="6429375"/>
            <a:ext cx="316865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CO" sz="1200" b="0" dirty="0">
                <a:solidFill>
                  <a:srgbClr val="000000"/>
                </a:solidFill>
              </a:rPr>
              <a:t>Fuente: cálculos Anif con base en </a:t>
            </a:r>
            <a:r>
              <a:rPr lang="es-CO" sz="1200" b="0" dirty="0" err="1" smtClean="0">
                <a:solidFill>
                  <a:srgbClr val="000000"/>
                </a:solidFill>
              </a:rPr>
              <a:t>Dane</a:t>
            </a:r>
            <a:r>
              <a:rPr lang="es-CO" sz="1200" b="0" dirty="0" smtClean="0">
                <a:solidFill>
                  <a:srgbClr val="000000"/>
                </a:solidFill>
              </a:rPr>
              <a:t>.</a:t>
            </a:r>
            <a:endParaRPr lang="es-ES" sz="1200" b="0" dirty="0">
              <a:solidFill>
                <a:srgbClr val="000000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17838" y="994848"/>
            <a:ext cx="8765066" cy="4978026"/>
            <a:chOff x="958034" y="994848"/>
            <a:chExt cx="8765066" cy="4978026"/>
          </a:xfrm>
        </p:grpSpPr>
        <p:sp>
          <p:nvSpPr>
            <p:cNvPr id="2074" name="Oval 21"/>
            <p:cNvSpPr>
              <a:spLocks noChangeArrowheads="1"/>
            </p:cNvSpPr>
            <p:nvPr/>
          </p:nvSpPr>
          <p:spPr bwMode="auto">
            <a:xfrm>
              <a:off x="8831336" y="3763764"/>
              <a:ext cx="241300" cy="241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8822322" y="3835493"/>
              <a:ext cx="241300" cy="2413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>
                <a:solidFill>
                  <a:srgbClr val="000000"/>
                </a:solidFill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2340704" y="2516386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MX" sz="1600" dirty="0">
                  <a:solidFill>
                    <a:srgbClr val="000000"/>
                  </a:solidFill>
                </a:rPr>
                <a:t>5.5%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2340704" y="3020442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MX" sz="1600" dirty="0">
                  <a:solidFill>
                    <a:srgbClr val="000000"/>
                  </a:solidFill>
                </a:rPr>
                <a:t>4.5%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340704" y="2780928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MX" sz="1600" dirty="0">
                  <a:solidFill>
                    <a:srgbClr val="000000"/>
                  </a:solidFill>
                </a:rPr>
                <a:t>5.0%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2159868" y="2816736"/>
              <a:ext cx="241300" cy="2413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>
                <a:solidFill>
                  <a:srgbClr val="000000"/>
                </a:solidFill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9050947" y="3347029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MX" sz="1600" dirty="0">
                  <a:solidFill>
                    <a:srgbClr val="000000"/>
                  </a:solidFill>
                </a:rPr>
                <a:t>4.0%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9062700" y="4327251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MX" sz="1600" dirty="0">
                  <a:solidFill>
                    <a:srgbClr val="000000"/>
                  </a:solidFill>
                </a:rPr>
                <a:t>2.0%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4536132" y="3438579"/>
              <a:ext cx="12319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MX" sz="1800" dirty="0">
                  <a:solidFill>
                    <a:srgbClr val="000066"/>
                  </a:solidFill>
                </a:rPr>
                <a:t>Total</a:t>
              </a:r>
              <a:endParaRPr lang="es-ES" sz="1800" dirty="0">
                <a:solidFill>
                  <a:srgbClr val="000066"/>
                </a:solidFill>
              </a:endParaRP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3582863" y="4131920"/>
              <a:ext cx="21209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MX" sz="1800" dirty="0">
                  <a:solidFill>
                    <a:srgbClr val="FF0000"/>
                  </a:solidFill>
                </a:rPr>
                <a:t>Sin alimentos</a:t>
              </a:r>
              <a:endParaRPr lang="es-ES" sz="1800" dirty="0">
                <a:solidFill>
                  <a:srgbClr val="FF0000"/>
                </a:solidFill>
              </a:endParaRPr>
            </a:p>
          </p:txBody>
        </p:sp>
        <p:sp>
          <p:nvSpPr>
            <p:cNvPr id="2073" name="Text Box 20"/>
            <p:cNvSpPr txBox="1">
              <a:spLocks noChangeArrowheads="1"/>
            </p:cNvSpPr>
            <p:nvPr/>
          </p:nvSpPr>
          <p:spPr bwMode="auto">
            <a:xfrm>
              <a:off x="9028645" y="3710672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MX" sz="1600" dirty="0" smtClean="0">
                  <a:solidFill>
                    <a:srgbClr val="000066"/>
                  </a:solidFill>
                </a:rPr>
                <a:t>3.2%</a:t>
              </a:r>
              <a:endParaRPr lang="es-ES" sz="1600" dirty="0">
                <a:solidFill>
                  <a:srgbClr val="000066"/>
                </a:solidFill>
              </a:endParaRPr>
            </a:p>
          </p:txBody>
        </p:sp>
        <p:sp>
          <p:nvSpPr>
            <p:cNvPr id="2076" name="4 Rectángulo"/>
            <p:cNvSpPr>
              <a:spLocks noChangeArrowheads="1"/>
            </p:cNvSpPr>
            <p:nvPr/>
          </p:nvSpPr>
          <p:spPr bwMode="auto">
            <a:xfrm>
              <a:off x="958034" y="5677779"/>
              <a:ext cx="297554" cy="29509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6 Conector recto"/>
            <p:cNvCxnSpPr/>
            <p:nvPr/>
          </p:nvCxnSpPr>
          <p:spPr bwMode="auto">
            <a:xfrm flipV="1">
              <a:off x="2281024" y="1385540"/>
              <a:ext cx="0" cy="4178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29 Conector recto"/>
            <p:cNvCxnSpPr/>
            <p:nvPr/>
          </p:nvCxnSpPr>
          <p:spPr bwMode="auto">
            <a:xfrm flipV="1">
              <a:off x="3311996" y="1371600"/>
              <a:ext cx="0" cy="4178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7 CuadroTexto"/>
            <p:cNvSpPr txBox="1"/>
            <p:nvPr/>
          </p:nvSpPr>
          <p:spPr>
            <a:xfrm>
              <a:off x="7743039" y="994848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>
                  <a:solidFill>
                    <a:srgbClr val="000000"/>
                  </a:solidFill>
                </a:rPr>
                <a:t>Proyección</a:t>
              </a:r>
            </a:p>
          </p:txBody>
        </p:sp>
        <p:cxnSp>
          <p:nvCxnSpPr>
            <p:cNvPr id="29" name="28 Conector recto"/>
            <p:cNvCxnSpPr/>
            <p:nvPr/>
          </p:nvCxnSpPr>
          <p:spPr bwMode="auto">
            <a:xfrm flipV="1">
              <a:off x="4414976" y="1371600"/>
              <a:ext cx="17587" cy="419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" name="2 Conector recto"/>
            <p:cNvCxnSpPr/>
            <p:nvPr/>
          </p:nvCxnSpPr>
          <p:spPr bwMode="auto">
            <a:xfrm>
              <a:off x="1079748" y="5565676"/>
              <a:ext cx="7797552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A9ABB-8CB2-43A8-B74D-837502760B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8" name="37 Conector recto"/>
          <p:cNvCxnSpPr/>
          <p:nvPr/>
        </p:nvCxnSpPr>
        <p:spPr bwMode="auto">
          <a:xfrm flipV="1">
            <a:off x="4954900" y="1384300"/>
            <a:ext cx="0" cy="417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6592069" y="3188717"/>
            <a:ext cx="660400" cy="24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sz="1500" dirty="0" smtClean="0">
                <a:solidFill>
                  <a:srgbClr val="000066"/>
                </a:solidFill>
              </a:rPr>
              <a:t>3.8%</a:t>
            </a:r>
            <a:endParaRPr lang="es-ES" sz="1500" dirty="0">
              <a:solidFill>
                <a:srgbClr val="000066"/>
              </a:solidFill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699737" y="4113947"/>
            <a:ext cx="6604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sz="1500" dirty="0" smtClean="0">
                <a:solidFill>
                  <a:srgbClr val="FF0000"/>
                </a:solidFill>
              </a:rPr>
              <a:t>3.2%</a:t>
            </a:r>
            <a:endParaRPr lang="es-ES" sz="15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944924"/>
            <a:ext cx="77515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solidFill>
                  <a:prstClr val="black"/>
                </a:solidFill>
              </a:rPr>
              <a:t>        2009	            2010                2011               2012                2013                2014                2015</a:t>
            </a:r>
            <a:endParaRPr lang="en-US" sz="1300" dirty="0">
              <a:solidFill>
                <a:prstClr val="black"/>
              </a:solidFill>
            </a:endParaRPr>
          </a:p>
        </p:txBody>
      </p:sp>
      <p:cxnSp>
        <p:nvCxnSpPr>
          <p:cNvPr id="44" name="43 Conector recto"/>
          <p:cNvCxnSpPr/>
          <p:nvPr/>
        </p:nvCxnSpPr>
        <p:spPr bwMode="auto">
          <a:xfrm flipV="1">
            <a:off x="6049878" y="1371600"/>
            <a:ext cx="0" cy="417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Conector recto"/>
          <p:cNvCxnSpPr/>
          <p:nvPr/>
        </p:nvCxnSpPr>
        <p:spPr bwMode="auto">
          <a:xfrm flipV="1">
            <a:off x="7236296" y="1387376"/>
            <a:ext cx="0" cy="41783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30 Conector recto"/>
          <p:cNvCxnSpPr/>
          <p:nvPr/>
        </p:nvCxnSpPr>
        <p:spPr bwMode="auto">
          <a:xfrm flipV="1">
            <a:off x="7141986" y="1384301"/>
            <a:ext cx="0" cy="2747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Conector recto"/>
          <p:cNvCxnSpPr/>
          <p:nvPr/>
        </p:nvCxnSpPr>
        <p:spPr bwMode="auto">
          <a:xfrm flipV="1">
            <a:off x="7141986" y="4437112"/>
            <a:ext cx="0" cy="1112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9533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053883"/>
              </p:ext>
            </p:extLst>
          </p:nvPr>
        </p:nvGraphicFramePr>
        <p:xfrm>
          <a:off x="-51956" y="1136073"/>
          <a:ext cx="8707583" cy="548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683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3" y="6593112"/>
            <a:ext cx="611187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B754FA-D28D-4922-A4DE-904291EFE461}" type="slidenum">
              <a:rPr lang="en-US" sz="1400" smtClean="0">
                <a:solidFill>
                  <a:srgbClr val="000000"/>
                </a:solidFill>
              </a:rPr>
              <a:pPr/>
              <a:t>33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615851" y="74735"/>
            <a:ext cx="59819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DTF y Repos a 1 día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dirty="0">
                <a:solidFill>
                  <a:srgbClr val="000000"/>
                </a:solidFill>
              </a:rPr>
              <a:t>(</a:t>
            </a:r>
            <a:r>
              <a:rPr lang="es-ES" sz="2400" dirty="0">
                <a:solidFill>
                  <a:srgbClr val="000000"/>
                </a:solidFill>
              </a:rPr>
              <a:t>Tasas nominales a febrero 13 de 2015, %) </a:t>
            </a:r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107950" y="6644092"/>
            <a:ext cx="21400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200" dirty="0">
                <a:solidFill>
                  <a:srgbClr val="000000"/>
                </a:solidFill>
              </a:rPr>
              <a:t>Fuente: Banco de la República.</a:t>
            </a:r>
            <a:endParaRPr lang="es-ES_tradnl" sz="1200" b="1" dirty="0">
              <a:solidFill>
                <a:srgbClr val="000000"/>
              </a:solidFill>
            </a:endParaRP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4618319" y="464915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>
                <a:solidFill>
                  <a:srgbClr val="FF0000"/>
                </a:solidFill>
              </a:rPr>
              <a:t>Repo 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059644" y="2513501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>
                <a:solidFill>
                  <a:srgbClr val="000066"/>
                </a:solidFill>
              </a:rPr>
              <a:t>DTF  </a:t>
            </a:r>
            <a:endParaRPr lang="es-ES" sz="1800" b="1" dirty="0">
              <a:solidFill>
                <a:srgbClr val="000066"/>
              </a:solidFill>
            </a:endParaRPr>
          </a:p>
        </p:txBody>
      </p:sp>
      <p:sp>
        <p:nvSpPr>
          <p:cNvPr id="71690" name="Line 34"/>
          <p:cNvSpPr>
            <a:spLocks noChangeShapeType="1"/>
          </p:cNvSpPr>
          <p:nvPr/>
        </p:nvSpPr>
        <p:spPr bwMode="auto">
          <a:xfrm>
            <a:off x="500643" y="6000256"/>
            <a:ext cx="83919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71691" name="Text Box 38"/>
          <p:cNvSpPr txBox="1">
            <a:spLocks noChangeArrowheads="1"/>
          </p:cNvSpPr>
          <p:nvPr/>
        </p:nvSpPr>
        <p:spPr bwMode="auto">
          <a:xfrm>
            <a:off x="8177230" y="5623602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2,0</a:t>
            </a:r>
            <a:r>
              <a:rPr lang="es-ES" sz="1600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71692" name="Text Box 39"/>
          <p:cNvSpPr txBox="1">
            <a:spLocks noChangeArrowheads="1"/>
          </p:cNvSpPr>
          <p:nvPr/>
        </p:nvSpPr>
        <p:spPr bwMode="auto">
          <a:xfrm>
            <a:off x="8418988" y="3749162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4,0</a:t>
            </a:r>
            <a:r>
              <a:rPr lang="es-ES" sz="1600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71695" name="Line 35"/>
          <p:cNvSpPr>
            <a:spLocks noChangeShapeType="1"/>
          </p:cNvSpPr>
          <p:nvPr/>
        </p:nvSpPr>
        <p:spPr bwMode="auto">
          <a:xfrm flipV="1">
            <a:off x="558033" y="3711540"/>
            <a:ext cx="83919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71700" name="Line 24"/>
          <p:cNvSpPr>
            <a:spLocks noChangeShapeType="1"/>
          </p:cNvSpPr>
          <p:nvPr/>
        </p:nvSpPr>
        <p:spPr bwMode="auto">
          <a:xfrm>
            <a:off x="6608855" y="1655699"/>
            <a:ext cx="0" cy="4510731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71701" name="Text Box 25"/>
          <p:cNvSpPr txBox="1">
            <a:spLocks noChangeArrowheads="1"/>
          </p:cNvSpPr>
          <p:nvPr/>
        </p:nvSpPr>
        <p:spPr bwMode="auto">
          <a:xfrm>
            <a:off x="7368363" y="1655699"/>
            <a:ext cx="1328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</a:rPr>
              <a:t>Proyección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7896673" y="2288101"/>
            <a:ext cx="241300" cy="2413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s-CO" sz="2000">
              <a:solidFill>
                <a:srgbClr val="0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30802" y="2310355"/>
            <a:ext cx="1243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1600" dirty="0">
                <a:solidFill>
                  <a:srgbClr val="FF0000"/>
                </a:solidFill>
              </a:rPr>
              <a:t>(5,0 antes)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8037110" y="1979598"/>
            <a:ext cx="125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1600" dirty="0">
                <a:solidFill>
                  <a:srgbClr val="000066"/>
                </a:solidFill>
              </a:rPr>
              <a:t>(5,3 antes)</a:t>
            </a: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896673" y="2025124"/>
            <a:ext cx="241300" cy="2413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s-CO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10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765476"/>
              </p:ext>
            </p:extLst>
          </p:nvPr>
        </p:nvGraphicFramePr>
        <p:xfrm>
          <a:off x="249384" y="874687"/>
          <a:ext cx="7932311" cy="540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2 Conector recto"/>
          <p:cNvCxnSpPr/>
          <p:nvPr/>
        </p:nvCxnSpPr>
        <p:spPr bwMode="auto">
          <a:xfrm>
            <a:off x="607587" y="5358738"/>
            <a:ext cx="8054812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E1E5F8-6FC9-44A2-8323-54D4565E9BF5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"/>
            <a:ext cx="7086600" cy="762000"/>
          </a:xfrm>
        </p:spPr>
        <p:txBody>
          <a:bodyPr/>
          <a:lstStyle/>
          <a:p>
            <a:r>
              <a:rPr lang="es-ES" sz="2400" dirty="0" smtClean="0"/>
              <a:t>Inflación básica anual y tasa repo real </a:t>
            </a:r>
            <a:br>
              <a:rPr lang="es-ES" sz="2400" dirty="0" smtClean="0"/>
            </a:br>
            <a:r>
              <a:rPr lang="es-ES" sz="2400" b="0" dirty="0" smtClean="0"/>
              <a:t>(a febrero 13 de 2015, %)</a:t>
            </a:r>
          </a:p>
        </p:txBody>
      </p:sp>
      <p:sp>
        <p:nvSpPr>
          <p:cNvPr id="1032" name="Rectangle 95"/>
          <p:cNvSpPr>
            <a:spLocks noChangeArrowheads="1"/>
          </p:cNvSpPr>
          <p:nvPr/>
        </p:nvSpPr>
        <p:spPr bwMode="auto">
          <a:xfrm>
            <a:off x="3411710" y="1346349"/>
            <a:ext cx="16639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2D2DB9">
                    <a:lumMod val="75000"/>
                  </a:srgbClr>
                </a:solidFill>
              </a:rPr>
              <a:t>Inflación total</a:t>
            </a:r>
            <a:endParaRPr lang="es-ES" sz="2000" dirty="0">
              <a:solidFill>
                <a:srgbClr val="2D2DB9">
                  <a:lumMod val="75000"/>
                </a:srgbClr>
              </a:solidFill>
            </a:endParaRPr>
          </a:p>
        </p:txBody>
      </p:sp>
      <p:sp>
        <p:nvSpPr>
          <p:cNvPr id="1034" name="Rectangle 247"/>
          <p:cNvSpPr>
            <a:spLocks noChangeArrowheads="1"/>
          </p:cNvSpPr>
          <p:nvPr/>
        </p:nvSpPr>
        <p:spPr bwMode="auto">
          <a:xfrm>
            <a:off x="3171423" y="2160887"/>
            <a:ext cx="16655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FF0000"/>
                </a:solidFill>
              </a:rPr>
              <a:t>Sin alimentos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1035" name="Rectangle 271"/>
          <p:cNvSpPr>
            <a:spLocks noChangeArrowheads="1"/>
          </p:cNvSpPr>
          <p:nvPr/>
        </p:nvSpPr>
        <p:spPr bwMode="auto">
          <a:xfrm>
            <a:off x="2944435" y="3797924"/>
            <a:ext cx="9345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2D2DB9">
                    <a:lumMod val="75000"/>
                  </a:srgbClr>
                </a:solidFill>
              </a:rPr>
              <a:t>Repo real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2D2DB9">
                    <a:lumMod val="75000"/>
                  </a:srgbClr>
                </a:solidFill>
              </a:rPr>
              <a:t> (total)</a:t>
            </a:r>
            <a:endParaRPr lang="es-ES" dirty="0">
              <a:solidFill>
                <a:srgbClr val="2D2DB9">
                  <a:lumMod val="75000"/>
                </a:srgbClr>
              </a:solidFill>
            </a:endParaRPr>
          </a:p>
        </p:txBody>
      </p:sp>
      <p:sp>
        <p:nvSpPr>
          <p:cNvPr id="1042" name="Rectangle 93"/>
          <p:cNvSpPr>
            <a:spLocks noChangeArrowheads="1"/>
          </p:cNvSpPr>
          <p:nvPr/>
        </p:nvSpPr>
        <p:spPr bwMode="auto">
          <a:xfrm>
            <a:off x="4873025" y="3242970"/>
            <a:ext cx="9345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Repo real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 (básica)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9" name="Text Box 167"/>
          <p:cNvSpPr txBox="1">
            <a:spLocks noChangeArrowheads="1"/>
          </p:cNvSpPr>
          <p:nvPr/>
        </p:nvSpPr>
        <p:spPr bwMode="auto">
          <a:xfrm>
            <a:off x="6524638" y="1199972"/>
            <a:ext cx="147366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</a:rPr>
              <a:t>Proyección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60" name="Line 166"/>
          <p:cNvSpPr>
            <a:spLocks noChangeShapeType="1"/>
          </p:cNvSpPr>
          <p:nvPr/>
        </p:nvSpPr>
        <p:spPr bwMode="auto">
          <a:xfrm>
            <a:off x="6524638" y="874448"/>
            <a:ext cx="0" cy="499454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" name="1 Elipse"/>
          <p:cNvSpPr/>
          <p:nvPr/>
        </p:nvSpPr>
        <p:spPr>
          <a:xfrm>
            <a:off x="6068467" y="3694928"/>
            <a:ext cx="497223" cy="5193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noFill/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1101607" y="6384865"/>
            <a:ext cx="953484" cy="3194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1800" b="1" dirty="0" smtClean="0">
                <a:solidFill>
                  <a:srgbClr val="000000"/>
                </a:solidFill>
              </a:rPr>
              <a:t>2012</a:t>
            </a:r>
            <a:endParaRPr lang="es-CO" sz="1800" b="1" dirty="0">
              <a:solidFill>
                <a:srgbClr val="000000"/>
              </a:solidFill>
            </a:endParaRPr>
          </a:p>
        </p:txBody>
      </p:sp>
      <p:sp>
        <p:nvSpPr>
          <p:cNvPr id="19" name="1 CuadroTexto"/>
          <p:cNvSpPr txBox="1"/>
          <p:nvPr/>
        </p:nvSpPr>
        <p:spPr>
          <a:xfrm>
            <a:off x="2945811" y="6384896"/>
            <a:ext cx="953221" cy="3194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1800" b="1" dirty="0" smtClean="0">
                <a:solidFill>
                  <a:srgbClr val="000000"/>
                </a:solidFill>
              </a:rPr>
              <a:t>2013</a:t>
            </a:r>
            <a:endParaRPr lang="es-CO" sz="1800" b="1" dirty="0">
              <a:solidFill>
                <a:srgbClr val="000000"/>
              </a:solidFill>
            </a:endParaRPr>
          </a:p>
        </p:txBody>
      </p:sp>
      <p:sp>
        <p:nvSpPr>
          <p:cNvPr id="24" name="1 CuadroTexto"/>
          <p:cNvSpPr txBox="1"/>
          <p:nvPr/>
        </p:nvSpPr>
        <p:spPr>
          <a:xfrm>
            <a:off x="4729351" y="6389836"/>
            <a:ext cx="953221" cy="3193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1800" b="1" dirty="0" smtClean="0">
                <a:solidFill>
                  <a:srgbClr val="000000"/>
                </a:solidFill>
              </a:rPr>
              <a:t>2014</a:t>
            </a:r>
            <a:endParaRPr lang="es-CO" sz="1800" b="1" dirty="0">
              <a:solidFill>
                <a:srgbClr val="000000"/>
              </a:solidFill>
            </a:endParaRPr>
          </a:p>
        </p:txBody>
      </p:sp>
      <p:sp>
        <p:nvSpPr>
          <p:cNvPr id="25" name="1 CuadroTexto"/>
          <p:cNvSpPr txBox="1"/>
          <p:nvPr/>
        </p:nvSpPr>
        <p:spPr>
          <a:xfrm>
            <a:off x="6541081" y="6384896"/>
            <a:ext cx="953221" cy="3194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1800" b="1" dirty="0" smtClean="0">
                <a:solidFill>
                  <a:srgbClr val="000000"/>
                </a:solidFill>
              </a:rPr>
              <a:t>2015</a:t>
            </a:r>
            <a:endParaRPr lang="es-CO" sz="1800" b="1" dirty="0">
              <a:solidFill>
                <a:srgbClr val="000000"/>
              </a:solidFill>
            </a:endParaRPr>
          </a:p>
        </p:txBody>
      </p:sp>
      <p:sp>
        <p:nvSpPr>
          <p:cNvPr id="1040" name="Rectangle 307"/>
          <p:cNvSpPr>
            <a:spLocks noChangeArrowheads="1"/>
          </p:cNvSpPr>
          <p:nvPr/>
        </p:nvSpPr>
        <p:spPr bwMode="auto">
          <a:xfrm>
            <a:off x="5075627" y="672985"/>
            <a:ext cx="16510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(ene-2015)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7718125" y="3304412"/>
            <a:ext cx="193493" cy="19349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s-CO" sz="2000">
              <a:solidFill>
                <a:srgbClr val="FF000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832505" y="3269265"/>
            <a:ext cx="14306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1600" dirty="0" smtClean="0">
                <a:solidFill>
                  <a:srgbClr val="FF0000"/>
                </a:solidFill>
              </a:rPr>
              <a:t>(</a:t>
            </a:r>
            <a:r>
              <a:rPr lang="es-MX" sz="1600" dirty="0">
                <a:solidFill>
                  <a:srgbClr val="FF0000"/>
                </a:solidFill>
              </a:rPr>
              <a:t>2</a:t>
            </a:r>
            <a:r>
              <a:rPr lang="es-MX" sz="1600" dirty="0" smtClean="0">
                <a:solidFill>
                  <a:srgbClr val="FF0000"/>
                </a:solidFill>
              </a:rPr>
              <a:t>% antes)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838580" y="3489192"/>
            <a:ext cx="14306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1600" dirty="0" smtClean="0">
                <a:solidFill>
                  <a:srgbClr val="000066"/>
                </a:solidFill>
              </a:rPr>
              <a:t>(1,8% antes)</a:t>
            </a:r>
            <a:endParaRPr lang="es-ES" sz="1600" dirty="0">
              <a:solidFill>
                <a:srgbClr val="000066"/>
              </a:solidFill>
            </a:endParaRPr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7724509" y="3548310"/>
            <a:ext cx="193493" cy="193493"/>
          </a:xfrm>
          <a:prstGeom prst="ellipse">
            <a:avLst/>
          </a:prstGeom>
          <a:solidFill>
            <a:srgbClr val="000066"/>
          </a:solidFill>
          <a:ln w="38100" algn="ctr">
            <a:solidFill>
              <a:srgbClr val="000066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s-CO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22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77688" y="506760"/>
            <a:ext cx="7086600" cy="76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</a:rPr>
              <a:t>Tasas activas reales </a:t>
            </a:r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000" b="0" dirty="0" smtClean="0">
                <a:solidFill>
                  <a:schemeClr val="tx1"/>
                </a:solidFill>
              </a:rPr>
              <a:t>(</a:t>
            </a:r>
            <a:r>
              <a:rPr lang="es-ES" sz="2000" b="0" dirty="0">
                <a:solidFill>
                  <a:schemeClr val="tx1"/>
                </a:solidFill>
              </a:rPr>
              <a:t>A</a:t>
            </a:r>
            <a:r>
              <a:rPr lang="es-ES" sz="2000" b="0" dirty="0" smtClean="0">
                <a:solidFill>
                  <a:schemeClr val="tx1"/>
                </a:solidFill>
              </a:rPr>
              <a:t> </a:t>
            </a:r>
            <a:r>
              <a:rPr lang="es-ES" sz="2000" b="0" dirty="0">
                <a:solidFill>
                  <a:schemeClr val="tx1"/>
                </a:solidFill>
              </a:rPr>
              <a:t>noviembre</a:t>
            </a:r>
            <a:r>
              <a:rPr lang="es-ES" sz="2000" b="0" dirty="0" smtClean="0">
                <a:solidFill>
                  <a:schemeClr val="tx1"/>
                </a:solidFill>
              </a:rPr>
              <a:t> de 2014, %)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6" y="6453336"/>
            <a:ext cx="522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000000"/>
                </a:solidFill>
              </a:rPr>
              <a:t>Fuente: Cálculos Anif con base en Banco de la República y </a:t>
            </a:r>
            <a:r>
              <a:rPr lang="es-ES" sz="1200" dirty="0" err="1">
                <a:solidFill>
                  <a:srgbClr val="000000"/>
                </a:solidFill>
              </a:rPr>
              <a:t>Superfinanciera</a:t>
            </a:r>
            <a:r>
              <a:rPr lang="es-ES" sz="12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59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59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9431"/>
            <a:ext cx="7611363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0" name="Rectangle 98"/>
          <p:cNvSpPr>
            <a:spLocks noChangeArrowheads="1"/>
          </p:cNvSpPr>
          <p:nvPr/>
        </p:nvSpPr>
        <p:spPr bwMode="auto">
          <a:xfrm>
            <a:off x="1187624" y="139383"/>
            <a:ext cx="46156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Evolución del COLCAP 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162821" name="Rectangle 99"/>
          <p:cNvSpPr>
            <a:spLocks noChangeArrowheads="1"/>
          </p:cNvSpPr>
          <p:nvPr/>
        </p:nvSpPr>
        <p:spPr bwMode="auto">
          <a:xfrm>
            <a:off x="851427" y="620713"/>
            <a:ext cx="5453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</a:rPr>
              <a:t>(Variaciones % anuales a febrero 13 de 2015)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62822" name="Text Box 100"/>
          <p:cNvSpPr txBox="1">
            <a:spLocks noChangeArrowheads="1"/>
          </p:cNvSpPr>
          <p:nvPr/>
        </p:nvSpPr>
        <p:spPr bwMode="auto">
          <a:xfrm>
            <a:off x="98425" y="6477000"/>
            <a:ext cx="2744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dirty="0">
                <a:solidFill>
                  <a:srgbClr val="000000"/>
                </a:solidFill>
              </a:rPr>
              <a:t>Fuente: BVC y Cálculos </a:t>
            </a:r>
            <a:r>
              <a:rPr lang="es-MX" sz="1600" dirty="0" err="1">
                <a:solidFill>
                  <a:srgbClr val="000000"/>
                </a:solidFill>
              </a:rPr>
              <a:t>Anif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60" name="Text Box 373"/>
          <p:cNvSpPr txBox="1">
            <a:spLocks noChangeArrowheads="1"/>
          </p:cNvSpPr>
          <p:nvPr/>
        </p:nvSpPr>
        <p:spPr bwMode="auto">
          <a:xfrm>
            <a:off x="1259632" y="4869160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b="1" dirty="0" smtClean="0">
                <a:solidFill>
                  <a:srgbClr val="000099"/>
                </a:solidFill>
              </a:rPr>
              <a:t>-10%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61" name="Text Box 373"/>
          <p:cNvSpPr txBox="1">
            <a:spLocks noChangeArrowheads="1"/>
          </p:cNvSpPr>
          <p:nvPr/>
        </p:nvSpPr>
        <p:spPr bwMode="auto">
          <a:xfrm>
            <a:off x="3059832" y="2516386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b="1" dirty="0" smtClean="0">
                <a:solidFill>
                  <a:srgbClr val="000099"/>
                </a:solidFill>
              </a:rPr>
              <a:t>13%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 flipH="1" flipV="1">
            <a:off x="2017992" y="1564102"/>
            <a:ext cx="33728" cy="3953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 flipH="1" flipV="1">
            <a:off x="3635896" y="1636110"/>
            <a:ext cx="33728" cy="3953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cxnSp>
        <p:nvCxnSpPr>
          <p:cNvPr id="71" name="70 Conector recto"/>
          <p:cNvCxnSpPr/>
          <p:nvPr/>
        </p:nvCxnSpPr>
        <p:spPr bwMode="auto">
          <a:xfrm>
            <a:off x="483838" y="3861048"/>
            <a:ext cx="69684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Line 15"/>
          <p:cNvSpPr>
            <a:spLocks noChangeShapeType="1"/>
          </p:cNvSpPr>
          <p:nvPr/>
        </p:nvSpPr>
        <p:spPr bwMode="auto">
          <a:xfrm flipH="1" flipV="1">
            <a:off x="5292080" y="1628800"/>
            <a:ext cx="33728" cy="3953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4" name="Text Box 373"/>
          <p:cNvSpPr txBox="1">
            <a:spLocks noChangeArrowheads="1"/>
          </p:cNvSpPr>
          <p:nvPr/>
        </p:nvSpPr>
        <p:spPr bwMode="auto">
          <a:xfrm>
            <a:off x="4679429" y="4653136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 smtClean="0">
                <a:solidFill>
                  <a:srgbClr val="000099"/>
                </a:solidFill>
              </a:rPr>
              <a:t>-12%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97130" y="6454775"/>
            <a:ext cx="611187" cy="381000"/>
          </a:xfrm>
        </p:spPr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308304" y="6165304"/>
            <a:ext cx="9311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0000"/>
                </a:solidFill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 flipV="1">
            <a:off x="7058552" y="1700808"/>
            <a:ext cx="33728" cy="3953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5209222" y="5517231"/>
            <a:ext cx="2099082" cy="7200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 rot="16200000">
            <a:off x="5158807" y="5744000"/>
            <a:ext cx="6480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0000"/>
                </a:solidFill>
              </a:rPr>
              <a:t>mar</a:t>
            </a:r>
          </a:p>
        </p:txBody>
      </p:sp>
      <p:sp>
        <p:nvSpPr>
          <p:cNvPr id="39" name="38 CuadroTexto"/>
          <p:cNvSpPr txBox="1"/>
          <p:nvPr/>
        </p:nvSpPr>
        <p:spPr>
          <a:xfrm rot="16200000">
            <a:off x="6091427" y="5725998"/>
            <a:ext cx="6120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 err="1">
                <a:solidFill>
                  <a:srgbClr val="000000"/>
                </a:solidFill>
              </a:rPr>
              <a:t>sep</a:t>
            </a:r>
            <a:endParaRPr lang="es-CO" sz="1600" b="1" dirty="0">
              <a:solidFill>
                <a:srgbClr val="000000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 rot="16200000">
            <a:off x="6665056" y="5677911"/>
            <a:ext cx="5158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0000"/>
                </a:solidFill>
              </a:rPr>
              <a:t>dic</a:t>
            </a:r>
          </a:p>
        </p:txBody>
      </p:sp>
      <p:sp>
        <p:nvSpPr>
          <p:cNvPr id="41" name="Text Box 373"/>
          <p:cNvSpPr txBox="1">
            <a:spLocks noChangeArrowheads="1"/>
          </p:cNvSpPr>
          <p:nvPr/>
        </p:nvSpPr>
        <p:spPr bwMode="auto">
          <a:xfrm>
            <a:off x="6508665" y="4480685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 smtClean="0">
                <a:solidFill>
                  <a:srgbClr val="000099"/>
                </a:solidFill>
              </a:rPr>
              <a:t>-6%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 rot="16200000">
            <a:off x="5601718" y="5711651"/>
            <a:ext cx="5833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0000"/>
                </a:solidFill>
              </a:rPr>
              <a:t>jun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80112" y="6165304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012160" y="6165304"/>
            <a:ext cx="9311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0000"/>
                </a:solidFill>
                <a:cs typeface="Calibri" panose="020F0502020204030204" pitchFamily="34" charset="0"/>
              </a:rPr>
              <a:t>2014</a:t>
            </a:r>
          </a:p>
        </p:txBody>
      </p:sp>
      <p:sp>
        <p:nvSpPr>
          <p:cNvPr id="31" name="30 CuadroTexto"/>
          <p:cNvSpPr txBox="1"/>
          <p:nvPr/>
        </p:nvSpPr>
        <p:spPr>
          <a:xfrm rot="16200000">
            <a:off x="7153546" y="5743999"/>
            <a:ext cx="6480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000000"/>
                </a:solidFill>
              </a:rPr>
              <a:t>feb</a:t>
            </a:r>
          </a:p>
        </p:txBody>
      </p:sp>
      <p:sp>
        <p:nvSpPr>
          <p:cNvPr id="29" name="28 Rectángulo"/>
          <p:cNvSpPr/>
          <p:nvPr/>
        </p:nvSpPr>
        <p:spPr bwMode="auto">
          <a:xfrm>
            <a:off x="7545839" y="3929937"/>
            <a:ext cx="266860" cy="6026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9" name="Text Box 210"/>
          <p:cNvSpPr txBox="1">
            <a:spLocks noChangeArrowheads="1"/>
          </p:cNvSpPr>
          <p:nvPr/>
        </p:nvSpPr>
        <p:spPr bwMode="auto">
          <a:xfrm>
            <a:off x="7615686" y="4363333"/>
            <a:ext cx="899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b="1" dirty="0" smtClean="0">
                <a:solidFill>
                  <a:srgbClr val="000099"/>
                </a:solidFill>
              </a:rPr>
              <a:t>-8.3%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68" name="Text Box 373"/>
          <p:cNvSpPr txBox="1">
            <a:spLocks noChangeArrowheads="1"/>
          </p:cNvSpPr>
          <p:nvPr/>
        </p:nvSpPr>
        <p:spPr bwMode="auto">
          <a:xfrm>
            <a:off x="7593667" y="4045561"/>
            <a:ext cx="8798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b="1" dirty="0" smtClean="0">
                <a:solidFill>
                  <a:srgbClr val="FF0000"/>
                </a:solidFill>
              </a:rPr>
              <a:t>-7.6%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7128411" y="3444675"/>
            <a:ext cx="177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Año 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corrido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7593667" y="4607366"/>
            <a:ext cx="89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0099"/>
                </a:solidFill>
              </a:rPr>
              <a:t>Anual</a:t>
            </a:r>
            <a:endParaRPr lang="es-E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9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" y="823367"/>
            <a:ext cx="8385175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9" name="Rectangle 3"/>
          <p:cNvSpPr>
            <a:spLocks noChangeArrowheads="1"/>
          </p:cNvSpPr>
          <p:nvPr/>
        </p:nvSpPr>
        <p:spPr bwMode="auto">
          <a:xfrm>
            <a:off x="1692275" y="115888"/>
            <a:ext cx="4608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Evolución del COLCAP 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164870" name="Rectangle 4"/>
          <p:cNvSpPr>
            <a:spLocks noChangeArrowheads="1"/>
          </p:cNvSpPr>
          <p:nvPr/>
        </p:nvSpPr>
        <p:spPr bwMode="auto">
          <a:xfrm>
            <a:off x="2527950" y="620713"/>
            <a:ext cx="26337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</a:rPr>
              <a:t>(a febrero 13 de 2015)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44475" y="6380783"/>
            <a:ext cx="2744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dirty="0">
                <a:solidFill>
                  <a:srgbClr val="000000"/>
                </a:solidFill>
              </a:rPr>
              <a:t>Fuente: BVC y Cálculos </a:t>
            </a:r>
            <a:r>
              <a:rPr lang="es-MX" sz="1600" dirty="0" err="1">
                <a:solidFill>
                  <a:srgbClr val="000000"/>
                </a:solidFill>
              </a:rPr>
              <a:t>Anif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932040" y="1988840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CO"/>
            </a:defPPr>
            <a:lvl1pPr algn="ctr" eaLnBrk="0" hangingPunct="0"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latin typeface="Arial" pitchFamily="34" charset="0"/>
              </a:defRPr>
            </a:lvl2pPr>
            <a:lvl3pPr marL="1143000" indent="-228600" eaLnBrk="0" hangingPunct="0">
              <a:defRPr sz="2400">
                <a:latin typeface="Arial" pitchFamily="34" charset="0"/>
              </a:defRPr>
            </a:lvl3pPr>
            <a:lvl4pPr marL="1600200" indent="-228600" eaLnBrk="0" hangingPunct="0">
              <a:defRPr sz="2400">
                <a:latin typeface="Arial" pitchFamily="34" charset="0"/>
              </a:defRPr>
            </a:lvl4pPr>
            <a:lvl5pPr marL="2057400" indent="-228600" eaLnBrk="0" hangingPunct="0">
              <a:defRPr sz="24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9pPr>
          </a:lstStyle>
          <a:p>
            <a:r>
              <a:rPr lang="es-ES" sz="1400" dirty="0" smtClean="0"/>
              <a:t>1728</a:t>
            </a:r>
            <a:endParaRPr lang="es-ES" sz="1400" dirty="0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1691680" y="2276872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000000"/>
                </a:solidFill>
              </a:rPr>
              <a:t>1663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V="1">
            <a:off x="2267744" y="1462852"/>
            <a:ext cx="0" cy="3743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3275856" y="2185119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000000"/>
                </a:solidFill>
              </a:rPr>
              <a:t>1707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V="1">
            <a:off x="4067944" y="1462848"/>
            <a:ext cx="0" cy="3743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 flipV="1">
            <a:off x="2267744" y="2636912"/>
            <a:ext cx="175431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 flipV="1">
            <a:off x="558836" y="2996952"/>
            <a:ext cx="170890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4114172" y="2492896"/>
            <a:ext cx="1969996" cy="1974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V="1">
            <a:off x="5940152" y="1476386"/>
            <a:ext cx="0" cy="3743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32 Rectángulo"/>
          <p:cNvSpPr/>
          <p:nvPr/>
        </p:nvSpPr>
        <p:spPr bwMode="auto">
          <a:xfrm>
            <a:off x="6032010" y="5304084"/>
            <a:ext cx="2068381" cy="5011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cxnSp>
        <p:nvCxnSpPr>
          <p:cNvPr id="60" name="59 Conector recto"/>
          <p:cNvCxnSpPr/>
          <p:nvPr/>
        </p:nvCxnSpPr>
        <p:spPr bwMode="auto">
          <a:xfrm flipV="1">
            <a:off x="558836" y="5206173"/>
            <a:ext cx="8012079" cy="19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7804091" y="1513578"/>
            <a:ext cx="0" cy="3743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732240" y="3193231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CO"/>
            </a:defPPr>
            <a:lvl1pPr algn="ctr" eaLnBrk="0" hangingPunct="0"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latin typeface="Arial" pitchFamily="34" charset="0"/>
              </a:defRPr>
            </a:lvl2pPr>
            <a:lvl3pPr marL="1143000" indent="-228600" eaLnBrk="0" hangingPunct="0">
              <a:defRPr sz="2400">
                <a:latin typeface="Arial" pitchFamily="34" charset="0"/>
              </a:defRPr>
            </a:lvl3pPr>
            <a:lvl4pPr marL="1600200" indent="-228600" eaLnBrk="0" hangingPunct="0">
              <a:defRPr sz="2400">
                <a:latin typeface="Arial" pitchFamily="34" charset="0"/>
              </a:defRPr>
            </a:lvl4pPr>
            <a:lvl5pPr marL="2057400" indent="-228600" eaLnBrk="0" hangingPunct="0">
              <a:defRPr sz="24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9pPr>
          </a:lstStyle>
          <a:p>
            <a:r>
              <a:rPr lang="es-ES" sz="1400" dirty="0" smtClean="0"/>
              <a:t>1631</a:t>
            </a:r>
            <a:endParaRPr lang="es-ES" sz="1400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6012160" y="3068960"/>
            <a:ext cx="179193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 rot="16200000">
            <a:off x="7903069" y="5389858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400" b="1" dirty="0">
                <a:solidFill>
                  <a:srgbClr val="000000"/>
                </a:solidFill>
              </a:rPr>
              <a:t>feb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8028384" y="5743614"/>
            <a:ext cx="9311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0000"/>
                </a:solidFill>
                <a:cs typeface="Calibri" panose="020F0502020204030204" pitchFamily="34" charset="0"/>
              </a:rPr>
              <a:t>2015</a:t>
            </a:r>
          </a:p>
          <a:p>
            <a:endParaRPr lang="en-US" sz="16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1" name="30 Rectángulo"/>
          <p:cNvSpPr/>
          <p:nvPr/>
        </p:nvSpPr>
        <p:spPr bwMode="auto">
          <a:xfrm>
            <a:off x="5223146" y="5268839"/>
            <a:ext cx="2558636" cy="536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 rot="16200000">
            <a:off x="5988484" y="5197999"/>
            <a:ext cx="568538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s-CO" sz="700" b="1" dirty="0">
              <a:solidFill>
                <a:srgbClr val="000000"/>
              </a:solidFill>
            </a:endParaRPr>
          </a:p>
          <a:p>
            <a:pPr algn="r"/>
            <a:r>
              <a:rPr lang="es-CO" sz="1400" b="1" dirty="0">
                <a:solidFill>
                  <a:srgbClr val="000000"/>
                </a:solidFill>
              </a:rPr>
              <a:t>mar</a:t>
            </a:r>
          </a:p>
          <a:p>
            <a:pPr algn="r"/>
            <a:endParaRPr lang="es-CO" sz="1400" b="1" dirty="0">
              <a:solidFill>
                <a:srgbClr val="00000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 rot="16200000">
            <a:off x="6510106" y="5359581"/>
            <a:ext cx="568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400" b="1" dirty="0">
                <a:solidFill>
                  <a:srgbClr val="000000"/>
                </a:solidFill>
              </a:rPr>
              <a:t>jun</a:t>
            </a:r>
          </a:p>
        </p:txBody>
      </p:sp>
      <p:sp>
        <p:nvSpPr>
          <p:cNvPr id="35" name="34 CuadroTexto"/>
          <p:cNvSpPr txBox="1"/>
          <p:nvPr/>
        </p:nvSpPr>
        <p:spPr>
          <a:xfrm rot="16200000">
            <a:off x="7014162" y="5359581"/>
            <a:ext cx="56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b="1" dirty="0" err="1">
                <a:solidFill>
                  <a:srgbClr val="000000"/>
                </a:solidFill>
              </a:rPr>
              <a:t>sep</a:t>
            </a:r>
            <a:endParaRPr lang="es-CO" sz="1400" b="1" dirty="0">
              <a:solidFill>
                <a:srgbClr val="00000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 rot="16200000">
            <a:off x="7502829" y="5359581"/>
            <a:ext cx="56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b="1" dirty="0">
                <a:solidFill>
                  <a:srgbClr val="000000"/>
                </a:solidFill>
              </a:rPr>
              <a:t>dic</a:t>
            </a:r>
          </a:p>
        </p:txBody>
      </p:sp>
      <p:sp>
        <p:nvSpPr>
          <p:cNvPr id="32" name="31 CuadroTexto"/>
          <p:cNvSpPr txBox="1"/>
          <p:nvPr/>
        </p:nvSpPr>
        <p:spPr>
          <a:xfrm rot="16200000">
            <a:off x="5375109" y="5405023"/>
            <a:ext cx="56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b="1" dirty="0">
                <a:solidFill>
                  <a:srgbClr val="000000"/>
                </a:solidFill>
              </a:rPr>
              <a:t>dic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8185541" y="3906982"/>
            <a:ext cx="266860" cy="6026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8244408" y="4060304"/>
            <a:ext cx="900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O" sz="1400" b="1" dirty="0" smtClean="0">
                <a:solidFill>
                  <a:srgbClr val="FF0000"/>
                </a:solidFill>
              </a:rPr>
              <a:t>1.397</a:t>
            </a:r>
            <a:endParaRPr lang="es-E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29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489413"/>
              </p:ext>
            </p:extLst>
          </p:nvPr>
        </p:nvGraphicFramePr>
        <p:xfrm>
          <a:off x="179513" y="1373248"/>
          <a:ext cx="6338717" cy="486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46" name="Text Box 5"/>
          <p:cNvSpPr txBox="1">
            <a:spLocks noChangeArrowheads="1"/>
          </p:cNvSpPr>
          <p:nvPr/>
        </p:nvSpPr>
        <p:spPr bwMode="auto">
          <a:xfrm>
            <a:off x="42645" y="6473510"/>
            <a:ext cx="29157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200" dirty="0">
                <a:solidFill>
                  <a:srgbClr val="000000"/>
                </a:solidFill>
              </a:rPr>
              <a:t>Fuente: </a:t>
            </a:r>
            <a:r>
              <a:rPr lang="es-MX" sz="1200" dirty="0" smtClean="0">
                <a:solidFill>
                  <a:srgbClr val="000000"/>
                </a:solidFill>
              </a:rPr>
              <a:t>Cálculos Anif con base en BVC.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-36512" y="218728"/>
            <a:ext cx="6480720" cy="762000"/>
          </a:xfrm>
        </p:spPr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Posibles trayectorias del Colcap en 2015</a:t>
            </a:r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00874" y="6486859"/>
            <a:ext cx="835584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EDCE81-CF4E-4711-9499-CB0C19D1AA97}" type="slidenum">
              <a:rPr lang="en-US" sz="1400" smtClean="0">
                <a:solidFill>
                  <a:srgbClr val="000000"/>
                </a:solidFill>
              </a:rPr>
              <a:pPr/>
              <a:t>38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5" name="CuadroTexto 33"/>
          <p:cNvSpPr txBox="1"/>
          <p:nvPr/>
        </p:nvSpPr>
        <p:spPr>
          <a:xfrm>
            <a:off x="5580112" y="87196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</a:rPr>
              <a:t>Proyección</a:t>
            </a:r>
          </a:p>
        </p:txBody>
      </p:sp>
      <p:sp>
        <p:nvSpPr>
          <p:cNvPr id="16" name="CuadroTexto 36"/>
          <p:cNvSpPr txBox="1"/>
          <p:nvPr/>
        </p:nvSpPr>
        <p:spPr>
          <a:xfrm>
            <a:off x="4154810" y="2769681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00" b="1" dirty="0">
                <a:solidFill>
                  <a:srgbClr val="000080"/>
                </a:solidFill>
              </a:rPr>
              <a:t>dic-13</a:t>
            </a:r>
          </a:p>
          <a:p>
            <a:pPr algn="r"/>
            <a:r>
              <a:rPr lang="es-ES" sz="1300" b="1" dirty="0">
                <a:solidFill>
                  <a:srgbClr val="000080"/>
                </a:solidFill>
              </a:rPr>
              <a:t>1.606 </a:t>
            </a:r>
          </a:p>
        </p:txBody>
      </p:sp>
      <p:sp>
        <p:nvSpPr>
          <p:cNvPr id="17" name="CuadroTexto 33"/>
          <p:cNvSpPr txBox="1"/>
          <p:nvPr/>
        </p:nvSpPr>
        <p:spPr>
          <a:xfrm>
            <a:off x="7394249" y="1196752"/>
            <a:ext cx="92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0000"/>
                </a:solidFill>
              </a:rPr>
              <a:t>Reversión a la media PRG (años)</a:t>
            </a:r>
          </a:p>
        </p:txBody>
      </p:sp>
      <p:sp>
        <p:nvSpPr>
          <p:cNvPr id="18" name="CuadroTexto 33"/>
          <p:cNvSpPr txBox="1"/>
          <p:nvPr/>
        </p:nvSpPr>
        <p:spPr>
          <a:xfrm>
            <a:off x="8200873" y="1270501"/>
            <a:ext cx="97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0000"/>
                </a:solidFill>
              </a:rPr>
              <a:t>Utilidades en 2015</a:t>
            </a:r>
          </a:p>
          <a:p>
            <a:pPr algn="ctr"/>
            <a:r>
              <a:rPr lang="es-ES" sz="1200" b="1" dirty="0">
                <a:solidFill>
                  <a:srgbClr val="000000"/>
                </a:solidFill>
              </a:rPr>
              <a:t>(</a:t>
            </a:r>
            <a:r>
              <a:rPr lang="el-GR" sz="1200" b="1" dirty="0">
                <a:solidFill>
                  <a:srgbClr val="000000"/>
                </a:solidFill>
              </a:rPr>
              <a:t>Δ</a:t>
            </a:r>
            <a:r>
              <a:rPr lang="es-ES" sz="1200" b="1" dirty="0">
                <a:solidFill>
                  <a:srgbClr val="000000"/>
                </a:solidFill>
              </a:rPr>
              <a:t>% anual) </a:t>
            </a:r>
          </a:p>
        </p:txBody>
      </p:sp>
      <p:sp>
        <p:nvSpPr>
          <p:cNvPr id="19" name="CuadroTexto 2"/>
          <p:cNvSpPr txBox="1"/>
          <p:nvPr/>
        </p:nvSpPr>
        <p:spPr>
          <a:xfrm>
            <a:off x="6337910" y="2175193"/>
            <a:ext cx="131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8000"/>
                </a:solidFill>
              </a:rPr>
              <a:t>1.707 (13%)</a:t>
            </a:r>
          </a:p>
        </p:txBody>
      </p:sp>
      <p:sp>
        <p:nvSpPr>
          <p:cNvPr id="23" name="CuadroTexto 2"/>
          <p:cNvSpPr txBox="1"/>
          <p:nvPr/>
        </p:nvSpPr>
        <p:spPr>
          <a:xfrm>
            <a:off x="7719999" y="2174890"/>
            <a:ext cx="34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24" name="CuadroTexto 2"/>
          <p:cNvSpPr txBox="1"/>
          <p:nvPr/>
        </p:nvSpPr>
        <p:spPr>
          <a:xfrm>
            <a:off x="8441477" y="2186493"/>
            <a:ext cx="498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8000"/>
                </a:solidFill>
              </a:rPr>
              <a:t>7%</a:t>
            </a:r>
          </a:p>
        </p:txBody>
      </p:sp>
      <p:sp>
        <p:nvSpPr>
          <p:cNvPr id="25" name="CuadroTexto 2"/>
          <p:cNvSpPr txBox="1"/>
          <p:nvPr/>
        </p:nvSpPr>
        <p:spPr>
          <a:xfrm>
            <a:off x="6321751" y="2391217"/>
            <a:ext cx="137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1.633 (8%)</a:t>
            </a:r>
          </a:p>
        </p:txBody>
      </p:sp>
      <p:sp>
        <p:nvSpPr>
          <p:cNvPr id="26" name="CuadroTexto 2"/>
          <p:cNvSpPr txBox="1"/>
          <p:nvPr/>
        </p:nvSpPr>
        <p:spPr>
          <a:xfrm>
            <a:off x="6383630" y="2607241"/>
            <a:ext cx="125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030A0"/>
                </a:solidFill>
              </a:rPr>
              <a:t>1.598 (6%)</a:t>
            </a:r>
          </a:p>
        </p:txBody>
      </p:sp>
      <p:sp>
        <p:nvSpPr>
          <p:cNvPr id="27" name="CuadroTexto 2"/>
          <p:cNvSpPr txBox="1"/>
          <p:nvPr/>
        </p:nvSpPr>
        <p:spPr>
          <a:xfrm>
            <a:off x="7728922" y="2391217"/>
            <a:ext cx="34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CuadroTexto 2"/>
          <p:cNvSpPr txBox="1"/>
          <p:nvPr/>
        </p:nvSpPr>
        <p:spPr>
          <a:xfrm>
            <a:off x="8394050" y="2410962"/>
            <a:ext cx="6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3%</a:t>
            </a:r>
          </a:p>
        </p:txBody>
      </p:sp>
      <p:sp>
        <p:nvSpPr>
          <p:cNvPr id="29" name="CuadroTexto 2"/>
          <p:cNvSpPr txBox="1"/>
          <p:nvPr/>
        </p:nvSpPr>
        <p:spPr>
          <a:xfrm>
            <a:off x="7679774" y="260724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0" name="CuadroTexto 2"/>
          <p:cNvSpPr txBox="1"/>
          <p:nvPr/>
        </p:nvSpPr>
        <p:spPr>
          <a:xfrm>
            <a:off x="8399854" y="2626986"/>
            <a:ext cx="6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030A0"/>
                </a:solidFill>
              </a:rPr>
              <a:t>1%</a:t>
            </a:r>
          </a:p>
        </p:txBody>
      </p:sp>
      <p:cxnSp>
        <p:nvCxnSpPr>
          <p:cNvPr id="35" name="Conector recto 5"/>
          <p:cNvCxnSpPr/>
          <p:nvPr/>
        </p:nvCxnSpPr>
        <p:spPr bwMode="auto">
          <a:xfrm flipH="1">
            <a:off x="7549916" y="2027749"/>
            <a:ext cx="62248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ector recto 5"/>
          <p:cNvCxnSpPr/>
          <p:nvPr/>
        </p:nvCxnSpPr>
        <p:spPr bwMode="auto">
          <a:xfrm flipH="1">
            <a:off x="6518230" y="2027749"/>
            <a:ext cx="86208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ector recto 5"/>
          <p:cNvCxnSpPr/>
          <p:nvPr/>
        </p:nvCxnSpPr>
        <p:spPr bwMode="auto">
          <a:xfrm flipH="1">
            <a:off x="8322042" y="2027749"/>
            <a:ext cx="71445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CuadroTexto 33"/>
          <p:cNvSpPr txBox="1"/>
          <p:nvPr/>
        </p:nvSpPr>
        <p:spPr>
          <a:xfrm>
            <a:off x="6518230" y="1484784"/>
            <a:ext cx="100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>
                <a:solidFill>
                  <a:srgbClr val="000000"/>
                </a:solidFill>
              </a:rPr>
              <a:t>Colcap</a:t>
            </a:r>
            <a:r>
              <a:rPr lang="el-GR" sz="1200" b="1" dirty="0">
                <a:solidFill>
                  <a:srgbClr val="000000"/>
                </a:solidFill>
              </a:rPr>
              <a:t> </a:t>
            </a:r>
            <a:r>
              <a:rPr lang="es-MX" sz="1200" b="1" dirty="0">
                <a:solidFill>
                  <a:srgbClr val="000000"/>
                </a:solidFill>
              </a:rPr>
              <a:t>(</a:t>
            </a:r>
            <a:r>
              <a:rPr lang="el-GR" sz="1200" b="1" dirty="0">
                <a:solidFill>
                  <a:srgbClr val="000000"/>
                </a:solidFill>
              </a:rPr>
              <a:t>Δ</a:t>
            </a:r>
            <a:r>
              <a:rPr lang="es-ES" sz="1200" b="1" dirty="0">
                <a:solidFill>
                  <a:srgbClr val="000000"/>
                </a:solidFill>
              </a:rPr>
              <a:t>% anual) </a:t>
            </a:r>
          </a:p>
        </p:txBody>
      </p:sp>
      <p:cxnSp>
        <p:nvCxnSpPr>
          <p:cNvPr id="32" name="Conector recto 5"/>
          <p:cNvCxnSpPr/>
          <p:nvPr/>
        </p:nvCxnSpPr>
        <p:spPr bwMode="auto">
          <a:xfrm>
            <a:off x="5685274" y="1179740"/>
            <a:ext cx="0" cy="4337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ector recto 5"/>
          <p:cNvCxnSpPr/>
          <p:nvPr/>
        </p:nvCxnSpPr>
        <p:spPr bwMode="auto">
          <a:xfrm>
            <a:off x="3559324" y="1340768"/>
            <a:ext cx="0" cy="4176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ector recto 5"/>
          <p:cNvCxnSpPr/>
          <p:nvPr/>
        </p:nvCxnSpPr>
        <p:spPr bwMode="auto">
          <a:xfrm>
            <a:off x="2870096" y="1340768"/>
            <a:ext cx="0" cy="4176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ector recto 5"/>
          <p:cNvCxnSpPr/>
          <p:nvPr/>
        </p:nvCxnSpPr>
        <p:spPr bwMode="auto">
          <a:xfrm>
            <a:off x="2172876" y="1340768"/>
            <a:ext cx="0" cy="4176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ector recto 5"/>
          <p:cNvCxnSpPr/>
          <p:nvPr/>
        </p:nvCxnSpPr>
        <p:spPr bwMode="auto">
          <a:xfrm>
            <a:off x="1464226" y="1340768"/>
            <a:ext cx="0" cy="4176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ector recto 5"/>
          <p:cNvCxnSpPr/>
          <p:nvPr/>
        </p:nvCxnSpPr>
        <p:spPr bwMode="auto">
          <a:xfrm>
            <a:off x="4280540" y="1340768"/>
            <a:ext cx="0" cy="4176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CuadroTexto 36"/>
          <p:cNvSpPr txBox="1"/>
          <p:nvPr/>
        </p:nvSpPr>
        <p:spPr>
          <a:xfrm>
            <a:off x="4874890" y="2982094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00" b="1" dirty="0">
                <a:solidFill>
                  <a:srgbClr val="000080"/>
                </a:solidFill>
              </a:rPr>
              <a:t>dic-14</a:t>
            </a:r>
          </a:p>
          <a:p>
            <a:pPr algn="r"/>
            <a:r>
              <a:rPr lang="es-ES" sz="1300" b="1" dirty="0">
                <a:solidFill>
                  <a:srgbClr val="000080"/>
                </a:solidFill>
              </a:rPr>
              <a:t>1.513 </a:t>
            </a:r>
          </a:p>
        </p:txBody>
      </p:sp>
      <p:sp>
        <p:nvSpPr>
          <p:cNvPr id="44" name="CuadroTexto 36"/>
          <p:cNvSpPr txBox="1"/>
          <p:nvPr/>
        </p:nvSpPr>
        <p:spPr>
          <a:xfrm>
            <a:off x="3480450" y="1553364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00" b="1" dirty="0">
                <a:solidFill>
                  <a:srgbClr val="000080"/>
                </a:solidFill>
              </a:rPr>
              <a:t>dic-12</a:t>
            </a:r>
          </a:p>
          <a:p>
            <a:pPr algn="r"/>
            <a:r>
              <a:rPr lang="es-ES" sz="1300" b="1" dirty="0">
                <a:solidFill>
                  <a:srgbClr val="000080"/>
                </a:solidFill>
              </a:rPr>
              <a:t>1.833 </a:t>
            </a:r>
          </a:p>
        </p:txBody>
      </p:sp>
      <p:sp>
        <p:nvSpPr>
          <p:cNvPr id="45" name="CuadroTexto 36"/>
          <p:cNvSpPr txBox="1"/>
          <p:nvPr/>
        </p:nvSpPr>
        <p:spPr>
          <a:xfrm>
            <a:off x="2752368" y="2861121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00" b="1" dirty="0">
                <a:solidFill>
                  <a:srgbClr val="000080"/>
                </a:solidFill>
              </a:rPr>
              <a:t>dic-11</a:t>
            </a:r>
          </a:p>
          <a:p>
            <a:pPr algn="r"/>
            <a:r>
              <a:rPr lang="es-ES" sz="1300" b="1" dirty="0">
                <a:solidFill>
                  <a:srgbClr val="000080"/>
                </a:solidFill>
              </a:rPr>
              <a:t>1.572 </a:t>
            </a:r>
          </a:p>
        </p:txBody>
      </p:sp>
      <p:sp>
        <p:nvSpPr>
          <p:cNvPr id="46" name="CuadroTexto 36"/>
          <p:cNvSpPr txBox="1"/>
          <p:nvPr/>
        </p:nvSpPr>
        <p:spPr>
          <a:xfrm>
            <a:off x="2078008" y="1340768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00" b="1" dirty="0">
                <a:solidFill>
                  <a:srgbClr val="000080"/>
                </a:solidFill>
              </a:rPr>
              <a:t>dic-10</a:t>
            </a:r>
          </a:p>
          <a:p>
            <a:pPr algn="r"/>
            <a:r>
              <a:rPr lang="es-ES" sz="1300" b="1" dirty="0">
                <a:solidFill>
                  <a:srgbClr val="000080"/>
                </a:solidFill>
              </a:rPr>
              <a:t>1.824 </a:t>
            </a:r>
          </a:p>
        </p:txBody>
      </p:sp>
      <p:sp>
        <p:nvSpPr>
          <p:cNvPr id="47" name="CuadroTexto 36"/>
          <p:cNvSpPr txBox="1"/>
          <p:nvPr/>
        </p:nvSpPr>
        <p:spPr>
          <a:xfrm>
            <a:off x="1380788" y="3008565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00" b="1" dirty="0">
                <a:solidFill>
                  <a:srgbClr val="000080"/>
                </a:solidFill>
              </a:rPr>
              <a:t>dic-09</a:t>
            </a:r>
          </a:p>
          <a:p>
            <a:pPr algn="r"/>
            <a:r>
              <a:rPr lang="es-ES" sz="1300" b="1" dirty="0">
                <a:solidFill>
                  <a:srgbClr val="000080"/>
                </a:solidFill>
              </a:rPr>
              <a:t>1367</a:t>
            </a:r>
          </a:p>
        </p:txBody>
      </p:sp>
      <p:sp>
        <p:nvSpPr>
          <p:cNvPr id="48" name="CuadroTexto 36"/>
          <p:cNvSpPr txBox="1"/>
          <p:nvPr/>
        </p:nvSpPr>
        <p:spPr>
          <a:xfrm>
            <a:off x="493832" y="5073937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00" b="1" dirty="0">
                <a:solidFill>
                  <a:srgbClr val="000080"/>
                </a:solidFill>
              </a:rPr>
              <a:t>dic-08</a:t>
            </a:r>
          </a:p>
          <a:p>
            <a:pPr algn="r"/>
            <a:r>
              <a:rPr lang="es-ES" sz="1300" b="1" dirty="0">
                <a:solidFill>
                  <a:srgbClr val="000080"/>
                </a:solidFill>
              </a:rPr>
              <a:t>851</a:t>
            </a:r>
          </a:p>
        </p:txBody>
      </p:sp>
      <p:sp>
        <p:nvSpPr>
          <p:cNvPr id="2" name="1 Rectángulo redondeado"/>
          <p:cNvSpPr/>
          <p:nvPr/>
        </p:nvSpPr>
        <p:spPr bwMode="auto">
          <a:xfrm>
            <a:off x="542980" y="5612100"/>
            <a:ext cx="288032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52" name="Conector recto 5"/>
          <p:cNvCxnSpPr/>
          <p:nvPr/>
        </p:nvCxnSpPr>
        <p:spPr bwMode="auto">
          <a:xfrm>
            <a:off x="4994900" y="1340768"/>
            <a:ext cx="0" cy="4176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CuadroTexto 2"/>
          <p:cNvSpPr txBox="1"/>
          <p:nvPr/>
        </p:nvSpPr>
        <p:spPr>
          <a:xfrm>
            <a:off x="6372200" y="3078618"/>
            <a:ext cx="125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F7F7F"/>
                </a:solidFill>
              </a:rPr>
              <a:t>1.459 (-4%)</a:t>
            </a:r>
          </a:p>
        </p:txBody>
      </p:sp>
      <p:sp>
        <p:nvSpPr>
          <p:cNvPr id="54" name="CuadroTexto 2"/>
          <p:cNvSpPr txBox="1"/>
          <p:nvPr/>
        </p:nvSpPr>
        <p:spPr>
          <a:xfrm>
            <a:off x="7668344" y="307861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55" name="CuadroTexto 2"/>
          <p:cNvSpPr txBox="1"/>
          <p:nvPr/>
        </p:nvSpPr>
        <p:spPr>
          <a:xfrm>
            <a:off x="8354134" y="3098363"/>
            <a:ext cx="6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F7F7F"/>
                </a:solidFill>
              </a:rPr>
              <a:t>-7%</a:t>
            </a:r>
          </a:p>
        </p:txBody>
      </p:sp>
      <p:sp>
        <p:nvSpPr>
          <p:cNvPr id="51" name="CuadroTexto 2"/>
          <p:cNvSpPr txBox="1"/>
          <p:nvPr/>
        </p:nvSpPr>
        <p:spPr>
          <a:xfrm>
            <a:off x="6372200" y="3302644"/>
            <a:ext cx="125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066"/>
                </a:solidFill>
              </a:rPr>
              <a:t>1.424 (-6%)</a:t>
            </a:r>
          </a:p>
        </p:txBody>
      </p:sp>
      <p:sp>
        <p:nvSpPr>
          <p:cNvPr id="56" name="CuadroTexto 2"/>
          <p:cNvSpPr txBox="1"/>
          <p:nvPr/>
        </p:nvSpPr>
        <p:spPr>
          <a:xfrm>
            <a:off x="7668344" y="330264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57" name="CuadroTexto 2"/>
          <p:cNvSpPr txBox="1"/>
          <p:nvPr/>
        </p:nvSpPr>
        <p:spPr>
          <a:xfrm>
            <a:off x="8354134" y="3322389"/>
            <a:ext cx="6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066"/>
                </a:solidFill>
              </a:rPr>
              <a:t>-10%</a:t>
            </a:r>
          </a:p>
        </p:txBody>
      </p:sp>
      <p:sp>
        <p:nvSpPr>
          <p:cNvPr id="61" name="CuadroTexto 2"/>
          <p:cNvSpPr txBox="1"/>
          <p:nvPr/>
        </p:nvSpPr>
        <p:spPr>
          <a:xfrm>
            <a:off x="6372200" y="2841506"/>
            <a:ext cx="125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E46C0A"/>
                </a:solidFill>
              </a:rPr>
              <a:t>1.547 (2%)</a:t>
            </a:r>
          </a:p>
        </p:txBody>
      </p:sp>
      <p:sp>
        <p:nvSpPr>
          <p:cNvPr id="62" name="CuadroTexto 2"/>
          <p:cNvSpPr txBox="1"/>
          <p:nvPr/>
        </p:nvSpPr>
        <p:spPr>
          <a:xfrm>
            <a:off x="7668344" y="284150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E46C0A"/>
                </a:solidFill>
              </a:rPr>
              <a:t>3</a:t>
            </a:r>
          </a:p>
        </p:txBody>
      </p:sp>
      <p:sp>
        <p:nvSpPr>
          <p:cNvPr id="63" name="CuadroTexto 2"/>
          <p:cNvSpPr txBox="1"/>
          <p:nvPr/>
        </p:nvSpPr>
        <p:spPr>
          <a:xfrm>
            <a:off x="8354134" y="2861251"/>
            <a:ext cx="6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E46C0A"/>
                </a:solidFill>
              </a:rPr>
              <a:t>-5%</a:t>
            </a:r>
          </a:p>
        </p:txBody>
      </p:sp>
    </p:spTree>
    <p:extLst>
      <p:ext uri="{BB962C8B-B14F-4D97-AF65-F5344CB8AC3E}">
        <p14:creationId xmlns:p14="http://schemas.microsoft.com/office/powerpoint/2010/main" val="23712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08720"/>
            <a:ext cx="9313863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8" name="Rectangle 6"/>
          <p:cNvSpPr>
            <a:spLocks noChangeArrowheads="1"/>
          </p:cNvSpPr>
          <p:nvPr/>
        </p:nvSpPr>
        <p:spPr bwMode="auto">
          <a:xfrm>
            <a:off x="1226324" y="260350"/>
            <a:ext cx="50927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Evolución de los TES (</a:t>
            </a:r>
            <a:r>
              <a:rPr lang="es-ES" sz="2400" b="1" i="1" dirty="0" err="1">
                <a:solidFill>
                  <a:srgbClr val="000000"/>
                </a:solidFill>
              </a:rPr>
              <a:t>Benchmark</a:t>
            </a:r>
            <a:r>
              <a:rPr lang="es-ES" sz="2400" b="1" dirty="0">
                <a:solidFill>
                  <a:srgbClr val="000000"/>
                </a:solidFill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(a febrero 13 de 2015)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95288" y="6499225"/>
            <a:ext cx="431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dirty="0">
                <a:solidFill>
                  <a:srgbClr val="000000"/>
                </a:solidFill>
              </a:rPr>
              <a:t>Fuente: Banco de la República y cálculos </a:t>
            </a:r>
            <a:r>
              <a:rPr lang="es-ES_tradnl" sz="1600" dirty="0" err="1">
                <a:solidFill>
                  <a:srgbClr val="000000"/>
                </a:solidFill>
              </a:rPr>
              <a:t>Anif</a:t>
            </a:r>
            <a:endParaRPr lang="es-ES_tradnl" sz="1600" dirty="0">
              <a:solidFill>
                <a:srgbClr val="000000"/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8597327" y="2797874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rgbClr val="000099"/>
                </a:solidFill>
              </a:rPr>
              <a:t>6.6%</a:t>
            </a: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V="1">
            <a:off x="2411760" y="1268760"/>
            <a:ext cx="0" cy="4104506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V="1">
            <a:off x="4283968" y="1268760"/>
            <a:ext cx="0" cy="4118190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524328" y="2545159"/>
            <a:ext cx="715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rgbClr val="000099"/>
                </a:solidFill>
              </a:rPr>
              <a:t>7.1%</a:t>
            </a: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778768" y="2276872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solidFill>
                  <a:srgbClr val="000099"/>
                </a:solidFill>
              </a:rPr>
              <a:t>6</a:t>
            </a:r>
            <a:r>
              <a:rPr lang="es-MX" sz="1400" b="1" dirty="0" smtClean="0">
                <a:solidFill>
                  <a:srgbClr val="000099"/>
                </a:solidFill>
              </a:rPr>
              <a:t>.8%</a:t>
            </a: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762544" y="2852936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rgbClr val="000099"/>
                </a:solidFill>
              </a:rPr>
              <a:t>5,7%</a:t>
            </a: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6300192" y="1268760"/>
            <a:ext cx="0" cy="4118190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8244408" y="1340718"/>
            <a:ext cx="0" cy="4104506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6206440" y="5611329"/>
            <a:ext cx="1796080" cy="1731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206440" y="5459242"/>
            <a:ext cx="291943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mar      jun     </a:t>
            </a:r>
            <a:r>
              <a:rPr lang="es-MX" sz="1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</a:t>
            </a:r>
            <a:r>
              <a:rPr lang="es-MX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dic             feb</a:t>
            </a:r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818328" y="1844824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rgbClr val="000099"/>
                </a:solidFill>
              </a:rPr>
              <a:t>7,6%</a:t>
            </a:r>
            <a:endParaRPr lang="es-ES" sz="1400" b="1" dirty="0">
              <a:solidFill>
                <a:srgbClr val="000099"/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683568" y="5417030"/>
            <a:ext cx="8200228" cy="281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256195" y="5465277"/>
            <a:ext cx="195024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mar      jun     </a:t>
            </a:r>
            <a:r>
              <a:rPr lang="es-MX" sz="1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</a:t>
            </a:r>
            <a:r>
              <a:rPr lang="es-MX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dic</a:t>
            </a:r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375073" y="5749288"/>
            <a:ext cx="1672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802585" y="5749288"/>
            <a:ext cx="10750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</a:rPr>
              <a:t>     2014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772896" y="5749288"/>
            <a:ext cx="10750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</a:rPr>
              <a:t>     2013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815941" y="5749288"/>
            <a:ext cx="10750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</a:rPr>
              <a:t>     2012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040006" y="5749288"/>
            <a:ext cx="10750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</a:rPr>
              <a:t>     2011</a:t>
            </a:r>
          </a:p>
        </p:txBody>
      </p:sp>
    </p:spTree>
    <p:extLst>
      <p:ext uri="{BB962C8B-B14F-4D97-AF65-F5344CB8AC3E}">
        <p14:creationId xmlns:p14="http://schemas.microsoft.com/office/powerpoint/2010/main" val="1879618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263048"/>
              </p:ext>
            </p:extLst>
          </p:nvPr>
        </p:nvGraphicFramePr>
        <p:xfrm>
          <a:off x="-53112" y="1374056"/>
          <a:ext cx="8316118" cy="526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6" name="Text Box 78"/>
          <p:cNvSpPr txBox="1">
            <a:spLocks noChangeArrowheads="1"/>
          </p:cNvSpPr>
          <p:nvPr/>
        </p:nvSpPr>
        <p:spPr bwMode="auto">
          <a:xfrm>
            <a:off x="1672588" y="1047517"/>
            <a:ext cx="133429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2000" dirty="0" smtClean="0">
                <a:solidFill>
                  <a:srgbClr val="000000"/>
                </a:solidFill>
              </a:rPr>
              <a:t>Poscrisis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22" name="Text Box 376"/>
          <p:cNvSpPr txBox="1">
            <a:spLocks noChangeArrowheads="1"/>
          </p:cNvSpPr>
          <p:nvPr/>
        </p:nvSpPr>
        <p:spPr bwMode="auto">
          <a:xfrm>
            <a:off x="7831605" y="1696129"/>
            <a:ext cx="129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Zona Euro</a:t>
            </a:r>
          </a:p>
        </p:txBody>
      </p:sp>
      <p:sp>
        <p:nvSpPr>
          <p:cNvPr id="123" name="Text Box 377"/>
          <p:cNvSpPr txBox="1">
            <a:spLocks noChangeArrowheads="1"/>
          </p:cNvSpPr>
          <p:nvPr/>
        </p:nvSpPr>
        <p:spPr bwMode="auto">
          <a:xfrm>
            <a:off x="7914733" y="3454053"/>
            <a:ext cx="93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66"/>
                </a:solidFill>
              </a:rPr>
              <a:t>EEUU</a:t>
            </a:r>
          </a:p>
        </p:txBody>
      </p:sp>
      <p:sp>
        <p:nvSpPr>
          <p:cNvPr id="124" name="Text Box 378"/>
          <p:cNvSpPr txBox="1">
            <a:spLocks noChangeArrowheads="1"/>
          </p:cNvSpPr>
          <p:nvPr/>
        </p:nvSpPr>
        <p:spPr bwMode="auto">
          <a:xfrm>
            <a:off x="8007816" y="5472928"/>
            <a:ext cx="1223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FF0000"/>
                </a:solidFill>
              </a:rPr>
              <a:t>Zona Euro</a:t>
            </a:r>
          </a:p>
        </p:txBody>
      </p:sp>
      <p:sp>
        <p:nvSpPr>
          <p:cNvPr id="127" name="Text Box 79"/>
          <p:cNvSpPr txBox="1">
            <a:spLocks noChangeArrowheads="1"/>
          </p:cNvSpPr>
          <p:nvPr/>
        </p:nvSpPr>
        <p:spPr bwMode="auto">
          <a:xfrm>
            <a:off x="436204" y="1042724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2000" dirty="0">
                <a:solidFill>
                  <a:srgbClr val="000000"/>
                </a:solidFill>
              </a:rPr>
              <a:t>Crisis</a:t>
            </a:r>
          </a:p>
        </p:txBody>
      </p:sp>
      <p:sp>
        <p:nvSpPr>
          <p:cNvPr id="128" name="Text Box 379"/>
          <p:cNvSpPr txBox="1">
            <a:spLocks noChangeArrowheads="1"/>
          </p:cNvSpPr>
          <p:nvPr/>
        </p:nvSpPr>
        <p:spPr bwMode="auto">
          <a:xfrm>
            <a:off x="7799989" y="5031498"/>
            <a:ext cx="8198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66"/>
                </a:solidFill>
              </a:rPr>
              <a:t>EEUU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-288925" y="41587"/>
            <a:ext cx="79930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Inflación y desempleo: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</a:rPr>
              <a:t> Estados Unidos y Zona Euro (%)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0933" y="6637867"/>
            <a:ext cx="2156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100" dirty="0">
                <a:solidFill>
                  <a:srgbClr val="000000"/>
                </a:solidFill>
              </a:rPr>
              <a:t>Fuente: </a:t>
            </a:r>
            <a:r>
              <a:rPr lang="es-MX" sz="1100" dirty="0" err="1">
                <a:solidFill>
                  <a:srgbClr val="000000"/>
                </a:solidFill>
              </a:rPr>
              <a:t>Eurostat</a:t>
            </a:r>
            <a:r>
              <a:rPr lang="es-MX" sz="1100" dirty="0">
                <a:solidFill>
                  <a:srgbClr val="000000"/>
                </a:solidFill>
              </a:rPr>
              <a:t> y  BLS.</a:t>
            </a:r>
            <a:endParaRPr lang="es-CO" sz="1100" dirty="0">
              <a:solidFill>
                <a:srgbClr val="000000"/>
              </a:solidFill>
            </a:endParaRP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3315435" y="973946"/>
            <a:ext cx="21287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2000" dirty="0" smtClean="0">
                <a:solidFill>
                  <a:srgbClr val="000000"/>
                </a:solidFill>
              </a:rPr>
              <a:t>¿Recuperación?</a:t>
            </a:r>
            <a:endParaRPr lang="es-ES" sz="2000" dirty="0">
              <a:solidFill>
                <a:srgbClr val="000000"/>
              </a:solidFill>
            </a:endParaRPr>
          </a:p>
        </p:txBody>
      </p:sp>
      <p:cxnSp>
        <p:nvCxnSpPr>
          <p:cNvPr id="14" name="1 Conector recto"/>
          <p:cNvCxnSpPr/>
          <p:nvPr/>
        </p:nvCxnSpPr>
        <p:spPr>
          <a:xfrm flipH="1" flipV="1">
            <a:off x="1447079" y="1401988"/>
            <a:ext cx="12710" cy="4222878"/>
          </a:xfrm>
          <a:prstGeom prst="line">
            <a:avLst/>
          </a:prstGeom>
          <a:ln w="28575">
            <a:solidFill>
              <a:sysClr val="windowText" lastClr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 Conector recto"/>
          <p:cNvCxnSpPr/>
          <p:nvPr/>
        </p:nvCxnSpPr>
        <p:spPr>
          <a:xfrm flipV="1">
            <a:off x="2228525" y="1403462"/>
            <a:ext cx="5989" cy="4238743"/>
          </a:xfrm>
          <a:prstGeom prst="line">
            <a:avLst/>
          </a:prstGeom>
          <a:ln w="28575">
            <a:solidFill>
              <a:sysClr val="windowText" lastClr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348291" y="4400918"/>
            <a:ext cx="183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>
                <a:solidFill>
                  <a:srgbClr val="000000"/>
                </a:solidFill>
              </a:rPr>
              <a:t>Inflación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015780" y="2541653"/>
            <a:ext cx="183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>
                <a:solidFill>
                  <a:srgbClr val="000000"/>
                </a:solidFill>
              </a:rPr>
              <a:t>Desempleo</a:t>
            </a:r>
            <a:endParaRPr lang="es-ES" sz="2400" dirty="0">
              <a:solidFill>
                <a:srgbClr val="000000"/>
              </a:solidFill>
            </a:endParaRPr>
          </a:p>
        </p:txBody>
      </p:sp>
      <p:cxnSp>
        <p:nvCxnSpPr>
          <p:cNvPr id="18" name="1 Conector recto"/>
          <p:cNvCxnSpPr/>
          <p:nvPr/>
        </p:nvCxnSpPr>
        <p:spPr>
          <a:xfrm flipV="1">
            <a:off x="3084886" y="1110537"/>
            <a:ext cx="0" cy="4514329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311126" y="991929"/>
            <a:ext cx="183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solidFill>
                  <a:srgbClr val="000000"/>
                </a:solidFill>
              </a:rPr>
              <a:t>2014</a:t>
            </a:r>
            <a:endParaRPr lang="es-ES" sz="2000" dirty="0">
              <a:solidFill>
                <a:srgbClr val="0000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270933" y="5902036"/>
            <a:ext cx="78737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7082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392657"/>
              </p:ext>
            </p:extLst>
          </p:nvPr>
        </p:nvGraphicFramePr>
        <p:xfrm>
          <a:off x="-17926" y="882034"/>
          <a:ext cx="9009526" cy="554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998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7EA0F7-7BB6-4B3C-99DB-E8007FE79303}" type="slidenum">
              <a:rPr lang="en-US" sz="1400" smtClean="0">
                <a:solidFill>
                  <a:srgbClr val="000000"/>
                </a:solidFill>
              </a:rPr>
              <a:pPr/>
              <a:t>40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9988" name="Text Box 5"/>
          <p:cNvSpPr txBox="1">
            <a:spLocks noChangeArrowheads="1"/>
          </p:cNvSpPr>
          <p:nvPr/>
        </p:nvSpPr>
        <p:spPr bwMode="auto">
          <a:xfrm>
            <a:off x="-36513" y="6367463"/>
            <a:ext cx="6833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</a:rPr>
              <a:t>* </a:t>
            </a:r>
            <a:r>
              <a:rPr lang="es-ES" sz="1400" dirty="0">
                <a:solidFill>
                  <a:srgbClr val="000000"/>
                </a:solidFill>
              </a:rPr>
              <a:t>Cifras proyectadas con base en Marco Fiscal de Mediano Plazo </a:t>
            </a:r>
            <a:r>
              <a:rPr lang="es-ES" sz="1400" dirty="0" smtClean="0">
                <a:solidFill>
                  <a:srgbClr val="000000"/>
                </a:solidFill>
              </a:rPr>
              <a:t>2014</a:t>
            </a:r>
            <a:endParaRPr lang="es-ES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</a:rPr>
              <a:t>Fuente: CONFIS- Ministerio de Hacienda y Crédito Público y Banco de la República</a:t>
            </a:r>
          </a:p>
        </p:txBody>
      </p:sp>
      <p:sp>
        <p:nvSpPr>
          <p:cNvPr id="169990" name="Rectangle 7"/>
          <p:cNvSpPr>
            <a:spLocks noChangeArrowheads="1"/>
          </p:cNvSpPr>
          <p:nvPr/>
        </p:nvSpPr>
        <p:spPr bwMode="auto">
          <a:xfrm>
            <a:off x="2528393" y="2227419"/>
            <a:ext cx="1554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FF"/>
                </a:solidFill>
              </a:rPr>
              <a:t>Consolidado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69991" name="Rectangle 8"/>
          <p:cNvSpPr>
            <a:spLocks noChangeArrowheads="1"/>
          </p:cNvSpPr>
          <p:nvPr/>
        </p:nvSpPr>
        <p:spPr bwMode="auto">
          <a:xfrm>
            <a:off x="6321538" y="4722336"/>
            <a:ext cx="2164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FF0000"/>
                </a:solidFill>
              </a:rPr>
              <a:t>Gobierno Central 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69994" name="AutoShape 14"/>
          <p:cNvSpPr>
            <a:spLocks noChangeAspect="1" noChangeArrowheads="1"/>
          </p:cNvSpPr>
          <p:nvPr/>
        </p:nvSpPr>
        <p:spPr bwMode="auto">
          <a:xfrm>
            <a:off x="161925" y="1268413"/>
            <a:ext cx="8675688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45367" y="143370"/>
            <a:ext cx="37077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Situación Fiscal – Déficit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(% del PIB)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056996" y="1611711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Proyección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6084168" y="1408497"/>
            <a:ext cx="0" cy="464386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88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6F717F-5595-43B0-9C98-19D7050EEAF4}" type="slidenum">
              <a:rPr lang="en-US" sz="1400" smtClean="0">
                <a:solidFill>
                  <a:srgbClr val="000000"/>
                </a:solidFill>
              </a:rPr>
              <a:pPr/>
              <a:t>41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8963" name="Text Box 5"/>
          <p:cNvSpPr txBox="1">
            <a:spLocks noChangeArrowheads="1"/>
          </p:cNvSpPr>
          <p:nvPr/>
        </p:nvSpPr>
        <p:spPr bwMode="auto">
          <a:xfrm>
            <a:off x="19250" y="6598968"/>
            <a:ext cx="27943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dirty="0" smtClean="0">
                <a:solidFill>
                  <a:srgbClr val="000000"/>
                </a:solidFill>
              </a:rPr>
              <a:t>Fuente</a:t>
            </a:r>
            <a:r>
              <a:rPr lang="es-ES_tradnl" sz="1100" dirty="0">
                <a:solidFill>
                  <a:srgbClr val="000000"/>
                </a:solidFill>
              </a:rPr>
              <a:t>: </a:t>
            </a:r>
            <a:r>
              <a:rPr lang="es-ES_tradnl" sz="1100" dirty="0" smtClean="0">
                <a:solidFill>
                  <a:srgbClr val="000000"/>
                </a:solidFill>
              </a:rPr>
              <a:t>cálculos </a:t>
            </a:r>
            <a:r>
              <a:rPr lang="es-ES_tradnl" sz="1100" dirty="0" err="1" smtClean="0">
                <a:solidFill>
                  <a:srgbClr val="000000"/>
                </a:solidFill>
              </a:rPr>
              <a:t>Anif</a:t>
            </a:r>
            <a:r>
              <a:rPr lang="es-ES_tradnl" sz="1100" dirty="0" smtClean="0">
                <a:solidFill>
                  <a:srgbClr val="000000"/>
                </a:solidFill>
              </a:rPr>
              <a:t> con base en MHCP.</a:t>
            </a:r>
            <a:endParaRPr lang="es-ES_tradnl" sz="1100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1520" y="110601"/>
            <a:ext cx="633987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Proyección del déficit del Gobierno Central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consistente con la Regla Fiscal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(% del PIB)</a:t>
            </a:r>
            <a:endParaRPr lang="es-ES" sz="2400" dirty="0">
              <a:solidFill>
                <a:srgbClr val="000000"/>
              </a:solidFill>
            </a:endParaRPr>
          </a:p>
        </p:txBody>
      </p:sp>
      <p:graphicFrame>
        <p:nvGraphicFramePr>
          <p:cNvPr id="8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321415"/>
              </p:ext>
            </p:extLst>
          </p:nvPr>
        </p:nvGraphicFramePr>
        <p:xfrm>
          <a:off x="0" y="1361209"/>
          <a:ext cx="10422082" cy="500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 CuadroTexto"/>
          <p:cNvSpPr txBox="1"/>
          <p:nvPr/>
        </p:nvSpPr>
        <p:spPr>
          <a:xfrm>
            <a:off x="2274834" y="1509940"/>
            <a:ext cx="2293248" cy="6451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000" b="1" dirty="0" smtClean="0">
                <a:solidFill>
                  <a:srgbClr val="000000"/>
                </a:solidFill>
              </a:rPr>
              <a:t>Proyección</a:t>
            </a:r>
            <a:endParaRPr lang="es-CO" sz="2000" b="1" dirty="0">
              <a:solidFill>
                <a:srgbClr val="000000"/>
              </a:solidFill>
            </a:endParaRPr>
          </a:p>
        </p:txBody>
      </p:sp>
      <p:cxnSp>
        <p:nvCxnSpPr>
          <p:cNvPr id="11" name="2 Conector recto"/>
          <p:cNvCxnSpPr/>
          <p:nvPr/>
        </p:nvCxnSpPr>
        <p:spPr>
          <a:xfrm flipV="1">
            <a:off x="2051720" y="1509941"/>
            <a:ext cx="0" cy="451134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CuadroTexto"/>
          <p:cNvSpPr txBox="1"/>
          <p:nvPr/>
        </p:nvSpPr>
        <p:spPr>
          <a:xfrm>
            <a:off x="2001413" y="1991718"/>
            <a:ext cx="4226771" cy="645194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800" b="1" dirty="0">
                <a:solidFill>
                  <a:srgbClr val="002060"/>
                </a:solidFill>
              </a:rPr>
              <a:t>Metas puntuales </a:t>
            </a:r>
            <a:r>
              <a:rPr lang="es-CO" sz="1800" b="1" dirty="0" smtClean="0">
                <a:solidFill>
                  <a:srgbClr val="002060"/>
                </a:solidFill>
              </a:rPr>
              <a:t>balance estructural</a:t>
            </a:r>
            <a:endParaRPr lang="es-CO" sz="1800" b="1" dirty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800" b="1" dirty="0" smtClean="0">
                <a:solidFill>
                  <a:srgbClr val="002060"/>
                </a:solidFill>
              </a:rPr>
              <a:t>(Regla Fiscal, Ley </a:t>
            </a:r>
            <a:r>
              <a:rPr lang="es-CO" sz="1800" b="1" dirty="0">
                <a:solidFill>
                  <a:srgbClr val="002060"/>
                </a:solidFill>
              </a:rPr>
              <a:t>1473 de 2011)</a:t>
            </a:r>
          </a:p>
        </p:txBody>
      </p:sp>
    </p:spTree>
    <p:extLst>
      <p:ext uri="{BB962C8B-B14F-4D97-AF65-F5344CB8AC3E}">
        <p14:creationId xmlns:p14="http://schemas.microsoft.com/office/powerpoint/2010/main" val="3791952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2028C6-E552-4137-BCD4-22343522DC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04955" y="1112693"/>
            <a:ext cx="4424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>
                <a:solidFill>
                  <a:srgbClr val="000000"/>
                </a:solidFill>
              </a:rPr>
              <a:t>Desafíos de 2015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250" y="5196195"/>
            <a:ext cx="17524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dirty="0" smtClean="0">
                <a:solidFill>
                  <a:srgbClr val="000000"/>
                </a:solidFill>
              </a:rPr>
              <a:t>Fuente</a:t>
            </a:r>
            <a:r>
              <a:rPr lang="es-ES_tradnl" sz="1100" dirty="0">
                <a:solidFill>
                  <a:srgbClr val="000000"/>
                </a:solidFill>
              </a:rPr>
              <a:t>: </a:t>
            </a:r>
            <a:r>
              <a:rPr lang="es-ES_tradnl" sz="1100" dirty="0" smtClean="0">
                <a:solidFill>
                  <a:srgbClr val="000000"/>
                </a:solidFill>
              </a:rPr>
              <a:t>elaboración </a:t>
            </a:r>
            <a:r>
              <a:rPr lang="es-ES_tradnl" sz="1100" dirty="0" err="1" smtClean="0">
                <a:solidFill>
                  <a:srgbClr val="000000"/>
                </a:solidFill>
              </a:rPr>
              <a:t>Anif</a:t>
            </a:r>
            <a:r>
              <a:rPr lang="es-ES_tradnl" sz="1100" dirty="0" smtClean="0">
                <a:solidFill>
                  <a:srgbClr val="000000"/>
                </a:solidFill>
              </a:rPr>
              <a:t>.</a:t>
            </a:r>
            <a:endParaRPr lang="es-ES_tradnl" sz="1100" dirty="0">
              <a:solidFill>
                <a:srgbClr val="000000"/>
              </a:solidFill>
            </a:endParaRPr>
          </a:p>
        </p:txBody>
      </p:sp>
      <p:pic>
        <p:nvPicPr>
          <p:cNvPr id="10" name="Imagen 5" descr="Cuadr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9" y="2153326"/>
            <a:ext cx="8647931" cy="257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56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af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9" y="1160398"/>
            <a:ext cx="8197079" cy="554541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05792" y="587590"/>
            <a:ext cx="8825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sz="2400" b="1" dirty="0">
                <a:solidFill>
                  <a:srgbClr val="000000"/>
                </a:solidFill>
              </a:rPr>
              <a:t>Tasas del Impuesto a la Riqueza: Ley 1739 de 2014</a:t>
            </a:r>
          </a:p>
          <a:p>
            <a:pPr algn="ctr" defTabSz="457200"/>
            <a:r>
              <a:rPr lang="es-ES" sz="2400" dirty="0">
                <a:solidFill>
                  <a:srgbClr val="000000"/>
                </a:solidFill>
              </a:rPr>
              <a:t>(%)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5468" y="6589089"/>
            <a:ext cx="30417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ES" sz="1200" dirty="0">
                <a:solidFill>
                  <a:srgbClr val="000000"/>
                </a:solidFill>
              </a:rPr>
              <a:t>Fuente: cálculos Anif con base en MHCP. </a:t>
            </a:r>
          </a:p>
        </p:txBody>
      </p:sp>
      <p:cxnSp>
        <p:nvCxnSpPr>
          <p:cNvPr id="3" name="2 Conector recto"/>
          <p:cNvCxnSpPr/>
          <p:nvPr/>
        </p:nvCxnSpPr>
        <p:spPr bwMode="auto">
          <a:xfrm flipV="1">
            <a:off x="3907971" y="1850571"/>
            <a:ext cx="0" cy="434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43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7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af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8" y="1054936"/>
            <a:ext cx="8376781" cy="555388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431267" y="82421"/>
            <a:ext cx="8207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sz="2400" b="1" dirty="0">
                <a:solidFill>
                  <a:srgbClr val="000000"/>
                </a:solidFill>
              </a:rPr>
              <a:t>Tasas de Imporrenta y Cree: Ley 1739 de 2014</a:t>
            </a:r>
          </a:p>
          <a:p>
            <a:pPr algn="ctr" defTabSz="457200"/>
            <a:r>
              <a:rPr lang="es-ES" sz="2400" dirty="0">
                <a:solidFill>
                  <a:srgbClr val="000000"/>
                </a:solidFill>
              </a:rPr>
              <a:t>(Cómputo marginal; %)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8901" y="6606437"/>
            <a:ext cx="28328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ES" sz="1100" dirty="0">
                <a:solidFill>
                  <a:srgbClr val="000000"/>
                </a:solidFill>
              </a:rPr>
              <a:t>Fuente: cálculos Anif con base en MHCP. </a:t>
            </a:r>
          </a:p>
        </p:txBody>
      </p:sp>
      <p:cxnSp>
        <p:nvCxnSpPr>
          <p:cNvPr id="7" name="6 Conector recto"/>
          <p:cNvCxnSpPr/>
          <p:nvPr/>
        </p:nvCxnSpPr>
        <p:spPr bwMode="auto">
          <a:xfrm flipV="1">
            <a:off x="1959429" y="1054936"/>
            <a:ext cx="0" cy="51390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44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5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af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2" y="1373682"/>
            <a:ext cx="8192534" cy="52939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11877" y="604241"/>
            <a:ext cx="9274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sz="2200" b="1" dirty="0">
                <a:solidFill>
                  <a:srgbClr val="000000"/>
                </a:solidFill>
              </a:rPr>
              <a:t>Tasas efectivas de tributación de la firma: Ley 1739 de 2014</a:t>
            </a:r>
          </a:p>
          <a:p>
            <a:pPr algn="ctr" defTabSz="457200"/>
            <a:r>
              <a:rPr lang="es-ES" sz="2200" dirty="0">
                <a:solidFill>
                  <a:srgbClr val="000000"/>
                </a:solidFill>
              </a:rPr>
              <a:t>(%)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8171" y="6658057"/>
            <a:ext cx="28328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ES" sz="1100" dirty="0">
                <a:solidFill>
                  <a:srgbClr val="000000"/>
                </a:solidFill>
              </a:rPr>
              <a:t>Fuente: cálculos Anif con base en MHCP. </a:t>
            </a:r>
          </a:p>
        </p:txBody>
      </p:sp>
      <p:cxnSp>
        <p:nvCxnSpPr>
          <p:cNvPr id="5" name="4 Conector recto"/>
          <p:cNvCxnSpPr/>
          <p:nvPr/>
        </p:nvCxnSpPr>
        <p:spPr bwMode="auto">
          <a:xfrm flipV="1">
            <a:off x="1730828" y="1142021"/>
            <a:ext cx="0" cy="51390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5AE-5BBE-C449-A9EB-92DE89279A2B}" type="slidenum">
              <a:rPr lang="es-ES" smtClean="0">
                <a:solidFill>
                  <a:srgbClr val="000000"/>
                </a:solidFill>
              </a:rPr>
              <a:pPr/>
              <a:t>45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64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110347"/>
              </p:ext>
            </p:extLst>
          </p:nvPr>
        </p:nvGraphicFramePr>
        <p:xfrm>
          <a:off x="-135081" y="854552"/>
          <a:ext cx="10401300" cy="569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89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B03548-34D9-4D6B-9E75-51158C4A47D1}" type="slidenum">
              <a:rPr lang="en-US" sz="1400" smtClean="0">
                <a:solidFill>
                  <a:srgbClr val="000000"/>
                </a:solidFill>
              </a:rPr>
              <a:pPr/>
              <a:t>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8964" name="Rectangle 101"/>
          <p:cNvSpPr>
            <a:spLocks noChangeArrowheads="1"/>
          </p:cNvSpPr>
          <p:nvPr/>
        </p:nvSpPr>
        <p:spPr bwMode="auto">
          <a:xfrm>
            <a:off x="217488" y="6553200"/>
            <a:ext cx="2914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400">
                <a:solidFill>
                  <a:srgbClr val="000000"/>
                </a:solidFill>
              </a:rPr>
              <a:t>Fuente: Cálculos Anif y  JPMorgan</a:t>
            </a: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742257" y="115888"/>
            <a:ext cx="57243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Crecimiento sostenible de largo plazo: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err="1">
                <a:solidFill>
                  <a:srgbClr val="000000"/>
                </a:solidFill>
              </a:rPr>
              <a:t>BRICs</a:t>
            </a:r>
            <a:r>
              <a:rPr lang="es-ES" sz="2400" b="1" dirty="0">
                <a:solidFill>
                  <a:srgbClr val="000000"/>
                </a:solidFill>
              </a:rPr>
              <a:t> (%) </a:t>
            </a:r>
          </a:p>
        </p:txBody>
      </p:sp>
      <p:sp>
        <p:nvSpPr>
          <p:cNvPr id="2" name="1 Rectángulo"/>
          <p:cNvSpPr/>
          <p:nvPr/>
        </p:nvSpPr>
        <p:spPr bwMode="auto">
          <a:xfrm>
            <a:off x="8821882" y="3803073"/>
            <a:ext cx="322118" cy="6442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66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89867"/>
              </p:ext>
            </p:extLst>
          </p:nvPr>
        </p:nvGraphicFramePr>
        <p:xfrm>
          <a:off x="-197429" y="975503"/>
          <a:ext cx="8580401" cy="557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-566807" y="-73947"/>
            <a:ext cx="79836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200" b="1" dirty="0" smtClean="0">
                <a:solidFill>
                  <a:srgbClr val="000000"/>
                </a:solidFill>
              </a:rPr>
              <a:t>Efecto del </a:t>
            </a:r>
            <a:r>
              <a:rPr lang="es-MX" sz="2200" b="1" i="1" dirty="0" smtClean="0">
                <a:solidFill>
                  <a:srgbClr val="000000"/>
                </a:solidFill>
              </a:rPr>
              <a:t>tapering</a:t>
            </a:r>
            <a:r>
              <a:rPr lang="es-MX" sz="2200" b="1" dirty="0" smtClean="0">
                <a:solidFill>
                  <a:srgbClr val="000000"/>
                </a:solidFill>
              </a:rPr>
              <a:t> sobre monedas emergentes: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200" b="1" dirty="0" smtClean="0">
                <a:solidFill>
                  <a:srgbClr val="000000"/>
                </a:solidFill>
              </a:rPr>
              <a:t>“5 emproblemados” vs. Colombia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000000"/>
                </a:solidFill>
              </a:rPr>
              <a:t>(mayo 2013=100)</a:t>
            </a:r>
            <a:endParaRPr lang="es-ES" sz="2200" i="1" dirty="0">
              <a:solidFill>
                <a:srgbClr val="000000"/>
              </a:solidFill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0938" y="6641883"/>
            <a:ext cx="456887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050" dirty="0">
                <a:solidFill>
                  <a:srgbClr val="000000"/>
                </a:solidFill>
              </a:rPr>
              <a:t>Fuente: </a:t>
            </a:r>
            <a:r>
              <a:rPr lang="es-MX" sz="1050" dirty="0" smtClean="0">
                <a:solidFill>
                  <a:srgbClr val="000000"/>
                </a:solidFill>
              </a:rPr>
              <a:t>cálculos Anif con base en </a:t>
            </a:r>
            <a:r>
              <a:rPr lang="es-MX" sz="1050" dirty="0" err="1" smtClean="0">
                <a:solidFill>
                  <a:srgbClr val="000000"/>
                </a:solidFill>
              </a:rPr>
              <a:t>Fed</a:t>
            </a:r>
            <a:r>
              <a:rPr lang="es-MX" sz="1050" dirty="0" smtClean="0">
                <a:solidFill>
                  <a:srgbClr val="000000"/>
                </a:solidFill>
              </a:rPr>
              <a:t> y Bancos Centrales de cada país. </a:t>
            </a:r>
            <a:endParaRPr lang="es-ES" sz="1050" dirty="0">
              <a:solidFill>
                <a:srgbClr val="000000"/>
              </a:solidFill>
            </a:endParaRPr>
          </a:p>
        </p:txBody>
      </p:sp>
      <p:sp>
        <p:nvSpPr>
          <p:cNvPr id="4608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503988"/>
            <a:ext cx="611187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C758168-B397-454F-958D-9165FCD968AD}" type="slidenum">
              <a:rPr lang="en-US" sz="1400" smtClean="0">
                <a:solidFill>
                  <a:srgbClr val="000000"/>
                </a:solidFill>
              </a:rPr>
              <a:pPr/>
              <a:t>6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7" name="12 CuadroTexto"/>
          <p:cNvSpPr txBox="1"/>
          <p:nvPr/>
        </p:nvSpPr>
        <p:spPr>
          <a:xfrm>
            <a:off x="7949044" y="980913"/>
            <a:ext cx="1297982" cy="31048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/>
              </a:rPr>
              <a:t>Colombia</a:t>
            </a:r>
            <a:endParaRPr lang="en-US" sz="2000" b="1" kern="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8" name="1 Conector recto"/>
          <p:cNvCxnSpPr/>
          <p:nvPr/>
        </p:nvCxnSpPr>
        <p:spPr>
          <a:xfrm>
            <a:off x="529077" y="5137829"/>
            <a:ext cx="740957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2 CuadroTexto"/>
          <p:cNvSpPr txBox="1"/>
          <p:nvPr/>
        </p:nvSpPr>
        <p:spPr>
          <a:xfrm>
            <a:off x="7949044" y="2714730"/>
            <a:ext cx="1297982" cy="584447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kern="0" dirty="0" err="1" smtClean="0">
                <a:solidFill>
                  <a:srgbClr val="E46C0A"/>
                </a:solidFill>
                <a:latin typeface="Calibri"/>
              </a:rPr>
              <a:t>Suráfrica</a:t>
            </a:r>
            <a:endParaRPr lang="en-US" sz="2000" b="1" kern="0" dirty="0">
              <a:solidFill>
                <a:srgbClr val="E46C0A"/>
              </a:solidFill>
              <a:latin typeface="Calibri"/>
            </a:endParaRPr>
          </a:p>
        </p:txBody>
      </p:sp>
      <p:sp>
        <p:nvSpPr>
          <p:cNvPr id="15" name="12 CuadroTexto"/>
          <p:cNvSpPr txBox="1"/>
          <p:nvPr/>
        </p:nvSpPr>
        <p:spPr>
          <a:xfrm>
            <a:off x="7949044" y="3372497"/>
            <a:ext cx="897309" cy="584447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Calibri"/>
              </a:rPr>
              <a:t>India</a:t>
            </a:r>
            <a:endParaRPr lang="en-US" sz="2000" b="1" kern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6" name="12 CuadroTexto"/>
          <p:cNvSpPr txBox="1"/>
          <p:nvPr/>
        </p:nvSpPr>
        <p:spPr>
          <a:xfrm>
            <a:off x="7949044" y="1470497"/>
            <a:ext cx="840782" cy="42204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kern="0" dirty="0" err="1" smtClean="0">
                <a:solidFill>
                  <a:srgbClr val="7030A0"/>
                </a:solidFill>
                <a:latin typeface="Calibri"/>
              </a:rPr>
              <a:t>Brasil</a:t>
            </a:r>
            <a:endParaRPr lang="en-US" sz="2000" b="1" kern="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8" name="12 CuadroTexto"/>
          <p:cNvSpPr txBox="1"/>
          <p:nvPr/>
        </p:nvSpPr>
        <p:spPr>
          <a:xfrm>
            <a:off x="7949044" y="1746189"/>
            <a:ext cx="1311928" cy="42204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kern="0" dirty="0" err="1" smtClean="0">
                <a:solidFill>
                  <a:srgbClr val="00863D"/>
                </a:solidFill>
                <a:latin typeface="Calibri"/>
              </a:rPr>
              <a:t>Turquía</a:t>
            </a:r>
            <a:endParaRPr lang="en-US" sz="2000" b="1" kern="0" dirty="0">
              <a:solidFill>
                <a:srgbClr val="00863D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 bwMode="auto">
          <a:xfrm flipV="1">
            <a:off x="3424996" y="1268137"/>
            <a:ext cx="0" cy="45432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 Conector recto"/>
          <p:cNvCxnSpPr/>
          <p:nvPr/>
        </p:nvCxnSpPr>
        <p:spPr>
          <a:xfrm flipV="1">
            <a:off x="719407" y="2209914"/>
            <a:ext cx="0" cy="3504367"/>
          </a:xfrm>
          <a:prstGeom prst="line">
            <a:avLst/>
          </a:prstGeom>
          <a:ln w="19050">
            <a:solidFill>
              <a:sysClr val="windowText" lastClr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 Conector recto"/>
          <p:cNvCxnSpPr/>
          <p:nvPr/>
        </p:nvCxnSpPr>
        <p:spPr>
          <a:xfrm flipV="1">
            <a:off x="2336338" y="1605610"/>
            <a:ext cx="0" cy="4174585"/>
          </a:xfrm>
          <a:prstGeom prst="line">
            <a:avLst/>
          </a:prstGeom>
          <a:ln w="19050">
            <a:solidFill>
              <a:sysClr val="windowText" lastClr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3 CuadroTexto"/>
          <p:cNvSpPr txBox="1"/>
          <p:nvPr/>
        </p:nvSpPr>
        <p:spPr>
          <a:xfrm>
            <a:off x="529077" y="1799567"/>
            <a:ext cx="1382850" cy="6209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Anuncio </a:t>
            </a:r>
          </a:p>
        </p:txBody>
      </p:sp>
      <p:sp>
        <p:nvSpPr>
          <p:cNvPr id="23" name="1 CuadroTexto"/>
          <p:cNvSpPr txBox="1"/>
          <p:nvPr/>
        </p:nvSpPr>
        <p:spPr>
          <a:xfrm>
            <a:off x="1911927" y="1268137"/>
            <a:ext cx="2008693" cy="6209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0000"/>
                </a:solidFill>
              </a:rPr>
              <a:t>Pospuesto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5" name="1 CuadroTexto"/>
          <p:cNvSpPr txBox="1"/>
          <p:nvPr/>
        </p:nvSpPr>
        <p:spPr>
          <a:xfrm>
            <a:off x="3360946" y="916705"/>
            <a:ext cx="819248" cy="438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Inicio </a:t>
            </a:r>
          </a:p>
        </p:txBody>
      </p:sp>
      <p:sp>
        <p:nvSpPr>
          <p:cNvPr id="19" name="12 CuadroTexto"/>
          <p:cNvSpPr txBox="1"/>
          <p:nvPr/>
        </p:nvSpPr>
        <p:spPr>
          <a:xfrm>
            <a:off x="7949044" y="1216959"/>
            <a:ext cx="1320052" cy="36414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Calibri"/>
              </a:rPr>
              <a:t>Indonesia</a:t>
            </a:r>
            <a:endParaRPr lang="en-US" sz="2000" b="1" kern="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37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04332"/>
              </p:ext>
            </p:extLst>
          </p:nvPr>
        </p:nvGraphicFramePr>
        <p:xfrm>
          <a:off x="549027" y="763378"/>
          <a:ext cx="8501455" cy="602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6194" name="3 Marcador de número de diapositiva"/>
          <p:cNvSpPr txBox="1">
            <a:spLocks noGrp="1"/>
          </p:cNvSpPr>
          <p:nvPr/>
        </p:nvSpPr>
        <p:spPr bwMode="auto">
          <a:xfrm>
            <a:off x="8459788" y="6286941"/>
            <a:ext cx="684212" cy="48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465EBBA-EEE7-4B21-9476-80E1CEA4F37B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6195" name="Rectangle 93"/>
          <p:cNvSpPr>
            <a:spLocks noChangeArrowheads="1"/>
          </p:cNvSpPr>
          <p:nvPr/>
        </p:nvSpPr>
        <p:spPr bwMode="auto">
          <a:xfrm>
            <a:off x="179388" y="6570664"/>
            <a:ext cx="10836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00000"/>
                </a:solidFill>
              </a:rPr>
              <a:t>Fuente: </a:t>
            </a:r>
            <a:r>
              <a:rPr lang="es-ES" sz="1400" dirty="0" err="1">
                <a:solidFill>
                  <a:srgbClr val="000000"/>
                </a:solidFill>
              </a:rPr>
              <a:t>Dane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36196" name="Rectangle 94"/>
          <p:cNvSpPr>
            <a:spLocks noChangeArrowheads="1"/>
          </p:cNvSpPr>
          <p:nvPr/>
        </p:nvSpPr>
        <p:spPr bwMode="auto">
          <a:xfrm>
            <a:off x="-57150" y="-6063"/>
            <a:ext cx="89519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200" b="1" dirty="0">
                <a:solidFill>
                  <a:srgbClr val="000000"/>
                </a:solidFill>
              </a:rPr>
              <a:t>Crecimiento anual del PIB por sectores (oferta)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200" b="1" dirty="0">
                <a:solidFill>
                  <a:srgbClr val="000000"/>
                </a:solidFill>
              </a:rPr>
              <a:t>Enero-septiembre de 2014 </a:t>
            </a:r>
            <a:r>
              <a:rPr lang="es-CO" sz="2200" b="1" dirty="0">
                <a:solidFill>
                  <a:srgbClr val="000000"/>
                </a:solidFill>
              </a:rPr>
              <a:t>(%)</a:t>
            </a:r>
            <a:endParaRPr lang="es-ES" sz="2200" b="1" dirty="0">
              <a:solidFill>
                <a:srgbClr val="000000"/>
              </a:solidFill>
            </a:endParaRPr>
          </a:p>
        </p:txBody>
      </p:sp>
      <p:sp>
        <p:nvSpPr>
          <p:cNvPr id="136197" name="Text Box 95"/>
          <p:cNvSpPr txBox="1">
            <a:spLocks noChangeArrowheads="1"/>
          </p:cNvSpPr>
          <p:nvPr/>
        </p:nvSpPr>
        <p:spPr bwMode="auto">
          <a:xfrm>
            <a:off x="161920" y="165481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8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198" name="Text Box 96"/>
          <p:cNvSpPr txBox="1">
            <a:spLocks noChangeArrowheads="1"/>
          </p:cNvSpPr>
          <p:nvPr/>
        </p:nvSpPr>
        <p:spPr bwMode="auto">
          <a:xfrm>
            <a:off x="161920" y="381351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7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199" name="Text Box 97"/>
          <p:cNvSpPr txBox="1">
            <a:spLocks noChangeArrowheads="1"/>
          </p:cNvSpPr>
          <p:nvPr/>
        </p:nvSpPr>
        <p:spPr bwMode="auto">
          <a:xfrm>
            <a:off x="105014" y="2176786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00"/>
                </a:solidFill>
              </a:rPr>
              <a:t>15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0" name="Text Box 98"/>
          <p:cNvSpPr txBox="1">
            <a:spLocks noChangeArrowheads="1"/>
          </p:cNvSpPr>
          <p:nvPr/>
        </p:nvSpPr>
        <p:spPr bwMode="auto">
          <a:xfrm>
            <a:off x="161920" y="490516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00"/>
                </a:solidFill>
              </a:rPr>
              <a:t>6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1" name="Text Box 99"/>
          <p:cNvSpPr txBox="1">
            <a:spLocks noChangeArrowheads="1"/>
          </p:cNvSpPr>
          <p:nvPr/>
        </p:nvSpPr>
        <p:spPr bwMode="auto">
          <a:xfrm>
            <a:off x="110688" y="5979570"/>
            <a:ext cx="4009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11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2" name="Text Box 100"/>
          <p:cNvSpPr txBox="1">
            <a:spLocks noChangeArrowheads="1"/>
          </p:cNvSpPr>
          <p:nvPr/>
        </p:nvSpPr>
        <p:spPr bwMode="auto">
          <a:xfrm>
            <a:off x="105014" y="326042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</a:rPr>
              <a:t>12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3" name="Text Box 101"/>
          <p:cNvSpPr txBox="1">
            <a:spLocks noChangeArrowheads="1"/>
          </p:cNvSpPr>
          <p:nvPr/>
        </p:nvSpPr>
        <p:spPr bwMode="auto">
          <a:xfrm>
            <a:off x="105014" y="2703465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00"/>
                </a:solidFill>
              </a:rPr>
              <a:t>20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4" name="Text Box 102"/>
          <p:cNvSpPr txBox="1">
            <a:spLocks noChangeArrowheads="1"/>
          </p:cNvSpPr>
          <p:nvPr/>
        </p:nvSpPr>
        <p:spPr bwMode="auto">
          <a:xfrm>
            <a:off x="161920" y="438413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00"/>
                </a:solidFill>
              </a:rPr>
              <a:t>4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5" name="Text Box 103"/>
          <p:cNvSpPr txBox="1">
            <a:spLocks noChangeArrowheads="1"/>
          </p:cNvSpPr>
          <p:nvPr/>
        </p:nvSpPr>
        <p:spPr bwMode="auto">
          <a:xfrm>
            <a:off x="161920" y="544285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rgbClr val="000000"/>
                </a:solidFill>
              </a:rPr>
              <a:t>7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6" name="Text Box 104"/>
          <p:cNvSpPr txBox="1">
            <a:spLocks noChangeArrowheads="1"/>
          </p:cNvSpPr>
          <p:nvPr/>
        </p:nvSpPr>
        <p:spPr bwMode="auto">
          <a:xfrm>
            <a:off x="-71877" y="965354"/>
            <a:ext cx="1516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00"/>
                </a:solidFill>
              </a:rPr>
              <a:t>Ponderaciones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0000"/>
                </a:solidFill>
              </a:rPr>
              <a:t>(%)</a:t>
            </a:r>
          </a:p>
        </p:txBody>
      </p:sp>
      <p:sp>
        <p:nvSpPr>
          <p:cNvPr id="136208" name="Rectangle 193"/>
          <p:cNvSpPr>
            <a:spLocks noChangeArrowheads="1"/>
          </p:cNvSpPr>
          <p:nvPr/>
        </p:nvSpPr>
        <p:spPr bwMode="auto">
          <a:xfrm>
            <a:off x="8082035" y="809144"/>
            <a:ext cx="215900" cy="215900"/>
          </a:xfrm>
          <a:prstGeom prst="rect">
            <a:avLst/>
          </a:prstGeom>
          <a:solidFill>
            <a:srgbClr val="FF99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36209" name="Rectangle 194"/>
          <p:cNvSpPr>
            <a:spLocks noChangeArrowheads="1"/>
          </p:cNvSpPr>
          <p:nvPr/>
        </p:nvSpPr>
        <p:spPr bwMode="auto">
          <a:xfrm>
            <a:off x="8364970" y="791682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2014</a:t>
            </a:r>
          </a:p>
        </p:txBody>
      </p:sp>
      <p:sp>
        <p:nvSpPr>
          <p:cNvPr id="136210" name="Rectangle 195"/>
          <p:cNvSpPr>
            <a:spLocks noChangeArrowheads="1"/>
          </p:cNvSpPr>
          <p:nvPr/>
        </p:nvSpPr>
        <p:spPr bwMode="auto">
          <a:xfrm>
            <a:off x="8082035" y="1093307"/>
            <a:ext cx="215900" cy="215900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36211" name="Rectangle 196"/>
          <p:cNvSpPr>
            <a:spLocks noChangeArrowheads="1"/>
          </p:cNvSpPr>
          <p:nvPr/>
        </p:nvSpPr>
        <p:spPr bwMode="auto">
          <a:xfrm>
            <a:off x="8384020" y="1093307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57912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702402"/>
              </p:ext>
            </p:extLst>
          </p:nvPr>
        </p:nvGraphicFramePr>
        <p:xfrm>
          <a:off x="14286" y="997671"/>
          <a:ext cx="8878193" cy="528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611187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Box 475"/>
          <p:cNvSpPr txBox="1">
            <a:spLocks noChangeArrowheads="1"/>
          </p:cNvSpPr>
          <p:nvPr/>
        </p:nvSpPr>
        <p:spPr bwMode="auto">
          <a:xfrm>
            <a:off x="8388424" y="3234462"/>
            <a:ext cx="6829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MX" altLang="es-CO" sz="1600" b="1" dirty="0" smtClean="0">
                <a:solidFill>
                  <a:srgbClr val="008000"/>
                </a:solidFill>
              </a:rPr>
              <a:t>9.6%</a:t>
            </a:r>
            <a:endParaRPr lang="es-ES" altLang="es-CO" sz="1600" b="1" dirty="0" smtClean="0">
              <a:solidFill>
                <a:srgbClr val="008000"/>
              </a:solidFill>
            </a:endParaRPr>
          </a:p>
        </p:txBody>
      </p:sp>
      <p:sp>
        <p:nvSpPr>
          <p:cNvPr id="5" name="Text Box 477"/>
          <p:cNvSpPr txBox="1">
            <a:spLocks noChangeArrowheads="1"/>
          </p:cNvSpPr>
          <p:nvPr/>
        </p:nvSpPr>
        <p:spPr bwMode="auto">
          <a:xfrm>
            <a:off x="8387275" y="4190951"/>
            <a:ext cx="777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MX" altLang="es-CO" sz="1400" b="1" dirty="0" smtClean="0">
                <a:solidFill>
                  <a:srgbClr val="000000"/>
                </a:solidFill>
              </a:rPr>
              <a:t>28pb</a:t>
            </a:r>
            <a:endParaRPr lang="es-ES" altLang="es-CO" sz="1400" b="1" dirty="0" smtClean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4231" y="188640"/>
            <a:ext cx="65039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CO" sz="2600" b="1" dirty="0">
                <a:solidFill>
                  <a:srgbClr val="000000"/>
                </a:solidFill>
              </a:rPr>
              <a:t>Evolución Tasa de Desempleo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CO" sz="2600" b="1" dirty="0">
                <a:solidFill>
                  <a:srgbClr val="000000"/>
                </a:solidFill>
              </a:rPr>
              <a:t>Total Nacional (diciembre de 2014)</a:t>
            </a:r>
            <a:endParaRPr lang="es-ES_tradnl" altLang="es-CO" sz="2600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7504" y="6605588"/>
            <a:ext cx="27470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CO" sz="1200" dirty="0">
                <a:solidFill>
                  <a:srgbClr val="000000"/>
                </a:solidFill>
              </a:rPr>
              <a:t>Fuente: cálculos Anif con base en </a:t>
            </a:r>
            <a:r>
              <a:rPr lang="es-ES_tradnl" altLang="es-CO" sz="1200" dirty="0" err="1">
                <a:solidFill>
                  <a:srgbClr val="000000"/>
                </a:solidFill>
              </a:rPr>
              <a:t>Dane</a:t>
            </a:r>
            <a:r>
              <a:rPr lang="es-ES_tradnl" altLang="es-CO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Text Box 475"/>
          <p:cNvSpPr txBox="1">
            <a:spLocks noChangeArrowheads="1"/>
          </p:cNvSpPr>
          <p:nvPr/>
        </p:nvSpPr>
        <p:spPr bwMode="auto">
          <a:xfrm>
            <a:off x="8388424" y="4386590"/>
            <a:ext cx="6829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MX" altLang="es-CO" sz="1600" b="1" dirty="0" smtClean="0">
                <a:solidFill>
                  <a:srgbClr val="0000FF"/>
                </a:solidFill>
              </a:rPr>
              <a:t>8.4%</a:t>
            </a:r>
            <a:endParaRPr lang="es-ES" altLang="es-CO" sz="1600" b="1" dirty="0" smtClean="0">
              <a:solidFill>
                <a:srgbClr val="0000FF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48064" y="28436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0000"/>
                </a:solidFill>
              </a:rPr>
              <a:t>Tasa de largo plazo</a:t>
            </a:r>
            <a:endParaRPr lang="es-ES_tradnl" b="1" dirty="0">
              <a:solidFill>
                <a:srgbClr val="000000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4288" y="6093296"/>
            <a:ext cx="404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800" b="1" dirty="0" smtClean="0">
                <a:solidFill>
                  <a:srgbClr val="000000"/>
                </a:solidFill>
              </a:rPr>
              <a:t>Variación anual en diciembre: 28pb</a:t>
            </a:r>
            <a:endParaRPr lang="es-ES" altLang="es-CO" sz="18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99140"/>
              </p:ext>
            </p:extLst>
          </p:nvPr>
        </p:nvGraphicFramePr>
        <p:xfrm>
          <a:off x="5636965" y="1196752"/>
          <a:ext cx="3111499" cy="1247775"/>
        </p:xfrm>
        <a:graphic>
          <a:graphicData uri="http://schemas.openxmlformats.org/drawingml/2006/table">
            <a:tbl>
              <a:tblPr/>
              <a:tblGrid>
                <a:gridCol w="599463"/>
                <a:gridCol w="1256018"/>
                <a:gridCol w="1256018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5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Últimos 12 meses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Promedio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10.4</a:t>
                      </a:r>
                      <a:endParaRPr lang="es-ES_tradnl" sz="16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-0.5</a:t>
                      </a:r>
                      <a:endParaRPr lang="es-ES_tradnl" sz="16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9.6</a:t>
                      </a:r>
                      <a:endParaRPr lang="es-ES_tradnl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-0.7</a:t>
                      </a:r>
                      <a:endParaRPr lang="es-ES_tradnl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9.1</a:t>
                      </a:r>
                      <a:endParaRPr lang="es-ES_tradnl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-0.5</a:t>
                      </a:r>
                      <a:endParaRPr lang="es-ES_tradnl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Text Box 475"/>
          <p:cNvSpPr txBox="1">
            <a:spLocks noChangeArrowheads="1"/>
          </p:cNvSpPr>
          <p:nvPr/>
        </p:nvSpPr>
        <p:spPr bwMode="auto">
          <a:xfrm>
            <a:off x="8388424" y="3882534"/>
            <a:ext cx="8455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MX" altLang="es-CO" sz="1600" b="1" dirty="0" smtClean="0">
                <a:solidFill>
                  <a:srgbClr val="FF0000"/>
                </a:solidFill>
              </a:rPr>
              <a:t>8.7%</a:t>
            </a:r>
            <a:endParaRPr lang="es-ES" altLang="es-CO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AutoShape 376"/>
          <p:cNvSpPr>
            <a:spLocks/>
          </p:cNvSpPr>
          <p:nvPr/>
        </p:nvSpPr>
        <p:spPr bwMode="auto">
          <a:xfrm>
            <a:off x="8388788" y="4303091"/>
            <a:ext cx="45719" cy="83499"/>
          </a:xfrm>
          <a:prstGeom prst="rightBrace">
            <a:avLst>
              <a:gd name="adj1" fmla="val 410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O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00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807296"/>
              </p:ext>
            </p:extLst>
          </p:nvPr>
        </p:nvGraphicFramePr>
        <p:xfrm>
          <a:off x="78127" y="1237402"/>
          <a:ext cx="8849478" cy="503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611187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44016" y="44624"/>
            <a:ext cx="69482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" altLang="es-CO" sz="2600" kern="0" dirty="0" smtClean="0">
                <a:solidFill>
                  <a:srgbClr val="000000"/>
                </a:solidFill>
              </a:rPr>
              <a:t>Evolución Cotizantes Activos a Pensiones</a:t>
            </a:r>
            <a:r>
              <a:rPr lang="es-ES" altLang="es-CO" sz="2800" kern="0" dirty="0" smtClean="0">
                <a:solidFill>
                  <a:srgbClr val="000000"/>
                </a:solidFill>
              </a:rPr>
              <a:t/>
            </a:r>
            <a:br>
              <a:rPr lang="es-ES" altLang="es-CO" sz="2800" kern="0" dirty="0" smtClean="0">
                <a:solidFill>
                  <a:srgbClr val="000000"/>
                </a:solidFill>
              </a:rPr>
            </a:br>
            <a:r>
              <a:rPr lang="es-ES" altLang="es-CO" sz="2200" kern="0" dirty="0" smtClean="0">
                <a:solidFill>
                  <a:srgbClr val="000000"/>
                </a:solidFill>
              </a:rPr>
              <a:t>(% de la PEA, diciembre de 2014)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288" y="6093296"/>
            <a:ext cx="4301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800" b="1" dirty="0">
                <a:solidFill>
                  <a:srgbClr val="000000"/>
                </a:solidFill>
              </a:rPr>
              <a:t>Variación anual </a:t>
            </a:r>
            <a:r>
              <a:rPr lang="es-MX" altLang="es-CO" sz="1800" b="1" dirty="0" smtClean="0">
                <a:solidFill>
                  <a:srgbClr val="000000"/>
                </a:solidFill>
              </a:rPr>
              <a:t>en diciembre: 380pbs</a:t>
            </a:r>
            <a:endParaRPr lang="es-ES" altLang="es-CO" sz="1800" b="1" dirty="0" smtClean="0">
              <a:solidFill>
                <a:srgbClr val="00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5496" y="6628710"/>
            <a:ext cx="40262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CO" sz="1200" dirty="0">
                <a:solidFill>
                  <a:srgbClr val="000000"/>
                </a:solidFill>
              </a:rPr>
              <a:t>Fuente:  </a:t>
            </a:r>
            <a:r>
              <a:rPr lang="es-CO" altLang="es-CO" sz="1200" dirty="0">
                <a:solidFill>
                  <a:srgbClr val="000000"/>
                </a:solidFill>
              </a:rPr>
              <a:t>cálculos</a:t>
            </a:r>
            <a:r>
              <a:rPr lang="en-US" altLang="es-CO" sz="1200" dirty="0">
                <a:solidFill>
                  <a:srgbClr val="000000"/>
                </a:solidFill>
              </a:rPr>
              <a:t> Anif con base en Dane y </a:t>
            </a:r>
            <a:r>
              <a:rPr lang="en-US" altLang="es-CO" sz="1200" dirty="0" err="1">
                <a:solidFill>
                  <a:srgbClr val="000000"/>
                </a:solidFill>
              </a:rPr>
              <a:t>Superfinanciera</a:t>
            </a:r>
            <a:r>
              <a:rPr lang="en-US" altLang="es-CO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" name="Text Box 475"/>
          <p:cNvSpPr txBox="1">
            <a:spLocks noChangeArrowheads="1"/>
          </p:cNvSpPr>
          <p:nvPr/>
        </p:nvSpPr>
        <p:spPr bwMode="auto">
          <a:xfrm>
            <a:off x="8316416" y="1813466"/>
            <a:ext cx="683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MX" altLang="es-CO" sz="1800" b="1" dirty="0" smtClean="0">
                <a:solidFill>
                  <a:srgbClr val="FF0000"/>
                </a:solidFill>
              </a:rPr>
              <a:t>38.7</a:t>
            </a:r>
            <a:endParaRPr lang="es-ES" altLang="es-CO" sz="18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 Box 477"/>
          <p:cNvSpPr txBox="1">
            <a:spLocks noChangeArrowheads="1"/>
          </p:cNvSpPr>
          <p:nvPr/>
        </p:nvSpPr>
        <p:spPr bwMode="auto">
          <a:xfrm>
            <a:off x="8370491" y="2807060"/>
            <a:ext cx="738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MX" altLang="es-CO" sz="1400" b="1" dirty="0" smtClean="0">
                <a:solidFill>
                  <a:srgbClr val="000000"/>
                </a:solidFill>
              </a:rPr>
              <a:t>380pb</a:t>
            </a:r>
            <a:endParaRPr lang="es-ES" altLang="es-CO" sz="14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73374"/>
              </p:ext>
            </p:extLst>
          </p:nvPr>
        </p:nvGraphicFramePr>
        <p:xfrm>
          <a:off x="899592" y="1173113"/>
          <a:ext cx="3111499" cy="1247775"/>
        </p:xfrm>
        <a:graphic>
          <a:graphicData uri="http://schemas.openxmlformats.org/drawingml/2006/table">
            <a:tbl>
              <a:tblPr/>
              <a:tblGrid>
                <a:gridCol w="599463"/>
                <a:gridCol w="1256018"/>
                <a:gridCol w="1256018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5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Últimos 12 meses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Promedio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33.4</a:t>
                      </a:r>
                      <a:endParaRPr lang="es-ES_tradnl" sz="16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1.2</a:t>
                      </a:r>
                      <a:endParaRPr lang="es-ES_tradnl" sz="16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34.5</a:t>
                      </a:r>
                      <a:endParaRPr lang="es-ES_tradnl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1.1</a:t>
                      </a:r>
                      <a:endParaRPr lang="es-ES_tradnl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es-ES_tradnl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37.3</a:t>
                      </a:r>
                      <a:endParaRPr lang="es-ES_tradnl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2.8</a:t>
                      </a:r>
                      <a:endParaRPr lang="es-ES_tradnl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AutoShape 376"/>
          <p:cNvSpPr>
            <a:spLocks/>
          </p:cNvSpPr>
          <p:nvPr/>
        </p:nvSpPr>
        <p:spPr bwMode="auto">
          <a:xfrm>
            <a:off x="8345975" y="2204864"/>
            <a:ext cx="72270" cy="1512168"/>
          </a:xfrm>
          <a:prstGeom prst="rightBrace">
            <a:avLst>
              <a:gd name="adj1" fmla="val 410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O" sz="2400">
              <a:solidFill>
                <a:srgbClr val="000000"/>
              </a:solidFill>
            </a:endParaRPr>
          </a:p>
        </p:txBody>
      </p:sp>
      <p:sp>
        <p:nvSpPr>
          <p:cNvPr id="16" name="Text Box 475"/>
          <p:cNvSpPr txBox="1">
            <a:spLocks noChangeArrowheads="1"/>
          </p:cNvSpPr>
          <p:nvPr/>
        </p:nvSpPr>
        <p:spPr bwMode="auto">
          <a:xfrm>
            <a:off x="8316416" y="4149080"/>
            <a:ext cx="683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altLang="es-CO" sz="1800" b="1" dirty="0" smtClean="0">
                <a:solidFill>
                  <a:srgbClr val="008000"/>
                </a:solidFill>
              </a:rPr>
              <a:t>33.8</a:t>
            </a:r>
          </a:p>
        </p:txBody>
      </p:sp>
      <p:sp>
        <p:nvSpPr>
          <p:cNvPr id="17" name="Text Box 475"/>
          <p:cNvSpPr txBox="1">
            <a:spLocks noChangeArrowheads="1"/>
          </p:cNvSpPr>
          <p:nvPr/>
        </p:nvSpPr>
        <p:spPr bwMode="auto">
          <a:xfrm>
            <a:off x="8316416" y="3635732"/>
            <a:ext cx="683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MX" altLang="es-CO" sz="1800" b="1" dirty="0" smtClean="0">
                <a:solidFill>
                  <a:srgbClr val="0000FF"/>
                </a:solidFill>
              </a:rPr>
              <a:t>34.9</a:t>
            </a:r>
            <a:endParaRPr lang="es-ES" altLang="es-CO" sz="1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32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lides semanales (2013)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3_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4_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3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4_Presentación en blanco">
  <a:themeElements>
    <a:clrScheme name="16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6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lides semanales (2013)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2_Presentación en blanco">
  <a:themeElements>
    <a:clrScheme name="17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7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Presentación en blanco">
  <a:themeElements>
    <a:clrScheme name="17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7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1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2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5_Presentación en blanco">
  <a:themeElements>
    <a:clrScheme name="Personalizad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6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Presentación en blanco">
  <a:themeElements>
    <a:clrScheme name="17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7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resentación en blanco">
  <a:themeElements>
    <a:clrScheme name="7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4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5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2229</Words>
  <Application>Microsoft Office PowerPoint</Application>
  <PresentationFormat>Presentación en pantalla (4:3)</PresentationFormat>
  <Paragraphs>993</Paragraphs>
  <Slides>45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20</vt:i4>
      </vt:variant>
      <vt:variant>
        <vt:lpstr>Títulos de diapositiva</vt:lpstr>
      </vt:variant>
      <vt:variant>
        <vt:i4>45</vt:i4>
      </vt:variant>
    </vt:vector>
  </HeadingPairs>
  <TitlesOfParts>
    <vt:vector size="65" baseType="lpstr">
      <vt:lpstr>Presentación en blanco</vt:lpstr>
      <vt:lpstr>41_Presentación en blanco</vt:lpstr>
      <vt:lpstr>42_Presentación en blanco</vt:lpstr>
      <vt:lpstr>55_Presentación en blanco</vt:lpstr>
      <vt:lpstr>56_Presentación en blanco</vt:lpstr>
      <vt:lpstr>1_Presentación en blanco</vt:lpstr>
      <vt:lpstr>17_Presentación en blanco</vt:lpstr>
      <vt:lpstr>7_Presentación en blanco</vt:lpstr>
      <vt:lpstr>2_Presentación en blanco</vt:lpstr>
      <vt:lpstr>slides semanales (2013)</vt:lpstr>
      <vt:lpstr>33_Presentación en blanco</vt:lpstr>
      <vt:lpstr>34_Presentación en blanco</vt:lpstr>
      <vt:lpstr>3_Presentación en blanco</vt:lpstr>
      <vt:lpstr>43_Presentación en blanco</vt:lpstr>
      <vt:lpstr>4_Presentación en blanco</vt:lpstr>
      <vt:lpstr>54_Presentación en blanco</vt:lpstr>
      <vt:lpstr>1_slides semanales (2013)</vt:lpstr>
      <vt:lpstr>52_Presentación en blanco</vt:lpstr>
      <vt:lpstr>18_Presentación en blanco</vt:lpstr>
      <vt:lpstr>5_Presentación en blanco</vt:lpstr>
      <vt:lpstr>Presentación de PowerPoint</vt:lpstr>
      <vt:lpstr>Presentación de PowerPoint</vt:lpstr>
      <vt:lpstr>Crecimiento Económico en Zona Euro (%)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Crecimiento y Desempleo de Largo Plazo</vt:lpstr>
      <vt:lpstr>Presentación de PowerPoint</vt:lpstr>
      <vt:lpstr>Presentación de PowerPoint</vt:lpstr>
      <vt:lpstr>Crecimiento del PIB por oferta Observado 2013 vs. proyectado 2014 </vt:lpstr>
      <vt:lpstr>Crecimiento del PIB por oferta  Proyectado 2014 vs. 2015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Inflación básica anual y tasa repo real  (a febrero 13 de 2015, %)</vt:lpstr>
      <vt:lpstr>Tasas activas reales  (A noviembre de 2014, %)</vt:lpstr>
      <vt:lpstr>Presentación de PowerPoint</vt:lpstr>
      <vt:lpstr>Presentación de PowerPoint</vt:lpstr>
      <vt:lpstr>Posibles trayectorias del Colcap en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Vera Concha</dc:creator>
  <cp:lastModifiedBy>Pilar Linares</cp:lastModifiedBy>
  <cp:revision>3</cp:revision>
  <dcterms:created xsi:type="dcterms:W3CDTF">2015-02-14T17:04:48Z</dcterms:created>
  <dcterms:modified xsi:type="dcterms:W3CDTF">2015-02-16T13:31:20Z</dcterms:modified>
</cp:coreProperties>
</file>