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3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4.xml" ContentType="application/vnd.openxmlformats-officedocument.presentationml.notesSlide+xml"/>
  <Override PartName="/ppt/charts/chart16.xml" ContentType="application/vnd.openxmlformats-officedocument.drawingml.chart+xml"/>
  <Override PartName="/ppt/notesSlides/notesSlide5.xml" ContentType="application/vnd.openxmlformats-officedocument.presentationml.notesSlide+xml"/>
  <Override PartName="/ppt/charts/chart17.xml" ContentType="application/vnd.openxmlformats-officedocument.drawingml.chart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drawings/drawing3.xml" ContentType="application/vnd.openxmlformats-officedocument.drawingml.chartshapes+xml"/>
  <Override PartName="/ppt/charts/chart23.xml" ContentType="application/vnd.openxmlformats-officedocument.drawingml.chart+xml"/>
  <Override PartName="/ppt/drawings/drawing4.xml" ContentType="application/vnd.openxmlformats-officedocument.drawingml.chartshapes+xml"/>
  <Override PartName="/ppt/charts/chart24.xml" ContentType="application/vnd.openxmlformats-officedocument.drawingml.chart+xml"/>
  <Override PartName="/ppt/notesSlides/notesSlide8.xml" ContentType="application/vnd.openxmlformats-officedocument.presentationml.notesSl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theme/themeOverride3.xml" ContentType="application/vnd.openxmlformats-officedocument.themeOverride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notesSlides/notesSlide9.xml" ContentType="application/vnd.openxmlformats-officedocument.presentationml.notesSlide+xml"/>
  <Override PartName="/ppt/charts/chart31.xml" ContentType="application/vnd.openxmlformats-officedocument.drawingml.chart+xml"/>
  <Override PartName="/ppt/notesSlides/notesSlide10.xml" ContentType="application/vnd.openxmlformats-officedocument.presentationml.notesSlide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theme/themeOverride4.xml" ContentType="application/vnd.openxmlformats-officedocument.themeOverride+xml"/>
  <Override PartName="/ppt/drawings/drawing5.xml" ContentType="application/vnd.openxmlformats-officedocument.drawingml.chartshapes+xml"/>
  <Override PartName="/ppt/charts/chart34.xml" ContentType="application/vnd.openxmlformats-officedocument.drawingml.chart+xml"/>
  <Override PartName="/ppt/theme/themeOverride5.xml" ContentType="application/vnd.openxmlformats-officedocument.themeOverride+xml"/>
  <Override PartName="/ppt/drawings/drawing6.xml" ContentType="application/vnd.openxmlformats-officedocument.drawingml.chartshapes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drawings/drawing7.xml" ContentType="application/vnd.openxmlformats-officedocument.drawingml.chartshapes+xml"/>
  <Override PartName="/ppt/charts/chart38.xml" ContentType="application/vnd.openxmlformats-officedocument.drawingml.chart+xml"/>
  <Override PartName="/ppt/notesSlides/notesSlide11.xml" ContentType="application/vnd.openxmlformats-officedocument.presentationml.notesSlide+xml"/>
  <Override PartName="/ppt/charts/chart39.xml" ContentType="application/vnd.openxmlformats-officedocument.drawingml.chart+xml"/>
  <Override PartName="/ppt/notesSlides/notesSlide12.xml" ContentType="application/vnd.openxmlformats-officedocument.presentationml.notesSlide+xml"/>
  <Override PartName="/ppt/charts/chart40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charts/chart41.xml" ContentType="application/vnd.openxmlformats-officedocument.drawingml.chart+xml"/>
  <Override PartName="/ppt/notesSlides/notesSlide14.xml" ContentType="application/vnd.openxmlformats-officedocument.presentationml.notesSlide+xml"/>
  <Override PartName="/ppt/charts/chart42.xml" ContentType="application/vnd.openxmlformats-officedocument.drawingml.chart+xml"/>
  <Override PartName="/ppt/notesSlides/notesSlide15.xml" ContentType="application/vnd.openxmlformats-officedocument.presentationml.notesSlide+xml"/>
  <Override PartName="/ppt/charts/chart43.xml" ContentType="application/vnd.openxmlformats-officedocument.drawingml.chart+xml"/>
  <Override PartName="/ppt/notesSlides/notesSlide16.xml" ContentType="application/vnd.openxmlformats-officedocument.presentationml.notesSlide+xml"/>
  <Override PartName="/ppt/charts/chart44.xml" ContentType="application/vnd.openxmlformats-officedocument.drawingml.chart+xml"/>
  <Override PartName="/ppt/notesSlides/notesSlide17.xml" ContentType="application/vnd.openxmlformats-officedocument.presentationml.notesSlide+xml"/>
  <Override PartName="/ppt/charts/chart45.xml" ContentType="application/vnd.openxmlformats-officedocument.drawingml.chart+xml"/>
  <Override PartName="/ppt/notesSlides/notesSlide18.xml" ContentType="application/vnd.openxmlformats-officedocument.presentationml.notesSlide+xml"/>
  <Override PartName="/ppt/charts/chart46.xml" ContentType="application/vnd.openxmlformats-officedocument.drawingml.chart+xml"/>
  <Override PartName="/ppt/theme/themeOverride6.xml" ContentType="application/vnd.openxmlformats-officedocument.themeOverride+xml"/>
  <Override PartName="/ppt/charts/chart47.xml" ContentType="application/vnd.openxmlformats-officedocument.drawingml.chart+xml"/>
  <Override PartName="/ppt/theme/themeOverride7.xml" ContentType="application/vnd.openxmlformats-officedocument.themeOverride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notesSlides/notesSlide19.xml" ContentType="application/vnd.openxmlformats-officedocument.presentationml.notesSlide+xml"/>
  <Override PartName="/ppt/charts/chart55.xml" ContentType="application/vnd.openxmlformats-officedocument.drawingml.chart+xml"/>
  <Override PartName="/ppt/notesSlides/notesSlide20.xml" ContentType="application/vnd.openxmlformats-officedocument.presentationml.notesSlide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theme/themeOverride8.xml" ContentType="application/vnd.openxmlformats-officedocument.themeOverride+xml"/>
  <Override PartName="/ppt/drawings/drawing8.xml" ContentType="application/vnd.openxmlformats-officedocument.drawingml.chartshapes+xml"/>
  <Override PartName="/ppt/charts/chart59.xml" ContentType="application/vnd.openxmlformats-officedocument.drawingml.chart+xml"/>
  <Override PartName="/ppt/drawings/drawing9.xml" ContentType="application/vnd.openxmlformats-officedocument.drawingml.chartshapes+xml"/>
  <Override PartName="/ppt/charts/chart60.xml" ContentType="application/vnd.openxmlformats-officedocument.drawingml.chart+xml"/>
  <Override PartName="/ppt/drawings/drawing10.xml" ContentType="application/vnd.openxmlformats-officedocument.drawingml.chartshapes+xml"/>
  <Override PartName="/ppt/charts/chart61.xml" ContentType="application/vnd.openxmlformats-officedocument.drawingml.chart+xml"/>
  <Override PartName="/ppt/drawings/drawing11.xml" ContentType="application/vnd.openxmlformats-officedocument.drawingml.chartshapes+xml"/>
  <Override PartName="/ppt/charts/chart62.xml" ContentType="application/vnd.openxmlformats-officedocument.drawingml.chart+xml"/>
  <Override PartName="/ppt/drawings/drawing12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drawings/drawing13.xml" ContentType="application/vnd.openxmlformats-officedocument.drawingml.chartshapes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drawings/drawing14.xml" ContentType="application/vnd.openxmlformats-officedocument.drawingml.chartshapes+xml"/>
  <Override PartName="/ppt/charts/chart71.xml" ContentType="application/vnd.openxmlformats-officedocument.drawingml.chart+xml"/>
  <Override PartName="/ppt/drawings/drawing15.xml" ContentType="application/vnd.openxmlformats-officedocument.drawingml.chartshapes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drawings/drawing16.xml" ContentType="application/vnd.openxmlformats-officedocument.drawingml.chartshapes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charts/chart79.xml" ContentType="application/vnd.openxmlformats-officedocument.drawingml.char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9" r:id="rId1"/>
    <p:sldMasterId id="2147484031" r:id="rId2"/>
    <p:sldMasterId id="2147484044" r:id="rId3"/>
    <p:sldMasterId id="2147484057" r:id="rId4"/>
  </p:sldMasterIdLst>
  <p:notesMasterIdLst>
    <p:notesMasterId r:id="rId120"/>
  </p:notesMasterIdLst>
  <p:handoutMasterIdLst>
    <p:handoutMasterId r:id="rId121"/>
  </p:handoutMasterIdLst>
  <p:sldIdLst>
    <p:sldId id="1068" r:id="rId5"/>
    <p:sldId id="1069" r:id="rId6"/>
    <p:sldId id="1070" r:id="rId7"/>
    <p:sldId id="978" r:id="rId8"/>
    <p:sldId id="979" r:id="rId9"/>
    <p:sldId id="980" r:id="rId10"/>
    <p:sldId id="981" r:id="rId11"/>
    <p:sldId id="982" r:id="rId12"/>
    <p:sldId id="983" r:id="rId13"/>
    <p:sldId id="984" r:id="rId14"/>
    <p:sldId id="985" r:id="rId15"/>
    <p:sldId id="986" r:id="rId16"/>
    <p:sldId id="987" r:id="rId17"/>
    <p:sldId id="1071" r:id="rId18"/>
    <p:sldId id="989" r:id="rId19"/>
    <p:sldId id="990" r:id="rId20"/>
    <p:sldId id="991" r:id="rId21"/>
    <p:sldId id="1079" r:id="rId22"/>
    <p:sldId id="993" r:id="rId23"/>
    <p:sldId id="994" r:id="rId24"/>
    <p:sldId id="995" r:id="rId25"/>
    <p:sldId id="996" r:id="rId26"/>
    <p:sldId id="997" r:id="rId27"/>
    <p:sldId id="998" r:id="rId28"/>
    <p:sldId id="999" r:id="rId29"/>
    <p:sldId id="1072" r:id="rId30"/>
    <p:sldId id="1001" r:id="rId31"/>
    <p:sldId id="1002" r:id="rId32"/>
    <p:sldId id="1003" r:id="rId33"/>
    <p:sldId id="1004" r:id="rId34"/>
    <p:sldId id="1005" r:id="rId35"/>
    <p:sldId id="1006" r:id="rId36"/>
    <p:sldId id="1007" r:id="rId37"/>
    <p:sldId id="1008" r:id="rId38"/>
    <p:sldId id="1009" r:id="rId39"/>
    <p:sldId id="1073" r:id="rId40"/>
    <p:sldId id="1011" r:id="rId41"/>
    <p:sldId id="1012" r:id="rId42"/>
    <p:sldId id="1074" r:id="rId43"/>
    <p:sldId id="1075" r:id="rId44"/>
    <p:sldId id="1015" r:id="rId45"/>
    <p:sldId id="1016" r:id="rId46"/>
    <p:sldId id="1017" r:id="rId47"/>
    <p:sldId id="1018" r:id="rId48"/>
    <p:sldId id="1019" r:id="rId49"/>
    <p:sldId id="1020" r:id="rId50"/>
    <p:sldId id="1021" r:id="rId51"/>
    <p:sldId id="1022" r:id="rId52"/>
    <p:sldId id="1023" r:id="rId53"/>
    <p:sldId id="1024" r:id="rId54"/>
    <p:sldId id="1025" r:id="rId55"/>
    <p:sldId id="1078" r:id="rId56"/>
    <p:sldId id="1027" r:id="rId57"/>
    <p:sldId id="1028" r:id="rId58"/>
    <p:sldId id="1029" r:id="rId59"/>
    <p:sldId id="1030" r:id="rId60"/>
    <p:sldId id="1031" r:id="rId61"/>
    <p:sldId id="1032" r:id="rId62"/>
    <p:sldId id="1033" r:id="rId63"/>
    <p:sldId id="1034" r:id="rId64"/>
    <p:sldId id="1035" r:id="rId65"/>
    <p:sldId id="1036" r:id="rId66"/>
    <p:sldId id="1037" r:id="rId67"/>
    <p:sldId id="1038" r:id="rId68"/>
    <p:sldId id="1039" r:id="rId69"/>
    <p:sldId id="1040" r:id="rId70"/>
    <p:sldId id="1045" r:id="rId71"/>
    <p:sldId id="1046" r:id="rId72"/>
    <p:sldId id="1076" r:id="rId73"/>
    <p:sldId id="1077" r:id="rId74"/>
    <p:sldId id="1041" r:id="rId75"/>
    <p:sldId id="1042" r:id="rId76"/>
    <p:sldId id="1043" r:id="rId77"/>
    <p:sldId id="1044" r:id="rId78"/>
    <p:sldId id="1047" r:id="rId79"/>
    <p:sldId id="1048" r:id="rId80"/>
    <p:sldId id="1049" r:id="rId81"/>
    <p:sldId id="1099" r:id="rId82"/>
    <p:sldId id="1100" r:id="rId83"/>
    <p:sldId id="1050" r:id="rId84"/>
    <p:sldId id="1080" r:id="rId85"/>
    <p:sldId id="1051" r:id="rId86"/>
    <p:sldId id="1052" r:id="rId87"/>
    <p:sldId id="1053" r:id="rId88"/>
    <p:sldId id="1054" r:id="rId89"/>
    <p:sldId id="1055" r:id="rId90"/>
    <p:sldId id="1056" r:id="rId91"/>
    <p:sldId id="1057" r:id="rId92"/>
    <p:sldId id="1058" r:id="rId93"/>
    <p:sldId id="1059" r:id="rId94"/>
    <p:sldId id="1060" r:id="rId95"/>
    <p:sldId id="1061" r:id="rId96"/>
    <p:sldId id="1062" r:id="rId97"/>
    <p:sldId id="1065" r:id="rId98"/>
    <p:sldId id="1063" r:id="rId99"/>
    <p:sldId id="1064" r:id="rId100"/>
    <p:sldId id="1081" r:id="rId101"/>
    <p:sldId id="1082" r:id="rId102"/>
    <p:sldId id="1083" r:id="rId103"/>
    <p:sldId id="1084" r:id="rId104"/>
    <p:sldId id="1085" r:id="rId105"/>
    <p:sldId id="1086" r:id="rId106"/>
    <p:sldId id="1087" r:id="rId107"/>
    <p:sldId id="1088" r:id="rId108"/>
    <p:sldId id="1090" r:id="rId109"/>
    <p:sldId id="1091" r:id="rId110"/>
    <p:sldId id="1092" r:id="rId111"/>
    <p:sldId id="1093" r:id="rId112"/>
    <p:sldId id="1094" r:id="rId113"/>
    <p:sldId id="1095" r:id="rId114"/>
    <p:sldId id="1096" r:id="rId115"/>
    <p:sldId id="1097" r:id="rId116"/>
    <p:sldId id="1098" r:id="rId117"/>
    <p:sldId id="1066" r:id="rId118"/>
    <p:sldId id="1067" r:id="rId119"/>
  </p:sldIdLst>
  <p:sldSz cx="9144000" cy="6858000" type="screen4x3"/>
  <p:notesSz cx="6858000" cy="92964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1D"/>
    <a:srgbClr val="FFCD2D"/>
    <a:srgbClr val="000089"/>
    <a:srgbClr val="000093"/>
    <a:srgbClr val="0066FF"/>
    <a:srgbClr val="376092"/>
    <a:srgbClr val="0033CC"/>
    <a:srgbClr val="0000FF"/>
    <a:srgbClr val="00789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4" autoAdjust="0"/>
    <p:restoredTop sz="98757" autoAdjust="0"/>
  </p:normalViewPr>
  <p:slideViewPr>
    <p:cSldViewPr snapToGrid="0" snapToObjects="1">
      <p:cViewPr>
        <p:scale>
          <a:sx n="100" d="100"/>
          <a:sy n="100" d="100"/>
        </p:scale>
        <p:origin x="-1232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20" Type="http://schemas.openxmlformats.org/officeDocument/2006/relationships/notesMaster" Target="notesMasters/notesMaster1.xml"/><Relationship Id="rId121" Type="http://schemas.openxmlformats.org/officeDocument/2006/relationships/handoutMaster" Target="handoutMasters/handoutMaster1.xml"/><Relationship Id="rId122" Type="http://schemas.openxmlformats.org/officeDocument/2006/relationships/printerSettings" Target="printerSettings/printerSettings1.bin"/><Relationship Id="rId123" Type="http://schemas.openxmlformats.org/officeDocument/2006/relationships/presProps" Target="presProps.xml"/><Relationship Id="rId124" Type="http://schemas.openxmlformats.org/officeDocument/2006/relationships/viewProps" Target="viewProps.xml"/><Relationship Id="rId125" Type="http://schemas.openxmlformats.org/officeDocument/2006/relationships/theme" Target="theme/theme1.xml"/><Relationship Id="rId126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<Relationship Id="rId106" Type="http://schemas.openxmlformats.org/officeDocument/2006/relationships/slide" Target="slides/slide102.xml"/><Relationship Id="rId107" Type="http://schemas.openxmlformats.org/officeDocument/2006/relationships/slide" Target="slides/slide103.xml"/><Relationship Id="rId108" Type="http://schemas.openxmlformats.org/officeDocument/2006/relationships/slide" Target="slides/slide104.xml"/><Relationship Id="rId109" Type="http://schemas.openxmlformats.org/officeDocument/2006/relationships/slide" Target="slides/slide105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00" Type="http://schemas.openxmlformats.org/officeDocument/2006/relationships/slide" Target="slides/slide96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110" Type="http://schemas.openxmlformats.org/officeDocument/2006/relationships/slide" Target="slides/slide106.xml"/><Relationship Id="rId111" Type="http://schemas.openxmlformats.org/officeDocument/2006/relationships/slide" Target="slides/slide107.xml"/><Relationship Id="rId112" Type="http://schemas.openxmlformats.org/officeDocument/2006/relationships/slide" Target="slides/slide108.xml"/><Relationship Id="rId113" Type="http://schemas.openxmlformats.org/officeDocument/2006/relationships/slide" Target="slides/slide109.xml"/><Relationship Id="rId114" Type="http://schemas.openxmlformats.org/officeDocument/2006/relationships/slide" Target="slides/slide110.xml"/><Relationship Id="rId115" Type="http://schemas.openxmlformats.org/officeDocument/2006/relationships/slide" Target="slides/slide111.xml"/><Relationship Id="rId116" Type="http://schemas.openxmlformats.org/officeDocument/2006/relationships/slide" Target="slides/slide112.xml"/><Relationship Id="rId117" Type="http://schemas.openxmlformats.org/officeDocument/2006/relationships/slide" Target="slides/slide113.xml"/><Relationship Id="rId118" Type="http://schemas.openxmlformats.org/officeDocument/2006/relationships/slide" Target="slides/slide114.xml"/><Relationship Id="rId119" Type="http://schemas.openxmlformats.org/officeDocument/2006/relationships/slide" Target="slides/slide1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Hoja_de_c_lculo_de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6.xlsx"/><Relationship Id="rId2" Type="http://schemas.openxmlformats.org/officeDocument/2006/relationships/chartUserShapes" Target="../drawings/drawing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Hoja_de_c_lculo_de_Microsoft_Excel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1.xlsx"/><Relationship Id="rId2" Type="http://schemas.openxmlformats.org/officeDocument/2006/relationships/chartUserShapes" Target="../drawings/drawing3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2.xlsx"/><Relationship Id="rId2" Type="http://schemas.openxmlformats.org/officeDocument/2006/relationships/chartUserShapes" Target="../drawings/drawing4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Hoja_de_c_lculo_de_Microsoft_Excel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Hoja_de_c_lculo_de_Microsoft_Excel32.xlsx"/><Relationship Id="rId3" Type="http://schemas.openxmlformats.org/officeDocument/2006/relationships/chartUserShapes" Target="../drawings/drawing5.xm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package" Target="../embeddings/Hoja_de_c_lculo_de_Microsoft_Excel33.xlsx"/><Relationship Id="rId3" Type="http://schemas.openxmlformats.org/officeDocument/2006/relationships/chartUserShapes" Target="../drawings/drawing6.xm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4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5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6.xlsx"/><Relationship Id="rId2" Type="http://schemas.openxmlformats.org/officeDocument/2006/relationships/chartUserShapes" Target="../drawings/drawing7.xm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7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8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9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0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1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2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3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4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package" Target="../embeddings/Hoja_de_c_lculo_de_Microsoft_Excel45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package" Target="../embeddings/Hoja_de_c_lculo_de_Microsoft_Excel46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7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8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9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0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1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2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3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4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5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6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package" Target="../embeddings/Hoja_de_c_lculo_de_Microsoft_Excel57.xlsx"/><Relationship Id="rId3" Type="http://schemas.openxmlformats.org/officeDocument/2006/relationships/chartUserShapes" Target="../drawings/drawing8.xml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8.xlsx"/><Relationship Id="rId2" Type="http://schemas.openxmlformats.org/officeDocument/2006/relationships/chartUserShapes" Target="../drawings/drawing9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9.xlsx"/><Relationship Id="rId2" Type="http://schemas.openxmlformats.org/officeDocument/2006/relationships/chartUserShapes" Target="../drawings/drawing10.xml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0.xlsx"/><Relationship Id="rId2" Type="http://schemas.openxmlformats.org/officeDocument/2006/relationships/chartUserShapes" Target="../drawings/drawing11.xml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1.xlsx"/><Relationship Id="rId2" Type="http://schemas.openxmlformats.org/officeDocument/2006/relationships/chartUserShapes" Target="../drawings/drawing12.xml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2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3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4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5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6.xlsx"/><Relationship Id="rId2" Type="http://schemas.openxmlformats.org/officeDocument/2006/relationships/chartUserShapes" Target="../drawings/drawing13.xml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7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8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9.xlsx"/><Relationship Id="rId2" Type="http://schemas.openxmlformats.org/officeDocument/2006/relationships/chartUserShapes" Target="../drawings/drawing14.xml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0.xlsx"/><Relationship Id="rId2" Type="http://schemas.openxmlformats.org/officeDocument/2006/relationships/chartUserShapes" Target="../drawings/drawing15.xml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1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2.xlsx"/><Relationship Id="rId2" Type="http://schemas.openxmlformats.org/officeDocument/2006/relationships/chartUserShapes" Target="../drawings/drawing16.xml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3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4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5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6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7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londono\Desktop\Copia%20de%20PGN.xlsx" TargetMode="External"/><Relationship Id="rId2" Type="http://schemas.openxmlformats.org/officeDocument/2006/relationships/chartUserShapes" Target="../drawings/drawing1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898969979766558"/>
          <c:y val="0.0358643186471344"/>
          <c:w val="0.835198477427742"/>
          <c:h val="0.72642493583575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Producción carbón</c:v>
                </c:pt>
              </c:strCache>
            </c:strRef>
          </c:tx>
          <c:spPr>
            <a:solidFill>
              <a:srgbClr val="530C6A"/>
            </a:solidFill>
          </c:spPr>
          <c:invertIfNegative val="0"/>
          <c:cat>
            <c:numRef>
              <c:f>Hoja1!$A$2:$A$13</c:f>
              <c:numCache>
                <c:formatCode>0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Hoja1!$C$2:$C$13</c:f>
              <c:numCache>
                <c:formatCode>#,##0</c:formatCode>
                <c:ptCount val="12"/>
                <c:pt idx="0">
                  <c:v>5.0028093E7</c:v>
                </c:pt>
                <c:pt idx="1">
                  <c:v>5.3888E7</c:v>
                </c:pt>
                <c:pt idx="2">
                  <c:v>5.9675E7</c:v>
                </c:pt>
                <c:pt idx="3">
                  <c:v>6.6191863E7</c:v>
                </c:pt>
                <c:pt idx="4">
                  <c:v>6.9902202E7</c:v>
                </c:pt>
                <c:pt idx="5">
                  <c:v>7.3502E7</c:v>
                </c:pt>
                <c:pt idx="6">
                  <c:v>7.2807412E7</c:v>
                </c:pt>
                <c:pt idx="7" formatCode="#,##0.00">
                  <c:v>7.435013326E7</c:v>
                </c:pt>
                <c:pt idx="8" formatCode="#,##0.00">
                  <c:v>8.580322912E7</c:v>
                </c:pt>
                <c:pt idx="9" formatCode="#,##0.00">
                  <c:v>8.902432082E7</c:v>
                </c:pt>
                <c:pt idx="10" formatCode="#,##0.00">
                  <c:v>8.54647146E7</c:v>
                </c:pt>
                <c:pt idx="11">
                  <c:v>8.85E7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4"/>
        <c:axId val="-2089026536"/>
        <c:axId val="-2097049448"/>
      </c:barChar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Precio Carbón (eje der.)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square"/>
            <c:size val="5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</c:marker>
          <c:cat>
            <c:numRef>
              <c:f>Hoja1!$A$2:$A$13</c:f>
              <c:numCache>
                <c:formatCode>0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Hoja1!$B$2:$B$13</c:f>
              <c:numCache>
                <c:formatCode>0.0</c:formatCode>
                <c:ptCount val="12"/>
                <c:pt idx="0">
                  <c:v>33.79583333333333</c:v>
                </c:pt>
                <c:pt idx="1">
                  <c:v>62.1690972222225</c:v>
                </c:pt>
                <c:pt idx="2">
                  <c:v>51.09187500000001</c:v>
                </c:pt>
                <c:pt idx="3">
                  <c:v>52.19666666666664</c:v>
                </c:pt>
                <c:pt idx="4">
                  <c:v>63.75666666666661</c:v>
                </c:pt>
                <c:pt idx="5">
                  <c:v>122.3816666666667</c:v>
                </c:pt>
                <c:pt idx="6">
                  <c:v>59.41416666666661</c:v>
                </c:pt>
                <c:pt idx="7">
                  <c:v>77.97229166666668</c:v>
                </c:pt>
                <c:pt idx="8">
                  <c:v>111.49875</c:v>
                </c:pt>
                <c:pt idx="9">
                  <c:v>83.98625</c:v>
                </c:pt>
                <c:pt idx="10">
                  <c:v>71.87838389890661</c:v>
                </c:pt>
                <c:pt idx="11">
                  <c:v>65.9325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9990184"/>
        <c:axId val="-2033143176"/>
      </c:lineChart>
      <c:catAx>
        <c:axId val="-2089026536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s-ES"/>
          </a:p>
        </c:txPr>
        <c:crossAx val="-2097049448"/>
        <c:crosses val="autoZero"/>
        <c:auto val="1"/>
        <c:lblAlgn val="ctr"/>
        <c:lblOffset val="250"/>
        <c:noMultiLvlLbl val="0"/>
      </c:catAx>
      <c:valAx>
        <c:axId val="-2097049448"/>
        <c:scaling>
          <c:orientation val="minMax"/>
          <c:min val="4.0E7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1"/>
        <c:majorTickMark val="out"/>
        <c:minorTickMark val="none"/>
        <c:tickLblPos val="nextTo"/>
        <c:spPr>
          <a:ln>
            <a:noFill/>
          </a:ln>
        </c:spPr>
        <c:crossAx val="-2089026536"/>
        <c:crosses val="autoZero"/>
        <c:crossBetween val="between"/>
        <c:dispUnits>
          <c:builtInUnit val="millions"/>
        </c:dispUnits>
      </c:valAx>
      <c:valAx>
        <c:axId val="-2033143176"/>
        <c:scaling>
          <c:orientation val="minMax"/>
          <c:min val="20.0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</c:spPr>
        <c:crossAx val="-2029990184"/>
        <c:crosses val="max"/>
        <c:crossBetween val="between"/>
      </c:valAx>
      <c:catAx>
        <c:axId val="-2029990184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-2033143176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050">
          <a:solidFill>
            <a:schemeClr val="tx1"/>
          </a:solidFill>
          <a:latin typeface="Trebuchet MS" panose="020B0603020202020204" pitchFamily="34" charset="0"/>
        </a:defRPr>
      </a:pPr>
      <a:endParaRPr lang="es-E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0920187612004463"/>
          <c:y val="0.0375"/>
          <c:w val="0.966259787559836"/>
          <c:h val="0.8447918307086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B90053"/>
            </a:solidFill>
          </c:spPr>
          <c:invertIfNegative val="0"/>
          <c:dLbls>
            <c:dLbl>
              <c:idx val="0"/>
              <c:layout>
                <c:manualLayout>
                  <c:x val="0.00271627069685289"/>
                  <c:y val="-0.01266700675588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17689371600376E-7"/>
                  <c:y val="-0.0148751413589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.0"/>
                  <c:y val="-0.046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0.0107355221400521"/>
                  <c:y val="-0.015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0.0"/>
                  <c:y val="-0.01662534055947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0.0"/>
                  <c:y val="-0.040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9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Hoja1!$B$2:$B$13</c:f>
              <c:numCache>
                <c:formatCode>General</c:formatCode>
                <c:ptCount val="12"/>
                <c:pt idx="0">
                  <c:v>93703.0</c:v>
                </c:pt>
                <c:pt idx="1">
                  <c:v>101763.0</c:v>
                </c:pt>
                <c:pt idx="2">
                  <c:v>145792.0</c:v>
                </c:pt>
                <c:pt idx="3">
                  <c:v>181212.0</c:v>
                </c:pt>
                <c:pt idx="4">
                  <c:v>253034.0</c:v>
                </c:pt>
                <c:pt idx="5">
                  <c:v>219498.0</c:v>
                </c:pt>
                <c:pt idx="6">
                  <c:v>185129.0</c:v>
                </c:pt>
                <c:pt idx="7">
                  <c:v>253869.0</c:v>
                </c:pt>
                <c:pt idx="8">
                  <c:v>324570.0</c:v>
                </c:pt>
                <c:pt idx="9">
                  <c:v>315968.0</c:v>
                </c:pt>
                <c:pt idx="10">
                  <c:v>293846.0</c:v>
                </c:pt>
                <c:pt idx="11">
                  <c:v>328526.0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26713960"/>
        <c:axId val="-2086202712"/>
      </c:barChart>
      <c:catAx>
        <c:axId val="-2026713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Verdana"/>
              </a:defRPr>
            </a:pPr>
            <a:endParaRPr lang="es-ES"/>
          </a:p>
        </c:txPr>
        <c:crossAx val="-2086202712"/>
        <c:crosses val="autoZero"/>
        <c:auto val="1"/>
        <c:lblAlgn val="ctr"/>
        <c:lblOffset val="100"/>
        <c:noMultiLvlLbl val="0"/>
      </c:catAx>
      <c:valAx>
        <c:axId val="-2086202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026713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rebuchet MS" pitchFamily="34" charset="0"/>
        </a:defRPr>
      </a:pPr>
      <a:endParaRPr lang="es-E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1"/>
    <c:view3D>
      <c:rotX val="30"/>
      <c:rotY val="196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"/>
          <c:y val="0.0491952914322651"/>
          <c:w val="0.998761804243973"/>
          <c:h val="0.622220661379505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% Participación por departamento en la producción de Carbon 2014</c:v>
                </c:pt>
              </c:strCache>
            </c:strRef>
          </c:tx>
          <c:explosion val="2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Lbls>
            <c:dLbl>
              <c:idx val="0"/>
              <c:layout/>
              <c:numFmt formatCode="#,##0.0" sourceLinked="0"/>
              <c:spPr/>
              <c:txPr>
                <a:bodyPr/>
                <a:lstStyle/>
                <a:p>
                  <a:pPr>
                    <a:defRPr sz="900" b="1" kern="0" spc="100">
                      <a:solidFill>
                        <a:schemeClr val="bg1"/>
                      </a:solidFill>
                      <a:latin typeface="Verdana"/>
                      <a:cs typeface="Verdana"/>
                    </a:defRPr>
                  </a:pPr>
                  <a:endParaRPr lang="es-ES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-0.174535806562804"/>
                  <c:y val="-0.107741233879996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900" b="1" kern="0" spc="100">
                      <a:solidFill>
                        <a:schemeClr val="bg1"/>
                      </a:solidFill>
                      <a:latin typeface="Verdana"/>
                      <a:cs typeface="Verdana"/>
                    </a:defRPr>
                  </a:pPr>
                  <a:endParaRPr lang="es-E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0.194088554362337"/>
                  <c:y val="-0.0322718592701592"/>
                </c:manualLayout>
              </c:layout>
              <c:tx>
                <c:rich>
                  <a:bodyPr anchor="t"/>
                  <a:lstStyle/>
                  <a:p>
                    <a:pPr>
                      <a:defRPr sz="900" b="1" kern="0" spc="100">
                        <a:latin typeface="Verdana"/>
                        <a:cs typeface="Verdana"/>
                      </a:defRPr>
                    </a:pPr>
                    <a:r>
                      <a:rPr lang="es-ES" dirty="0" err="1" smtClean="0"/>
                      <a:t>Cundina</a:t>
                    </a:r>
                    <a:r>
                      <a:rPr lang="es-ES" dirty="0" smtClean="0"/>
                      <a:t>-</a:t>
                    </a:r>
                  </a:p>
                  <a:p>
                    <a:pPr>
                      <a:defRPr sz="900" b="1" kern="0" spc="100">
                        <a:latin typeface="Verdana"/>
                        <a:cs typeface="Verdana"/>
                      </a:defRPr>
                    </a:pPr>
                    <a:r>
                      <a:rPr lang="es-ES" dirty="0" smtClean="0"/>
                      <a:t>marca</a:t>
                    </a:r>
                    <a:r>
                      <a:rPr lang="es-ES" dirty="0"/>
                      <a:t>
2,7</a:t>
                    </a:r>
                  </a:p>
                </c:rich>
              </c:tx>
              <c:numFmt formatCode="#,##0.0" sourceLinked="0"/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layout>
                <c:manualLayout>
                  <c:x val="0.1007481285396"/>
                  <c:y val="0.065642813263425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4"/>
              <c:layout>
                <c:manualLayout>
                  <c:x val="-0.00669945402891742"/>
                  <c:y val="0.083729333104402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5"/>
              <c:layout>
                <c:manualLayout>
                  <c:x val="-0.180036540748402"/>
                  <c:y val="-0.02957983913596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numFmt formatCode="#,##0.0" sourceLinked="0"/>
            <c:txPr>
              <a:bodyPr/>
              <a:lstStyle/>
              <a:p>
                <a:pPr>
                  <a:defRPr sz="900" b="1" kern="0" spc="100">
                    <a:latin typeface="Verdana"/>
                    <a:cs typeface="Verdana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Hoja1!$A$2:$A$7</c:f>
              <c:strCache>
                <c:ptCount val="6"/>
                <c:pt idx="0">
                  <c:v>Cesar</c:v>
                </c:pt>
                <c:pt idx="1">
                  <c:v>Guajira</c:v>
                </c:pt>
                <c:pt idx="2">
                  <c:v>Cundinamarca</c:v>
                </c:pt>
                <c:pt idx="3">
                  <c:v>Nte de Santander</c:v>
                </c:pt>
                <c:pt idx="4">
                  <c:v>Boyacá</c:v>
                </c:pt>
                <c:pt idx="5">
                  <c:v>Otros*</c:v>
                </c:pt>
              </c:strCache>
            </c:strRef>
          </c:cat>
          <c:val>
            <c:numRef>
              <c:f>Hoja1!$B$2:$B$7</c:f>
              <c:numCache>
                <c:formatCode>0.0</c:formatCode>
                <c:ptCount val="6"/>
                <c:pt idx="0">
                  <c:v>53.41</c:v>
                </c:pt>
                <c:pt idx="1">
                  <c:v>38.79</c:v>
                </c:pt>
                <c:pt idx="2">
                  <c:v>2.7</c:v>
                </c:pt>
                <c:pt idx="3">
                  <c:v>2.48</c:v>
                </c:pt>
                <c:pt idx="4">
                  <c:v>2.0</c:v>
                </c:pt>
                <c:pt idx="5">
                  <c:v>0.63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19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332772249624256"/>
          <c:y val="0.0685824698156661"/>
          <c:w val="0.816834435550046"/>
          <c:h val="0.613187773138874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% Participación por departamento en la producción de Oro 2014</c:v>
                </c:pt>
              </c:strCache>
            </c:strRef>
          </c:tx>
          <c:explosion val="6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Lbls>
            <c:dLbl>
              <c:idx val="0"/>
              <c:layout>
                <c:manualLayout>
                  <c:x val="0.168903218791293"/>
                  <c:y val="0.049880568825686"/>
                </c:manualLayout>
              </c:layout>
              <c:tx>
                <c:rich>
                  <a:bodyPr/>
                  <a:lstStyle/>
                  <a:p>
                    <a:pPr>
                      <a:defRPr sz="900" b="1" kern="0" spc="100">
                        <a:solidFill>
                          <a:schemeClr val="bg1"/>
                        </a:solidFill>
                        <a:latin typeface="Verdana"/>
                        <a:cs typeface="Verdana"/>
                      </a:defRPr>
                    </a:pPr>
                    <a:r>
                      <a:rPr lang="es-ES" dirty="0" err="1" smtClean="0"/>
                      <a:t>Antio-quia</a:t>
                    </a:r>
                    <a:r>
                      <a:rPr lang="es-ES" dirty="0"/>
                      <a:t>
49,3</a:t>
                    </a:r>
                  </a:p>
                </c:rich>
              </c:tx>
              <c:numFmt formatCode="#,##0.0" sourceLinked="0"/>
              <c:spPr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numFmt formatCode="#,##0.0" sourceLinked="0"/>
              <c:spPr/>
              <c:txPr>
                <a:bodyPr/>
                <a:lstStyle/>
                <a:p>
                  <a:pPr>
                    <a:defRPr sz="900" b="1" kern="0" spc="100">
                      <a:solidFill>
                        <a:srgbClr val="262626"/>
                      </a:solidFill>
                      <a:latin typeface="Verdana"/>
                      <a:cs typeface="Verdana"/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526013678792025"/>
                  <c:y val="-0.13348436400320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layout>
                <c:manualLayout>
                  <c:x val="0.050418402148189"/>
                  <c:y val="-0.015506910643562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4"/>
              <c:layout>
                <c:manualLayout>
                  <c:x val="0.0555611745445474"/>
                  <c:y val="0.028064824629095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5"/>
              <c:layout>
                <c:manualLayout>
                  <c:x val="0.0301474787401791"/>
                  <c:y val="0.014651067213295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6"/>
              <c:layout>
                <c:manualLayout>
                  <c:x val="-0.0167617828038601"/>
                  <c:y val="0.077226427136997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7"/>
              <c:layout>
                <c:manualLayout>
                  <c:x val="-0.0678370044653908"/>
                  <c:y val="0.049631666662599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8"/>
              <c:layout>
                <c:manualLayout>
                  <c:x val="-0.110653153548241"/>
                  <c:y val="0.0069368602794334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numFmt formatCode="#,##0.0" sourceLinked="0"/>
            <c:txPr>
              <a:bodyPr/>
              <a:lstStyle/>
              <a:p>
                <a:pPr>
                  <a:defRPr sz="900" b="1" kern="0" spc="100">
                    <a:latin typeface="Verdana"/>
                    <a:cs typeface="Verdana"/>
                  </a:defRPr>
                </a:pPr>
                <a:endParaRPr lang="es-E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Hoja1!$A$2:$A$7</c:f>
              <c:strCache>
                <c:ptCount val="6"/>
                <c:pt idx="0">
                  <c:v>Antioquia</c:v>
                </c:pt>
                <c:pt idx="1">
                  <c:v>Chocó</c:v>
                </c:pt>
                <c:pt idx="2">
                  <c:v>Otros</c:v>
                </c:pt>
                <c:pt idx="3">
                  <c:v>Nariño</c:v>
                </c:pt>
                <c:pt idx="4">
                  <c:v>Cauca</c:v>
                </c:pt>
                <c:pt idx="5">
                  <c:v>Valle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49.27</c:v>
                </c:pt>
                <c:pt idx="1">
                  <c:v>19.85</c:v>
                </c:pt>
                <c:pt idx="2" formatCode="0.0">
                  <c:v>12.95</c:v>
                </c:pt>
                <c:pt idx="3">
                  <c:v>9.1</c:v>
                </c:pt>
                <c:pt idx="4">
                  <c:v>7.57</c:v>
                </c:pt>
                <c:pt idx="5">
                  <c:v>1.26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view3D>
      <c:rotX val="30"/>
      <c:rotY val="314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1944021572529"/>
          <c:y val="0.134449218903993"/>
          <c:w val="0.77775837482909"/>
          <c:h val="0.748339451321566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participación 2014</c:v>
                </c:pt>
              </c:strCache>
            </c:strRef>
          </c:tx>
          <c:explosion val="1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5"/>
            <c:bubble3D val="0"/>
          </c:dPt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 sz="900" b="1" kern="0" spc="100">
                      <a:solidFill>
                        <a:schemeClr val="bg1"/>
                      </a:solidFill>
                      <a:latin typeface="Verdana"/>
                      <a:cs typeface="Verdana"/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900" b="1" kern="0" spc="100">
                        <a:solidFill>
                          <a:srgbClr val="262626"/>
                        </a:solidFill>
                        <a:latin typeface="Verdana"/>
                        <a:cs typeface="Verdana"/>
                      </a:defRPr>
                    </a:pPr>
                    <a:r>
                      <a:rPr lang="es-ES" sz="900" b="1" dirty="0" err="1" smtClean="0">
                        <a:solidFill>
                          <a:srgbClr val="262626"/>
                        </a:solidFill>
                        <a:latin typeface="Verdana"/>
                        <a:cs typeface="Verdana"/>
                      </a:rPr>
                      <a:t>Casana</a:t>
                    </a:r>
                    <a:r>
                      <a:rPr lang="es-ES" sz="900" b="1" dirty="0" smtClean="0">
                        <a:solidFill>
                          <a:srgbClr val="262626"/>
                        </a:solidFill>
                        <a:latin typeface="Verdana"/>
                        <a:cs typeface="Verdana"/>
                      </a:rPr>
                      <a:t>-</a:t>
                    </a:r>
                  </a:p>
                  <a:p>
                    <a:pPr>
                      <a:defRPr sz="900" b="1" kern="0" spc="100">
                        <a:solidFill>
                          <a:srgbClr val="262626"/>
                        </a:solidFill>
                        <a:latin typeface="Verdana"/>
                        <a:cs typeface="Verdana"/>
                      </a:defRPr>
                    </a:pPr>
                    <a:r>
                      <a:rPr lang="es-ES" sz="900" b="1" dirty="0" smtClean="0">
                        <a:solidFill>
                          <a:srgbClr val="262626"/>
                        </a:solidFill>
                        <a:latin typeface="Verdana"/>
                        <a:cs typeface="Verdana"/>
                      </a:rPr>
                      <a:t>re</a:t>
                    </a:r>
                    <a:r>
                      <a:rPr lang="es-ES" sz="900" b="1" dirty="0">
                        <a:solidFill>
                          <a:srgbClr val="262626"/>
                        </a:solidFill>
                        <a:latin typeface="Verdana"/>
                        <a:cs typeface="Verdana"/>
                      </a:rPr>
                      <a:t>
18,9</a:t>
                    </a:r>
                    <a:endParaRPr lang="es-ES" dirty="0">
                      <a:solidFill>
                        <a:srgbClr val="262626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629150368249791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s-ES" dirty="0" err="1" smtClean="0"/>
                      <a:t>Santan</a:t>
                    </a:r>
                    <a:r>
                      <a:rPr lang="es-ES" dirty="0" smtClean="0"/>
                      <a:t>-</a:t>
                    </a:r>
                  </a:p>
                  <a:p>
                    <a:r>
                      <a:rPr lang="es-ES" dirty="0" smtClean="0"/>
                      <a:t>der</a:t>
                    </a:r>
                    <a:r>
                      <a:rPr lang="es-ES" dirty="0"/>
                      <a:t>
6,4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793201821616188"/>
                  <c:y val="-0.075195121031095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0824298015143436"/>
                  <c:y val="-0.191255007207616"/>
                </c:manualLayout>
              </c:layout>
              <c:tx>
                <c:rich>
                  <a:bodyPr/>
                  <a:lstStyle/>
                  <a:p>
                    <a:r>
                      <a:rPr lang="es-ES" dirty="0" err="1" smtClean="0"/>
                      <a:t>Putuma</a:t>
                    </a:r>
                    <a:r>
                      <a:rPr lang="es-ES" dirty="0" smtClean="0"/>
                      <a:t>-</a:t>
                    </a:r>
                  </a:p>
                  <a:p>
                    <a:r>
                      <a:rPr lang="es-ES" dirty="0" smtClean="0"/>
                      <a:t>yo</a:t>
                    </a:r>
                    <a:r>
                      <a:rPr lang="es-ES" dirty="0"/>
                      <a:t>
5,1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00898685849094448"/>
                  <c:y val="-0.13052240737031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6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0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1"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 kern="0" spc="100">
                    <a:latin typeface="Verdana"/>
                    <a:cs typeface="Verdana"/>
                  </a:defRPr>
                </a:pPr>
                <a:endParaRPr lang="es-E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Hoja1!$A$2:$A$7</c:f>
              <c:strCache>
                <c:ptCount val="6"/>
                <c:pt idx="0">
                  <c:v>Meta</c:v>
                </c:pt>
                <c:pt idx="1">
                  <c:v>Casanare</c:v>
                </c:pt>
                <c:pt idx="2">
                  <c:v>Santander</c:v>
                </c:pt>
                <c:pt idx="3">
                  <c:v>Arauca</c:v>
                </c:pt>
                <c:pt idx="4">
                  <c:v>Putumayo</c:v>
                </c:pt>
                <c:pt idx="5">
                  <c:v>Otros*</c:v>
                </c:pt>
              </c:strCache>
            </c:strRef>
          </c:cat>
          <c:val>
            <c:numRef>
              <c:f>Hoja1!$B$2:$B$7</c:f>
              <c:numCache>
                <c:formatCode>0.0</c:formatCode>
                <c:ptCount val="6"/>
                <c:pt idx="0">
                  <c:v>49.16824322043831</c:v>
                </c:pt>
                <c:pt idx="1">
                  <c:v>18.89475469592803</c:v>
                </c:pt>
                <c:pt idx="2">
                  <c:v>6.389555697951803</c:v>
                </c:pt>
                <c:pt idx="3">
                  <c:v>5.107098036532477</c:v>
                </c:pt>
                <c:pt idx="4">
                  <c:v>5.094310989545685</c:v>
                </c:pt>
                <c:pt idx="5">
                  <c:v>15.3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593137647729487"/>
          <c:y val="0.041023375984252"/>
          <c:w val="0.858642650677"/>
          <c:h val="0.688395177165354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Oro</c:v>
                </c:pt>
              </c:strCache>
            </c:strRef>
          </c:tx>
          <c:spPr>
            <a:ln w="38100">
              <a:solidFill>
                <a:srgbClr val="FFC000"/>
              </a:solidFill>
            </a:ln>
          </c:spPr>
          <c:marker>
            <c:symbol val="none"/>
          </c:marker>
          <c:dLbls>
            <c:dLbl>
              <c:idx val="137"/>
              <c:layout>
                <c:manualLayout>
                  <c:x val="0.0"/>
                  <c:y val="0.003040850595348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7"/>
              <c:layout>
                <c:manualLayout>
                  <c:x val="-0.00433706364138047"/>
                  <c:y val="-0.00937499999999997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>
                        <a:solidFill>
                          <a:srgbClr val="FFC000"/>
                        </a:solidFill>
                        <a:latin typeface="Verdana"/>
                        <a:cs typeface="Verdana"/>
                      </a:rPr>
                      <a:t>452,2</a:t>
                    </a:r>
                    <a:endParaRPr lang="en-US" dirty="0">
                      <a:solidFill>
                        <a:srgbClr val="FFC0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solidFill>
                      <a:srgbClr val="FFC000"/>
                    </a:solidFill>
                    <a:latin typeface="Verdana"/>
                    <a:cs typeface="Verdana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Hoja1!$A$2:$A$139</c:f>
              <c:numCache>
                <c:formatCode>mmm\-yy</c:formatCode>
                <c:ptCount val="138"/>
                <c:pt idx="0">
                  <c:v>37622.0</c:v>
                </c:pt>
                <c:pt idx="1">
                  <c:v>37653.0</c:v>
                </c:pt>
                <c:pt idx="2">
                  <c:v>37681.0</c:v>
                </c:pt>
                <c:pt idx="3">
                  <c:v>37712.0</c:v>
                </c:pt>
                <c:pt idx="4">
                  <c:v>37742.0</c:v>
                </c:pt>
                <c:pt idx="5">
                  <c:v>37773.0</c:v>
                </c:pt>
                <c:pt idx="6">
                  <c:v>37803.0</c:v>
                </c:pt>
                <c:pt idx="7">
                  <c:v>37834.0</c:v>
                </c:pt>
                <c:pt idx="8">
                  <c:v>37865.0</c:v>
                </c:pt>
                <c:pt idx="9">
                  <c:v>37895.0</c:v>
                </c:pt>
                <c:pt idx="10">
                  <c:v>37926.0</c:v>
                </c:pt>
                <c:pt idx="11">
                  <c:v>37956.0</c:v>
                </c:pt>
                <c:pt idx="12">
                  <c:v>37987.0</c:v>
                </c:pt>
                <c:pt idx="13">
                  <c:v>38018.0</c:v>
                </c:pt>
                <c:pt idx="14">
                  <c:v>38047.0</c:v>
                </c:pt>
                <c:pt idx="15">
                  <c:v>38078.0</c:v>
                </c:pt>
                <c:pt idx="16">
                  <c:v>38108.0</c:v>
                </c:pt>
                <c:pt idx="17">
                  <c:v>38139.0</c:v>
                </c:pt>
                <c:pt idx="18">
                  <c:v>38169.0</c:v>
                </c:pt>
                <c:pt idx="19">
                  <c:v>38200.0</c:v>
                </c:pt>
                <c:pt idx="20">
                  <c:v>38231.0</c:v>
                </c:pt>
                <c:pt idx="21">
                  <c:v>38261.0</c:v>
                </c:pt>
                <c:pt idx="22">
                  <c:v>38292.0</c:v>
                </c:pt>
                <c:pt idx="23">
                  <c:v>38322.0</c:v>
                </c:pt>
                <c:pt idx="24">
                  <c:v>38353.0</c:v>
                </c:pt>
                <c:pt idx="25">
                  <c:v>38384.0</c:v>
                </c:pt>
                <c:pt idx="26">
                  <c:v>38412.0</c:v>
                </c:pt>
                <c:pt idx="27">
                  <c:v>38443.0</c:v>
                </c:pt>
                <c:pt idx="28">
                  <c:v>38473.0</c:v>
                </c:pt>
                <c:pt idx="29">
                  <c:v>38504.0</c:v>
                </c:pt>
                <c:pt idx="30">
                  <c:v>38534.0</c:v>
                </c:pt>
                <c:pt idx="31">
                  <c:v>38565.0</c:v>
                </c:pt>
                <c:pt idx="32">
                  <c:v>38596.0</c:v>
                </c:pt>
                <c:pt idx="33">
                  <c:v>38626.0</c:v>
                </c:pt>
                <c:pt idx="34">
                  <c:v>38657.0</c:v>
                </c:pt>
                <c:pt idx="35">
                  <c:v>38687.0</c:v>
                </c:pt>
                <c:pt idx="36">
                  <c:v>38718.0</c:v>
                </c:pt>
                <c:pt idx="37">
                  <c:v>38749.0</c:v>
                </c:pt>
                <c:pt idx="38">
                  <c:v>38777.0</c:v>
                </c:pt>
                <c:pt idx="39">
                  <c:v>38808.0</c:v>
                </c:pt>
                <c:pt idx="40">
                  <c:v>38838.0</c:v>
                </c:pt>
                <c:pt idx="41">
                  <c:v>38869.0</c:v>
                </c:pt>
                <c:pt idx="42">
                  <c:v>38899.0</c:v>
                </c:pt>
                <c:pt idx="43">
                  <c:v>38930.0</c:v>
                </c:pt>
                <c:pt idx="44">
                  <c:v>38961.0</c:v>
                </c:pt>
                <c:pt idx="45">
                  <c:v>38991.0</c:v>
                </c:pt>
                <c:pt idx="46">
                  <c:v>39022.0</c:v>
                </c:pt>
                <c:pt idx="47">
                  <c:v>39052.0</c:v>
                </c:pt>
                <c:pt idx="48">
                  <c:v>39083.0</c:v>
                </c:pt>
                <c:pt idx="49">
                  <c:v>39114.0</c:v>
                </c:pt>
                <c:pt idx="50">
                  <c:v>39142.0</c:v>
                </c:pt>
                <c:pt idx="51">
                  <c:v>39173.0</c:v>
                </c:pt>
                <c:pt idx="52">
                  <c:v>39203.0</c:v>
                </c:pt>
                <c:pt idx="53">
                  <c:v>39234.0</c:v>
                </c:pt>
                <c:pt idx="54">
                  <c:v>39264.0</c:v>
                </c:pt>
                <c:pt idx="55">
                  <c:v>39295.0</c:v>
                </c:pt>
                <c:pt idx="56">
                  <c:v>39326.0</c:v>
                </c:pt>
                <c:pt idx="57">
                  <c:v>39356.0</c:v>
                </c:pt>
                <c:pt idx="58">
                  <c:v>39387.0</c:v>
                </c:pt>
                <c:pt idx="59">
                  <c:v>39417.0</c:v>
                </c:pt>
                <c:pt idx="60">
                  <c:v>39448.0</c:v>
                </c:pt>
                <c:pt idx="61">
                  <c:v>39479.0</c:v>
                </c:pt>
                <c:pt idx="62">
                  <c:v>39508.0</c:v>
                </c:pt>
                <c:pt idx="63">
                  <c:v>39539.0</c:v>
                </c:pt>
                <c:pt idx="64">
                  <c:v>39569.0</c:v>
                </c:pt>
                <c:pt idx="65">
                  <c:v>39600.0</c:v>
                </c:pt>
                <c:pt idx="66">
                  <c:v>39630.0</c:v>
                </c:pt>
                <c:pt idx="67">
                  <c:v>39661.0</c:v>
                </c:pt>
                <c:pt idx="68">
                  <c:v>39692.0</c:v>
                </c:pt>
                <c:pt idx="69">
                  <c:v>39722.0</c:v>
                </c:pt>
                <c:pt idx="70">
                  <c:v>39753.0</c:v>
                </c:pt>
                <c:pt idx="71">
                  <c:v>39783.0</c:v>
                </c:pt>
                <c:pt idx="72">
                  <c:v>39814.0</c:v>
                </c:pt>
                <c:pt idx="73">
                  <c:v>39845.0</c:v>
                </c:pt>
                <c:pt idx="74">
                  <c:v>39873.0</c:v>
                </c:pt>
                <c:pt idx="75">
                  <c:v>39904.0</c:v>
                </c:pt>
                <c:pt idx="76">
                  <c:v>39934.0</c:v>
                </c:pt>
                <c:pt idx="77">
                  <c:v>39965.0</c:v>
                </c:pt>
                <c:pt idx="78">
                  <c:v>39995.0</c:v>
                </c:pt>
                <c:pt idx="79">
                  <c:v>40026.0</c:v>
                </c:pt>
                <c:pt idx="80">
                  <c:v>40057.0</c:v>
                </c:pt>
                <c:pt idx="81">
                  <c:v>40087.0</c:v>
                </c:pt>
                <c:pt idx="82">
                  <c:v>40118.0</c:v>
                </c:pt>
                <c:pt idx="83">
                  <c:v>40148.0</c:v>
                </c:pt>
                <c:pt idx="84">
                  <c:v>40179.0</c:v>
                </c:pt>
                <c:pt idx="85">
                  <c:v>40210.0</c:v>
                </c:pt>
                <c:pt idx="86">
                  <c:v>40238.0</c:v>
                </c:pt>
                <c:pt idx="87">
                  <c:v>40269.0</c:v>
                </c:pt>
                <c:pt idx="88">
                  <c:v>40299.0</c:v>
                </c:pt>
                <c:pt idx="89">
                  <c:v>40330.0</c:v>
                </c:pt>
                <c:pt idx="90">
                  <c:v>40360.0</c:v>
                </c:pt>
                <c:pt idx="91">
                  <c:v>40391.0</c:v>
                </c:pt>
                <c:pt idx="92">
                  <c:v>40422.0</c:v>
                </c:pt>
                <c:pt idx="93">
                  <c:v>40452.0</c:v>
                </c:pt>
                <c:pt idx="94">
                  <c:v>40483.0</c:v>
                </c:pt>
                <c:pt idx="95">
                  <c:v>40513.0</c:v>
                </c:pt>
                <c:pt idx="96">
                  <c:v>40544.0</c:v>
                </c:pt>
                <c:pt idx="97">
                  <c:v>40575.0</c:v>
                </c:pt>
                <c:pt idx="98">
                  <c:v>40603.0</c:v>
                </c:pt>
                <c:pt idx="99">
                  <c:v>40634.0</c:v>
                </c:pt>
                <c:pt idx="100">
                  <c:v>40664.0</c:v>
                </c:pt>
                <c:pt idx="101">
                  <c:v>40695.0</c:v>
                </c:pt>
                <c:pt idx="102">
                  <c:v>40725.0</c:v>
                </c:pt>
                <c:pt idx="103">
                  <c:v>40756.0</c:v>
                </c:pt>
                <c:pt idx="104">
                  <c:v>40787.0</c:v>
                </c:pt>
                <c:pt idx="105">
                  <c:v>40817.0</c:v>
                </c:pt>
                <c:pt idx="106">
                  <c:v>40848.0</c:v>
                </c:pt>
                <c:pt idx="107">
                  <c:v>40878.0</c:v>
                </c:pt>
                <c:pt idx="108">
                  <c:v>40909.0</c:v>
                </c:pt>
                <c:pt idx="109">
                  <c:v>40940.0</c:v>
                </c:pt>
                <c:pt idx="110">
                  <c:v>40969.0</c:v>
                </c:pt>
                <c:pt idx="111">
                  <c:v>41000.0</c:v>
                </c:pt>
                <c:pt idx="112">
                  <c:v>41030.0</c:v>
                </c:pt>
                <c:pt idx="113">
                  <c:v>41061.0</c:v>
                </c:pt>
                <c:pt idx="114">
                  <c:v>41091.0</c:v>
                </c:pt>
                <c:pt idx="115">
                  <c:v>41122.0</c:v>
                </c:pt>
                <c:pt idx="116">
                  <c:v>41153.0</c:v>
                </c:pt>
                <c:pt idx="117">
                  <c:v>41183.0</c:v>
                </c:pt>
                <c:pt idx="118">
                  <c:v>41214.0</c:v>
                </c:pt>
                <c:pt idx="119">
                  <c:v>41244.0</c:v>
                </c:pt>
                <c:pt idx="120">
                  <c:v>41275.0</c:v>
                </c:pt>
                <c:pt idx="121">
                  <c:v>41306.0</c:v>
                </c:pt>
                <c:pt idx="122">
                  <c:v>41334.0</c:v>
                </c:pt>
                <c:pt idx="123">
                  <c:v>41365.0</c:v>
                </c:pt>
                <c:pt idx="124">
                  <c:v>41395.0</c:v>
                </c:pt>
                <c:pt idx="125">
                  <c:v>41426.0</c:v>
                </c:pt>
                <c:pt idx="126">
                  <c:v>41456.0</c:v>
                </c:pt>
                <c:pt idx="127">
                  <c:v>41487.0</c:v>
                </c:pt>
                <c:pt idx="128">
                  <c:v>41518.0</c:v>
                </c:pt>
                <c:pt idx="129">
                  <c:v>41548.0</c:v>
                </c:pt>
                <c:pt idx="130">
                  <c:v>41579.0</c:v>
                </c:pt>
                <c:pt idx="131">
                  <c:v>41609.0</c:v>
                </c:pt>
                <c:pt idx="132">
                  <c:v>41640.0</c:v>
                </c:pt>
                <c:pt idx="133">
                  <c:v>41671.0</c:v>
                </c:pt>
                <c:pt idx="134">
                  <c:v>41699.0</c:v>
                </c:pt>
                <c:pt idx="135">
                  <c:v>41730.0</c:v>
                </c:pt>
                <c:pt idx="136">
                  <c:v>41760.0</c:v>
                </c:pt>
                <c:pt idx="137">
                  <c:v>41791.0</c:v>
                </c:pt>
              </c:numCache>
            </c:numRef>
          </c:cat>
          <c:val>
            <c:numRef>
              <c:f>Hoja1!$B$2:$B$139</c:f>
              <c:numCache>
                <c:formatCode>0.0</c:formatCode>
                <c:ptCount val="138"/>
                <c:pt idx="0">
                  <c:v>100.0</c:v>
                </c:pt>
                <c:pt idx="1">
                  <c:v>100.5915501640704</c:v>
                </c:pt>
                <c:pt idx="2">
                  <c:v>95.42984764290658</c:v>
                </c:pt>
                <c:pt idx="3">
                  <c:v>91.9634925839057</c:v>
                </c:pt>
                <c:pt idx="4">
                  <c:v>99.67045808008193</c:v>
                </c:pt>
                <c:pt idx="5">
                  <c:v>99.85792708044353</c:v>
                </c:pt>
                <c:pt idx="6">
                  <c:v>98.36377953197201</c:v>
                </c:pt>
                <c:pt idx="7">
                  <c:v>100.8151678954433</c:v>
                </c:pt>
                <c:pt idx="8">
                  <c:v>106.1889990164183</c:v>
                </c:pt>
                <c:pt idx="9">
                  <c:v>106.1819934483928</c:v>
                </c:pt>
                <c:pt idx="10">
                  <c:v>109.2616411523879</c:v>
                </c:pt>
                <c:pt idx="11">
                  <c:v>114.037476986709</c:v>
                </c:pt>
                <c:pt idx="12">
                  <c:v>115.9527992848716</c:v>
                </c:pt>
                <c:pt idx="13">
                  <c:v>113.4560148405953</c:v>
                </c:pt>
                <c:pt idx="14">
                  <c:v>113.9573332884977</c:v>
                </c:pt>
                <c:pt idx="15">
                  <c:v>113.0026144779871</c:v>
                </c:pt>
                <c:pt idx="16">
                  <c:v>107.5435956498225</c:v>
                </c:pt>
                <c:pt idx="17">
                  <c:v>109.951829714257</c:v>
                </c:pt>
                <c:pt idx="18">
                  <c:v>111.5541432330416</c:v>
                </c:pt>
                <c:pt idx="19">
                  <c:v>112.2320019951858</c:v>
                </c:pt>
                <c:pt idx="20">
                  <c:v>113.5672632608397</c:v>
                </c:pt>
                <c:pt idx="21">
                  <c:v>117.8235661703922</c:v>
                </c:pt>
                <c:pt idx="22">
                  <c:v>123.1228580475762</c:v>
                </c:pt>
                <c:pt idx="23">
                  <c:v>123.8805802852107</c:v>
                </c:pt>
                <c:pt idx="24">
                  <c:v>118.8228403935448</c:v>
                </c:pt>
                <c:pt idx="25">
                  <c:v>118.6322889432521</c:v>
                </c:pt>
                <c:pt idx="26">
                  <c:v>121.5746275139481</c:v>
                </c:pt>
                <c:pt idx="27">
                  <c:v>120.2808392110049</c:v>
                </c:pt>
                <c:pt idx="28">
                  <c:v>118.2183999843075</c:v>
                </c:pt>
                <c:pt idx="29">
                  <c:v>120.6798763657355</c:v>
                </c:pt>
                <c:pt idx="30">
                  <c:v>118.9486603952822</c:v>
                </c:pt>
                <c:pt idx="31">
                  <c:v>122.7179362157042</c:v>
                </c:pt>
                <c:pt idx="32">
                  <c:v>127.7950114751204</c:v>
                </c:pt>
                <c:pt idx="33">
                  <c:v>131.676096161229</c:v>
                </c:pt>
                <c:pt idx="34">
                  <c:v>133.5726435370833</c:v>
                </c:pt>
                <c:pt idx="35">
                  <c:v>142.9407693234583</c:v>
                </c:pt>
                <c:pt idx="36">
                  <c:v>154.0843862702076</c:v>
                </c:pt>
                <c:pt idx="37">
                  <c:v>155.5222090517543</c:v>
                </c:pt>
                <c:pt idx="38">
                  <c:v>156.1101163204515</c:v>
                </c:pt>
                <c:pt idx="39">
                  <c:v>171.1188452582113</c:v>
                </c:pt>
                <c:pt idx="40">
                  <c:v>189.2604642169597</c:v>
                </c:pt>
                <c:pt idx="41">
                  <c:v>167.0533740216724</c:v>
                </c:pt>
                <c:pt idx="42">
                  <c:v>177.5799405367386</c:v>
                </c:pt>
                <c:pt idx="43">
                  <c:v>177.2669317573607</c:v>
                </c:pt>
                <c:pt idx="44">
                  <c:v>167.6253085952715</c:v>
                </c:pt>
                <c:pt idx="45">
                  <c:v>164.148865518314</c:v>
                </c:pt>
                <c:pt idx="46">
                  <c:v>175.9313902689858</c:v>
                </c:pt>
                <c:pt idx="47">
                  <c:v>176.4817476930665</c:v>
                </c:pt>
                <c:pt idx="48">
                  <c:v>176.8670539344672</c:v>
                </c:pt>
                <c:pt idx="49">
                  <c:v>186.2766526835522</c:v>
                </c:pt>
                <c:pt idx="50">
                  <c:v>183.516458881519</c:v>
                </c:pt>
                <c:pt idx="51">
                  <c:v>190.374349533009</c:v>
                </c:pt>
                <c:pt idx="52">
                  <c:v>186.9954239629658</c:v>
                </c:pt>
                <c:pt idx="53">
                  <c:v>183.7308292630983</c:v>
                </c:pt>
                <c:pt idx="54">
                  <c:v>186.4545941113998</c:v>
                </c:pt>
                <c:pt idx="55">
                  <c:v>186.4632810157513</c:v>
                </c:pt>
                <c:pt idx="56">
                  <c:v>199.7015628021151</c:v>
                </c:pt>
                <c:pt idx="57">
                  <c:v>211.4571861715692</c:v>
                </c:pt>
                <c:pt idx="58">
                  <c:v>225.9290083758572</c:v>
                </c:pt>
                <c:pt idx="59">
                  <c:v>225.0757301903553</c:v>
                </c:pt>
                <c:pt idx="60">
                  <c:v>249.2847315046</c:v>
                </c:pt>
                <c:pt idx="61">
                  <c:v>258.4488551500733</c:v>
                </c:pt>
                <c:pt idx="62">
                  <c:v>271.3772106069904</c:v>
                </c:pt>
                <c:pt idx="63">
                  <c:v>254.9200104242852</c:v>
                </c:pt>
                <c:pt idx="64">
                  <c:v>249.0235639286105</c:v>
                </c:pt>
                <c:pt idx="65">
                  <c:v>249.254747673451</c:v>
                </c:pt>
                <c:pt idx="66">
                  <c:v>263.3454669771535</c:v>
                </c:pt>
                <c:pt idx="67">
                  <c:v>235.113868502686</c:v>
                </c:pt>
                <c:pt idx="68">
                  <c:v>232.5658033004632</c:v>
                </c:pt>
                <c:pt idx="69">
                  <c:v>226.0332512280761</c:v>
                </c:pt>
                <c:pt idx="70">
                  <c:v>213.211100182425</c:v>
                </c:pt>
                <c:pt idx="71">
                  <c:v>228.687520841565</c:v>
                </c:pt>
                <c:pt idx="72">
                  <c:v>240.624448311518</c:v>
                </c:pt>
                <c:pt idx="73">
                  <c:v>264.2500259206017</c:v>
                </c:pt>
                <c:pt idx="74">
                  <c:v>259.0022950240852</c:v>
                </c:pt>
                <c:pt idx="75">
                  <c:v>249.4542662508162</c:v>
                </c:pt>
                <c:pt idx="76">
                  <c:v>260.2274287603788</c:v>
                </c:pt>
                <c:pt idx="77">
                  <c:v>264.9982205857216</c:v>
                </c:pt>
                <c:pt idx="78">
                  <c:v>261.7919122118252</c:v>
                </c:pt>
                <c:pt idx="79">
                  <c:v>266.036445767095</c:v>
                </c:pt>
                <c:pt idx="80">
                  <c:v>279.267441762713</c:v>
                </c:pt>
                <c:pt idx="81">
                  <c:v>292.3168534351103</c:v>
                </c:pt>
                <c:pt idx="82">
                  <c:v>315.8210946059929</c:v>
                </c:pt>
                <c:pt idx="83">
                  <c:v>317.9754468851842</c:v>
                </c:pt>
                <c:pt idx="84">
                  <c:v>313.2786338581898</c:v>
                </c:pt>
                <c:pt idx="85">
                  <c:v>306.9596114992196</c:v>
                </c:pt>
                <c:pt idx="86">
                  <c:v>311.9823235507582</c:v>
                </c:pt>
                <c:pt idx="87">
                  <c:v>321.8884769614884</c:v>
                </c:pt>
                <c:pt idx="88">
                  <c:v>337.7899954884139</c:v>
                </c:pt>
                <c:pt idx="89">
                  <c:v>345.4921971983333</c:v>
                </c:pt>
                <c:pt idx="90">
                  <c:v>334.2961786027535</c:v>
                </c:pt>
                <c:pt idx="91">
                  <c:v>340.6975864417039</c:v>
                </c:pt>
                <c:pt idx="92">
                  <c:v>356.1566332921407</c:v>
                </c:pt>
                <c:pt idx="93">
                  <c:v>376.0656169523537</c:v>
                </c:pt>
                <c:pt idx="94">
                  <c:v>383.8731824053758</c:v>
                </c:pt>
                <c:pt idx="95">
                  <c:v>389.6645453806686</c:v>
                </c:pt>
                <c:pt idx="96">
                  <c:v>381.231803037054</c:v>
                </c:pt>
                <c:pt idx="97">
                  <c:v>385.2165701299393</c:v>
                </c:pt>
                <c:pt idx="98">
                  <c:v>398.8297899170261</c:v>
                </c:pt>
                <c:pt idx="99">
                  <c:v>414.9790253293317</c:v>
                </c:pt>
                <c:pt idx="100">
                  <c:v>423.8592833584132</c:v>
                </c:pt>
                <c:pt idx="101">
                  <c:v>428.5614206171065</c:v>
                </c:pt>
                <c:pt idx="102">
                  <c:v>440.7202844821064</c:v>
                </c:pt>
                <c:pt idx="103">
                  <c:v>492.9145684990432</c:v>
                </c:pt>
                <c:pt idx="104">
                  <c:v>496.5938928260181</c:v>
                </c:pt>
                <c:pt idx="105">
                  <c:v>466.9715489871343</c:v>
                </c:pt>
                <c:pt idx="106">
                  <c:v>487.3073118514596</c:v>
                </c:pt>
                <c:pt idx="107">
                  <c:v>459.5568557889811</c:v>
                </c:pt>
                <c:pt idx="108">
                  <c:v>463.502391700924</c:v>
                </c:pt>
                <c:pt idx="109">
                  <c:v>488.9382080877882</c:v>
                </c:pt>
                <c:pt idx="110">
                  <c:v>469.6392692912327</c:v>
                </c:pt>
                <c:pt idx="111">
                  <c:v>462.1433115039834</c:v>
                </c:pt>
                <c:pt idx="112">
                  <c:v>445.2851126074998</c:v>
                </c:pt>
                <c:pt idx="113">
                  <c:v>448.0088774558019</c:v>
                </c:pt>
                <c:pt idx="114">
                  <c:v>446.7562818928484</c:v>
                </c:pt>
                <c:pt idx="115">
                  <c:v>456.8499043039407</c:v>
                </c:pt>
                <c:pt idx="116">
                  <c:v>488.9354058605773</c:v>
                </c:pt>
                <c:pt idx="117">
                  <c:v>489.431400076781</c:v>
                </c:pt>
                <c:pt idx="118">
                  <c:v>482.4426454145755</c:v>
                </c:pt>
                <c:pt idx="119">
                  <c:v>472.1085919088491</c:v>
                </c:pt>
                <c:pt idx="120">
                  <c:v>468.4897469552286</c:v>
                </c:pt>
                <c:pt idx="121">
                  <c:v>456.0820940483495</c:v>
                </c:pt>
                <c:pt idx="122">
                  <c:v>446.4189471124982</c:v>
                </c:pt>
                <c:pt idx="123">
                  <c:v>416.9314134510459</c:v>
                </c:pt>
                <c:pt idx="124">
                  <c:v>396.2424813502645</c:v>
                </c:pt>
                <c:pt idx="125">
                  <c:v>376.4371922804239</c:v>
                </c:pt>
                <c:pt idx="126">
                  <c:v>360.2306939642576</c:v>
                </c:pt>
                <c:pt idx="127">
                  <c:v>378.7887704056273</c:v>
                </c:pt>
                <c:pt idx="128">
                  <c:v>377.9083615657725</c:v>
                </c:pt>
                <c:pt idx="129">
                  <c:v>368.9356300387548</c:v>
                </c:pt>
                <c:pt idx="130">
                  <c:v>357.5249608388747</c:v>
                </c:pt>
                <c:pt idx="131">
                  <c:v>342.2953897090721</c:v>
                </c:pt>
                <c:pt idx="132">
                  <c:v>348.6727250818951</c:v>
                </c:pt>
                <c:pt idx="133">
                  <c:v>364.1718437814375</c:v>
                </c:pt>
                <c:pt idx="134">
                  <c:v>374.3999730986187</c:v>
                </c:pt>
                <c:pt idx="135">
                  <c:v>363.8551921066864</c:v>
                </c:pt>
                <c:pt idx="136">
                  <c:v>361.1342294855952</c:v>
                </c:pt>
                <c:pt idx="137">
                  <c:v>358.4328824549752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Azúcar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none"/>
          </c:marker>
          <c:dLbls>
            <c:dLbl>
              <c:idx val="137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7"/>
              <c:layout>
                <c:manualLayout>
                  <c:x val="-0.017347799242707"/>
                  <c:y val="0.04865360952557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solidFill>
                      <a:srgbClr val="008000"/>
                    </a:solidFill>
                    <a:latin typeface="Verdana"/>
                    <a:cs typeface="Verdana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Hoja1!$A$2:$A$139</c:f>
              <c:numCache>
                <c:formatCode>mmm\-yy</c:formatCode>
                <c:ptCount val="138"/>
                <c:pt idx="0">
                  <c:v>37622.0</c:v>
                </c:pt>
                <c:pt idx="1">
                  <c:v>37653.0</c:v>
                </c:pt>
                <c:pt idx="2">
                  <c:v>37681.0</c:v>
                </c:pt>
                <c:pt idx="3">
                  <c:v>37712.0</c:v>
                </c:pt>
                <c:pt idx="4">
                  <c:v>37742.0</c:v>
                </c:pt>
                <c:pt idx="5">
                  <c:v>37773.0</c:v>
                </c:pt>
                <c:pt idx="6">
                  <c:v>37803.0</c:v>
                </c:pt>
                <c:pt idx="7">
                  <c:v>37834.0</c:v>
                </c:pt>
                <c:pt idx="8">
                  <c:v>37865.0</c:v>
                </c:pt>
                <c:pt idx="9">
                  <c:v>37895.0</c:v>
                </c:pt>
                <c:pt idx="10">
                  <c:v>37926.0</c:v>
                </c:pt>
                <c:pt idx="11">
                  <c:v>37956.0</c:v>
                </c:pt>
                <c:pt idx="12">
                  <c:v>37987.0</c:v>
                </c:pt>
                <c:pt idx="13">
                  <c:v>38018.0</c:v>
                </c:pt>
                <c:pt idx="14">
                  <c:v>38047.0</c:v>
                </c:pt>
                <c:pt idx="15">
                  <c:v>38078.0</c:v>
                </c:pt>
                <c:pt idx="16">
                  <c:v>38108.0</c:v>
                </c:pt>
                <c:pt idx="17">
                  <c:v>38139.0</c:v>
                </c:pt>
                <c:pt idx="18">
                  <c:v>38169.0</c:v>
                </c:pt>
                <c:pt idx="19">
                  <c:v>38200.0</c:v>
                </c:pt>
                <c:pt idx="20">
                  <c:v>38231.0</c:v>
                </c:pt>
                <c:pt idx="21">
                  <c:v>38261.0</c:v>
                </c:pt>
                <c:pt idx="22">
                  <c:v>38292.0</c:v>
                </c:pt>
                <c:pt idx="23">
                  <c:v>38322.0</c:v>
                </c:pt>
                <c:pt idx="24">
                  <c:v>38353.0</c:v>
                </c:pt>
                <c:pt idx="25">
                  <c:v>38384.0</c:v>
                </c:pt>
                <c:pt idx="26">
                  <c:v>38412.0</c:v>
                </c:pt>
                <c:pt idx="27">
                  <c:v>38443.0</c:v>
                </c:pt>
                <c:pt idx="28">
                  <c:v>38473.0</c:v>
                </c:pt>
                <c:pt idx="29">
                  <c:v>38504.0</c:v>
                </c:pt>
                <c:pt idx="30">
                  <c:v>38534.0</c:v>
                </c:pt>
                <c:pt idx="31">
                  <c:v>38565.0</c:v>
                </c:pt>
                <c:pt idx="32">
                  <c:v>38596.0</c:v>
                </c:pt>
                <c:pt idx="33">
                  <c:v>38626.0</c:v>
                </c:pt>
                <c:pt idx="34">
                  <c:v>38657.0</c:v>
                </c:pt>
                <c:pt idx="35">
                  <c:v>38687.0</c:v>
                </c:pt>
                <c:pt idx="36">
                  <c:v>38718.0</c:v>
                </c:pt>
                <c:pt idx="37">
                  <c:v>38749.0</c:v>
                </c:pt>
                <c:pt idx="38">
                  <c:v>38777.0</c:v>
                </c:pt>
                <c:pt idx="39">
                  <c:v>38808.0</c:v>
                </c:pt>
                <c:pt idx="40">
                  <c:v>38838.0</c:v>
                </c:pt>
                <c:pt idx="41">
                  <c:v>38869.0</c:v>
                </c:pt>
                <c:pt idx="42">
                  <c:v>38899.0</c:v>
                </c:pt>
                <c:pt idx="43">
                  <c:v>38930.0</c:v>
                </c:pt>
                <c:pt idx="44">
                  <c:v>38961.0</c:v>
                </c:pt>
                <c:pt idx="45">
                  <c:v>38991.0</c:v>
                </c:pt>
                <c:pt idx="46">
                  <c:v>39022.0</c:v>
                </c:pt>
                <c:pt idx="47">
                  <c:v>39052.0</c:v>
                </c:pt>
                <c:pt idx="48">
                  <c:v>39083.0</c:v>
                </c:pt>
                <c:pt idx="49">
                  <c:v>39114.0</c:v>
                </c:pt>
                <c:pt idx="50">
                  <c:v>39142.0</c:v>
                </c:pt>
                <c:pt idx="51">
                  <c:v>39173.0</c:v>
                </c:pt>
                <c:pt idx="52">
                  <c:v>39203.0</c:v>
                </c:pt>
                <c:pt idx="53">
                  <c:v>39234.0</c:v>
                </c:pt>
                <c:pt idx="54">
                  <c:v>39264.0</c:v>
                </c:pt>
                <c:pt idx="55">
                  <c:v>39295.0</c:v>
                </c:pt>
                <c:pt idx="56">
                  <c:v>39326.0</c:v>
                </c:pt>
                <c:pt idx="57">
                  <c:v>39356.0</c:v>
                </c:pt>
                <c:pt idx="58">
                  <c:v>39387.0</c:v>
                </c:pt>
                <c:pt idx="59">
                  <c:v>39417.0</c:v>
                </c:pt>
                <c:pt idx="60">
                  <c:v>39448.0</c:v>
                </c:pt>
                <c:pt idx="61">
                  <c:v>39479.0</c:v>
                </c:pt>
                <c:pt idx="62">
                  <c:v>39508.0</c:v>
                </c:pt>
                <c:pt idx="63">
                  <c:v>39539.0</c:v>
                </c:pt>
                <c:pt idx="64">
                  <c:v>39569.0</c:v>
                </c:pt>
                <c:pt idx="65">
                  <c:v>39600.0</c:v>
                </c:pt>
                <c:pt idx="66">
                  <c:v>39630.0</c:v>
                </c:pt>
                <c:pt idx="67">
                  <c:v>39661.0</c:v>
                </c:pt>
                <c:pt idx="68">
                  <c:v>39692.0</c:v>
                </c:pt>
                <c:pt idx="69">
                  <c:v>39722.0</c:v>
                </c:pt>
                <c:pt idx="70">
                  <c:v>39753.0</c:v>
                </c:pt>
                <c:pt idx="71">
                  <c:v>39783.0</c:v>
                </c:pt>
                <c:pt idx="72">
                  <c:v>39814.0</c:v>
                </c:pt>
                <c:pt idx="73">
                  <c:v>39845.0</c:v>
                </c:pt>
                <c:pt idx="74">
                  <c:v>39873.0</c:v>
                </c:pt>
                <c:pt idx="75">
                  <c:v>39904.0</c:v>
                </c:pt>
                <c:pt idx="76">
                  <c:v>39934.0</c:v>
                </c:pt>
                <c:pt idx="77">
                  <c:v>39965.0</c:v>
                </c:pt>
                <c:pt idx="78">
                  <c:v>39995.0</c:v>
                </c:pt>
                <c:pt idx="79">
                  <c:v>40026.0</c:v>
                </c:pt>
                <c:pt idx="80">
                  <c:v>40057.0</c:v>
                </c:pt>
                <c:pt idx="81">
                  <c:v>40087.0</c:v>
                </c:pt>
                <c:pt idx="82">
                  <c:v>40118.0</c:v>
                </c:pt>
                <c:pt idx="83">
                  <c:v>40148.0</c:v>
                </c:pt>
                <c:pt idx="84">
                  <c:v>40179.0</c:v>
                </c:pt>
                <c:pt idx="85">
                  <c:v>40210.0</c:v>
                </c:pt>
                <c:pt idx="86">
                  <c:v>40238.0</c:v>
                </c:pt>
                <c:pt idx="87">
                  <c:v>40269.0</c:v>
                </c:pt>
                <c:pt idx="88">
                  <c:v>40299.0</c:v>
                </c:pt>
                <c:pt idx="89">
                  <c:v>40330.0</c:v>
                </c:pt>
                <c:pt idx="90">
                  <c:v>40360.0</c:v>
                </c:pt>
                <c:pt idx="91">
                  <c:v>40391.0</c:v>
                </c:pt>
                <c:pt idx="92">
                  <c:v>40422.0</c:v>
                </c:pt>
                <c:pt idx="93">
                  <c:v>40452.0</c:v>
                </c:pt>
                <c:pt idx="94">
                  <c:v>40483.0</c:v>
                </c:pt>
                <c:pt idx="95">
                  <c:v>40513.0</c:v>
                </c:pt>
                <c:pt idx="96">
                  <c:v>40544.0</c:v>
                </c:pt>
                <c:pt idx="97">
                  <c:v>40575.0</c:v>
                </c:pt>
                <c:pt idx="98">
                  <c:v>40603.0</c:v>
                </c:pt>
                <c:pt idx="99">
                  <c:v>40634.0</c:v>
                </c:pt>
                <c:pt idx="100">
                  <c:v>40664.0</c:v>
                </c:pt>
                <c:pt idx="101">
                  <c:v>40695.0</c:v>
                </c:pt>
                <c:pt idx="102">
                  <c:v>40725.0</c:v>
                </c:pt>
                <c:pt idx="103">
                  <c:v>40756.0</c:v>
                </c:pt>
                <c:pt idx="104">
                  <c:v>40787.0</c:v>
                </c:pt>
                <c:pt idx="105">
                  <c:v>40817.0</c:v>
                </c:pt>
                <c:pt idx="106">
                  <c:v>40848.0</c:v>
                </c:pt>
                <c:pt idx="107">
                  <c:v>40878.0</c:v>
                </c:pt>
                <c:pt idx="108">
                  <c:v>40909.0</c:v>
                </c:pt>
                <c:pt idx="109">
                  <c:v>40940.0</c:v>
                </c:pt>
                <c:pt idx="110">
                  <c:v>40969.0</c:v>
                </c:pt>
                <c:pt idx="111">
                  <c:v>41000.0</c:v>
                </c:pt>
                <c:pt idx="112">
                  <c:v>41030.0</c:v>
                </c:pt>
                <c:pt idx="113">
                  <c:v>41061.0</c:v>
                </c:pt>
                <c:pt idx="114">
                  <c:v>41091.0</c:v>
                </c:pt>
                <c:pt idx="115">
                  <c:v>41122.0</c:v>
                </c:pt>
                <c:pt idx="116">
                  <c:v>41153.0</c:v>
                </c:pt>
                <c:pt idx="117">
                  <c:v>41183.0</c:v>
                </c:pt>
                <c:pt idx="118">
                  <c:v>41214.0</c:v>
                </c:pt>
                <c:pt idx="119">
                  <c:v>41244.0</c:v>
                </c:pt>
                <c:pt idx="120">
                  <c:v>41275.0</c:v>
                </c:pt>
                <c:pt idx="121">
                  <c:v>41306.0</c:v>
                </c:pt>
                <c:pt idx="122">
                  <c:v>41334.0</c:v>
                </c:pt>
                <c:pt idx="123">
                  <c:v>41365.0</c:v>
                </c:pt>
                <c:pt idx="124">
                  <c:v>41395.0</c:v>
                </c:pt>
                <c:pt idx="125">
                  <c:v>41426.0</c:v>
                </c:pt>
                <c:pt idx="126">
                  <c:v>41456.0</c:v>
                </c:pt>
                <c:pt idx="127">
                  <c:v>41487.0</c:v>
                </c:pt>
                <c:pt idx="128">
                  <c:v>41518.0</c:v>
                </c:pt>
                <c:pt idx="129">
                  <c:v>41548.0</c:v>
                </c:pt>
                <c:pt idx="130">
                  <c:v>41579.0</c:v>
                </c:pt>
                <c:pt idx="131">
                  <c:v>41609.0</c:v>
                </c:pt>
                <c:pt idx="132">
                  <c:v>41640.0</c:v>
                </c:pt>
                <c:pt idx="133">
                  <c:v>41671.0</c:v>
                </c:pt>
                <c:pt idx="134">
                  <c:v>41699.0</c:v>
                </c:pt>
                <c:pt idx="135">
                  <c:v>41730.0</c:v>
                </c:pt>
                <c:pt idx="136">
                  <c:v>41760.0</c:v>
                </c:pt>
                <c:pt idx="137">
                  <c:v>41791.0</c:v>
                </c:pt>
              </c:numCache>
            </c:numRef>
          </c:cat>
          <c:val>
            <c:numRef>
              <c:f>Hoja1!$C$2:$C$139</c:f>
              <c:numCache>
                <c:formatCode>0.0</c:formatCode>
                <c:ptCount val="138"/>
                <c:pt idx="0">
                  <c:v>100.0</c:v>
                </c:pt>
                <c:pt idx="1">
                  <c:v>105.830164765526</c:v>
                </c:pt>
                <c:pt idx="2">
                  <c:v>99.36628643852967</c:v>
                </c:pt>
                <c:pt idx="3">
                  <c:v>92.0152091254753</c:v>
                </c:pt>
                <c:pt idx="4">
                  <c:v>88.84664131812411</c:v>
                </c:pt>
                <c:pt idx="5">
                  <c:v>81.11533586818749</c:v>
                </c:pt>
                <c:pt idx="6">
                  <c:v>85.29784537389101</c:v>
                </c:pt>
                <c:pt idx="7">
                  <c:v>85.0443599493029</c:v>
                </c:pt>
                <c:pt idx="8">
                  <c:v>79.467680608365</c:v>
                </c:pt>
                <c:pt idx="9">
                  <c:v>77.3130544993663</c:v>
                </c:pt>
                <c:pt idx="10">
                  <c:v>78.4537389100126</c:v>
                </c:pt>
                <c:pt idx="11">
                  <c:v>80.35487959442318</c:v>
                </c:pt>
                <c:pt idx="12">
                  <c:v>76.42585551330798</c:v>
                </c:pt>
                <c:pt idx="13">
                  <c:v>74.3979721166031</c:v>
                </c:pt>
                <c:pt idx="14">
                  <c:v>82.38276299112795</c:v>
                </c:pt>
                <c:pt idx="15">
                  <c:v>86.94550063371356</c:v>
                </c:pt>
                <c:pt idx="16">
                  <c:v>83.90367553865643</c:v>
                </c:pt>
                <c:pt idx="17">
                  <c:v>95.18377693282612</c:v>
                </c:pt>
                <c:pt idx="18">
                  <c:v>103.5487959442332</c:v>
                </c:pt>
                <c:pt idx="19">
                  <c:v>99.87325728770595</c:v>
                </c:pt>
                <c:pt idx="20">
                  <c:v>109.8859315589354</c:v>
                </c:pt>
                <c:pt idx="21">
                  <c:v>113.5614702154626</c:v>
                </c:pt>
                <c:pt idx="22">
                  <c:v>109.8859315589354</c:v>
                </c:pt>
                <c:pt idx="23">
                  <c:v>111.5335868187579</c:v>
                </c:pt>
                <c:pt idx="24">
                  <c:v>113.0544993662864</c:v>
                </c:pt>
                <c:pt idx="25">
                  <c:v>118.1242078580482</c:v>
                </c:pt>
                <c:pt idx="26">
                  <c:v>112.8010139416984</c:v>
                </c:pt>
                <c:pt idx="27">
                  <c:v>108.1115335868188</c:v>
                </c:pt>
                <c:pt idx="28">
                  <c:v>107.8580481622307</c:v>
                </c:pt>
                <c:pt idx="29">
                  <c:v>114.448669201521</c:v>
                </c:pt>
                <c:pt idx="30">
                  <c:v>121.6730038022814</c:v>
                </c:pt>
                <c:pt idx="31">
                  <c:v>125.2217997465146</c:v>
                </c:pt>
                <c:pt idx="32">
                  <c:v>137.0088719898606</c:v>
                </c:pt>
                <c:pt idx="33">
                  <c:v>147.148288973384</c:v>
                </c:pt>
                <c:pt idx="34">
                  <c:v>149.683143219265</c:v>
                </c:pt>
                <c:pt idx="35">
                  <c:v>176.552598225602</c:v>
                </c:pt>
                <c:pt idx="36">
                  <c:v>205.1964512040558</c:v>
                </c:pt>
                <c:pt idx="37">
                  <c:v>228.7705956907471</c:v>
                </c:pt>
                <c:pt idx="38">
                  <c:v>216.4765525982256</c:v>
                </c:pt>
                <c:pt idx="39">
                  <c:v>221.2927756653993</c:v>
                </c:pt>
                <c:pt idx="40">
                  <c:v>214.1951837769328</c:v>
                </c:pt>
                <c:pt idx="41">
                  <c:v>198.8593155893536</c:v>
                </c:pt>
                <c:pt idx="42">
                  <c:v>201.0139416983523</c:v>
                </c:pt>
                <c:pt idx="43">
                  <c:v>164.512040557668</c:v>
                </c:pt>
                <c:pt idx="44">
                  <c:v>156.020278833967</c:v>
                </c:pt>
                <c:pt idx="45">
                  <c:v>145.8808618504436</c:v>
                </c:pt>
                <c:pt idx="46">
                  <c:v>148.6692015209126</c:v>
                </c:pt>
                <c:pt idx="47">
                  <c:v>148.2889733840304</c:v>
                </c:pt>
                <c:pt idx="48">
                  <c:v>138.149556400507</c:v>
                </c:pt>
                <c:pt idx="49">
                  <c:v>133.9670468948036</c:v>
                </c:pt>
                <c:pt idx="50">
                  <c:v>131.4321926489227</c:v>
                </c:pt>
                <c:pt idx="51">
                  <c:v>121.5462610899873</c:v>
                </c:pt>
                <c:pt idx="52">
                  <c:v>115.2091254752852</c:v>
                </c:pt>
                <c:pt idx="53">
                  <c:v>117.3637515842839</c:v>
                </c:pt>
                <c:pt idx="54">
                  <c:v>125.4752851711027</c:v>
                </c:pt>
                <c:pt idx="55">
                  <c:v>121.7997465145754</c:v>
                </c:pt>
                <c:pt idx="56">
                  <c:v>124.8415716096325</c:v>
                </c:pt>
                <c:pt idx="57">
                  <c:v>126.6159695817491</c:v>
                </c:pt>
                <c:pt idx="58">
                  <c:v>125.4752851711027</c:v>
                </c:pt>
                <c:pt idx="59">
                  <c:v>132.446134347275</c:v>
                </c:pt>
                <c:pt idx="60">
                  <c:v>147.7820025348543</c:v>
                </c:pt>
                <c:pt idx="61">
                  <c:v>172.4968314321927</c:v>
                </c:pt>
                <c:pt idx="62">
                  <c:v>163.2446134347275</c:v>
                </c:pt>
                <c:pt idx="63">
                  <c:v>158.6818757921419</c:v>
                </c:pt>
                <c:pt idx="64">
                  <c:v>138.5297845373891</c:v>
                </c:pt>
                <c:pt idx="65">
                  <c:v>152.97845373891</c:v>
                </c:pt>
                <c:pt idx="66">
                  <c:v>167.427122940431</c:v>
                </c:pt>
                <c:pt idx="67">
                  <c:v>173.384030418251</c:v>
                </c:pt>
                <c:pt idx="68">
                  <c:v>177.6932826362483</c:v>
                </c:pt>
                <c:pt idx="69">
                  <c:v>148.2889733840304</c:v>
                </c:pt>
                <c:pt idx="70">
                  <c:v>149.936628643853</c:v>
                </c:pt>
                <c:pt idx="71">
                  <c:v>143.4727503168568</c:v>
                </c:pt>
                <c:pt idx="72">
                  <c:v>155.1330798479088</c:v>
                </c:pt>
                <c:pt idx="73">
                  <c:v>168.6945500633713</c:v>
                </c:pt>
                <c:pt idx="74">
                  <c:v>163.8783269961977</c:v>
                </c:pt>
                <c:pt idx="75">
                  <c:v>170.722433460076</c:v>
                </c:pt>
                <c:pt idx="76">
                  <c:v>196.0709759188847</c:v>
                </c:pt>
                <c:pt idx="77">
                  <c:v>210.1394169835234</c:v>
                </c:pt>
                <c:pt idx="78">
                  <c:v>225.6020278833967</c:v>
                </c:pt>
                <c:pt idx="79">
                  <c:v>275.2851711026616</c:v>
                </c:pt>
                <c:pt idx="80">
                  <c:v>297.211660329531</c:v>
                </c:pt>
                <c:pt idx="81">
                  <c:v>293.5361216730037</c:v>
                </c:pt>
                <c:pt idx="82">
                  <c:v>288.5931558935361</c:v>
                </c:pt>
                <c:pt idx="83">
                  <c:v>315.5893536121673</c:v>
                </c:pt>
                <c:pt idx="84">
                  <c:v>277.6932826362484</c:v>
                </c:pt>
                <c:pt idx="85">
                  <c:v>278.5804816223067</c:v>
                </c:pt>
                <c:pt idx="86">
                  <c:v>230.0380228136882</c:v>
                </c:pt>
                <c:pt idx="87">
                  <c:v>214.0684410646388</c:v>
                </c:pt>
                <c:pt idx="88">
                  <c:v>191.5082382762991</c:v>
                </c:pt>
                <c:pt idx="89">
                  <c:v>206.5906210392903</c:v>
                </c:pt>
                <c:pt idx="90">
                  <c:v>224.2078580481623</c:v>
                </c:pt>
                <c:pt idx="91">
                  <c:v>235.7414448669202</c:v>
                </c:pt>
                <c:pt idx="92">
                  <c:v>287.3257287705956</c:v>
                </c:pt>
                <c:pt idx="93">
                  <c:v>341.4448669201521</c:v>
                </c:pt>
                <c:pt idx="94">
                  <c:v>334.854245880862</c:v>
                </c:pt>
                <c:pt idx="95">
                  <c:v>355.3865652724969</c:v>
                </c:pt>
                <c:pt idx="96">
                  <c:v>376.9328263624839</c:v>
                </c:pt>
                <c:pt idx="97">
                  <c:v>371.4828897338402</c:v>
                </c:pt>
                <c:pt idx="98">
                  <c:v>328.2636248415715</c:v>
                </c:pt>
                <c:pt idx="99">
                  <c:v>302.915082382763</c:v>
                </c:pt>
                <c:pt idx="100">
                  <c:v>276.8060836501901</c:v>
                </c:pt>
                <c:pt idx="101">
                  <c:v>315.8428390367553</c:v>
                </c:pt>
                <c:pt idx="102">
                  <c:v>373.510773130545</c:v>
                </c:pt>
                <c:pt idx="103">
                  <c:v>365.9062103929022</c:v>
                </c:pt>
                <c:pt idx="104">
                  <c:v>337.6425855513308</c:v>
                </c:pt>
                <c:pt idx="105">
                  <c:v>333.3333333333335</c:v>
                </c:pt>
                <c:pt idx="106">
                  <c:v>310.7731305449929</c:v>
                </c:pt>
                <c:pt idx="107">
                  <c:v>296.8314321926489</c:v>
                </c:pt>
                <c:pt idx="108">
                  <c:v>304.4359949302908</c:v>
                </c:pt>
                <c:pt idx="109">
                  <c:v>296.8314321926489</c:v>
                </c:pt>
                <c:pt idx="110">
                  <c:v>301.5209125475286</c:v>
                </c:pt>
                <c:pt idx="111">
                  <c:v>284.9176172370089</c:v>
                </c:pt>
                <c:pt idx="112">
                  <c:v>256.9074778200253</c:v>
                </c:pt>
                <c:pt idx="113">
                  <c:v>254.7528517110267</c:v>
                </c:pt>
                <c:pt idx="114">
                  <c:v>288.4664131812418</c:v>
                </c:pt>
                <c:pt idx="115">
                  <c:v>260.5830164765519</c:v>
                </c:pt>
                <c:pt idx="116">
                  <c:v>256.1470215462611</c:v>
                </c:pt>
                <c:pt idx="117">
                  <c:v>258.4283903675536</c:v>
                </c:pt>
                <c:pt idx="118">
                  <c:v>244.7401774397972</c:v>
                </c:pt>
                <c:pt idx="119">
                  <c:v>243.3460076045627</c:v>
                </c:pt>
                <c:pt idx="120">
                  <c:v>238.9100126742713</c:v>
                </c:pt>
                <c:pt idx="121">
                  <c:v>230.7984790874525</c:v>
                </c:pt>
                <c:pt idx="122">
                  <c:v>232.446134347275</c:v>
                </c:pt>
                <c:pt idx="123">
                  <c:v>223.8276299112801</c:v>
                </c:pt>
                <c:pt idx="124">
                  <c:v>220.9125475285171</c:v>
                </c:pt>
                <c:pt idx="125">
                  <c:v>214.9556400506971</c:v>
                </c:pt>
                <c:pt idx="126">
                  <c:v>216.7300380228137</c:v>
                </c:pt>
                <c:pt idx="127">
                  <c:v>218.5044359949303</c:v>
                </c:pt>
                <c:pt idx="128">
                  <c:v>223.320659062104</c:v>
                </c:pt>
                <c:pt idx="129">
                  <c:v>238.403041825095</c:v>
                </c:pt>
                <c:pt idx="130">
                  <c:v>224.9683143219265</c:v>
                </c:pt>
                <c:pt idx="131">
                  <c:v>209.6324461343473</c:v>
                </c:pt>
                <c:pt idx="132">
                  <c:v>199.1128010139417</c:v>
                </c:pt>
                <c:pt idx="133">
                  <c:v>214.0684410646388</c:v>
                </c:pt>
                <c:pt idx="134">
                  <c:v>226.7427122940428</c:v>
                </c:pt>
                <c:pt idx="135">
                  <c:v>230.7984790874525</c:v>
                </c:pt>
                <c:pt idx="136">
                  <c:v>231.1787072243346</c:v>
                </c:pt>
                <c:pt idx="137">
                  <c:v>231.1787072243346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Carbón</c:v>
                </c:pt>
              </c:strCache>
            </c:strRef>
          </c:tx>
          <c:spPr>
            <a:ln w="38100"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137"/>
              <c:layout>
                <c:manualLayout>
                  <c:x val="-0.0072282496844615"/>
                  <c:y val="0.02128595416743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7"/>
              <c:layout>
                <c:manualLayout>
                  <c:x val="0.00289118604308082"/>
                  <c:y val="0.034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solidFill>
                      <a:schemeClr val="bg1">
                        <a:lumMod val="75000"/>
                      </a:schemeClr>
                    </a:solidFill>
                    <a:latin typeface="Verdana"/>
                    <a:cs typeface="Verdana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Hoja1!$A$2:$A$139</c:f>
              <c:numCache>
                <c:formatCode>mmm\-yy</c:formatCode>
                <c:ptCount val="138"/>
                <c:pt idx="0">
                  <c:v>37622.0</c:v>
                </c:pt>
                <c:pt idx="1">
                  <c:v>37653.0</c:v>
                </c:pt>
                <c:pt idx="2">
                  <c:v>37681.0</c:v>
                </c:pt>
                <c:pt idx="3">
                  <c:v>37712.0</c:v>
                </c:pt>
                <c:pt idx="4">
                  <c:v>37742.0</c:v>
                </c:pt>
                <c:pt idx="5">
                  <c:v>37773.0</c:v>
                </c:pt>
                <c:pt idx="6">
                  <c:v>37803.0</c:v>
                </c:pt>
                <c:pt idx="7">
                  <c:v>37834.0</c:v>
                </c:pt>
                <c:pt idx="8">
                  <c:v>37865.0</c:v>
                </c:pt>
                <c:pt idx="9">
                  <c:v>37895.0</c:v>
                </c:pt>
                <c:pt idx="10">
                  <c:v>37926.0</c:v>
                </c:pt>
                <c:pt idx="11">
                  <c:v>37956.0</c:v>
                </c:pt>
                <c:pt idx="12">
                  <c:v>37987.0</c:v>
                </c:pt>
                <c:pt idx="13">
                  <c:v>38018.0</c:v>
                </c:pt>
                <c:pt idx="14">
                  <c:v>38047.0</c:v>
                </c:pt>
                <c:pt idx="15">
                  <c:v>38078.0</c:v>
                </c:pt>
                <c:pt idx="16">
                  <c:v>38108.0</c:v>
                </c:pt>
                <c:pt idx="17">
                  <c:v>38139.0</c:v>
                </c:pt>
                <c:pt idx="18">
                  <c:v>38169.0</c:v>
                </c:pt>
                <c:pt idx="19">
                  <c:v>38200.0</c:v>
                </c:pt>
                <c:pt idx="20">
                  <c:v>38231.0</c:v>
                </c:pt>
                <c:pt idx="21">
                  <c:v>38261.0</c:v>
                </c:pt>
                <c:pt idx="22">
                  <c:v>38292.0</c:v>
                </c:pt>
                <c:pt idx="23">
                  <c:v>38322.0</c:v>
                </c:pt>
                <c:pt idx="24">
                  <c:v>38353.0</c:v>
                </c:pt>
                <c:pt idx="25">
                  <c:v>38384.0</c:v>
                </c:pt>
                <c:pt idx="26">
                  <c:v>38412.0</c:v>
                </c:pt>
                <c:pt idx="27">
                  <c:v>38443.0</c:v>
                </c:pt>
                <c:pt idx="28">
                  <c:v>38473.0</c:v>
                </c:pt>
                <c:pt idx="29">
                  <c:v>38504.0</c:v>
                </c:pt>
                <c:pt idx="30">
                  <c:v>38534.0</c:v>
                </c:pt>
                <c:pt idx="31">
                  <c:v>38565.0</c:v>
                </c:pt>
                <c:pt idx="32">
                  <c:v>38596.0</c:v>
                </c:pt>
                <c:pt idx="33">
                  <c:v>38626.0</c:v>
                </c:pt>
                <c:pt idx="34">
                  <c:v>38657.0</c:v>
                </c:pt>
                <c:pt idx="35">
                  <c:v>38687.0</c:v>
                </c:pt>
                <c:pt idx="36">
                  <c:v>38718.0</c:v>
                </c:pt>
                <c:pt idx="37">
                  <c:v>38749.0</c:v>
                </c:pt>
                <c:pt idx="38">
                  <c:v>38777.0</c:v>
                </c:pt>
                <c:pt idx="39">
                  <c:v>38808.0</c:v>
                </c:pt>
                <c:pt idx="40">
                  <c:v>38838.0</c:v>
                </c:pt>
                <c:pt idx="41">
                  <c:v>38869.0</c:v>
                </c:pt>
                <c:pt idx="42">
                  <c:v>38899.0</c:v>
                </c:pt>
                <c:pt idx="43">
                  <c:v>38930.0</c:v>
                </c:pt>
                <c:pt idx="44">
                  <c:v>38961.0</c:v>
                </c:pt>
                <c:pt idx="45">
                  <c:v>38991.0</c:v>
                </c:pt>
                <c:pt idx="46">
                  <c:v>39022.0</c:v>
                </c:pt>
                <c:pt idx="47">
                  <c:v>39052.0</c:v>
                </c:pt>
                <c:pt idx="48">
                  <c:v>39083.0</c:v>
                </c:pt>
                <c:pt idx="49">
                  <c:v>39114.0</c:v>
                </c:pt>
                <c:pt idx="50">
                  <c:v>39142.0</c:v>
                </c:pt>
                <c:pt idx="51">
                  <c:v>39173.0</c:v>
                </c:pt>
                <c:pt idx="52">
                  <c:v>39203.0</c:v>
                </c:pt>
                <c:pt idx="53">
                  <c:v>39234.0</c:v>
                </c:pt>
                <c:pt idx="54">
                  <c:v>39264.0</c:v>
                </c:pt>
                <c:pt idx="55">
                  <c:v>39295.0</c:v>
                </c:pt>
                <c:pt idx="56">
                  <c:v>39326.0</c:v>
                </c:pt>
                <c:pt idx="57">
                  <c:v>39356.0</c:v>
                </c:pt>
                <c:pt idx="58">
                  <c:v>39387.0</c:v>
                </c:pt>
                <c:pt idx="59">
                  <c:v>39417.0</c:v>
                </c:pt>
                <c:pt idx="60">
                  <c:v>39448.0</c:v>
                </c:pt>
                <c:pt idx="61">
                  <c:v>39479.0</c:v>
                </c:pt>
                <c:pt idx="62">
                  <c:v>39508.0</c:v>
                </c:pt>
                <c:pt idx="63">
                  <c:v>39539.0</c:v>
                </c:pt>
                <c:pt idx="64">
                  <c:v>39569.0</c:v>
                </c:pt>
                <c:pt idx="65">
                  <c:v>39600.0</c:v>
                </c:pt>
                <c:pt idx="66">
                  <c:v>39630.0</c:v>
                </c:pt>
                <c:pt idx="67">
                  <c:v>39661.0</c:v>
                </c:pt>
                <c:pt idx="68">
                  <c:v>39692.0</c:v>
                </c:pt>
                <c:pt idx="69">
                  <c:v>39722.0</c:v>
                </c:pt>
                <c:pt idx="70">
                  <c:v>39753.0</c:v>
                </c:pt>
                <c:pt idx="71">
                  <c:v>39783.0</c:v>
                </c:pt>
                <c:pt idx="72">
                  <c:v>39814.0</c:v>
                </c:pt>
                <c:pt idx="73">
                  <c:v>39845.0</c:v>
                </c:pt>
                <c:pt idx="74">
                  <c:v>39873.0</c:v>
                </c:pt>
                <c:pt idx="75">
                  <c:v>39904.0</c:v>
                </c:pt>
                <c:pt idx="76">
                  <c:v>39934.0</c:v>
                </c:pt>
                <c:pt idx="77">
                  <c:v>39965.0</c:v>
                </c:pt>
                <c:pt idx="78">
                  <c:v>39995.0</c:v>
                </c:pt>
                <c:pt idx="79">
                  <c:v>40026.0</c:v>
                </c:pt>
                <c:pt idx="80">
                  <c:v>40057.0</c:v>
                </c:pt>
                <c:pt idx="81">
                  <c:v>40087.0</c:v>
                </c:pt>
                <c:pt idx="82">
                  <c:v>40118.0</c:v>
                </c:pt>
                <c:pt idx="83">
                  <c:v>40148.0</c:v>
                </c:pt>
                <c:pt idx="84">
                  <c:v>40179.0</c:v>
                </c:pt>
                <c:pt idx="85">
                  <c:v>40210.0</c:v>
                </c:pt>
                <c:pt idx="86">
                  <c:v>40238.0</c:v>
                </c:pt>
                <c:pt idx="87">
                  <c:v>40269.0</c:v>
                </c:pt>
                <c:pt idx="88">
                  <c:v>40299.0</c:v>
                </c:pt>
                <c:pt idx="89">
                  <c:v>40330.0</c:v>
                </c:pt>
                <c:pt idx="90">
                  <c:v>40360.0</c:v>
                </c:pt>
                <c:pt idx="91">
                  <c:v>40391.0</c:v>
                </c:pt>
                <c:pt idx="92">
                  <c:v>40422.0</c:v>
                </c:pt>
                <c:pt idx="93">
                  <c:v>40452.0</c:v>
                </c:pt>
                <c:pt idx="94">
                  <c:v>40483.0</c:v>
                </c:pt>
                <c:pt idx="95">
                  <c:v>40513.0</c:v>
                </c:pt>
                <c:pt idx="96">
                  <c:v>40544.0</c:v>
                </c:pt>
                <c:pt idx="97">
                  <c:v>40575.0</c:v>
                </c:pt>
                <c:pt idx="98">
                  <c:v>40603.0</c:v>
                </c:pt>
                <c:pt idx="99">
                  <c:v>40634.0</c:v>
                </c:pt>
                <c:pt idx="100">
                  <c:v>40664.0</c:v>
                </c:pt>
                <c:pt idx="101">
                  <c:v>40695.0</c:v>
                </c:pt>
                <c:pt idx="102">
                  <c:v>40725.0</c:v>
                </c:pt>
                <c:pt idx="103">
                  <c:v>40756.0</c:v>
                </c:pt>
                <c:pt idx="104">
                  <c:v>40787.0</c:v>
                </c:pt>
                <c:pt idx="105">
                  <c:v>40817.0</c:v>
                </c:pt>
                <c:pt idx="106">
                  <c:v>40848.0</c:v>
                </c:pt>
                <c:pt idx="107">
                  <c:v>40878.0</c:v>
                </c:pt>
                <c:pt idx="108">
                  <c:v>40909.0</c:v>
                </c:pt>
                <c:pt idx="109">
                  <c:v>40940.0</c:v>
                </c:pt>
                <c:pt idx="110">
                  <c:v>40969.0</c:v>
                </c:pt>
                <c:pt idx="111">
                  <c:v>41000.0</c:v>
                </c:pt>
                <c:pt idx="112">
                  <c:v>41030.0</c:v>
                </c:pt>
                <c:pt idx="113">
                  <c:v>41061.0</c:v>
                </c:pt>
                <c:pt idx="114">
                  <c:v>41091.0</c:v>
                </c:pt>
                <c:pt idx="115">
                  <c:v>41122.0</c:v>
                </c:pt>
                <c:pt idx="116">
                  <c:v>41153.0</c:v>
                </c:pt>
                <c:pt idx="117">
                  <c:v>41183.0</c:v>
                </c:pt>
                <c:pt idx="118">
                  <c:v>41214.0</c:v>
                </c:pt>
                <c:pt idx="119">
                  <c:v>41244.0</c:v>
                </c:pt>
                <c:pt idx="120">
                  <c:v>41275.0</c:v>
                </c:pt>
                <c:pt idx="121">
                  <c:v>41306.0</c:v>
                </c:pt>
                <c:pt idx="122">
                  <c:v>41334.0</c:v>
                </c:pt>
                <c:pt idx="123">
                  <c:v>41365.0</c:v>
                </c:pt>
                <c:pt idx="124">
                  <c:v>41395.0</c:v>
                </c:pt>
                <c:pt idx="125">
                  <c:v>41426.0</c:v>
                </c:pt>
                <c:pt idx="126">
                  <c:v>41456.0</c:v>
                </c:pt>
                <c:pt idx="127">
                  <c:v>41487.0</c:v>
                </c:pt>
                <c:pt idx="128">
                  <c:v>41518.0</c:v>
                </c:pt>
                <c:pt idx="129">
                  <c:v>41548.0</c:v>
                </c:pt>
                <c:pt idx="130">
                  <c:v>41579.0</c:v>
                </c:pt>
                <c:pt idx="131">
                  <c:v>41609.0</c:v>
                </c:pt>
                <c:pt idx="132">
                  <c:v>41640.0</c:v>
                </c:pt>
                <c:pt idx="133">
                  <c:v>41671.0</c:v>
                </c:pt>
                <c:pt idx="134">
                  <c:v>41699.0</c:v>
                </c:pt>
                <c:pt idx="135">
                  <c:v>41730.0</c:v>
                </c:pt>
                <c:pt idx="136">
                  <c:v>41760.0</c:v>
                </c:pt>
                <c:pt idx="137">
                  <c:v>41791.0</c:v>
                </c:pt>
              </c:numCache>
            </c:numRef>
          </c:cat>
          <c:val>
            <c:numRef>
              <c:f>Hoja1!$D$2:$D$139</c:f>
              <c:numCache>
                <c:formatCode>0.0</c:formatCode>
                <c:ptCount val="138"/>
                <c:pt idx="0">
                  <c:v>100.0</c:v>
                </c:pt>
                <c:pt idx="1">
                  <c:v>100.0838222967309</c:v>
                </c:pt>
                <c:pt idx="2">
                  <c:v>100.0838222967309</c:v>
                </c:pt>
                <c:pt idx="3">
                  <c:v>93.37803855825625</c:v>
                </c:pt>
                <c:pt idx="4">
                  <c:v>94.13243922883477</c:v>
                </c:pt>
                <c:pt idx="5">
                  <c:v>100.9220452640402</c:v>
                </c:pt>
                <c:pt idx="6">
                  <c:v>110.81307627829</c:v>
                </c:pt>
                <c:pt idx="7">
                  <c:v>110.9807208717519</c:v>
                </c:pt>
                <c:pt idx="8">
                  <c:v>116.0938809723386</c:v>
                </c:pt>
                <c:pt idx="9">
                  <c:v>137.384744341995</c:v>
                </c:pt>
                <c:pt idx="10">
                  <c:v>146.4375523889355</c:v>
                </c:pt>
                <c:pt idx="11">
                  <c:v>149.455155071249</c:v>
                </c:pt>
                <c:pt idx="12">
                  <c:v>204.2889075160771</c:v>
                </c:pt>
                <c:pt idx="13">
                  <c:v>159.5976529756915</c:v>
                </c:pt>
                <c:pt idx="14">
                  <c:v>163.1181894383906</c:v>
                </c:pt>
                <c:pt idx="15">
                  <c:v>166.6387259010897</c:v>
                </c:pt>
                <c:pt idx="16">
                  <c:v>176.655490360436</c:v>
                </c:pt>
                <c:pt idx="17">
                  <c:v>212.8667225481978</c:v>
                </c:pt>
                <c:pt idx="18">
                  <c:v>242.9170159262364</c:v>
                </c:pt>
                <c:pt idx="19">
                  <c:v>234.6186085498742</c:v>
                </c:pt>
                <c:pt idx="20">
                  <c:v>237.2170997485331</c:v>
                </c:pt>
                <c:pt idx="21">
                  <c:v>238.4744341994971</c:v>
                </c:pt>
                <c:pt idx="22">
                  <c:v>236.7979882648785</c:v>
                </c:pt>
                <c:pt idx="23">
                  <c:v>228.1642917015926</c:v>
                </c:pt>
                <c:pt idx="24">
                  <c:v>213.9815590947192</c:v>
                </c:pt>
                <c:pt idx="25">
                  <c:v>197.9882648784577</c:v>
                </c:pt>
                <c:pt idx="26">
                  <c:v>182.8164291701593</c:v>
                </c:pt>
                <c:pt idx="27">
                  <c:v>173.8474434199497</c:v>
                </c:pt>
                <c:pt idx="28">
                  <c:v>171.9614417435038</c:v>
                </c:pt>
                <c:pt idx="29">
                  <c:v>166.8063704945515</c:v>
                </c:pt>
                <c:pt idx="30">
                  <c:v>175.1886001676446</c:v>
                </c:pt>
                <c:pt idx="31">
                  <c:v>172.6739312657167</c:v>
                </c:pt>
                <c:pt idx="32">
                  <c:v>167.4434199497066</c:v>
                </c:pt>
                <c:pt idx="33">
                  <c:v>150.5113160100587</c:v>
                </c:pt>
                <c:pt idx="34">
                  <c:v>138.2732606873427</c:v>
                </c:pt>
                <c:pt idx="35">
                  <c:v>144.1743503772003</c:v>
                </c:pt>
                <c:pt idx="36">
                  <c:v>155.4400670578374</c:v>
                </c:pt>
                <c:pt idx="37">
                  <c:v>168.0469404861693</c:v>
                </c:pt>
                <c:pt idx="38">
                  <c:v>186.3537300922045</c:v>
                </c:pt>
                <c:pt idx="39">
                  <c:v>186.8231349538977</c:v>
                </c:pt>
                <c:pt idx="40">
                  <c:v>178.2062028499581</c:v>
                </c:pt>
                <c:pt idx="41">
                  <c:v>181.894383906119</c:v>
                </c:pt>
                <c:pt idx="42">
                  <c:v>177.8709136630344</c:v>
                </c:pt>
                <c:pt idx="43">
                  <c:v>185.8843252305113</c:v>
                </c:pt>
                <c:pt idx="44">
                  <c:v>165.9681475272423</c:v>
                </c:pt>
                <c:pt idx="45">
                  <c:v>168.4828164291702</c:v>
                </c:pt>
                <c:pt idx="46">
                  <c:v>171.6345347862531</c:v>
                </c:pt>
                <c:pt idx="47">
                  <c:v>173.512154233026</c:v>
                </c:pt>
                <c:pt idx="48">
                  <c:v>171.6345347862531</c:v>
                </c:pt>
                <c:pt idx="49">
                  <c:v>176.6974015088013</c:v>
                </c:pt>
                <c:pt idx="50">
                  <c:v>179.6814752724225</c:v>
                </c:pt>
                <c:pt idx="51">
                  <c:v>174.149203688181</c:v>
                </c:pt>
                <c:pt idx="52">
                  <c:v>172.0033528918692</c:v>
                </c:pt>
                <c:pt idx="53">
                  <c:v>193.4618608549874</c:v>
                </c:pt>
                <c:pt idx="54">
                  <c:v>197.8206202849958</c:v>
                </c:pt>
                <c:pt idx="55">
                  <c:v>211.4333612740989</c:v>
                </c:pt>
                <c:pt idx="56">
                  <c:v>211.4333612740989</c:v>
                </c:pt>
                <c:pt idx="57">
                  <c:v>248.5163453478625</c:v>
                </c:pt>
                <c:pt idx="58">
                  <c:v>306.119027661358</c:v>
                </c:pt>
                <c:pt idx="59">
                  <c:v>322.2799664710813</c:v>
                </c:pt>
                <c:pt idx="60">
                  <c:v>342.5984911986588</c:v>
                </c:pt>
                <c:pt idx="61">
                  <c:v>392.9589270746017</c:v>
                </c:pt>
                <c:pt idx="62">
                  <c:v>378.8767812238055</c:v>
                </c:pt>
                <c:pt idx="63">
                  <c:v>370.4945515507125</c:v>
                </c:pt>
                <c:pt idx="64">
                  <c:v>409.723386420788</c:v>
                </c:pt>
                <c:pt idx="65">
                  <c:v>482.4140821458508</c:v>
                </c:pt>
                <c:pt idx="66">
                  <c:v>572.5062866722549</c:v>
                </c:pt>
                <c:pt idx="67">
                  <c:v>532.2715842414082</c:v>
                </c:pt>
                <c:pt idx="68">
                  <c:v>500.0167644593462</c:v>
                </c:pt>
                <c:pt idx="69">
                  <c:v>375.6915339480294</c:v>
                </c:pt>
                <c:pt idx="70">
                  <c:v>303.6378876781224</c:v>
                </c:pt>
                <c:pt idx="71">
                  <c:v>262.7996647108131</c:v>
                </c:pt>
                <c:pt idx="72">
                  <c:v>260.5196982397317</c:v>
                </c:pt>
                <c:pt idx="73">
                  <c:v>234.501257334451</c:v>
                </c:pt>
                <c:pt idx="74">
                  <c:v>192.154233025985</c:v>
                </c:pt>
                <c:pt idx="75">
                  <c:v>198.2564962279966</c:v>
                </c:pt>
                <c:pt idx="76">
                  <c:v>185.7502095557418</c:v>
                </c:pt>
                <c:pt idx="77">
                  <c:v>190.712489522213</c:v>
                </c:pt>
                <c:pt idx="78">
                  <c:v>193.1265716680637</c:v>
                </c:pt>
                <c:pt idx="79">
                  <c:v>192.79128248114</c:v>
                </c:pt>
                <c:pt idx="80">
                  <c:v>177.300922045264</c:v>
                </c:pt>
                <c:pt idx="81">
                  <c:v>186.9237217099749</c:v>
                </c:pt>
                <c:pt idx="82">
                  <c:v>184.8449287510478</c:v>
                </c:pt>
                <c:pt idx="83">
                  <c:v>193.6295054484493</c:v>
                </c:pt>
                <c:pt idx="84">
                  <c:v>211.4333612740989</c:v>
                </c:pt>
                <c:pt idx="85">
                  <c:v>201.8105616093879</c:v>
                </c:pt>
                <c:pt idx="86">
                  <c:v>203.4786253143336</c:v>
                </c:pt>
                <c:pt idx="87">
                  <c:v>232.3554065381391</c:v>
                </c:pt>
                <c:pt idx="88">
                  <c:v>263.6211232187761</c:v>
                </c:pt>
                <c:pt idx="89">
                  <c:v>268.6504610226321</c:v>
                </c:pt>
                <c:pt idx="90">
                  <c:v>273.7636211232188</c:v>
                </c:pt>
                <c:pt idx="91">
                  <c:v>265.5155071248952</c:v>
                </c:pt>
                <c:pt idx="92">
                  <c:v>265.314333612741</c:v>
                </c:pt>
                <c:pt idx="93">
                  <c:v>285.6663872590109</c:v>
                </c:pt>
                <c:pt idx="94">
                  <c:v>306.387259010897</c:v>
                </c:pt>
                <c:pt idx="95">
                  <c:v>359.1953059513824</c:v>
                </c:pt>
                <c:pt idx="96">
                  <c:v>386.839899413244</c:v>
                </c:pt>
                <c:pt idx="97">
                  <c:v>374.2833193629499</c:v>
                </c:pt>
                <c:pt idx="98">
                  <c:v>390.6119027661358</c:v>
                </c:pt>
                <c:pt idx="99">
                  <c:v>401.6764459346186</c:v>
                </c:pt>
                <c:pt idx="100">
                  <c:v>385.5825649622792</c:v>
                </c:pt>
                <c:pt idx="101">
                  <c:v>383.503772003353</c:v>
                </c:pt>
                <c:pt idx="102">
                  <c:v>385.0125733445095</c:v>
                </c:pt>
                <c:pt idx="103">
                  <c:v>387.2590108968986</c:v>
                </c:pt>
                <c:pt idx="104">
                  <c:v>373.6127409891031</c:v>
                </c:pt>
                <c:pt idx="105">
                  <c:v>347.2254819782061</c:v>
                </c:pt>
                <c:pt idx="106">
                  <c:v>340.7544006705784</c:v>
                </c:pt>
                <c:pt idx="107">
                  <c:v>329.7569153394803</c:v>
                </c:pt>
                <c:pt idx="108">
                  <c:v>322.883487007544</c:v>
                </c:pt>
                <c:pt idx="109">
                  <c:v>303.1349538977368</c:v>
                </c:pt>
                <c:pt idx="110">
                  <c:v>297.0662196144173</c:v>
                </c:pt>
                <c:pt idx="111">
                  <c:v>295.8927074601837</c:v>
                </c:pt>
                <c:pt idx="112">
                  <c:v>267.2254819782061</c:v>
                </c:pt>
                <c:pt idx="113">
                  <c:v>263.9396479463537</c:v>
                </c:pt>
                <c:pt idx="114">
                  <c:v>272.0033528918693</c:v>
                </c:pt>
                <c:pt idx="115">
                  <c:v>287.745180217938</c:v>
                </c:pt>
                <c:pt idx="116">
                  <c:v>271.9195305951383</c:v>
                </c:pt>
                <c:pt idx="117">
                  <c:v>259.7150041911148</c:v>
                </c:pt>
                <c:pt idx="118">
                  <c:v>264.3755238893545</c:v>
                </c:pt>
                <c:pt idx="119">
                  <c:v>273.2606873428332</c:v>
                </c:pt>
                <c:pt idx="120">
                  <c:v>263.3025984911985</c:v>
                </c:pt>
                <c:pt idx="121">
                  <c:v>270.5783738474431</c:v>
                </c:pt>
                <c:pt idx="122">
                  <c:v>263.8055322715836</c:v>
                </c:pt>
                <c:pt idx="123">
                  <c:v>251.6345347862531</c:v>
                </c:pt>
                <c:pt idx="124">
                  <c:v>246.202849958089</c:v>
                </c:pt>
                <c:pt idx="125">
                  <c:v>219.8460509098408</c:v>
                </c:pt>
                <c:pt idx="126">
                  <c:v>222.2906580710475</c:v>
                </c:pt>
                <c:pt idx="127">
                  <c:v>220.0335289186924</c:v>
                </c:pt>
                <c:pt idx="128">
                  <c:v>219.1953059513831</c:v>
                </c:pt>
                <c:pt idx="129">
                  <c:v>226.9907795473596</c:v>
                </c:pt>
                <c:pt idx="130">
                  <c:v>242.6934898016094</c:v>
                </c:pt>
                <c:pt idx="131">
                  <c:v>245.4316848281643</c:v>
                </c:pt>
                <c:pt idx="132">
                  <c:v>238.8935456831517</c:v>
                </c:pt>
                <c:pt idx="133">
                  <c:v>234.4677284157586</c:v>
                </c:pt>
                <c:pt idx="134">
                  <c:v>215.0209555741828</c:v>
                </c:pt>
                <c:pt idx="135">
                  <c:v>216.2615255658005</c:v>
                </c:pt>
                <c:pt idx="136">
                  <c:v>223.3696563285834</c:v>
                </c:pt>
                <c:pt idx="137">
                  <c:v>212.2380553227158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WTI Petróleo</c:v>
                </c:pt>
              </c:strCache>
            </c:strRef>
          </c:tx>
          <c:spPr>
            <a:ln w="38100">
              <a:solidFill>
                <a:srgbClr val="1D398A"/>
              </a:solidFill>
            </a:ln>
          </c:spPr>
          <c:marker>
            <c:symbol val="none"/>
          </c:marker>
          <c:dLbls>
            <c:dLbl>
              <c:idx val="137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7"/>
              <c:layout>
                <c:manualLayout>
                  <c:x val="0.00289118604308082"/>
                  <c:y val="-0.00937500000000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solidFill>
                      <a:srgbClr val="1D398A"/>
                    </a:solidFill>
                    <a:latin typeface="Verdana"/>
                    <a:cs typeface="Verdana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Hoja1!$A$2:$A$139</c:f>
              <c:numCache>
                <c:formatCode>mmm\-yy</c:formatCode>
                <c:ptCount val="138"/>
                <c:pt idx="0">
                  <c:v>37622.0</c:v>
                </c:pt>
                <c:pt idx="1">
                  <c:v>37653.0</c:v>
                </c:pt>
                <c:pt idx="2">
                  <c:v>37681.0</c:v>
                </c:pt>
                <c:pt idx="3">
                  <c:v>37712.0</c:v>
                </c:pt>
                <c:pt idx="4">
                  <c:v>37742.0</c:v>
                </c:pt>
                <c:pt idx="5">
                  <c:v>37773.0</c:v>
                </c:pt>
                <c:pt idx="6">
                  <c:v>37803.0</c:v>
                </c:pt>
                <c:pt idx="7">
                  <c:v>37834.0</c:v>
                </c:pt>
                <c:pt idx="8">
                  <c:v>37865.0</c:v>
                </c:pt>
                <c:pt idx="9">
                  <c:v>37895.0</c:v>
                </c:pt>
                <c:pt idx="10">
                  <c:v>37926.0</c:v>
                </c:pt>
                <c:pt idx="11">
                  <c:v>37956.0</c:v>
                </c:pt>
                <c:pt idx="12">
                  <c:v>37987.0</c:v>
                </c:pt>
                <c:pt idx="13">
                  <c:v>38018.0</c:v>
                </c:pt>
                <c:pt idx="14">
                  <c:v>38047.0</c:v>
                </c:pt>
                <c:pt idx="15">
                  <c:v>38078.0</c:v>
                </c:pt>
                <c:pt idx="16">
                  <c:v>38108.0</c:v>
                </c:pt>
                <c:pt idx="17">
                  <c:v>38139.0</c:v>
                </c:pt>
                <c:pt idx="18">
                  <c:v>38169.0</c:v>
                </c:pt>
                <c:pt idx="19">
                  <c:v>38200.0</c:v>
                </c:pt>
                <c:pt idx="20">
                  <c:v>38231.0</c:v>
                </c:pt>
                <c:pt idx="21">
                  <c:v>38261.0</c:v>
                </c:pt>
                <c:pt idx="22">
                  <c:v>38292.0</c:v>
                </c:pt>
                <c:pt idx="23">
                  <c:v>38322.0</c:v>
                </c:pt>
                <c:pt idx="24">
                  <c:v>38353.0</c:v>
                </c:pt>
                <c:pt idx="25">
                  <c:v>38384.0</c:v>
                </c:pt>
                <c:pt idx="26">
                  <c:v>38412.0</c:v>
                </c:pt>
                <c:pt idx="27">
                  <c:v>38443.0</c:v>
                </c:pt>
                <c:pt idx="28">
                  <c:v>38473.0</c:v>
                </c:pt>
                <c:pt idx="29">
                  <c:v>38504.0</c:v>
                </c:pt>
                <c:pt idx="30">
                  <c:v>38534.0</c:v>
                </c:pt>
                <c:pt idx="31">
                  <c:v>38565.0</c:v>
                </c:pt>
                <c:pt idx="32">
                  <c:v>38596.0</c:v>
                </c:pt>
                <c:pt idx="33">
                  <c:v>38626.0</c:v>
                </c:pt>
                <c:pt idx="34">
                  <c:v>38657.0</c:v>
                </c:pt>
                <c:pt idx="35">
                  <c:v>38687.0</c:v>
                </c:pt>
                <c:pt idx="36">
                  <c:v>38718.0</c:v>
                </c:pt>
                <c:pt idx="37">
                  <c:v>38749.0</c:v>
                </c:pt>
                <c:pt idx="38">
                  <c:v>38777.0</c:v>
                </c:pt>
                <c:pt idx="39">
                  <c:v>38808.0</c:v>
                </c:pt>
                <c:pt idx="40">
                  <c:v>38838.0</c:v>
                </c:pt>
                <c:pt idx="41">
                  <c:v>38869.0</c:v>
                </c:pt>
                <c:pt idx="42">
                  <c:v>38899.0</c:v>
                </c:pt>
                <c:pt idx="43">
                  <c:v>38930.0</c:v>
                </c:pt>
                <c:pt idx="44">
                  <c:v>38961.0</c:v>
                </c:pt>
                <c:pt idx="45">
                  <c:v>38991.0</c:v>
                </c:pt>
                <c:pt idx="46">
                  <c:v>39022.0</c:v>
                </c:pt>
                <c:pt idx="47">
                  <c:v>39052.0</c:v>
                </c:pt>
                <c:pt idx="48">
                  <c:v>39083.0</c:v>
                </c:pt>
                <c:pt idx="49">
                  <c:v>39114.0</c:v>
                </c:pt>
                <c:pt idx="50">
                  <c:v>39142.0</c:v>
                </c:pt>
                <c:pt idx="51">
                  <c:v>39173.0</c:v>
                </c:pt>
                <c:pt idx="52">
                  <c:v>39203.0</c:v>
                </c:pt>
                <c:pt idx="53">
                  <c:v>39234.0</c:v>
                </c:pt>
                <c:pt idx="54">
                  <c:v>39264.0</c:v>
                </c:pt>
                <c:pt idx="55">
                  <c:v>39295.0</c:v>
                </c:pt>
                <c:pt idx="56">
                  <c:v>39326.0</c:v>
                </c:pt>
                <c:pt idx="57">
                  <c:v>39356.0</c:v>
                </c:pt>
                <c:pt idx="58">
                  <c:v>39387.0</c:v>
                </c:pt>
                <c:pt idx="59">
                  <c:v>39417.0</c:v>
                </c:pt>
                <c:pt idx="60">
                  <c:v>39448.0</c:v>
                </c:pt>
                <c:pt idx="61">
                  <c:v>39479.0</c:v>
                </c:pt>
                <c:pt idx="62">
                  <c:v>39508.0</c:v>
                </c:pt>
                <c:pt idx="63">
                  <c:v>39539.0</c:v>
                </c:pt>
                <c:pt idx="64">
                  <c:v>39569.0</c:v>
                </c:pt>
                <c:pt idx="65">
                  <c:v>39600.0</c:v>
                </c:pt>
                <c:pt idx="66">
                  <c:v>39630.0</c:v>
                </c:pt>
                <c:pt idx="67">
                  <c:v>39661.0</c:v>
                </c:pt>
                <c:pt idx="68">
                  <c:v>39692.0</c:v>
                </c:pt>
                <c:pt idx="69">
                  <c:v>39722.0</c:v>
                </c:pt>
                <c:pt idx="70">
                  <c:v>39753.0</c:v>
                </c:pt>
                <c:pt idx="71">
                  <c:v>39783.0</c:v>
                </c:pt>
                <c:pt idx="72">
                  <c:v>39814.0</c:v>
                </c:pt>
                <c:pt idx="73">
                  <c:v>39845.0</c:v>
                </c:pt>
                <c:pt idx="74">
                  <c:v>39873.0</c:v>
                </c:pt>
                <c:pt idx="75">
                  <c:v>39904.0</c:v>
                </c:pt>
                <c:pt idx="76">
                  <c:v>39934.0</c:v>
                </c:pt>
                <c:pt idx="77">
                  <c:v>39965.0</c:v>
                </c:pt>
                <c:pt idx="78">
                  <c:v>39995.0</c:v>
                </c:pt>
                <c:pt idx="79">
                  <c:v>40026.0</c:v>
                </c:pt>
                <c:pt idx="80">
                  <c:v>40057.0</c:v>
                </c:pt>
                <c:pt idx="81">
                  <c:v>40087.0</c:v>
                </c:pt>
                <c:pt idx="82">
                  <c:v>40118.0</c:v>
                </c:pt>
                <c:pt idx="83">
                  <c:v>40148.0</c:v>
                </c:pt>
                <c:pt idx="84">
                  <c:v>40179.0</c:v>
                </c:pt>
                <c:pt idx="85">
                  <c:v>40210.0</c:v>
                </c:pt>
                <c:pt idx="86">
                  <c:v>40238.0</c:v>
                </c:pt>
                <c:pt idx="87">
                  <c:v>40269.0</c:v>
                </c:pt>
                <c:pt idx="88">
                  <c:v>40299.0</c:v>
                </c:pt>
                <c:pt idx="89">
                  <c:v>40330.0</c:v>
                </c:pt>
                <c:pt idx="90">
                  <c:v>40360.0</c:v>
                </c:pt>
                <c:pt idx="91">
                  <c:v>40391.0</c:v>
                </c:pt>
                <c:pt idx="92">
                  <c:v>40422.0</c:v>
                </c:pt>
                <c:pt idx="93">
                  <c:v>40452.0</c:v>
                </c:pt>
                <c:pt idx="94">
                  <c:v>40483.0</c:v>
                </c:pt>
                <c:pt idx="95">
                  <c:v>40513.0</c:v>
                </c:pt>
                <c:pt idx="96">
                  <c:v>40544.0</c:v>
                </c:pt>
                <c:pt idx="97">
                  <c:v>40575.0</c:v>
                </c:pt>
                <c:pt idx="98">
                  <c:v>40603.0</c:v>
                </c:pt>
                <c:pt idx="99">
                  <c:v>40634.0</c:v>
                </c:pt>
                <c:pt idx="100">
                  <c:v>40664.0</c:v>
                </c:pt>
                <c:pt idx="101">
                  <c:v>40695.0</c:v>
                </c:pt>
                <c:pt idx="102">
                  <c:v>40725.0</c:v>
                </c:pt>
                <c:pt idx="103">
                  <c:v>40756.0</c:v>
                </c:pt>
                <c:pt idx="104">
                  <c:v>40787.0</c:v>
                </c:pt>
                <c:pt idx="105">
                  <c:v>40817.0</c:v>
                </c:pt>
                <c:pt idx="106">
                  <c:v>40848.0</c:v>
                </c:pt>
                <c:pt idx="107">
                  <c:v>40878.0</c:v>
                </c:pt>
                <c:pt idx="108">
                  <c:v>40909.0</c:v>
                </c:pt>
                <c:pt idx="109">
                  <c:v>40940.0</c:v>
                </c:pt>
                <c:pt idx="110">
                  <c:v>40969.0</c:v>
                </c:pt>
                <c:pt idx="111">
                  <c:v>41000.0</c:v>
                </c:pt>
                <c:pt idx="112">
                  <c:v>41030.0</c:v>
                </c:pt>
                <c:pt idx="113">
                  <c:v>41061.0</c:v>
                </c:pt>
                <c:pt idx="114">
                  <c:v>41091.0</c:v>
                </c:pt>
                <c:pt idx="115">
                  <c:v>41122.0</c:v>
                </c:pt>
                <c:pt idx="116">
                  <c:v>41153.0</c:v>
                </c:pt>
                <c:pt idx="117">
                  <c:v>41183.0</c:v>
                </c:pt>
                <c:pt idx="118">
                  <c:v>41214.0</c:v>
                </c:pt>
                <c:pt idx="119">
                  <c:v>41244.0</c:v>
                </c:pt>
                <c:pt idx="120">
                  <c:v>41275.0</c:v>
                </c:pt>
                <c:pt idx="121">
                  <c:v>41306.0</c:v>
                </c:pt>
                <c:pt idx="122">
                  <c:v>41334.0</c:v>
                </c:pt>
                <c:pt idx="123">
                  <c:v>41365.0</c:v>
                </c:pt>
                <c:pt idx="124">
                  <c:v>41395.0</c:v>
                </c:pt>
                <c:pt idx="125">
                  <c:v>41426.0</c:v>
                </c:pt>
                <c:pt idx="126">
                  <c:v>41456.0</c:v>
                </c:pt>
                <c:pt idx="127">
                  <c:v>41487.0</c:v>
                </c:pt>
                <c:pt idx="128">
                  <c:v>41518.0</c:v>
                </c:pt>
                <c:pt idx="129">
                  <c:v>41548.0</c:v>
                </c:pt>
                <c:pt idx="130">
                  <c:v>41579.0</c:v>
                </c:pt>
                <c:pt idx="131">
                  <c:v>41609.0</c:v>
                </c:pt>
                <c:pt idx="132">
                  <c:v>41640.0</c:v>
                </c:pt>
                <c:pt idx="133">
                  <c:v>41671.0</c:v>
                </c:pt>
                <c:pt idx="134">
                  <c:v>41699.0</c:v>
                </c:pt>
                <c:pt idx="135">
                  <c:v>41730.0</c:v>
                </c:pt>
                <c:pt idx="136">
                  <c:v>41760.0</c:v>
                </c:pt>
                <c:pt idx="137">
                  <c:v>41791.0</c:v>
                </c:pt>
              </c:numCache>
            </c:numRef>
          </c:cat>
          <c:val>
            <c:numRef>
              <c:f>Hoja1!$E$2:$E$139</c:f>
              <c:numCache>
                <c:formatCode>0.0</c:formatCode>
                <c:ptCount val="138"/>
                <c:pt idx="0">
                  <c:v>100.0</c:v>
                </c:pt>
                <c:pt idx="1">
                  <c:v>108.7405159332322</c:v>
                </c:pt>
                <c:pt idx="2">
                  <c:v>101.6995447647951</c:v>
                </c:pt>
                <c:pt idx="3">
                  <c:v>85.49317147192716</c:v>
                </c:pt>
                <c:pt idx="4">
                  <c:v>85.31107738998475</c:v>
                </c:pt>
                <c:pt idx="5">
                  <c:v>93.05007587253392</c:v>
                </c:pt>
                <c:pt idx="6">
                  <c:v>93.35356600910468</c:v>
                </c:pt>
                <c:pt idx="7">
                  <c:v>95.81183611532614</c:v>
                </c:pt>
                <c:pt idx="8">
                  <c:v>85.91805766312593</c:v>
                </c:pt>
                <c:pt idx="9">
                  <c:v>92.07890743550824</c:v>
                </c:pt>
                <c:pt idx="10">
                  <c:v>94.41578148710165</c:v>
                </c:pt>
                <c:pt idx="11">
                  <c:v>97.51138088012141</c:v>
                </c:pt>
                <c:pt idx="12">
                  <c:v>104.1274658573596</c:v>
                </c:pt>
                <c:pt idx="13">
                  <c:v>105.2807283763278</c:v>
                </c:pt>
                <c:pt idx="14">
                  <c:v>111.5022761760243</c:v>
                </c:pt>
                <c:pt idx="15">
                  <c:v>111.5326251896813</c:v>
                </c:pt>
                <c:pt idx="16">
                  <c:v>122.2458270106222</c:v>
                </c:pt>
                <c:pt idx="17">
                  <c:v>115.4172989377845</c:v>
                </c:pt>
                <c:pt idx="18">
                  <c:v>123.7632776934749</c:v>
                </c:pt>
                <c:pt idx="19">
                  <c:v>136.2670713201821</c:v>
                </c:pt>
                <c:pt idx="20">
                  <c:v>139.423368740516</c:v>
                </c:pt>
                <c:pt idx="21">
                  <c:v>161.699544764795</c:v>
                </c:pt>
                <c:pt idx="22">
                  <c:v>147.1016691957511</c:v>
                </c:pt>
                <c:pt idx="23">
                  <c:v>130.9559939301973</c:v>
                </c:pt>
                <c:pt idx="24">
                  <c:v>142.154779969651</c:v>
                </c:pt>
                <c:pt idx="25">
                  <c:v>146.1305007587253</c:v>
                </c:pt>
                <c:pt idx="26">
                  <c:v>164.4613050075872</c:v>
                </c:pt>
                <c:pt idx="27">
                  <c:v>160.7890743550834</c:v>
                </c:pt>
                <c:pt idx="28">
                  <c:v>151.2291350531108</c:v>
                </c:pt>
                <c:pt idx="29">
                  <c:v>171.0166919575114</c:v>
                </c:pt>
                <c:pt idx="30">
                  <c:v>179.0591805766312</c:v>
                </c:pt>
                <c:pt idx="31">
                  <c:v>197.238239757208</c:v>
                </c:pt>
                <c:pt idx="32">
                  <c:v>199.0591805766312</c:v>
                </c:pt>
                <c:pt idx="33">
                  <c:v>188.9529590288315</c:v>
                </c:pt>
                <c:pt idx="34">
                  <c:v>176.9954476479514</c:v>
                </c:pt>
                <c:pt idx="35">
                  <c:v>180.3034901365706</c:v>
                </c:pt>
                <c:pt idx="36">
                  <c:v>198.7556904400606</c:v>
                </c:pt>
                <c:pt idx="37">
                  <c:v>187.040971168437</c:v>
                </c:pt>
                <c:pt idx="38">
                  <c:v>190.257966616085</c:v>
                </c:pt>
                <c:pt idx="39">
                  <c:v>210.7435508345972</c:v>
                </c:pt>
                <c:pt idx="40">
                  <c:v>214.9924127465857</c:v>
                </c:pt>
                <c:pt idx="41">
                  <c:v>215.3262518968133</c:v>
                </c:pt>
                <c:pt idx="42">
                  <c:v>225.8270106221548</c:v>
                </c:pt>
                <c:pt idx="43">
                  <c:v>221.6691957511379</c:v>
                </c:pt>
                <c:pt idx="44">
                  <c:v>193.6267071320182</c:v>
                </c:pt>
                <c:pt idx="45">
                  <c:v>178.7253414264036</c:v>
                </c:pt>
                <c:pt idx="46">
                  <c:v>179.3019726858877</c:v>
                </c:pt>
                <c:pt idx="47">
                  <c:v>188.04248861912</c:v>
                </c:pt>
                <c:pt idx="48">
                  <c:v>165.432473444613</c:v>
                </c:pt>
                <c:pt idx="49">
                  <c:v>179.9089529590288</c:v>
                </c:pt>
                <c:pt idx="50">
                  <c:v>183.4294385432473</c:v>
                </c:pt>
                <c:pt idx="51">
                  <c:v>194.1729893778452</c:v>
                </c:pt>
                <c:pt idx="52">
                  <c:v>192.5948406676783</c:v>
                </c:pt>
                <c:pt idx="53">
                  <c:v>204.825493171472</c:v>
                </c:pt>
                <c:pt idx="54">
                  <c:v>224.9468892261001</c:v>
                </c:pt>
                <c:pt idx="55">
                  <c:v>219.6054628224583</c:v>
                </c:pt>
                <c:pt idx="56">
                  <c:v>242.5493171471927</c:v>
                </c:pt>
                <c:pt idx="57">
                  <c:v>260.3945371775417</c:v>
                </c:pt>
                <c:pt idx="58">
                  <c:v>287.617602427921</c:v>
                </c:pt>
                <c:pt idx="59">
                  <c:v>278.2701062215476</c:v>
                </c:pt>
                <c:pt idx="60">
                  <c:v>282.154779969651</c:v>
                </c:pt>
                <c:pt idx="61">
                  <c:v>289.4992412746586</c:v>
                </c:pt>
                <c:pt idx="62">
                  <c:v>320.030349013657</c:v>
                </c:pt>
                <c:pt idx="63">
                  <c:v>341.6691957511379</c:v>
                </c:pt>
                <c:pt idx="64">
                  <c:v>380.5766312594839</c:v>
                </c:pt>
                <c:pt idx="65">
                  <c:v>406.3125948406677</c:v>
                </c:pt>
                <c:pt idx="66">
                  <c:v>404.7647951441578</c:v>
                </c:pt>
                <c:pt idx="67">
                  <c:v>354.081942336874</c:v>
                </c:pt>
                <c:pt idx="68">
                  <c:v>315.9635811836115</c:v>
                </c:pt>
                <c:pt idx="69">
                  <c:v>232.5037936267071</c:v>
                </c:pt>
                <c:pt idx="70">
                  <c:v>173.9301972685888</c:v>
                </c:pt>
                <c:pt idx="71">
                  <c:v>124.7951441578149</c:v>
                </c:pt>
                <c:pt idx="72">
                  <c:v>126.5857359635812</c:v>
                </c:pt>
                <c:pt idx="73">
                  <c:v>118.6342943854325</c:v>
                </c:pt>
                <c:pt idx="74">
                  <c:v>145.4931714719272</c:v>
                </c:pt>
                <c:pt idx="75">
                  <c:v>150.6828528072837</c:v>
                </c:pt>
                <c:pt idx="76">
                  <c:v>179.1502276176024</c:v>
                </c:pt>
                <c:pt idx="77">
                  <c:v>211.350531107739</c:v>
                </c:pt>
                <c:pt idx="78">
                  <c:v>194.6889226100152</c:v>
                </c:pt>
                <c:pt idx="79">
                  <c:v>215.629742033384</c:v>
                </c:pt>
                <c:pt idx="80">
                  <c:v>210.6525037936267</c:v>
                </c:pt>
                <c:pt idx="81">
                  <c:v>229.8027314112291</c:v>
                </c:pt>
                <c:pt idx="82">
                  <c:v>236.6919575113808</c:v>
                </c:pt>
                <c:pt idx="83">
                  <c:v>226.0091047040971</c:v>
                </c:pt>
                <c:pt idx="84">
                  <c:v>237.7238239757208</c:v>
                </c:pt>
                <c:pt idx="85">
                  <c:v>231.8361153262519</c:v>
                </c:pt>
                <c:pt idx="86">
                  <c:v>246.433990895296</c:v>
                </c:pt>
                <c:pt idx="87">
                  <c:v>255.8118361153262</c:v>
                </c:pt>
                <c:pt idx="88">
                  <c:v>223.793626707132</c:v>
                </c:pt>
                <c:pt idx="89">
                  <c:v>228.649468892261</c:v>
                </c:pt>
                <c:pt idx="90">
                  <c:v>231.6236722306523</c:v>
                </c:pt>
                <c:pt idx="91">
                  <c:v>232.47344461305</c:v>
                </c:pt>
                <c:pt idx="92">
                  <c:v>228.3459787556904</c:v>
                </c:pt>
                <c:pt idx="93">
                  <c:v>248.5280728376327</c:v>
                </c:pt>
                <c:pt idx="94">
                  <c:v>255.690440060698</c:v>
                </c:pt>
                <c:pt idx="95">
                  <c:v>270.5614567526548</c:v>
                </c:pt>
                <c:pt idx="96">
                  <c:v>270.6221547799696</c:v>
                </c:pt>
                <c:pt idx="97">
                  <c:v>268.8315629742032</c:v>
                </c:pt>
                <c:pt idx="98">
                  <c:v>312.1699544764795</c:v>
                </c:pt>
                <c:pt idx="99">
                  <c:v>332.412746585736</c:v>
                </c:pt>
                <c:pt idx="100">
                  <c:v>306.2215477996965</c:v>
                </c:pt>
                <c:pt idx="101">
                  <c:v>292.1396054628223</c:v>
                </c:pt>
                <c:pt idx="102">
                  <c:v>295.2959028831562</c:v>
                </c:pt>
                <c:pt idx="103">
                  <c:v>262.0030349013657</c:v>
                </c:pt>
                <c:pt idx="104">
                  <c:v>259.5447647951441</c:v>
                </c:pt>
                <c:pt idx="105">
                  <c:v>261.9726858877086</c:v>
                </c:pt>
                <c:pt idx="106">
                  <c:v>294.8710166919575</c:v>
                </c:pt>
                <c:pt idx="107">
                  <c:v>299.1198786039453</c:v>
                </c:pt>
                <c:pt idx="108">
                  <c:v>304.309559939302</c:v>
                </c:pt>
                <c:pt idx="109">
                  <c:v>310.1669195751138</c:v>
                </c:pt>
                <c:pt idx="110">
                  <c:v>322.185128983308</c:v>
                </c:pt>
                <c:pt idx="111">
                  <c:v>313.5660091047041</c:v>
                </c:pt>
                <c:pt idx="112">
                  <c:v>287.2837632776928</c:v>
                </c:pt>
                <c:pt idx="113">
                  <c:v>249.772382397572</c:v>
                </c:pt>
                <c:pt idx="114">
                  <c:v>266.7678300455235</c:v>
                </c:pt>
                <c:pt idx="115">
                  <c:v>285.6752655538694</c:v>
                </c:pt>
                <c:pt idx="116">
                  <c:v>286.8285280728376</c:v>
                </c:pt>
                <c:pt idx="117">
                  <c:v>271.5933232169947</c:v>
                </c:pt>
                <c:pt idx="118">
                  <c:v>262.610015174507</c:v>
                </c:pt>
                <c:pt idx="119">
                  <c:v>266.6464339908953</c:v>
                </c:pt>
                <c:pt idx="120">
                  <c:v>287.587253414264</c:v>
                </c:pt>
                <c:pt idx="121">
                  <c:v>289.2564491654021</c:v>
                </c:pt>
                <c:pt idx="122">
                  <c:v>282.0637329286789</c:v>
                </c:pt>
                <c:pt idx="123">
                  <c:v>279.2716236722306</c:v>
                </c:pt>
                <c:pt idx="124">
                  <c:v>286.8285280728376</c:v>
                </c:pt>
                <c:pt idx="125">
                  <c:v>290.6525037936266</c:v>
                </c:pt>
                <c:pt idx="126">
                  <c:v>317.6631259484066</c:v>
                </c:pt>
                <c:pt idx="127">
                  <c:v>323.4294385432472</c:v>
                </c:pt>
                <c:pt idx="128">
                  <c:v>322.5796661608497</c:v>
                </c:pt>
                <c:pt idx="129">
                  <c:v>305.1289833080425</c:v>
                </c:pt>
                <c:pt idx="130">
                  <c:v>284.855842185129</c:v>
                </c:pt>
                <c:pt idx="131">
                  <c:v>296.2974203338391</c:v>
                </c:pt>
                <c:pt idx="132">
                  <c:v>287.1623672230653</c:v>
                </c:pt>
                <c:pt idx="133">
                  <c:v>305.9787556904399</c:v>
                </c:pt>
                <c:pt idx="134">
                  <c:v>305.9180576631259</c:v>
                </c:pt>
                <c:pt idx="135">
                  <c:v>309.772382397572</c:v>
                </c:pt>
                <c:pt idx="136">
                  <c:v>310.1062215477995</c:v>
                </c:pt>
                <c:pt idx="137">
                  <c:v>321.0622154779969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12832392"/>
        <c:axId val="-2012641368"/>
      </c:lineChart>
      <c:dateAx>
        <c:axId val="-2012832392"/>
        <c:scaling>
          <c:orientation val="minMax"/>
          <c:min val="37653.0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s-ES"/>
          </a:p>
        </c:txPr>
        <c:crossAx val="-2012641368"/>
        <c:crosses val="autoZero"/>
        <c:auto val="1"/>
        <c:lblOffset val="100"/>
        <c:baseTimeUnit val="months"/>
        <c:majorUnit val="4.0"/>
        <c:majorTimeUnit val="months"/>
      </c:dateAx>
      <c:valAx>
        <c:axId val="-2012641368"/>
        <c:scaling>
          <c:orientation val="minMax"/>
          <c:max val="600.0"/>
          <c:min val="60.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>
                <a:latin typeface="Verdana"/>
              </a:defRPr>
            </a:pPr>
            <a:endParaRPr lang="es-ES"/>
          </a:p>
        </c:txPr>
        <c:crossAx val="-2012832392"/>
        <c:crosses val="autoZero"/>
        <c:crossBetween val="between"/>
      </c:valAx>
    </c:plotArea>
    <c:legend>
      <c:legendPos val="b"/>
      <c:legendEntry>
        <c:idx val="0"/>
        <c:txPr>
          <a:bodyPr rot="0" vert="horz"/>
          <a:lstStyle/>
          <a:p>
            <a:pPr>
              <a:defRPr sz="1000"/>
            </a:pPr>
            <a:endParaRPr lang="es-ES"/>
          </a:p>
        </c:txPr>
      </c:legendEntry>
      <c:legendEntry>
        <c:idx val="1"/>
        <c:txPr>
          <a:bodyPr rot="0" vert="horz"/>
          <a:lstStyle/>
          <a:p>
            <a:pPr>
              <a:defRPr sz="1000"/>
            </a:pPr>
            <a:endParaRPr lang="es-ES"/>
          </a:p>
        </c:txPr>
      </c:legendEntry>
      <c:legendEntry>
        <c:idx val="2"/>
        <c:txPr>
          <a:bodyPr rot="0" vert="horz"/>
          <a:lstStyle/>
          <a:p>
            <a:pPr>
              <a:defRPr sz="1000"/>
            </a:pPr>
            <a:endParaRPr lang="es-ES"/>
          </a:p>
        </c:txPr>
      </c:legendEntry>
      <c:layout>
        <c:manualLayout>
          <c:xMode val="edge"/>
          <c:yMode val="edge"/>
          <c:x val="0.157628099395603"/>
          <c:y val="0.881335474539102"/>
          <c:w val="0.663105159100724"/>
          <c:h val="0.0608883641492813"/>
        </c:manualLayout>
      </c:layout>
      <c:overlay val="0"/>
      <c:txPr>
        <a:bodyPr rot="0" vert="horz"/>
        <a:lstStyle/>
        <a:p>
          <a:pPr>
            <a:defRPr sz="1000"/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600">
          <a:latin typeface="Trebuchet MS" pitchFamily="34" charset="0"/>
        </a:defRPr>
      </a:pPr>
      <a:endParaRPr lang="es-E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2971147486966"/>
          <c:y val="0.0233215593125098"/>
          <c:w val="0.662348626108042"/>
          <c:h val="0.9641303744028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2007-2011*</c:v>
                </c:pt>
              </c:strCache>
            </c:strRef>
          </c:tx>
          <c:spPr>
            <a:solidFill>
              <a:srgbClr val="1D398A"/>
            </a:solidFill>
            <a:ln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2.754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1.011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367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673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226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47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194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27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41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18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8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1D398A"/>
                    </a:solidFill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Hoja1!$A$2:$A$12</c:f>
              <c:strCache>
                <c:ptCount val="11"/>
                <c:pt idx="0">
                  <c:v>Casanare</c:v>
                </c:pt>
                <c:pt idx="1">
                  <c:v>Meta</c:v>
                </c:pt>
                <c:pt idx="2">
                  <c:v>Putumayo</c:v>
                </c:pt>
                <c:pt idx="3">
                  <c:v>La Guajira</c:v>
                </c:pt>
                <c:pt idx="4">
                  <c:v>Córdoba</c:v>
                </c:pt>
                <c:pt idx="5">
                  <c:v>Cauca</c:v>
                </c:pt>
                <c:pt idx="6">
                  <c:v>Santander</c:v>
                </c:pt>
                <c:pt idx="7">
                  <c:v>Atlántico</c:v>
                </c:pt>
                <c:pt idx="8">
                  <c:v>Antioquia</c:v>
                </c:pt>
                <c:pt idx="9">
                  <c:v>Valle del Cauca</c:v>
                </c:pt>
                <c:pt idx="10">
                  <c:v>Bogotá</c:v>
                </c:pt>
              </c:strCache>
            </c:strRef>
          </c:cat>
          <c:val>
            <c:numRef>
              <c:f>Hoja1!$B$2:$B$12</c:f>
              <c:numCache>
                <c:formatCode>#,##0</c:formatCode>
                <c:ptCount val="11"/>
                <c:pt idx="0">
                  <c:v>2.75400534003613E6</c:v>
                </c:pt>
                <c:pt idx="1">
                  <c:v>1.01134356401112E6</c:v>
                </c:pt>
                <c:pt idx="2">
                  <c:v>367370.293518285</c:v>
                </c:pt>
                <c:pt idx="3">
                  <c:v>672853.455881052</c:v>
                </c:pt>
                <c:pt idx="4">
                  <c:v>225922.1061129231</c:v>
                </c:pt>
                <c:pt idx="5">
                  <c:v>46681.38252448075</c:v>
                </c:pt>
                <c:pt idx="6">
                  <c:v>193770.9598273351</c:v>
                </c:pt>
                <c:pt idx="7">
                  <c:v>27235.20181456551</c:v>
                </c:pt>
                <c:pt idx="8">
                  <c:v>40800.30648569086</c:v>
                </c:pt>
                <c:pt idx="9">
                  <c:v>17588.45013506475</c:v>
                </c:pt>
                <c:pt idx="10">
                  <c:v>7647.852629607468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B90053"/>
            </a:solidFill>
            <a:ln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1.696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1.337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555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704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286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186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159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68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73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46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15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B90053"/>
                    </a:solidFill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Hoja1!$A$2:$A$12</c:f>
              <c:strCache>
                <c:ptCount val="11"/>
                <c:pt idx="0">
                  <c:v>Casanare</c:v>
                </c:pt>
                <c:pt idx="1">
                  <c:v>Meta</c:v>
                </c:pt>
                <c:pt idx="2">
                  <c:v>Putumayo</c:v>
                </c:pt>
                <c:pt idx="3">
                  <c:v>La Guajira</c:v>
                </c:pt>
                <c:pt idx="4">
                  <c:v>Córdoba</c:v>
                </c:pt>
                <c:pt idx="5">
                  <c:v>Cauca</c:v>
                </c:pt>
                <c:pt idx="6">
                  <c:v>Santander</c:v>
                </c:pt>
                <c:pt idx="7">
                  <c:v>Atlántico</c:v>
                </c:pt>
                <c:pt idx="8">
                  <c:v>Antioquia</c:v>
                </c:pt>
                <c:pt idx="9">
                  <c:v>Valle del Cauca</c:v>
                </c:pt>
                <c:pt idx="10">
                  <c:v>Bogotá</c:v>
                </c:pt>
              </c:strCache>
            </c:strRef>
          </c:cat>
          <c:val>
            <c:numRef>
              <c:f>Hoja1!$C$2:$C$12</c:f>
              <c:numCache>
                <c:formatCode>#,##0</c:formatCode>
                <c:ptCount val="11"/>
                <c:pt idx="0">
                  <c:v>1.69585599876882E6</c:v>
                </c:pt>
                <c:pt idx="1">
                  <c:v>1.33722244584006E6</c:v>
                </c:pt>
                <c:pt idx="2">
                  <c:v>555278.8172136585</c:v>
                </c:pt>
                <c:pt idx="3">
                  <c:v>704078.295591242</c:v>
                </c:pt>
                <c:pt idx="4">
                  <c:v>285876.1623067465</c:v>
                </c:pt>
                <c:pt idx="5">
                  <c:v>186322.5710348937</c:v>
                </c:pt>
                <c:pt idx="6">
                  <c:v>158704.4354987628</c:v>
                </c:pt>
                <c:pt idx="7">
                  <c:v>68502.03282003745</c:v>
                </c:pt>
                <c:pt idx="8">
                  <c:v>72697.57371520247</c:v>
                </c:pt>
                <c:pt idx="9">
                  <c:v>46013.86251335104</c:v>
                </c:pt>
                <c:pt idx="10">
                  <c:v>15480.34067923203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2013-2014*</c:v>
                </c:pt>
              </c:strCache>
            </c:strRef>
          </c:tx>
          <c:spPr>
            <a:solidFill>
              <a:srgbClr val="64A55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1.444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875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463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457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284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218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149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79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75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53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18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64A556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Hoja1!$A$2:$A$12</c:f>
              <c:strCache>
                <c:ptCount val="11"/>
                <c:pt idx="0">
                  <c:v>Casanare</c:v>
                </c:pt>
                <c:pt idx="1">
                  <c:v>Meta</c:v>
                </c:pt>
                <c:pt idx="2">
                  <c:v>Putumayo</c:v>
                </c:pt>
                <c:pt idx="3">
                  <c:v>La Guajira</c:v>
                </c:pt>
                <c:pt idx="4">
                  <c:v>Córdoba</c:v>
                </c:pt>
                <c:pt idx="5">
                  <c:v>Cauca</c:v>
                </c:pt>
                <c:pt idx="6">
                  <c:v>Santander</c:v>
                </c:pt>
                <c:pt idx="7">
                  <c:v>Atlántico</c:v>
                </c:pt>
                <c:pt idx="8">
                  <c:v>Antioquia</c:v>
                </c:pt>
                <c:pt idx="9">
                  <c:v>Valle del Cauca</c:v>
                </c:pt>
                <c:pt idx="10">
                  <c:v>Bogotá</c:v>
                </c:pt>
              </c:strCache>
            </c:strRef>
          </c:cat>
          <c:val>
            <c:numRef>
              <c:f>Hoja1!$D$2:$D$12</c:f>
              <c:numCache>
                <c:formatCode>#,##0</c:formatCode>
                <c:ptCount val="11"/>
                <c:pt idx="0">
                  <c:v>1.44381408124167E6</c:v>
                </c:pt>
                <c:pt idx="1">
                  <c:v>875147.3906552208</c:v>
                </c:pt>
                <c:pt idx="2">
                  <c:v>463442.0614953347</c:v>
                </c:pt>
                <c:pt idx="3">
                  <c:v>457360.8574165478</c:v>
                </c:pt>
                <c:pt idx="4">
                  <c:v>283711.9056980061</c:v>
                </c:pt>
                <c:pt idx="5">
                  <c:v>217733.3458182393</c:v>
                </c:pt>
                <c:pt idx="6">
                  <c:v>149089.8196118813</c:v>
                </c:pt>
                <c:pt idx="7">
                  <c:v>79468.44637938349</c:v>
                </c:pt>
                <c:pt idx="8">
                  <c:v>74527.93388409015</c:v>
                </c:pt>
                <c:pt idx="9">
                  <c:v>53379.06117421651</c:v>
                </c:pt>
                <c:pt idx="10">
                  <c:v>18344.9715147981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-16"/>
        <c:axId val="-2006024264"/>
        <c:axId val="-2006021048"/>
      </c:barChart>
      <c:catAx>
        <c:axId val="-2006024264"/>
        <c:scaling>
          <c:orientation val="maxMin"/>
        </c:scaling>
        <c:delete val="0"/>
        <c:axPos val="l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sz="1200"/>
            </a:pPr>
            <a:endParaRPr lang="es-ES"/>
          </a:p>
        </c:txPr>
        <c:crossAx val="-2006021048"/>
        <c:crosses val="autoZero"/>
        <c:auto val="1"/>
        <c:lblAlgn val="ctr"/>
        <c:lblOffset val="200"/>
        <c:noMultiLvlLbl val="0"/>
      </c:catAx>
      <c:valAx>
        <c:axId val="-2006021048"/>
        <c:scaling>
          <c:orientation val="minMax"/>
          <c:max val="3.0E6"/>
        </c:scaling>
        <c:delete val="1"/>
        <c:axPos val="t"/>
        <c:numFmt formatCode="#,##0" sourceLinked="1"/>
        <c:majorTickMark val="out"/>
        <c:minorTickMark val="none"/>
        <c:tickLblPos val="nextTo"/>
        <c:crossAx val="-200602426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000" b="1">
                <a:solidFill>
                  <a:srgbClr val="1D398A"/>
                </a:solidFill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 sz="1000" b="1">
                <a:solidFill>
                  <a:srgbClr val="B90053"/>
                </a:solidFill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 sz="1000" b="1">
                <a:solidFill>
                  <a:srgbClr val="64A556"/>
                </a:solidFill>
              </a:defRPr>
            </a:pPr>
            <a:endParaRPr lang="es-ES"/>
          </a:p>
        </c:txPr>
      </c:legendEntry>
      <c:layout>
        <c:manualLayout>
          <c:xMode val="edge"/>
          <c:yMode val="edge"/>
          <c:x val="0.618282842225637"/>
          <c:y val="0.571036872854348"/>
          <c:w val="0.379902401110969"/>
          <c:h val="0.187028510825795"/>
        </c:manualLayout>
      </c:layout>
      <c:overlay val="0"/>
      <c:txPr>
        <a:bodyPr/>
        <a:lstStyle/>
        <a:p>
          <a:pPr>
            <a:defRPr sz="1000"/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8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pPr>
      <a:endParaRPr lang="es-E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53184561189282"/>
          <c:y val="0.0333774144569361"/>
          <c:w val="0.969363087762143"/>
          <c:h val="0.621655658331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Tasa de Crecimiento Promedio anual PIB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</c:spPr>
          <c:invertIfNegative val="0"/>
          <c:dPt>
            <c:idx val="2"/>
            <c:invertIfNegative val="0"/>
            <c:bubble3D val="0"/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</c:spPr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</c:spPr>
          </c:dPt>
          <c:dPt>
            <c:idx val="9"/>
            <c:invertIfNegative val="0"/>
            <c:bubble3D val="0"/>
            <c:spPr>
              <a:solidFill>
                <a:srgbClr val="008000"/>
              </a:solidFill>
              <a:ln>
                <a:noFill/>
              </a:ln>
            </c:spPr>
          </c:dPt>
          <c:dPt>
            <c:idx val="10"/>
            <c:invertIfNegative val="0"/>
            <c:bubble3D val="0"/>
          </c:dPt>
          <c:dPt>
            <c:idx val="11"/>
            <c:invertIfNegative val="0"/>
            <c:bubble3D val="0"/>
          </c:dPt>
          <c:dPt>
            <c:idx val="12"/>
            <c:invertIfNegative val="0"/>
            <c:bubble3D val="0"/>
            <c:spPr>
              <a:solidFill>
                <a:srgbClr val="A13992"/>
              </a:solidFill>
              <a:ln>
                <a:noFill/>
              </a:ln>
            </c:spPr>
          </c:dPt>
          <c:dPt>
            <c:idx val="13"/>
            <c:invertIfNegative val="0"/>
            <c:bubble3D val="0"/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5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c:spPr>
          </c:dPt>
          <c:dPt>
            <c:idx val="16"/>
            <c:invertIfNegative val="0"/>
            <c:bubble3D val="0"/>
          </c:dPt>
          <c:dPt>
            <c:idx val="19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</c:spPr>
          </c:dPt>
          <c:dPt>
            <c:idx val="20"/>
            <c:invertIfNegative val="0"/>
            <c:bubble3D val="0"/>
          </c:dPt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4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5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6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7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8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9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0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1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2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3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200" b="1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Hoja1!$A$2:$A$35</c:f>
              <c:strCache>
                <c:ptCount val="32"/>
                <c:pt idx="0">
                  <c:v>Meta</c:v>
                </c:pt>
                <c:pt idx="1">
                  <c:v>Putumayo</c:v>
                </c:pt>
                <c:pt idx="2">
                  <c:v>Chocó</c:v>
                </c:pt>
                <c:pt idx="3">
                  <c:v>Cesar</c:v>
                </c:pt>
                <c:pt idx="4">
                  <c:v>Cauca</c:v>
                </c:pt>
                <c:pt idx="5">
                  <c:v>Bolivar</c:v>
                </c:pt>
                <c:pt idx="6">
                  <c:v>La Guajira</c:v>
                </c:pt>
                <c:pt idx="7">
                  <c:v>Sucre</c:v>
                </c:pt>
                <c:pt idx="8">
                  <c:v>Santander</c:v>
                </c:pt>
                <c:pt idx="9">
                  <c:v>Antioquia</c:v>
                </c:pt>
                <c:pt idx="10">
                  <c:v>Nariño</c:v>
                </c:pt>
                <c:pt idx="11">
                  <c:v>Cundinamarca</c:v>
                </c:pt>
                <c:pt idx="12">
                  <c:v>Colombia</c:v>
                </c:pt>
                <c:pt idx="13">
                  <c:v>Boyaca</c:v>
                </c:pt>
                <c:pt idx="14">
                  <c:v>Bogotá</c:v>
                </c:pt>
                <c:pt idx="15">
                  <c:v>Atlántico</c:v>
                </c:pt>
                <c:pt idx="16">
                  <c:v>Magdalena</c:v>
                </c:pt>
                <c:pt idx="17">
                  <c:v>Caqueta</c:v>
                </c:pt>
                <c:pt idx="18">
                  <c:v>Risaralda</c:v>
                </c:pt>
                <c:pt idx="19">
                  <c:v>Valle del Cauca</c:v>
                </c:pt>
                <c:pt idx="20">
                  <c:v>N. de Santander</c:v>
                </c:pt>
                <c:pt idx="21">
                  <c:v>Guainia</c:v>
                </c:pt>
                <c:pt idx="22">
                  <c:v>Cordoba</c:v>
                </c:pt>
                <c:pt idx="23">
                  <c:v>Tolima</c:v>
                </c:pt>
                <c:pt idx="24">
                  <c:v>San Andres</c:v>
                </c:pt>
                <c:pt idx="25">
                  <c:v>Amazonas</c:v>
                </c:pt>
                <c:pt idx="26">
                  <c:v>Huila</c:v>
                </c:pt>
                <c:pt idx="27">
                  <c:v>Vichada</c:v>
                </c:pt>
                <c:pt idx="28">
                  <c:v>Caldas</c:v>
                </c:pt>
                <c:pt idx="29">
                  <c:v>Quindio</c:v>
                </c:pt>
                <c:pt idx="30">
                  <c:v>Vaupes</c:v>
                </c:pt>
                <c:pt idx="31">
                  <c:v>Guaviare</c:v>
                </c:pt>
              </c:strCache>
            </c:strRef>
          </c:cat>
          <c:val>
            <c:numRef>
              <c:f>Hoja1!$B$2:$B$35</c:f>
              <c:numCache>
                <c:formatCode>0.0</c:formatCode>
                <c:ptCount val="34"/>
                <c:pt idx="0">
                  <c:v>13.33177480989435</c:v>
                </c:pt>
                <c:pt idx="1">
                  <c:v>9.372728558226988</c:v>
                </c:pt>
                <c:pt idx="2">
                  <c:v>6.395288405932988</c:v>
                </c:pt>
                <c:pt idx="3">
                  <c:v>6.280292262964517</c:v>
                </c:pt>
                <c:pt idx="4">
                  <c:v>5.873843632585065</c:v>
                </c:pt>
                <c:pt idx="5">
                  <c:v>5.846358299549424</c:v>
                </c:pt>
                <c:pt idx="6">
                  <c:v>5.845841122874731</c:v>
                </c:pt>
                <c:pt idx="7">
                  <c:v>5.066748267330964</c:v>
                </c:pt>
                <c:pt idx="8">
                  <c:v>5.018053256766937</c:v>
                </c:pt>
                <c:pt idx="9">
                  <c:v>4.860107756560214</c:v>
                </c:pt>
                <c:pt idx="10">
                  <c:v>4.833797936931637</c:v>
                </c:pt>
                <c:pt idx="11">
                  <c:v>4.797193939081032</c:v>
                </c:pt>
                <c:pt idx="12">
                  <c:v>4.754172043297484</c:v>
                </c:pt>
                <c:pt idx="13">
                  <c:v>4.73603308033667</c:v>
                </c:pt>
                <c:pt idx="14">
                  <c:v>4.652219775511147</c:v>
                </c:pt>
                <c:pt idx="15">
                  <c:v>4.64920531139099</c:v>
                </c:pt>
                <c:pt idx="16">
                  <c:v>4.642580983258061</c:v>
                </c:pt>
                <c:pt idx="17">
                  <c:v>4.56076651936907</c:v>
                </c:pt>
                <c:pt idx="18">
                  <c:v>4.310005954127625</c:v>
                </c:pt>
                <c:pt idx="19">
                  <c:v>4.068876239152662</c:v>
                </c:pt>
                <c:pt idx="20">
                  <c:v>3.850245951318327</c:v>
                </c:pt>
                <c:pt idx="21">
                  <c:v>3.822684608453614</c:v>
                </c:pt>
                <c:pt idx="22">
                  <c:v>3.711798904124838</c:v>
                </c:pt>
                <c:pt idx="23">
                  <c:v>3.574369442282484</c:v>
                </c:pt>
                <c:pt idx="24">
                  <c:v>3.570574783927938</c:v>
                </c:pt>
                <c:pt idx="25">
                  <c:v>3.486715018529654</c:v>
                </c:pt>
                <c:pt idx="26">
                  <c:v>3.398111021767976</c:v>
                </c:pt>
                <c:pt idx="27">
                  <c:v>3.153161348664341</c:v>
                </c:pt>
                <c:pt idx="28">
                  <c:v>2.773384396793352</c:v>
                </c:pt>
                <c:pt idx="29">
                  <c:v>2.50712423874977</c:v>
                </c:pt>
                <c:pt idx="30">
                  <c:v>2.329107574400284</c:v>
                </c:pt>
                <c:pt idx="31">
                  <c:v>1.065522581789366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-2026444872"/>
        <c:axId val="-2026441624"/>
      </c:barChart>
      <c:catAx>
        <c:axId val="-2026444872"/>
        <c:scaling>
          <c:orientation val="minMax"/>
        </c:scaling>
        <c:delete val="0"/>
        <c:axPos val="b"/>
        <c:majorTickMark val="out"/>
        <c:minorTickMark val="none"/>
        <c:tickLblPos val="low"/>
        <c:spPr>
          <a:ln>
            <a:solidFill>
              <a:schemeClr val="bg1">
                <a:lumMod val="85000"/>
              </a:schemeClr>
            </a:solidFill>
          </a:ln>
        </c:spPr>
        <c:txPr>
          <a:bodyPr rot="-5400000" vert="horz"/>
          <a:lstStyle/>
          <a:p>
            <a:pPr>
              <a:defRPr sz="1200">
                <a:latin typeface="Trebuchet MS" panose="020B0603020202020204" pitchFamily="34" charset="0"/>
              </a:defRPr>
            </a:pPr>
            <a:endParaRPr lang="es-ES"/>
          </a:p>
        </c:txPr>
        <c:crossAx val="-2026441624"/>
        <c:crosses val="autoZero"/>
        <c:auto val="1"/>
        <c:lblAlgn val="ctr"/>
        <c:lblOffset val="500"/>
        <c:noMultiLvlLbl val="0"/>
      </c:catAx>
      <c:valAx>
        <c:axId val="-2026441624"/>
        <c:scaling>
          <c:orientation val="minMax"/>
          <c:max val="15.0"/>
        </c:scaling>
        <c:delete val="1"/>
        <c:axPos val="l"/>
        <c:numFmt formatCode="0" sourceLinked="0"/>
        <c:majorTickMark val="out"/>
        <c:minorTickMark val="none"/>
        <c:tickLblPos val="nextTo"/>
        <c:crossAx val="-2026444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134091571886847"/>
          <c:y val="0.0228059752145566"/>
          <c:w val="0.973794352094877"/>
          <c:h val="0.6056417164700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2003</c:v>
                </c:pt>
              </c:strCache>
            </c:strRef>
          </c:tx>
          <c:spPr>
            <a:solidFill>
              <a:srgbClr val="1D398A"/>
            </a:solidFill>
          </c:spPr>
          <c:invertIfNegative val="0"/>
          <c:dLbls>
            <c:dLbl>
              <c:idx val="8"/>
              <c:layout>
                <c:manualLayout>
                  <c:x val="-1.19348948826323E-16"/>
                  <c:y val="0.00565492912779004"/>
                </c:manualLayout>
              </c:layout>
              <c:numFmt formatCode="#,##0.0" sourceLinked="0"/>
              <c:spPr/>
              <c:txPr>
                <a:bodyPr rot="-5400000" vert="horz"/>
                <a:lstStyle/>
                <a:p>
                  <a:pPr>
                    <a:defRPr sz="800" b="0" i="0">
                      <a:solidFill>
                        <a:srgbClr val="1D398A"/>
                      </a:solidFill>
                      <a:latin typeface="Verdana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0.00488251340000036"/>
                  <c:y val="0.0"/>
                </c:manualLayout>
              </c:layout>
              <c:numFmt formatCode="#,##0.0" sourceLinked="0"/>
              <c:spPr/>
              <c:txPr>
                <a:bodyPr rot="-5400000" vert="horz"/>
                <a:lstStyle/>
                <a:p>
                  <a:pPr>
                    <a:defRPr sz="800" b="0" i="0">
                      <a:solidFill>
                        <a:srgbClr val="1D398A"/>
                      </a:solidFill>
                      <a:latin typeface="Verdana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0.00162750446666667"/>
                  <c:y val="-0.00280603266089449"/>
                </c:manualLayout>
              </c:layout>
              <c:numFmt formatCode="#,##0.0" sourceLinked="0"/>
              <c:spPr/>
              <c:txPr>
                <a:bodyPr rot="-5400000" vert="horz"/>
                <a:lstStyle/>
                <a:p>
                  <a:pPr>
                    <a:defRPr sz="800" b="0" i="0">
                      <a:solidFill>
                        <a:srgbClr val="1D398A"/>
                      </a:solidFill>
                      <a:latin typeface="Verdana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/>
              <c:numFmt formatCode="#,##0.0" sourceLinked="0"/>
              <c:spPr/>
              <c:txPr>
                <a:bodyPr rot="-5400000" vert="horz"/>
                <a:lstStyle/>
                <a:p>
                  <a:pPr>
                    <a:defRPr sz="800" b="0" i="0">
                      <a:solidFill>
                        <a:srgbClr val="1D398A"/>
                      </a:solidFill>
                      <a:latin typeface="Verdana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numFmt formatCode="#,##0.0" sourceLinked="0"/>
              <c:spPr/>
              <c:txPr>
                <a:bodyPr rot="-5400000" vert="horz"/>
                <a:lstStyle/>
                <a:p>
                  <a:pPr>
                    <a:defRPr sz="800" b="0" i="0">
                      <a:solidFill>
                        <a:schemeClr val="bg1">
                          <a:lumMod val="65000"/>
                        </a:schemeClr>
                      </a:solidFill>
                      <a:latin typeface="Verdana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numFmt formatCode="#,##0.0" sourceLinked="0"/>
              <c:spPr/>
              <c:txPr>
                <a:bodyPr rot="-5400000" vert="horz"/>
                <a:lstStyle/>
                <a:p>
                  <a:pPr>
                    <a:defRPr sz="800" b="0" i="0">
                      <a:solidFill>
                        <a:schemeClr val="bg1">
                          <a:lumMod val="65000"/>
                        </a:schemeClr>
                      </a:solidFill>
                      <a:latin typeface="Verdana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numFmt formatCode="#,##0.0" sourceLinked="0"/>
              <c:spPr/>
              <c:txPr>
                <a:bodyPr rot="-5400000" vert="horz"/>
                <a:lstStyle/>
                <a:p>
                  <a:pPr>
                    <a:defRPr sz="800" b="0" i="0">
                      <a:solidFill>
                        <a:schemeClr val="bg1">
                          <a:lumMod val="65000"/>
                        </a:schemeClr>
                      </a:solidFill>
                      <a:latin typeface="Verdana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 rot="-5400000" vert="horz"/>
              <a:lstStyle/>
              <a:p>
                <a:pPr>
                  <a:defRPr sz="800" b="0" i="0">
                    <a:solidFill>
                      <a:schemeClr val="bg1"/>
                    </a:solidFill>
                    <a:latin typeface="Verdana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Hoja1!$A$2:$A$16</c:f>
              <c:strCache>
                <c:ptCount val="15"/>
                <c:pt idx="0">
                  <c:v>Casanare</c:v>
                </c:pt>
                <c:pt idx="1">
                  <c:v>Meta</c:v>
                </c:pt>
                <c:pt idx="2">
                  <c:v>Santander</c:v>
                </c:pt>
                <c:pt idx="3">
                  <c:v>Bogotá</c:v>
                </c:pt>
                <c:pt idx="4">
                  <c:v>Antioquia</c:v>
                </c:pt>
                <c:pt idx="5">
                  <c:v>Valle del Cauca</c:v>
                </c:pt>
                <c:pt idx="6">
                  <c:v>Cundinamarca</c:v>
                </c:pt>
                <c:pt idx="7">
                  <c:v>Cesar</c:v>
                </c:pt>
                <c:pt idx="8">
                  <c:v>Putumayo</c:v>
                </c:pt>
                <c:pt idx="9">
                  <c:v>Atlántico</c:v>
                </c:pt>
                <c:pt idx="10">
                  <c:v>Risaralda</c:v>
                </c:pt>
                <c:pt idx="11">
                  <c:v>Caldas</c:v>
                </c:pt>
                <c:pt idx="12">
                  <c:v>La Guajira</c:v>
                </c:pt>
                <c:pt idx="13">
                  <c:v>Cauca</c:v>
                </c:pt>
                <c:pt idx="14">
                  <c:v>Chocó</c:v>
                </c:pt>
              </c:strCache>
            </c:strRef>
          </c:cat>
          <c:val>
            <c:numRef>
              <c:f>Hoja1!$B$2:$B$16</c:f>
              <c:numCache>
                <c:formatCode>#,##0_);\(#,##0\)</c:formatCode>
                <c:ptCount val="15"/>
                <c:pt idx="0">
                  <c:v>3.03070096028111E7</c:v>
                </c:pt>
                <c:pt idx="1">
                  <c:v>9.10844948144541E6</c:v>
                </c:pt>
                <c:pt idx="2">
                  <c:v>1.13838695825242E7</c:v>
                </c:pt>
                <c:pt idx="3">
                  <c:v>1.44907462122472E7</c:v>
                </c:pt>
                <c:pt idx="4">
                  <c:v>8.82629031627441E6</c:v>
                </c:pt>
                <c:pt idx="5">
                  <c:v>9.3960097934738E6</c:v>
                </c:pt>
                <c:pt idx="6">
                  <c:v>8.87524489213584E6</c:v>
                </c:pt>
                <c:pt idx="7">
                  <c:v>6.7808618136726E6</c:v>
                </c:pt>
                <c:pt idx="8">
                  <c:v>3.33905083072762E6</c:v>
                </c:pt>
                <c:pt idx="9">
                  <c:v>6.83247398076583E6</c:v>
                </c:pt>
                <c:pt idx="10">
                  <c:v>6.25892195889937E6</c:v>
                </c:pt>
                <c:pt idx="11">
                  <c:v>6.67079644818085E6</c:v>
                </c:pt>
                <c:pt idx="12">
                  <c:v>5.79144108389433E6</c:v>
                </c:pt>
                <c:pt idx="13">
                  <c:v>3.96532150980833E6</c:v>
                </c:pt>
                <c:pt idx="14">
                  <c:v>2.94744886148344E6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2013p</c:v>
                </c:pt>
              </c:strCache>
            </c:strRef>
          </c:tx>
          <c:spPr>
            <a:solidFill>
              <a:srgbClr val="63ADCB"/>
            </a:solidFill>
          </c:spPr>
          <c:invertIfNegative val="0"/>
          <c:dPt>
            <c:idx val="5"/>
            <c:invertIfNegative val="0"/>
            <c:bubble3D val="0"/>
            <c:spPr>
              <a:solidFill>
                <a:srgbClr val="B90053"/>
              </a:solidFill>
            </c:spPr>
          </c:dPt>
          <c:dPt>
            <c:idx val="7"/>
            <c:invertIfNegative val="0"/>
            <c:bubble3D val="0"/>
          </c:dPt>
          <c:dPt>
            <c:idx val="13"/>
            <c:invertIfNegative val="0"/>
            <c:bubble3D val="0"/>
            <c:spPr>
              <a:solidFill>
                <a:srgbClr val="B90053"/>
              </a:solidFill>
            </c:spPr>
          </c:dPt>
          <c:dLbls>
            <c:numFmt formatCode="#,##0.0" sourceLinked="0"/>
            <c:txPr>
              <a:bodyPr rot="-5400000" vert="horz"/>
              <a:lstStyle/>
              <a:p>
                <a:pPr>
                  <a:defRPr sz="800" b="1" i="0">
                    <a:solidFill>
                      <a:schemeClr val="bg1"/>
                    </a:solidFill>
                    <a:latin typeface="Verdana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Hoja1!$A$2:$A$16</c:f>
              <c:strCache>
                <c:ptCount val="15"/>
                <c:pt idx="0">
                  <c:v>Casanare</c:v>
                </c:pt>
                <c:pt idx="1">
                  <c:v>Meta</c:v>
                </c:pt>
                <c:pt idx="2">
                  <c:v>Santander</c:v>
                </c:pt>
                <c:pt idx="3">
                  <c:v>Bogotá</c:v>
                </c:pt>
                <c:pt idx="4">
                  <c:v>Antioquia</c:v>
                </c:pt>
                <c:pt idx="5">
                  <c:v>Valle del Cauca</c:v>
                </c:pt>
                <c:pt idx="6">
                  <c:v>Cundinamarca</c:v>
                </c:pt>
                <c:pt idx="7">
                  <c:v>Cesar</c:v>
                </c:pt>
                <c:pt idx="8">
                  <c:v>Putumayo</c:v>
                </c:pt>
                <c:pt idx="9">
                  <c:v>Atlántico</c:v>
                </c:pt>
                <c:pt idx="10">
                  <c:v>Risaralda</c:v>
                </c:pt>
                <c:pt idx="11">
                  <c:v>Caldas</c:v>
                </c:pt>
                <c:pt idx="12">
                  <c:v>La Guajira</c:v>
                </c:pt>
                <c:pt idx="13">
                  <c:v>Cauca</c:v>
                </c:pt>
                <c:pt idx="14">
                  <c:v>Chocó</c:v>
                </c:pt>
              </c:strCache>
            </c:strRef>
          </c:cat>
          <c:val>
            <c:numRef>
              <c:f>Hoja1!$C$2:$C$16</c:f>
              <c:numCache>
                <c:formatCode>#,##0_);\(#,##0\)</c:formatCode>
                <c:ptCount val="15"/>
                <c:pt idx="0">
                  <c:v>3.93383133506126E7</c:v>
                </c:pt>
                <c:pt idx="1">
                  <c:v>3.87974225425851E7</c:v>
                </c:pt>
                <c:pt idx="2">
                  <c:v>2.2793724721274E7</c:v>
                </c:pt>
                <c:pt idx="3">
                  <c:v>2.00363717673135E7</c:v>
                </c:pt>
                <c:pt idx="4">
                  <c:v>1.29115031550109E7</c:v>
                </c:pt>
                <c:pt idx="5">
                  <c:v>1.27376467192912E7</c:v>
                </c:pt>
                <c:pt idx="6">
                  <c:v>1.18065980930152E7</c:v>
                </c:pt>
                <c:pt idx="7">
                  <c:v>1.12930043622233E7</c:v>
                </c:pt>
                <c:pt idx="8">
                  <c:v>1.11511927830671E7</c:v>
                </c:pt>
                <c:pt idx="9">
                  <c:v>9.9228255664555E6</c:v>
                </c:pt>
                <c:pt idx="10">
                  <c:v>9.4354813404362E6</c:v>
                </c:pt>
                <c:pt idx="11">
                  <c:v>9.0140426026262E6</c:v>
                </c:pt>
                <c:pt idx="12">
                  <c:v>7.53414204096464E6</c:v>
                </c:pt>
                <c:pt idx="13">
                  <c:v>7.37764261930742E6</c:v>
                </c:pt>
                <c:pt idx="14">
                  <c:v>5.34656670288958E6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7"/>
        <c:axId val="-2005896040"/>
        <c:axId val="-2009658984"/>
      </c:barChart>
      <c:catAx>
        <c:axId val="-20058960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200">
                <a:latin typeface="Verdana"/>
              </a:defRPr>
            </a:pPr>
            <a:endParaRPr lang="es-ES"/>
          </a:p>
        </c:txPr>
        <c:crossAx val="-2009658984"/>
        <c:crosses val="autoZero"/>
        <c:auto val="1"/>
        <c:lblAlgn val="ctr"/>
        <c:lblOffset val="200"/>
        <c:noMultiLvlLbl val="0"/>
      </c:catAx>
      <c:valAx>
        <c:axId val="-2009658984"/>
        <c:scaling>
          <c:orientation val="minMax"/>
        </c:scaling>
        <c:delete val="1"/>
        <c:axPos val="l"/>
        <c:numFmt formatCode="0.0" sourceLinked="0"/>
        <c:majorTickMark val="out"/>
        <c:minorTickMark val="none"/>
        <c:tickLblPos val="nextTo"/>
        <c:crossAx val="-2005896040"/>
        <c:crosses val="autoZero"/>
        <c:crossBetween val="between"/>
        <c:dispUnits>
          <c:builtInUnit val="millions"/>
        </c:dispUnits>
      </c:valAx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bg1">
                    <a:lumMod val="50000"/>
                  </a:schemeClr>
                </a:solidFill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bg1">
                    <a:lumMod val="50000"/>
                  </a:schemeClr>
                </a:solidFill>
              </a:defRPr>
            </a:pPr>
            <a:endParaRPr lang="es-ES"/>
          </a:p>
        </c:txPr>
      </c:legendEntry>
      <c:layout>
        <c:manualLayout>
          <c:xMode val="edge"/>
          <c:yMode val="edge"/>
          <c:x val="0.823623262369982"/>
          <c:y val="0.0555404452047001"/>
          <c:w val="0.11927797219792"/>
          <c:h val="0.13690213552342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Promedio anual Cotización del dólar</c:v>
                </c:pt>
              </c:strCache>
            </c:strRef>
          </c:tx>
          <c:spPr>
            <a:ln w="38100">
              <a:solidFill>
                <a:srgbClr val="1D398A"/>
              </a:solidFill>
            </a:ln>
          </c:spPr>
          <c:marker>
            <c:spPr>
              <a:solidFill>
                <a:srgbClr val="1D398A"/>
              </a:solidFill>
              <a:ln>
                <a:noFill/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s-ES" smtClean="0"/>
                      <a:t>$2.878</a:t>
                    </a:r>
                    <a:endParaRPr lang="es-E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s-ES" smtClean="0"/>
                      <a:t>$2.626</a:t>
                    </a:r>
                    <a:endParaRPr lang="es-E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07140167100077"/>
                  <c:y val="0.0281845338537199"/>
                </c:manualLayout>
              </c:layout>
              <c:tx>
                <c:rich>
                  <a:bodyPr/>
                  <a:lstStyle/>
                  <a:p>
                    <a:r>
                      <a:rPr lang="es-ES" dirty="0" smtClean="0"/>
                      <a:t>$2.321</a:t>
                    </a:r>
                    <a:endParaRPr lang="es-E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298931003899755"/>
                  <c:y val="-0.0768307696429444"/>
                </c:manualLayout>
              </c:layout>
              <c:tx>
                <c:rich>
                  <a:bodyPr/>
                  <a:lstStyle/>
                  <a:p>
                    <a:r>
                      <a:rPr lang="es-ES" dirty="0" smtClean="0"/>
                      <a:t>$2.358</a:t>
                    </a:r>
                    <a:endParaRPr lang="es-E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179358602339853"/>
                  <c:y val="-0.0493912090561786"/>
                </c:manualLayout>
              </c:layout>
              <c:tx>
                <c:rich>
                  <a:bodyPr/>
                  <a:lstStyle/>
                  <a:p>
                    <a:r>
                      <a:rPr lang="es-ES" dirty="0" smtClean="0"/>
                      <a:t>$2.078</a:t>
                    </a:r>
                    <a:endParaRPr lang="es-E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0473539663201265"/>
                  <c:y val="0.0611120065578389"/>
                </c:manualLayout>
              </c:layout>
              <c:tx>
                <c:rich>
                  <a:bodyPr/>
                  <a:lstStyle/>
                  <a:p>
                    <a:r>
                      <a:rPr lang="es-ES" dirty="0" smtClean="0"/>
                      <a:t>$1.966</a:t>
                    </a:r>
                    <a:endParaRPr lang="es-E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0239144803119804"/>
                  <c:y val="-0.0768307696429443"/>
                </c:manualLayout>
              </c:layout>
              <c:tx>
                <c:rich>
                  <a:bodyPr/>
                  <a:lstStyle/>
                  <a:p>
                    <a:r>
                      <a:rPr lang="es-ES" dirty="0" smtClean="0"/>
                      <a:t>$2.156</a:t>
                    </a:r>
                    <a:endParaRPr lang="es-E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135975946175472"/>
                  <c:y val="-0.0719642447401388"/>
                </c:manualLayout>
              </c:layout>
              <c:tx>
                <c:rich>
                  <a:bodyPr/>
                  <a:lstStyle/>
                  <a:p>
                    <a:r>
                      <a:rPr lang="es-ES" dirty="0" smtClean="0"/>
                      <a:t>$1.898</a:t>
                    </a:r>
                    <a:endParaRPr lang="es-E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0.0755097362063349"/>
                  <c:y val="0.0695296859315428"/>
                </c:manualLayout>
              </c:layout>
              <c:tx>
                <c:rich>
                  <a:bodyPr/>
                  <a:lstStyle/>
                  <a:p>
                    <a:r>
                      <a:rPr lang="es-ES" dirty="0" smtClean="0"/>
                      <a:t>$1.848</a:t>
                    </a:r>
                    <a:endParaRPr lang="es-E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03442578884832"/>
                  <c:y val="-0.0870620527297609"/>
                </c:manualLayout>
              </c:layout>
              <c:tx>
                <c:rich>
                  <a:bodyPr/>
                  <a:lstStyle/>
                  <a:p>
                    <a:r>
                      <a:rPr lang="es-ES" dirty="0" smtClean="0"/>
                      <a:t>$1.798</a:t>
                    </a:r>
                    <a:endParaRPr lang="es-E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0.0141149570951626"/>
                  <c:y val="0.0544115683458958"/>
                </c:manualLayout>
              </c:layout>
              <c:tx>
                <c:rich>
                  <a:bodyPr/>
                  <a:lstStyle/>
                  <a:p>
                    <a:r>
                      <a:rPr lang="es-ES" dirty="0" smtClean="0"/>
                      <a:t>$1.869</a:t>
                    </a:r>
                    <a:endParaRPr lang="es-E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0.0209251702729828"/>
                  <c:y val="-0.0917298028629616"/>
                </c:manualLayout>
              </c:layout>
              <c:tx>
                <c:rich>
                  <a:bodyPr/>
                  <a:lstStyle/>
                  <a:p>
                    <a:r>
                      <a:rPr lang="es-ES" dirty="0" smtClean="0"/>
                      <a:t>$2.001</a:t>
                    </a:r>
                    <a:endParaRPr lang="es-E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0.0489943207816833"/>
                  <c:y val="0.108069521043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0.00771604938271605"/>
                  <c:y val="-0.02806032660894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>
                    <a:latin typeface="Verdana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Hoja1!$B$2:$B$13</c:f>
              <c:numCache>
                <c:formatCode>#,##0</c:formatCode>
                <c:ptCount val="12"/>
                <c:pt idx="0">
                  <c:v>2877.5</c:v>
                </c:pt>
                <c:pt idx="1">
                  <c:v>2626.22</c:v>
                </c:pt>
                <c:pt idx="2">
                  <c:v>2320.77</c:v>
                </c:pt>
                <c:pt idx="3">
                  <c:v>2357.98</c:v>
                </c:pt>
                <c:pt idx="4">
                  <c:v>2078.35</c:v>
                </c:pt>
                <c:pt idx="5">
                  <c:v>1966.26</c:v>
                </c:pt>
                <c:pt idx="6">
                  <c:v>2156.29</c:v>
                </c:pt>
                <c:pt idx="7">
                  <c:v>1897.89</c:v>
                </c:pt>
                <c:pt idx="8">
                  <c:v>1848.17</c:v>
                </c:pt>
                <c:pt idx="9">
                  <c:v>1798.23</c:v>
                </c:pt>
                <c:pt idx="10">
                  <c:v>1868.9</c:v>
                </c:pt>
                <c:pt idx="11">
                  <c:v>2000.68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36060280"/>
        <c:axId val="-2010384408"/>
      </c:lineChart>
      <c:catAx>
        <c:axId val="-2036060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200">
                <a:latin typeface="Verdana"/>
              </a:defRPr>
            </a:pPr>
            <a:endParaRPr lang="es-ES"/>
          </a:p>
        </c:txPr>
        <c:crossAx val="-2010384408"/>
        <c:crosses val="autoZero"/>
        <c:auto val="1"/>
        <c:lblAlgn val="ctr"/>
        <c:lblOffset val="100"/>
        <c:noMultiLvlLbl val="0"/>
      </c:catAx>
      <c:valAx>
        <c:axId val="-2010384408"/>
        <c:scaling>
          <c:orientation val="minMax"/>
          <c:max val="3000.0"/>
          <c:min val="1500.0"/>
        </c:scaling>
        <c:delete val="1"/>
        <c:axPos val="l"/>
        <c:numFmt formatCode="#,##0" sourceLinked="1"/>
        <c:majorTickMark val="out"/>
        <c:minorTickMark val="none"/>
        <c:tickLblPos val="nextTo"/>
        <c:crossAx val="-20360602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84943704466848"/>
          <c:y val="0.0296780697663762"/>
          <c:w val="0.889044570363284"/>
          <c:h val="0.80053005450604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Antioquia </c:v>
                </c:pt>
              </c:strCache>
            </c:strRef>
          </c:tx>
          <c:spPr>
            <a:ln>
              <a:solidFill>
                <a:srgbClr val="64A550"/>
              </a:solidFill>
            </a:ln>
          </c:spPr>
          <c:marker>
            <c:symbol val="none"/>
          </c:marker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Hoja1!$B$2:$B$13</c:f>
              <c:numCache>
                <c:formatCode>#,##0</c:formatCode>
                <c:ptCount val="12"/>
                <c:pt idx="0">
                  <c:v>1950.040948</c:v>
                </c:pt>
                <c:pt idx="1">
                  <c:v>2353.112571009991</c:v>
                </c:pt>
                <c:pt idx="2">
                  <c:v>3028.680964299976</c:v>
                </c:pt>
                <c:pt idx="3" formatCode="_ * #,##0_ ;_ * \-#,##0_ ;_ * &quot;-&quot;??_ ;_ @_ ">
                  <c:v>3364.764859840001</c:v>
                </c:pt>
                <c:pt idx="4" formatCode="_ * #,##0_ ;_ * \-#,##0_ ;_ * &quot;-&quot;??_ ;_ @_ ">
                  <c:v>3982.032801379984</c:v>
                </c:pt>
                <c:pt idx="5">
                  <c:v>4038.692027969993</c:v>
                </c:pt>
                <c:pt idx="6">
                  <c:v>4125.506210860001</c:v>
                </c:pt>
                <c:pt idx="7">
                  <c:v>4714.248249279984</c:v>
                </c:pt>
                <c:pt idx="8">
                  <c:v>6037.304070769951</c:v>
                </c:pt>
                <c:pt idx="9">
                  <c:v>6708.564565500011</c:v>
                </c:pt>
                <c:pt idx="10">
                  <c:v>5830.16026366006</c:v>
                </c:pt>
                <c:pt idx="11">
                  <c:v>5109.69737134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Atlántico</c:v>
                </c:pt>
              </c:strCache>
            </c:strRef>
          </c:tx>
          <c:spPr>
            <a:ln>
              <a:solidFill>
                <a:srgbClr val="BFBFBF"/>
              </a:solidFill>
            </a:ln>
          </c:spPr>
          <c:marker>
            <c:symbol val="none"/>
          </c:marker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Hoja1!$C$2:$C$13</c:f>
              <c:numCache>
                <c:formatCode>#,##0</c:formatCode>
                <c:ptCount val="12"/>
                <c:pt idx="0">
                  <c:v>487.325676</c:v>
                </c:pt>
                <c:pt idx="1">
                  <c:v>595.2528957899981</c:v>
                </c:pt>
                <c:pt idx="2">
                  <c:v>696.0262508799979</c:v>
                </c:pt>
                <c:pt idx="3" formatCode="_ * #,##0_ ;_ * \-#,##0_ ;_ * &quot;-&quot;??_ ;_ @_ ">
                  <c:v>888.542614419998</c:v>
                </c:pt>
                <c:pt idx="4" formatCode="_ * #,##0_ ;_ * \-#,##0_ ;_ * &quot;-&quot;??_ ;_ @_ ">
                  <c:v>1178.22762366</c:v>
                </c:pt>
                <c:pt idx="5">
                  <c:v>1313.058129920004</c:v>
                </c:pt>
                <c:pt idx="6">
                  <c:v>1086.567399879998</c:v>
                </c:pt>
                <c:pt idx="7">
                  <c:v>1050.24177245</c:v>
                </c:pt>
                <c:pt idx="8">
                  <c:v>1107.402320610002</c:v>
                </c:pt>
                <c:pt idx="9">
                  <c:v>1241.930010400002</c:v>
                </c:pt>
                <c:pt idx="10">
                  <c:v>1421.428128279995</c:v>
                </c:pt>
                <c:pt idx="11">
                  <c:v>1343.701461869998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Cundinamarca*</c:v>
                </c:pt>
              </c:strCache>
            </c:strRef>
          </c:tx>
          <c:spPr>
            <a:ln>
              <a:solidFill>
                <a:srgbClr val="B90053"/>
              </a:solidFill>
            </a:ln>
          </c:spPr>
          <c:marker>
            <c:symbol val="none"/>
          </c:marker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Hoja1!$D$2:$D$13</c:f>
              <c:numCache>
                <c:formatCode>#,##0</c:formatCode>
                <c:ptCount val="12"/>
                <c:pt idx="0">
                  <c:v>2031.504969</c:v>
                </c:pt>
                <c:pt idx="1">
                  <c:v>2696.466125590001</c:v>
                </c:pt>
                <c:pt idx="2">
                  <c:v>3539.546572459991</c:v>
                </c:pt>
                <c:pt idx="3" formatCode="_ * #,##0_ ;_ * \-#,##0_ ;_ * &quot;-&quot;??_ ;_ @_ ">
                  <c:v>4236.762187140006</c:v>
                </c:pt>
                <c:pt idx="4" formatCode="_ * #,##0_ ;_ * \-#,##0_ ;_ * &quot;-&quot;??_ ;_ @_ ">
                  <c:v>5323.099331210013</c:v>
                </c:pt>
                <c:pt idx="5">
                  <c:v>5994.005488209975</c:v>
                </c:pt>
                <c:pt idx="6">
                  <c:v>4535.365953289991</c:v>
                </c:pt>
                <c:pt idx="7">
                  <c:v>4668.751002759994</c:v>
                </c:pt>
                <c:pt idx="8">
                  <c:v>5065.006292610001</c:v>
                </c:pt>
                <c:pt idx="9">
                  <c:v>5035.27560915</c:v>
                </c:pt>
                <c:pt idx="10">
                  <c:v>4921.423822309997</c:v>
                </c:pt>
                <c:pt idx="11">
                  <c:v>4668.845828500005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Hoja1!$E$1</c:f>
              <c:strCache>
                <c:ptCount val="1"/>
                <c:pt idx="0">
                  <c:v>Santander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Hoja1!$E$2:$E$13</c:f>
              <c:numCache>
                <c:formatCode>#,##0</c:formatCode>
                <c:ptCount val="12"/>
                <c:pt idx="0">
                  <c:v>117.745671</c:v>
                </c:pt>
                <c:pt idx="1">
                  <c:v>178.9146757099996</c:v>
                </c:pt>
                <c:pt idx="2">
                  <c:v>319.8473735300001</c:v>
                </c:pt>
                <c:pt idx="3" formatCode="_ * #,##0_ ;_ * \-#,##0_ ;_ * &quot;-&quot;??_ ;_ @_ ">
                  <c:v>278.491283</c:v>
                </c:pt>
                <c:pt idx="4" formatCode="_ * #,##0_ ;_ * \-#,##0_ ;_ * &quot;-&quot;??_ ;_ @_ ">
                  <c:v>477.4691826200003</c:v>
                </c:pt>
                <c:pt idx="5">
                  <c:v>615.1969775000007</c:v>
                </c:pt>
                <c:pt idx="6">
                  <c:v>678.946432169999</c:v>
                </c:pt>
                <c:pt idx="7">
                  <c:v>448.0207894799996</c:v>
                </c:pt>
                <c:pt idx="8">
                  <c:v>633.5341091799991</c:v>
                </c:pt>
                <c:pt idx="9">
                  <c:v>713.726447179999</c:v>
                </c:pt>
                <c:pt idx="10">
                  <c:v>1118.241729559998</c:v>
                </c:pt>
                <c:pt idx="11">
                  <c:v>1162.27019373</c:v>
                </c:pt>
              </c:numCache>
            </c:numRef>
          </c:val>
          <c:smooth val="0"/>
        </c:ser>
        <c:ser>
          <c:idx val="5"/>
          <c:order val="4"/>
          <c:tx>
            <c:strRef>
              <c:f>Hoja1!$F$1</c:f>
              <c:strCache>
                <c:ptCount val="1"/>
                <c:pt idx="0">
                  <c:v>Valle del Cauca</c:v>
                </c:pt>
              </c:strCache>
            </c:strRef>
          </c:tx>
          <c:spPr>
            <a:ln>
              <a:solidFill>
                <a:srgbClr val="0000CC"/>
              </a:solidFill>
            </a:ln>
          </c:spPr>
          <c:marker>
            <c:symbol val="none"/>
          </c:marker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Hoja1!$F$2:$F$13</c:f>
              <c:numCache>
                <c:formatCode>#,##0</c:formatCode>
                <c:ptCount val="12"/>
                <c:pt idx="0">
                  <c:v>1001.154643</c:v>
                </c:pt>
                <c:pt idx="1">
                  <c:v>1270.970160149995</c:v>
                </c:pt>
                <c:pt idx="2">
                  <c:v>1624.515165469998</c:v>
                </c:pt>
                <c:pt idx="3" formatCode="_ * #,##0_ ;_ * \-#,##0_ ;_ * &quot;-&quot;??_ ;_ @_ ">
                  <c:v>1882.209294019995</c:v>
                </c:pt>
                <c:pt idx="4" formatCode="_ * #,##0_ ;_ * \-#,##0_ ;_ * &quot;-&quot;??_ ;_ @_ ">
                  <c:v>2144.398946969994</c:v>
                </c:pt>
                <c:pt idx="5">
                  <c:v>2286.84283299</c:v>
                </c:pt>
                <c:pt idx="6">
                  <c:v>2071.985265840002</c:v>
                </c:pt>
                <c:pt idx="7">
                  <c:v>2206.81940663999</c:v>
                </c:pt>
                <c:pt idx="8">
                  <c:v>2466.76158148</c:v>
                </c:pt>
                <c:pt idx="9">
                  <c:v>2283.051472529997</c:v>
                </c:pt>
                <c:pt idx="10">
                  <c:v>2112.022173589996</c:v>
                </c:pt>
                <c:pt idx="11">
                  <c:v>2195.68795928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1783304"/>
        <c:axId val="-2010963240"/>
      </c:lineChart>
      <c:catAx>
        <c:axId val="-2021783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Verdana"/>
              </a:defRPr>
            </a:pPr>
            <a:endParaRPr lang="es-ES"/>
          </a:p>
        </c:txPr>
        <c:crossAx val="-2010963240"/>
        <c:crosses val="autoZero"/>
        <c:auto val="1"/>
        <c:lblAlgn val="ctr"/>
        <c:lblOffset val="100"/>
        <c:noMultiLvlLbl val="0"/>
      </c:catAx>
      <c:valAx>
        <c:axId val="-201096324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 b="1">
                <a:latin typeface="Verdana"/>
              </a:defRPr>
            </a:pPr>
            <a:endParaRPr lang="es-ES"/>
          </a:p>
        </c:txPr>
        <c:crossAx val="-202178330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09787839020122"/>
          <c:y val="0.0419992386150748"/>
          <c:w val="0.855526878584621"/>
          <c:h val="0.769370230198823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Producción Oro</c:v>
                </c:pt>
              </c:strCache>
            </c:strRef>
          </c:tx>
          <c:spPr>
            <a:solidFill>
              <a:srgbClr val="DD005E"/>
            </a:solidFill>
          </c:spPr>
          <c:invertIfNegative val="0"/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Hoja1!$C$2:$C$13</c:f>
              <c:numCache>
                <c:formatCode>#,##0</c:formatCode>
                <c:ptCount val="12"/>
                <c:pt idx="0">
                  <c:v>1.49547860932383E6</c:v>
                </c:pt>
                <c:pt idx="1">
                  <c:v>1.21332553600567E6</c:v>
                </c:pt>
                <c:pt idx="2">
                  <c:v>1.15055459394816E6</c:v>
                </c:pt>
                <c:pt idx="3">
                  <c:v>504214.9014672215</c:v>
                </c:pt>
                <c:pt idx="4">
                  <c:v>497743.2973023778</c:v>
                </c:pt>
                <c:pt idx="5">
                  <c:v>1.10344641631832E6</c:v>
                </c:pt>
                <c:pt idx="6">
                  <c:v>1.53802016885778E6</c:v>
                </c:pt>
                <c:pt idx="7">
                  <c:v>1.72346190474758E6</c:v>
                </c:pt>
                <c:pt idx="8">
                  <c:v>1.79747854812167E6</c:v>
                </c:pt>
                <c:pt idx="9">
                  <c:v>2.12765919660789E6</c:v>
                </c:pt>
                <c:pt idx="10">
                  <c:v>1.79224331474094E6</c:v>
                </c:pt>
                <c:pt idx="11">
                  <c:v>1.83291406187748E6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axId val="-2008427880"/>
        <c:axId val="-2008422776"/>
      </c:barChar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Precio Oro (eje der.)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square"/>
            <c:size val="5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</c:marker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Hoja1!$B$2:$B$13</c:f>
              <c:numCache>
                <c:formatCode>0.0</c:formatCode>
                <c:ptCount val="12"/>
                <c:pt idx="0">
                  <c:v>363.5091666666667</c:v>
                </c:pt>
                <c:pt idx="1">
                  <c:v>409.2115833333334</c:v>
                </c:pt>
                <c:pt idx="2">
                  <c:v>444.842583333334</c:v>
                </c:pt>
                <c:pt idx="3">
                  <c:v>604.3358333333332</c:v>
                </c:pt>
                <c:pt idx="4">
                  <c:v>696.72025</c:v>
                </c:pt>
                <c:pt idx="5">
                  <c:v>871.7072499999994</c:v>
                </c:pt>
                <c:pt idx="6">
                  <c:v>972.9659166666667</c:v>
                </c:pt>
                <c:pt idx="7">
                  <c:v>1224.66425</c:v>
                </c:pt>
                <c:pt idx="8">
                  <c:v>1569.210833333333</c:v>
                </c:pt>
                <c:pt idx="9">
                  <c:v>1669.517666666667</c:v>
                </c:pt>
                <c:pt idx="10">
                  <c:v>1411.46230174415</c:v>
                </c:pt>
                <c:pt idx="11">
                  <c:v>1265.5775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08413720"/>
        <c:axId val="-2008417096"/>
      </c:lineChart>
      <c:catAx>
        <c:axId val="-2008427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s-ES"/>
          </a:p>
        </c:txPr>
        <c:crossAx val="-2008422776"/>
        <c:crosses val="autoZero"/>
        <c:auto val="1"/>
        <c:lblAlgn val="ctr"/>
        <c:lblOffset val="100"/>
        <c:noMultiLvlLbl val="0"/>
      </c:catAx>
      <c:valAx>
        <c:axId val="-200842277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.0" sourceLinked="0"/>
        <c:majorTickMark val="out"/>
        <c:minorTickMark val="none"/>
        <c:tickLblPos val="nextTo"/>
        <c:spPr>
          <a:ln>
            <a:noFill/>
          </a:ln>
        </c:spPr>
        <c:crossAx val="-2008427880"/>
        <c:crosses val="autoZero"/>
        <c:crossBetween val="between"/>
        <c:dispUnits>
          <c:builtInUnit val="millions"/>
        </c:dispUnits>
      </c:valAx>
      <c:valAx>
        <c:axId val="-2008417096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ln>
            <a:noFill/>
          </a:ln>
        </c:spPr>
        <c:crossAx val="-2008413720"/>
        <c:crosses val="max"/>
        <c:crossBetween val="between"/>
      </c:valAx>
      <c:catAx>
        <c:axId val="-2008413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08417096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000">
          <a:solidFill>
            <a:schemeClr val="tx1"/>
          </a:solidFill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2"/>
          <c:order val="1"/>
          <c:tx>
            <c:strRef>
              <c:f>'remesas_departamentos (3)'!$F$3</c:f>
              <c:strCache>
                <c:ptCount val="1"/>
                <c:pt idx="0">
                  <c:v>COP Remesas Real</c:v>
                </c:pt>
              </c:strCache>
            </c:strRef>
          </c:tx>
          <c:spPr>
            <a:ln w="38100" cmpd="sng">
              <a:solidFill>
                <a:srgbClr val="64A550"/>
              </a:solidFill>
            </a:ln>
          </c:spPr>
          <c:marker>
            <c:symbol val="none"/>
          </c:marker>
          <c:cat>
            <c:strRef>
              <c:f>('remesas_departamentos (3)'!$B$4:$B$26,'remesas_departamentos (3)'!$B$27)</c:f>
              <c:strCache>
                <c:ptCount val="24"/>
                <c:pt idx="0">
                  <c:v>2009-I</c:v>
                </c:pt>
                <c:pt idx="1">
                  <c:v>2009-II</c:v>
                </c:pt>
                <c:pt idx="2">
                  <c:v>2009-III</c:v>
                </c:pt>
                <c:pt idx="3">
                  <c:v>2009-IV</c:v>
                </c:pt>
                <c:pt idx="4">
                  <c:v>2010-I</c:v>
                </c:pt>
                <c:pt idx="5">
                  <c:v>2010-II</c:v>
                </c:pt>
                <c:pt idx="6">
                  <c:v>2010-III</c:v>
                </c:pt>
                <c:pt idx="7">
                  <c:v>2010-IV</c:v>
                </c:pt>
                <c:pt idx="8">
                  <c:v>2011-I</c:v>
                </c:pt>
                <c:pt idx="9">
                  <c:v>2011-II</c:v>
                </c:pt>
                <c:pt idx="10">
                  <c:v>2011-III</c:v>
                </c:pt>
                <c:pt idx="11">
                  <c:v>2011-IV</c:v>
                </c:pt>
                <c:pt idx="12">
                  <c:v>2012-I</c:v>
                </c:pt>
                <c:pt idx="13">
                  <c:v>2012-II</c:v>
                </c:pt>
                <c:pt idx="14">
                  <c:v>2012-III</c:v>
                </c:pt>
                <c:pt idx="15">
                  <c:v>2012-IV</c:v>
                </c:pt>
                <c:pt idx="16">
                  <c:v>2013-I</c:v>
                </c:pt>
                <c:pt idx="17">
                  <c:v>2013-II</c:v>
                </c:pt>
                <c:pt idx="18">
                  <c:v>2013-III</c:v>
                </c:pt>
                <c:pt idx="19">
                  <c:v>2013-IV</c:v>
                </c:pt>
                <c:pt idx="20">
                  <c:v>2014-I</c:v>
                </c:pt>
                <c:pt idx="21">
                  <c:v>2014-II</c:v>
                </c:pt>
                <c:pt idx="22">
                  <c:v>2014-III</c:v>
                </c:pt>
                <c:pt idx="23">
                  <c:v>2014-IV</c:v>
                </c:pt>
              </c:strCache>
            </c:strRef>
          </c:cat>
          <c:val>
            <c:numRef>
              <c:f>('remesas_departamentos (3)'!$F$4:$F$26,'remesas_departamentos (3)'!$F$27)</c:f>
              <c:numCache>
                <c:formatCode>_(* #,##0_);_(* \(#,##0\);_(* "-"??_);_(@_)</c:formatCode>
                <c:ptCount val="24"/>
                <c:pt idx="0">
                  <c:v>723646.2478108793</c:v>
                </c:pt>
                <c:pt idx="1">
                  <c:v>607009.341156601</c:v>
                </c:pt>
                <c:pt idx="2">
                  <c:v>550405.0080598785</c:v>
                </c:pt>
                <c:pt idx="3">
                  <c:v>602630.8500711515</c:v>
                </c:pt>
                <c:pt idx="4">
                  <c:v>484683.5066723767</c:v>
                </c:pt>
                <c:pt idx="5">
                  <c:v>528428.6176355629</c:v>
                </c:pt>
                <c:pt idx="6">
                  <c:v>518927.7409340687</c:v>
                </c:pt>
                <c:pt idx="7">
                  <c:v>566447.04887545</c:v>
                </c:pt>
                <c:pt idx="8">
                  <c:v>488848.5305059025</c:v>
                </c:pt>
                <c:pt idx="9">
                  <c:v>468822.1562728406</c:v>
                </c:pt>
                <c:pt idx="10">
                  <c:v>480681.7805344105</c:v>
                </c:pt>
                <c:pt idx="11">
                  <c:v>531293.5630937957</c:v>
                </c:pt>
                <c:pt idx="12">
                  <c:v>435981.4410467234</c:v>
                </c:pt>
                <c:pt idx="13">
                  <c:v>456150.6895594173</c:v>
                </c:pt>
                <c:pt idx="14">
                  <c:v>457568.8875753827</c:v>
                </c:pt>
                <c:pt idx="15">
                  <c:v>479213.2475956056</c:v>
                </c:pt>
                <c:pt idx="16">
                  <c:v>427863.9175224214</c:v>
                </c:pt>
                <c:pt idx="17">
                  <c:v>490558.3251957069</c:v>
                </c:pt>
                <c:pt idx="18">
                  <c:v>496766.0414059295</c:v>
                </c:pt>
                <c:pt idx="19">
                  <c:v>525428.9116012725</c:v>
                </c:pt>
                <c:pt idx="20">
                  <c:v>499962.3424600197</c:v>
                </c:pt>
                <c:pt idx="21">
                  <c:v>466234.823211174</c:v>
                </c:pt>
                <c:pt idx="22">
                  <c:v>481985.7180762152</c:v>
                </c:pt>
                <c:pt idx="23">
                  <c:v>609243.2066982185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09877272"/>
        <c:axId val="-2009354648"/>
      </c:lineChart>
      <c:lineChart>
        <c:grouping val="standard"/>
        <c:varyColors val="0"/>
        <c:ser>
          <c:idx val="1"/>
          <c:order val="0"/>
          <c:tx>
            <c:strRef>
              <c:f>'remesas_departamentos (3)'!$E$3</c:f>
              <c:strCache>
                <c:ptCount val="1"/>
                <c:pt idx="0">
                  <c:v>USD Remesas</c:v>
                </c:pt>
              </c:strCache>
            </c:strRef>
          </c:tx>
          <c:spPr>
            <a:ln w="38100" cmpd="sng">
              <a:solidFill>
                <a:srgbClr val="B90053"/>
              </a:solidFill>
            </a:ln>
          </c:spPr>
          <c:marker>
            <c:symbol val="none"/>
          </c:marker>
          <c:cat>
            <c:strRef>
              <c:f>('remesas_departamentos (3)'!$B$4:$B$26,'remesas_departamentos (3)'!$B$27)</c:f>
              <c:strCache>
                <c:ptCount val="24"/>
                <c:pt idx="0">
                  <c:v>2009-I</c:v>
                </c:pt>
                <c:pt idx="1">
                  <c:v>2009-II</c:v>
                </c:pt>
                <c:pt idx="2">
                  <c:v>2009-III</c:v>
                </c:pt>
                <c:pt idx="3">
                  <c:v>2009-IV</c:v>
                </c:pt>
                <c:pt idx="4">
                  <c:v>2010-I</c:v>
                </c:pt>
                <c:pt idx="5">
                  <c:v>2010-II</c:v>
                </c:pt>
                <c:pt idx="6">
                  <c:v>2010-III</c:v>
                </c:pt>
                <c:pt idx="7">
                  <c:v>2010-IV</c:v>
                </c:pt>
                <c:pt idx="8">
                  <c:v>2011-I</c:v>
                </c:pt>
                <c:pt idx="9">
                  <c:v>2011-II</c:v>
                </c:pt>
                <c:pt idx="10">
                  <c:v>2011-III</c:v>
                </c:pt>
                <c:pt idx="11">
                  <c:v>2011-IV</c:v>
                </c:pt>
                <c:pt idx="12">
                  <c:v>2012-I</c:v>
                </c:pt>
                <c:pt idx="13">
                  <c:v>2012-II</c:v>
                </c:pt>
                <c:pt idx="14">
                  <c:v>2012-III</c:v>
                </c:pt>
                <c:pt idx="15">
                  <c:v>2012-IV</c:v>
                </c:pt>
                <c:pt idx="16">
                  <c:v>2013-I</c:v>
                </c:pt>
                <c:pt idx="17">
                  <c:v>2013-II</c:v>
                </c:pt>
                <c:pt idx="18">
                  <c:v>2013-III</c:v>
                </c:pt>
                <c:pt idx="19">
                  <c:v>2013-IV</c:v>
                </c:pt>
                <c:pt idx="20">
                  <c:v>2014-I</c:v>
                </c:pt>
                <c:pt idx="21">
                  <c:v>2014-II</c:v>
                </c:pt>
                <c:pt idx="22">
                  <c:v>2014-III</c:v>
                </c:pt>
                <c:pt idx="23">
                  <c:v>2014-IV</c:v>
                </c:pt>
              </c:strCache>
            </c:strRef>
          </c:cat>
          <c:val>
            <c:numRef>
              <c:f>('remesas_departamentos (3)'!$E$4:$E$26,'remesas_departamentos (3)'!$E$27)</c:f>
              <c:numCache>
                <c:formatCode>0.0</c:formatCode>
                <c:ptCount val="24"/>
                <c:pt idx="0">
                  <c:v>299.6907401690297</c:v>
                </c:pt>
                <c:pt idx="1">
                  <c:v>272.5802333897997</c:v>
                </c:pt>
                <c:pt idx="2">
                  <c:v>273.2948289166739</c:v>
                </c:pt>
                <c:pt idx="3">
                  <c:v>306.8514017496834</c:v>
                </c:pt>
                <c:pt idx="4">
                  <c:v>253.5534803288583</c:v>
                </c:pt>
                <c:pt idx="5">
                  <c:v>277.8169580376006</c:v>
                </c:pt>
                <c:pt idx="6">
                  <c:v>290.0664212883001</c:v>
                </c:pt>
                <c:pt idx="7">
                  <c:v>313.3875075572788</c:v>
                </c:pt>
                <c:pt idx="8">
                  <c:v>273.5559604589989</c:v>
                </c:pt>
                <c:pt idx="9">
                  <c:v>275.8354385695449</c:v>
                </c:pt>
                <c:pt idx="10">
                  <c:v>284.732238629978</c:v>
                </c:pt>
                <c:pt idx="11">
                  <c:v>296.1774773856204</c:v>
                </c:pt>
                <c:pt idx="12">
                  <c:v>263.0808494777899</c:v>
                </c:pt>
                <c:pt idx="13">
                  <c:v>278.8235267962268</c:v>
                </c:pt>
                <c:pt idx="14">
                  <c:v>278.8303256955665</c:v>
                </c:pt>
                <c:pt idx="15">
                  <c:v>290.9944455242821</c:v>
                </c:pt>
                <c:pt idx="16">
                  <c:v>264.618529073328</c:v>
                </c:pt>
                <c:pt idx="17">
                  <c:v>293.7896491034524</c:v>
                </c:pt>
                <c:pt idx="18">
                  <c:v>291.7635568758766</c:v>
                </c:pt>
                <c:pt idx="19">
                  <c:v>306.9497749637664</c:v>
                </c:pt>
                <c:pt idx="20">
                  <c:v>288.3882326710292</c:v>
                </c:pt>
                <c:pt idx="21">
                  <c:v>290.0401882306388</c:v>
                </c:pt>
                <c:pt idx="22">
                  <c:v>300.8652385471012</c:v>
                </c:pt>
                <c:pt idx="23">
                  <c:v>324.2704469231103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09751832"/>
        <c:axId val="-2005854856"/>
      </c:lineChart>
      <c:catAx>
        <c:axId val="-2009877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-5400000" vert="horz"/>
          <a:lstStyle/>
          <a:p>
            <a:pPr>
              <a:defRPr>
                <a:latin typeface="Verdana"/>
                <a:cs typeface="Verdana"/>
              </a:defRPr>
            </a:pPr>
            <a:endParaRPr lang="es-ES"/>
          </a:p>
        </c:txPr>
        <c:crossAx val="-2009354648"/>
        <c:crosses val="autoZero"/>
        <c:auto val="1"/>
        <c:lblAlgn val="ctr"/>
        <c:lblOffset val="100"/>
        <c:noMultiLvlLbl val="0"/>
      </c:catAx>
      <c:valAx>
        <c:axId val="-2009354648"/>
        <c:scaling>
          <c:orientation val="minMax"/>
          <c:max val="800000.0"/>
          <c:min val="4000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0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/>
                    <a:cs typeface="Verdana"/>
                  </a:defRPr>
                </a:pPr>
                <a:r>
                  <a:rPr lang="es-CO" sz="1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/>
                    <a:cs typeface="Verdana"/>
                  </a:rPr>
                  <a:t>COP Millones</a:t>
                </a:r>
              </a:p>
              <a:p>
                <a:pPr>
                  <a:defRPr sz="10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/>
                    <a:cs typeface="Verdana"/>
                  </a:defRPr>
                </a:pPr>
                <a:endParaRPr lang="es-CO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/>
                  <a:cs typeface="Verdana"/>
                </a:endParaRPr>
              </a:p>
            </c:rich>
          </c:tx>
          <c:layout>
            <c:manualLayout>
              <c:xMode val="edge"/>
              <c:yMode val="edge"/>
              <c:x val="0.0334493485398174"/>
              <c:y val="0.254976009610043"/>
            </c:manualLayout>
          </c:layout>
          <c:overlay val="0"/>
        </c:title>
        <c:numFmt formatCode="_(* #,##0_);_(* \(#,##0\);_(* &quot;-&quot;??_);_(@_)" sourceLinked="1"/>
        <c:majorTickMark val="out"/>
        <c:minorTickMark val="none"/>
        <c:tickLblPos val="nextTo"/>
        <c:spPr>
          <a:ln>
            <a:noFill/>
          </a:ln>
        </c:spPr>
        <c:txPr>
          <a:bodyPr rot="0" vert="horz"/>
          <a:lstStyle/>
          <a:p>
            <a:pPr>
              <a:defRPr b="1">
                <a:solidFill>
                  <a:srgbClr val="008000"/>
                </a:solidFill>
                <a:latin typeface="Verdana"/>
              </a:defRPr>
            </a:pPr>
            <a:endParaRPr lang="es-ES"/>
          </a:p>
        </c:txPr>
        <c:crossAx val="-2009877272"/>
        <c:crosses val="autoZero"/>
        <c:crossBetween val="between"/>
      </c:valAx>
      <c:catAx>
        <c:axId val="-2009751832"/>
        <c:scaling>
          <c:orientation val="minMax"/>
        </c:scaling>
        <c:delete val="1"/>
        <c:axPos val="b"/>
        <c:majorTickMark val="out"/>
        <c:minorTickMark val="none"/>
        <c:tickLblPos val="nextTo"/>
        <c:crossAx val="-2005854856"/>
        <c:crosses val="autoZero"/>
        <c:auto val="1"/>
        <c:lblAlgn val="ctr"/>
        <c:lblOffset val="100"/>
        <c:noMultiLvlLbl val="0"/>
      </c:catAx>
      <c:valAx>
        <c:axId val="-2005854856"/>
        <c:scaling>
          <c:orientation val="minMax"/>
          <c:min val="0.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b="1">
                    <a:solidFill>
                      <a:srgbClr val="262626"/>
                    </a:solidFill>
                    <a:latin typeface="Verdana"/>
                    <a:cs typeface="Verdana"/>
                  </a:defRPr>
                </a:pPr>
                <a:r>
                  <a:rPr lang="es-CO" b="1" dirty="0" smtClean="0">
                    <a:solidFill>
                      <a:srgbClr val="262626"/>
                    </a:solidFill>
                    <a:latin typeface="Verdana"/>
                    <a:cs typeface="Verdana"/>
                  </a:rPr>
                  <a:t>USD Millones</a:t>
                </a:r>
                <a:endParaRPr lang="es-CO" b="1" dirty="0">
                  <a:solidFill>
                    <a:srgbClr val="262626"/>
                  </a:solidFill>
                  <a:latin typeface="Verdana"/>
                  <a:cs typeface="Verdana"/>
                </a:endParaRPr>
              </a:p>
            </c:rich>
          </c:tx>
          <c:layout>
            <c:manualLayout>
              <c:xMode val="edge"/>
              <c:yMode val="edge"/>
              <c:x val="0.965030226526554"/>
              <c:y val="0.253021365681591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>
            <a:noFill/>
          </a:ln>
        </c:spPr>
        <c:txPr>
          <a:bodyPr rot="0" vert="horz"/>
          <a:lstStyle/>
          <a:p>
            <a:pPr>
              <a:defRPr b="1">
                <a:solidFill>
                  <a:srgbClr val="B90053"/>
                </a:solidFill>
                <a:latin typeface="Verdana"/>
                <a:cs typeface="Verdana"/>
              </a:defRPr>
            </a:pPr>
            <a:endParaRPr lang="es-ES"/>
          </a:p>
        </c:txPr>
        <c:crossAx val="-2009751832"/>
        <c:crosses val="max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 b="1">
              <a:latin typeface="Verdana"/>
              <a:cs typeface="Verdana"/>
            </a:defRPr>
          </a:pPr>
          <a:endParaRPr lang="es-E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Trebuchet MS" pitchFamily="34" charset="0"/>
          <a:ea typeface="Calibri"/>
          <a:cs typeface="Calibri"/>
        </a:defRPr>
      </a:pPr>
      <a:endParaRPr lang="es-ES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705617229614563"/>
          <c:y val="0.0348283616941414"/>
          <c:w val="0.912856548702566"/>
          <c:h val="0.782958583244384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Cali</c:v>
                </c:pt>
              </c:strCache>
            </c:strRef>
          </c:tx>
          <c:spPr>
            <a:ln w="38100" cmpd="sng">
              <a:solidFill>
                <a:srgbClr val="1D398A"/>
              </a:solidFill>
            </a:ln>
          </c:spPr>
          <c:marker>
            <c:symbol val="none"/>
          </c:marker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Hoja1!$B$2:$B$13</c:f>
              <c:numCache>
                <c:formatCode>0.0</c:formatCode>
                <c:ptCount val="12"/>
                <c:pt idx="0">
                  <c:v>769.753</c:v>
                </c:pt>
                <c:pt idx="1">
                  <c:v>870.015</c:v>
                </c:pt>
                <c:pt idx="2">
                  <c:v>985.518</c:v>
                </c:pt>
                <c:pt idx="3">
                  <c:v>1582.815</c:v>
                </c:pt>
                <c:pt idx="4">
                  <c:v>1359.423</c:v>
                </c:pt>
                <c:pt idx="5">
                  <c:v>1043.877</c:v>
                </c:pt>
                <c:pt idx="6">
                  <c:v>845.669</c:v>
                </c:pt>
                <c:pt idx="7">
                  <c:v>863.4509999999989</c:v>
                </c:pt>
                <c:pt idx="8">
                  <c:v>948.8179999999986</c:v>
                </c:pt>
                <c:pt idx="9">
                  <c:v>1206.171</c:v>
                </c:pt>
                <c:pt idx="10">
                  <c:v>1339.14</c:v>
                </c:pt>
                <c:pt idx="11">
                  <c:v>884.511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Bogotá</c:v>
                </c:pt>
              </c:strCache>
            </c:strRef>
          </c:tx>
          <c:spPr>
            <a:ln w="38100" cmpd="sng">
              <a:solidFill>
                <a:srgbClr val="B90053"/>
              </a:solidFill>
            </a:ln>
          </c:spPr>
          <c:marker>
            <c:symbol val="none"/>
          </c:marker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Hoja1!$C$2:$C$13</c:f>
              <c:numCache>
                <c:formatCode>0.0</c:formatCode>
                <c:ptCount val="12"/>
                <c:pt idx="0">
                  <c:v>3137.551</c:v>
                </c:pt>
                <c:pt idx="1">
                  <c:v>3992.943</c:v>
                </c:pt>
                <c:pt idx="2">
                  <c:v>4260.86</c:v>
                </c:pt>
                <c:pt idx="3">
                  <c:v>5003.156</c:v>
                </c:pt>
                <c:pt idx="4">
                  <c:v>6197.987999999998</c:v>
                </c:pt>
                <c:pt idx="5">
                  <c:v>5222.32</c:v>
                </c:pt>
                <c:pt idx="6">
                  <c:v>3862.145</c:v>
                </c:pt>
                <c:pt idx="7">
                  <c:v>5147.403</c:v>
                </c:pt>
                <c:pt idx="8">
                  <c:v>5534.297</c:v>
                </c:pt>
                <c:pt idx="9">
                  <c:v>4901.028</c:v>
                </c:pt>
                <c:pt idx="10">
                  <c:v>5325.07</c:v>
                </c:pt>
                <c:pt idx="11">
                  <c:v>5443.709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Medellín</c:v>
                </c:pt>
              </c:strCache>
            </c:strRef>
          </c:tx>
          <c:spPr>
            <a:ln w="38100" cmpd="sng">
              <a:solidFill>
                <a:srgbClr val="64A550"/>
              </a:solidFill>
            </a:ln>
          </c:spPr>
          <c:marker>
            <c:symbol val="none"/>
          </c:marker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Hoja1!$D$2:$D$13</c:f>
              <c:numCache>
                <c:formatCode>0.0</c:formatCode>
                <c:ptCount val="12"/>
                <c:pt idx="0">
                  <c:v>1863.499</c:v>
                </c:pt>
                <c:pt idx="1">
                  <c:v>2111.27</c:v>
                </c:pt>
                <c:pt idx="2">
                  <c:v>2246.307</c:v>
                </c:pt>
                <c:pt idx="3">
                  <c:v>2598.144</c:v>
                </c:pt>
                <c:pt idx="4">
                  <c:v>2720.133</c:v>
                </c:pt>
                <c:pt idx="5">
                  <c:v>2080.964</c:v>
                </c:pt>
                <c:pt idx="6">
                  <c:v>1987.715</c:v>
                </c:pt>
                <c:pt idx="7">
                  <c:v>2056.335</c:v>
                </c:pt>
                <c:pt idx="8">
                  <c:v>2793.704999999999</c:v>
                </c:pt>
                <c:pt idx="9">
                  <c:v>2602.005</c:v>
                </c:pt>
                <c:pt idx="10">
                  <c:v>3447.903</c:v>
                </c:pt>
                <c:pt idx="11">
                  <c:v>2850.986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Bucaramanga</c:v>
                </c:pt>
              </c:strCache>
            </c:strRef>
          </c:tx>
          <c:spPr>
            <a:ln w="38100" cmpd="sng">
              <a:solidFill>
                <a:srgbClr val="FFC000"/>
              </a:solidFill>
            </a:ln>
          </c:spPr>
          <c:marker>
            <c:symbol val="none"/>
          </c:marker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Hoja1!$E$2:$E$13</c:f>
              <c:numCache>
                <c:formatCode>0.0</c:formatCode>
                <c:ptCount val="12"/>
                <c:pt idx="0">
                  <c:v>525.13</c:v>
                </c:pt>
                <c:pt idx="1">
                  <c:v>481.325</c:v>
                </c:pt>
                <c:pt idx="2">
                  <c:v>511.129</c:v>
                </c:pt>
                <c:pt idx="3">
                  <c:v>536.737</c:v>
                </c:pt>
                <c:pt idx="4">
                  <c:v>880.695</c:v>
                </c:pt>
                <c:pt idx="5">
                  <c:v>719.4169999999989</c:v>
                </c:pt>
                <c:pt idx="6">
                  <c:v>687.008</c:v>
                </c:pt>
                <c:pt idx="7">
                  <c:v>1067.766</c:v>
                </c:pt>
                <c:pt idx="8">
                  <c:v>1060.388</c:v>
                </c:pt>
                <c:pt idx="9">
                  <c:v>787.141</c:v>
                </c:pt>
                <c:pt idx="10">
                  <c:v>1382.5</c:v>
                </c:pt>
                <c:pt idx="11">
                  <c:v>1143.534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Barranquilla</c:v>
                </c:pt>
              </c:strCache>
            </c:strRef>
          </c:tx>
          <c:spPr>
            <a:ln w="38100" cmpd="sng"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Hoja1!$F$2:$F$13</c:f>
              <c:numCache>
                <c:formatCode>0.0</c:formatCode>
                <c:ptCount val="12"/>
                <c:pt idx="0">
                  <c:v>345.797</c:v>
                </c:pt>
                <c:pt idx="1">
                  <c:v>451.541</c:v>
                </c:pt>
                <c:pt idx="2">
                  <c:v>449.128</c:v>
                </c:pt>
                <c:pt idx="3">
                  <c:v>535.4549999999994</c:v>
                </c:pt>
                <c:pt idx="4">
                  <c:v>787.768</c:v>
                </c:pt>
                <c:pt idx="5">
                  <c:v>656.9259999999994</c:v>
                </c:pt>
                <c:pt idx="6">
                  <c:v>450.922999999999</c:v>
                </c:pt>
                <c:pt idx="7">
                  <c:v>509.3450000000001</c:v>
                </c:pt>
                <c:pt idx="8">
                  <c:v>693.403</c:v>
                </c:pt>
                <c:pt idx="9">
                  <c:v>1061.744</c:v>
                </c:pt>
                <c:pt idx="10">
                  <c:v>1108.31</c:v>
                </c:pt>
                <c:pt idx="11">
                  <c:v>1456.27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8357128"/>
        <c:axId val="-2025521000"/>
      </c:lineChart>
      <c:catAx>
        <c:axId val="-2028357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>
                <a:latin typeface="Verdana"/>
                <a:cs typeface="Verdana"/>
              </a:defRPr>
            </a:pPr>
            <a:endParaRPr lang="es-ES"/>
          </a:p>
        </c:txPr>
        <c:crossAx val="-2025521000"/>
        <c:crosses val="autoZero"/>
        <c:auto val="1"/>
        <c:lblAlgn val="ctr"/>
        <c:lblOffset val="100"/>
        <c:tickLblSkip val="1"/>
        <c:noMultiLvlLbl val="0"/>
      </c:catAx>
      <c:valAx>
        <c:axId val="-202552100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b="1">
                <a:latin typeface="Verdana"/>
                <a:cs typeface="Verdana"/>
              </a:defRPr>
            </a:pPr>
            <a:endParaRPr lang="es-ES"/>
          </a:p>
        </c:txPr>
        <c:crossAx val="-202835712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 b="1">
              <a:latin typeface="Verdana"/>
              <a:cs typeface="Verdana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288908938466025"/>
          <c:y val="0.0440576177977753"/>
          <c:w val="0.897152074330212"/>
          <c:h val="0.697716839449123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Cali</c:v>
                </c:pt>
              </c:strCache>
            </c:strRef>
          </c:tx>
          <c:spPr>
            <a:ln w="38100" cmpd="sng">
              <a:solidFill>
                <a:srgbClr val="1D398A"/>
              </a:solidFill>
            </a:ln>
          </c:spPr>
          <c:marker>
            <c:symbol val="none"/>
          </c:marker>
          <c:dLbls>
            <c:dLbl>
              <c:idx val="1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0.00465137630023725"/>
                  <c:y val="-0.02625032005496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0000F4"/>
                    </a:solidFill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Hoja1!$B$2:$B$13</c:f>
              <c:numCache>
                <c:formatCode>0.0</c:formatCode>
                <c:ptCount val="12"/>
                <c:pt idx="0">
                  <c:v>17.3338650152577</c:v>
                </c:pt>
                <c:pt idx="1">
                  <c:v>15.24149967912001</c:v>
                </c:pt>
                <c:pt idx="2">
                  <c:v>14.75721818989246</c:v>
                </c:pt>
                <c:pt idx="3">
                  <c:v>14.41591174804008</c:v>
                </c:pt>
                <c:pt idx="4">
                  <c:v>12.66847366157517</c:v>
                </c:pt>
                <c:pt idx="5">
                  <c:v>11.43721737336545</c:v>
                </c:pt>
                <c:pt idx="6">
                  <c:v>14.17375572918481</c:v>
                </c:pt>
                <c:pt idx="7">
                  <c:v>13.57478917911356</c:v>
                </c:pt>
                <c:pt idx="8">
                  <c:v>16.78437934510664</c:v>
                </c:pt>
                <c:pt idx="9">
                  <c:v>15.47684425488255</c:v>
                </c:pt>
                <c:pt idx="10">
                  <c:v>16.80028085012384</c:v>
                </c:pt>
                <c:pt idx="11">
                  <c:v>15.14114368713122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Bogotá</c:v>
                </c:pt>
              </c:strCache>
            </c:strRef>
          </c:tx>
          <c:spPr>
            <a:ln w="38100" cmpd="sng">
              <a:solidFill>
                <a:srgbClr val="B90053"/>
              </a:solidFill>
            </a:ln>
          </c:spPr>
          <c:marker>
            <c:symbol val="none"/>
          </c:marker>
          <c:dLbls>
            <c:dLbl>
              <c:idx val="11"/>
              <c:layout>
                <c:manualLayout>
                  <c:x val="-0.00310099892453939"/>
                  <c:y val="-0.01312516002748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0.00620199784907878"/>
                  <c:y val="0.0229687716787984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DD005E"/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DD005E"/>
                    </a:solidFill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Hoja1!$C$2:$C$13</c:f>
              <c:numCache>
                <c:formatCode>0.0</c:formatCode>
                <c:ptCount val="12"/>
                <c:pt idx="0">
                  <c:v>17.48636455102017</c:v>
                </c:pt>
                <c:pt idx="1">
                  <c:v>16.96701292296406</c:v>
                </c:pt>
                <c:pt idx="2">
                  <c:v>15.0860123195216</c:v>
                </c:pt>
                <c:pt idx="3">
                  <c:v>12.4878600167</c:v>
                </c:pt>
                <c:pt idx="4">
                  <c:v>11.52023935499177</c:v>
                </c:pt>
                <c:pt idx="5">
                  <c:v>11.1794921245927</c:v>
                </c:pt>
                <c:pt idx="6">
                  <c:v>12.40097314584389</c:v>
                </c:pt>
                <c:pt idx="7">
                  <c:v>12.79253737395583</c:v>
                </c:pt>
                <c:pt idx="8">
                  <c:v>11.70211271562623</c:v>
                </c:pt>
                <c:pt idx="9">
                  <c:v>10.67950970320231</c:v>
                </c:pt>
                <c:pt idx="10">
                  <c:v>10.34671696157689</c:v>
                </c:pt>
                <c:pt idx="11">
                  <c:v>9.933703043229675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Medellín</c:v>
                </c:pt>
              </c:strCache>
            </c:strRef>
          </c:tx>
          <c:spPr>
            <a:ln w="38100" cmpd="sng">
              <a:solidFill>
                <a:srgbClr val="64A550"/>
              </a:solidFill>
            </a:ln>
          </c:spPr>
          <c:marker>
            <c:symbol val="none"/>
          </c:marker>
          <c:dLbls>
            <c:dLbl>
              <c:idx val="1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0.00465137630023725"/>
                  <c:y val="0.01312516002748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007033"/>
                    </a:solidFill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Hoja1!$D$2:$D$13</c:f>
              <c:numCache>
                <c:formatCode>0.0</c:formatCode>
                <c:ptCount val="12"/>
                <c:pt idx="0">
                  <c:v>16.79292609273942</c:v>
                </c:pt>
                <c:pt idx="1">
                  <c:v>17.19522232468834</c:v>
                </c:pt>
                <c:pt idx="2">
                  <c:v>15.05008633982307</c:v>
                </c:pt>
                <c:pt idx="3">
                  <c:v>14.3178522637783</c:v>
                </c:pt>
                <c:pt idx="4">
                  <c:v>14.47559303817598</c:v>
                </c:pt>
                <c:pt idx="5">
                  <c:v>14.38905753219204</c:v>
                </c:pt>
                <c:pt idx="6">
                  <c:v>17.98977292863832</c:v>
                </c:pt>
                <c:pt idx="7">
                  <c:v>15.06170672177436</c:v>
                </c:pt>
                <c:pt idx="8">
                  <c:v>13.72914368378913</c:v>
                </c:pt>
                <c:pt idx="9">
                  <c:v>13.36249385575764</c:v>
                </c:pt>
                <c:pt idx="10">
                  <c:v>14.05322440135614</c:v>
                </c:pt>
                <c:pt idx="11">
                  <c:v>11.4570203372215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Barranquilla</c:v>
                </c:pt>
              </c:strCache>
            </c:strRef>
          </c:tx>
          <c:spPr>
            <a:ln w="38100" cmpd="sng"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11"/>
              <c:layout>
                <c:manualLayout>
                  <c:x val="-0.00310099892453939"/>
                  <c:y val="0.02953161006183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0.0139544951604272"/>
                  <c:y val="0.0689070901442708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Hoja1!$E$2:$E$13</c:f>
              <c:numCache>
                <c:formatCode>0.0</c:formatCode>
                <c:ptCount val="12"/>
                <c:pt idx="0">
                  <c:v>17.03941427092759</c:v>
                </c:pt>
                <c:pt idx="1">
                  <c:v>16.20175344783283</c:v>
                </c:pt>
                <c:pt idx="2">
                  <c:v>15.86793934413294</c:v>
                </c:pt>
                <c:pt idx="3">
                  <c:v>12.51440234882163</c:v>
                </c:pt>
                <c:pt idx="4">
                  <c:v>13.67500039989123</c:v>
                </c:pt>
                <c:pt idx="5">
                  <c:v>11.46407863431657</c:v>
                </c:pt>
                <c:pt idx="6">
                  <c:v>11.60464980050898</c:v>
                </c:pt>
                <c:pt idx="7">
                  <c:v>9.472079307797775</c:v>
                </c:pt>
                <c:pt idx="8">
                  <c:v>9.261828421738693</c:v>
                </c:pt>
                <c:pt idx="9">
                  <c:v>7.51200187418887</c:v>
                </c:pt>
                <c:pt idx="10">
                  <c:v>8.264678681279948</c:v>
                </c:pt>
                <c:pt idx="11">
                  <c:v>8.410060419671223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Bucaramanga</c:v>
                </c:pt>
              </c:strCache>
            </c:strRef>
          </c:tx>
          <c:spPr>
            <a:ln w="38100" cmpd="sng">
              <a:solidFill>
                <a:srgbClr val="FFC000"/>
              </a:solidFill>
            </a:ln>
          </c:spPr>
          <c:marker>
            <c:symbol val="none"/>
          </c:marker>
          <c:dLbls>
            <c:dLbl>
              <c:idx val="11"/>
              <c:layout>
                <c:manualLayout>
                  <c:x val="-0.00310099892453939"/>
                  <c:y val="0.0196877400412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0.015504872536125"/>
                  <c:y val="-0.0164064500343503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FFC000"/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FFC000"/>
                    </a:solidFill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Hoja1!$F$2:$F$13</c:f>
              <c:numCache>
                <c:formatCode>0.0</c:formatCode>
                <c:ptCount val="12"/>
                <c:pt idx="0">
                  <c:v>19.12823171560561</c:v>
                </c:pt>
                <c:pt idx="1">
                  <c:v>18.8666529332748</c:v>
                </c:pt>
                <c:pt idx="2">
                  <c:v>18.61066892418283</c:v>
                </c:pt>
                <c:pt idx="3">
                  <c:v>16.9150070512159</c:v>
                </c:pt>
                <c:pt idx="4">
                  <c:v>13.50025609414736</c:v>
                </c:pt>
                <c:pt idx="5">
                  <c:v>9.93562679265537</c:v>
                </c:pt>
                <c:pt idx="6">
                  <c:v>10.62997857266308</c:v>
                </c:pt>
                <c:pt idx="7">
                  <c:v>11.731259242407</c:v>
                </c:pt>
                <c:pt idx="8">
                  <c:v>10.90118103829075</c:v>
                </c:pt>
                <c:pt idx="9">
                  <c:v>11.48957734752884</c:v>
                </c:pt>
                <c:pt idx="10">
                  <c:v>10.81927220536275</c:v>
                </c:pt>
                <c:pt idx="11">
                  <c:v>9.434139013651634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8430456"/>
        <c:axId val="-2028751096"/>
      </c:lineChart>
      <c:catAx>
        <c:axId val="-2028430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000">
                <a:latin typeface="Verdana"/>
                <a:cs typeface="Verdana"/>
              </a:defRPr>
            </a:pPr>
            <a:endParaRPr lang="es-ES"/>
          </a:p>
        </c:txPr>
        <c:crossAx val="-2028751096"/>
        <c:crosses val="autoZero"/>
        <c:auto val="1"/>
        <c:lblAlgn val="ctr"/>
        <c:lblOffset val="100"/>
        <c:noMultiLvlLbl val="0"/>
      </c:catAx>
      <c:valAx>
        <c:axId val="-2028751096"/>
        <c:scaling>
          <c:orientation val="minMax"/>
          <c:max val="21.0"/>
          <c:min val="5.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>
                <a:latin typeface="Verdana"/>
                <a:cs typeface="Verdana"/>
              </a:defRPr>
            </a:pPr>
            <a:endParaRPr lang="es-ES"/>
          </a:p>
        </c:txPr>
        <c:crossAx val="-2028430456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100" b="1">
                <a:solidFill>
                  <a:schemeClr val="tx1"/>
                </a:solidFill>
                <a:latin typeface="Verdana"/>
                <a:cs typeface="Verdana"/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 sz="1100" b="1">
                <a:solidFill>
                  <a:schemeClr val="tx1"/>
                </a:solidFill>
                <a:latin typeface="Verdana"/>
                <a:cs typeface="Verdana"/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 sz="1100" b="1">
                <a:solidFill>
                  <a:schemeClr val="tx1"/>
                </a:solidFill>
                <a:latin typeface="Verdana"/>
                <a:cs typeface="Verdana"/>
              </a:defRPr>
            </a:pPr>
            <a:endParaRPr lang="es-ES"/>
          </a:p>
        </c:txPr>
      </c:legendEntry>
      <c:legendEntry>
        <c:idx val="3"/>
        <c:txPr>
          <a:bodyPr/>
          <a:lstStyle/>
          <a:p>
            <a:pPr>
              <a:defRPr sz="1100" b="1">
                <a:solidFill>
                  <a:schemeClr val="tx1"/>
                </a:solidFill>
                <a:latin typeface="Verdana"/>
                <a:cs typeface="Verdana"/>
              </a:defRPr>
            </a:pPr>
            <a:endParaRPr lang="es-ES"/>
          </a:p>
        </c:txPr>
      </c:legendEntry>
      <c:legendEntry>
        <c:idx val="4"/>
        <c:txPr>
          <a:bodyPr/>
          <a:lstStyle/>
          <a:p>
            <a:pPr>
              <a:defRPr sz="1100" b="1">
                <a:solidFill>
                  <a:schemeClr val="tx1"/>
                </a:solidFill>
                <a:latin typeface="Verdana"/>
                <a:cs typeface="Verdana"/>
              </a:defRPr>
            </a:pPr>
            <a:endParaRPr lang="es-ES"/>
          </a:p>
        </c:txPr>
      </c:legendEntry>
      <c:layout>
        <c:manualLayout>
          <c:xMode val="edge"/>
          <c:yMode val="edge"/>
          <c:x val="0.0583344290603155"/>
          <c:y val="0.870981227145621"/>
          <c:w val="0.899999893522438"/>
          <c:h val="0.0900584724206772"/>
        </c:manualLayout>
      </c:layout>
      <c:overlay val="0"/>
      <c:txPr>
        <a:bodyPr/>
        <a:lstStyle/>
        <a:p>
          <a:pPr>
            <a:defRPr sz="1100" b="1">
              <a:solidFill>
                <a:schemeClr val="tx1"/>
              </a:solidFill>
              <a:latin typeface="Verdana"/>
              <a:cs typeface="Verdana"/>
            </a:defRPr>
          </a:pPr>
          <a:endParaRPr lang="es-E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482234592768455"/>
          <c:y val="0.0348611226768975"/>
          <c:w val="0.824446915008342"/>
          <c:h val="0.867682446269996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Barranquilla AM</c:v>
                </c:pt>
              </c:strCache>
            </c:strRef>
          </c:tx>
          <c:spPr>
            <a:ln w="38100" cmpd="sng">
              <a:solidFill>
                <a:schemeClr val="bg1">
                  <a:lumMod val="65000"/>
                </a:schemeClr>
              </a:solidFill>
            </a:ln>
          </c:spPr>
          <c:marker>
            <c:symbol val="none"/>
          </c:marker>
          <c:cat>
            <c:strRef>
              <c:f>Hoja1!$A$2:$A$11</c:f>
              <c:strCache>
                <c:ptCount val="1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49.5</c:v>
                </c:pt>
                <c:pt idx="1">
                  <c:v>46.2</c:v>
                </c:pt>
                <c:pt idx="2">
                  <c:v>44.1</c:v>
                </c:pt>
                <c:pt idx="3">
                  <c:v>43.3</c:v>
                </c:pt>
                <c:pt idx="4">
                  <c:v>42.4</c:v>
                </c:pt>
                <c:pt idx="5">
                  <c:v>39.5</c:v>
                </c:pt>
                <c:pt idx="6">
                  <c:v>34.7</c:v>
                </c:pt>
                <c:pt idx="7">
                  <c:v>30.4</c:v>
                </c:pt>
                <c:pt idx="8">
                  <c:v>29.1</c:v>
                </c:pt>
                <c:pt idx="9" formatCode="0.0">
                  <c:v>25.5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Bogotá</c:v>
                </c:pt>
              </c:strCache>
            </c:strRef>
          </c:tx>
          <c:spPr>
            <a:ln w="38100" cmpd="sng">
              <a:solidFill>
                <a:srgbClr val="B90053"/>
              </a:solidFill>
            </a:ln>
          </c:spPr>
          <c:marker>
            <c:symbol val="none"/>
          </c:marker>
          <c:cat>
            <c:strRef>
              <c:f>Hoja1!$A$2:$A$11</c:f>
              <c:strCache>
                <c:ptCount val="1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strCache>
            </c:strRef>
          </c:cat>
          <c:val>
            <c:numRef>
              <c:f>Hoja1!$C$2:$C$11</c:f>
              <c:numCache>
                <c:formatCode>General</c:formatCode>
                <c:ptCount val="10"/>
                <c:pt idx="0">
                  <c:v>32.0</c:v>
                </c:pt>
                <c:pt idx="1">
                  <c:v>28.8</c:v>
                </c:pt>
                <c:pt idx="2">
                  <c:v>26.6</c:v>
                </c:pt>
                <c:pt idx="3">
                  <c:v>19.6</c:v>
                </c:pt>
                <c:pt idx="4">
                  <c:v>18.3</c:v>
                </c:pt>
                <c:pt idx="5">
                  <c:v>15.5</c:v>
                </c:pt>
                <c:pt idx="6">
                  <c:v>13.1</c:v>
                </c:pt>
                <c:pt idx="7">
                  <c:v>11.6</c:v>
                </c:pt>
                <c:pt idx="8">
                  <c:v>10.2</c:v>
                </c:pt>
                <c:pt idx="9" formatCode="0.0">
                  <c:v>10.1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Bucaramanga AM</c:v>
                </c:pt>
              </c:strCache>
            </c:strRef>
          </c:tx>
          <c:spPr>
            <a:ln w="38100" cmpd="sng">
              <a:solidFill>
                <a:srgbClr val="FFC000"/>
              </a:solidFill>
            </a:ln>
          </c:spPr>
          <c:marker>
            <c:symbol val="none"/>
          </c:marker>
          <c:cat>
            <c:strRef>
              <c:f>Hoja1!$A$2:$A$11</c:f>
              <c:strCache>
                <c:ptCount val="1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strCache>
            </c:strRef>
          </c:cat>
          <c:val>
            <c:numRef>
              <c:f>Hoja1!$D$2:$D$11</c:f>
              <c:numCache>
                <c:formatCode>General</c:formatCode>
                <c:ptCount val="10"/>
                <c:pt idx="0">
                  <c:v>34.1</c:v>
                </c:pt>
                <c:pt idx="1">
                  <c:v>32.3</c:v>
                </c:pt>
                <c:pt idx="2">
                  <c:v>31.0</c:v>
                </c:pt>
                <c:pt idx="3">
                  <c:v>19.2</c:v>
                </c:pt>
                <c:pt idx="4">
                  <c:v>13.9</c:v>
                </c:pt>
                <c:pt idx="5">
                  <c:v>10.9</c:v>
                </c:pt>
                <c:pt idx="6">
                  <c:v>10.7</c:v>
                </c:pt>
                <c:pt idx="7">
                  <c:v>10.4</c:v>
                </c:pt>
                <c:pt idx="8">
                  <c:v>10.3</c:v>
                </c:pt>
                <c:pt idx="9" formatCode="0.0">
                  <c:v>8.4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Cali AM</c:v>
                </c:pt>
              </c:strCache>
            </c:strRef>
          </c:tx>
          <c:spPr>
            <a:ln w="38100" cmpd="sng">
              <a:solidFill>
                <a:srgbClr val="1D398A"/>
              </a:solidFill>
            </a:ln>
          </c:spPr>
          <c:marker>
            <c:symbol val="none"/>
          </c:marker>
          <c:cat>
            <c:strRef>
              <c:f>Hoja1!$A$2:$A$11</c:f>
              <c:strCache>
                <c:ptCount val="1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strCache>
            </c:strRef>
          </c:cat>
          <c:val>
            <c:numRef>
              <c:f>Hoja1!$E$2:$E$11</c:f>
              <c:numCache>
                <c:formatCode>General</c:formatCode>
                <c:ptCount val="10"/>
                <c:pt idx="0">
                  <c:v>33.7</c:v>
                </c:pt>
                <c:pt idx="1">
                  <c:v>31.8</c:v>
                </c:pt>
                <c:pt idx="2">
                  <c:v>30.1</c:v>
                </c:pt>
                <c:pt idx="3">
                  <c:v>28.5</c:v>
                </c:pt>
                <c:pt idx="4">
                  <c:v>28.4</c:v>
                </c:pt>
                <c:pt idx="5">
                  <c:v>26.1</c:v>
                </c:pt>
                <c:pt idx="6">
                  <c:v>25.1</c:v>
                </c:pt>
                <c:pt idx="7">
                  <c:v>23.1</c:v>
                </c:pt>
                <c:pt idx="8">
                  <c:v>21.9</c:v>
                </c:pt>
                <c:pt idx="9" formatCode="0.0">
                  <c:v>19.1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Medellín AM</c:v>
                </c:pt>
              </c:strCache>
            </c:strRef>
          </c:tx>
          <c:spPr>
            <a:ln w="38100" cmpd="sng">
              <a:solidFill>
                <a:srgbClr val="64A550"/>
              </a:solidFill>
            </a:ln>
          </c:spPr>
          <c:marker>
            <c:symbol val="none"/>
          </c:marker>
          <c:cat>
            <c:strRef>
              <c:f>Hoja1!$A$2:$A$11</c:f>
              <c:strCache>
                <c:ptCount val="1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strCache>
            </c:strRef>
          </c:cat>
          <c:val>
            <c:numRef>
              <c:f>Hoja1!$F$2:$F$11</c:f>
              <c:numCache>
                <c:formatCode>General</c:formatCode>
                <c:ptCount val="10"/>
                <c:pt idx="0">
                  <c:v>34.7</c:v>
                </c:pt>
                <c:pt idx="1">
                  <c:v>31.7</c:v>
                </c:pt>
                <c:pt idx="2">
                  <c:v>29.3</c:v>
                </c:pt>
                <c:pt idx="3">
                  <c:v>25.0</c:v>
                </c:pt>
                <c:pt idx="4">
                  <c:v>23.9</c:v>
                </c:pt>
                <c:pt idx="5">
                  <c:v>22.0</c:v>
                </c:pt>
                <c:pt idx="6">
                  <c:v>19.2</c:v>
                </c:pt>
                <c:pt idx="7">
                  <c:v>17.7</c:v>
                </c:pt>
                <c:pt idx="8">
                  <c:v>16.1</c:v>
                </c:pt>
                <c:pt idx="9" formatCode="0.0">
                  <c:v>14.7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30155544"/>
        <c:axId val="-2025327016"/>
      </c:lineChart>
      <c:catAx>
        <c:axId val="-2030155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Verdana"/>
                <a:cs typeface="Verdana"/>
              </a:defRPr>
            </a:pPr>
            <a:endParaRPr lang="es-ES"/>
          </a:p>
        </c:txPr>
        <c:crossAx val="-2025327016"/>
        <c:crosses val="autoZero"/>
        <c:auto val="1"/>
        <c:lblAlgn val="ctr"/>
        <c:lblOffset val="100"/>
        <c:noMultiLvlLbl val="0"/>
      </c:catAx>
      <c:valAx>
        <c:axId val="-2025327016"/>
        <c:scaling>
          <c:orientation val="minMax"/>
          <c:max val="50.0"/>
          <c:min val="0.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>
                <a:latin typeface="Verdana"/>
                <a:cs typeface="Verdana"/>
              </a:defRPr>
            </a:pPr>
            <a:endParaRPr lang="es-ES"/>
          </a:p>
        </c:txPr>
        <c:crossAx val="-2030155544"/>
        <c:crosses val="autoZero"/>
        <c:crossBetween val="between"/>
        <c:majorUnit val="10.0"/>
      </c:valAx>
    </c:plotArea>
    <c:legend>
      <c:legendPos val="b"/>
      <c:layout>
        <c:manualLayout>
          <c:xMode val="edge"/>
          <c:yMode val="edge"/>
          <c:x val="0.0500000237390527"/>
          <c:y val="0.809565260024744"/>
          <c:w val="0.805225266872419"/>
          <c:h val="0.0668514510292507"/>
        </c:manualLayout>
      </c:layout>
      <c:overlay val="0"/>
      <c:txPr>
        <a:bodyPr/>
        <a:lstStyle/>
        <a:p>
          <a:pPr>
            <a:defRPr sz="1200">
              <a:latin typeface="Verdana"/>
              <a:cs typeface="Verdana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WTI</c:v>
                </c:pt>
              </c:strCache>
            </c:strRef>
          </c:tx>
          <c:spPr>
            <a:ln>
              <a:solidFill>
                <a:srgbClr val="B90053"/>
              </a:solidFill>
            </a:ln>
          </c:spPr>
          <c:marker>
            <c:symbol val="none"/>
          </c:marker>
          <c:cat>
            <c:numRef>
              <c:f>Hoja1!$A$2:$A$425</c:f>
              <c:numCache>
                <c:formatCode>mmm\ dd\,\ yyyy</c:formatCode>
                <c:ptCount val="424"/>
                <c:pt idx="0">
                  <c:v>41641.0</c:v>
                </c:pt>
                <c:pt idx="1">
                  <c:v>41642.0</c:v>
                </c:pt>
                <c:pt idx="2">
                  <c:v>41645.0</c:v>
                </c:pt>
                <c:pt idx="3">
                  <c:v>41646.0</c:v>
                </c:pt>
                <c:pt idx="4">
                  <c:v>41647.0</c:v>
                </c:pt>
                <c:pt idx="5">
                  <c:v>41648.0</c:v>
                </c:pt>
                <c:pt idx="6">
                  <c:v>41649.0</c:v>
                </c:pt>
                <c:pt idx="7">
                  <c:v>41652.0</c:v>
                </c:pt>
                <c:pt idx="8">
                  <c:v>41653.0</c:v>
                </c:pt>
                <c:pt idx="9">
                  <c:v>41654.0</c:v>
                </c:pt>
                <c:pt idx="10">
                  <c:v>41655.0</c:v>
                </c:pt>
                <c:pt idx="11">
                  <c:v>41656.0</c:v>
                </c:pt>
                <c:pt idx="12">
                  <c:v>41660.0</c:v>
                </c:pt>
                <c:pt idx="13">
                  <c:v>41661.0</c:v>
                </c:pt>
                <c:pt idx="14">
                  <c:v>41662.0</c:v>
                </c:pt>
                <c:pt idx="15">
                  <c:v>41663.0</c:v>
                </c:pt>
                <c:pt idx="16">
                  <c:v>41666.0</c:v>
                </c:pt>
                <c:pt idx="17">
                  <c:v>41667.0</c:v>
                </c:pt>
                <c:pt idx="18">
                  <c:v>41668.0</c:v>
                </c:pt>
                <c:pt idx="19">
                  <c:v>41669.0</c:v>
                </c:pt>
                <c:pt idx="20">
                  <c:v>41670.0</c:v>
                </c:pt>
                <c:pt idx="21">
                  <c:v>41673.0</c:v>
                </c:pt>
                <c:pt idx="22">
                  <c:v>41674.0</c:v>
                </c:pt>
                <c:pt idx="23">
                  <c:v>41675.0</c:v>
                </c:pt>
                <c:pt idx="24">
                  <c:v>41676.0</c:v>
                </c:pt>
                <c:pt idx="25">
                  <c:v>41677.0</c:v>
                </c:pt>
                <c:pt idx="26">
                  <c:v>41680.0</c:v>
                </c:pt>
                <c:pt idx="27">
                  <c:v>41681.0</c:v>
                </c:pt>
                <c:pt idx="28">
                  <c:v>41682.0</c:v>
                </c:pt>
                <c:pt idx="29">
                  <c:v>41683.0</c:v>
                </c:pt>
                <c:pt idx="30">
                  <c:v>41684.0</c:v>
                </c:pt>
                <c:pt idx="31">
                  <c:v>41688.0</c:v>
                </c:pt>
                <c:pt idx="32">
                  <c:v>41689.0</c:v>
                </c:pt>
                <c:pt idx="33">
                  <c:v>41690.0</c:v>
                </c:pt>
                <c:pt idx="34">
                  <c:v>41691.0</c:v>
                </c:pt>
                <c:pt idx="35">
                  <c:v>41694.0</c:v>
                </c:pt>
                <c:pt idx="36">
                  <c:v>41695.0</c:v>
                </c:pt>
                <c:pt idx="37">
                  <c:v>41696.0</c:v>
                </c:pt>
                <c:pt idx="38">
                  <c:v>41697.0</c:v>
                </c:pt>
                <c:pt idx="39">
                  <c:v>41698.0</c:v>
                </c:pt>
                <c:pt idx="40">
                  <c:v>41701.0</c:v>
                </c:pt>
                <c:pt idx="41">
                  <c:v>41702.0</c:v>
                </c:pt>
                <c:pt idx="42">
                  <c:v>41703.0</c:v>
                </c:pt>
                <c:pt idx="43">
                  <c:v>41704.0</c:v>
                </c:pt>
                <c:pt idx="44">
                  <c:v>41705.0</c:v>
                </c:pt>
                <c:pt idx="45">
                  <c:v>41708.0</c:v>
                </c:pt>
                <c:pt idx="46">
                  <c:v>41709.0</c:v>
                </c:pt>
                <c:pt idx="47">
                  <c:v>41710.0</c:v>
                </c:pt>
                <c:pt idx="48">
                  <c:v>41711.0</c:v>
                </c:pt>
                <c:pt idx="49">
                  <c:v>41712.0</c:v>
                </c:pt>
                <c:pt idx="50">
                  <c:v>41715.0</c:v>
                </c:pt>
                <c:pt idx="51">
                  <c:v>41716.0</c:v>
                </c:pt>
                <c:pt idx="52">
                  <c:v>41717.0</c:v>
                </c:pt>
                <c:pt idx="53">
                  <c:v>41718.0</c:v>
                </c:pt>
                <c:pt idx="54">
                  <c:v>41719.0</c:v>
                </c:pt>
                <c:pt idx="55">
                  <c:v>41722.0</c:v>
                </c:pt>
                <c:pt idx="56">
                  <c:v>41723.0</c:v>
                </c:pt>
                <c:pt idx="57">
                  <c:v>41724.0</c:v>
                </c:pt>
                <c:pt idx="58">
                  <c:v>41725.0</c:v>
                </c:pt>
                <c:pt idx="59">
                  <c:v>41726.0</c:v>
                </c:pt>
                <c:pt idx="60">
                  <c:v>41729.0</c:v>
                </c:pt>
                <c:pt idx="61">
                  <c:v>41730.0</c:v>
                </c:pt>
                <c:pt idx="62">
                  <c:v>41731.0</c:v>
                </c:pt>
                <c:pt idx="63">
                  <c:v>41732.0</c:v>
                </c:pt>
                <c:pt idx="64">
                  <c:v>41733.0</c:v>
                </c:pt>
                <c:pt idx="65">
                  <c:v>41736.0</c:v>
                </c:pt>
                <c:pt idx="66">
                  <c:v>41737.0</c:v>
                </c:pt>
                <c:pt idx="67">
                  <c:v>41738.0</c:v>
                </c:pt>
                <c:pt idx="68">
                  <c:v>41739.0</c:v>
                </c:pt>
                <c:pt idx="69">
                  <c:v>41740.0</c:v>
                </c:pt>
                <c:pt idx="70">
                  <c:v>41743.0</c:v>
                </c:pt>
                <c:pt idx="71">
                  <c:v>41744.0</c:v>
                </c:pt>
                <c:pt idx="72">
                  <c:v>41745.0</c:v>
                </c:pt>
                <c:pt idx="73">
                  <c:v>41746.0</c:v>
                </c:pt>
                <c:pt idx="74">
                  <c:v>41750.0</c:v>
                </c:pt>
                <c:pt idx="75">
                  <c:v>41751.0</c:v>
                </c:pt>
                <c:pt idx="76">
                  <c:v>41752.0</c:v>
                </c:pt>
                <c:pt idx="77">
                  <c:v>41753.0</c:v>
                </c:pt>
                <c:pt idx="78">
                  <c:v>41754.0</c:v>
                </c:pt>
                <c:pt idx="79">
                  <c:v>41757.0</c:v>
                </c:pt>
                <c:pt idx="80">
                  <c:v>41758.0</c:v>
                </c:pt>
                <c:pt idx="81">
                  <c:v>41759.0</c:v>
                </c:pt>
                <c:pt idx="82">
                  <c:v>41760.0</c:v>
                </c:pt>
                <c:pt idx="83">
                  <c:v>41761.0</c:v>
                </c:pt>
                <c:pt idx="84">
                  <c:v>41764.0</c:v>
                </c:pt>
                <c:pt idx="85">
                  <c:v>41765.0</c:v>
                </c:pt>
                <c:pt idx="86">
                  <c:v>41766.0</c:v>
                </c:pt>
                <c:pt idx="87">
                  <c:v>41767.0</c:v>
                </c:pt>
                <c:pt idx="88">
                  <c:v>41768.0</c:v>
                </c:pt>
                <c:pt idx="89">
                  <c:v>41771.0</c:v>
                </c:pt>
                <c:pt idx="90">
                  <c:v>41772.0</c:v>
                </c:pt>
                <c:pt idx="91">
                  <c:v>41773.0</c:v>
                </c:pt>
                <c:pt idx="92">
                  <c:v>41774.0</c:v>
                </c:pt>
                <c:pt idx="93">
                  <c:v>41775.0</c:v>
                </c:pt>
                <c:pt idx="94">
                  <c:v>41778.0</c:v>
                </c:pt>
                <c:pt idx="95">
                  <c:v>41779.0</c:v>
                </c:pt>
                <c:pt idx="96">
                  <c:v>41780.0</c:v>
                </c:pt>
                <c:pt idx="97">
                  <c:v>41781.0</c:v>
                </c:pt>
                <c:pt idx="98">
                  <c:v>41782.0</c:v>
                </c:pt>
                <c:pt idx="99">
                  <c:v>41786.0</c:v>
                </c:pt>
                <c:pt idx="100">
                  <c:v>41787.0</c:v>
                </c:pt>
                <c:pt idx="101">
                  <c:v>41788.0</c:v>
                </c:pt>
                <c:pt idx="102">
                  <c:v>41789.0</c:v>
                </c:pt>
                <c:pt idx="103">
                  <c:v>41792.0</c:v>
                </c:pt>
                <c:pt idx="104">
                  <c:v>41793.0</c:v>
                </c:pt>
                <c:pt idx="105">
                  <c:v>41794.0</c:v>
                </c:pt>
                <c:pt idx="106">
                  <c:v>41795.0</c:v>
                </c:pt>
                <c:pt idx="107">
                  <c:v>41796.0</c:v>
                </c:pt>
                <c:pt idx="108">
                  <c:v>41799.0</c:v>
                </c:pt>
                <c:pt idx="109">
                  <c:v>41800.0</c:v>
                </c:pt>
                <c:pt idx="110">
                  <c:v>41801.0</c:v>
                </c:pt>
                <c:pt idx="111">
                  <c:v>41802.0</c:v>
                </c:pt>
                <c:pt idx="112">
                  <c:v>41803.0</c:v>
                </c:pt>
                <c:pt idx="113">
                  <c:v>41806.0</c:v>
                </c:pt>
                <c:pt idx="114">
                  <c:v>41807.0</c:v>
                </c:pt>
                <c:pt idx="115">
                  <c:v>41808.0</c:v>
                </c:pt>
                <c:pt idx="116">
                  <c:v>41809.0</c:v>
                </c:pt>
                <c:pt idx="117">
                  <c:v>41810.0</c:v>
                </c:pt>
                <c:pt idx="118">
                  <c:v>41813.0</c:v>
                </c:pt>
                <c:pt idx="119">
                  <c:v>41814.0</c:v>
                </c:pt>
                <c:pt idx="120">
                  <c:v>41815.0</c:v>
                </c:pt>
                <c:pt idx="121">
                  <c:v>41816.0</c:v>
                </c:pt>
                <c:pt idx="122">
                  <c:v>41817.0</c:v>
                </c:pt>
                <c:pt idx="123">
                  <c:v>41820.0</c:v>
                </c:pt>
                <c:pt idx="124">
                  <c:v>41821.0</c:v>
                </c:pt>
                <c:pt idx="125">
                  <c:v>41822.0</c:v>
                </c:pt>
                <c:pt idx="126">
                  <c:v>41823.0</c:v>
                </c:pt>
                <c:pt idx="127">
                  <c:v>41827.0</c:v>
                </c:pt>
                <c:pt idx="128">
                  <c:v>41828.0</c:v>
                </c:pt>
                <c:pt idx="129">
                  <c:v>41829.0</c:v>
                </c:pt>
                <c:pt idx="130">
                  <c:v>41830.0</c:v>
                </c:pt>
                <c:pt idx="131">
                  <c:v>41831.0</c:v>
                </c:pt>
                <c:pt idx="132">
                  <c:v>41834.0</c:v>
                </c:pt>
                <c:pt idx="133">
                  <c:v>41835.0</c:v>
                </c:pt>
                <c:pt idx="134">
                  <c:v>41836.0</c:v>
                </c:pt>
                <c:pt idx="135">
                  <c:v>41837.0</c:v>
                </c:pt>
                <c:pt idx="136">
                  <c:v>41838.0</c:v>
                </c:pt>
                <c:pt idx="137">
                  <c:v>41841.0</c:v>
                </c:pt>
                <c:pt idx="138">
                  <c:v>41842.0</c:v>
                </c:pt>
                <c:pt idx="139">
                  <c:v>41843.0</c:v>
                </c:pt>
                <c:pt idx="140">
                  <c:v>41844.0</c:v>
                </c:pt>
                <c:pt idx="141">
                  <c:v>41845.0</c:v>
                </c:pt>
                <c:pt idx="142">
                  <c:v>41848.0</c:v>
                </c:pt>
                <c:pt idx="143">
                  <c:v>41849.0</c:v>
                </c:pt>
                <c:pt idx="144">
                  <c:v>41850.0</c:v>
                </c:pt>
                <c:pt idx="145">
                  <c:v>41851.0</c:v>
                </c:pt>
                <c:pt idx="146">
                  <c:v>41852.0</c:v>
                </c:pt>
                <c:pt idx="147">
                  <c:v>41855.0</c:v>
                </c:pt>
                <c:pt idx="148">
                  <c:v>41856.0</c:v>
                </c:pt>
                <c:pt idx="149">
                  <c:v>41857.0</c:v>
                </c:pt>
                <c:pt idx="150">
                  <c:v>41858.0</c:v>
                </c:pt>
                <c:pt idx="151">
                  <c:v>41859.0</c:v>
                </c:pt>
                <c:pt idx="152">
                  <c:v>41862.0</c:v>
                </c:pt>
                <c:pt idx="153">
                  <c:v>41863.0</c:v>
                </c:pt>
                <c:pt idx="154">
                  <c:v>41864.0</c:v>
                </c:pt>
                <c:pt idx="155">
                  <c:v>41865.0</c:v>
                </c:pt>
                <c:pt idx="156">
                  <c:v>41866.0</c:v>
                </c:pt>
                <c:pt idx="157">
                  <c:v>41869.0</c:v>
                </c:pt>
                <c:pt idx="158">
                  <c:v>41870.0</c:v>
                </c:pt>
                <c:pt idx="159">
                  <c:v>41871.0</c:v>
                </c:pt>
                <c:pt idx="160">
                  <c:v>41872.0</c:v>
                </c:pt>
                <c:pt idx="161">
                  <c:v>41873.0</c:v>
                </c:pt>
                <c:pt idx="162">
                  <c:v>41876.0</c:v>
                </c:pt>
                <c:pt idx="163">
                  <c:v>41877.0</c:v>
                </c:pt>
                <c:pt idx="164">
                  <c:v>41878.0</c:v>
                </c:pt>
                <c:pt idx="165">
                  <c:v>41879.0</c:v>
                </c:pt>
                <c:pt idx="166">
                  <c:v>41880.0</c:v>
                </c:pt>
                <c:pt idx="167">
                  <c:v>41884.0</c:v>
                </c:pt>
                <c:pt idx="168">
                  <c:v>41885.0</c:v>
                </c:pt>
                <c:pt idx="169">
                  <c:v>41886.0</c:v>
                </c:pt>
                <c:pt idx="170">
                  <c:v>41887.0</c:v>
                </c:pt>
                <c:pt idx="171">
                  <c:v>41890.0</c:v>
                </c:pt>
                <c:pt idx="172">
                  <c:v>41891.0</c:v>
                </c:pt>
                <c:pt idx="173">
                  <c:v>41892.0</c:v>
                </c:pt>
                <c:pt idx="174">
                  <c:v>41893.0</c:v>
                </c:pt>
                <c:pt idx="175">
                  <c:v>41894.0</c:v>
                </c:pt>
                <c:pt idx="176">
                  <c:v>41897.0</c:v>
                </c:pt>
                <c:pt idx="177">
                  <c:v>41898.0</c:v>
                </c:pt>
                <c:pt idx="178">
                  <c:v>41899.0</c:v>
                </c:pt>
                <c:pt idx="179">
                  <c:v>41900.0</c:v>
                </c:pt>
                <c:pt idx="180">
                  <c:v>41901.0</c:v>
                </c:pt>
                <c:pt idx="181">
                  <c:v>41904.0</c:v>
                </c:pt>
                <c:pt idx="182">
                  <c:v>41905.0</c:v>
                </c:pt>
                <c:pt idx="183">
                  <c:v>41906.0</c:v>
                </c:pt>
                <c:pt idx="184">
                  <c:v>41907.0</c:v>
                </c:pt>
                <c:pt idx="185">
                  <c:v>41908.0</c:v>
                </c:pt>
                <c:pt idx="186">
                  <c:v>41911.0</c:v>
                </c:pt>
                <c:pt idx="187">
                  <c:v>41912.0</c:v>
                </c:pt>
                <c:pt idx="188">
                  <c:v>41913.0</c:v>
                </c:pt>
                <c:pt idx="189">
                  <c:v>41914.0</c:v>
                </c:pt>
                <c:pt idx="190">
                  <c:v>41915.0</c:v>
                </c:pt>
                <c:pt idx="191">
                  <c:v>41918.0</c:v>
                </c:pt>
                <c:pt idx="192">
                  <c:v>41919.0</c:v>
                </c:pt>
                <c:pt idx="193">
                  <c:v>41920.0</c:v>
                </c:pt>
                <c:pt idx="194">
                  <c:v>41921.0</c:v>
                </c:pt>
                <c:pt idx="195">
                  <c:v>41922.0</c:v>
                </c:pt>
                <c:pt idx="196">
                  <c:v>41925.0</c:v>
                </c:pt>
                <c:pt idx="197">
                  <c:v>41926.0</c:v>
                </c:pt>
                <c:pt idx="198">
                  <c:v>41927.0</c:v>
                </c:pt>
                <c:pt idx="199">
                  <c:v>41928.0</c:v>
                </c:pt>
                <c:pt idx="200">
                  <c:v>41929.0</c:v>
                </c:pt>
                <c:pt idx="201">
                  <c:v>41932.0</c:v>
                </c:pt>
                <c:pt idx="202">
                  <c:v>41933.0</c:v>
                </c:pt>
                <c:pt idx="203">
                  <c:v>41934.0</c:v>
                </c:pt>
                <c:pt idx="204">
                  <c:v>41935.0</c:v>
                </c:pt>
                <c:pt idx="205">
                  <c:v>41936.0</c:v>
                </c:pt>
                <c:pt idx="206">
                  <c:v>41939.0</c:v>
                </c:pt>
                <c:pt idx="207">
                  <c:v>41940.0</c:v>
                </c:pt>
                <c:pt idx="208">
                  <c:v>41941.0</c:v>
                </c:pt>
                <c:pt idx="209">
                  <c:v>41942.0</c:v>
                </c:pt>
                <c:pt idx="210">
                  <c:v>41943.0</c:v>
                </c:pt>
                <c:pt idx="211">
                  <c:v>41946.0</c:v>
                </c:pt>
                <c:pt idx="212">
                  <c:v>41947.0</c:v>
                </c:pt>
                <c:pt idx="213">
                  <c:v>41948.0</c:v>
                </c:pt>
                <c:pt idx="214">
                  <c:v>41949.0</c:v>
                </c:pt>
                <c:pt idx="215">
                  <c:v>41950.0</c:v>
                </c:pt>
                <c:pt idx="216">
                  <c:v>41953.0</c:v>
                </c:pt>
                <c:pt idx="217">
                  <c:v>41954.0</c:v>
                </c:pt>
                <c:pt idx="218">
                  <c:v>41955.0</c:v>
                </c:pt>
                <c:pt idx="219">
                  <c:v>41956.0</c:v>
                </c:pt>
                <c:pt idx="220">
                  <c:v>41957.0</c:v>
                </c:pt>
                <c:pt idx="221">
                  <c:v>41960.0</c:v>
                </c:pt>
                <c:pt idx="222">
                  <c:v>41961.0</c:v>
                </c:pt>
                <c:pt idx="223">
                  <c:v>41962.0</c:v>
                </c:pt>
                <c:pt idx="224">
                  <c:v>41963.0</c:v>
                </c:pt>
                <c:pt idx="225">
                  <c:v>41964.0</c:v>
                </c:pt>
                <c:pt idx="226">
                  <c:v>41967.0</c:v>
                </c:pt>
                <c:pt idx="227">
                  <c:v>41968.0</c:v>
                </c:pt>
                <c:pt idx="228">
                  <c:v>41969.0</c:v>
                </c:pt>
                <c:pt idx="229">
                  <c:v>41971.0</c:v>
                </c:pt>
                <c:pt idx="230">
                  <c:v>41974.0</c:v>
                </c:pt>
                <c:pt idx="231">
                  <c:v>41975.0</c:v>
                </c:pt>
                <c:pt idx="232">
                  <c:v>41976.0</c:v>
                </c:pt>
                <c:pt idx="233">
                  <c:v>41977.0</c:v>
                </c:pt>
                <c:pt idx="234">
                  <c:v>41978.0</c:v>
                </c:pt>
                <c:pt idx="235">
                  <c:v>41981.0</c:v>
                </c:pt>
                <c:pt idx="236">
                  <c:v>41982.0</c:v>
                </c:pt>
                <c:pt idx="237">
                  <c:v>41983.0</c:v>
                </c:pt>
                <c:pt idx="238">
                  <c:v>41984.0</c:v>
                </c:pt>
                <c:pt idx="239">
                  <c:v>41985.0</c:v>
                </c:pt>
                <c:pt idx="240">
                  <c:v>41988.0</c:v>
                </c:pt>
                <c:pt idx="241">
                  <c:v>41989.0</c:v>
                </c:pt>
                <c:pt idx="242">
                  <c:v>41990.0</c:v>
                </c:pt>
                <c:pt idx="243">
                  <c:v>41991.0</c:v>
                </c:pt>
                <c:pt idx="244">
                  <c:v>41992.0</c:v>
                </c:pt>
                <c:pt idx="245">
                  <c:v>41995.0</c:v>
                </c:pt>
                <c:pt idx="246">
                  <c:v>41996.0</c:v>
                </c:pt>
                <c:pt idx="247">
                  <c:v>41997.0</c:v>
                </c:pt>
                <c:pt idx="248">
                  <c:v>41999.0</c:v>
                </c:pt>
                <c:pt idx="249">
                  <c:v>42002.0</c:v>
                </c:pt>
                <c:pt idx="250">
                  <c:v>42003.0</c:v>
                </c:pt>
                <c:pt idx="251">
                  <c:v>42004.0</c:v>
                </c:pt>
                <c:pt idx="252">
                  <c:v>42006.0</c:v>
                </c:pt>
                <c:pt idx="253">
                  <c:v>42009.0</c:v>
                </c:pt>
                <c:pt idx="254">
                  <c:v>42010.0</c:v>
                </c:pt>
                <c:pt idx="255">
                  <c:v>42011.0</c:v>
                </c:pt>
                <c:pt idx="256">
                  <c:v>42012.0</c:v>
                </c:pt>
                <c:pt idx="257">
                  <c:v>42013.0</c:v>
                </c:pt>
                <c:pt idx="258">
                  <c:v>42016.0</c:v>
                </c:pt>
                <c:pt idx="259">
                  <c:v>42017.0</c:v>
                </c:pt>
                <c:pt idx="260">
                  <c:v>42018.0</c:v>
                </c:pt>
                <c:pt idx="261">
                  <c:v>42019.0</c:v>
                </c:pt>
                <c:pt idx="262">
                  <c:v>42020.0</c:v>
                </c:pt>
                <c:pt idx="263">
                  <c:v>42024.0</c:v>
                </c:pt>
                <c:pt idx="264">
                  <c:v>42025.0</c:v>
                </c:pt>
                <c:pt idx="265">
                  <c:v>42026.0</c:v>
                </c:pt>
                <c:pt idx="266">
                  <c:v>42027.0</c:v>
                </c:pt>
                <c:pt idx="267">
                  <c:v>42030.0</c:v>
                </c:pt>
                <c:pt idx="268">
                  <c:v>42031.0</c:v>
                </c:pt>
                <c:pt idx="269">
                  <c:v>42032.0</c:v>
                </c:pt>
                <c:pt idx="270">
                  <c:v>42033.0</c:v>
                </c:pt>
                <c:pt idx="271">
                  <c:v>42034.0</c:v>
                </c:pt>
                <c:pt idx="272">
                  <c:v>42037.0</c:v>
                </c:pt>
                <c:pt idx="273">
                  <c:v>42038.0</c:v>
                </c:pt>
                <c:pt idx="274">
                  <c:v>42039.0</c:v>
                </c:pt>
                <c:pt idx="275">
                  <c:v>42040.0</c:v>
                </c:pt>
                <c:pt idx="276">
                  <c:v>42041.0</c:v>
                </c:pt>
                <c:pt idx="277">
                  <c:v>42044.0</c:v>
                </c:pt>
                <c:pt idx="278">
                  <c:v>42045.0</c:v>
                </c:pt>
                <c:pt idx="279">
                  <c:v>42046.0</c:v>
                </c:pt>
                <c:pt idx="280">
                  <c:v>42047.0</c:v>
                </c:pt>
                <c:pt idx="281">
                  <c:v>42048.0</c:v>
                </c:pt>
                <c:pt idx="282">
                  <c:v>42052.0</c:v>
                </c:pt>
                <c:pt idx="283">
                  <c:v>42053.0</c:v>
                </c:pt>
                <c:pt idx="284">
                  <c:v>42054.0</c:v>
                </c:pt>
                <c:pt idx="285">
                  <c:v>42055.0</c:v>
                </c:pt>
                <c:pt idx="286">
                  <c:v>42058.0</c:v>
                </c:pt>
                <c:pt idx="287">
                  <c:v>42059.0</c:v>
                </c:pt>
                <c:pt idx="288">
                  <c:v>42060.0</c:v>
                </c:pt>
                <c:pt idx="289">
                  <c:v>42061.0</c:v>
                </c:pt>
                <c:pt idx="290">
                  <c:v>42062.0</c:v>
                </c:pt>
                <c:pt idx="291">
                  <c:v>42065.0</c:v>
                </c:pt>
                <c:pt idx="292">
                  <c:v>42066.0</c:v>
                </c:pt>
                <c:pt idx="293">
                  <c:v>42067.0</c:v>
                </c:pt>
                <c:pt idx="294">
                  <c:v>42068.0</c:v>
                </c:pt>
                <c:pt idx="295">
                  <c:v>42069.0</c:v>
                </c:pt>
                <c:pt idx="296">
                  <c:v>42072.0</c:v>
                </c:pt>
                <c:pt idx="297">
                  <c:v>42073.0</c:v>
                </c:pt>
                <c:pt idx="298">
                  <c:v>42074.0</c:v>
                </c:pt>
                <c:pt idx="299">
                  <c:v>42075.0</c:v>
                </c:pt>
                <c:pt idx="300">
                  <c:v>42076.0</c:v>
                </c:pt>
                <c:pt idx="301">
                  <c:v>42079.0</c:v>
                </c:pt>
                <c:pt idx="302">
                  <c:v>42080.0</c:v>
                </c:pt>
                <c:pt idx="303">
                  <c:v>42081.0</c:v>
                </c:pt>
                <c:pt idx="304">
                  <c:v>42082.0</c:v>
                </c:pt>
                <c:pt idx="305">
                  <c:v>42083.0</c:v>
                </c:pt>
                <c:pt idx="306">
                  <c:v>42086.0</c:v>
                </c:pt>
                <c:pt idx="307">
                  <c:v>42087.0</c:v>
                </c:pt>
                <c:pt idx="308">
                  <c:v>42088.0</c:v>
                </c:pt>
                <c:pt idx="309">
                  <c:v>42089.0</c:v>
                </c:pt>
                <c:pt idx="310">
                  <c:v>42090.0</c:v>
                </c:pt>
                <c:pt idx="311">
                  <c:v>42093.0</c:v>
                </c:pt>
                <c:pt idx="312">
                  <c:v>42094.0</c:v>
                </c:pt>
                <c:pt idx="313">
                  <c:v>42095.0</c:v>
                </c:pt>
                <c:pt idx="314">
                  <c:v>42096.0</c:v>
                </c:pt>
                <c:pt idx="315">
                  <c:v>42100.0</c:v>
                </c:pt>
                <c:pt idx="316">
                  <c:v>42101.0</c:v>
                </c:pt>
                <c:pt idx="317">
                  <c:v>42102.0</c:v>
                </c:pt>
                <c:pt idx="318">
                  <c:v>42103.0</c:v>
                </c:pt>
                <c:pt idx="319">
                  <c:v>42104.0</c:v>
                </c:pt>
                <c:pt idx="320">
                  <c:v>42107.0</c:v>
                </c:pt>
                <c:pt idx="321">
                  <c:v>42108.0</c:v>
                </c:pt>
                <c:pt idx="322">
                  <c:v>42109.0</c:v>
                </c:pt>
                <c:pt idx="323">
                  <c:v>42110.0</c:v>
                </c:pt>
                <c:pt idx="324">
                  <c:v>42111.0</c:v>
                </c:pt>
                <c:pt idx="325">
                  <c:v>42114.0</c:v>
                </c:pt>
                <c:pt idx="326">
                  <c:v>42115.0</c:v>
                </c:pt>
                <c:pt idx="327">
                  <c:v>42116.0</c:v>
                </c:pt>
                <c:pt idx="328">
                  <c:v>42117.0</c:v>
                </c:pt>
                <c:pt idx="329">
                  <c:v>42118.0</c:v>
                </c:pt>
                <c:pt idx="330">
                  <c:v>42121.0</c:v>
                </c:pt>
                <c:pt idx="331">
                  <c:v>42122.0</c:v>
                </c:pt>
                <c:pt idx="332">
                  <c:v>42123.0</c:v>
                </c:pt>
                <c:pt idx="333">
                  <c:v>42124.0</c:v>
                </c:pt>
                <c:pt idx="334">
                  <c:v>42125.0</c:v>
                </c:pt>
                <c:pt idx="335">
                  <c:v>42128.0</c:v>
                </c:pt>
                <c:pt idx="336">
                  <c:v>42129.0</c:v>
                </c:pt>
                <c:pt idx="337">
                  <c:v>42130.0</c:v>
                </c:pt>
                <c:pt idx="338">
                  <c:v>42131.0</c:v>
                </c:pt>
                <c:pt idx="339">
                  <c:v>42132.0</c:v>
                </c:pt>
                <c:pt idx="340">
                  <c:v>42135.0</c:v>
                </c:pt>
                <c:pt idx="341">
                  <c:v>42136.0</c:v>
                </c:pt>
                <c:pt idx="342">
                  <c:v>42137.0</c:v>
                </c:pt>
                <c:pt idx="343">
                  <c:v>42138.0</c:v>
                </c:pt>
                <c:pt idx="344">
                  <c:v>42139.0</c:v>
                </c:pt>
                <c:pt idx="345">
                  <c:v>42142.0</c:v>
                </c:pt>
                <c:pt idx="346">
                  <c:v>42143.0</c:v>
                </c:pt>
                <c:pt idx="347">
                  <c:v>42144.0</c:v>
                </c:pt>
                <c:pt idx="348">
                  <c:v>42145.0</c:v>
                </c:pt>
                <c:pt idx="349">
                  <c:v>42146.0</c:v>
                </c:pt>
                <c:pt idx="350">
                  <c:v>42150.0</c:v>
                </c:pt>
                <c:pt idx="351">
                  <c:v>42151.0</c:v>
                </c:pt>
                <c:pt idx="352">
                  <c:v>42152.0</c:v>
                </c:pt>
                <c:pt idx="353">
                  <c:v>42153.0</c:v>
                </c:pt>
                <c:pt idx="354">
                  <c:v>42156.0</c:v>
                </c:pt>
                <c:pt idx="355">
                  <c:v>42157.0</c:v>
                </c:pt>
                <c:pt idx="356">
                  <c:v>42158.0</c:v>
                </c:pt>
                <c:pt idx="357">
                  <c:v>42159.0</c:v>
                </c:pt>
                <c:pt idx="358">
                  <c:v>42160.0</c:v>
                </c:pt>
                <c:pt idx="359">
                  <c:v>42163.0</c:v>
                </c:pt>
                <c:pt idx="360">
                  <c:v>42164.0</c:v>
                </c:pt>
                <c:pt idx="361">
                  <c:v>42165.0</c:v>
                </c:pt>
                <c:pt idx="362">
                  <c:v>42166.0</c:v>
                </c:pt>
                <c:pt idx="363">
                  <c:v>42167.0</c:v>
                </c:pt>
                <c:pt idx="364">
                  <c:v>42170.0</c:v>
                </c:pt>
                <c:pt idx="365">
                  <c:v>42171.0</c:v>
                </c:pt>
                <c:pt idx="366">
                  <c:v>42172.0</c:v>
                </c:pt>
                <c:pt idx="367">
                  <c:v>42173.0</c:v>
                </c:pt>
                <c:pt idx="368">
                  <c:v>42174.0</c:v>
                </c:pt>
                <c:pt idx="369">
                  <c:v>42177.0</c:v>
                </c:pt>
                <c:pt idx="370">
                  <c:v>42178.0</c:v>
                </c:pt>
                <c:pt idx="371">
                  <c:v>42179.0</c:v>
                </c:pt>
                <c:pt idx="372">
                  <c:v>42180.0</c:v>
                </c:pt>
                <c:pt idx="373">
                  <c:v>42181.0</c:v>
                </c:pt>
                <c:pt idx="374">
                  <c:v>42184.0</c:v>
                </c:pt>
                <c:pt idx="375">
                  <c:v>42185.0</c:v>
                </c:pt>
                <c:pt idx="376">
                  <c:v>42186.0</c:v>
                </c:pt>
                <c:pt idx="377">
                  <c:v>42187.0</c:v>
                </c:pt>
                <c:pt idx="378">
                  <c:v>42188.0</c:v>
                </c:pt>
                <c:pt idx="379">
                  <c:v>42191.0</c:v>
                </c:pt>
                <c:pt idx="380">
                  <c:v>42192.0</c:v>
                </c:pt>
                <c:pt idx="381">
                  <c:v>42193.0</c:v>
                </c:pt>
                <c:pt idx="382">
                  <c:v>42194.0</c:v>
                </c:pt>
                <c:pt idx="383">
                  <c:v>42195.0</c:v>
                </c:pt>
                <c:pt idx="384">
                  <c:v>42198.0</c:v>
                </c:pt>
                <c:pt idx="385">
                  <c:v>42199.0</c:v>
                </c:pt>
                <c:pt idx="386">
                  <c:v>42200.0</c:v>
                </c:pt>
                <c:pt idx="387">
                  <c:v>42201.0</c:v>
                </c:pt>
                <c:pt idx="388">
                  <c:v>42202.0</c:v>
                </c:pt>
                <c:pt idx="389">
                  <c:v>42205.0</c:v>
                </c:pt>
                <c:pt idx="390">
                  <c:v>42206.0</c:v>
                </c:pt>
                <c:pt idx="391">
                  <c:v>42207.0</c:v>
                </c:pt>
                <c:pt idx="392">
                  <c:v>42208.0</c:v>
                </c:pt>
                <c:pt idx="393">
                  <c:v>42209.0</c:v>
                </c:pt>
                <c:pt idx="394">
                  <c:v>42212.0</c:v>
                </c:pt>
                <c:pt idx="395">
                  <c:v>42213.0</c:v>
                </c:pt>
                <c:pt idx="396">
                  <c:v>42214.0</c:v>
                </c:pt>
                <c:pt idx="397">
                  <c:v>42215.0</c:v>
                </c:pt>
                <c:pt idx="398">
                  <c:v>42216.0</c:v>
                </c:pt>
                <c:pt idx="399">
                  <c:v>42219.0</c:v>
                </c:pt>
                <c:pt idx="400">
                  <c:v>42220.0</c:v>
                </c:pt>
                <c:pt idx="401">
                  <c:v>42221.0</c:v>
                </c:pt>
                <c:pt idx="402">
                  <c:v>42222.0</c:v>
                </c:pt>
                <c:pt idx="403">
                  <c:v>42223.0</c:v>
                </c:pt>
                <c:pt idx="404">
                  <c:v>42226.0</c:v>
                </c:pt>
                <c:pt idx="405">
                  <c:v>42227.0</c:v>
                </c:pt>
                <c:pt idx="406">
                  <c:v>42228.0</c:v>
                </c:pt>
                <c:pt idx="407">
                  <c:v>42229.0</c:v>
                </c:pt>
                <c:pt idx="408">
                  <c:v>42230.0</c:v>
                </c:pt>
                <c:pt idx="409">
                  <c:v>42233.0</c:v>
                </c:pt>
                <c:pt idx="410">
                  <c:v>42234.0</c:v>
                </c:pt>
                <c:pt idx="411">
                  <c:v>42235.0</c:v>
                </c:pt>
                <c:pt idx="412">
                  <c:v>42236.0</c:v>
                </c:pt>
                <c:pt idx="413">
                  <c:v>42237.0</c:v>
                </c:pt>
                <c:pt idx="414">
                  <c:v>42240.0</c:v>
                </c:pt>
                <c:pt idx="415">
                  <c:v>42241.0</c:v>
                </c:pt>
                <c:pt idx="416">
                  <c:v>42242.0</c:v>
                </c:pt>
                <c:pt idx="417">
                  <c:v>42243.0</c:v>
                </c:pt>
                <c:pt idx="418">
                  <c:v>42244.0</c:v>
                </c:pt>
                <c:pt idx="419">
                  <c:v>42247.0</c:v>
                </c:pt>
                <c:pt idx="420">
                  <c:v>42248.0</c:v>
                </c:pt>
                <c:pt idx="421">
                  <c:v>42249.0</c:v>
                </c:pt>
                <c:pt idx="422">
                  <c:v>42250.0</c:v>
                </c:pt>
                <c:pt idx="423">
                  <c:v>42251.0</c:v>
                </c:pt>
              </c:numCache>
            </c:numRef>
          </c:cat>
          <c:val>
            <c:numRef>
              <c:f>Hoja1!$B$2:$B$425</c:f>
              <c:numCache>
                <c:formatCode>General</c:formatCode>
                <c:ptCount val="424"/>
                <c:pt idx="0">
                  <c:v>95.14</c:v>
                </c:pt>
                <c:pt idx="1">
                  <c:v>93.66</c:v>
                </c:pt>
                <c:pt idx="2">
                  <c:v>93.12</c:v>
                </c:pt>
                <c:pt idx="3">
                  <c:v>93.31</c:v>
                </c:pt>
                <c:pt idx="4">
                  <c:v>91.9</c:v>
                </c:pt>
                <c:pt idx="5">
                  <c:v>91.36</c:v>
                </c:pt>
                <c:pt idx="6">
                  <c:v>92.39</c:v>
                </c:pt>
                <c:pt idx="7">
                  <c:v>91.45</c:v>
                </c:pt>
                <c:pt idx="8">
                  <c:v>92.15</c:v>
                </c:pt>
                <c:pt idx="9">
                  <c:v>93.78</c:v>
                </c:pt>
                <c:pt idx="10">
                  <c:v>93.54</c:v>
                </c:pt>
                <c:pt idx="11">
                  <c:v>93.96</c:v>
                </c:pt>
                <c:pt idx="12">
                  <c:v>94.51</c:v>
                </c:pt>
                <c:pt idx="13">
                  <c:v>96.35</c:v>
                </c:pt>
                <c:pt idx="14">
                  <c:v>97.23</c:v>
                </c:pt>
                <c:pt idx="15">
                  <c:v>96.66</c:v>
                </c:pt>
                <c:pt idx="16">
                  <c:v>95.82</c:v>
                </c:pt>
                <c:pt idx="17">
                  <c:v>97.49</c:v>
                </c:pt>
                <c:pt idx="18">
                  <c:v>97.34</c:v>
                </c:pt>
                <c:pt idx="19">
                  <c:v>98.25</c:v>
                </c:pt>
                <c:pt idx="20">
                  <c:v>97.55</c:v>
                </c:pt>
                <c:pt idx="21">
                  <c:v>96.44</c:v>
                </c:pt>
                <c:pt idx="22">
                  <c:v>97.24</c:v>
                </c:pt>
                <c:pt idx="23">
                  <c:v>97.4</c:v>
                </c:pt>
                <c:pt idx="24">
                  <c:v>97.84</c:v>
                </c:pt>
                <c:pt idx="25">
                  <c:v>99.98</c:v>
                </c:pt>
                <c:pt idx="26">
                  <c:v>100.12</c:v>
                </c:pt>
                <c:pt idx="27">
                  <c:v>99.96</c:v>
                </c:pt>
                <c:pt idx="28">
                  <c:v>100.38</c:v>
                </c:pt>
                <c:pt idx="29">
                  <c:v>100.27</c:v>
                </c:pt>
                <c:pt idx="30">
                  <c:v>100.31</c:v>
                </c:pt>
                <c:pt idx="31">
                  <c:v>102.54</c:v>
                </c:pt>
                <c:pt idx="32">
                  <c:v>103.46</c:v>
                </c:pt>
                <c:pt idx="33">
                  <c:v>103.2</c:v>
                </c:pt>
                <c:pt idx="34">
                  <c:v>102.53</c:v>
                </c:pt>
                <c:pt idx="35">
                  <c:v>103.17</c:v>
                </c:pt>
                <c:pt idx="36">
                  <c:v>102.2</c:v>
                </c:pt>
                <c:pt idx="37">
                  <c:v>102.93</c:v>
                </c:pt>
                <c:pt idx="38">
                  <c:v>102.68</c:v>
                </c:pt>
                <c:pt idx="39">
                  <c:v>102.88</c:v>
                </c:pt>
                <c:pt idx="40">
                  <c:v>105.34</c:v>
                </c:pt>
                <c:pt idx="41">
                  <c:v>103.64</c:v>
                </c:pt>
                <c:pt idx="42">
                  <c:v>101.75</c:v>
                </c:pt>
                <c:pt idx="43">
                  <c:v>101.82</c:v>
                </c:pt>
                <c:pt idx="44">
                  <c:v>102.82</c:v>
                </c:pt>
                <c:pt idx="45">
                  <c:v>101.39</c:v>
                </c:pt>
                <c:pt idx="46">
                  <c:v>100.29</c:v>
                </c:pt>
                <c:pt idx="47">
                  <c:v>98.29</c:v>
                </c:pt>
                <c:pt idx="48">
                  <c:v>98.57</c:v>
                </c:pt>
                <c:pt idx="49">
                  <c:v>99.23</c:v>
                </c:pt>
                <c:pt idx="50">
                  <c:v>98.43</c:v>
                </c:pt>
                <c:pt idx="51">
                  <c:v>100.08</c:v>
                </c:pt>
                <c:pt idx="52">
                  <c:v>100.71</c:v>
                </c:pt>
                <c:pt idx="53">
                  <c:v>99.67999999999998</c:v>
                </c:pt>
                <c:pt idx="54">
                  <c:v>99.97</c:v>
                </c:pt>
                <c:pt idx="55">
                  <c:v>100.05</c:v>
                </c:pt>
                <c:pt idx="56">
                  <c:v>99.66</c:v>
                </c:pt>
                <c:pt idx="57">
                  <c:v>100.61</c:v>
                </c:pt>
                <c:pt idx="58">
                  <c:v>101.25</c:v>
                </c:pt>
                <c:pt idx="59">
                  <c:v>101.73</c:v>
                </c:pt>
                <c:pt idx="60">
                  <c:v>101.57</c:v>
                </c:pt>
                <c:pt idx="61">
                  <c:v>99.69</c:v>
                </c:pt>
                <c:pt idx="62">
                  <c:v>99.6</c:v>
                </c:pt>
                <c:pt idx="63">
                  <c:v>100.29</c:v>
                </c:pt>
                <c:pt idx="64">
                  <c:v>101.16</c:v>
                </c:pt>
                <c:pt idx="65">
                  <c:v>100.43</c:v>
                </c:pt>
                <c:pt idx="66">
                  <c:v>102.57</c:v>
                </c:pt>
                <c:pt idx="67">
                  <c:v>103.55</c:v>
                </c:pt>
                <c:pt idx="68">
                  <c:v>103.37</c:v>
                </c:pt>
                <c:pt idx="69">
                  <c:v>103.68</c:v>
                </c:pt>
                <c:pt idx="70">
                  <c:v>104.05</c:v>
                </c:pt>
                <c:pt idx="71">
                  <c:v>103.7</c:v>
                </c:pt>
                <c:pt idx="72">
                  <c:v>103.71</c:v>
                </c:pt>
                <c:pt idx="73">
                  <c:v>104.33</c:v>
                </c:pt>
                <c:pt idx="74">
                  <c:v>104.35</c:v>
                </c:pt>
                <c:pt idx="75">
                  <c:v>101.69</c:v>
                </c:pt>
                <c:pt idx="76">
                  <c:v>101.47</c:v>
                </c:pt>
                <c:pt idx="77">
                  <c:v>102.2</c:v>
                </c:pt>
                <c:pt idx="78">
                  <c:v>100.85</c:v>
                </c:pt>
                <c:pt idx="79">
                  <c:v>101.13</c:v>
                </c:pt>
                <c:pt idx="80">
                  <c:v>101.56</c:v>
                </c:pt>
                <c:pt idx="81">
                  <c:v>100.07</c:v>
                </c:pt>
                <c:pt idx="82">
                  <c:v>99.69</c:v>
                </c:pt>
                <c:pt idx="83">
                  <c:v>100.09</c:v>
                </c:pt>
                <c:pt idx="84">
                  <c:v>99.74</c:v>
                </c:pt>
                <c:pt idx="85">
                  <c:v>99.81</c:v>
                </c:pt>
                <c:pt idx="86">
                  <c:v>101.06</c:v>
                </c:pt>
                <c:pt idx="87">
                  <c:v>100.52</c:v>
                </c:pt>
                <c:pt idx="88">
                  <c:v>100.32</c:v>
                </c:pt>
                <c:pt idx="89">
                  <c:v>100.89</c:v>
                </c:pt>
                <c:pt idx="90">
                  <c:v>102.01</c:v>
                </c:pt>
                <c:pt idx="91">
                  <c:v>102.63</c:v>
                </c:pt>
                <c:pt idx="92">
                  <c:v>101.74</c:v>
                </c:pt>
                <c:pt idx="93">
                  <c:v>102.31</c:v>
                </c:pt>
                <c:pt idx="94">
                  <c:v>102.95</c:v>
                </c:pt>
                <c:pt idx="95">
                  <c:v>102.8</c:v>
                </c:pt>
                <c:pt idx="96">
                  <c:v>104.31</c:v>
                </c:pt>
                <c:pt idx="97">
                  <c:v>104.03</c:v>
                </c:pt>
                <c:pt idx="98">
                  <c:v>105.01</c:v>
                </c:pt>
                <c:pt idx="99">
                  <c:v>104.78</c:v>
                </c:pt>
                <c:pt idx="100">
                  <c:v>103.37</c:v>
                </c:pt>
                <c:pt idx="101">
                  <c:v>104.26</c:v>
                </c:pt>
                <c:pt idx="102">
                  <c:v>103.4</c:v>
                </c:pt>
                <c:pt idx="103">
                  <c:v>103.07</c:v>
                </c:pt>
                <c:pt idx="104">
                  <c:v>103.34</c:v>
                </c:pt>
                <c:pt idx="105">
                  <c:v>103.27</c:v>
                </c:pt>
                <c:pt idx="106">
                  <c:v>103.17</c:v>
                </c:pt>
                <c:pt idx="107">
                  <c:v>103.32</c:v>
                </c:pt>
                <c:pt idx="108">
                  <c:v>105.09</c:v>
                </c:pt>
                <c:pt idx="109">
                  <c:v>105.02</c:v>
                </c:pt>
                <c:pt idx="110">
                  <c:v>105.04</c:v>
                </c:pt>
                <c:pt idx="111">
                  <c:v>107.2</c:v>
                </c:pt>
                <c:pt idx="112">
                  <c:v>107.49</c:v>
                </c:pt>
                <c:pt idx="113">
                  <c:v>107.52</c:v>
                </c:pt>
                <c:pt idx="114">
                  <c:v>106.95</c:v>
                </c:pt>
                <c:pt idx="115">
                  <c:v>106.64</c:v>
                </c:pt>
                <c:pt idx="116">
                  <c:v>107.08</c:v>
                </c:pt>
                <c:pt idx="117">
                  <c:v>107.95</c:v>
                </c:pt>
                <c:pt idx="118">
                  <c:v>106.83</c:v>
                </c:pt>
                <c:pt idx="119">
                  <c:v>106.64</c:v>
                </c:pt>
                <c:pt idx="120">
                  <c:v>107.04</c:v>
                </c:pt>
                <c:pt idx="121">
                  <c:v>106.49</c:v>
                </c:pt>
                <c:pt idx="122">
                  <c:v>106.46</c:v>
                </c:pt>
                <c:pt idx="123">
                  <c:v>106.07</c:v>
                </c:pt>
                <c:pt idx="124">
                  <c:v>106.06</c:v>
                </c:pt>
                <c:pt idx="125">
                  <c:v>105.18</c:v>
                </c:pt>
                <c:pt idx="126">
                  <c:v>104.76</c:v>
                </c:pt>
                <c:pt idx="127">
                  <c:v>104.19</c:v>
                </c:pt>
                <c:pt idx="128">
                  <c:v>104.06</c:v>
                </c:pt>
                <c:pt idx="129">
                  <c:v>102.93</c:v>
                </c:pt>
                <c:pt idx="130">
                  <c:v>103.61</c:v>
                </c:pt>
                <c:pt idx="131">
                  <c:v>101.48</c:v>
                </c:pt>
                <c:pt idx="132">
                  <c:v>101.73</c:v>
                </c:pt>
                <c:pt idx="133">
                  <c:v>100.56</c:v>
                </c:pt>
                <c:pt idx="134">
                  <c:v>101.88</c:v>
                </c:pt>
                <c:pt idx="135">
                  <c:v>103.84</c:v>
                </c:pt>
                <c:pt idx="136">
                  <c:v>103.83</c:v>
                </c:pt>
                <c:pt idx="137">
                  <c:v>105.34</c:v>
                </c:pt>
                <c:pt idx="138">
                  <c:v>104.59</c:v>
                </c:pt>
                <c:pt idx="139">
                  <c:v>103.81</c:v>
                </c:pt>
                <c:pt idx="140">
                  <c:v>102.76</c:v>
                </c:pt>
                <c:pt idx="141">
                  <c:v>105.23</c:v>
                </c:pt>
                <c:pt idx="142">
                  <c:v>105.68</c:v>
                </c:pt>
                <c:pt idx="143">
                  <c:v>104.91</c:v>
                </c:pt>
                <c:pt idx="144">
                  <c:v>104.29</c:v>
                </c:pt>
                <c:pt idx="145">
                  <c:v>98.23</c:v>
                </c:pt>
                <c:pt idx="146">
                  <c:v>97.86</c:v>
                </c:pt>
                <c:pt idx="147">
                  <c:v>98.26</c:v>
                </c:pt>
                <c:pt idx="148">
                  <c:v>97.34</c:v>
                </c:pt>
                <c:pt idx="149">
                  <c:v>96.93</c:v>
                </c:pt>
                <c:pt idx="150">
                  <c:v>97.34</c:v>
                </c:pt>
                <c:pt idx="151">
                  <c:v>97.61</c:v>
                </c:pt>
                <c:pt idx="152">
                  <c:v>98.09</c:v>
                </c:pt>
                <c:pt idx="153">
                  <c:v>97.36</c:v>
                </c:pt>
                <c:pt idx="154">
                  <c:v>97.57</c:v>
                </c:pt>
                <c:pt idx="155">
                  <c:v>95.54</c:v>
                </c:pt>
                <c:pt idx="156">
                  <c:v>97.3</c:v>
                </c:pt>
                <c:pt idx="157">
                  <c:v>96.44</c:v>
                </c:pt>
                <c:pt idx="158">
                  <c:v>94.35</c:v>
                </c:pt>
                <c:pt idx="159">
                  <c:v>96.4</c:v>
                </c:pt>
                <c:pt idx="160">
                  <c:v>93.97</c:v>
                </c:pt>
                <c:pt idx="161">
                  <c:v>93.61</c:v>
                </c:pt>
                <c:pt idx="162">
                  <c:v>95.39</c:v>
                </c:pt>
                <c:pt idx="163">
                  <c:v>95.78</c:v>
                </c:pt>
                <c:pt idx="164">
                  <c:v>95.82</c:v>
                </c:pt>
                <c:pt idx="165">
                  <c:v>96.44</c:v>
                </c:pt>
                <c:pt idx="166">
                  <c:v>97.86</c:v>
                </c:pt>
                <c:pt idx="167">
                  <c:v>92.92</c:v>
                </c:pt>
                <c:pt idx="168">
                  <c:v>95.5</c:v>
                </c:pt>
                <c:pt idx="169">
                  <c:v>94.51</c:v>
                </c:pt>
                <c:pt idx="170">
                  <c:v>93.32</c:v>
                </c:pt>
                <c:pt idx="171">
                  <c:v>92.64</c:v>
                </c:pt>
                <c:pt idx="172">
                  <c:v>92.73</c:v>
                </c:pt>
                <c:pt idx="173">
                  <c:v>91.71</c:v>
                </c:pt>
                <c:pt idx="174">
                  <c:v>92.89</c:v>
                </c:pt>
                <c:pt idx="175">
                  <c:v>92.17999999999998</c:v>
                </c:pt>
                <c:pt idx="176">
                  <c:v>92.86</c:v>
                </c:pt>
                <c:pt idx="177">
                  <c:v>94.91</c:v>
                </c:pt>
                <c:pt idx="178">
                  <c:v>94.33</c:v>
                </c:pt>
                <c:pt idx="179">
                  <c:v>93.07</c:v>
                </c:pt>
                <c:pt idx="180">
                  <c:v>92.43</c:v>
                </c:pt>
                <c:pt idx="181">
                  <c:v>91.46</c:v>
                </c:pt>
                <c:pt idx="182">
                  <c:v>91.55</c:v>
                </c:pt>
                <c:pt idx="183">
                  <c:v>93.6</c:v>
                </c:pt>
                <c:pt idx="184">
                  <c:v>93.59</c:v>
                </c:pt>
                <c:pt idx="185">
                  <c:v>95.55</c:v>
                </c:pt>
                <c:pt idx="186">
                  <c:v>94.53</c:v>
                </c:pt>
                <c:pt idx="187">
                  <c:v>91.16999999999998</c:v>
                </c:pt>
                <c:pt idx="188">
                  <c:v>90.74</c:v>
                </c:pt>
                <c:pt idx="189">
                  <c:v>91.02</c:v>
                </c:pt>
                <c:pt idx="190">
                  <c:v>89.76</c:v>
                </c:pt>
                <c:pt idx="191">
                  <c:v>90.33</c:v>
                </c:pt>
                <c:pt idx="192">
                  <c:v>88.89</c:v>
                </c:pt>
                <c:pt idx="193">
                  <c:v>87.29</c:v>
                </c:pt>
                <c:pt idx="194">
                  <c:v>85.76</c:v>
                </c:pt>
                <c:pt idx="195">
                  <c:v>85.87</c:v>
                </c:pt>
                <c:pt idx="196">
                  <c:v>85.73</c:v>
                </c:pt>
                <c:pt idx="197">
                  <c:v>81.72</c:v>
                </c:pt>
                <c:pt idx="198">
                  <c:v>81.82</c:v>
                </c:pt>
                <c:pt idx="199">
                  <c:v>82.33</c:v>
                </c:pt>
                <c:pt idx="200">
                  <c:v>82.8</c:v>
                </c:pt>
                <c:pt idx="201">
                  <c:v>82.76</c:v>
                </c:pt>
                <c:pt idx="202">
                  <c:v>83.25</c:v>
                </c:pt>
                <c:pt idx="203">
                  <c:v>80.52</c:v>
                </c:pt>
                <c:pt idx="204">
                  <c:v>82.81</c:v>
                </c:pt>
                <c:pt idx="205">
                  <c:v>81.27</c:v>
                </c:pt>
                <c:pt idx="206">
                  <c:v>81.26</c:v>
                </c:pt>
                <c:pt idx="207">
                  <c:v>81.36</c:v>
                </c:pt>
                <c:pt idx="208">
                  <c:v>82.25</c:v>
                </c:pt>
                <c:pt idx="209">
                  <c:v>81.06</c:v>
                </c:pt>
                <c:pt idx="210">
                  <c:v>80.53</c:v>
                </c:pt>
                <c:pt idx="211">
                  <c:v>78.77</c:v>
                </c:pt>
                <c:pt idx="212">
                  <c:v>77.15</c:v>
                </c:pt>
                <c:pt idx="213">
                  <c:v>78.71</c:v>
                </c:pt>
                <c:pt idx="214">
                  <c:v>77.87</c:v>
                </c:pt>
                <c:pt idx="215">
                  <c:v>78.71</c:v>
                </c:pt>
                <c:pt idx="216">
                  <c:v>77.43</c:v>
                </c:pt>
                <c:pt idx="217">
                  <c:v>77.85</c:v>
                </c:pt>
                <c:pt idx="218">
                  <c:v>77.16</c:v>
                </c:pt>
                <c:pt idx="219">
                  <c:v>74.13</c:v>
                </c:pt>
                <c:pt idx="220">
                  <c:v>75.91</c:v>
                </c:pt>
                <c:pt idx="221">
                  <c:v>75.64</c:v>
                </c:pt>
                <c:pt idx="222">
                  <c:v>74.55</c:v>
                </c:pt>
                <c:pt idx="223">
                  <c:v>74.55</c:v>
                </c:pt>
                <c:pt idx="224">
                  <c:v>75.63</c:v>
                </c:pt>
                <c:pt idx="225">
                  <c:v>76.52</c:v>
                </c:pt>
                <c:pt idx="226">
                  <c:v>75.74</c:v>
                </c:pt>
                <c:pt idx="227">
                  <c:v>74.04</c:v>
                </c:pt>
                <c:pt idx="228">
                  <c:v>73.7</c:v>
                </c:pt>
                <c:pt idx="229">
                  <c:v>65.94</c:v>
                </c:pt>
                <c:pt idx="230">
                  <c:v>68.98</c:v>
                </c:pt>
                <c:pt idx="231">
                  <c:v>66.99</c:v>
                </c:pt>
                <c:pt idx="232">
                  <c:v>67.3</c:v>
                </c:pt>
                <c:pt idx="233">
                  <c:v>66.73</c:v>
                </c:pt>
                <c:pt idx="234">
                  <c:v>65.89</c:v>
                </c:pt>
                <c:pt idx="235">
                  <c:v>63.13</c:v>
                </c:pt>
                <c:pt idx="236">
                  <c:v>63.74</c:v>
                </c:pt>
                <c:pt idx="237">
                  <c:v>60.99</c:v>
                </c:pt>
                <c:pt idx="238">
                  <c:v>60.01</c:v>
                </c:pt>
                <c:pt idx="239">
                  <c:v>57.81</c:v>
                </c:pt>
                <c:pt idx="240">
                  <c:v>55.96</c:v>
                </c:pt>
                <c:pt idx="241">
                  <c:v>55.97</c:v>
                </c:pt>
                <c:pt idx="242">
                  <c:v>56.43</c:v>
                </c:pt>
                <c:pt idx="243">
                  <c:v>54.18</c:v>
                </c:pt>
                <c:pt idx="244">
                  <c:v>56.91</c:v>
                </c:pt>
                <c:pt idx="245">
                  <c:v>55.25</c:v>
                </c:pt>
                <c:pt idx="246">
                  <c:v>56.78</c:v>
                </c:pt>
                <c:pt idx="247">
                  <c:v>55.7</c:v>
                </c:pt>
                <c:pt idx="248">
                  <c:v>54.59</c:v>
                </c:pt>
                <c:pt idx="249">
                  <c:v>53.46</c:v>
                </c:pt>
                <c:pt idx="250">
                  <c:v>54.14</c:v>
                </c:pt>
                <c:pt idx="251">
                  <c:v>53.45</c:v>
                </c:pt>
                <c:pt idx="252">
                  <c:v>52.72</c:v>
                </c:pt>
                <c:pt idx="253">
                  <c:v>50.05</c:v>
                </c:pt>
                <c:pt idx="254">
                  <c:v>47.98</c:v>
                </c:pt>
                <c:pt idx="255">
                  <c:v>48.69</c:v>
                </c:pt>
                <c:pt idx="256">
                  <c:v>48.8</c:v>
                </c:pt>
                <c:pt idx="257">
                  <c:v>48.35</c:v>
                </c:pt>
                <c:pt idx="258">
                  <c:v>46.06</c:v>
                </c:pt>
                <c:pt idx="259">
                  <c:v>45.92</c:v>
                </c:pt>
                <c:pt idx="260">
                  <c:v>48.49</c:v>
                </c:pt>
                <c:pt idx="261">
                  <c:v>46.37</c:v>
                </c:pt>
                <c:pt idx="262">
                  <c:v>48.49</c:v>
                </c:pt>
                <c:pt idx="263">
                  <c:v>46.79</c:v>
                </c:pt>
                <c:pt idx="264">
                  <c:v>47.85</c:v>
                </c:pt>
                <c:pt idx="265">
                  <c:v>45.93</c:v>
                </c:pt>
                <c:pt idx="266">
                  <c:v>45.26</c:v>
                </c:pt>
                <c:pt idx="267">
                  <c:v>44.8</c:v>
                </c:pt>
                <c:pt idx="268">
                  <c:v>45.84</c:v>
                </c:pt>
                <c:pt idx="269">
                  <c:v>44.08</c:v>
                </c:pt>
                <c:pt idx="270">
                  <c:v>44.12</c:v>
                </c:pt>
                <c:pt idx="271">
                  <c:v>47.79</c:v>
                </c:pt>
                <c:pt idx="272">
                  <c:v>49.25</c:v>
                </c:pt>
                <c:pt idx="273">
                  <c:v>53.04</c:v>
                </c:pt>
                <c:pt idx="274">
                  <c:v>48.45</c:v>
                </c:pt>
                <c:pt idx="275">
                  <c:v>50.48</c:v>
                </c:pt>
                <c:pt idx="276">
                  <c:v>51.66</c:v>
                </c:pt>
                <c:pt idx="277">
                  <c:v>52.99</c:v>
                </c:pt>
                <c:pt idx="278">
                  <c:v>50.06</c:v>
                </c:pt>
                <c:pt idx="279">
                  <c:v>48.8</c:v>
                </c:pt>
                <c:pt idx="280">
                  <c:v>51.17</c:v>
                </c:pt>
                <c:pt idx="281">
                  <c:v>52.66</c:v>
                </c:pt>
                <c:pt idx="282">
                  <c:v>53.56</c:v>
                </c:pt>
                <c:pt idx="283">
                  <c:v>52.13</c:v>
                </c:pt>
                <c:pt idx="284">
                  <c:v>51.12</c:v>
                </c:pt>
                <c:pt idx="285">
                  <c:v>49.95</c:v>
                </c:pt>
                <c:pt idx="286">
                  <c:v>49.56</c:v>
                </c:pt>
                <c:pt idx="287">
                  <c:v>48.48</c:v>
                </c:pt>
                <c:pt idx="288">
                  <c:v>50.25</c:v>
                </c:pt>
                <c:pt idx="289">
                  <c:v>47.65</c:v>
                </c:pt>
                <c:pt idx="290">
                  <c:v>49.84</c:v>
                </c:pt>
                <c:pt idx="291">
                  <c:v>49.59</c:v>
                </c:pt>
                <c:pt idx="292">
                  <c:v>50.43</c:v>
                </c:pt>
                <c:pt idx="293">
                  <c:v>51.53</c:v>
                </c:pt>
                <c:pt idx="294">
                  <c:v>50.76</c:v>
                </c:pt>
                <c:pt idx="295">
                  <c:v>49.61</c:v>
                </c:pt>
                <c:pt idx="296">
                  <c:v>49.95</c:v>
                </c:pt>
                <c:pt idx="297">
                  <c:v>48.42</c:v>
                </c:pt>
                <c:pt idx="298">
                  <c:v>48.06</c:v>
                </c:pt>
                <c:pt idx="299">
                  <c:v>47.12</c:v>
                </c:pt>
                <c:pt idx="300">
                  <c:v>44.88</c:v>
                </c:pt>
                <c:pt idx="301">
                  <c:v>43.93</c:v>
                </c:pt>
                <c:pt idx="302">
                  <c:v>43.39</c:v>
                </c:pt>
                <c:pt idx="303">
                  <c:v>44.63</c:v>
                </c:pt>
                <c:pt idx="304">
                  <c:v>44.02</c:v>
                </c:pt>
                <c:pt idx="305">
                  <c:v>46.0</c:v>
                </c:pt>
                <c:pt idx="306">
                  <c:v>47.4</c:v>
                </c:pt>
                <c:pt idx="307">
                  <c:v>47.03</c:v>
                </c:pt>
                <c:pt idx="308">
                  <c:v>48.75</c:v>
                </c:pt>
                <c:pt idx="309">
                  <c:v>51.41</c:v>
                </c:pt>
                <c:pt idx="310">
                  <c:v>48.83</c:v>
                </c:pt>
                <c:pt idx="311">
                  <c:v>48.66</c:v>
                </c:pt>
                <c:pt idx="312">
                  <c:v>47.72</c:v>
                </c:pt>
                <c:pt idx="313">
                  <c:v>50.12</c:v>
                </c:pt>
                <c:pt idx="314">
                  <c:v>49.13</c:v>
                </c:pt>
                <c:pt idx="315">
                  <c:v>52.08</c:v>
                </c:pt>
                <c:pt idx="316">
                  <c:v>53.95</c:v>
                </c:pt>
                <c:pt idx="317">
                  <c:v>50.44</c:v>
                </c:pt>
                <c:pt idx="318">
                  <c:v>50.79</c:v>
                </c:pt>
                <c:pt idx="319">
                  <c:v>51.63</c:v>
                </c:pt>
                <c:pt idx="320">
                  <c:v>51.95</c:v>
                </c:pt>
                <c:pt idx="321">
                  <c:v>53.3</c:v>
                </c:pt>
                <c:pt idx="322">
                  <c:v>56.25</c:v>
                </c:pt>
                <c:pt idx="323">
                  <c:v>56.69</c:v>
                </c:pt>
                <c:pt idx="324">
                  <c:v>55.71</c:v>
                </c:pt>
                <c:pt idx="325">
                  <c:v>56.37</c:v>
                </c:pt>
                <c:pt idx="326">
                  <c:v>55.58</c:v>
                </c:pt>
                <c:pt idx="327">
                  <c:v>56.17</c:v>
                </c:pt>
                <c:pt idx="328">
                  <c:v>56.59</c:v>
                </c:pt>
                <c:pt idx="329">
                  <c:v>55.98</c:v>
                </c:pt>
                <c:pt idx="330">
                  <c:v>55.56</c:v>
                </c:pt>
                <c:pt idx="331">
                  <c:v>57.05</c:v>
                </c:pt>
                <c:pt idx="332">
                  <c:v>58.55</c:v>
                </c:pt>
                <c:pt idx="333">
                  <c:v>59.62</c:v>
                </c:pt>
                <c:pt idx="334">
                  <c:v>59.1</c:v>
                </c:pt>
                <c:pt idx="335">
                  <c:v>58.92</c:v>
                </c:pt>
                <c:pt idx="336">
                  <c:v>60.38</c:v>
                </c:pt>
                <c:pt idx="337">
                  <c:v>60.93</c:v>
                </c:pt>
                <c:pt idx="338">
                  <c:v>58.99</c:v>
                </c:pt>
                <c:pt idx="339">
                  <c:v>59.41</c:v>
                </c:pt>
                <c:pt idx="340">
                  <c:v>59.23</c:v>
                </c:pt>
                <c:pt idx="341">
                  <c:v>60.72</c:v>
                </c:pt>
                <c:pt idx="342">
                  <c:v>60.5</c:v>
                </c:pt>
                <c:pt idx="343">
                  <c:v>59.89</c:v>
                </c:pt>
                <c:pt idx="344">
                  <c:v>59.73</c:v>
                </c:pt>
                <c:pt idx="345">
                  <c:v>59.44</c:v>
                </c:pt>
                <c:pt idx="346">
                  <c:v>57.3</c:v>
                </c:pt>
                <c:pt idx="347">
                  <c:v>58.96</c:v>
                </c:pt>
                <c:pt idx="348">
                  <c:v>60.18</c:v>
                </c:pt>
                <c:pt idx="349">
                  <c:v>58.88</c:v>
                </c:pt>
                <c:pt idx="350">
                  <c:v>57.29</c:v>
                </c:pt>
                <c:pt idx="351">
                  <c:v>57.51</c:v>
                </c:pt>
                <c:pt idx="352">
                  <c:v>57.69</c:v>
                </c:pt>
                <c:pt idx="353">
                  <c:v>60.25</c:v>
                </c:pt>
                <c:pt idx="354">
                  <c:v>60.24</c:v>
                </c:pt>
                <c:pt idx="355">
                  <c:v>61.3</c:v>
                </c:pt>
                <c:pt idx="356">
                  <c:v>59.67</c:v>
                </c:pt>
                <c:pt idx="357">
                  <c:v>58.0</c:v>
                </c:pt>
                <c:pt idx="358">
                  <c:v>59.11</c:v>
                </c:pt>
                <c:pt idx="359">
                  <c:v>58.15</c:v>
                </c:pt>
                <c:pt idx="360">
                  <c:v>60.15</c:v>
                </c:pt>
                <c:pt idx="361">
                  <c:v>61.36</c:v>
                </c:pt>
                <c:pt idx="362">
                  <c:v>60.74</c:v>
                </c:pt>
                <c:pt idx="363">
                  <c:v>59.96</c:v>
                </c:pt>
                <c:pt idx="364">
                  <c:v>59.53</c:v>
                </c:pt>
                <c:pt idx="365">
                  <c:v>60.01</c:v>
                </c:pt>
                <c:pt idx="366">
                  <c:v>59.89</c:v>
                </c:pt>
                <c:pt idx="367">
                  <c:v>60.41</c:v>
                </c:pt>
                <c:pt idx="368">
                  <c:v>59.62</c:v>
                </c:pt>
                <c:pt idx="369">
                  <c:v>60.01</c:v>
                </c:pt>
                <c:pt idx="370">
                  <c:v>61.05</c:v>
                </c:pt>
                <c:pt idx="371">
                  <c:v>60.01</c:v>
                </c:pt>
                <c:pt idx="372">
                  <c:v>59.59</c:v>
                </c:pt>
                <c:pt idx="373">
                  <c:v>59.41</c:v>
                </c:pt>
                <c:pt idx="374">
                  <c:v>58.34</c:v>
                </c:pt>
                <c:pt idx="375">
                  <c:v>59.48</c:v>
                </c:pt>
                <c:pt idx="376">
                  <c:v>56.94</c:v>
                </c:pt>
                <c:pt idx="377">
                  <c:v>56.93</c:v>
                </c:pt>
                <c:pt idx="378">
                  <c:v>56.93</c:v>
                </c:pt>
                <c:pt idx="379">
                  <c:v>52.48</c:v>
                </c:pt>
                <c:pt idx="380">
                  <c:v>52.33</c:v>
                </c:pt>
                <c:pt idx="381">
                  <c:v>51.61</c:v>
                </c:pt>
                <c:pt idx="382">
                  <c:v>52.76</c:v>
                </c:pt>
                <c:pt idx="383">
                  <c:v>52.74</c:v>
                </c:pt>
                <c:pt idx="384">
                  <c:v>52.19</c:v>
                </c:pt>
                <c:pt idx="385">
                  <c:v>53.05</c:v>
                </c:pt>
                <c:pt idx="386">
                  <c:v>51.4</c:v>
                </c:pt>
                <c:pt idx="387">
                  <c:v>50.9</c:v>
                </c:pt>
                <c:pt idx="388">
                  <c:v>50.88</c:v>
                </c:pt>
                <c:pt idx="389">
                  <c:v>50.11</c:v>
                </c:pt>
                <c:pt idx="390">
                  <c:v>50.59</c:v>
                </c:pt>
                <c:pt idx="391">
                  <c:v>49.27</c:v>
                </c:pt>
                <c:pt idx="392">
                  <c:v>48.11</c:v>
                </c:pt>
                <c:pt idx="393">
                  <c:v>47.98</c:v>
                </c:pt>
                <c:pt idx="394">
                  <c:v>47.17</c:v>
                </c:pt>
                <c:pt idx="395">
                  <c:v>47.97</c:v>
                </c:pt>
                <c:pt idx="396">
                  <c:v>48.77</c:v>
                </c:pt>
                <c:pt idx="397">
                  <c:v>48.53</c:v>
                </c:pt>
                <c:pt idx="398">
                  <c:v>47.11</c:v>
                </c:pt>
                <c:pt idx="399">
                  <c:v>45.25</c:v>
                </c:pt>
                <c:pt idx="400">
                  <c:v>45.75</c:v>
                </c:pt>
                <c:pt idx="401">
                  <c:v>45.13</c:v>
                </c:pt>
                <c:pt idx="402">
                  <c:v>44.69</c:v>
                </c:pt>
                <c:pt idx="403">
                  <c:v>43.87</c:v>
                </c:pt>
                <c:pt idx="404">
                  <c:v>44.94</c:v>
                </c:pt>
                <c:pt idx="405">
                  <c:v>43.11</c:v>
                </c:pt>
                <c:pt idx="406">
                  <c:v>43.22</c:v>
                </c:pt>
                <c:pt idx="407">
                  <c:v>42.27</c:v>
                </c:pt>
                <c:pt idx="408">
                  <c:v>42.45</c:v>
                </c:pt>
                <c:pt idx="409">
                  <c:v>41.93</c:v>
                </c:pt>
                <c:pt idx="410">
                  <c:v>42.58</c:v>
                </c:pt>
                <c:pt idx="411">
                  <c:v>40.75</c:v>
                </c:pt>
                <c:pt idx="412">
                  <c:v>41.0</c:v>
                </c:pt>
                <c:pt idx="413">
                  <c:v>40.45</c:v>
                </c:pt>
                <c:pt idx="414">
                  <c:v>38.22</c:v>
                </c:pt>
                <c:pt idx="415">
                  <c:v>39.15</c:v>
                </c:pt>
                <c:pt idx="416">
                  <c:v>38.5</c:v>
                </c:pt>
                <c:pt idx="417">
                  <c:v>42.47</c:v>
                </c:pt>
                <c:pt idx="418">
                  <c:v>45.29</c:v>
                </c:pt>
                <c:pt idx="419">
                  <c:v>49.2</c:v>
                </c:pt>
                <c:pt idx="420" formatCode="#,##0.0">
                  <c:v>45.4099998474121</c:v>
                </c:pt>
                <c:pt idx="421">
                  <c:v>46.25</c:v>
                </c:pt>
                <c:pt idx="422">
                  <c:v>46.75</c:v>
                </c:pt>
                <c:pt idx="423" formatCode="#,##0.0">
                  <c:v>46.0499992370605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2958360"/>
        <c:axId val="-2021788488"/>
      </c:lineChart>
      <c:dateAx>
        <c:axId val="-2022958360"/>
        <c:scaling>
          <c:orientation val="minMax"/>
          <c:max val="42251.0"/>
          <c:min val="41640.0"/>
        </c:scaling>
        <c:delete val="0"/>
        <c:axPos val="b"/>
        <c:numFmt formatCode="mmm\-yy" sourceLinked="0"/>
        <c:majorTickMark val="out"/>
        <c:minorTickMark val="none"/>
        <c:tickLblPos val="nextTo"/>
        <c:txPr>
          <a:bodyPr/>
          <a:lstStyle/>
          <a:p>
            <a:pPr>
              <a:defRPr sz="1200" b="0">
                <a:latin typeface="Verdana"/>
                <a:cs typeface="Verdana"/>
              </a:defRPr>
            </a:pPr>
            <a:endParaRPr lang="es-ES"/>
          </a:p>
        </c:txPr>
        <c:crossAx val="-2021788488"/>
        <c:crosses val="autoZero"/>
        <c:auto val="1"/>
        <c:lblOffset val="100"/>
        <c:baseTimeUnit val="days"/>
      </c:dateAx>
      <c:valAx>
        <c:axId val="-2021788488"/>
        <c:scaling>
          <c:orientation val="minMax"/>
          <c:max val="110.0"/>
          <c:min val="30.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>
                <a:latin typeface="Verdana"/>
                <a:cs typeface="Verdana"/>
              </a:defRPr>
            </a:pPr>
            <a:endParaRPr lang="es-ES"/>
          </a:p>
        </c:txPr>
        <c:crossAx val="-20229583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200"/>
      </a:pPr>
      <a:endParaRPr lang="es-E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3059467315423"/>
          <c:y val="0.0417250973174924"/>
          <c:w val="0.953208146940589"/>
          <c:h val="0.746627084406805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Alto</c:v>
                </c:pt>
              </c:strCache>
            </c:strRef>
          </c:tx>
          <c:spPr>
            <a:ln w="38100" cmpd="sng">
              <a:solidFill>
                <a:srgbClr val="1D398A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0.0324074074074074"/>
                  <c:y val="-0.03647842459162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59877484287091E-17"/>
                  <c:y val="-0.03129382298811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0"/>
                  <c:y val="-0.02433964010187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>
                    <a:solidFill>
                      <a:srgbClr val="262626"/>
                    </a:solidFill>
                    <a:latin typeface="Verdana"/>
                    <a:cs typeface="Verdana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Hoja1!$A$2:$A$7</c:f>
              <c:numCache>
                <c:formatCode>General</c:formatCode>
                <c:ptCount val="6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</c:numCache>
            </c:numRef>
          </c:cat>
          <c:val>
            <c:numRef>
              <c:f>Hoja1!$B$2:$B$7</c:f>
              <c:numCache>
                <c:formatCode>#,##0</c:formatCode>
                <c:ptCount val="6"/>
                <c:pt idx="0">
                  <c:v>1004.0</c:v>
                </c:pt>
                <c:pt idx="1">
                  <c:v>990.0</c:v>
                </c:pt>
                <c:pt idx="2">
                  <c:v>1025.0</c:v>
                </c:pt>
                <c:pt idx="3">
                  <c:v>950.0</c:v>
                </c:pt>
                <c:pt idx="4">
                  <c:v>920.0</c:v>
                </c:pt>
                <c:pt idx="5">
                  <c:v>900.0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Base</c:v>
                </c:pt>
              </c:strCache>
            </c:strRef>
          </c:tx>
          <c:spPr>
            <a:ln w="38100" cmpd="sng">
              <a:solidFill>
                <a:srgbClr val="64A550"/>
              </a:solidFill>
            </a:ln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0.0506477171470744"/>
                  <c:y val="-0.02329459616183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0154320987654321"/>
                  <c:y val="-0.02093467064040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00154320987654321"/>
                  <c:y val="-0.01794400340606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/>
                    <a:cs typeface="Verdana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Hoja1!$A$2:$A$7</c:f>
              <c:numCache>
                <c:formatCode>General</c:formatCode>
                <c:ptCount val="6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</c:numCache>
            </c:numRef>
          </c:cat>
          <c:val>
            <c:numRef>
              <c:f>Hoja1!$C$2:$C$7</c:f>
              <c:numCache>
                <c:formatCode>#,##0</c:formatCode>
                <c:ptCount val="6"/>
                <c:pt idx="0">
                  <c:v>1004.0</c:v>
                </c:pt>
                <c:pt idx="1">
                  <c:v>990.0</c:v>
                </c:pt>
                <c:pt idx="2">
                  <c:v>1000.0</c:v>
                </c:pt>
                <c:pt idx="3">
                  <c:v>910.0</c:v>
                </c:pt>
                <c:pt idx="4">
                  <c:v>880.0</c:v>
                </c:pt>
                <c:pt idx="5">
                  <c:v>840.0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Bajo</c:v>
                </c:pt>
              </c:strCache>
            </c:strRef>
          </c:tx>
          <c:spPr>
            <a:ln w="38100" cmpd="sng">
              <a:solidFill>
                <a:srgbClr val="B90053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0447530864197531"/>
                  <c:y val="-0.03086635926983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3"/>
              <c:layout>
                <c:manualLayout>
                  <c:x val="-0.00539905996839353"/>
                  <c:y val="-0.02433991388859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107981199367871"/>
                  <c:y val="-0.01738545721562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>
                    <a:solidFill>
                      <a:srgbClr val="262626"/>
                    </a:solidFill>
                    <a:latin typeface="Verdana"/>
                    <a:cs typeface="Verdana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Hoja1!$A$2:$A$7</c:f>
              <c:numCache>
                <c:formatCode>General</c:formatCode>
                <c:ptCount val="6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</c:numCache>
            </c:numRef>
          </c:cat>
          <c:val>
            <c:numRef>
              <c:f>Hoja1!$D$2:$D$7</c:f>
              <c:numCache>
                <c:formatCode>#,##0</c:formatCode>
                <c:ptCount val="6"/>
                <c:pt idx="0">
                  <c:v>1004.0</c:v>
                </c:pt>
                <c:pt idx="1">
                  <c:v>990.0</c:v>
                </c:pt>
                <c:pt idx="2">
                  <c:v>965.0</c:v>
                </c:pt>
                <c:pt idx="3">
                  <c:v>850.0</c:v>
                </c:pt>
                <c:pt idx="4">
                  <c:v>820.0</c:v>
                </c:pt>
                <c:pt idx="5">
                  <c:v>760.0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7740776"/>
        <c:axId val="-2027241224"/>
      </c:lineChart>
      <c:catAx>
        <c:axId val="-2027740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b="1">
                <a:latin typeface="Verdana"/>
                <a:cs typeface="Verdana"/>
              </a:defRPr>
            </a:pPr>
            <a:endParaRPr lang="es-ES"/>
          </a:p>
        </c:txPr>
        <c:crossAx val="-2027241224"/>
        <c:crosses val="autoZero"/>
        <c:auto val="1"/>
        <c:lblAlgn val="ctr"/>
        <c:lblOffset val="100"/>
        <c:noMultiLvlLbl val="0"/>
      </c:catAx>
      <c:valAx>
        <c:axId val="-2027241224"/>
        <c:scaling>
          <c:orientation val="minMax"/>
          <c:min val="750.0"/>
        </c:scaling>
        <c:delete val="1"/>
        <c:axPos val="l"/>
        <c:numFmt formatCode="#,##0" sourceLinked="1"/>
        <c:majorTickMark val="out"/>
        <c:minorTickMark val="none"/>
        <c:tickLblPos val="nextTo"/>
        <c:crossAx val="-2027740776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b="1">
                <a:solidFill>
                  <a:srgbClr val="262626"/>
                </a:solidFill>
                <a:latin typeface="Verdana"/>
                <a:cs typeface="Verdana"/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 b="1">
                <a:solidFill>
                  <a:srgbClr val="262626"/>
                </a:solidFill>
                <a:latin typeface="Verdana"/>
                <a:cs typeface="Verdana"/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 b="1">
                <a:solidFill>
                  <a:srgbClr val="262626"/>
                </a:solidFill>
                <a:latin typeface="Verdana"/>
                <a:cs typeface="Verdana"/>
              </a:defRPr>
            </a:pPr>
            <a:endParaRPr lang="es-ES"/>
          </a:p>
        </c:txPr>
      </c:legendEntry>
      <c:layout/>
      <c:overlay val="0"/>
      <c:txPr>
        <a:bodyPr/>
        <a:lstStyle/>
        <a:p>
          <a:pPr>
            <a:defRPr>
              <a:solidFill>
                <a:srgbClr val="262626"/>
              </a:solidFill>
              <a:latin typeface="Verdana"/>
              <a:cs typeface="Verdana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33187645971274"/>
          <c:y val="0.0442372359095964"/>
          <c:w val="0.963737150147537"/>
          <c:h val="0.7422933161850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FMI</c:v>
                </c:pt>
              </c:strCache>
            </c:strRef>
          </c:tx>
          <c:spPr>
            <a:solidFill>
              <a:srgbClr val="1D398A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rgbClr val="1D398A"/>
                    </a:solidFill>
                    <a:latin typeface="Trebuchet MS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Hoja1!$A$2:$A$16</c:f>
              <c:strCache>
                <c:ptCount val="15"/>
                <c:pt idx="0">
                  <c:v>abr-14</c:v>
                </c:pt>
                <c:pt idx="1">
                  <c:v>oct-14</c:v>
                </c:pt>
                <c:pt idx="2">
                  <c:v>ene-15</c:v>
                </c:pt>
                <c:pt idx="3">
                  <c:v>abr-15</c:v>
                </c:pt>
                <c:pt idx="4">
                  <c:v>jul-15</c:v>
                </c:pt>
                <c:pt idx="5">
                  <c:v>sep-14</c:v>
                </c:pt>
                <c:pt idx="6">
                  <c:v>dic-14</c:v>
                </c:pt>
                <c:pt idx="7">
                  <c:v>abr-15</c:v>
                </c:pt>
                <c:pt idx="8">
                  <c:v>mayo de 15</c:v>
                </c:pt>
                <c:pt idx="9">
                  <c:v>ago-15</c:v>
                </c:pt>
                <c:pt idx="10">
                  <c:v>nov-14</c:v>
                </c:pt>
                <c:pt idx="11">
                  <c:v>feb-15</c:v>
                </c:pt>
                <c:pt idx="12">
                  <c:v>abr-15</c:v>
                </c:pt>
                <c:pt idx="13">
                  <c:v>may-15</c:v>
                </c:pt>
                <c:pt idx="14">
                  <c:v>jul-15</c:v>
                </c:pt>
              </c:strCache>
            </c:strRef>
          </c:cat>
          <c:val>
            <c:numRef>
              <c:f>Hoja1!$B$2:$B$16</c:f>
              <c:numCache>
                <c:formatCode>General</c:formatCode>
                <c:ptCount val="15"/>
                <c:pt idx="0">
                  <c:v>4.5</c:v>
                </c:pt>
                <c:pt idx="1">
                  <c:v>4.5</c:v>
                </c:pt>
                <c:pt idx="2">
                  <c:v>3.8</c:v>
                </c:pt>
                <c:pt idx="3">
                  <c:v>3.4</c:v>
                </c:pt>
                <c:pt idx="4" formatCode="0.0">
                  <c:v>3.0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Fedesarrollo</c:v>
                </c:pt>
              </c:strCache>
            </c:strRef>
          </c:tx>
          <c:spPr>
            <a:solidFill>
              <a:srgbClr val="DD005E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rgbClr val="DD005E"/>
                    </a:solidFill>
                    <a:latin typeface="Trebuchet MS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Hoja1!$A$2:$A$16</c:f>
              <c:strCache>
                <c:ptCount val="15"/>
                <c:pt idx="0">
                  <c:v>abr-14</c:v>
                </c:pt>
                <c:pt idx="1">
                  <c:v>oct-14</c:v>
                </c:pt>
                <c:pt idx="2">
                  <c:v>ene-15</c:v>
                </c:pt>
                <c:pt idx="3">
                  <c:v>abr-15</c:v>
                </c:pt>
                <c:pt idx="4">
                  <c:v>jul-15</c:v>
                </c:pt>
                <c:pt idx="5">
                  <c:v>sep-14</c:v>
                </c:pt>
                <c:pt idx="6">
                  <c:v>dic-14</c:v>
                </c:pt>
                <c:pt idx="7">
                  <c:v>abr-15</c:v>
                </c:pt>
                <c:pt idx="8">
                  <c:v>mayo de 15</c:v>
                </c:pt>
                <c:pt idx="9">
                  <c:v>ago-15</c:v>
                </c:pt>
                <c:pt idx="10">
                  <c:v>nov-14</c:v>
                </c:pt>
                <c:pt idx="11">
                  <c:v>feb-15</c:v>
                </c:pt>
                <c:pt idx="12">
                  <c:v>abr-15</c:v>
                </c:pt>
                <c:pt idx="13">
                  <c:v>may-15</c:v>
                </c:pt>
                <c:pt idx="14">
                  <c:v>jul-15</c:v>
                </c:pt>
              </c:strCache>
            </c:strRef>
          </c:cat>
          <c:val>
            <c:numRef>
              <c:f>Hoja1!$C$2:$C$16</c:f>
              <c:numCache>
                <c:formatCode>General</c:formatCode>
                <c:ptCount val="15"/>
                <c:pt idx="5">
                  <c:v>4.5</c:v>
                </c:pt>
                <c:pt idx="6">
                  <c:v>4.5</c:v>
                </c:pt>
                <c:pt idx="7">
                  <c:v>3.5</c:v>
                </c:pt>
                <c:pt idx="8">
                  <c:v>3.5</c:v>
                </c:pt>
                <c:pt idx="9" formatCode="0.0">
                  <c:v>3.0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BanRep</c:v>
                </c:pt>
              </c:strCache>
            </c:strRef>
          </c:tx>
          <c:spPr>
            <a:solidFill>
              <a:srgbClr val="64A550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rgbClr val="64A550"/>
                    </a:solidFill>
                    <a:latin typeface="Trebuchet MS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Hoja1!$A$2:$A$16</c:f>
              <c:strCache>
                <c:ptCount val="15"/>
                <c:pt idx="0">
                  <c:v>abr-14</c:v>
                </c:pt>
                <c:pt idx="1">
                  <c:v>oct-14</c:v>
                </c:pt>
                <c:pt idx="2">
                  <c:v>ene-15</c:v>
                </c:pt>
                <c:pt idx="3">
                  <c:v>abr-15</c:v>
                </c:pt>
                <c:pt idx="4">
                  <c:v>jul-15</c:v>
                </c:pt>
                <c:pt idx="5">
                  <c:v>sep-14</c:v>
                </c:pt>
                <c:pt idx="6">
                  <c:v>dic-14</c:v>
                </c:pt>
                <c:pt idx="7">
                  <c:v>abr-15</c:v>
                </c:pt>
                <c:pt idx="8">
                  <c:v>mayo de 15</c:v>
                </c:pt>
                <c:pt idx="9">
                  <c:v>ago-15</c:v>
                </c:pt>
                <c:pt idx="10">
                  <c:v>nov-14</c:v>
                </c:pt>
                <c:pt idx="11">
                  <c:v>feb-15</c:v>
                </c:pt>
                <c:pt idx="12">
                  <c:v>abr-15</c:v>
                </c:pt>
                <c:pt idx="13">
                  <c:v>may-15</c:v>
                </c:pt>
                <c:pt idx="14">
                  <c:v>jul-15</c:v>
                </c:pt>
              </c:strCache>
            </c:strRef>
          </c:cat>
          <c:val>
            <c:numRef>
              <c:f>Hoja1!$D$2:$D$16</c:f>
              <c:numCache>
                <c:formatCode>General</c:formatCode>
                <c:ptCount val="15"/>
                <c:pt idx="10">
                  <c:v>4.3</c:v>
                </c:pt>
                <c:pt idx="11">
                  <c:v>3.6</c:v>
                </c:pt>
                <c:pt idx="12">
                  <c:v>3.6</c:v>
                </c:pt>
                <c:pt idx="13">
                  <c:v>3.2</c:v>
                </c:pt>
                <c:pt idx="14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overlap val="100"/>
        <c:axId val="-2033013352"/>
        <c:axId val="-2022447576"/>
      </c:barChart>
      <c:catAx>
        <c:axId val="-20330133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rebuchet MS" pitchFamily="34" charset="0"/>
              </a:defRPr>
            </a:pPr>
            <a:endParaRPr lang="es-ES"/>
          </a:p>
        </c:txPr>
        <c:crossAx val="-2022447576"/>
        <c:crosses val="autoZero"/>
        <c:auto val="1"/>
        <c:lblAlgn val="ctr"/>
        <c:lblOffset val="100"/>
        <c:noMultiLvlLbl val="0"/>
      </c:catAx>
      <c:valAx>
        <c:axId val="-2022447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-2033013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88312223011635"/>
          <c:y val="0.0457925285156297"/>
          <c:w val="0.877455259406284"/>
          <c:h val="0.831537384126395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Miles de Dólares FOB</c:v>
                </c:pt>
              </c:strCache>
            </c:strRef>
          </c:tx>
          <c:spPr>
            <a:ln w="38100" cmpd="sng">
              <a:solidFill>
                <a:srgbClr val="530C6A"/>
              </a:solidFill>
            </a:ln>
          </c:spPr>
          <c:marker>
            <c:symbol val="none"/>
          </c:marker>
          <c:cat>
            <c:numRef>
              <c:f>Hoja1!$A$2:$A$32</c:f>
              <c:numCache>
                <c:formatCode>mmm\-yy</c:formatCode>
                <c:ptCount val="31"/>
                <c:pt idx="0">
                  <c:v>41275.0</c:v>
                </c:pt>
                <c:pt idx="1">
                  <c:v>41306.0</c:v>
                </c:pt>
                <c:pt idx="2">
                  <c:v>41334.0</c:v>
                </c:pt>
                <c:pt idx="3">
                  <c:v>41365.0</c:v>
                </c:pt>
                <c:pt idx="4">
                  <c:v>41395.0</c:v>
                </c:pt>
                <c:pt idx="5">
                  <c:v>41426.0</c:v>
                </c:pt>
                <c:pt idx="6">
                  <c:v>41456.0</c:v>
                </c:pt>
                <c:pt idx="7">
                  <c:v>41487.0</c:v>
                </c:pt>
                <c:pt idx="8">
                  <c:v>41518.0</c:v>
                </c:pt>
                <c:pt idx="9">
                  <c:v>41548.0</c:v>
                </c:pt>
                <c:pt idx="10">
                  <c:v>41579.0</c:v>
                </c:pt>
                <c:pt idx="11">
                  <c:v>41609.0</c:v>
                </c:pt>
                <c:pt idx="12">
                  <c:v>41640.0</c:v>
                </c:pt>
                <c:pt idx="13">
                  <c:v>41671.0</c:v>
                </c:pt>
                <c:pt idx="14">
                  <c:v>41699.0</c:v>
                </c:pt>
                <c:pt idx="15">
                  <c:v>41730.0</c:v>
                </c:pt>
                <c:pt idx="16">
                  <c:v>41760.0</c:v>
                </c:pt>
                <c:pt idx="17">
                  <c:v>41791.0</c:v>
                </c:pt>
                <c:pt idx="18">
                  <c:v>41821.0</c:v>
                </c:pt>
                <c:pt idx="19">
                  <c:v>41852.0</c:v>
                </c:pt>
                <c:pt idx="20">
                  <c:v>41883.0</c:v>
                </c:pt>
                <c:pt idx="21">
                  <c:v>41913.0</c:v>
                </c:pt>
                <c:pt idx="22">
                  <c:v>41944.0</c:v>
                </c:pt>
                <c:pt idx="23">
                  <c:v>41974.0</c:v>
                </c:pt>
                <c:pt idx="24">
                  <c:v>42005.0</c:v>
                </c:pt>
                <c:pt idx="25">
                  <c:v>42036.0</c:v>
                </c:pt>
                <c:pt idx="26">
                  <c:v>42064.0</c:v>
                </c:pt>
                <c:pt idx="27">
                  <c:v>42095.0</c:v>
                </c:pt>
                <c:pt idx="28">
                  <c:v>42125.0</c:v>
                </c:pt>
                <c:pt idx="29">
                  <c:v>42156.0</c:v>
                </c:pt>
                <c:pt idx="30">
                  <c:v>42186.0</c:v>
                </c:pt>
              </c:numCache>
            </c:numRef>
          </c:cat>
          <c:val>
            <c:numRef>
              <c:f>Hoja1!$B$2:$B$32</c:f>
              <c:numCache>
                <c:formatCode>_(* #,##0_);_(* \(#,##0\);_(* "-"??_);_(@_)</c:formatCode>
                <c:ptCount val="31"/>
                <c:pt idx="0">
                  <c:v>4.84919648486E6</c:v>
                </c:pt>
                <c:pt idx="1">
                  <c:v>4.66776744035E6</c:v>
                </c:pt>
                <c:pt idx="2">
                  <c:v>4.61784249680002E6</c:v>
                </c:pt>
                <c:pt idx="3">
                  <c:v>4.94948663116999E6</c:v>
                </c:pt>
                <c:pt idx="4">
                  <c:v>5.33246970578005E6</c:v>
                </c:pt>
                <c:pt idx="5">
                  <c:v>4.87083895240999E6</c:v>
                </c:pt>
                <c:pt idx="6">
                  <c:v>4.65229685025998E6</c:v>
                </c:pt>
                <c:pt idx="7">
                  <c:v>4.97770580893997E6</c:v>
                </c:pt>
                <c:pt idx="8">
                  <c:v>4.84999580630997E6</c:v>
                </c:pt>
                <c:pt idx="9">
                  <c:v>4.83798329167E6</c:v>
                </c:pt>
                <c:pt idx="10">
                  <c:v>4.94595520266997E6</c:v>
                </c:pt>
                <c:pt idx="11">
                  <c:v>5.27212243589998E6</c:v>
                </c:pt>
                <c:pt idx="12">
                  <c:v>4.80883185363996E6</c:v>
                </c:pt>
                <c:pt idx="13" formatCode="_ * #,##0_ ;_ * \-#,##0_ ;_ * &quot;-&quot;??_ ;_ @_ ">
                  <c:v>4.27144215057001E6</c:v>
                </c:pt>
                <c:pt idx="14">
                  <c:v>4.40818103389996E6</c:v>
                </c:pt>
                <c:pt idx="15" formatCode="_ * #,##0_ ;_ * \-#,##0_ ;_ * &quot;-&quot;??_ ;_ @_ ">
                  <c:v>4.31667580829003E6</c:v>
                </c:pt>
                <c:pt idx="16">
                  <c:v>5.49586652583998E6</c:v>
                </c:pt>
                <c:pt idx="17" formatCode="_ * #,##0_ ;_ * \-#,##0_ ;_ * &quot;-&quot;??_ ;_ @_ ">
                  <c:v>4.69829309167E6</c:v>
                </c:pt>
                <c:pt idx="18">
                  <c:v>5.04893041977996E6</c:v>
                </c:pt>
                <c:pt idx="19" formatCode="_ * #,##0_ ;_ * \-#,##0_ ;_ * &quot;-&quot;??_ ;_ @_ ">
                  <c:v>4.81309058065999E6</c:v>
                </c:pt>
                <c:pt idx="20">
                  <c:v>5.06931362350997E6</c:v>
                </c:pt>
                <c:pt idx="21">
                  <c:v>4.30188960234004E6</c:v>
                </c:pt>
                <c:pt idx="22">
                  <c:v>3.79468604024E6</c:v>
                </c:pt>
                <c:pt idx="23">
                  <c:v>3.76812300231E6</c:v>
                </c:pt>
                <c:pt idx="24">
                  <c:v>2.88297833756E6</c:v>
                </c:pt>
                <c:pt idx="25">
                  <c:v>3.13330368032E6</c:v>
                </c:pt>
                <c:pt idx="26">
                  <c:v>3.45781733508001E6</c:v>
                </c:pt>
                <c:pt idx="27">
                  <c:v>3.20849349085E6</c:v>
                </c:pt>
                <c:pt idx="28">
                  <c:v>3.35882156949001E6</c:v>
                </c:pt>
                <c:pt idx="29">
                  <c:v>3.2180662052E6</c:v>
                </c:pt>
                <c:pt idx="30">
                  <c:v>3.0018617052E6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3101336"/>
        <c:axId val="-2029332952"/>
      </c:lineChart>
      <c:dateAx>
        <c:axId val="-2023101336"/>
        <c:scaling>
          <c:orientation val="minMax"/>
          <c:max val="42186.0"/>
          <c:min val="41275.0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800" b="0">
                <a:latin typeface="Verdana"/>
                <a:cs typeface="Verdana"/>
              </a:defRPr>
            </a:pPr>
            <a:endParaRPr lang="es-ES"/>
          </a:p>
        </c:txPr>
        <c:crossAx val="-2029332952"/>
        <c:crosses val="autoZero"/>
        <c:auto val="1"/>
        <c:lblOffset val="100"/>
        <c:baseTimeUnit val="months"/>
      </c:dateAx>
      <c:valAx>
        <c:axId val="-2029332952"/>
        <c:scaling>
          <c:orientation val="minMax"/>
          <c:min val="2.7E6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_(* #,##0_);_(* \(#,##0\);_(* &quot;-&quot;??_);_(@_)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>
                <a:latin typeface="Verdana"/>
                <a:cs typeface="Verdana"/>
              </a:defRPr>
            </a:pPr>
            <a:endParaRPr lang="es-ES"/>
          </a:p>
        </c:txPr>
        <c:crossAx val="-2023101336"/>
        <c:crosses val="autoZero"/>
        <c:crossBetween val="between"/>
        <c:dispUnits>
          <c:builtInUnit val="thousands"/>
        </c:dispUnits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567042395081751"/>
          <c:y val="0.0446079554880482"/>
          <c:w val="0.925277708062383"/>
          <c:h val="0.7894652304444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Hoja1!$D$3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rgbClr val="1D398A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rgbClr val="B90053"/>
              </a:solidFill>
            </c:spPr>
          </c:dPt>
          <c:dPt>
            <c:idx val="4"/>
            <c:invertIfNegative val="0"/>
            <c:bubble3D val="0"/>
            <c:spPr>
              <a:solidFill>
                <a:srgbClr val="1D398A"/>
              </a:solidFill>
              <a:ln>
                <a:solidFill>
                  <a:srgbClr val="1D398A"/>
                </a:solidFill>
              </a:ln>
            </c:spPr>
          </c:dPt>
          <c:dPt>
            <c:idx val="5"/>
            <c:invertIfNegative val="0"/>
            <c:bubble3D val="0"/>
          </c:dPt>
          <c:dLbls>
            <c:txPr>
              <a:bodyPr/>
              <a:lstStyle/>
              <a:p>
                <a:pPr>
                  <a:defRPr sz="1000" b="1">
                    <a:solidFill>
                      <a:srgbClr val="262626"/>
                    </a:solidFill>
                    <a:latin typeface="Verdana"/>
                    <a:cs typeface="Verdana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Hoja1!$E$2:$O$2</c:f>
              <c:strCache>
                <c:ptCount val="3"/>
                <c:pt idx="0">
                  <c:v>2013</c:v>
                </c:pt>
                <c:pt idx="1">
                  <c:v>2014</c:v>
                </c:pt>
                <c:pt idx="2">
                  <c:v>2015*</c:v>
                </c:pt>
              </c:strCache>
            </c:strRef>
          </c:cat>
          <c:val>
            <c:numRef>
              <c:f>Hoja1!$E$3:$O$3</c:f>
              <c:numCache>
                <c:formatCode>0.0</c:formatCode>
                <c:ptCount val="3"/>
                <c:pt idx="0">
                  <c:v>2.2</c:v>
                </c:pt>
                <c:pt idx="1">
                  <c:v>-6.2</c:v>
                </c:pt>
                <c:pt idx="2">
                  <c:v>-12.4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3"/>
        <c:axId val="-2098504472"/>
        <c:axId val="-2099050616"/>
      </c:barChart>
      <c:catAx>
        <c:axId val="-2098504472"/>
        <c:scaling>
          <c:orientation val="minMax"/>
        </c:scaling>
        <c:delete val="0"/>
        <c:axPos val="b"/>
        <c:majorTickMark val="out"/>
        <c:minorTickMark val="none"/>
        <c:tickLblPos val="low"/>
        <c:txPr>
          <a:bodyPr/>
          <a:lstStyle/>
          <a:p>
            <a:pPr>
              <a:defRPr sz="1200" b="0">
                <a:latin typeface="Verdana"/>
                <a:cs typeface="Verdana"/>
              </a:defRPr>
            </a:pPr>
            <a:endParaRPr lang="es-ES"/>
          </a:p>
        </c:txPr>
        <c:crossAx val="-2099050616"/>
        <c:crosses val="autoZero"/>
        <c:auto val="1"/>
        <c:lblAlgn val="ctr"/>
        <c:lblOffset val="100"/>
        <c:noMultiLvlLbl val="0"/>
      </c:catAx>
      <c:valAx>
        <c:axId val="-209905061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-209850447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458333235184653"/>
          <c:y val="0.00271635254357429"/>
          <c:w val="0.954166666666667"/>
          <c:h val="0.8290907972440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1D398A"/>
              </a:solidFill>
              <a:ln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1D398A"/>
              </a:solidFill>
              <a:ln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1D398A"/>
              </a:solidFill>
              <a:ln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B90053"/>
              </a:solidFill>
              <a:ln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rgbClr val="1D398A"/>
              </a:solidFill>
              <a:ln>
                <a:noFill/>
              </a:ln>
            </c:spPr>
          </c:dPt>
          <c:dPt>
            <c:idx val="5"/>
            <c:invertIfNegative val="0"/>
            <c:bubble3D val="0"/>
            <c:spPr>
              <a:solidFill>
                <a:srgbClr val="B90053"/>
              </a:solidFill>
              <a:ln>
                <a:noFill/>
              </a:ln>
            </c:spPr>
          </c:dPt>
          <c:dPt>
            <c:idx val="6"/>
            <c:invertIfNegative val="0"/>
            <c:bubble3D val="0"/>
            <c:spPr>
              <a:solidFill>
                <a:srgbClr val="B90053"/>
              </a:solidFill>
              <a:ln>
                <a:noFill/>
              </a:ln>
            </c:spPr>
          </c:dPt>
          <c:dLbls>
            <c:dLbl>
              <c:idx val="2"/>
              <c:layout>
                <c:manualLayout>
                  <c:x val="-0.00720980575983568"/>
                  <c:y val="-0.02400921483994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011733674733703"/>
                  <c:y val="-0.02064149462678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0555369400225192"/>
                  <c:y val="-0.001801450577826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000696364886956276"/>
                  <c:y val="-0.001440957938306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/>
                    <a:cs typeface="Verdana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Hoja1!$A$2:$A$5</c:f>
              <c:strCach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2015*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2.3</c:v>
                </c:pt>
                <c:pt idx="1">
                  <c:v>2.4</c:v>
                </c:pt>
                <c:pt idx="2">
                  <c:v>2.4</c:v>
                </c:pt>
                <c:pt idx="3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11568088"/>
        <c:axId val="-2011564776"/>
      </c:barChart>
      <c:catAx>
        <c:axId val="-2011568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200" b="1">
                <a:latin typeface="Verdana"/>
                <a:cs typeface="Verdana"/>
              </a:defRPr>
            </a:pPr>
            <a:endParaRPr lang="es-ES"/>
          </a:p>
        </c:txPr>
        <c:crossAx val="-2011564776"/>
        <c:crosses val="autoZero"/>
        <c:auto val="1"/>
        <c:lblAlgn val="ctr"/>
        <c:lblOffset val="100"/>
        <c:noMultiLvlLbl val="0"/>
      </c:catAx>
      <c:valAx>
        <c:axId val="-20115647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011568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Miles de Barriles diarios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Hoja1!$A$2:$A$13</c:f>
              <c:strCache>
                <c:ptCount val="12"/>
                <c:pt idx="0">
                  <c:v> 2003</c:v>
                </c:pt>
                <c:pt idx="1">
                  <c:v> 2004</c:v>
                </c:pt>
                <c:pt idx="2">
                  <c:v> 2005</c:v>
                </c:pt>
                <c:pt idx="3">
                  <c:v> 2006</c:v>
                </c:pt>
                <c:pt idx="4">
                  <c:v> 2007</c:v>
                </c:pt>
                <c:pt idx="5">
                  <c:v> 2008</c:v>
                </c:pt>
                <c:pt idx="6">
                  <c:v> 2009</c:v>
                </c:pt>
                <c:pt idx="7">
                  <c:v> 2010</c:v>
                </c:pt>
                <c:pt idx="8">
                  <c:v> 2011</c:v>
                </c:pt>
                <c:pt idx="9">
                  <c:v> 2012</c:v>
                </c:pt>
                <c:pt idx="10">
                  <c:v> 2013</c:v>
                </c:pt>
                <c:pt idx="11">
                  <c:v> 2014</c:v>
                </c:pt>
              </c:strCache>
            </c:strRef>
          </c:cat>
          <c:val>
            <c:numRef>
              <c:f>Hoja1!$B$2:$B$13</c:f>
              <c:numCache>
                <c:formatCode>#,##0</c:formatCode>
                <c:ptCount val="12"/>
                <c:pt idx="0">
                  <c:v>540.0</c:v>
                </c:pt>
                <c:pt idx="1">
                  <c:v>528.0</c:v>
                </c:pt>
                <c:pt idx="2">
                  <c:v>526.0</c:v>
                </c:pt>
                <c:pt idx="3">
                  <c:v>527.0</c:v>
                </c:pt>
                <c:pt idx="4">
                  <c:v>531.0</c:v>
                </c:pt>
                <c:pt idx="5">
                  <c:v>587.0</c:v>
                </c:pt>
                <c:pt idx="6">
                  <c:v>670.0</c:v>
                </c:pt>
                <c:pt idx="7">
                  <c:v>786.0</c:v>
                </c:pt>
                <c:pt idx="8">
                  <c:v>915.0</c:v>
                </c:pt>
                <c:pt idx="9">
                  <c:v>944.0</c:v>
                </c:pt>
                <c:pt idx="10">
                  <c:v>1004.0</c:v>
                </c:pt>
                <c:pt idx="11">
                  <c:v>990.4554263958557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1"/>
        <c:axId val="-2105278392"/>
        <c:axId val="-2036183416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Precio WTI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square"/>
            <c:size val="5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</c:marker>
          <c:cat>
            <c:strRef>
              <c:f>Hoja1!$A$2:$A$13</c:f>
              <c:strCache>
                <c:ptCount val="12"/>
                <c:pt idx="0">
                  <c:v> 2003</c:v>
                </c:pt>
                <c:pt idx="1">
                  <c:v> 2004</c:v>
                </c:pt>
                <c:pt idx="2">
                  <c:v> 2005</c:v>
                </c:pt>
                <c:pt idx="3">
                  <c:v> 2006</c:v>
                </c:pt>
                <c:pt idx="4">
                  <c:v> 2007</c:v>
                </c:pt>
                <c:pt idx="5">
                  <c:v> 2008</c:v>
                </c:pt>
                <c:pt idx="6">
                  <c:v> 2009</c:v>
                </c:pt>
                <c:pt idx="7">
                  <c:v> 2010</c:v>
                </c:pt>
                <c:pt idx="8">
                  <c:v> 2011</c:v>
                </c:pt>
                <c:pt idx="9">
                  <c:v> 2012</c:v>
                </c:pt>
                <c:pt idx="10">
                  <c:v> 2013</c:v>
                </c:pt>
                <c:pt idx="11">
                  <c:v> 2014</c:v>
                </c:pt>
              </c:strCache>
            </c:strRef>
          </c:cat>
          <c:val>
            <c:numRef>
              <c:f>Hoja1!$C$2:$C$13</c:f>
              <c:numCache>
                <c:formatCode>0.0</c:formatCode>
                <c:ptCount val="12"/>
                <c:pt idx="0">
                  <c:v>31.12083333333332</c:v>
                </c:pt>
                <c:pt idx="1">
                  <c:v>41.44333333333334</c:v>
                </c:pt>
                <c:pt idx="2">
                  <c:v>56.49250000000001</c:v>
                </c:pt>
                <c:pt idx="3">
                  <c:v>66.01833333333325</c:v>
                </c:pt>
                <c:pt idx="4">
                  <c:v>72.31833333333321</c:v>
                </c:pt>
                <c:pt idx="5">
                  <c:v>99.57166666666664</c:v>
                </c:pt>
                <c:pt idx="6">
                  <c:v>61.65416666666654</c:v>
                </c:pt>
                <c:pt idx="7">
                  <c:v>79.39500000000001</c:v>
                </c:pt>
                <c:pt idx="8">
                  <c:v>94.87416666666665</c:v>
                </c:pt>
                <c:pt idx="9">
                  <c:v>94.11083333333325</c:v>
                </c:pt>
                <c:pt idx="10">
                  <c:v>97.90583333333328</c:v>
                </c:pt>
                <c:pt idx="11">
                  <c:v>93.2583333333332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0883336"/>
        <c:axId val="-2029095416"/>
      </c:lineChart>
      <c:catAx>
        <c:axId val="-21052783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>
                <a:latin typeface="Verdana"/>
              </a:defRPr>
            </a:pPr>
            <a:endParaRPr lang="es-ES"/>
          </a:p>
        </c:txPr>
        <c:crossAx val="-2036183416"/>
        <c:crosses val="autoZero"/>
        <c:auto val="1"/>
        <c:lblAlgn val="ctr"/>
        <c:lblOffset val="100"/>
        <c:noMultiLvlLbl val="0"/>
      </c:catAx>
      <c:valAx>
        <c:axId val="-2036183416"/>
        <c:scaling>
          <c:orientation val="minMax"/>
          <c:min val="300.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b="1">
                <a:latin typeface="Verdana"/>
              </a:defRPr>
            </a:pPr>
            <a:endParaRPr lang="es-ES"/>
          </a:p>
        </c:txPr>
        <c:crossAx val="-2105278392"/>
        <c:crosses val="autoZero"/>
        <c:crossBetween val="between"/>
      </c:valAx>
      <c:valAx>
        <c:axId val="-2029095416"/>
        <c:scaling>
          <c:orientation val="minMax"/>
          <c:max val="120.0"/>
        </c:scaling>
        <c:delete val="0"/>
        <c:axPos val="r"/>
        <c:numFmt formatCode="#,##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b="1">
                <a:solidFill>
                  <a:schemeClr val="tx1"/>
                </a:solidFill>
                <a:latin typeface="Verdana"/>
              </a:defRPr>
            </a:pPr>
            <a:endParaRPr lang="es-ES"/>
          </a:p>
        </c:txPr>
        <c:crossAx val="-2140883336"/>
        <c:crosses val="max"/>
        <c:crossBetween val="between"/>
      </c:valAx>
      <c:catAx>
        <c:axId val="-2140883336"/>
        <c:scaling>
          <c:orientation val="minMax"/>
        </c:scaling>
        <c:delete val="1"/>
        <c:axPos val="b"/>
        <c:majorTickMark val="out"/>
        <c:minorTickMark val="none"/>
        <c:tickLblPos val="nextTo"/>
        <c:crossAx val="-2029095416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38100" cmpd="sng">
              <a:solidFill>
                <a:srgbClr val="1D398A"/>
              </a:solidFill>
            </a:ln>
          </c:spPr>
          <c:marker>
            <c:symbol val="diamond"/>
            <c:size val="3"/>
            <c:spPr>
              <a:solidFill>
                <a:srgbClr val="0000CC"/>
              </a:solidFill>
              <a:ln w="38100" cmpd="sng">
                <a:solidFill>
                  <a:srgbClr val="1D398A"/>
                </a:solidFill>
              </a:ln>
            </c:spPr>
          </c:marker>
          <c:cat>
            <c:strRef>
              <c:f>Hoja1!$A$2:$A$53</c:f>
              <c:strCache>
                <c:ptCount val="52"/>
                <c:pt idx="0">
                  <c:v>mar-03</c:v>
                </c:pt>
                <c:pt idx="1">
                  <c:v>jun-03</c:v>
                </c:pt>
                <c:pt idx="2">
                  <c:v>sep-03</c:v>
                </c:pt>
                <c:pt idx="3">
                  <c:v>dic-03</c:v>
                </c:pt>
                <c:pt idx="4">
                  <c:v>mar-04</c:v>
                </c:pt>
                <c:pt idx="5">
                  <c:v>jun-04</c:v>
                </c:pt>
                <c:pt idx="6">
                  <c:v>sep-04</c:v>
                </c:pt>
                <c:pt idx="7">
                  <c:v>dic-04</c:v>
                </c:pt>
                <c:pt idx="8">
                  <c:v>mar-05</c:v>
                </c:pt>
                <c:pt idx="9">
                  <c:v>jun-05</c:v>
                </c:pt>
                <c:pt idx="10">
                  <c:v>sep-05</c:v>
                </c:pt>
                <c:pt idx="11">
                  <c:v>dic-05</c:v>
                </c:pt>
                <c:pt idx="12">
                  <c:v>mar-06</c:v>
                </c:pt>
                <c:pt idx="13">
                  <c:v>jun-06</c:v>
                </c:pt>
                <c:pt idx="14">
                  <c:v>sep-06</c:v>
                </c:pt>
                <c:pt idx="15">
                  <c:v>dic-06</c:v>
                </c:pt>
                <c:pt idx="16">
                  <c:v>mar-07</c:v>
                </c:pt>
                <c:pt idx="17">
                  <c:v>jun-07</c:v>
                </c:pt>
                <c:pt idx="18">
                  <c:v>sep-07</c:v>
                </c:pt>
                <c:pt idx="19">
                  <c:v>dic-07</c:v>
                </c:pt>
                <c:pt idx="20">
                  <c:v>mar-08</c:v>
                </c:pt>
                <c:pt idx="21">
                  <c:v>jun-08</c:v>
                </c:pt>
                <c:pt idx="22">
                  <c:v>sep-08</c:v>
                </c:pt>
                <c:pt idx="23">
                  <c:v>dic-08</c:v>
                </c:pt>
                <c:pt idx="24">
                  <c:v>mar-09</c:v>
                </c:pt>
                <c:pt idx="25">
                  <c:v>jun-09</c:v>
                </c:pt>
                <c:pt idx="26">
                  <c:v>sep-09</c:v>
                </c:pt>
                <c:pt idx="27">
                  <c:v>dic-09</c:v>
                </c:pt>
                <c:pt idx="28">
                  <c:v>mar-10</c:v>
                </c:pt>
                <c:pt idx="29">
                  <c:v>jun-10</c:v>
                </c:pt>
                <c:pt idx="30">
                  <c:v>sep-10</c:v>
                </c:pt>
                <c:pt idx="31">
                  <c:v>dic-10</c:v>
                </c:pt>
                <c:pt idx="32">
                  <c:v>mar-11</c:v>
                </c:pt>
                <c:pt idx="33">
                  <c:v>jun-11</c:v>
                </c:pt>
                <c:pt idx="34">
                  <c:v>sep-11</c:v>
                </c:pt>
                <c:pt idx="35">
                  <c:v>dic-11</c:v>
                </c:pt>
                <c:pt idx="36">
                  <c:v>mar-12</c:v>
                </c:pt>
                <c:pt idx="37">
                  <c:v>jun-12</c:v>
                </c:pt>
                <c:pt idx="38">
                  <c:v>sep-12</c:v>
                </c:pt>
                <c:pt idx="39">
                  <c:v>dic-12</c:v>
                </c:pt>
                <c:pt idx="40">
                  <c:v>mar-13</c:v>
                </c:pt>
                <c:pt idx="41">
                  <c:v>jun-13</c:v>
                </c:pt>
                <c:pt idx="42">
                  <c:v>sep-13</c:v>
                </c:pt>
                <c:pt idx="43">
                  <c:v>dic-13</c:v>
                </c:pt>
                <c:pt idx="44">
                  <c:v>mar-14</c:v>
                </c:pt>
                <c:pt idx="45">
                  <c:v>jun-14</c:v>
                </c:pt>
                <c:pt idx="46">
                  <c:v>sep-14</c:v>
                </c:pt>
                <c:pt idx="47">
                  <c:v>dic-14</c:v>
                </c:pt>
                <c:pt idx="48">
                  <c:v>mar-15</c:v>
                </c:pt>
                <c:pt idx="49">
                  <c:v>jun-15</c:v>
                </c:pt>
                <c:pt idx="50">
                  <c:v>jul-15</c:v>
                </c:pt>
                <c:pt idx="51">
                  <c:v>agos-15</c:v>
                </c:pt>
              </c:strCache>
            </c:strRef>
          </c:cat>
          <c:val>
            <c:numRef>
              <c:f>Hoja1!$B$2:$B$53</c:f>
              <c:numCache>
                <c:formatCode>0.0</c:formatCode>
                <c:ptCount val="52"/>
                <c:pt idx="0">
                  <c:v>-7.827999999999997</c:v>
                </c:pt>
                <c:pt idx="1">
                  <c:v>5.286</c:v>
                </c:pt>
                <c:pt idx="2">
                  <c:v>5.010000000000002</c:v>
                </c:pt>
                <c:pt idx="3">
                  <c:v>14.5</c:v>
                </c:pt>
                <c:pt idx="4">
                  <c:v>13.046</c:v>
                </c:pt>
                <c:pt idx="5">
                  <c:v>12.74</c:v>
                </c:pt>
                <c:pt idx="6">
                  <c:v>5.883999999999999</c:v>
                </c:pt>
                <c:pt idx="7">
                  <c:v>12.898</c:v>
                </c:pt>
                <c:pt idx="8">
                  <c:v>9.600000000000001</c:v>
                </c:pt>
                <c:pt idx="9">
                  <c:v>18.662</c:v>
                </c:pt>
                <c:pt idx="10">
                  <c:v>18.86599999999999</c:v>
                </c:pt>
                <c:pt idx="11">
                  <c:v>22.552</c:v>
                </c:pt>
                <c:pt idx="12">
                  <c:v>30.024</c:v>
                </c:pt>
                <c:pt idx="13">
                  <c:v>34.304</c:v>
                </c:pt>
                <c:pt idx="14">
                  <c:v>25.29</c:v>
                </c:pt>
                <c:pt idx="15">
                  <c:v>37.054</c:v>
                </c:pt>
                <c:pt idx="16">
                  <c:v>30.11200000000001</c:v>
                </c:pt>
                <c:pt idx="17">
                  <c:v>25.146</c:v>
                </c:pt>
                <c:pt idx="18">
                  <c:v>30.784</c:v>
                </c:pt>
                <c:pt idx="19">
                  <c:v>34.038</c:v>
                </c:pt>
                <c:pt idx="20">
                  <c:v>30.92799999999999</c:v>
                </c:pt>
                <c:pt idx="21">
                  <c:v>11.358</c:v>
                </c:pt>
                <c:pt idx="22">
                  <c:v>14.836</c:v>
                </c:pt>
                <c:pt idx="23">
                  <c:v>2.664000000000003</c:v>
                </c:pt>
                <c:pt idx="24">
                  <c:v>-4.758</c:v>
                </c:pt>
                <c:pt idx="25">
                  <c:v>2.064</c:v>
                </c:pt>
                <c:pt idx="26">
                  <c:v>8.072</c:v>
                </c:pt>
                <c:pt idx="27">
                  <c:v>6.313999999999997</c:v>
                </c:pt>
                <c:pt idx="28">
                  <c:v>16.13000000000001</c:v>
                </c:pt>
                <c:pt idx="29">
                  <c:v>27.2</c:v>
                </c:pt>
                <c:pt idx="30">
                  <c:v>35.42925694227016</c:v>
                </c:pt>
                <c:pt idx="31">
                  <c:v>16.71298480335714</c:v>
                </c:pt>
                <c:pt idx="32">
                  <c:v>21.1180159829751</c:v>
                </c:pt>
                <c:pt idx="33">
                  <c:v>27.59232356642029</c:v>
                </c:pt>
                <c:pt idx="34">
                  <c:v>23.07554602898453</c:v>
                </c:pt>
                <c:pt idx="35">
                  <c:v>29.78501698176412</c:v>
                </c:pt>
                <c:pt idx="36">
                  <c:v>24.41663967473424</c:v>
                </c:pt>
                <c:pt idx="37">
                  <c:v>20.61523457834327</c:v>
                </c:pt>
                <c:pt idx="38">
                  <c:v>25.01330011621996</c:v>
                </c:pt>
                <c:pt idx="39">
                  <c:v>21.45064746873565</c:v>
                </c:pt>
                <c:pt idx="40">
                  <c:v>14.79422613570836</c:v>
                </c:pt>
                <c:pt idx="41">
                  <c:v>27.36810420455642</c:v>
                </c:pt>
                <c:pt idx="42">
                  <c:v>14.64573001437837</c:v>
                </c:pt>
                <c:pt idx="43">
                  <c:v>22.83926160524014</c:v>
                </c:pt>
                <c:pt idx="44">
                  <c:v>18.4834936395098</c:v>
                </c:pt>
                <c:pt idx="45">
                  <c:v>26.50701529458167</c:v>
                </c:pt>
                <c:pt idx="46">
                  <c:v>17.49028799575433</c:v>
                </c:pt>
                <c:pt idx="47">
                  <c:v>22.41007886003503</c:v>
                </c:pt>
                <c:pt idx="48">
                  <c:v>2.293175325108908</c:v>
                </c:pt>
                <c:pt idx="49">
                  <c:v>14.7</c:v>
                </c:pt>
                <c:pt idx="50">
                  <c:v>2.6</c:v>
                </c:pt>
                <c:pt idx="51">
                  <c:v>-0.407927302219258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06601720"/>
        <c:axId val="-2010844648"/>
      </c:lineChart>
      <c:catAx>
        <c:axId val="-2006601720"/>
        <c:scaling>
          <c:orientation val="minMax"/>
        </c:scaling>
        <c:delete val="0"/>
        <c:axPos val="b"/>
        <c:numFmt formatCode="@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es-ES"/>
          </a:p>
        </c:txPr>
        <c:crossAx val="-2010844648"/>
        <c:crosses val="autoZero"/>
        <c:auto val="1"/>
        <c:lblAlgn val="ctr"/>
        <c:lblOffset val="100"/>
        <c:noMultiLvlLbl val="1"/>
      </c:catAx>
      <c:valAx>
        <c:axId val="-2010844648"/>
        <c:scaling>
          <c:orientation val="minMax"/>
          <c:max val="40.0"/>
          <c:min val="-15.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>
                <a:latin typeface="Verdana"/>
                <a:cs typeface="Verdana"/>
              </a:defRPr>
            </a:pPr>
            <a:endParaRPr lang="es-ES"/>
          </a:p>
        </c:txPr>
        <c:crossAx val="-2006601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"/>
          <c:y val="0.158033592835957"/>
          <c:w val="0.997929037540032"/>
          <c:h val="0.723930663604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Cali</c:v>
                </c:pt>
              </c:strCache>
            </c:strRef>
          </c:tx>
          <c:spPr>
            <a:solidFill>
              <a:srgbClr val="0000CC"/>
            </a:solidFill>
            <a:ln w="34925">
              <a:noFill/>
            </a:ln>
          </c:spPr>
          <c:invertIfNegative val="0"/>
          <c:dLbls>
            <c:dLbl>
              <c:idx val="0"/>
              <c:layout>
                <c:manualLayout>
                  <c:x val="-0.00645151263986738"/>
                  <c:y val="0.0048653863718524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0000CC"/>
                    </a:solidFill>
                    <a:latin typeface="Trebuchet MS" panose="020B0603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Hoja1!$B$1:$G$1</c:f>
              <c:strCach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strCache>
            </c:strRef>
          </c:cat>
          <c:val>
            <c:numRef>
              <c:f>Hoja1!$B$2:$G$2</c:f>
              <c:numCache>
                <c:formatCode>0.0</c:formatCode>
                <c:ptCount val="6"/>
                <c:pt idx="0">
                  <c:v>-1.214226346020564</c:v>
                </c:pt>
                <c:pt idx="1">
                  <c:v>3.61804963001908</c:v>
                </c:pt>
                <c:pt idx="2">
                  <c:v>3.122082929797321</c:v>
                </c:pt>
                <c:pt idx="3">
                  <c:v>-2.683874763732242</c:v>
                </c:pt>
                <c:pt idx="4">
                  <c:v>2.502262458715165</c:v>
                </c:pt>
                <c:pt idx="5">
                  <c:v>3.210293446861145</c:v>
                </c:pt>
              </c:numCache>
            </c:numRef>
          </c:val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Medellín</c:v>
                </c:pt>
              </c:strCache>
            </c:strRef>
          </c:tx>
          <c:spPr>
            <a:solidFill>
              <a:srgbClr val="006600"/>
            </a:solidFill>
            <a:ln w="31750">
              <a:noFill/>
            </a:ln>
          </c:spPr>
          <c:invertIfNegative val="0"/>
          <c:dLbls>
            <c:dLbl>
              <c:idx val="3"/>
              <c:layout>
                <c:manualLayout>
                  <c:x val="-0.00730994152046784"/>
                  <c:y val="-0.0032492194837527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00877192982456151"/>
                  <c:y val="0.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006600"/>
                    </a:solidFill>
                    <a:latin typeface="Trebuchet MS" panose="020B0603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Hoja1!$B$1:$G$1</c:f>
              <c:strCach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strCache>
            </c:strRef>
          </c:cat>
          <c:val>
            <c:numRef>
              <c:f>Hoja1!$B$3:$G$3</c:f>
              <c:numCache>
                <c:formatCode>0.0</c:formatCode>
                <c:ptCount val="6"/>
                <c:pt idx="0">
                  <c:v>9.5145295255644</c:v>
                </c:pt>
                <c:pt idx="1">
                  <c:v>11.48279488565622</c:v>
                </c:pt>
                <c:pt idx="2">
                  <c:v>3.929889668130615</c:v>
                </c:pt>
                <c:pt idx="3">
                  <c:v>2.58210272779147</c:v>
                </c:pt>
                <c:pt idx="4">
                  <c:v>0.00376763257927681</c:v>
                </c:pt>
                <c:pt idx="5">
                  <c:v>1.39514200525679</c:v>
                </c:pt>
              </c:numCache>
            </c:numRef>
          </c:val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Bogotá</c:v>
                </c:pt>
              </c:strCache>
            </c:strRef>
          </c:tx>
          <c:spPr>
            <a:solidFill>
              <a:srgbClr val="DD005E"/>
            </a:solidFill>
            <a:ln w="31750">
              <a:noFill/>
            </a:ln>
          </c:spPr>
          <c:invertIfNegative val="0"/>
          <c:dLbls>
            <c:dLbl>
              <c:idx val="3"/>
              <c:layout>
                <c:manualLayout>
                  <c:x val="-0.00292397660818713"/>
                  <c:y val="0.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010233918128655"/>
                  <c:y val="0.0064984389675053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DD005E"/>
                    </a:solidFill>
                    <a:latin typeface="Trebuchet MS" panose="020B0603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Hoja1!$B$1:$G$1</c:f>
              <c:strCach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strCache>
            </c:strRef>
          </c:cat>
          <c:val>
            <c:numRef>
              <c:f>Hoja1!$B$4:$G$4</c:f>
              <c:numCache>
                <c:formatCode>0.0</c:formatCode>
                <c:ptCount val="6"/>
                <c:pt idx="0">
                  <c:v>2.92122415044731</c:v>
                </c:pt>
                <c:pt idx="1">
                  <c:v>1.80712361363029</c:v>
                </c:pt>
                <c:pt idx="2">
                  <c:v>-1.061772938910033</c:v>
                </c:pt>
                <c:pt idx="3">
                  <c:v>-4.251334789307359</c:v>
                </c:pt>
                <c:pt idx="4">
                  <c:v>0.975548743741616</c:v>
                </c:pt>
                <c:pt idx="5">
                  <c:v>-3.342363309179928</c:v>
                </c:pt>
              </c:numCache>
            </c:numRef>
          </c:val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Santanderes</c:v>
                </c:pt>
              </c:strCache>
            </c:strRef>
          </c:tx>
          <c:spPr>
            <a:solidFill>
              <a:srgbClr val="FFC000"/>
            </a:solidFill>
            <a:ln w="31750">
              <a:noFill/>
              <a:prstDash val="sysDash"/>
            </a:ln>
          </c:spPr>
          <c:invertIfNegative val="0"/>
          <c:dLbls>
            <c:dLbl>
              <c:idx val="5"/>
              <c:layout>
                <c:manualLayout>
                  <c:x val="-0.00146198830409357"/>
                  <c:y val="-0.016246097418763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FFC000"/>
                    </a:solidFill>
                    <a:latin typeface="Trebuchet MS" panose="020B0603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Hoja1!$B$1:$G$1</c:f>
              <c:strCach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strCache>
            </c:strRef>
          </c:cat>
          <c:val>
            <c:numRef>
              <c:f>Hoja1!$B$5:$G$5</c:f>
              <c:numCache>
                <c:formatCode>0.0</c:formatCode>
                <c:ptCount val="6"/>
                <c:pt idx="0">
                  <c:v>-2.761034447449096</c:v>
                </c:pt>
                <c:pt idx="1">
                  <c:v>7.001871498778911</c:v>
                </c:pt>
                <c:pt idx="2">
                  <c:v>3.13739185466735</c:v>
                </c:pt>
                <c:pt idx="3">
                  <c:v>-1.369068405600471</c:v>
                </c:pt>
                <c:pt idx="4">
                  <c:v>4.563396745619919</c:v>
                </c:pt>
                <c:pt idx="5">
                  <c:v>-1.553200004091504</c:v>
                </c:pt>
              </c:numCache>
            </c:numRef>
          </c:val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B/quilla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31750">
              <a:noFill/>
            </a:ln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rebuchet MS" panose="020B0603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Hoja1!$B$1:$G$1</c:f>
              <c:strCach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strCache>
            </c:strRef>
          </c:cat>
          <c:val>
            <c:numRef>
              <c:f>Hoja1!$B$6:$G$6</c:f>
              <c:numCache>
                <c:formatCode>0.0</c:formatCode>
                <c:ptCount val="6"/>
                <c:pt idx="0">
                  <c:v>5.484551997071049</c:v>
                </c:pt>
                <c:pt idx="1">
                  <c:v>9.39177304458394</c:v>
                </c:pt>
                <c:pt idx="2">
                  <c:v>-0.935140281421043</c:v>
                </c:pt>
                <c:pt idx="3">
                  <c:v>1.463865315075495</c:v>
                </c:pt>
                <c:pt idx="4">
                  <c:v>2.226245563795559</c:v>
                </c:pt>
                <c:pt idx="5">
                  <c:v>2.61414711211676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23842632"/>
        <c:axId val="-2025304024"/>
      </c:barChart>
      <c:catAx>
        <c:axId val="-2023842632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majorTickMark val="in"/>
        <c:minorTickMark val="none"/>
        <c:tickLblPos val="low"/>
        <c:txPr>
          <a:bodyPr/>
          <a:lstStyle/>
          <a:p>
            <a:pPr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  <c:crossAx val="-2025304024"/>
        <c:crosses val="autoZero"/>
        <c:auto val="1"/>
        <c:lblAlgn val="ctr"/>
        <c:lblOffset val="100"/>
        <c:noMultiLvlLbl val="0"/>
      </c:catAx>
      <c:valAx>
        <c:axId val="-2025304024"/>
        <c:scaling>
          <c:orientation val="minMax"/>
        </c:scaling>
        <c:delete val="1"/>
        <c:axPos val="l"/>
        <c:numFmt formatCode="0" sourceLinked="0"/>
        <c:majorTickMark val="out"/>
        <c:minorTickMark val="none"/>
        <c:tickLblPos val="nextTo"/>
        <c:crossAx val="-202384263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47663236174426"/>
          <c:y val="0.0773539379900533"/>
          <c:w val="0.671479486116867"/>
          <c:h val="0.0937768236500197"/>
        </c:manualLayout>
      </c:layout>
      <c:overlay val="0"/>
      <c:txPr>
        <a:bodyPr/>
        <a:lstStyle/>
        <a:p>
          <a:pPr>
            <a:defRPr sz="1600" b="1">
              <a:latin typeface="Trebuchet MS" panose="020B0603020202020204" pitchFamily="34" charset="0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600"/>
      </a:pPr>
      <a:endParaRPr lang="es-ES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3372458115633"/>
          <c:y val="0.0342431400620377"/>
          <c:w val="0.68467738407699"/>
          <c:h val="0.946993360792984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Hoja1!$C$1</c:f>
              <c:strCache>
                <c:ptCount val="1"/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DD005E"/>
              </a:solidFill>
            </c:spPr>
          </c:dPt>
          <c:dPt>
            <c:idx val="1"/>
            <c:invertIfNegative val="0"/>
            <c:bubble3D val="0"/>
            <c:spPr>
              <a:solidFill>
                <a:srgbClr val="DD005E"/>
              </a:solidFill>
            </c:spPr>
          </c:dPt>
          <c:dPt>
            <c:idx val="2"/>
            <c:invertIfNegative val="0"/>
            <c:bubble3D val="0"/>
            <c:spPr>
              <a:solidFill>
                <a:srgbClr val="DD005E"/>
              </a:solidFill>
            </c:spPr>
          </c:dPt>
          <c:dPt>
            <c:idx val="3"/>
            <c:invertIfNegative val="0"/>
            <c:bubble3D val="0"/>
            <c:spPr>
              <a:solidFill>
                <a:srgbClr val="DD005E"/>
              </a:solidFill>
            </c:spPr>
          </c:dPt>
          <c:dPt>
            <c:idx val="4"/>
            <c:invertIfNegative val="0"/>
            <c:bubble3D val="0"/>
            <c:spPr>
              <a:solidFill>
                <a:srgbClr val="DD005E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6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7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8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9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10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11"/>
            <c:invertIfNegative val="0"/>
            <c:bubble3D val="0"/>
            <c:spPr>
              <a:solidFill>
                <a:srgbClr val="0000CC"/>
              </a:solidFill>
            </c:spPr>
          </c:dPt>
          <c:dLbls>
            <c:txPr>
              <a:bodyPr/>
              <a:lstStyle/>
              <a:p>
                <a:pPr>
                  <a:defRPr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Hoja1!$A$2:$A$13</c:f>
              <c:strCache>
                <c:ptCount val="12"/>
                <c:pt idx="0">
                  <c:v>Confiteria y cacao</c:v>
                </c:pt>
                <c:pt idx="1">
                  <c:v>Caucho y plástico</c:v>
                </c:pt>
                <c:pt idx="2">
                  <c:v>Farmacéuticos</c:v>
                </c:pt>
                <c:pt idx="3">
                  <c:v>Otras industrias</c:v>
                </c:pt>
                <c:pt idx="4">
                  <c:v>hierro y acero y otros metales no ferrosos</c:v>
                </c:pt>
                <c:pt idx="5">
                  <c:v>Alimentos</c:v>
                </c:pt>
                <c:pt idx="6">
                  <c:v>Confecciones</c:v>
                </c:pt>
                <c:pt idx="7">
                  <c:v>Molinería y almidones</c:v>
                </c:pt>
                <c:pt idx="8">
                  <c:v>Papel y cartón</c:v>
                </c:pt>
                <c:pt idx="9">
                  <c:v>Detergentes y jabones</c:v>
                </c:pt>
                <c:pt idx="10">
                  <c:v>Bebidas</c:v>
                </c:pt>
                <c:pt idx="11">
                  <c:v>Fabricación de otros químicos</c:v>
                </c:pt>
              </c:strCache>
            </c:strRef>
          </c:cat>
          <c:val>
            <c:numRef>
              <c:f>Hoja1!$B$2:$B$13</c:f>
              <c:numCache>
                <c:formatCode>0.0</c:formatCode>
                <c:ptCount val="12"/>
                <c:pt idx="0">
                  <c:v>-6.884477155674396</c:v>
                </c:pt>
                <c:pt idx="1">
                  <c:v>-4.892869773458917</c:v>
                </c:pt>
                <c:pt idx="2">
                  <c:v>-2.283919537041035</c:v>
                </c:pt>
                <c:pt idx="3">
                  <c:v>-1.208696262145103</c:v>
                </c:pt>
                <c:pt idx="4">
                  <c:v>-0.70452634085677</c:v>
                </c:pt>
                <c:pt idx="5">
                  <c:v>0.858223354146182</c:v>
                </c:pt>
                <c:pt idx="6">
                  <c:v>2.578078114068424</c:v>
                </c:pt>
                <c:pt idx="7">
                  <c:v>4.01687014429255</c:v>
                </c:pt>
                <c:pt idx="8">
                  <c:v>6.079342655410458</c:v>
                </c:pt>
                <c:pt idx="9">
                  <c:v>11.74026166427054</c:v>
                </c:pt>
                <c:pt idx="10">
                  <c:v>13.6966225011098</c:v>
                </c:pt>
                <c:pt idx="11">
                  <c:v>26.16427050152841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1"/>
        <c:axId val="-2006448376"/>
        <c:axId val="-2006431704"/>
      </c:barChart>
      <c:catAx>
        <c:axId val="-2006448376"/>
        <c:scaling>
          <c:orientation val="minMax"/>
        </c:scaling>
        <c:delete val="0"/>
        <c:axPos val="l"/>
        <c:majorTickMark val="out"/>
        <c:minorTickMark val="none"/>
        <c:tickLblPos val="low"/>
        <c:txPr>
          <a:bodyPr/>
          <a:lstStyle/>
          <a:p>
            <a: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  <c:crossAx val="-2006431704"/>
        <c:crosses val="autoZero"/>
        <c:auto val="1"/>
        <c:lblAlgn val="ctr"/>
        <c:lblOffset val="100"/>
        <c:noMultiLvlLbl val="0"/>
      </c:catAx>
      <c:valAx>
        <c:axId val="-2006431704"/>
        <c:scaling>
          <c:orientation val="minMax"/>
        </c:scaling>
        <c:delete val="1"/>
        <c:axPos val="b"/>
        <c:numFmt formatCode="0" sourceLinked="0"/>
        <c:majorTickMark val="out"/>
        <c:minorTickMark val="none"/>
        <c:tickLblPos val="none"/>
        <c:crossAx val="-2006448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+mn-lt"/>
        </a:defRPr>
      </a:pPr>
      <a:endParaRPr lang="es-ES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44418932875771"/>
          <c:y val="0.0953767191381862"/>
          <c:w val="0.920261975045348"/>
          <c:h val="0.7552390415732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  <a:ln>
              <a:noFill/>
            </a:ln>
          </c:spPr>
          <c:invertIfNegative val="0"/>
          <c:dLbls>
            <c:dLbl>
              <c:idx val="2"/>
              <c:layout>
                <c:manualLayout>
                  <c:x val="0.0014930733739755"/>
                  <c:y val="0.0154178256656264"/>
                </c:manualLayout>
              </c:layout>
              <c:numFmt formatCode="#,##0.0" sourceLinked="0"/>
              <c:spPr/>
              <c:txPr>
                <a:bodyPr rot="-5400000" vert="horz"/>
                <a:lstStyle/>
                <a:p>
                  <a:pPr>
                    <a:defRPr sz="1600" b="1">
                      <a:solidFill>
                        <a:schemeClr val="tx1"/>
                      </a:solidFill>
                      <a:latin typeface="Trebuchet MS" pitchFamily="34" charset="0"/>
                      <a:ea typeface="Verdana" pitchFamily="34" charset="0"/>
                      <a:cs typeface="Verdana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"/>
                  <c:y val="0.019952834236463"/>
                </c:manualLayout>
              </c:layout>
              <c:numFmt formatCode="#,##0.0" sourceLinked="0"/>
              <c:spPr/>
              <c:txPr>
                <a:bodyPr rot="-5400000" vert="horz"/>
                <a:lstStyle/>
                <a:p>
                  <a:pPr>
                    <a:defRPr sz="1600" b="1">
                      <a:solidFill>
                        <a:schemeClr val="tx1"/>
                      </a:solidFill>
                      <a:latin typeface="Trebuchet MS" pitchFamily="34" charset="0"/>
                      <a:ea typeface="Verdana" pitchFamily="34" charset="0"/>
                      <a:cs typeface="Verdana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029861467479511"/>
                  <c:y val="0.0154806156769914"/>
                </c:manualLayout>
              </c:layout>
              <c:numFmt formatCode="#,##0.0" sourceLinked="0"/>
              <c:spPr/>
              <c:txPr>
                <a:bodyPr rot="-5400000" vert="horz"/>
                <a:lstStyle/>
                <a:p>
                  <a:pPr>
                    <a:defRPr sz="1600" b="1">
                      <a:solidFill>
                        <a:schemeClr val="tx1"/>
                      </a:solidFill>
                      <a:latin typeface="Trebuchet MS" pitchFamily="34" charset="0"/>
                      <a:ea typeface="Verdana" pitchFamily="34" charset="0"/>
                      <a:cs typeface="Verdana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 rot="-5400000" vert="horz"/>
              <a:lstStyle/>
              <a:p>
                <a:pPr>
                  <a:defRPr sz="1600" b="1">
                    <a:solidFill>
                      <a:schemeClr val="bg1"/>
                    </a:solidFill>
                    <a:latin typeface="Trebuchet MS" pitchFamily="34" charset="0"/>
                    <a:ea typeface="Verdana" pitchFamily="34" charset="0"/>
                    <a:cs typeface="Verdana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Bogotá</c:v>
                </c:pt>
                <c:pt idx="1">
                  <c:v>Antioquia</c:v>
                </c:pt>
                <c:pt idx="2">
                  <c:v>Valle del Cauca</c:v>
                </c:pt>
                <c:pt idx="3">
                  <c:v>Santander</c:v>
                </c:pt>
                <c:pt idx="4">
                  <c:v>Atlántico</c:v>
                </c:pt>
              </c:strCache>
            </c:strRef>
          </c:cat>
          <c:val>
            <c:numRef>
              <c:f>Hoja1!$B$2:$B$6</c:f>
              <c:numCache>
                <c:formatCode>#,##0</c:formatCode>
                <c:ptCount val="5"/>
                <c:pt idx="0">
                  <c:v>3.84104E6</c:v>
                </c:pt>
                <c:pt idx="1">
                  <c:v>1.64825E6</c:v>
                </c:pt>
                <c:pt idx="2" formatCode="General">
                  <c:v>1.263368E6</c:v>
                </c:pt>
                <c:pt idx="3" formatCode="General">
                  <c:v>787801.0</c:v>
                </c:pt>
                <c:pt idx="4">
                  <c:v>764893.0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1D398A"/>
            </a:solidFill>
          </c:spPr>
          <c:invertIfNegative val="0"/>
          <c:dLbls>
            <c:dLbl>
              <c:idx val="2"/>
              <c:layout>
                <c:manualLayout>
                  <c:x val="0.0"/>
                  <c:y val="0.00907577289271489"/>
                </c:manualLayout>
              </c:layout>
              <c:numFmt formatCode="#,##0.0" sourceLinked="0"/>
              <c:spPr/>
              <c:txPr>
                <a:bodyPr rot="-5400000" vert="horz"/>
                <a:lstStyle/>
                <a:p>
                  <a:pPr>
                    <a:defRPr sz="1600" b="1">
                      <a:solidFill>
                        <a:schemeClr val="tx1"/>
                      </a:solidFill>
                      <a:latin typeface="Trebuchet MS" pitchFamily="34" charset="0"/>
                      <a:ea typeface="Verdana" pitchFamily="34" charset="0"/>
                      <a:cs typeface="Verdana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014930733739755"/>
                  <c:y val="0.0142745242086889"/>
                </c:manualLayout>
              </c:layout>
              <c:numFmt formatCode="#,##0.0" sourceLinked="0"/>
              <c:spPr/>
              <c:txPr>
                <a:bodyPr rot="-5400000" vert="horz"/>
                <a:lstStyle/>
                <a:p>
                  <a:pPr>
                    <a:defRPr sz="1600" b="1">
                      <a:solidFill>
                        <a:schemeClr val="tx1"/>
                      </a:solidFill>
                      <a:latin typeface="Trebuchet MS" pitchFamily="34" charset="0"/>
                      <a:ea typeface="Verdana" pitchFamily="34" charset="0"/>
                      <a:cs typeface="Verdana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0149307337397539"/>
                  <c:y val="0.00770511926962659"/>
                </c:manualLayout>
              </c:layout>
              <c:numFmt formatCode="#,##0.0" sourceLinked="0"/>
              <c:spPr/>
              <c:txPr>
                <a:bodyPr rot="-5400000" vert="horz"/>
                <a:lstStyle/>
                <a:p>
                  <a:pPr>
                    <a:defRPr sz="1600" b="1">
                      <a:solidFill>
                        <a:schemeClr val="tx1"/>
                      </a:solidFill>
                      <a:latin typeface="Trebuchet MS" pitchFamily="34" charset="0"/>
                      <a:ea typeface="Verdana" pitchFamily="34" charset="0"/>
                      <a:cs typeface="Verdana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 rot="-5400000" vert="horz"/>
              <a:lstStyle/>
              <a:p>
                <a:pPr>
                  <a:defRPr sz="1600" b="1">
                    <a:solidFill>
                      <a:schemeClr val="bg1"/>
                    </a:solidFill>
                    <a:latin typeface="Trebuchet MS" pitchFamily="34" charset="0"/>
                    <a:ea typeface="Verdana" pitchFamily="34" charset="0"/>
                    <a:cs typeface="Verdana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Bogotá</c:v>
                </c:pt>
                <c:pt idx="1">
                  <c:v>Antioquia</c:v>
                </c:pt>
                <c:pt idx="2">
                  <c:v>Valle del Cauca</c:v>
                </c:pt>
                <c:pt idx="3">
                  <c:v>Santander</c:v>
                </c:pt>
                <c:pt idx="4">
                  <c:v>Atlántico</c:v>
                </c:pt>
              </c:strCache>
            </c:strRef>
          </c:cat>
          <c:val>
            <c:numRef>
              <c:f>Hoja1!$C$2:$C$6</c:f>
              <c:numCache>
                <c:formatCode>#,##0</c:formatCode>
                <c:ptCount val="5"/>
                <c:pt idx="0">
                  <c:v>4.721854E6</c:v>
                </c:pt>
                <c:pt idx="1">
                  <c:v>1.973294E6</c:v>
                </c:pt>
                <c:pt idx="2" formatCode="General">
                  <c:v>979788.0</c:v>
                </c:pt>
                <c:pt idx="3" formatCode="General">
                  <c:v>792846.0</c:v>
                </c:pt>
                <c:pt idx="4">
                  <c:v>1.164675E6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530C6A"/>
            </a:solidFill>
          </c:spPr>
          <c:invertIfNegative val="0"/>
          <c:dLbls>
            <c:dLbl>
              <c:idx val="2"/>
              <c:layout>
                <c:manualLayout>
                  <c:x val="0.00298614674795099"/>
                  <c:y val="0.0208737544031495"/>
                </c:manualLayout>
              </c:layout>
              <c:numFmt formatCode="#,##0.0" sourceLinked="0"/>
              <c:spPr/>
              <c:txPr>
                <a:bodyPr rot="-5400000" vert="horz"/>
                <a:lstStyle/>
                <a:p>
                  <a:pPr>
                    <a:defRPr sz="1600" b="1">
                      <a:solidFill>
                        <a:schemeClr val="tx1"/>
                      </a:solidFill>
                      <a:latin typeface="Trebuchet MS" pitchFamily="34" charset="0"/>
                      <a:ea typeface="Verdana" pitchFamily="34" charset="0"/>
                      <a:cs typeface="Verdana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"/>
                  <c:y val="0.0235185220068525"/>
                </c:manualLayout>
              </c:layout>
              <c:numFmt formatCode="#,##0.0" sourceLinked="0"/>
              <c:spPr/>
              <c:txPr>
                <a:bodyPr rot="-5400000" vert="horz"/>
                <a:lstStyle/>
                <a:p>
                  <a:pPr>
                    <a:defRPr sz="1600" b="1">
                      <a:solidFill>
                        <a:schemeClr val="tx1"/>
                      </a:solidFill>
                      <a:latin typeface="Trebuchet MS" pitchFamily="34" charset="0"/>
                      <a:ea typeface="Verdana" pitchFamily="34" charset="0"/>
                      <a:cs typeface="Verdana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0298614674795099"/>
                  <c:y val="-0.0012121088443917"/>
                </c:manualLayout>
              </c:layout>
              <c:numFmt formatCode="#,##0.0" sourceLinked="0"/>
              <c:spPr/>
              <c:txPr>
                <a:bodyPr rot="-5400000" vert="horz"/>
                <a:lstStyle/>
                <a:p>
                  <a:pPr>
                    <a:defRPr sz="1600" b="1">
                      <a:solidFill>
                        <a:schemeClr val="tx1"/>
                      </a:solidFill>
                      <a:latin typeface="Trebuchet MS" pitchFamily="34" charset="0"/>
                      <a:ea typeface="Verdana" pitchFamily="34" charset="0"/>
                      <a:cs typeface="Verdana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 rot="-5400000" vert="horz"/>
              <a:lstStyle/>
              <a:p>
                <a:pPr>
                  <a:defRPr sz="1600" b="1">
                    <a:solidFill>
                      <a:schemeClr val="bg1"/>
                    </a:solidFill>
                    <a:latin typeface="Trebuchet MS" pitchFamily="34" charset="0"/>
                    <a:ea typeface="Verdana" pitchFamily="34" charset="0"/>
                    <a:cs typeface="Verdana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Bogotá</c:v>
                </c:pt>
                <c:pt idx="1">
                  <c:v>Antioquia</c:v>
                </c:pt>
                <c:pt idx="2">
                  <c:v>Valle del Cauca</c:v>
                </c:pt>
                <c:pt idx="3">
                  <c:v>Santander</c:v>
                </c:pt>
                <c:pt idx="4">
                  <c:v>Atlántico</c:v>
                </c:pt>
              </c:strCache>
            </c:strRef>
          </c:cat>
          <c:val>
            <c:numRef>
              <c:f>Hoja1!$D$2:$D$6</c:f>
              <c:numCache>
                <c:formatCode>#,##0</c:formatCode>
                <c:ptCount val="5"/>
                <c:pt idx="0">
                  <c:v>2.390245E6</c:v>
                </c:pt>
                <c:pt idx="1">
                  <c:v>2.16503E6</c:v>
                </c:pt>
                <c:pt idx="2" formatCode="General">
                  <c:v>1.318624E6</c:v>
                </c:pt>
                <c:pt idx="3" formatCode="General">
                  <c:v>1.172415E6</c:v>
                </c:pt>
                <c:pt idx="4">
                  <c:v>1.108997E6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06962136"/>
        <c:axId val="-2023718920"/>
      </c:barChart>
      <c:catAx>
        <c:axId val="-20069621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  <c:crossAx val="-2023718920"/>
        <c:crosses val="autoZero"/>
        <c:auto val="1"/>
        <c:lblAlgn val="ctr"/>
        <c:lblOffset val="100"/>
        <c:noMultiLvlLbl val="0"/>
      </c:catAx>
      <c:valAx>
        <c:axId val="-202371892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-2006962136"/>
        <c:crosses val="autoZero"/>
        <c:crossBetween val="between"/>
        <c:dispUnits>
          <c:builtInUnit val="tenThousands"/>
          <c:dispUnitsLbl/>
        </c:dispUnits>
      </c:valAx>
    </c:plotArea>
    <c:legend>
      <c:legendPos val="r"/>
      <c:layout>
        <c:manualLayout>
          <c:xMode val="edge"/>
          <c:yMode val="edge"/>
          <c:x val="0.549307572527215"/>
          <c:y val="0.223693863113589"/>
          <c:w val="0.423067160674093"/>
          <c:h val="0.122425043186755"/>
        </c:manualLayout>
      </c:layout>
      <c:overlay val="0"/>
      <c:txPr>
        <a:bodyPr/>
        <a:lstStyle/>
        <a:p>
          <a:pPr>
            <a:defRPr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600">
          <a:latin typeface="+mn-lt"/>
          <a:cs typeface="Arial" pitchFamily="34" charset="0"/>
        </a:defRPr>
      </a:pPr>
      <a:endParaRPr lang="es-ES"/>
    </a:p>
  </c:txPr>
  <c:externalData r:id="rId2">
    <c:autoUpdate val="0"/>
  </c:externalData>
  <c:userShapes r:id="rId3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44418932875771"/>
          <c:y val="0.0452820513491346"/>
          <c:w val="0.920261975045348"/>
          <c:h val="0.8053340100699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1D398A"/>
            </a:solidFill>
          </c:spPr>
          <c:invertIfNegative val="0"/>
          <c:dLbls>
            <c:dLbl>
              <c:idx val="0"/>
              <c:layout>
                <c:manualLayout>
                  <c:x val="-0.00895844024385298"/>
                  <c:y val="0.008145620606495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12472524538403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0447922012192649"/>
                  <c:y val="0.003322637232112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0895844024385298"/>
                  <c:y val="-0.01661318616056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400">
                    <a:latin typeface="Trebuchet MS" pitchFamily="34" charset="0"/>
                    <a:ea typeface="Verdana" pitchFamily="34" charset="0"/>
                    <a:cs typeface="Verdana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Bogotá</c:v>
                </c:pt>
                <c:pt idx="1">
                  <c:v>Medellín</c:v>
                </c:pt>
                <c:pt idx="2">
                  <c:v>Cali</c:v>
                </c:pt>
                <c:pt idx="3">
                  <c:v>Bucaramanga</c:v>
                </c:pt>
                <c:pt idx="4">
                  <c:v>Barranquilla</c:v>
                </c:pt>
              </c:strCache>
            </c:strRef>
          </c:cat>
          <c:val>
            <c:numRef>
              <c:f>Hoja1!$B$2:$B$6</c:f>
              <c:numCache>
                <c:formatCode>#,##0</c:formatCode>
                <c:ptCount val="5"/>
                <c:pt idx="0">
                  <c:v>3.84104E6</c:v>
                </c:pt>
                <c:pt idx="1">
                  <c:v>637490.0</c:v>
                </c:pt>
                <c:pt idx="2">
                  <c:v>586674.0</c:v>
                </c:pt>
                <c:pt idx="3">
                  <c:v>213701.0</c:v>
                </c:pt>
                <c:pt idx="4">
                  <c:v>548025.0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</c:spPr>
          <c:invertIfNegative val="0"/>
          <c:dLbls>
            <c:dLbl>
              <c:idx val="0"/>
              <c:layout>
                <c:manualLayout>
                  <c:x val="0.00566709519048149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"/>
                  <c:y val="-0.01661318616056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400">
                    <a:latin typeface="Trebuchet MS" pitchFamily="34" charset="0"/>
                    <a:ea typeface="Verdana" pitchFamily="34" charset="0"/>
                    <a:cs typeface="Verdana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Bogotá</c:v>
                </c:pt>
                <c:pt idx="1">
                  <c:v>Medellín</c:v>
                </c:pt>
                <c:pt idx="2">
                  <c:v>Cali</c:v>
                </c:pt>
                <c:pt idx="3">
                  <c:v>Bucaramanga</c:v>
                </c:pt>
                <c:pt idx="4">
                  <c:v>Barranquilla</c:v>
                </c:pt>
              </c:strCache>
            </c:strRef>
          </c:cat>
          <c:val>
            <c:numRef>
              <c:f>Hoja1!$C$2:$C$6</c:f>
              <c:numCache>
                <c:formatCode>#,##0</c:formatCode>
                <c:ptCount val="5"/>
                <c:pt idx="0">
                  <c:v>4.721854E6</c:v>
                </c:pt>
                <c:pt idx="1">
                  <c:v>691927.0</c:v>
                </c:pt>
                <c:pt idx="2">
                  <c:v>583214.0</c:v>
                </c:pt>
                <c:pt idx="3">
                  <c:v>426314.0</c:v>
                </c:pt>
                <c:pt idx="4">
                  <c:v>818197.0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dLbls>
            <c:dLbl>
              <c:idx val="1"/>
              <c:layout>
                <c:manualLayout>
                  <c:x val="0.00669825633718534"/>
                  <c:y val="0.01389804212947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0597229349590199"/>
                  <c:y val="-0.01661318616056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0104515136178285"/>
                  <c:y val="0.006645274464224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400">
                    <a:latin typeface="Trebuchet MS" pitchFamily="34" charset="0"/>
                    <a:ea typeface="Verdana" pitchFamily="34" charset="0"/>
                    <a:cs typeface="Verdana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Bogotá</c:v>
                </c:pt>
                <c:pt idx="1">
                  <c:v>Medellín</c:v>
                </c:pt>
                <c:pt idx="2">
                  <c:v>Cali</c:v>
                </c:pt>
                <c:pt idx="3">
                  <c:v>Bucaramanga</c:v>
                </c:pt>
                <c:pt idx="4">
                  <c:v>Barranquilla</c:v>
                </c:pt>
              </c:strCache>
            </c:strRef>
          </c:cat>
          <c:val>
            <c:numRef>
              <c:f>Hoja1!$D$2:$D$6</c:f>
              <c:numCache>
                <c:formatCode>#,##0</c:formatCode>
                <c:ptCount val="5"/>
                <c:pt idx="0">
                  <c:v>2.390245E6</c:v>
                </c:pt>
                <c:pt idx="1">
                  <c:v>602269.0</c:v>
                </c:pt>
                <c:pt idx="2">
                  <c:v>787898.0</c:v>
                </c:pt>
                <c:pt idx="3">
                  <c:v>369989.0</c:v>
                </c:pt>
                <c:pt idx="4">
                  <c:v>806254.0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32498984"/>
        <c:axId val="-2022668248"/>
      </c:barChart>
      <c:catAx>
        <c:axId val="-20324989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  <c:crossAx val="-2022668248"/>
        <c:crosses val="autoZero"/>
        <c:auto val="1"/>
        <c:lblAlgn val="ctr"/>
        <c:lblOffset val="100"/>
        <c:noMultiLvlLbl val="0"/>
      </c:catAx>
      <c:valAx>
        <c:axId val="-202266824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-2032498984"/>
        <c:crosses val="autoZero"/>
        <c:crossBetween val="between"/>
        <c:dispUnits>
          <c:builtInUnit val="tenThousands"/>
          <c:dispUnitsLbl/>
        </c:dispUnits>
      </c:valAx>
    </c:plotArea>
    <c:legend>
      <c:legendPos val="r"/>
      <c:legendEntry>
        <c:idx val="0"/>
        <c:txPr>
          <a:bodyPr/>
          <a:lstStyle/>
          <a:p>
            <a: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</c:legendEntry>
      <c:layout>
        <c:manualLayout>
          <c:xMode val="edge"/>
          <c:yMode val="edge"/>
          <c:x val="0.543335279031313"/>
          <c:y val="0.217048505994835"/>
          <c:w val="0.423067160674093"/>
          <c:h val="0.122425043186755"/>
        </c:manualLayout>
      </c:layout>
      <c:overlay val="0"/>
      <c:txPr>
        <a:bodyPr/>
        <a:lstStyle/>
        <a:p>
          <a:pPr>
            <a:defRPr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600">
          <a:latin typeface="+mn-lt"/>
          <a:cs typeface="Arial" pitchFamily="34" charset="0"/>
        </a:defRPr>
      </a:pPr>
      <a:endParaRPr lang="es-ES"/>
    </a:p>
  </c:txPr>
  <c:externalData r:id="rId2">
    <c:autoUpdate val="0"/>
  </c:externalData>
  <c:userShapes r:id="rId3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348062336508065"/>
          <c:y val="0.249759326534097"/>
          <c:w val="0.93831076850047"/>
          <c:h val="0.6321483258585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DD005E"/>
            </a:solidFill>
            <a:ln>
              <a:noFill/>
            </a:ln>
          </c:spPr>
          <c:invertIfNegative val="0"/>
          <c:dLbls>
            <c:spPr>
              <a:noFill/>
            </c:spPr>
            <c:txPr>
              <a:bodyPr/>
              <a:lstStyle/>
              <a:p>
                <a:pPr>
                  <a:defRPr sz="1400" b="1">
                    <a:solidFill>
                      <a:srgbClr val="DD005E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Hoja1!$A$2:$A$5</c:f>
              <c:strCache>
                <c:ptCount val="4"/>
                <c:pt idx="0">
                  <c:v>Barranquilla</c:v>
                </c:pt>
                <c:pt idx="1">
                  <c:v>Medellín</c:v>
                </c:pt>
                <c:pt idx="2">
                  <c:v>Cali</c:v>
                </c:pt>
                <c:pt idx="3">
                  <c:v>Bogotá</c:v>
                </c:pt>
              </c:strCache>
            </c:strRef>
          </c:cat>
          <c:val>
            <c:numRef>
              <c:f>Hoja1!$B$2:$B$5</c:f>
              <c:numCache>
                <c:formatCode>0.0</c:formatCode>
                <c:ptCount val="4"/>
                <c:pt idx="0">
                  <c:v>21.36744085757302</c:v>
                </c:pt>
                <c:pt idx="1">
                  <c:v>0.0478172997815747</c:v>
                </c:pt>
                <c:pt idx="2">
                  <c:v>17.18964332949852</c:v>
                </c:pt>
                <c:pt idx="3">
                  <c:v>16.99525781367759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dLbl>
              <c:idx val="3"/>
              <c:layout>
                <c:manualLayout>
                  <c:x val="0.00272558099605094"/>
                  <c:y val="0.013328943657945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Hoja1!$A$2:$A$5</c:f>
              <c:strCache>
                <c:ptCount val="4"/>
                <c:pt idx="0">
                  <c:v>Barranquilla</c:v>
                </c:pt>
                <c:pt idx="1">
                  <c:v>Medellín</c:v>
                </c:pt>
                <c:pt idx="2">
                  <c:v>Cali</c:v>
                </c:pt>
                <c:pt idx="3">
                  <c:v>Bogotá</c:v>
                </c:pt>
              </c:strCache>
            </c:strRef>
          </c:cat>
          <c:val>
            <c:numRef>
              <c:f>Hoja1!$C$2:$C$5</c:f>
              <c:numCache>
                <c:formatCode>0.0</c:formatCode>
                <c:ptCount val="4"/>
                <c:pt idx="0">
                  <c:v>28.7</c:v>
                </c:pt>
                <c:pt idx="1">
                  <c:v>7.9</c:v>
                </c:pt>
                <c:pt idx="2">
                  <c:v>30.5</c:v>
                </c:pt>
                <c:pt idx="3">
                  <c:v>22.3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Hoja1!$A$2:$A$5</c:f>
              <c:strCache>
                <c:ptCount val="4"/>
                <c:pt idx="0">
                  <c:v>Barranquilla</c:v>
                </c:pt>
                <c:pt idx="1">
                  <c:v>Medellín</c:v>
                </c:pt>
                <c:pt idx="2">
                  <c:v>Cali</c:v>
                </c:pt>
                <c:pt idx="3">
                  <c:v>Bogotá</c:v>
                </c:pt>
              </c:strCache>
            </c:strRef>
          </c:cat>
          <c:val>
            <c:numRef>
              <c:f>Hoja1!$D$2:$D$5</c:f>
              <c:numCache>
                <c:formatCode>0.0</c:formatCode>
                <c:ptCount val="4"/>
                <c:pt idx="0">
                  <c:v>22.1341858527913</c:v>
                </c:pt>
                <c:pt idx="1">
                  <c:v>1.75816880327792</c:v>
                </c:pt>
                <c:pt idx="2">
                  <c:v>0.602252288041448</c:v>
                </c:pt>
                <c:pt idx="3">
                  <c:v>-5.115337571291179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13"/>
        <c:axId val="-2006812808"/>
        <c:axId val="-2032974456"/>
      </c:barChart>
      <c:catAx>
        <c:axId val="-2006812808"/>
        <c:scaling>
          <c:orientation val="minMax"/>
        </c:scaling>
        <c:delete val="0"/>
        <c:axPos val="b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  <c:crossAx val="-2032974456"/>
        <c:crosses val="autoZero"/>
        <c:auto val="1"/>
        <c:lblAlgn val="ctr"/>
        <c:lblOffset val="100"/>
        <c:noMultiLvlLbl val="0"/>
      </c:catAx>
      <c:valAx>
        <c:axId val="-203297445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-2006812808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400" b="1">
                <a:solidFill>
                  <a:srgbClr val="DD00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 sz="1400" b="1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 sz="14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</c:legendEntry>
      <c:layout>
        <c:manualLayout>
          <c:xMode val="edge"/>
          <c:yMode val="edge"/>
          <c:x val="0.0868945117209199"/>
          <c:y val="0.0210461366115223"/>
          <c:w val="0.352040429851229"/>
          <c:h val="0.093623545379144"/>
        </c:manualLayout>
      </c:layout>
      <c:overlay val="0"/>
      <c:txPr>
        <a:bodyPr/>
        <a:lstStyle/>
        <a:p>
          <a:pPr>
            <a:defRPr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43343486830317"/>
          <c:y val="0.0842907786580712"/>
          <c:w val="0.960580541121663"/>
          <c:h val="0.7978117871463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Variación año corrido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7033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rgbClr val="DD005E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sz="1400">
                        <a:solidFill>
                          <a:srgbClr val="007033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en-US" sz="14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4,3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pPr>
                      <a:defRPr sz="1400">
                        <a:solidFill>
                          <a:srgbClr val="0000CC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en-US" sz="14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3,7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en-US" sz="14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1,3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pPr>
                      <a:defRPr sz="1400">
                        <a:solidFill>
                          <a:srgbClr val="DD005E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-</a:t>
                    </a:r>
                    <a:r>
                      <a:rPr lang="en-US" sz="14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0,2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pPr>
                      <a:defRPr sz="1400">
                        <a:solidFill>
                          <a:srgbClr val="FFC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-</a:t>
                    </a:r>
                    <a:r>
                      <a:rPr lang="en-US" sz="14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2,9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Medellín </c:v>
                </c:pt>
                <c:pt idx="1">
                  <c:v>Cali </c:v>
                </c:pt>
                <c:pt idx="2">
                  <c:v>Barranquilla </c:v>
                </c:pt>
                <c:pt idx="3">
                  <c:v>Bogotá D.C. </c:v>
                </c:pt>
                <c:pt idx="4">
                  <c:v>Bucaramanga</c:v>
                </c:pt>
              </c:strCache>
            </c:strRef>
          </c:cat>
          <c:val>
            <c:numRef>
              <c:f>Hoja1!$B$2:$B$6</c:f>
              <c:numCache>
                <c:formatCode>#,##0.0</c:formatCode>
                <c:ptCount val="5"/>
                <c:pt idx="0">
                  <c:v>4.282789438326762</c:v>
                </c:pt>
                <c:pt idx="1">
                  <c:v>3.674702143433278</c:v>
                </c:pt>
                <c:pt idx="2">
                  <c:v>1.27304360286613</c:v>
                </c:pt>
                <c:pt idx="3">
                  <c:v>-0.244754366146394</c:v>
                </c:pt>
                <c:pt idx="4">
                  <c:v>-2.883809752093147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-2006716360"/>
        <c:axId val="-2006713192"/>
      </c:barChart>
      <c:catAx>
        <c:axId val="-2006716360"/>
        <c:scaling>
          <c:orientation val="minMax"/>
        </c:scaling>
        <c:delete val="0"/>
        <c:axPos val="b"/>
        <c:majorTickMark val="out"/>
        <c:minorTickMark val="none"/>
        <c:tickLblPos val="low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  <c:crossAx val="-2006713192"/>
        <c:crosses val="autoZero"/>
        <c:auto val="1"/>
        <c:lblAlgn val="ctr"/>
        <c:lblOffset val="100"/>
        <c:noMultiLvlLbl val="0"/>
      </c:catAx>
      <c:valAx>
        <c:axId val="-20067131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-2006716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401159361947259"/>
          <c:y val="0.129151277287422"/>
          <c:w val="0.928300077112002"/>
          <c:h val="0.7215570732118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1D398A"/>
            </a:solidFill>
          </c:spPr>
          <c:invertIfNegative val="0"/>
          <c:dLbls>
            <c:dLbl>
              <c:idx val="3"/>
              <c:spPr/>
              <c:txPr>
                <a:bodyPr rot="-5400000" vert="horz"/>
                <a:lstStyle/>
                <a:p>
                  <a:pPr>
                    <a:defRPr b="1">
                      <a:solidFill>
                        <a:schemeClr val="tx2">
                          <a:lumMod val="75000"/>
                        </a:schemeClr>
                      </a:solidFill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 rot="-5400000" vert="horz"/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rgbClr val="1F497D">
                          <a:lumMod val="75000"/>
                        </a:srgbClr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Bogotá</c:v>
                </c:pt>
                <c:pt idx="1">
                  <c:v>Antioquia</c:v>
                </c:pt>
                <c:pt idx="2">
                  <c:v>Valle del Cauca</c:v>
                </c:pt>
                <c:pt idx="3">
                  <c:v>Atlántico</c:v>
                </c:pt>
                <c:pt idx="4">
                  <c:v>Santander</c:v>
                </c:pt>
              </c:strCache>
            </c:strRef>
          </c:cat>
          <c:val>
            <c:numRef>
              <c:f>Hoja1!$B$2:$B$6</c:f>
              <c:numCache>
                <c:formatCode>#,##0</c:formatCode>
                <c:ptCount val="5"/>
                <c:pt idx="0">
                  <c:v>62568.0</c:v>
                </c:pt>
                <c:pt idx="1">
                  <c:v>23611.0</c:v>
                </c:pt>
                <c:pt idx="2">
                  <c:v>17189.0</c:v>
                </c:pt>
                <c:pt idx="3">
                  <c:v>8303.0</c:v>
                </c:pt>
                <c:pt idx="4">
                  <c:v>8976.0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A13992"/>
            </a:solidFill>
          </c:spPr>
          <c:invertIfNegative val="0"/>
          <c:dLbls>
            <c:dLbl>
              <c:idx val="3"/>
              <c:spPr/>
              <c:txPr>
                <a:bodyPr rot="-5400000" vert="horz"/>
                <a:lstStyle/>
                <a:p>
                  <a:pPr>
                    <a:defRPr b="1">
                      <a:solidFill>
                        <a:srgbClr val="A13992"/>
                      </a:solidFill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 rot="-5400000" vert="horz"/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rgbClr val="A13992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Bogotá</c:v>
                </c:pt>
                <c:pt idx="1">
                  <c:v>Antioquia</c:v>
                </c:pt>
                <c:pt idx="2">
                  <c:v>Valle del Cauca</c:v>
                </c:pt>
                <c:pt idx="3">
                  <c:v>Atlántico</c:v>
                </c:pt>
                <c:pt idx="4">
                  <c:v>Santander</c:v>
                </c:pt>
              </c:strCache>
            </c:strRef>
          </c:cat>
          <c:val>
            <c:numRef>
              <c:f>Hoja1!$C$2:$C$6</c:f>
              <c:numCache>
                <c:formatCode>#,##0</c:formatCode>
                <c:ptCount val="5"/>
                <c:pt idx="0">
                  <c:v>53995.0</c:v>
                </c:pt>
                <c:pt idx="1">
                  <c:v>23094.0</c:v>
                </c:pt>
                <c:pt idx="2">
                  <c:v>18333.0</c:v>
                </c:pt>
                <c:pt idx="3">
                  <c:v>8098.0</c:v>
                </c:pt>
                <c:pt idx="4">
                  <c:v>7739.0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axId val="-2011265416"/>
        <c:axId val="-2011261960"/>
      </c:barChart>
      <c:catAx>
        <c:axId val="-201126541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-2011261960"/>
        <c:crosses val="autoZero"/>
        <c:auto val="1"/>
        <c:lblAlgn val="ctr"/>
        <c:lblOffset val="100"/>
        <c:noMultiLvlLbl val="0"/>
      </c:catAx>
      <c:valAx>
        <c:axId val="-2011261960"/>
        <c:scaling>
          <c:orientation val="minMax"/>
          <c:max val="65000.0"/>
          <c:min val="0.0"/>
        </c:scaling>
        <c:delete val="1"/>
        <c:axPos val="l"/>
        <c:numFmt formatCode="#,##0" sourceLinked="1"/>
        <c:majorTickMark val="out"/>
        <c:minorTickMark val="none"/>
        <c:tickLblPos val="nextTo"/>
        <c:crossAx val="-201126541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b="1">
                <a:solidFill>
                  <a:srgbClr val="0070C0"/>
                </a:solidFill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 b="1">
                <a:solidFill>
                  <a:srgbClr val="A13992"/>
                </a:solidFill>
              </a:defRPr>
            </a:pPr>
            <a:endParaRPr lang="es-ES"/>
          </a:p>
        </c:txPr>
      </c:legendEntry>
      <c:layout>
        <c:manualLayout>
          <c:xMode val="edge"/>
          <c:yMode val="edge"/>
          <c:x val="0.886854104036782"/>
          <c:y val="0.0282484365607188"/>
          <c:w val="0.0983001075254844"/>
          <c:h val="0.16706704110907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  <c:userShapes r:id="rId2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228342550931134"/>
          <c:y val="0.0623346360747854"/>
          <c:w val="0.962639826271716"/>
          <c:h val="0.57907584272437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Aumentó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rebuchet MS" panose="020B0603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Hoja1!$A$2:$A$9</c:f>
              <c:strCache>
                <c:ptCount val="8"/>
                <c:pt idx="0">
                  <c:v>Cali</c:v>
                </c:pt>
                <c:pt idx="1">
                  <c:v>Tuluá</c:v>
                </c:pt>
                <c:pt idx="2">
                  <c:v>Buenaventura</c:v>
                </c:pt>
                <c:pt idx="3">
                  <c:v>Sevilla</c:v>
                </c:pt>
                <c:pt idx="4">
                  <c:v>Cartago</c:v>
                </c:pt>
                <c:pt idx="5">
                  <c:v>Buga</c:v>
                </c:pt>
                <c:pt idx="6">
                  <c:v>Palmira</c:v>
                </c:pt>
                <c:pt idx="7">
                  <c:v>Valle del Cauca</c:v>
                </c:pt>
              </c:strCache>
            </c:strRef>
          </c:cat>
          <c:val>
            <c:numRef>
              <c:f>Hoja1!$B$2:$B$9</c:f>
              <c:numCache>
                <c:formatCode>0.0</c:formatCode>
                <c:ptCount val="8"/>
                <c:pt idx="0">
                  <c:v>39.08296943231439</c:v>
                </c:pt>
                <c:pt idx="1">
                  <c:v>35.88235294117647</c:v>
                </c:pt>
                <c:pt idx="2">
                  <c:v>32.5</c:v>
                </c:pt>
                <c:pt idx="3">
                  <c:v>31.39534883720928</c:v>
                </c:pt>
                <c:pt idx="4">
                  <c:v>28.40909090909091</c:v>
                </c:pt>
                <c:pt idx="5">
                  <c:v>24.68619246861925</c:v>
                </c:pt>
                <c:pt idx="6">
                  <c:v>22.97297297297294</c:v>
                </c:pt>
                <c:pt idx="7">
                  <c:v>31.67912984364377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 mantuvo igual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latin typeface="Trebuchet MS" panose="020B0603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Hoja1!$A$2:$A$9</c:f>
              <c:strCache>
                <c:ptCount val="8"/>
                <c:pt idx="0">
                  <c:v>Cali</c:v>
                </c:pt>
                <c:pt idx="1">
                  <c:v>Tuluá</c:v>
                </c:pt>
                <c:pt idx="2">
                  <c:v>Buenaventura</c:v>
                </c:pt>
                <c:pt idx="3">
                  <c:v>Sevilla</c:v>
                </c:pt>
                <c:pt idx="4">
                  <c:v>Cartago</c:v>
                </c:pt>
                <c:pt idx="5">
                  <c:v>Buga</c:v>
                </c:pt>
                <c:pt idx="6">
                  <c:v>Palmira</c:v>
                </c:pt>
                <c:pt idx="7">
                  <c:v>Valle del Cauca</c:v>
                </c:pt>
              </c:strCache>
            </c:strRef>
          </c:cat>
          <c:val>
            <c:numRef>
              <c:f>Hoja1!$C$2:$C$9</c:f>
              <c:numCache>
                <c:formatCode>0.0</c:formatCode>
                <c:ptCount val="8"/>
                <c:pt idx="0">
                  <c:v>34.71615720524017</c:v>
                </c:pt>
                <c:pt idx="1">
                  <c:v>38.23529411764704</c:v>
                </c:pt>
                <c:pt idx="2">
                  <c:v>35.0</c:v>
                </c:pt>
                <c:pt idx="3">
                  <c:v>38.37209302325581</c:v>
                </c:pt>
                <c:pt idx="4">
                  <c:v>43.75</c:v>
                </c:pt>
                <c:pt idx="5">
                  <c:v>40.16736401673639</c:v>
                </c:pt>
                <c:pt idx="6">
                  <c:v>40.0900900900901</c:v>
                </c:pt>
                <c:pt idx="7">
                  <c:v>38.137321549966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Disminuyó</c:v>
                </c:pt>
              </c:strCache>
            </c:strRef>
          </c:tx>
          <c:spPr>
            <a:solidFill>
              <a:srgbClr val="DD005E"/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rebuchet MS" panose="020B0603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Hoja1!$A$2:$A$9</c:f>
              <c:strCache>
                <c:ptCount val="8"/>
                <c:pt idx="0">
                  <c:v>Cali</c:v>
                </c:pt>
                <c:pt idx="1">
                  <c:v>Tuluá</c:v>
                </c:pt>
                <c:pt idx="2">
                  <c:v>Buenaventura</c:v>
                </c:pt>
                <c:pt idx="3">
                  <c:v>Sevilla</c:v>
                </c:pt>
                <c:pt idx="4">
                  <c:v>Cartago</c:v>
                </c:pt>
                <c:pt idx="5">
                  <c:v>Buga</c:v>
                </c:pt>
                <c:pt idx="6">
                  <c:v>Palmira</c:v>
                </c:pt>
                <c:pt idx="7">
                  <c:v>Valle del Cauca</c:v>
                </c:pt>
              </c:strCache>
            </c:strRef>
          </c:cat>
          <c:val>
            <c:numRef>
              <c:f>Hoja1!$D$2:$D$9</c:f>
              <c:numCache>
                <c:formatCode>0.0</c:formatCode>
                <c:ptCount val="8"/>
                <c:pt idx="0">
                  <c:v>26.20087336244542</c:v>
                </c:pt>
                <c:pt idx="1">
                  <c:v>25.88235294117647</c:v>
                </c:pt>
                <c:pt idx="2">
                  <c:v>32.5</c:v>
                </c:pt>
                <c:pt idx="3">
                  <c:v>30.23255813953488</c:v>
                </c:pt>
                <c:pt idx="4">
                  <c:v>27.84090909090909</c:v>
                </c:pt>
                <c:pt idx="5">
                  <c:v>35.14644351464431</c:v>
                </c:pt>
                <c:pt idx="6">
                  <c:v>36.93693693693695</c:v>
                </c:pt>
                <c:pt idx="7">
                  <c:v>30.18354860639021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1"/>
        <c:overlap val="100"/>
        <c:axId val="-2011235320"/>
        <c:axId val="-2011232072"/>
      </c:barChart>
      <c:catAx>
        <c:axId val="-201123532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  <c:crossAx val="-2011232072"/>
        <c:crosses val="autoZero"/>
        <c:auto val="1"/>
        <c:lblAlgn val="ctr"/>
        <c:lblOffset val="100"/>
        <c:noMultiLvlLbl val="0"/>
      </c:catAx>
      <c:valAx>
        <c:axId val="-201123207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-2011235320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1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 sz="11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 sz="1100">
                <a:solidFill>
                  <a:srgbClr val="DD00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</c:legendEntry>
      <c:layout>
        <c:manualLayout>
          <c:xMode val="edge"/>
          <c:yMode val="edge"/>
          <c:x val="0.0778091488184481"/>
          <c:y val="0.863241862015332"/>
          <c:w val="0.861537749618551"/>
          <c:h val="0.128371375976593"/>
        </c:manualLayout>
      </c:layout>
      <c:overlay val="0"/>
      <c:txPr>
        <a:bodyPr/>
        <a:lstStyle/>
        <a:p>
          <a:pPr>
            <a:defRPr sz="11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700">
          <a:latin typeface="Cambria" panose="02040503050406030204" pitchFamily="18" charset="0"/>
        </a:defRPr>
      </a:pPr>
      <a:endParaRPr lang="es-ES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255549930164159"/>
          <c:y val="0.0662997794120439"/>
          <c:w val="0.94279370945532"/>
          <c:h val="0.50214573108434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Aumentó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Hoja1!$A$2:$A$9</c:f>
              <c:strCache>
                <c:ptCount val="8"/>
                <c:pt idx="0">
                  <c:v>Cali</c:v>
                </c:pt>
                <c:pt idx="1">
                  <c:v>Tuluá</c:v>
                </c:pt>
                <c:pt idx="2">
                  <c:v>Cartago</c:v>
                </c:pt>
                <c:pt idx="3">
                  <c:v>Sevilla</c:v>
                </c:pt>
                <c:pt idx="4">
                  <c:v>Palmira</c:v>
                </c:pt>
                <c:pt idx="5">
                  <c:v>Buenaventura</c:v>
                </c:pt>
                <c:pt idx="6">
                  <c:v>Buga</c:v>
                </c:pt>
                <c:pt idx="7">
                  <c:v>Valle del Cauca</c:v>
                </c:pt>
              </c:strCache>
            </c:strRef>
          </c:cat>
          <c:val>
            <c:numRef>
              <c:f>Hoja1!$B$2:$B$9</c:f>
              <c:numCache>
                <c:formatCode>0.0</c:formatCode>
                <c:ptCount val="8"/>
                <c:pt idx="0">
                  <c:v>24.89082969432312</c:v>
                </c:pt>
                <c:pt idx="1">
                  <c:v>15.88235294117647</c:v>
                </c:pt>
                <c:pt idx="2">
                  <c:v>15.3409090909091</c:v>
                </c:pt>
                <c:pt idx="3">
                  <c:v>15.11627906976744</c:v>
                </c:pt>
                <c:pt idx="4">
                  <c:v>13.06306306306306</c:v>
                </c:pt>
                <c:pt idx="5">
                  <c:v>10.83333333333333</c:v>
                </c:pt>
                <c:pt idx="6">
                  <c:v>9.623430962343096</c:v>
                </c:pt>
                <c:pt idx="7">
                  <c:v>16.72331747110809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 mantuvo igual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Hoja1!$A$2:$A$9</c:f>
              <c:strCache>
                <c:ptCount val="8"/>
                <c:pt idx="0">
                  <c:v>Cali</c:v>
                </c:pt>
                <c:pt idx="1">
                  <c:v>Tuluá</c:v>
                </c:pt>
                <c:pt idx="2">
                  <c:v>Cartago</c:v>
                </c:pt>
                <c:pt idx="3">
                  <c:v>Sevilla</c:v>
                </c:pt>
                <c:pt idx="4">
                  <c:v>Palmira</c:v>
                </c:pt>
                <c:pt idx="5">
                  <c:v>Buenaventura</c:v>
                </c:pt>
                <c:pt idx="6">
                  <c:v>Buga</c:v>
                </c:pt>
                <c:pt idx="7">
                  <c:v>Valle del Cauca</c:v>
                </c:pt>
              </c:strCache>
            </c:strRef>
          </c:cat>
          <c:val>
            <c:numRef>
              <c:f>Hoja1!$C$2:$C$9</c:f>
              <c:numCache>
                <c:formatCode>0.0</c:formatCode>
                <c:ptCount val="8"/>
                <c:pt idx="0">
                  <c:v>56.98689956331873</c:v>
                </c:pt>
                <c:pt idx="1">
                  <c:v>72.35294117647045</c:v>
                </c:pt>
                <c:pt idx="2">
                  <c:v>71.5909090909091</c:v>
                </c:pt>
                <c:pt idx="3">
                  <c:v>75.5813953488372</c:v>
                </c:pt>
                <c:pt idx="4">
                  <c:v>72.97297297297291</c:v>
                </c:pt>
                <c:pt idx="5">
                  <c:v>74.16666666666667</c:v>
                </c:pt>
                <c:pt idx="6">
                  <c:v>76.56903765690375</c:v>
                </c:pt>
                <c:pt idx="7">
                  <c:v>68.59279401767499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Disminuyó</c:v>
                </c:pt>
              </c:strCache>
            </c:strRef>
          </c:tx>
          <c:spPr>
            <a:solidFill>
              <a:srgbClr val="DD005E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Hoja1!$A$2:$A$9</c:f>
              <c:strCache>
                <c:ptCount val="8"/>
                <c:pt idx="0">
                  <c:v>Cali</c:v>
                </c:pt>
                <c:pt idx="1">
                  <c:v>Tuluá</c:v>
                </c:pt>
                <c:pt idx="2">
                  <c:v>Cartago</c:v>
                </c:pt>
                <c:pt idx="3">
                  <c:v>Sevilla</c:v>
                </c:pt>
                <c:pt idx="4">
                  <c:v>Palmira</c:v>
                </c:pt>
                <c:pt idx="5">
                  <c:v>Buenaventura</c:v>
                </c:pt>
                <c:pt idx="6">
                  <c:v>Buga</c:v>
                </c:pt>
                <c:pt idx="7">
                  <c:v>Valle del Cauca</c:v>
                </c:pt>
              </c:strCache>
            </c:strRef>
          </c:cat>
          <c:val>
            <c:numRef>
              <c:f>Hoja1!$D$2:$D$9</c:f>
              <c:numCache>
                <c:formatCode>0.0</c:formatCode>
                <c:ptCount val="8"/>
                <c:pt idx="0">
                  <c:v>18.12227074235808</c:v>
                </c:pt>
                <c:pt idx="1">
                  <c:v>11.76470588235294</c:v>
                </c:pt>
                <c:pt idx="2">
                  <c:v>13.06818181818182</c:v>
                </c:pt>
                <c:pt idx="3">
                  <c:v>9.30232558139535</c:v>
                </c:pt>
                <c:pt idx="4">
                  <c:v>13.96396396396396</c:v>
                </c:pt>
                <c:pt idx="5">
                  <c:v>15.0</c:v>
                </c:pt>
                <c:pt idx="6">
                  <c:v>13.80753138075314</c:v>
                </c:pt>
                <c:pt idx="7">
                  <c:v>14.68388851121686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1"/>
        <c:overlap val="100"/>
        <c:axId val="-2009050104"/>
        <c:axId val="-2009046712"/>
      </c:barChart>
      <c:catAx>
        <c:axId val="-2009050104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-2009046712"/>
        <c:crosses val="autoZero"/>
        <c:auto val="1"/>
        <c:lblAlgn val="ctr"/>
        <c:lblOffset val="100"/>
        <c:noMultiLvlLbl val="0"/>
      </c:catAx>
      <c:valAx>
        <c:axId val="-200904671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-2009050104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>
                <a:solidFill>
                  <a:srgbClr val="0070C0"/>
                </a:solidFill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bg1">
                    <a:lumMod val="50000"/>
                  </a:schemeClr>
                </a:solidFill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rgbClr val="DD005E"/>
                </a:solidFill>
              </a:defRPr>
            </a:pPr>
            <a:endParaRPr lang="es-ES"/>
          </a:p>
        </c:txPr>
      </c:legendEntry>
      <c:layout>
        <c:manualLayout>
          <c:xMode val="edge"/>
          <c:yMode val="edge"/>
          <c:x val="0.0995208555660999"/>
          <c:y val="0.891233553872859"/>
          <c:w val="0.800957906577467"/>
          <c:h val="0.104614173228346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17121180997631"/>
          <c:y val="0.0512975915365487"/>
          <c:w val="0.885178775248589"/>
          <c:h val="0.70520568520709"/>
        </c:manualLayout>
      </c:layout>
      <c:areaChart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Petróleo</c:v>
                </c:pt>
              </c:strCache>
            </c:strRef>
          </c:tx>
          <c:spPr>
            <a:solidFill>
              <a:srgbClr val="091F72"/>
            </a:solidFill>
          </c:spPr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Hoja1!$B$2:$B$13</c:f>
              <c:numCache>
                <c:formatCode>General</c:formatCode>
                <c:ptCount val="12"/>
                <c:pt idx="0">
                  <c:v>278.0</c:v>
                </c:pt>
                <c:pt idx="1">
                  <c:v>495.0</c:v>
                </c:pt>
                <c:pt idx="2" formatCode="#,##0">
                  <c:v>1125.0</c:v>
                </c:pt>
                <c:pt idx="3" formatCode="#,##0">
                  <c:v>1995.0</c:v>
                </c:pt>
                <c:pt idx="4" formatCode="#,##0">
                  <c:v>3333.0</c:v>
                </c:pt>
                <c:pt idx="5" formatCode="#,##0">
                  <c:v>3349.0</c:v>
                </c:pt>
                <c:pt idx="6" formatCode="#,##0">
                  <c:v>2637.0</c:v>
                </c:pt>
                <c:pt idx="7" formatCode="#,##0">
                  <c:v>3080.0</c:v>
                </c:pt>
                <c:pt idx="8" formatCode="#,##0">
                  <c:v>4700.0</c:v>
                </c:pt>
                <c:pt idx="9" formatCode="#,##0">
                  <c:v>5471.0</c:v>
                </c:pt>
                <c:pt idx="10" formatCode="#,##0">
                  <c:v>5112.0</c:v>
                </c:pt>
                <c:pt idx="11" formatCode="#,##0">
                  <c:v>4837.0</c:v>
                </c:pt>
              </c:numCache>
            </c:numRef>
          </c:val>
        </c:ser>
        <c:ser>
          <c:idx val="2"/>
          <c:order val="1"/>
          <c:tx>
            <c:strRef>
              <c:f>Hoja1!$C$1</c:f>
              <c:strCache>
                <c:ptCount val="1"/>
                <c:pt idx="0">
                  <c:v>Minas y Canteras</c:v>
                </c:pt>
              </c:strCache>
            </c:strRef>
          </c:tx>
          <c:spPr>
            <a:solidFill>
              <a:srgbClr val="63ADCB"/>
            </a:solidFill>
            <a:ln w="25400">
              <a:noFill/>
            </a:ln>
          </c:spPr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Hoja1!$C$2:$C$13</c:f>
              <c:numCache>
                <c:formatCode>#,##0</c:formatCode>
                <c:ptCount val="12"/>
                <c:pt idx="0" formatCode="General">
                  <c:v>627.0</c:v>
                </c:pt>
                <c:pt idx="1">
                  <c:v>1246.0</c:v>
                </c:pt>
                <c:pt idx="2">
                  <c:v>2151.0</c:v>
                </c:pt>
                <c:pt idx="3">
                  <c:v>1796.0</c:v>
                </c:pt>
                <c:pt idx="4">
                  <c:v>1081.0</c:v>
                </c:pt>
                <c:pt idx="5">
                  <c:v>1790.0</c:v>
                </c:pt>
                <c:pt idx="6">
                  <c:v>3014.0</c:v>
                </c:pt>
                <c:pt idx="7">
                  <c:v>1838.0</c:v>
                </c:pt>
                <c:pt idx="8">
                  <c:v>2480.0</c:v>
                </c:pt>
                <c:pt idx="9">
                  <c:v>2474.0</c:v>
                </c:pt>
                <c:pt idx="10">
                  <c:v>2977.0</c:v>
                </c:pt>
                <c:pt idx="11">
                  <c:v>1582.0</c:v>
                </c:pt>
              </c:numCache>
            </c:numRef>
          </c:val>
        </c:ser>
        <c:ser>
          <c:idx val="3"/>
          <c:order val="2"/>
          <c:tx>
            <c:strRef>
              <c:f>Hoja1!$D$1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rgbClr val="DD005E"/>
            </a:solidFill>
            <a:ln w="25400">
              <a:noFill/>
            </a:ln>
          </c:spPr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Hoja1!$D$2:$D$13</c:f>
              <c:numCache>
                <c:formatCode>General</c:formatCode>
                <c:ptCount val="12"/>
                <c:pt idx="0">
                  <c:v>815.0</c:v>
                </c:pt>
                <c:pt idx="1">
                  <c:v>1374.0</c:v>
                </c:pt>
                <c:pt idx="2" formatCode="#,##0">
                  <c:v>6958.0</c:v>
                </c:pt>
                <c:pt idx="3">
                  <c:v>2959.0</c:v>
                </c:pt>
                <c:pt idx="4" formatCode="#,##0">
                  <c:v>4471.0</c:v>
                </c:pt>
                <c:pt idx="5" formatCode="#,##0">
                  <c:v>5425.0</c:v>
                </c:pt>
                <c:pt idx="6" formatCode="#,##0">
                  <c:v>2382.0</c:v>
                </c:pt>
                <c:pt idx="7">
                  <c:v>1512.0</c:v>
                </c:pt>
                <c:pt idx="8" formatCode="#,##0">
                  <c:v>7468.0</c:v>
                </c:pt>
                <c:pt idx="9" formatCode="#,##0">
                  <c:v>7094.0</c:v>
                </c:pt>
                <c:pt idx="10" formatCode="#,##0">
                  <c:v>8111.0</c:v>
                </c:pt>
                <c:pt idx="11" formatCode="#,##0">
                  <c:v>9635.0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25499784"/>
        <c:axId val="-2009756088"/>
      </c:areaChart>
      <c:catAx>
        <c:axId val="-2025499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  <c:crossAx val="-2009756088"/>
        <c:crosses val="autoZero"/>
        <c:auto val="0"/>
        <c:lblAlgn val="ctr"/>
        <c:lblOffset val="250"/>
        <c:tickLblSkip val="1"/>
        <c:tickMarkSkip val="1"/>
        <c:noMultiLvlLbl val="0"/>
      </c:catAx>
      <c:valAx>
        <c:axId val="-2009756088"/>
        <c:scaling>
          <c:orientation val="minMax"/>
          <c:max val="18000.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  <c:crossAx val="-2025499784"/>
        <c:crossesAt val="1.0"/>
        <c:crossBetween val="midCat"/>
        <c:majorUnit val="3000.0"/>
      </c:valAx>
    </c:plotArea>
    <c:legend>
      <c:legendPos val="b"/>
      <c:layout>
        <c:manualLayout>
          <c:xMode val="edge"/>
          <c:yMode val="edge"/>
          <c:x val="0.0836756466855488"/>
          <c:y val="0.906135629433272"/>
          <c:w val="0.845318033570855"/>
          <c:h val="0.0557105450455596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>
          <a:solidFill>
            <a:schemeClr val="tx1"/>
          </a:solidFill>
        </a:defRPr>
      </a:pPr>
      <a:endParaRPr lang="es-ES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27663978596878"/>
          <c:y val="0.0513143549364022"/>
          <c:w val="0.939431105334279"/>
          <c:h val="0.5532791557083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Si</c:v>
                </c:pt>
              </c:strCache>
            </c:strRef>
          </c:tx>
          <c:spPr>
            <a:solidFill>
              <a:srgbClr val="00B0F0"/>
            </a:solidFill>
            <a:ln w="53975"/>
          </c:spPr>
          <c:invertIfNegative val="0"/>
          <c:dPt>
            <c:idx val="7"/>
            <c:invertIfNegative val="0"/>
            <c:bubble3D val="0"/>
            <c:spPr>
              <a:noFill/>
              <a:ln w="53975">
                <a:solidFill>
                  <a:schemeClr val="accent1"/>
                </a:solidFill>
                <a:prstDash val="sysDash"/>
              </a:ln>
            </c:spPr>
          </c:dPt>
          <c:dLbls>
            <c:dLbl>
              <c:idx val="7"/>
              <c:spPr/>
              <c:txPr>
                <a:bodyPr/>
                <a:lstStyle/>
                <a:p>
                  <a:pPr>
                    <a:defRPr>
                      <a:solidFill>
                        <a:srgbClr val="0070C0"/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00B0F0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Hoja1!$A$2:$A$9</c:f>
              <c:strCache>
                <c:ptCount val="8"/>
                <c:pt idx="0">
                  <c:v>Sevilla</c:v>
                </c:pt>
                <c:pt idx="1">
                  <c:v>Tuluá</c:v>
                </c:pt>
                <c:pt idx="2">
                  <c:v>Buenaventura</c:v>
                </c:pt>
                <c:pt idx="3">
                  <c:v>Cali</c:v>
                </c:pt>
                <c:pt idx="4">
                  <c:v>Cartago</c:v>
                </c:pt>
                <c:pt idx="5">
                  <c:v>Palmira</c:v>
                </c:pt>
                <c:pt idx="6">
                  <c:v>Buga</c:v>
                </c:pt>
                <c:pt idx="7">
                  <c:v>Valle del Cauca</c:v>
                </c:pt>
              </c:strCache>
            </c:strRef>
          </c:cat>
          <c:val>
            <c:numRef>
              <c:f>Hoja1!$B$2:$B$9</c:f>
              <c:numCache>
                <c:formatCode>0.0</c:formatCode>
                <c:ptCount val="8"/>
                <c:pt idx="0">
                  <c:v>43.0232558139535</c:v>
                </c:pt>
                <c:pt idx="1">
                  <c:v>39.41176470588229</c:v>
                </c:pt>
                <c:pt idx="2">
                  <c:v>34.16666666666661</c:v>
                </c:pt>
                <c:pt idx="3">
                  <c:v>33.1877729257642</c:v>
                </c:pt>
                <c:pt idx="4">
                  <c:v>31.25</c:v>
                </c:pt>
                <c:pt idx="5">
                  <c:v>29.27927927927928</c:v>
                </c:pt>
                <c:pt idx="6">
                  <c:v>28.87029288702928</c:v>
                </c:pt>
                <c:pt idx="7">
                  <c:v>33.03874915023793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-2007080600"/>
        <c:axId val="-2023439096"/>
      </c:barChart>
      <c:catAx>
        <c:axId val="-200708060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-2023439096"/>
        <c:crosses val="autoZero"/>
        <c:auto val="1"/>
        <c:lblAlgn val="ctr"/>
        <c:lblOffset val="100"/>
        <c:noMultiLvlLbl val="0"/>
      </c:catAx>
      <c:valAx>
        <c:axId val="-202343909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-200708060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0913458686754849"/>
          <c:y val="0.129626105614727"/>
          <c:w val="0.955969433710085"/>
          <c:h val="0.55836465366235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Negativa</c:v>
                </c:pt>
              </c:strCache>
            </c:strRef>
          </c:tx>
          <c:spPr>
            <a:solidFill>
              <a:srgbClr val="DD005E"/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Comercio</c:v>
                </c:pt>
                <c:pt idx="1">
                  <c:v>Industria</c:v>
                </c:pt>
                <c:pt idx="2">
                  <c:v>Agropecuario y minería</c:v>
                </c:pt>
                <c:pt idx="3">
                  <c:v>Construcción</c:v>
                </c:pt>
                <c:pt idx="4">
                  <c:v>Servicios</c:v>
                </c:pt>
                <c:pt idx="5">
                  <c:v>Valle del Cauca</c:v>
                </c:pt>
              </c:strCache>
            </c:strRef>
          </c:cat>
          <c:val>
            <c:numRef>
              <c:f>Hoja1!$B$2:$B$7</c:f>
              <c:numCache>
                <c:formatCode>0.0</c:formatCode>
                <c:ptCount val="6"/>
                <c:pt idx="0">
                  <c:v>72.71214642262895</c:v>
                </c:pt>
                <c:pt idx="1">
                  <c:v>71.11111111111111</c:v>
                </c:pt>
                <c:pt idx="2">
                  <c:v>53.16455696202531</c:v>
                </c:pt>
                <c:pt idx="3">
                  <c:v>51.88679245283015</c:v>
                </c:pt>
                <c:pt idx="4">
                  <c:v>50.21739130434783</c:v>
                </c:pt>
                <c:pt idx="5">
                  <c:v>62.8823929299796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Ningún efecto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lang="es-CO" sz="1400"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Comercio</c:v>
                </c:pt>
                <c:pt idx="1">
                  <c:v>Industria</c:v>
                </c:pt>
                <c:pt idx="2">
                  <c:v>Agropecuario y minería</c:v>
                </c:pt>
                <c:pt idx="3">
                  <c:v>Construcción</c:v>
                </c:pt>
                <c:pt idx="4">
                  <c:v>Servicios</c:v>
                </c:pt>
                <c:pt idx="5">
                  <c:v>Valle del Cauca</c:v>
                </c:pt>
              </c:strCache>
            </c:strRef>
          </c:cat>
          <c:val>
            <c:numRef>
              <c:f>Hoja1!$C$2:$C$7</c:f>
              <c:numCache>
                <c:formatCode>0.0</c:formatCode>
                <c:ptCount val="6"/>
                <c:pt idx="0">
                  <c:v>23.12811980033277</c:v>
                </c:pt>
                <c:pt idx="1">
                  <c:v>21.3333333333333</c:v>
                </c:pt>
                <c:pt idx="2">
                  <c:v>30.37974683544302</c:v>
                </c:pt>
                <c:pt idx="3">
                  <c:v>42.45283018867924</c:v>
                </c:pt>
                <c:pt idx="4">
                  <c:v>46.30434782608695</c:v>
                </c:pt>
                <c:pt idx="5">
                  <c:v>31.8830727396329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Positiva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1"/>
              <c:layout>
                <c:manualLayout>
                  <c:x val="0.0"/>
                  <c:y val="-0.07041218717611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87683000869412E-7"/>
                  <c:y val="-0.094588671533350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0492357411161471"/>
                  <c:y val="-0.059180665178236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00308641975308653"/>
                  <c:y val="-0.050679462789381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0070C0"/>
                    </a:solidFill>
                  </a:defRPr>
                </a:pPr>
                <a:endParaRPr lang="es-E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Comercio</c:v>
                </c:pt>
                <c:pt idx="1">
                  <c:v>Industria</c:v>
                </c:pt>
                <c:pt idx="2">
                  <c:v>Agropecuario y minería</c:v>
                </c:pt>
                <c:pt idx="3">
                  <c:v>Construcción</c:v>
                </c:pt>
                <c:pt idx="4">
                  <c:v>Servicios</c:v>
                </c:pt>
                <c:pt idx="5">
                  <c:v>Valle del Cauca</c:v>
                </c:pt>
              </c:strCache>
            </c:strRef>
          </c:cat>
          <c:val>
            <c:numRef>
              <c:f>Hoja1!$D$2:$D$7</c:f>
              <c:numCache>
                <c:formatCode>0.0</c:formatCode>
                <c:ptCount val="6"/>
                <c:pt idx="0">
                  <c:v>4.159733777038269</c:v>
                </c:pt>
                <c:pt idx="1">
                  <c:v>7.555555555555548</c:v>
                </c:pt>
                <c:pt idx="2">
                  <c:v>16.4556962025316</c:v>
                </c:pt>
                <c:pt idx="3">
                  <c:v>5.660377358490566</c:v>
                </c:pt>
                <c:pt idx="4">
                  <c:v>3.478260869565217</c:v>
                </c:pt>
                <c:pt idx="5">
                  <c:v>5.234534330387484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overlap val="100"/>
        <c:axId val="-2022486152"/>
        <c:axId val="-2023297288"/>
      </c:barChart>
      <c:catAx>
        <c:axId val="-2022486152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sz="1400"/>
            </a:pPr>
            <a:endParaRPr lang="es-ES"/>
          </a:p>
        </c:txPr>
        <c:crossAx val="-2023297288"/>
        <c:crosses val="autoZero"/>
        <c:auto val="1"/>
        <c:lblAlgn val="ctr"/>
        <c:lblOffset val="100"/>
        <c:noMultiLvlLbl val="0"/>
      </c:catAx>
      <c:valAx>
        <c:axId val="-202329728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-2022486152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>
                <a:solidFill>
                  <a:srgbClr val="DD005E"/>
                </a:solidFill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bg1">
                    <a:lumMod val="65000"/>
                  </a:schemeClr>
                </a:solidFill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rgbClr val="0070C0"/>
                </a:solidFill>
              </a:defRPr>
            </a:pPr>
            <a:endParaRPr lang="es-ES"/>
          </a:p>
        </c:txPr>
      </c:legendEntry>
      <c:layout>
        <c:manualLayout>
          <c:xMode val="edge"/>
          <c:yMode val="edge"/>
          <c:x val="0.211638888565813"/>
          <c:y val="0.862880532318442"/>
          <c:w val="0.576722222868375"/>
          <c:h val="0.137119467681558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38300561686799"/>
          <c:y val="0.0446305913888423"/>
          <c:w val="0.576419424409281"/>
          <c:h val="0.70889476492281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Valle del Cauca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Industria</c:v>
                </c:pt>
                <c:pt idx="1">
                  <c:v>Agropecuario y minería</c:v>
                </c:pt>
                <c:pt idx="2">
                  <c:v>Servicios</c:v>
                </c:pt>
                <c:pt idx="3">
                  <c:v>Comercio</c:v>
                </c:pt>
                <c:pt idx="4">
                  <c:v>Construcción</c:v>
                </c:pt>
                <c:pt idx="5">
                  <c:v>Valle del Cauca</c:v>
                </c:pt>
              </c:strCache>
            </c:strRef>
          </c:cat>
          <c:val>
            <c:numRef>
              <c:f>Hoja1!$B$2:$B$7</c:f>
              <c:numCache>
                <c:formatCode>0.0</c:formatCode>
                <c:ptCount val="6"/>
                <c:pt idx="0">
                  <c:v>57.77777777777777</c:v>
                </c:pt>
                <c:pt idx="1">
                  <c:v>73.41772151898736</c:v>
                </c:pt>
                <c:pt idx="2">
                  <c:v>79.78260869565217</c:v>
                </c:pt>
                <c:pt idx="3">
                  <c:v>82.19633943427621</c:v>
                </c:pt>
                <c:pt idx="4">
                  <c:v>62.26415094339623</c:v>
                </c:pt>
                <c:pt idx="5">
                  <c:v>75.79877634262392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Valle del Cauca y resto de Colombia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0.020065885624452"/>
                  <c:y val="1.4264206189524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15049414218339"/>
                  <c:y val="4.90114392670728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15049414218339"/>
                  <c:y val="-0.0062244527872805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10032942812226"/>
                  <c:y val="0.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451482426550169"/>
                  <c:y val="1.14113649516193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015049414218339"/>
                  <c:y val="0.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Industria</c:v>
                </c:pt>
                <c:pt idx="1">
                  <c:v>Agropecuario y minería</c:v>
                </c:pt>
                <c:pt idx="2">
                  <c:v>Servicios</c:v>
                </c:pt>
                <c:pt idx="3">
                  <c:v>Comercio</c:v>
                </c:pt>
                <c:pt idx="4">
                  <c:v>Construcción</c:v>
                </c:pt>
                <c:pt idx="5">
                  <c:v>Valle del Cauca</c:v>
                </c:pt>
              </c:strCache>
            </c:strRef>
          </c:cat>
          <c:val>
            <c:numRef>
              <c:f>Hoja1!$C$2:$C$7</c:f>
              <c:numCache>
                <c:formatCode>0.0</c:formatCode>
                <c:ptCount val="6"/>
                <c:pt idx="0">
                  <c:v>27.11111111111112</c:v>
                </c:pt>
                <c:pt idx="1">
                  <c:v>17.72151898734177</c:v>
                </c:pt>
                <c:pt idx="2">
                  <c:v>15.86956521739131</c:v>
                </c:pt>
                <c:pt idx="3">
                  <c:v>13.64392678868552</c:v>
                </c:pt>
                <c:pt idx="4">
                  <c:v>34.90566037735847</c:v>
                </c:pt>
                <c:pt idx="5">
                  <c:v>18.15091774303195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Resto de Colombia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0.0"/>
                  <c:y val="4.90114392699256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"/>
                  <c:y val="9.80228785398515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20065885624452"/>
                  <c:y val="1.1411364951619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Industria</c:v>
                </c:pt>
                <c:pt idx="1">
                  <c:v>Agropecuario y minería</c:v>
                </c:pt>
                <c:pt idx="2">
                  <c:v>Servicios</c:v>
                </c:pt>
                <c:pt idx="3">
                  <c:v>Comercio</c:v>
                </c:pt>
                <c:pt idx="4">
                  <c:v>Construcción</c:v>
                </c:pt>
                <c:pt idx="5">
                  <c:v>Valle del Cauca</c:v>
                </c:pt>
              </c:strCache>
            </c:strRef>
          </c:cat>
          <c:val>
            <c:numRef>
              <c:f>Hoja1!$D$2:$D$7</c:f>
              <c:numCache>
                <c:formatCode>0.0</c:formatCode>
                <c:ptCount val="6"/>
                <c:pt idx="0">
                  <c:v>3.555555555555555</c:v>
                </c:pt>
                <c:pt idx="1">
                  <c:v>1.265822784810126</c:v>
                </c:pt>
                <c:pt idx="2">
                  <c:v>1.086956521739131</c:v>
                </c:pt>
                <c:pt idx="3">
                  <c:v>2.163061564059901</c:v>
                </c:pt>
                <c:pt idx="4">
                  <c:v>2.83018867924528</c:v>
                </c:pt>
                <c:pt idx="5">
                  <c:v>2.03942895989123</c:v>
                </c:pt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Colombia e Internacional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621123237245956"/>
                  <c:y val="-0.0092086114620492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440675549564496"/>
                  <c:y val="0.0030701011257762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387216144753214"/>
                  <c:y val="5.62756747911318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357806667357943"/>
                  <c:y val="7.25106548364728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0315090989216094"/>
                  <c:y val="-0.0061389937406385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0436906366652841"/>
                  <c:y val="0.0061394771450041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7030A0"/>
                    </a:solidFill>
                  </a:defRPr>
                </a:pPr>
                <a:endParaRPr lang="es-E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Industria</c:v>
                </c:pt>
                <c:pt idx="1">
                  <c:v>Agropecuario y minería</c:v>
                </c:pt>
                <c:pt idx="2">
                  <c:v>Servicios</c:v>
                </c:pt>
                <c:pt idx="3">
                  <c:v>Comercio</c:v>
                </c:pt>
                <c:pt idx="4">
                  <c:v>Construcción</c:v>
                </c:pt>
                <c:pt idx="5">
                  <c:v>Valle del Cauca</c:v>
                </c:pt>
              </c:strCache>
            </c:strRef>
          </c:cat>
          <c:val>
            <c:numRef>
              <c:f>Hoja1!$E$2:$E$7</c:f>
              <c:numCache>
                <c:formatCode>0.0</c:formatCode>
                <c:ptCount val="6"/>
                <c:pt idx="0">
                  <c:v>11.55555555555556</c:v>
                </c:pt>
                <c:pt idx="1">
                  <c:v>7.594936708860755</c:v>
                </c:pt>
                <c:pt idx="2">
                  <c:v>3.260869565217391</c:v>
                </c:pt>
                <c:pt idx="3">
                  <c:v>1.996672212978369</c:v>
                </c:pt>
                <c:pt idx="4">
                  <c:v>0.0</c:v>
                </c:pt>
                <c:pt idx="5">
                  <c:v>4.010876954452749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overlap val="100"/>
        <c:axId val="-2023156888"/>
        <c:axId val="-2022817288"/>
      </c:barChart>
      <c:catAx>
        <c:axId val="-2023156888"/>
        <c:scaling>
          <c:orientation val="maxMin"/>
        </c:scaling>
        <c:delete val="0"/>
        <c:axPos val="l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sz="1400"/>
            </a:pPr>
            <a:endParaRPr lang="es-ES"/>
          </a:p>
        </c:txPr>
        <c:crossAx val="-2022817288"/>
        <c:crosses val="autoZero"/>
        <c:auto val="1"/>
        <c:lblAlgn val="ctr"/>
        <c:lblOffset val="100"/>
        <c:noMultiLvlLbl val="0"/>
      </c:catAx>
      <c:valAx>
        <c:axId val="-2022817288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-202315688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400" b="1">
                <a:solidFill>
                  <a:srgbClr val="0070C0"/>
                </a:solidFill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 sz="1400" b="1">
                <a:solidFill>
                  <a:schemeClr val="bg1">
                    <a:lumMod val="65000"/>
                  </a:schemeClr>
                </a:solidFill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 sz="1400" b="1">
                <a:solidFill>
                  <a:srgbClr val="00B0F0"/>
                </a:solidFill>
              </a:defRPr>
            </a:pPr>
            <a:endParaRPr lang="es-ES"/>
          </a:p>
        </c:txPr>
      </c:legendEntry>
      <c:legendEntry>
        <c:idx val="3"/>
        <c:txPr>
          <a:bodyPr/>
          <a:lstStyle/>
          <a:p>
            <a:pPr>
              <a:defRPr sz="1400" b="1">
                <a:solidFill>
                  <a:srgbClr val="7030A0"/>
                </a:solidFill>
              </a:defRPr>
            </a:pPr>
            <a:endParaRPr lang="es-ES"/>
          </a:p>
        </c:txPr>
      </c:legendEntry>
      <c:layout>
        <c:manualLayout>
          <c:xMode val="edge"/>
          <c:yMode val="edge"/>
          <c:x val="0.0213440983386395"/>
          <c:y val="0.770271164325432"/>
          <c:w val="0.978066653107476"/>
          <c:h val="0.226751497465154"/>
        </c:manualLayout>
      </c:layout>
      <c:overlay val="0"/>
      <c:txPr>
        <a:bodyPr/>
        <a:lstStyle/>
        <a:p>
          <a:pPr>
            <a:defRPr sz="1400" b="1"/>
          </a:pPr>
          <a:endParaRPr lang="es-E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2363176825119"/>
          <c:y val="0.190141130794528"/>
          <c:w val="0.361354014775931"/>
          <c:h val="0.809767920729962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Valle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rgbClr val="DD005E"/>
              </a:solidFill>
            </c:spPr>
          </c:dPt>
          <c:dPt>
            <c:idx val="2"/>
            <c:bubble3D val="0"/>
            <c:spPr>
              <a:solidFill>
                <a:srgbClr val="0070C0"/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Pt>
            <c:idx val="5"/>
            <c:bubble3D val="0"/>
            <c:spPr>
              <a:solidFill>
                <a:srgbClr val="007C00"/>
              </a:solidFill>
            </c:spPr>
          </c:dPt>
          <c:dPt>
            <c:idx val="6"/>
            <c:bubble3D val="0"/>
            <c:spPr>
              <a:solidFill>
                <a:srgbClr val="7030A0"/>
              </a:solidFill>
            </c:spPr>
          </c:dPt>
          <c:dPt>
            <c:idx val="7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0.131172839506173"/>
                  <c:y val="-0.210951449035225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bg1">
                          <a:lumMod val="65000"/>
                        </a:schemeClr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-0.116710289686011"/>
                  <c:y val="0.0795390709477076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DD005E"/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-0.155775371828521"/>
                  <c:y val="-0.0016370725591839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0070C0"/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layout>
                <c:manualLayout>
                  <c:x val="-0.147574608729464"/>
                  <c:y val="-0.012380973905684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FFC000"/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4"/>
              <c:layout>
                <c:manualLayout>
                  <c:x val="-0.101851973364441"/>
                  <c:y val="-0.0673952710604947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accent5">
                          <a:lumMod val="75000"/>
                        </a:schemeClr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5"/>
              <c:layout>
                <c:manualLayout>
                  <c:x val="-0.107208977350054"/>
                  <c:y val="-0.127875190372314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008000"/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6"/>
              <c:layout>
                <c:manualLayout>
                  <c:x val="-0.0249337756391562"/>
                  <c:y val="-0.16364489902949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7030A0"/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7"/>
              <c:layout>
                <c:manualLayout>
                  <c:x val="0.0740737095363079"/>
                  <c:y val="-0.18794148473114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accent6">
                          <a:lumMod val="75000"/>
                        </a:schemeClr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Hoja1!$A$2:$A$9</c:f>
              <c:strCache>
                <c:ptCount val="8"/>
                <c:pt idx="0">
                  <c:v>Su bien o servicio no es exportable</c:v>
                </c:pt>
                <c:pt idx="1">
                  <c:v>No le interesa exportar</c:v>
                </c:pt>
                <c:pt idx="2">
                  <c:v>El mercado interno es suficiente</c:v>
                </c:pt>
                <c:pt idx="3">
                  <c:v>Falta de financiación</c:v>
                </c:pt>
                <c:pt idx="4">
                  <c:v>Desconoce los trámites</c:v>
                </c:pt>
                <c:pt idx="5">
                  <c:v>Elevada competencia</c:v>
                </c:pt>
                <c:pt idx="6">
                  <c:v>Otro</c:v>
                </c:pt>
                <c:pt idx="7">
                  <c:v>El volumen de pedidos desborda su capacidad</c:v>
                </c:pt>
              </c:strCache>
            </c:strRef>
          </c:cat>
          <c:val>
            <c:numRef>
              <c:f>Hoja1!$B$2:$B$9</c:f>
              <c:numCache>
                <c:formatCode>0.0</c:formatCode>
                <c:ptCount val="8"/>
                <c:pt idx="0">
                  <c:v>54.03682719546738</c:v>
                </c:pt>
                <c:pt idx="1">
                  <c:v>12.60623229461756</c:v>
                </c:pt>
                <c:pt idx="2">
                  <c:v>9.490084985835696</c:v>
                </c:pt>
                <c:pt idx="3">
                  <c:v>6.444759206798867</c:v>
                </c:pt>
                <c:pt idx="4">
                  <c:v>5.594900849858351</c:v>
                </c:pt>
                <c:pt idx="5">
                  <c:v>5.169971671388099</c:v>
                </c:pt>
                <c:pt idx="6">
                  <c:v>3.966005665722379</c:v>
                </c:pt>
                <c:pt idx="7">
                  <c:v>2.691218130311613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570412539231"/>
          <c:y val="0.0507575666742603"/>
          <c:w val="0.710911149133613"/>
          <c:h val="0.73260161332638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Aumentarán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Hoja1!$A$2:$A$9</c:f>
              <c:strCache>
                <c:ptCount val="8"/>
                <c:pt idx="0">
                  <c:v>Cali</c:v>
                </c:pt>
                <c:pt idx="1">
                  <c:v>Sevilla</c:v>
                </c:pt>
                <c:pt idx="2">
                  <c:v>Cartago</c:v>
                </c:pt>
                <c:pt idx="3">
                  <c:v>Palmira</c:v>
                </c:pt>
                <c:pt idx="4">
                  <c:v>Buga</c:v>
                </c:pt>
                <c:pt idx="5">
                  <c:v>Tuluá</c:v>
                </c:pt>
                <c:pt idx="6">
                  <c:v>Buenaventura</c:v>
                </c:pt>
                <c:pt idx="7">
                  <c:v>Valle de Cauca</c:v>
                </c:pt>
              </c:strCache>
            </c:strRef>
          </c:cat>
          <c:val>
            <c:numRef>
              <c:f>Hoja1!$B$2:$B$9</c:f>
              <c:numCache>
                <c:formatCode>0.0</c:formatCode>
                <c:ptCount val="8"/>
                <c:pt idx="0">
                  <c:v>60.69868995633188</c:v>
                </c:pt>
                <c:pt idx="1">
                  <c:v>56.97674418604647</c:v>
                </c:pt>
                <c:pt idx="2">
                  <c:v>55.11363636363632</c:v>
                </c:pt>
                <c:pt idx="3">
                  <c:v>50.9009009009009</c:v>
                </c:pt>
                <c:pt idx="4">
                  <c:v>49.7907949790795</c:v>
                </c:pt>
                <c:pt idx="5">
                  <c:v>49.41176470588229</c:v>
                </c:pt>
                <c:pt idx="6">
                  <c:v>47.5</c:v>
                </c:pt>
                <c:pt idx="7">
                  <c:v>54.18082936777699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 mantendrán iguales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Hoja1!$A$2:$A$9</c:f>
              <c:strCache>
                <c:ptCount val="8"/>
                <c:pt idx="0">
                  <c:v>Cali</c:v>
                </c:pt>
                <c:pt idx="1">
                  <c:v>Sevilla</c:v>
                </c:pt>
                <c:pt idx="2">
                  <c:v>Cartago</c:v>
                </c:pt>
                <c:pt idx="3">
                  <c:v>Palmira</c:v>
                </c:pt>
                <c:pt idx="4">
                  <c:v>Buga</c:v>
                </c:pt>
                <c:pt idx="5">
                  <c:v>Tuluá</c:v>
                </c:pt>
                <c:pt idx="6">
                  <c:v>Buenaventura</c:v>
                </c:pt>
                <c:pt idx="7">
                  <c:v>Valle de Cauca</c:v>
                </c:pt>
              </c:strCache>
            </c:strRef>
          </c:cat>
          <c:val>
            <c:numRef>
              <c:f>Hoja1!$C$2:$C$9</c:f>
              <c:numCache>
                <c:formatCode>0.0</c:formatCode>
                <c:ptCount val="8"/>
                <c:pt idx="0">
                  <c:v>29.25764192139738</c:v>
                </c:pt>
                <c:pt idx="1">
                  <c:v>26.74418604651163</c:v>
                </c:pt>
                <c:pt idx="2">
                  <c:v>32.38636363636358</c:v>
                </c:pt>
                <c:pt idx="3">
                  <c:v>39.63963963963964</c:v>
                </c:pt>
                <c:pt idx="4">
                  <c:v>37.65690376569032</c:v>
                </c:pt>
                <c:pt idx="5">
                  <c:v>41.76470588235294</c:v>
                </c:pt>
                <c:pt idx="6">
                  <c:v>33.33333333333333</c:v>
                </c:pt>
                <c:pt idx="7">
                  <c:v>34.19442556084294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Disminuirán</c:v>
                </c:pt>
              </c:strCache>
            </c:strRef>
          </c:tx>
          <c:spPr>
            <a:solidFill>
              <a:srgbClr val="DD005E"/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Hoja1!$A$2:$A$9</c:f>
              <c:strCache>
                <c:ptCount val="8"/>
                <c:pt idx="0">
                  <c:v>Cali</c:v>
                </c:pt>
                <c:pt idx="1">
                  <c:v>Sevilla</c:v>
                </c:pt>
                <c:pt idx="2">
                  <c:v>Cartago</c:v>
                </c:pt>
                <c:pt idx="3">
                  <c:v>Palmira</c:v>
                </c:pt>
                <c:pt idx="4">
                  <c:v>Buga</c:v>
                </c:pt>
                <c:pt idx="5">
                  <c:v>Tuluá</c:v>
                </c:pt>
                <c:pt idx="6">
                  <c:v>Buenaventura</c:v>
                </c:pt>
                <c:pt idx="7">
                  <c:v>Valle de Cauca</c:v>
                </c:pt>
              </c:strCache>
            </c:strRef>
          </c:cat>
          <c:val>
            <c:numRef>
              <c:f>Hoja1!$D$2:$D$9</c:f>
              <c:numCache>
                <c:formatCode>0.0</c:formatCode>
                <c:ptCount val="8"/>
                <c:pt idx="0">
                  <c:v>10.04366812227074</c:v>
                </c:pt>
                <c:pt idx="1">
                  <c:v>16.27906976744186</c:v>
                </c:pt>
                <c:pt idx="2">
                  <c:v>12.5</c:v>
                </c:pt>
                <c:pt idx="3">
                  <c:v>9.45945945945946</c:v>
                </c:pt>
                <c:pt idx="4">
                  <c:v>12.55230125523012</c:v>
                </c:pt>
                <c:pt idx="5">
                  <c:v>8.823529411764706</c:v>
                </c:pt>
                <c:pt idx="6">
                  <c:v>19.16666666666667</c:v>
                </c:pt>
                <c:pt idx="7">
                  <c:v>11.62474507138001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overlap val="100"/>
        <c:axId val="-2011414344"/>
        <c:axId val="-2011410952"/>
      </c:barChart>
      <c:catAx>
        <c:axId val="-2011414344"/>
        <c:scaling>
          <c:orientation val="maxMin"/>
        </c:scaling>
        <c:delete val="0"/>
        <c:axPos val="l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-2011410952"/>
        <c:crosses val="autoZero"/>
        <c:auto val="1"/>
        <c:lblAlgn val="ctr"/>
        <c:lblOffset val="100"/>
        <c:noMultiLvlLbl val="0"/>
      </c:catAx>
      <c:valAx>
        <c:axId val="-201141095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-2011414344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>
                <a:solidFill>
                  <a:srgbClr val="0070C0"/>
                </a:solidFill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bg1">
                    <a:lumMod val="65000"/>
                  </a:schemeClr>
                </a:solidFill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rgbClr val="DD005E"/>
                </a:solidFill>
              </a:defRPr>
            </a:pPr>
            <a:endParaRPr lang="es-ES"/>
          </a:p>
        </c:txPr>
      </c:legendEntry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4037889035045"/>
          <c:y val="0.025263945233602"/>
          <c:w val="0.661802795737193"/>
          <c:h val="0.79093375664608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Aumentará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Hoja1!$A$2:$A$9</c:f>
              <c:strCache>
                <c:ptCount val="8"/>
                <c:pt idx="0">
                  <c:v>Cali</c:v>
                </c:pt>
                <c:pt idx="1">
                  <c:v>Buenaventura</c:v>
                </c:pt>
                <c:pt idx="2">
                  <c:v>Palmira</c:v>
                </c:pt>
                <c:pt idx="3">
                  <c:v>Tuluá</c:v>
                </c:pt>
                <c:pt idx="4">
                  <c:v>Buga</c:v>
                </c:pt>
                <c:pt idx="5">
                  <c:v>Sevilla</c:v>
                </c:pt>
                <c:pt idx="6">
                  <c:v>Cartago</c:v>
                </c:pt>
                <c:pt idx="7">
                  <c:v>Valle del Cauca</c:v>
                </c:pt>
              </c:strCache>
            </c:strRef>
          </c:cat>
          <c:val>
            <c:numRef>
              <c:f>Hoja1!$B$2:$B$9</c:f>
              <c:numCache>
                <c:formatCode>0.0</c:formatCode>
                <c:ptCount val="8"/>
                <c:pt idx="0">
                  <c:v>28.82096069868996</c:v>
                </c:pt>
                <c:pt idx="1">
                  <c:v>25.0</c:v>
                </c:pt>
                <c:pt idx="2">
                  <c:v>22.07207207207207</c:v>
                </c:pt>
                <c:pt idx="3">
                  <c:v>21.17647058823529</c:v>
                </c:pt>
                <c:pt idx="4">
                  <c:v>18.82845188284519</c:v>
                </c:pt>
                <c:pt idx="5">
                  <c:v>18.6046511627907</c:v>
                </c:pt>
                <c:pt idx="6">
                  <c:v>18.1818181818182</c:v>
                </c:pt>
                <c:pt idx="7">
                  <c:v>23.11352821210061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 mantendrá igual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Hoja1!$A$2:$A$9</c:f>
              <c:strCache>
                <c:ptCount val="8"/>
                <c:pt idx="0">
                  <c:v>Cali</c:v>
                </c:pt>
                <c:pt idx="1">
                  <c:v>Buenaventura</c:v>
                </c:pt>
                <c:pt idx="2">
                  <c:v>Palmira</c:v>
                </c:pt>
                <c:pt idx="3">
                  <c:v>Tuluá</c:v>
                </c:pt>
                <c:pt idx="4">
                  <c:v>Buga</c:v>
                </c:pt>
                <c:pt idx="5">
                  <c:v>Sevilla</c:v>
                </c:pt>
                <c:pt idx="6">
                  <c:v>Cartago</c:v>
                </c:pt>
                <c:pt idx="7">
                  <c:v>Valle del Cauca</c:v>
                </c:pt>
              </c:strCache>
            </c:strRef>
          </c:cat>
          <c:val>
            <c:numRef>
              <c:f>Hoja1!$C$2:$C$9</c:f>
              <c:numCache>
                <c:formatCode>0.0</c:formatCode>
                <c:ptCount val="8"/>
                <c:pt idx="0">
                  <c:v>64.19213973799121</c:v>
                </c:pt>
                <c:pt idx="1">
                  <c:v>67.5</c:v>
                </c:pt>
                <c:pt idx="2">
                  <c:v>72.97297297297291</c:v>
                </c:pt>
                <c:pt idx="3">
                  <c:v>75.88235294117645</c:v>
                </c:pt>
                <c:pt idx="4">
                  <c:v>75.7322175732217</c:v>
                </c:pt>
                <c:pt idx="5">
                  <c:v>74.4186046511628</c:v>
                </c:pt>
                <c:pt idx="6">
                  <c:v>75.0</c:v>
                </c:pt>
                <c:pt idx="7">
                  <c:v>70.90414683888511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Disminuirá</c:v>
                </c:pt>
              </c:strCache>
            </c:strRef>
          </c:tx>
          <c:spPr>
            <a:solidFill>
              <a:srgbClr val="DD005E"/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Hoja1!$A$2:$A$9</c:f>
              <c:strCache>
                <c:ptCount val="8"/>
                <c:pt idx="0">
                  <c:v>Cali</c:v>
                </c:pt>
                <c:pt idx="1">
                  <c:v>Buenaventura</c:v>
                </c:pt>
                <c:pt idx="2">
                  <c:v>Palmira</c:v>
                </c:pt>
                <c:pt idx="3">
                  <c:v>Tuluá</c:v>
                </c:pt>
                <c:pt idx="4">
                  <c:v>Buga</c:v>
                </c:pt>
                <c:pt idx="5">
                  <c:v>Sevilla</c:v>
                </c:pt>
                <c:pt idx="6">
                  <c:v>Cartago</c:v>
                </c:pt>
                <c:pt idx="7">
                  <c:v>Valle del Cauca</c:v>
                </c:pt>
              </c:strCache>
            </c:strRef>
          </c:cat>
          <c:val>
            <c:numRef>
              <c:f>Hoja1!$D$2:$D$9</c:f>
              <c:numCache>
                <c:formatCode>0.0</c:formatCode>
                <c:ptCount val="8"/>
                <c:pt idx="0">
                  <c:v>6.986899563318777</c:v>
                </c:pt>
                <c:pt idx="1">
                  <c:v>7.5</c:v>
                </c:pt>
                <c:pt idx="2">
                  <c:v>4.95495495495495</c:v>
                </c:pt>
                <c:pt idx="3">
                  <c:v>2.941176470588235</c:v>
                </c:pt>
                <c:pt idx="4">
                  <c:v>5.439330543933055</c:v>
                </c:pt>
                <c:pt idx="5">
                  <c:v>6.976744186046512</c:v>
                </c:pt>
                <c:pt idx="6">
                  <c:v>6.818181818181814</c:v>
                </c:pt>
                <c:pt idx="7">
                  <c:v>5.982324949014276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100"/>
        <c:axId val="-2091644952"/>
        <c:axId val="-2091330648"/>
      </c:barChart>
      <c:catAx>
        <c:axId val="-2091644952"/>
        <c:scaling>
          <c:orientation val="maxMin"/>
        </c:scaling>
        <c:delete val="0"/>
        <c:axPos val="l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-2091330648"/>
        <c:crosses val="autoZero"/>
        <c:auto val="1"/>
        <c:lblAlgn val="ctr"/>
        <c:lblOffset val="100"/>
        <c:noMultiLvlLbl val="0"/>
      </c:catAx>
      <c:valAx>
        <c:axId val="-2091330648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-2091644952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>
                <a:solidFill>
                  <a:srgbClr val="0070C0"/>
                </a:solidFill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bg1">
                    <a:lumMod val="65000"/>
                  </a:schemeClr>
                </a:solidFill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rgbClr val="DD005E"/>
                </a:solidFill>
              </a:defRPr>
            </a:pPr>
            <a:endParaRPr lang="es-ES"/>
          </a:p>
        </c:txPr>
      </c:legendEntry>
      <c:layout>
        <c:manualLayout>
          <c:xMode val="edge"/>
          <c:yMode val="edge"/>
          <c:x val="0.0668799698537698"/>
          <c:y val="0.848784359567876"/>
          <c:w val="0.880211527908598"/>
          <c:h val="0.118933503439477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245528539662451"/>
          <c:y val="0.0930882251931038"/>
          <c:w val="0.96929540633989"/>
          <c:h val="0.6306739338330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Mucho mejor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0.00492357411161471"/>
                  <c:y val="-0.009370868085072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"/>
                  <c:y val="-0.010729551124013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"/>
                  <c:y val="-0.012141944912663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"/>
                  <c:y val="-0.01234153671096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9.02644826365974E-17"/>
                  <c:y val="-0.021266141406479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0"/>
                  <c:y val="-0.023425844021330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9.02644826365974E-17"/>
                  <c:y val="-0.027269146556080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0"/>
                  <c:y val="-0.016713326499027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Hoja1!$A$2:$A$9</c:f>
              <c:strCache>
                <c:ptCount val="8"/>
                <c:pt idx="0">
                  <c:v>Tuluá</c:v>
                </c:pt>
                <c:pt idx="1">
                  <c:v>Buenaventura</c:v>
                </c:pt>
                <c:pt idx="2">
                  <c:v>Cali</c:v>
                </c:pt>
                <c:pt idx="3">
                  <c:v>Sevilla</c:v>
                </c:pt>
                <c:pt idx="4">
                  <c:v>Buga</c:v>
                </c:pt>
                <c:pt idx="5">
                  <c:v>Palmira</c:v>
                </c:pt>
                <c:pt idx="6">
                  <c:v>Cartago</c:v>
                </c:pt>
                <c:pt idx="7">
                  <c:v>Valle del Cauca</c:v>
                </c:pt>
              </c:strCache>
            </c:strRef>
          </c:cat>
          <c:val>
            <c:numRef>
              <c:f>Hoja1!$B$2:$B$9</c:f>
              <c:numCache>
                <c:formatCode>0.0</c:formatCode>
                <c:ptCount val="8"/>
                <c:pt idx="0">
                  <c:v>10.58823529411765</c:v>
                </c:pt>
                <c:pt idx="1">
                  <c:v>10.0</c:v>
                </c:pt>
                <c:pt idx="2">
                  <c:v>9.38864628820961</c:v>
                </c:pt>
                <c:pt idx="3">
                  <c:v>9.30232558139535</c:v>
                </c:pt>
                <c:pt idx="4">
                  <c:v>5.439330543933055</c:v>
                </c:pt>
                <c:pt idx="5">
                  <c:v>4.504504504504505</c:v>
                </c:pt>
                <c:pt idx="6">
                  <c:v>2.840909090909091</c:v>
                </c:pt>
                <c:pt idx="7">
                  <c:v>7.409925220938137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Mejor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Hoja1!$A$2:$A$9</c:f>
              <c:strCache>
                <c:ptCount val="8"/>
                <c:pt idx="0">
                  <c:v>Tuluá</c:v>
                </c:pt>
                <c:pt idx="1">
                  <c:v>Buenaventura</c:v>
                </c:pt>
                <c:pt idx="2">
                  <c:v>Cali</c:v>
                </c:pt>
                <c:pt idx="3">
                  <c:v>Sevilla</c:v>
                </c:pt>
                <c:pt idx="4">
                  <c:v>Buga</c:v>
                </c:pt>
                <c:pt idx="5">
                  <c:v>Palmira</c:v>
                </c:pt>
                <c:pt idx="6">
                  <c:v>Cartago</c:v>
                </c:pt>
                <c:pt idx="7">
                  <c:v>Valle del Cauca</c:v>
                </c:pt>
              </c:strCache>
            </c:strRef>
          </c:cat>
          <c:val>
            <c:numRef>
              <c:f>Hoja1!$C$2:$C$9</c:f>
              <c:numCache>
                <c:formatCode>0.0</c:formatCode>
                <c:ptCount val="8"/>
                <c:pt idx="0">
                  <c:v>32.35294117647057</c:v>
                </c:pt>
                <c:pt idx="1">
                  <c:v>31.66666666666666</c:v>
                </c:pt>
                <c:pt idx="2">
                  <c:v>32.53275109170306</c:v>
                </c:pt>
                <c:pt idx="3">
                  <c:v>32.55813953488372</c:v>
                </c:pt>
                <c:pt idx="4">
                  <c:v>29.28870292887028</c:v>
                </c:pt>
                <c:pt idx="5">
                  <c:v>25.67567567567567</c:v>
                </c:pt>
                <c:pt idx="6">
                  <c:v>27.27272727272723</c:v>
                </c:pt>
                <c:pt idx="7">
                  <c:v>30.25152957171988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Igual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Hoja1!$A$2:$A$9</c:f>
              <c:strCache>
                <c:ptCount val="8"/>
                <c:pt idx="0">
                  <c:v>Tuluá</c:v>
                </c:pt>
                <c:pt idx="1">
                  <c:v>Buenaventura</c:v>
                </c:pt>
                <c:pt idx="2">
                  <c:v>Cali</c:v>
                </c:pt>
                <c:pt idx="3">
                  <c:v>Sevilla</c:v>
                </c:pt>
                <c:pt idx="4">
                  <c:v>Buga</c:v>
                </c:pt>
                <c:pt idx="5">
                  <c:v>Palmira</c:v>
                </c:pt>
                <c:pt idx="6">
                  <c:v>Cartago</c:v>
                </c:pt>
                <c:pt idx="7">
                  <c:v>Valle del Cauca</c:v>
                </c:pt>
              </c:strCache>
            </c:strRef>
          </c:cat>
          <c:val>
            <c:numRef>
              <c:f>Hoja1!$D$2:$D$9</c:f>
              <c:numCache>
                <c:formatCode>0.0</c:formatCode>
                <c:ptCount val="8"/>
                <c:pt idx="0">
                  <c:v>38.8235294117647</c:v>
                </c:pt>
                <c:pt idx="1">
                  <c:v>34.16666666666661</c:v>
                </c:pt>
                <c:pt idx="2">
                  <c:v>39.08296943231439</c:v>
                </c:pt>
                <c:pt idx="3">
                  <c:v>47.67441860465117</c:v>
                </c:pt>
                <c:pt idx="4">
                  <c:v>40.16736401673639</c:v>
                </c:pt>
                <c:pt idx="5">
                  <c:v>46.3963963963964</c:v>
                </c:pt>
                <c:pt idx="6">
                  <c:v>48.86363636363632</c:v>
                </c:pt>
                <c:pt idx="7">
                  <c:v>41.6043507817811</c:v>
                </c:pt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Peor</c:v>
                </c:pt>
              </c:strCache>
            </c:strRef>
          </c:tx>
          <c:spPr>
            <a:solidFill>
              <a:srgbClr val="DD005E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Hoja1!$A$2:$A$9</c:f>
              <c:strCache>
                <c:ptCount val="8"/>
                <c:pt idx="0">
                  <c:v>Tuluá</c:v>
                </c:pt>
                <c:pt idx="1">
                  <c:v>Buenaventura</c:v>
                </c:pt>
                <c:pt idx="2">
                  <c:v>Cali</c:v>
                </c:pt>
                <c:pt idx="3">
                  <c:v>Sevilla</c:v>
                </c:pt>
                <c:pt idx="4">
                  <c:v>Buga</c:v>
                </c:pt>
                <c:pt idx="5">
                  <c:v>Palmira</c:v>
                </c:pt>
                <c:pt idx="6">
                  <c:v>Cartago</c:v>
                </c:pt>
                <c:pt idx="7">
                  <c:v>Valle del Cauca</c:v>
                </c:pt>
              </c:strCache>
            </c:strRef>
          </c:cat>
          <c:val>
            <c:numRef>
              <c:f>Hoja1!$E$2:$E$9</c:f>
              <c:numCache>
                <c:formatCode>0.0</c:formatCode>
                <c:ptCount val="8"/>
                <c:pt idx="0">
                  <c:v>16.47058823529412</c:v>
                </c:pt>
                <c:pt idx="1">
                  <c:v>22.5</c:v>
                </c:pt>
                <c:pt idx="2">
                  <c:v>15.93886462882096</c:v>
                </c:pt>
                <c:pt idx="3">
                  <c:v>6.976744186046512</c:v>
                </c:pt>
                <c:pt idx="4">
                  <c:v>23.43096234309623</c:v>
                </c:pt>
                <c:pt idx="5">
                  <c:v>20.72072072072072</c:v>
                </c:pt>
                <c:pt idx="6">
                  <c:v>21.02272727272723</c:v>
                </c:pt>
                <c:pt idx="7">
                  <c:v>18.55880353501019</c:v>
                </c:pt>
              </c:numCache>
            </c:numRef>
          </c:val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Mucho peor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</a:defRPr>
                </a:pPr>
                <a:endParaRPr lang="es-E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Hoja1!$A$2:$A$9</c:f>
              <c:strCache>
                <c:ptCount val="8"/>
                <c:pt idx="0">
                  <c:v>Tuluá</c:v>
                </c:pt>
                <c:pt idx="1">
                  <c:v>Buenaventura</c:v>
                </c:pt>
                <c:pt idx="2">
                  <c:v>Cali</c:v>
                </c:pt>
                <c:pt idx="3">
                  <c:v>Sevilla</c:v>
                </c:pt>
                <c:pt idx="4">
                  <c:v>Buga</c:v>
                </c:pt>
                <c:pt idx="5">
                  <c:v>Palmira</c:v>
                </c:pt>
                <c:pt idx="6">
                  <c:v>Cartago</c:v>
                </c:pt>
                <c:pt idx="7">
                  <c:v>Valle del Cauca</c:v>
                </c:pt>
              </c:strCache>
            </c:strRef>
          </c:cat>
          <c:val>
            <c:numRef>
              <c:f>Hoja1!$F$2:$F$9</c:f>
              <c:numCache>
                <c:formatCode>0.0</c:formatCode>
                <c:ptCount val="8"/>
                <c:pt idx="0">
                  <c:v>1.764705882352941</c:v>
                </c:pt>
                <c:pt idx="1">
                  <c:v>1.666666666666667</c:v>
                </c:pt>
                <c:pt idx="2">
                  <c:v>3.056768558951965</c:v>
                </c:pt>
                <c:pt idx="3">
                  <c:v>3.488372093023254</c:v>
                </c:pt>
                <c:pt idx="4">
                  <c:v>1.673640167364017</c:v>
                </c:pt>
                <c:pt idx="5">
                  <c:v>2.702702702702703</c:v>
                </c:pt>
                <c:pt idx="6">
                  <c:v>0.0</c:v>
                </c:pt>
                <c:pt idx="7">
                  <c:v>2.175390890550646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overlap val="100"/>
        <c:axId val="-2008835656"/>
        <c:axId val="-2008833064"/>
      </c:barChart>
      <c:catAx>
        <c:axId val="-200883565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sz="1200"/>
            </a:pPr>
            <a:endParaRPr lang="es-ES"/>
          </a:p>
        </c:txPr>
        <c:crossAx val="-2008833064"/>
        <c:crosses val="autoZero"/>
        <c:auto val="1"/>
        <c:lblAlgn val="ctr"/>
        <c:lblOffset val="100"/>
        <c:noMultiLvlLbl val="0"/>
      </c:catAx>
      <c:valAx>
        <c:axId val="-200883306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-2008835656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>
                <a:solidFill>
                  <a:srgbClr val="0070C0"/>
                </a:solidFill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rgbClr val="00B0F0"/>
                </a:solidFill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chemeClr val="bg1">
                    <a:lumMod val="65000"/>
                  </a:schemeClr>
                </a:solidFill>
              </a:defRPr>
            </a:pPr>
            <a:endParaRPr lang="es-ES"/>
          </a:p>
        </c:txPr>
      </c:legendEntry>
      <c:legendEntry>
        <c:idx val="3"/>
        <c:txPr>
          <a:bodyPr/>
          <a:lstStyle/>
          <a:p>
            <a:pPr>
              <a:defRPr>
                <a:solidFill>
                  <a:srgbClr val="DD005E"/>
                </a:solidFill>
              </a:defRPr>
            </a:pPr>
            <a:endParaRPr lang="es-ES"/>
          </a:p>
        </c:txPr>
      </c:legendEntry>
      <c:legendEntry>
        <c:idx val="4"/>
        <c:txPr>
          <a:bodyPr/>
          <a:lstStyle/>
          <a:p>
            <a:pPr>
              <a:defRPr>
                <a:solidFill>
                  <a:srgbClr val="C00000"/>
                </a:solidFill>
              </a:defRPr>
            </a:pPr>
            <a:endParaRPr lang="es-ES"/>
          </a:p>
        </c:txPr>
      </c:legendEntry>
      <c:layout>
        <c:manualLayout>
          <c:xMode val="edge"/>
          <c:yMode val="edge"/>
          <c:x val="0.0598401952523462"/>
          <c:y val="0.880869562329593"/>
          <c:w val="0.899999806240227"/>
          <c:h val="0.119130176243539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Trebuchet MS" panose="020B0603020202020204" pitchFamily="34" charset="0"/>
        </a:defRPr>
      </a:pPr>
      <a:endParaRPr lang="es-ES"/>
    </a:p>
  </c:txPr>
  <c:externalData r:id="rId2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51504617277407"/>
          <c:y val="0.018905319761859"/>
          <c:w val="0.739533396101573"/>
          <c:h val="0.84296897294636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Aumentó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Hoja1!$A$2:$A$16</c:f>
              <c:strCache>
                <c:ptCount val="15"/>
                <c:pt idx="0">
                  <c:v>Industria  I-14</c:v>
                </c:pt>
                <c:pt idx="1">
                  <c:v>Industria II-14</c:v>
                </c:pt>
                <c:pt idx="2">
                  <c:v>Industria  I-15</c:v>
                </c:pt>
                <c:pt idx="4">
                  <c:v>Comercio  I-14</c:v>
                </c:pt>
                <c:pt idx="5">
                  <c:v>Comercio II-14</c:v>
                </c:pt>
                <c:pt idx="6">
                  <c:v>Comercio  I-15</c:v>
                </c:pt>
                <c:pt idx="8">
                  <c:v>Servicios  I-14</c:v>
                </c:pt>
                <c:pt idx="9">
                  <c:v>Servicios II-14</c:v>
                </c:pt>
                <c:pt idx="10">
                  <c:v>Servicios  I-15</c:v>
                </c:pt>
                <c:pt idx="12">
                  <c:v>Total*  I-14</c:v>
                </c:pt>
                <c:pt idx="13">
                  <c:v>Total* II-14</c:v>
                </c:pt>
                <c:pt idx="14">
                  <c:v>Total*  I-15</c:v>
                </c:pt>
              </c:strCache>
            </c:strRef>
          </c:cat>
          <c:val>
            <c:numRef>
              <c:f>Hoja1!$B$2:$B$16</c:f>
              <c:numCache>
                <c:formatCode>0.0</c:formatCode>
                <c:ptCount val="15"/>
                <c:pt idx="0">
                  <c:v>36.36363636363632</c:v>
                </c:pt>
                <c:pt idx="1">
                  <c:v>48.993288590604</c:v>
                </c:pt>
                <c:pt idx="2">
                  <c:v>33.66336633663366</c:v>
                </c:pt>
                <c:pt idx="4">
                  <c:v>34.0</c:v>
                </c:pt>
                <c:pt idx="5">
                  <c:v>47.6923076923077</c:v>
                </c:pt>
                <c:pt idx="6">
                  <c:v>36.13445378151257</c:v>
                </c:pt>
                <c:pt idx="8">
                  <c:v>32.58426966292134</c:v>
                </c:pt>
                <c:pt idx="9">
                  <c:v>44.55445544554452</c:v>
                </c:pt>
                <c:pt idx="10">
                  <c:v>42.99065420560744</c:v>
                </c:pt>
                <c:pt idx="12">
                  <c:v>35.09316770186332</c:v>
                </c:pt>
                <c:pt idx="13">
                  <c:v>49.69072164948454</c:v>
                </c:pt>
                <c:pt idx="14">
                  <c:v>39.08296943231439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 mantuvo igual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Hoja1!$A$2:$A$16</c:f>
              <c:strCache>
                <c:ptCount val="15"/>
                <c:pt idx="0">
                  <c:v>Industria  I-14</c:v>
                </c:pt>
                <c:pt idx="1">
                  <c:v>Industria II-14</c:v>
                </c:pt>
                <c:pt idx="2">
                  <c:v>Industria  I-15</c:v>
                </c:pt>
                <c:pt idx="4">
                  <c:v>Comercio  I-14</c:v>
                </c:pt>
                <c:pt idx="5">
                  <c:v>Comercio II-14</c:v>
                </c:pt>
                <c:pt idx="6">
                  <c:v>Comercio  I-15</c:v>
                </c:pt>
                <c:pt idx="8">
                  <c:v>Servicios  I-14</c:v>
                </c:pt>
                <c:pt idx="9">
                  <c:v>Servicios II-14</c:v>
                </c:pt>
                <c:pt idx="10">
                  <c:v>Servicios  I-15</c:v>
                </c:pt>
                <c:pt idx="12">
                  <c:v>Total*  I-14</c:v>
                </c:pt>
                <c:pt idx="13">
                  <c:v>Total* II-14</c:v>
                </c:pt>
                <c:pt idx="14">
                  <c:v>Total*  I-15</c:v>
                </c:pt>
              </c:strCache>
            </c:strRef>
          </c:cat>
          <c:val>
            <c:numRef>
              <c:f>Hoja1!$C$2:$C$16</c:f>
              <c:numCache>
                <c:formatCode>0.0</c:formatCode>
                <c:ptCount val="15"/>
                <c:pt idx="0">
                  <c:v>32.32323232323233</c:v>
                </c:pt>
                <c:pt idx="1">
                  <c:v>23.48993288590601</c:v>
                </c:pt>
                <c:pt idx="2">
                  <c:v>38.61386138613859</c:v>
                </c:pt>
                <c:pt idx="4">
                  <c:v>22.0</c:v>
                </c:pt>
                <c:pt idx="5">
                  <c:v>32.30769230769224</c:v>
                </c:pt>
                <c:pt idx="6">
                  <c:v>35.29411764705886</c:v>
                </c:pt>
                <c:pt idx="8">
                  <c:v>29.21348314606741</c:v>
                </c:pt>
                <c:pt idx="9">
                  <c:v>36.6336633663366</c:v>
                </c:pt>
                <c:pt idx="10">
                  <c:v>36.44859813084112</c:v>
                </c:pt>
                <c:pt idx="12">
                  <c:v>27.63975155279503</c:v>
                </c:pt>
                <c:pt idx="13">
                  <c:v>30.51546391752577</c:v>
                </c:pt>
                <c:pt idx="14">
                  <c:v>34.71615720524017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Disminuyó</c:v>
                </c:pt>
              </c:strCache>
            </c:strRef>
          </c:tx>
          <c:spPr>
            <a:solidFill>
              <a:srgbClr val="DD005E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Hoja1!$A$2:$A$16</c:f>
              <c:strCache>
                <c:ptCount val="15"/>
                <c:pt idx="0">
                  <c:v>Industria  I-14</c:v>
                </c:pt>
                <c:pt idx="1">
                  <c:v>Industria II-14</c:v>
                </c:pt>
                <c:pt idx="2">
                  <c:v>Industria  I-15</c:v>
                </c:pt>
                <c:pt idx="4">
                  <c:v>Comercio  I-14</c:v>
                </c:pt>
                <c:pt idx="5">
                  <c:v>Comercio II-14</c:v>
                </c:pt>
                <c:pt idx="6">
                  <c:v>Comercio  I-15</c:v>
                </c:pt>
                <c:pt idx="8">
                  <c:v>Servicios  I-14</c:v>
                </c:pt>
                <c:pt idx="9">
                  <c:v>Servicios II-14</c:v>
                </c:pt>
                <c:pt idx="10">
                  <c:v>Servicios  I-15</c:v>
                </c:pt>
                <c:pt idx="12">
                  <c:v>Total*  I-14</c:v>
                </c:pt>
                <c:pt idx="13">
                  <c:v>Total* II-14</c:v>
                </c:pt>
                <c:pt idx="14">
                  <c:v>Total*  I-15</c:v>
                </c:pt>
              </c:strCache>
            </c:strRef>
          </c:cat>
          <c:val>
            <c:numRef>
              <c:f>Hoja1!$D$2:$D$16</c:f>
              <c:numCache>
                <c:formatCode>0.0</c:formatCode>
                <c:ptCount val="15"/>
                <c:pt idx="0">
                  <c:v>31.31313131313131</c:v>
                </c:pt>
                <c:pt idx="1">
                  <c:v>27.51677852348993</c:v>
                </c:pt>
                <c:pt idx="2">
                  <c:v>27.72277227722769</c:v>
                </c:pt>
                <c:pt idx="4">
                  <c:v>44.0</c:v>
                </c:pt>
                <c:pt idx="5">
                  <c:v>20.0</c:v>
                </c:pt>
                <c:pt idx="6">
                  <c:v>28.57142857142857</c:v>
                </c:pt>
                <c:pt idx="8">
                  <c:v>38.2022471910112</c:v>
                </c:pt>
                <c:pt idx="9">
                  <c:v>18.81188118811881</c:v>
                </c:pt>
                <c:pt idx="10">
                  <c:v>20.5607476635514</c:v>
                </c:pt>
                <c:pt idx="12">
                  <c:v>37.26708074534159</c:v>
                </c:pt>
                <c:pt idx="13">
                  <c:v>19.79381443298969</c:v>
                </c:pt>
                <c:pt idx="14">
                  <c:v>26.20087336244542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"/>
        <c:overlap val="100"/>
        <c:axId val="-2010088824"/>
        <c:axId val="-2009414712"/>
      </c:barChart>
      <c:dateAx>
        <c:axId val="-2010088824"/>
        <c:scaling>
          <c:orientation val="maxMin"/>
        </c:scaling>
        <c:delete val="0"/>
        <c:axPos val="l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-2009414712"/>
        <c:crosses val="autoZero"/>
        <c:auto val="0"/>
        <c:lblOffset val="100"/>
        <c:baseTimeUnit val="days"/>
        <c:majorUnit val="1.0"/>
        <c:minorUnit val="2.0"/>
      </c:dateAx>
      <c:valAx>
        <c:axId val="-200941471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-2010088824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>
                <a:solidFill>
                  <a:srgbClr val="0070C0"/>
                </a:solidFill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bg1">
                    <a:lumMod val="65000"/>
                  </a:schemeClr>
                </a:solidFill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rgbClr val="DD005E"/>
                </a:solidFill>
              </a:defRPr>
            </a:pPr>
            <a:endParaRPr lang="es-ES"/>
          </a:p>
        </c:txPr>
      </c:legendEntry>
      <c:layout>
        <c:manualLayout>
          <c:xMode val="edge"/>
          <c:yMode val="edge"/>
          <c:x val="0.111949420442571"/>
          <c:y val="0.903618552187012"/>
          <c:w val="0.788739105850122"/>
          <c:h val="0.0772427791247596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Trebuchet MS" panose="020B0603020202020204" pitchFamily="34" charset="0"/>
        </a:defRPr>
      </a:pPr>
      <a:endParaRPr lang="es-ES"/>
    </a:p>
  </c:txPr>
  <c:externalData r:id="rId2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655185854449"/>
          <c:y val="0.0388012550831172"/>
          <c:w val="0.713201950967553"/>
          <c:h val="0.82074554040183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Aumentó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Hoja1!$A$2:$A$16</c:f>
              <c:strCache>
                <c:ptCount val="15"/>
                <c:pt idx="0">
                  <c:v>Industria  I-14</c:v>
                </c:pt>
                <c:pt idx="1">
                  <c:v>Industria II-14</c:v>
                </c:pt>
                <c:pt idx="2">
                  <c:v>Industria  I-15</c:v>
                </c:pt>
                <c:pt idx="4">
                  <c:v>Comercio  I-14</c:v>
                </c:pt>
                <c:pt idx="5">
                  <c:v>Comercio II-14</c:v>
                </c:pt>
                <c:pt idx="6">
                  <c:v>Comercio  I-15</c:v>
                </c:pt>
                <c:pt idx="8">
                  <c:v>Servicios  I-14</c:v>
                </c:pt>
                <c:pt idx="9">
                  <c:v>Servicios II-14</c:v>
                </c:pt>
                <c:pt idx="10">
                  <c:v>Servicios  I-15</c:v>
                </c:pt>
                <c:pt idx="12">
                  <c:v>Total*  I-14</c:v>
                </c:pt>
                <c:pt idx="13">
                  <c:v>Total* II-14</c:v>
                </c:pt>
                <c:pt idx="14">
                  <c:v>Total*  I-15</c:v>
                </c:pt>
              </c:strCache>
            </c:strRef>
          </c:cat>
          <c:val>
            <c:numRef>
              <c:f>Hoja1!$B$2:$B$16</c:f>
              <c:numCache>
                <c:formatCode>0.0</c:formatCode>
                <c:ptCount val="15"/>
                <c:pt idx="0">
                  <c:v>29.29292929292925</c:v>
                </c:pt>
                <c:pt idx="1">
                  <c:v>24.16107382550335</c:v>
                </c:pt>
                <c:pt idx="2">
                  <c:v>18.81188118811881</c:v>
                </c:pt>
                <c:pt idx="4">
                  <c:v>15.0</c:v>
                </c:pt>
                <c:pt idx="5">
                  <c:v>20.0</c:v>
                </c:pt>
                <c:pt idx="6">
                  <c:v>21.84873949579832</c:v>
                </c:pt>
                <c:pt idx="8">
                  <c:v>16.85393258426966</c:v>
                </c:pt>
                <c:pt idx="9">
                  <c:v>28.71287128712871</c:v>
                </c:pt>
                <c:pt idx="10">
                  <c:v>32.71028037383177</c:v>
                </c:pt>
                <c:pt idx="12">
                  <c:v>20.80745341614907</c:v>
                </c:pt>
                <c:pt idx="13">
                  <c:v>24.94845360824742</c:v>
                </c:pt>
                <c:pt idx="14">
                  <c:v>24.89082969432312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 mantuvo igual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Hoja1!$A$2:$A$16</c:f>
              <c:strCache>
                <c:ptCount val="15"/>
                <c:pt idx="0">
                  <c:v>Industria  I-14</c:v>
                </c:pt>
                <c:pt idx="1">
                  <c:v>Industria II-14</c:v>
                </c:pt>
                <c:pt idx="2">
                  <c:v>Industria  I-15</c:v>
                </c:pt>
                <c:pt idx="4">
                  <c:v>Comercio  I-14</c:v>
                </c:pt>
                <c:pt idx="5">
                  <c:v>Comercio II-14</c:v>
                </c:pt>
                <c:pt idx="6">
                  <c:v>Comercio  I-15</c:v>
                </c:pt>
                <c:pt idx="8">
                  <c:v>Servicios  I-14</c:v>
                </c:pt>
                <c:pt idx="9">
                  <c:v>Servicios II-14</c:v>
                </c:pt>
                <c:pt idx="10">
                  <c:v>Servicios  I-15</c:v>
                </c:pt>
                <c:pt idx="12">
                  <c:v>Total*  I-14</c:v>
                </c:pt>
                <c:pt idx="13">
                  <c:v>Total* II-14</c:v>
                </c:pt>
                <c:pt idx="14">
                  <c:v>Total*  I-15</c:v>
                </c:pt>
              </c:strCache>
            </c:strRef>
          </c:cat>
          <c:val>
            <c:numRef>
              <c:f>Hoja1!$C$2:$C$16</c:f>
              <c:numCache>
                <c:formatCode>0.0</c:formatCode>
                <c:ptCount val="15"/>
                <c:pt idx="0">
                  <c:v>55.55555555555556</c:v>
                </c:pt>
                <c:pt idx="1">
                  <c:v>53.69127516778524</c:v>
                </c:pt>
                <c:pt idx="2">
                  <c:v>62.37623762376231</c:v>
                </c:pt>
                <c:pt idx="4">
                  <c:v>61.0</c:v>
                </c:pt>
                <c:pt idx="5">
                  <c:v>73.07692307692305</c:v>
                </c:pt>
                <c:pt idx="6">
                  <c:v>65.54621848739496</c:v>
                </c:pt>
                <c:pt idx="8">
                  <c:v>67.4157303370786</c:v>
                </c:pt>
                <c:pt idx="9">
                  <c:v>59.4059405940594</c:v>
                </c:pt>
                <c:pt idx="10">
                  <c:v>50.46728971962612</c:v>
                </c:pt>
                <c:pt idx="12">
                  <c:v>60.5590062111801</c:v>
                </c:pt>
                <c:pt idx="13">
                  <c:v>61.03092783505155</c:v>
                </c:pt>
                <c:pt idx="14">
                  <c:v>56.98689956331873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Disminuyó</c:v>
                </c:pt>
              </c:strCache>
            </c:strRef>
          </c:tx>
          <c:spPr>
            <a:solidFill>
              <a:srgbClr val="DD005E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Hoja1!$A$2:$A$16</c:f>
              <c:strCache>
                <c:ptCount val="15"/>
                <c:pt idx="0">
                  <c:v>Industria  I-14</c:v>
                </c:pt>
                <c:pt idx="1">
                  <c:v>Industria II-14</c:v>
                </c:pt>
                <c:pt idx="2">
                  <c:v>Industria  I-15</c:v>
                </c:pt>
                <c:pt idx="4">
                  <c:v>Comercio  I-14</c:v>
                </c:pt>
                <c:pt idx="5">
                  <c:v>Comercio II-14</c:v>
                </c:pt>
                <c:pt idx="6">
                  <c:v>Comercio  I-15</c:v>
                </c:pt>
                <c:pt idx="8">
                  <c:v>Servicios  I-14</c:v>
                </c:pt>
                <c:pt idx="9">
                  <c:v>Servicios II-14</c:v>
                </c:pt>
                <c:pt idx="10">
                  <c:v>Servicios  I-15</c:v>
                </c:pt>
                <c:pt idx="12">
                  <c:v>Total*  I-14</c:v>
                </c:pt>
                <c:pt idx="13">
                  <c:v>Total* II-14</c:v>
                </c:pt>
                <c:pt idx="14">
                  <c:v>Total*  I-15</c:v>
                </c:pt>
              </c:strCache>
            </c:strRef>
          </c:cat>
          <c:val>
            <c:numRef>
              <c:f>Hoja1!$D$2:$D$16</c:f>
              <c:numCache>
                <c:formatCode>0.0</c:formatCode>
                <c:ptCount val="15"/>
                <c:pt idx="0">
                  <c:v>15.15151515151515</c:v>
                </c:pt>
                <c:pt idx="1">
                  <c:v>22.14765100671141</c:v>
                </c:pt>
                <c:pt idx="2">
                  <c:v>18.81188118811881</c:v>
                </c:pt>
                <c:pt idx="4">
                  <c:v>24.0</c:v>
                </c:pt>
                <c:pt idx="5">
                  <c:v>6.923076923076922</c:v>
                </c:pt>
                <c:pt idx="6">
                  <c:v>12.60504201680672</c:v>
                </c:pt>
                <c:pt idx="8">
                  <c:v>15.73033707865168</c:v>
                </c:pt>
                <c:pt idx="9">
                  <c:v>11.88118811881188</c:v>
                </c:pt>
                <c:pt idx="10">
                  <c:v>16.82242990654203</c:v>
                </c:pt>
                <c:pt idx="12">
                  <c:v>18.6335403726708</c:v>
                </c:pt>
                <c:pt idx="13">
                  <c:v>14.02061855670103</c:v>
                </c:pt>
                <c:pt idx="14">
                  <c:v>18.12227074235808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"/>
        <c:overlap val="100"/>
        <c:axId val="-2061025672"/>
        <c:axId val="-2008380728"/>
      </c:barChart>
      <c:dateAx>
        <c:axId val="-2061025672"/>
        <c:scaling>
          <c:orientation val="maxMin"/>
        </c:scaling>
        <c:delete val="0"/>
        <c:axPos val="l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-2008380728"/>
        <c:crosses val="autoZero"/>
        <c:auto val="0"/>
        <c:lblOffset val="100"/>
        <c:baseTimeUnit val="days"/>
        <c:majorUnit val="1.0"/>
        <c:minorUnit val="2.0"/>
      </c:dateAx>
      <c:valAx>
        <c:axId val="-2008380728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-2061025672"/>
        <c:crossesAt val="2.0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>
                <a:solidFill>
                  <a:srgbClr val="0070C0"/>
                </a:solidFill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bg1">
                    <a:lumMod val="65000"/>
                  </a:schemeClr>
                </a:solidFill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rgbClr val="DD005E"/>
                </a:solidFill>
              </a:defRPr>
            </a:pPr>
            <a:endParaRPr lang="es-ES"/>
          </a:p>
        </c:txPr>
      </c:legendEntry>
      <c:layout>
        <c:manualLayout>
          <c:xMode val="edge"/>
          <c:yMode val="edge"/>
          <c:x val="0.0500001239941857"/>
          <c:y val="0.88917568317105"/>
          <c:w val="0.899999752011629"/>
          <c:h val="0.11082432102565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67539893686225"/>
          <c:y val="0.0"/>
          <c:w val="0.97033870123561"/>
          <c:h val="0.7149939689240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II Sem 2014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Pt>
            <c:idx val="5"/>
            <c:invertIfNegative val="0"/>
            <c:bubble3D val="0"/>
          </c:dPt>
          <c:dLbls>
            <c:txPr>
              <a:bodyPr/>
              <a:lstStyle/>
              <a:p>
                <a:pPr>
                  <a:defRPr b="1"/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Industria</c:v>
                </c:pt>
                <c:pt idx="1">
                  <c:v>Agropecuario y minería</c:v>
                </c:pt>
                <c:pt idx="2">
                  <c:v>Construcción</c:v>
                </c:pt>
                <c:pt idx="3">
                  <c:v>Servicios</c:v>
                </c:pt>
                <c:pt idx="4">
                  <c:v>Comercio</c:v>
                </c:pt>
                <c:pt idx="5">
                  <c:v>Total</c:v>
                </c:pt>
              </c:strCache>
            </c:strRef>
          </c:cat>
          <c:val>
            <c:numRef>
              <c:f>Hoja1!$B$2:$B$7</c:f>
              <c:numCache>
                <c:formatCode>0.0</c:formatCode>
                <c:ptCount val="6"/>
                <c:pt idx="0">
                  <c:v>36.24161073825504</c:v>
                </c:pt>
                <c:pt idx="1">
                  <c:v>31.70731707317072</c:v>
                </c:pt>
                <c:pt idx="2">
                  <c:v>31.25</c:v>
                </c:pt>
                <c:pt idx="3">
                  <c:v>30.69306930693069</c:v>
                </c:pt>
                <c:pt idx="4">
                  <c:v>23.07692307692307</c:v>
                </c:pt>
                <c:pt idx="5">
                  <c:v>30.51546391752577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I Sem 2015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Industria</c:v>
                </c:pt>
                <c:pt idx="1">
                  <c:v>Agropecuario y minería</c:v>
                </c:pt>
                <c:pt idx="2">
                  <c:v>Construcción</c:v>
                </c:pt>
                <c:pt idx="3">
                  <c:v>Servicios</c:v>
                </c:pt>
                <c:pt idx="4">
                  <c:v>Comercio</c:v>
                </c:pt>
                <c:pt idx="5">
                  <c:v>Total</c:v>
                </c:pt>
              </c:strCache>
            </c:strRef>
          </c:cat>
          <c:val>
            <c:numRef>
              <c:f>Hoja1!$C$2:$C$7</c:f>
              <c:numCache>
                <c:formatCode>0.0</c:formatCode>
                <c:ptCount val="6"/>
                <c:pt idx="0">
                  <c:v>29.7029702970297</c:v>
                </c:pt>
                <c:pt idx="1">
                  <c:v>38.63636363636363</c:v>
                </c:pt>
                <c:pt idx="2">
                  <c:v>31.0344827586207</c:v>
                </c:pt>
                <c:pt idx="3">
                  <c:v>40.18691588785047</c:v>
                </c:pt>
                <c:pt idx="4">
                  <c:v>29.41176470588236</c:v>
                </c:pt>
                <c:pt idx="5">
                  <c:v>33.1877729257642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-2051890360"/>
        <c:axId val="-2051887352"/>
      </c:barChart>
      <c:catAx>
        <c:axId val="-205189036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sz="1400"/>
            </a:pPr>
            <a:endParaRPr lang="es-ES"/>
          </a:p>
        </c:txPr>
        <c:crossAx val="-2051887352"/>
        <c:crosses val="autoZero"/>
        <c:auto val="1"/>
        <c:lblAlgn val="ctr"/>
        <c:lblOffset val="100"/>
        <c:noMultiLvlLbl val="0"/>
      </c:catAx>
      <c:valAx>
        <c:axId val="-2051887352"/>
        <c:scaling>
          <c:orientation val="minMax"/>
        </c:scaling>
        <c:delete val="1"/>
        <c:axPos val="l"/>
        <c:numFmt formatCode="0%" sourceLinked="0"/>
        <c:majorTickMark val="out"/>
        <c:minorTickMark val="none"/>
        <c:tickLblPos val="nextTo"/>
        <c:crossAx val="-2051890360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>
                <a:solidFill>
                  <a:schemeClr val="bg1">
                    <a:lumMod val="65000"/>
                  </a:schemeClr>
                </a:solidFill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rgbClr val="00B0F0"/>
                </a:solidFill>
              </a:defRPr>
            </a:pPr>
            <a:endParaRPr lang="es-ES"/>
          </a:p>
        </c:txPr>
      </c:legendEntry>
      <c:layout>
        <c:manualLayout>
          <c:xMode val="edge"/>
          <c:yMode val="edge"/>
          <c:x val="0.291324532784096"/>
          <c:y val="0.856526995866672"/>
          <c:w val="0.417350934431807"/>
          <c:h val="0.10125065468916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Exportaciones no tradicionales</c:v>
                </c:pt>
              </c:strCache>
            </c:strRef>
          </c:tx>
          <c:spPr>
            <a:solidFill>
              <a:srgbClr val="64A550"/>
            </a:solidFill>
            <a:ln>
              <a:noFill/>
            </a:ln>
          </c:spPr>
          <c:cat>
            <c:numRef>
              <c:f>Hoja1!$A$2:$A$13</c:f>
              <c:numCache>
                <c:formatCode>0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Hoja1!$B$2:$B$13</c:f>
              <c:numCache>
                <c:formatCode>#,##0</c:formatCode>
                <c:ptCount val="12"/>
                <c:pt idx="0">
                  <c:v>7097.699175000001</c:v>
                </c:pt>
                <c:pt idx="1">
                  <c:v>9108.924212360008</c:v>
                </c:pt>
                <c:pt idx="2">
                  <c:v>10824.84948924</c:v>
                </c:pt>
                <c:pt idx="3">
                  <c:v>12581.46826137</c:v>
                </c:pt>
                <c:pt idx="4">
                  <c:v>15784.31111463999</c:v>
                </c:pt>
                <c:pt idx="5">
                  <c:v>17623.07172647001</c:v>
                </c:pt>
                <c:pt idx="6">
                  <c:v>14893.80794277</c:v>
                </c:pt>
                <c:pt idx="7">
                  <c:v>14345.63214454</c:v>
                </c:pt>
                <c:pt idx="8">
                  <c:v>16662.42199898001</c:v>
                </c:pt>
                <c:pt idx="9">
                  <c:v>17969.87697301997</c:v>
                </c:pt>
                <c:pt idx="10">
                  <c:v>17088.58927619989</c:v>
                </c:pt>
                <c:pt idx="11">
                  <c:v>15944.67368269998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Exportaciones tradicionales </c:v>
                </c:pt>
              </c:strCache>
            </c:strRef>
          </c:tx>
          <c:spPr>
            <a:solidFill>
              <a:srgbClr val="1D398A"/>
            </a:solidFill>
          </c:spPr>
          <c:cat>
            <c:numRef>
              <c:f>Hoja1!$A$2:$A$13</c:f>
              <c:numCache>
                <c:formatCode>0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Hoja1!$C$2:$C$13</c:f>
              <c:numCache>
                <c:formatCode>#,##0</c:formatCode>
                <c:ptCount val="12"/>
                <c:pt idx="0">
                  <c:v>6030.825019</c:v>
                </c:pt>
                <c:pt idx="1">
                  <c:v>7679.403627179998</c:v>
                </c:pt>
                <c:pt idx="2">
                  <c:v>10365.58924569</c:v>
                </c:pt>
                <c:pt idx="3">
                  <c:v>11809.50684134</c:v>
                </c:pt>
                <c:pt idx="4">
                  <c:v>14207.02088528</c:v>
                </c:pt>
                <c:pt idx="5">
                  <c:v>20002.81033861999</c:v>
                </c:pt>
                <c:pt idx="6">
                  <c:v>17952.51876742</c:v>
                </c:pt>
                <c:pt idx="7">
                  <c:v>25367.7042559</c:v>
                </c:pt>
                <c:pt idx="8">
                  <c:v>40252.51711136001</c:v>
                </c:pt>
                <c:pt idx="9">
                  <c:v>42155.28894491</c:v>
                </c:pt>
                <c:pt idx="10">
                  <c:v>41735.07183092001</c:v>
                </c:pt>
                <c:pt idx="11">
                  <c:v>38850.65005005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3082712"/>
        <c:axId val="-2089619032"/>
      </c:areaChart>
      <c:catAx>
        <c:axId val="-203308271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000">
                <a:latin typeface="Verdana"/>
              </a:defRPr>
            </a:pPr>
            <a:endParaRPr lang="es-ES"/>
          </a:p>
        </c:txPr>
        <c:crossAx val="-2089619032"/>
        <c:crosses val="autoZero"/>
        <c:auto val="1"/>
        <c:lblAlgn val="ctr"/>
        <c:lblOffset val="100"/>
        <c:noMultiLvlLbl val="0"/>
      </c:catAx>
      <c:valAx>
        <c:axId val="-2089619032"/>
        <c:scaling>
          <c:orientation val="minMax"/>
          <c:max val="60000.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 i="0">
                <a:latin typeface="Verdana"/>
                <a:cs typeface="Verdana"/>
              </a:defRPr>
            </a:pPr>
            <a:endParaRPr lang="es-ES"/>
          </a:p>
        </c:txPr>
        <c:crossAx val="-2033082712"/>
        <c:crosses val="autoZero"/>
        <c:crossBetween val="midCat"/>
      </c:valAx>
    </c:plotArea>
    <c:legend>
      <c:legendPos val="b"/>
      <c:layout/>
      <c:overlay val="0"/>
      <c:txPr>
        <a:bodyPr/>
        <a:lstStyle/>
        <a:p>
          <a:pPr>
            <a:defRPr sz="1200" b="1" i="0">
              <a:latin typeface="Verdana"/>
            </a:defRPr>
          </a:pPr>
          <a:endParaRPr lang="es-ES"/>
        </a:p>
      </c:txPr>
    </c:legend>
    <c:plotVisOnly val="1"/>
    <c:dispBlanksAs val="zero"/>
    <c:showDLblsOverMax val="0"/>
  </c:chart>
  <c:txPr>
    <a:bodyPr/>
    <a:lstStyle/>
    <a:p>
      <a:pPr>
        <a:defRPr sz="16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130310622717434"/>
          <c:y val="0.103159700124936"/>
          <c:w val="0.967392691033332"/>
          <c:h val="0.54635859950987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Valle del Cauca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Agropecuario y minería</c:v>
                </c:pt>
                <c:pt idx="1">
                  <c:v>Servicios</c:v>
                </c:pt>
                <c:pt idx="2">
                  <c:v>Comercio</c:v>
                </c:pt>
                <c:pt idx="3">
                  <c:v>Construcción</c:v>
                </c:pt>
                <c:pt idx="4">
                  <c:v>Industria</c:v>
                </c:pt>
                <c:pt idx="5">
                  <c:v>Total</c:v>
                </c:pt>
              </c:strCache>
            </c:strRef>
          </c:cat>
          <c:val>
            <c:numRef>
              <c:f>Hoja1!$B$2:$B$7</c:f>
              <c:numCache>
                <c:formatCode>0.0</c:formatCode>
                <c:ptCount val="6"/>
                <c:pt idx="0">
                  <c:v>77.27272727272718</c:v>
                </c:pt>
                <c:pt idx="1">
                  <c:v>65.42056074766354</c:v>
                </c:pt>
                <c:pt idx="2">
                  <c:v>61.34453781512605</c:v>
                </c:pt>
                <c:pt idx="3">
                  <c:v>58.62068965517237</c:v>
                </c:pt>
                <c:pt idx="4">
                  <c:v>54.45544554455446</c:v>
                </c:pt>
                <c:pt idx="5">
                  <c:v>61.79039301310044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Valle del Cauca y Resto de Colombia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Agropecuario y minería</c:v>
                </c:pt>
                <c:pt idx="1">
                  <c:v>Servicios</c:v>
                </c:pt>
                <c:pt idx="2">
                  <c:v>Comercio</c:v>
                </c:pt>
                <c:pt idx="3">
                  <c:v>Construcción</c:v>
                </c:pt>
                <c:pt idx="4">
                  <c:v>Industria</c:v>
                </c:pt>
                <c:pt idx="5">
                  <c:v>Total</c:v>
                </c:pt>
              </c:strCache>
            </c:strRef>
          </c:cat>
          <c:val>
            <c:numRef>
              <c:f>Hoja1!$C$2:$C$7</c:f>
              <c:numCache>
                <c:formatCode>0.0</c:formatCode>
                <c:ptCount val="6"/>
                <c:pt idx="0">
                  <c:v>11.36363636363637</c:v>
                </c:pt>
                <c:pt idx="1">
                  <c:v>27.10280373831775</c:v>
                </c:pt>
                <c:pt idx="2">
                  <c:v>30.25210084033612</c:v>
                </c:pt>
                <c:pt idx="3">
                  <c:v>39.08045977011494</c:v>
                </c:pt>
                <c:pt idx="4">
                  <c:v>28.71287128712871</c:v>
                </c:pt>
                <c:pt idx="5">
                  <c:v>29.03930131004367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Colombia e Internacional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b="1" i="0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Agropecuario y minería</c:v>
                </c:pt>
                <c:pt idx="1">
                  <c:v>Servicios</c:v>
                </c:pt>
                <c:pt idx="2">
                  <c:v>Comercio</c:v>
                </c:pt>
                <c:pt idx="3">
                  <c:v>Construcción</c:v>
                </c:pt>
                <c:pt idx="4">
                  <c:v>Industria</c:v>
                </c:pt>
                <c:pt idx="5">
                  <c:v>Total</c:v>
                </c:pt>
              </c:strCache>
            </c:strRef>
          </c:cat>
          <c:val>
            <c:numRef>
              <c:f>Hoja1!$D$2:$D$7</c:f>
              <c:numCache>
                <c:formatCode>0.0</c:formatCode>
                <c:ptCount val="6"/>
                <c:pt idx="0">
                  <c:v>9.090909090909098</c:v>
                </c:pt>
                <c:pt idx="1">
                  <c:v>6.542056074766355</c:v>
                </c:pt>
                <c:pt idx="2">
                  <c:v>6.722689075630249</c:v>
                </c:pt>
                <c:pt idx="3">
                  <c:v>0.0</c:v>
                </c:pt>
                <c:pt idx="4">
                  <c:v>11.88118811881188</c:v>
                </c:pt>
                <c:pt idx="5">
                  <c:v>6.768558951965065</c:v>
                </c:pt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Resto de Colombia</c:v>
                </c:pt>
              </c:strCache>
            </c:strRef>
          </c:tx>
          <c:spPr>
            <a:solidFill>
              <a:srgbClr val="DD005E"/>
            </a:solidFill>
          </c:spPr>
          <c:invertIfNegative val="0"/>
          <c:dLbls>
            <c:dLbl>
              <c:idx val="4"/>
              <c:layout>
                <c:manualLayout>
                  <c:x val="0.0"/>
                  <c:y val="-0.040585905427253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DD005E"/>
                    </a:solidFill>
                  </a:defRPr>
                </a:pPr>
                <a:endParaRPr lang="es-E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Agropecuario y minería</c:v>
                </c:pt>
                <c:pt idx="1">
                  <c:v>Servicios</c:v>
                </c:pt>
                <c:pt idx="2">
                  <c:v>Comercio</c:v>
                </c:pt>
                <c:pt idx="3">
                  <c:v>Construcción</c:v>
                </c:pt>
                <c:pt idx="4">
                  <c:v>Industria</c:v>
                </c:pt>
                <c:pt idx="5">
                  <c:v>Total</c:v>
                </c:pt>
              </c:strCache>
            </c:strRef>
          </c:cat>
          <c:val>
            <c:numRef>
              <c:f>Hoja1!$E$2:$E$7</c:f>
              <c:numCache>
                <c:formatCode>0.0</c:formatCode>
                <c:ptCount val="6"/>
                <c:pt idx="0">
                  <c:v>2.272727272727273</c:v>
                </c:pt>
                <c:pt idx="1">
                  <c:v>0.934579439252336</c:v>
                </c:pt>
                <c:pt idx="2">
                  <c:v>1.680672268907563</c:v>
                </c:pt>
                <c:pt idx="3">
                  <c:v>2.298850574712643</c:v>
                </c:pt>
                <c:pt idx="4">
                  <c:v>4.95049504950495</c:v>
                </c:pt>
                <c:pt idx="5">
                  <c:v>2.401746724890827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overlap val="100"/>
        <c:axId val="-2051719304"/>
        <c:axId val="-2051715784"/>
      </c:barChart>
      <c:catAx>
        <c:axId val="-2051719304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-2051715784"/>
        <c:crosses val="autoZero"/>
        <c:auto val="1"/>
        <c:lblAlgn val="ctr"/>
        <c:lblOffset val="100"/>
        <c:noMultiLvlLbl val="0"/>
      </c:catAx>
      <c:valAx>
        <c:axId val="-2051715784"/>
        <c:scaling>
          <c:orientation val="minMax"/>
        </c:scaling>
        <c:delete val="1"/>
        <c:axPos val="l"/>
        <c:numFmt formatCode="0%" sourceLinked="0"/>
        <c:majorTickMark val="out"/>
        <c:minorTickMark val="none"/>
        <c:tickLblPos val="nextTo"/>
        <c:crossAx val="-2051719304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>
                <a:solidFill>
                  <a:srgbClr val="0070C0"/>
                </a:solidFill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bg1">
                    <a:lumMod val="65000"/>
                  </a:schemeClr>
                </a:solidFill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rgbClr val="00B0F0"/>
                </a:solidFill>
              </a:defRPr>
            </a:pPr>
            <a:endParaRPr lang="es-ES"/>
          </a:p>
        </c:txPr>
      </c:legendEntry>
      <c:legendEntry>
        <c:idx val="3"/>
        <c:txPr>
          <a:bodyPr/>
          <a:lstStyle/>
          <a:p>
            <a:pPr>
              <a:defRPr>
                <a:solidFill>
                  <a:srgbClr val="DD005E"/>
                </a:solidFill>
              </a:defRPr>
            </a:pPr>
            <a:endParaRPr lang="es-ES"/>
          </a:p>
        </c:txPr>
      </c:legendEntry>
      <c:layout>
        <c:manualLayout>
          <c:xMode val="edge"/>
          <c:yMode val="edge"/>
          <c:x val="0.0"/>
          <c:y val="0.85437424877965"/>
          <c:w val="1.0"/>
          <c:h val="0.14562578510371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284122659758"/>
          <c:y val="0.039280200269084"/>
          <c:w val="0.68764991677852"/>
          <c:h val="0.78948012168408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Aumentarán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Hoja1!$A$2:$A$16</c:f>
              <c:strCache>
                <c:ptCount val="15"/>
                <c:pt idx="0">
                  <c:v>Industria II-14</c:v>
                </c:pt>
                <c:pt idx="1">
                  <c:v>Industria  I-15</c:v>
                </c:pt>
                <c:pt idx="2">
                  <c:v>Industria II-15</c:v>
                </c:pt>
                <c:pt idx="4">
                  <c:v>Comercio II-14</c:v>
                </c:pt>
                <c:pt idx="5">
                  <c:v>Comercio  I-15</c:v>
                </c:pt>
                <c:pt idx="6">
                  <c:v>Comercio II-15</c:v>
                </c:pt>
                <c:pt idx="8">
                  <c:v>Servicios II-14</c:v>
                </c:pt>
                <c:pt idx="9">
                  <c:v>Servicios  I-15</c:v>
                </c:pt>
                <c:pt idx="10">
                  <c:v>Servicios II-15</c:v>
                </c:pt>
                <c:pt idx="12">
                  <c:v>Total* II-14</c:v>
                </c:pt>
                <c:pt idx="13">
                  <c:v>Total*  I-15</c:v>
                </c:pt>
                <c:pt idx="14">
                  <c:v>Total* II-15</c:v>
                </c:pt>
              </c:strCache>
            </c:strRef>
          </c:cat>
          <c:val>
            <c:numRef>
              <c:f>Hoja1!$B$2:$B$16</c:f>
              <c:numCache>
                <c:formatCode>0.0</c:formatCode>
                <c:ptCount val="15"/>
                <c:pt idx="0">
                  <c:v>69.697</c:v>
                </c:pt>
                <c:pt idx="1">
                  <c:v>53.6913</c:v>
                </c:pt>
                <c:pt idx="2">
                  <c:v>56.4356435643564</c:v>
                </c:pt>
                <c:pt idx="4">
                  <c:v>68.0</c:v>
                </c:pt>
                <c:pt idx="5">
                  <c:v>56.9231</c:v>
                </c:pt>
                <c:pt idx="6">
                  <c:v>61.34453781512605</c:v>
                </c:pt>
                <c:pt idx="8">
                  <c:v>74.1573</c:v>
                </c:pt>
                <c:pt idx="9">
                  <c:v>50.495</c:v>
                </c:pt>
                <c:pt idx="10">
                  <c:v>67.28971962616822</c:v>
                </c:pt>
                <c:pt idx="12">
                  <c:v>68.6335</c:v>
                </c:pt>
                <c:pt idx="13">
                  <c:v>53.4021</c:v>
                </c:pt>
                <c:pt idx="14">
                  <c:v>60.7843137254902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 mentendrán iguales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Hoja1!$A$2:$A$16</c:f>
              <c:strCache>
                <c:ptCount val="15"/>
                <c:pt idx="0">
                  <c:v>Industria II-14</c:v>
                </c:pt>
                <c:pt idx="1">
                  <c:v>Industria  I-15</c:v>
                </c:pt>
                <c:pt idx="2">
                  <c:v>Industria II-15</c:v>
                </c:pt>
                <c:pt idx="4">
                  <c:v>Comercio II-14</c:v>
                </c:pt>
                <c:pt idx="5">
                  <c:v>Comercio  I-15</c:v>
                </c:pt>
                <c:pt idx="6">
                  <c:v>Comercio II-15</c:v>
                </c:pt>
                <c:pt idx="8">
                  <c:v>Servicios II-14</c:v>
                </c:pt>
                <c:pt idx="9">
                  <c:v>Servicios  I-15</c:v>
                </c:pt>
                <c:pt idx="10">
                  <c:v>Servicios II-15</c:v>
                </c:pt>
                <c:pt idx="12">
                  <c:v>Total* II-14</c:v>
                </c:pt>
                <c:pt idx="13">
                  <c:v>Total*  I-15</c:v>
                </c:pt>
                <c:pt idx="14">
                  <c:v>Total* II-15</c:v>
                </c:pt>
              </c:strCache>
            </c:strRef>
          </c:cat>
          <c:val>
            <c:numRef>
              <c:f>Hoja1!$C$2:$C$16</c:f>
              <c:numCache>
                <c:formatCode>0.0</c:formatCode>
                <c:ptCount val="15"/>
                <c:pt idx="0">
                  <c:v>26.26259999999997</c:v>
                </c:pt>
                <c:pt idx="1">
                  <c:v>28.1879</c:v>
                </c:pt>
                <c:pt idx="2">
                  <c:v>32.67326732673265</c:v>
                </c:pt>
                <c:pt idx="4">
                  <c:v>23.0</c:v>
                </c:pt>
                <c:pt idx="5">
                  <c:v>30.7692</c:v>
                </c:pt>
                <c:pt idx="6">
                  <c:v>22.68907563025211</c:v>
                </c:pt>
                <c:pt idx="8">
                  <c:v>20.22469999999998</c:v>
                </c:pt>
                <c:pt idx="9">
                  <c:v>36.6337</c:v>
                </c:pt>
                <c:pt idx="10">
                  <c:v>27.10280373831775</c:v>
                </c:pt>
                <c:pt idx="12">
                  <c:v>23.913</c:v>
                </c:pt>
                <c:pt idx="13">
                  <c:v>31.9588</c:v>
                </c:pt>
                <c:pt idx="14">
                  <c:v>29.19389978213507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Disminuirán</c:v>
                </c:pt>
              </c:strCache>
            </c:strRef>
          </c:tx>
          <c:spPr>
            <a:solidFill>
              <a:srgbClr val="DD005E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Hoja1!$A$2:$A$16</c:f>
              <c:strCache>
                <c:ptCount val="15"/>
                <c:pt idx="0">
                  <c:v>Industria II-14</c:v>
                </c:pt>
                <c:pt idx="1">
                  <c:v>Industria  I-15</c:v>
                </c:pt>
                <c:pt idx="2">
                  <c:v>Industria II-15</c:v>
                </c:pt>
                <c:pt idx="4">
                  <c:v>Comercio II-14</c:v>
                </c:pt>
                <c:pt idx="5">
                  <c:v>Comercio  I-15</c:v>
                </c:pt>
                <c:pt idx="6">
                  <c:v>Comercio II-15</c:v>
                </c:pt>
                <c:pt idx="8">
                  <c:v>Servicios II-14</c:v>
                </c:pt>
                <c:pt idx="9">
                  <c:v>Servicios  I-15</c:v>
                </c:pt>
                <c:pt idx="10">
                  <c:v>Servicios II-15</c:v>
                </c:pt>
                <c:pt idx="12">
                  <c:v>Total* II-14</c:v>
                </c:pt>
                <c:pt idx="13">
                  <c:v>Total*  I-15</c:v>
                </c:pt>
                <c:pt idx="14">
                  <c:v>Total* II-15</c:v>
                </c:pt>
              </c:strCache>
            </c:strRef>
          </c:cat>
          <c:val>
            <c:numRef>
              <c:f>Hoja1!$D$2:$D$16</c:f>
              <c:numCache>
                <c:formatCode>0.0</c:formatCode>
                <c:ptCount val="15"/>
                <c:pt idx="0">
                  <c:v>4.0404</c:v>
                </c:pt>
                <c:pt idx="1">
                  <c:v>18.1208</c:v>
                </c:pt>
                <c:pt idx="2">
                  <c:v>10.8910891089109</c:v>
                </c:pt>
                <c:pt idx="4">
                  <c:v>9.0</c:v>
                </c:pt>
                <c:pt idx="5">
                  <c:v>12.3077</c:v>
                </c:pt>
                <c:pt idx="6">
                  <c:v>15.96638655462185</c:v>
                </c:pt>
                <c:pt idx="8">
                  <c:v>5.617999999999997</c:v>
                </c:pt>
                <c:pt idx="9">
                  <c:v>12.8713</c:v>
                </c:pt>
                <c:pt idx="10">
                  <c:v>5.607476635514017</c:v>
                </c:pt>
                <c:pt idx="12">
                  <c:v>7.4534</c:v>
                </c:pt>
                <c:pt idx="13">
                  <c:v>14.6392</c:v>
                </c:pt>
                <c:pt idx="14">
                  <c:v>10.02178649237473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100"/>
        <c:axId val="-2022401432"/>
        <c:axId val="-2026411416"/>
      </c:barChart>
      <c:catAx>
        <c:axId val="-2022401432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-2026411416"/>
        <c:crosses val="autoZero"/>
        <c:auto val="1"/>
        <c:lblAlgn val="ctr"/>
        <c:lblOffset val="100"/>
        <c:noMultiLvlLbl val="0"/>
      </c:catAx>
      <c:valAx>
        <c:axId val="-202641141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-2022401432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>
                <a:solidFill>
                  <a:srgbClr val="0070C0"/>
                </a:solidFill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bg1">
                    <a:lumMod val="65000"/>
                  </a:schemeClr>
                </a:solidFill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rgbClr val="DD005E"/>
                </a:solidFill>
              </a:defRPr>
            </a:pPr>
            <a:endParaRPr lang="es-ES"/>
          </a:p>
        </c:txPr>
      </c:legendEntry>
      <c:layout>
        <c:manualLayout>
          <c:xMode val="edge"/>
          <c:yMode val="edge"/>
          <c:x val="0.0499997242329145"/>
          <c:y val="0.868401545361462"/>
          <c:w val="0.899999806371538"/>
          <c:h val="0.0988666993721647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379506641366224"/>
          <c:y val="0.0676399917465938"/>
          <c:w val="0.924098671726755"/>
          <c:h val="0.61648190610830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Aumentará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Construcción</c:v>
                </c:pt>
                <c:pt idx="1">
                  <c:v>Servicios</c:v>
                </c:pt>
                <c:pt idx="2">
                  <c:v>Industria</c:v>
                </c:pt>
                <c:pt idx="3">
                  <c:v>Agropecuario y minería</c:v>
                </c:pt>
                <c:pt idx="4">
                  <c:v>Comercio</c:v>
                </c:pt>
                <c:pt idx="5">
                  <c:v>Total</c:v>
                </c:pt>
              </c:strCache>
            </c:strRef>
          </c:cat>
          <c:val>
            <c:numRef>
              <c:f>Hoja1!$B$2:$B$7</c:f>
              <c:numCache>
                <c:formatCode>0.0</c:formatCode>
                <c:ptCount val="6"/>
                <c:pt idx="0">
                  <c:v>43.67816091954023</c:v>
                </c:pt>
                <c:pt idx="1">
                  <c:v>32.71028037383177</c:v>
                </c:pt>
                <c:pt idx="2">
                  <c:v>26.73267326732672</c:v>
                </c:pt>
                <c:pt idx="3">
                  <c:v>22.72727272727273</c:v>
                </c:pt>
                <c:pt idx="4">
                  <c:v>18.48739495798318</c:v>
                </c:pt>
                <c:pt idx="5">
                  <c:v>28.82096069868996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 mantendrá igual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Construcción</c:v>
                </c:pt>
                <c:pt idx="1">
                  <c:v>Servicios</c:v>
                </c:pt>
                <c:pt idx="2">
                  <c:v>Industria</c:v>
                </c:pt>
                <c:pt idx="3">
                  <c:v>Agropecuario y minería</c:v>
                </c:pt>
                <c:pt idx="4">
                  <c:v>Comercio</c:v>
                </c:pt>
                <c:pt idx="5">
                  <c:v>Total</c:v>
                </c:pt>
              </c:strCache>
            </c:strRef>
          </c:cat>
          <c:val>
            <c:numRef>
              <c:f>Hoja1!$C$2:$C$7</c:f>
              <c:numCache>
                <c:formatCode>0.0</c:formatCode>
                <c:ptCount val="6"/>
                <c:pt idx="0">
                  <c:v>51.7241379310345</c:v>
                </c:pt>
                <c:pt idx="1">
                  <c:v>61.6822429906542</c:v>
                </c:pt>
                <c:pt idx="2">
                  <c:v>65.34653465346535</c:v>
                </c:pt>
                <c:pt idx="3">
                  <c:v>65.9090909090909</c:v>
                </c:pt>
                <c:pt idx="4">
                  <c:v>73.9495798319328</c:v>
                </c:pt>
                <c:pt idx="5">
                  <c:v>64.19213973799121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Disminuirá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Construcción</c:v>
                </c:pt>
                <c:pt idx="1">
                  <c:v>Servicios</c:v>
                </c:pt>
                <c:pt idx="2">
                  <c:v>Industria</c:v>
                </c:pt>
                <c:pt idx="3">
                  <c:v>Agropecuario y minería</c:v>
                </c:pt>
                <c:pt idx="4">
                  <c:v>Comercio</c:v>
                </c:pt>
                <c:pt idx="5">
                  <c:v>Total</c:v>
                </c:pt>
              </c:strCache>
            </c:strRef>
          </c:cat>
          <c:val>
            <c:numRef>
              <c:f>Hoja1!$D$2:$D$7</c:f>
              <c:numCache>
                <c:formatCode>0.0</c:formatCode>
                <c:ptCount val="6"/>
                <c:pt idx="0">
                  <c:v>4.597701149425283</c:v>
                </c:pt>
                <c:pt idx="1">
                  <c:v>5.607476635514017</c:v>
                </c:pt>
                <c:pt idx="2">
                  <c:v>7.920792079207921</c:v>
                </c:pt>
                <c:pt idx="3">
                  <c:v>11.36363636363637</c:v>
                </c:pt>
                <c:pt idx="4">
                  <c:v>7.563025210084032</c:v>
                </c:pt>
                <c:pt idx="5">
                  <c:v>6.986899563318777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overlap val="100"/>
        <c:axId val="-2052053992"/>
        <c:axId val="-2052050488"/>
      </c:barChart>
      <c:catAx>
        <c:axId val="-2052053992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c:spPr>
        <c:crossAx val="-2052050488"/>
        <c:crosses val="autoZero"/>
        <c:auto val="1"/>
        <c:lblAlgn val="ctr"/>
        <c:lblOffset val="100"/>
        <c:noMultiLvlLbl val="0"/>
      </c:catAx>
      <c:valAx>
        <c:axId val="-205205048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-2052053992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>
                <a:solidFill>
                  <a:srgbClr val="0070C0"/>
                </a:solidFill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bg1">
                    <a:lumMod val="65000"/>
                  </a:schemeClr>
                </a:solidFill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rgbClr val="DD005E"/>
                </a:solidFill>
              </a:defRPr>
            </a:pPr>
            <a:endParaRPr lang="es-ES"/>
          </a:p>
        </c:txPr>
      </c:legendEntry>
      <c:layout>
        <c:manualLayout>
          <c:xMode val="edge"/>
          <c:yMode val="edge"/>
          <c:x val="0.0788814822090638"/>
          <c:y val="0.860994002968564"/>
          <c:w val="0.842236742377041"/>
          <c:h val="0.139005997031436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9697085438947"/>
          <c:y val="0.0388012550831172"/>
          <c:w val="0.711337505386454"/>
          <c:h val="0.78045191948369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Mucho mejor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4"/>
              <c:layout>
                <c:manualLayout>
                  <c:x val="0.0155440414507772"/>
                  <c:y val="9.5984929568318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Construcción</c:v>
                </c:pt>
                <c:pt idx="1">
                  <c:v>Servicios</c:v>
                </c:pt>
                <c:pt idx="2">
                  <c:v>Industria</c:v>
                </c:pt>
                <c:pt idx="3">
                  <c:v>Comercio</c:v>
                </c:pt>
                <c:pt idx="4">
                  <c:v>Agropecuario y minería</c:v>
                </c:pt>
                <c:pt idx="5">
                  <c:v>Total</c:v>
                </c:pt>
              </c:strCache>
            </c:strRef>
          </c:cat>
          <c:val>
            <c:numRef>
              <c:f>Hoja1!$B$2:$B$7</c:f>
              <c:numCache>
                <c:formatCode>0.0</c:formatCode>
                <c:ptCount val="6"/>
                <c:pt idx="0">
                  <c:v>14.77272727272728</c:v>
                </c:pt>
                <c:pt idx="1">
                  <c:v>13.08411214953271</c:v>
                </c:pt>
                <c:pt idx="2">
                  <c:v>6.930693069306932</c:v>
                </c:pt>
                <c:pt idx="3">
                  <c:v>6.722689075630249</c:v>
                </c:pt>
                <c:pt idx="4">
                  <c:v>2.272727272727273</c:v>
                </c:pt>
                <c:pt idx="5">
                  <c:v>9.38864628820961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Mejor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Construcción</c:v>
                </c:pt>
                <c:pt idx="1">
                  <c:v>Servicios</c:v>
                </c:pt>
                <c:pt idx="2">
                  <c:v>Industria</c:v>
                </c:pt>
                <c:pt idx="3">
                  <c:v>Comercio</c:v>
                </c:pt>
                <c:pt idx="4">
                  <c:v>Agropecuario y minería</c:v>
                </c:pt>
                <c:pt idx="5">
                  <c:v>Total</c:v>
                </c:pt>
              </c:strCache>
            </c:strRef>
          </c:cat>
          <c:val>
            <c:numRef>
              <c:f>Hoja1!$C$2:$C$7</c:f>
              <c:numCache>
                <c:formatCode>0.0</c:formatCode>
                <c:ptCount val="6"/>
                <c:pt idx="0">
                  <c:v>32.9545454545454</c:v>
                </c:pt>
                <c:pt idx="1">
                  <c:v>34.57943925233644</c:v>
                </c:pt>
                <c:pt idx="2">
                  <c:v>28.71287128712871</c:v>
                </c:pt>
                <c:pt idx="3">
                  <c:v>32.77310924369748</c:v>
                </c:pt>
                <c:pt idx="4">
                  <c:v>36.36363636363632</c:v>
                </c:pt>
                <c:pt idx="5">
                  <c:v>32.53275109170306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Igual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Construcción</c:v>
                </c:pt>
                <c:pt idx="1">
                  <c:v>Servicios</c:v>
                </c:pt>
                <c:pt idx="2">
                  <c:v>Industria</c:v>
                </c:pt>
                <c:pt idx="3">
                  <c:v>Comercio</c:v>
                </c:pt>
                <c:pt idx="4">
                  <c:v>Agropecuario y minería</c:v>
                </c:pt>
                <c:pt idx="5">
                  <c:v>Total</c:v>
                </c:pt>
              </c:strCache>
            </c:strRef>
          </c:cat>
          <c:val>
            <c:numRef>
              <c:f>Hoja1!$D$2:$D$7</c:f>
              <c:numCache>
                <c:formatCode>0.0</c:formatCode>
                <c:ptCount val="6"/>
                <c:pt idx="0">
                  <c:v>38.63636363636363</c:v>
                </c:pt>
                <c:pt idx="1">
                  <c:v>37.38317757009339</c:v>
                </c:pt>
                <c:pt idx="2">
                  <c:v>36.6336633663366</c:v>
                </c:pt>
                <c:pt idx="3">
                  <c:v>43.69747899159664</c:v>
                </c:pt>
                <c:pt idx="4">
                  <c:v>36.36363636363632</c:v>
                </c:pt>
                <c:pt idx="5">
                  <c:v>39.08296943231439</c:v>
                </c:pt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Peor</c:v>
                </c:pt>
              </c:strCache>
            </c:strRef>
          </c:tx>
          <c:spPr>
            <a:solidFill>
              <a:srgbClr val="DD005E"/>
            </a:solidFill>
          </c:spPr>
          <c:invertIfNegative val="0"/>
          <c:dLbls>
            <c:dLbl>
              <c:idx val="4"/>
              <c:layout>
                <c:manualLayout>
                  <c:x val="9.50731957677868E-17"/>
                  <c:y val="2.47287054944415E-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Construcción</c:v>
                </c:pt>
                <c:pt idx="1">
                  <c:v>Servicios</c:v>
                </c:pt>
                <c:pt idx="2">
                  <c:v>Industria</c:v>
                </c:pt>
                <c:pt idx="3">
                  <c:v>Comercio</c:v>
                </c:pt>
                <c:pt idx="4">
                  <c:v>Agropecuario y minería</c:v>
                </c:pt>
                <c:pt idx="5">
                  <c:v>Total</c:v>
                </c:pt>
              </c:strCache>
            </c:strRef>
          </c:cat>
          <c:val>
            <c:numRef>
              <c:f>Hoja1!$E$2:$E$7</c:f>
              <c:numCache>
                <c:formatCode>0.0</c:formatCode>
                <c:ptCount val="6"/>
                <c:pt idx="0">
                  <c:v>10.22727272727272</c:v>
                </c:pt>
                <c:pt idx="1">
                  <c:v>12.14953271028037</c:v>
                </c:pt>
                <c:pt idx="2">
                  <c:v>23.76237623762372</c:v>
                </c:pt>
                <c:pt idx="3">
                  <c:v>13.4453781512605</c:v>
                </c:pt>
                <c:pt idx="4">
                  <c:v>25.0</c:v>
                </c:pt>
                <c:pt idx="5">
                  <c:v>15.93886462882096</c:v>
                </c:pt>
              </c:numCache>
            </c:numRef>
          </c:val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Mucho peor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0.0322807912899775"/>
                  <c:y val="0.0056120653217889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298042432195974"/>
                  <c:y val="0.00561206532178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405254783566562"/>
                  <c:y val="0.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324506658889861"/>
                  <c:y val="0.0084183189301370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delete val="1"/>
            </c:dLbl>
            <c:dLbl>
              <c:idx val="5"/>
              <c:layout>
                <c:manualLayout>
                  <c:x val="0.0304475308641975"/>
                  <c:y val="0.011224130643578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</a:defRPr>
                </a:pPr>
                <a:endParaRPr lang="es-E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Construcción</c:v>
                </c:pt>
                <c:pt idx="1">
                  <c:v>Servicios</c:v>
                </c:pt>
                <c:pt idx="2">
                  <c:v>Industria</c:v>
                </c:pt>
                <c:pt idx="3">
                  <c:v>Comercio</c:v>
                </c:pt>
                <c:pt idx="4">
                  <c:v>Agropecuario y minería</c:v>
                </c:pt>
                <c:pt idx="5">
                  <c:v>Total</c:v>
                </c:pt>
              </c:strCache>
            </c:strRef>
          </c:cat>
          <c:val>
            <c:numRef>
              <c:f>Hoja1!$F$2:$F$7</c:f>
              <c:numCache>
                <c:formatCode>0.0</c:formatCode>
                <c:ptCount val="6"/>
                <c:pt idx="0">
                  <c:v>3.409090909090909</c:v>
                </c:pt>
                <c:pt idx="1">
                  <c:v>2.80373831775701</c:v>
                </c:pt>
                <c:pt idx="2">
                  <c:v>3.96039603960396</c:v>
                </c:pt>
                <c:pt idx="3">
                  <c:v>3.361344537815126</c:v>
                </c:pt>
                <c:pt idx="4">
                  <c:v>0.0</c:v>
                </c:pt>
                <c:pt idx="5">
                  <c:v>3.056768558951965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100"/>
        <c:axId val="-2055230760"/>
        <c:axId val="-2055227576"/>
      </c:barChart>
      <c:dateAx>
        <c:axId val="-2055230760"/>
        <c:scaling>
          <c:orientation val="maxMin"/>
        </c:scaling>
        <c:delete val="0"/>
        <c:axPos val="l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-2055227576"/>
        <c:crosses val="autoZero"/>
        <c:auto val="0"/>
        <c:lblOffset val="100"/>
        <c:baseTimeUnit val="days"/>
      </c:dateAx>
      <c:valAx>
        <c:axId val="-205522757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-2055230760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600">
                <a:solidFill>
                  <a:srgbClr val="0070C0"/>
                </a:solidFill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 sz="1600">
                <a:solidFill>
                  <a:srgbClr val="00B0F0"/>
                </a:solidFill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 sz="1600">
                <a:solidFill>
                  <a:schemeClr val="bg1">
                    <a:lumMod val="65000"/>
                  </a:schemeClr>
                </a:solidFill>
              </a:defRPr>
            </a:pPr>
            <a:endParaRPr lang="es-ES"/>
          </a:p>
        </c:txPr>
      </c:legendEntry>
      <c:legendEntry>
        <c:idx val="3"/>
        <c:txPr>
          <a:bodyPr/>
          <a:lstStyle/>
          <a:p>
            <a:pPr>
              <a:defRPr sz="1600">
                <a:solidFill>
                  <a:srgbClr val="DD005E"/>
                </a:solidFill>
              </a:defRPr>
            </a:pPr>
            <a:endParaRPr lang="es-ES"/>
          </a:p>
        </c:txPr>
      </c:legendEntry>
      <c:legendEntry>
        <c:idx val="4"/>
        <c:txPr>
          <a:bodyPr/>
          <a:lstStyle/>
          <a:p>
            <a:pPr>
              <a:defRPr sz="1600">
                <a:solidFill>
                  <a:srgbClr val="C00000"/>
                </a:solidFill>
              </a:defRPr>
            </a:pPr>
            <a:endParaRPr lang="es-ES"/>
          </a:p>
        </c:txPr>
      </c:legendEntry>
      <c:layout>
        <c:manualLayout>
          <c:xMode val="edge"/>
          <c:yMode val="edge"/>
          <c:x val="0.0522802007262046"/>
          <c:y val="0.855209324082014"/>
          <c:w val="0.895439573226982"/>
          <c:h val="0.10658269851042"/>
        </c:manualLayout>
      </c:layout>
      <c:overlay val="0"/>
      <c:txPr>
        <a:bodyPr/>
        <a:lstStyle/>
        <a:p>
          <a:pPr>
            <a:defRPr sz="1600"/>
          </a:pPr>
          <a:endParaRPr lang="es-E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414430024826724"/>
          <c:y val="0.062164124015748"/>
          <c:w val="0.951246478664087"/>
          <c:h val="0.6674256889763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IHH 2013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Pt>
            <c:idx val="11"/>
            <c:invertIfNegative val="0"/>
            <c:bubble3D val="0"/>
          </c:dPt>
          <c:dPt>
            <c:idx val="12"/>
            <c:invertIfNegative val="0"/>
            <c:bubble3D val="0"/>
            <c:spPr>
              <a:solidFill>
                <a:srgbClr val="1D398A"/>
              </a:solidFill>
              <a:ln>
                <a:solidFill>
                  <a:srgbClr val="0000FF"/>
                </a:solidFill>
              </a:ln>
            </c:spPr>
          </c:dPt>
          <c:dLbls>
            <c:txPr>
              <a:bodyPr/>
              <a:lstStyle/>
              <a:p>
                <a:pPr>
                  <a:defRPr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/>
                    <a:cs typeface="Verdana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Hoja1!$A$2:$A$14</c:f>
              <c:strCache>
                <c:ptCount val="13"/>
                <c:pt idx="0">
                  <c:v>Putumayo</c:v>
                </c:pt>
                <c:pt idx="1">
                  <c:v>Meta</c:v>
                </c:pt>
                <c:pt idx="2">
                  <c:v>Arauca</c:v>
                </c:pt>
                <c:pt idx="3">
                  <c:v>Casanare</c:v>
                </c:pt>
                <c:pt idx="4">
                  <c:v>Boyacá</c:v>
                </c:pt>
                <c:pt idx="5">
                  <c:v>Santander</c:v>
                </c:pt>
                <c:pt idx="6">
                  <c:v>Caldas</c:v>
                </c:pt>
                <c:pt idx="7">
                  <c:v>Antioquia</c:v>
                </c:pt>
                <c:pt idx="8">
                  <c:v>Norte de Santander</c:v>
                </c:pt>
                <c:pt idx="9">
                  <c:v>Cundinamarca</c:v>
                </c:pt>
                <c:pt idx="10">
                  <c:v>Atlántico</c:v>
                </c:pt>
                <c:pt idx="11">
                  <c:v>Bogotá</c:v>
                </c:pt>
                <c:pt idx="12">
                  <c:v>Valle</c:v>
                </c:pt>
              </c:strCache>
            </c:strRef>
          </c:cat>
          <c:val>
            <c:numRef>
              <c:f>Hoja1!$B$2:$B$14</c:f>
              <c:numCache>
                <c:formatCode>#,##0.00</c:formatCode>
                <c:ptCount val="13"/>
                <c:pt idx="0">
                  <c:v>0.000360065655278574</c:v>
                </c:pt>
                <c:pt idx="1">
                  <c:v>0.00322830360010051</c:v>
                </c:pt>
                <c:pt idx="2">
                  <c:v>0.00335863888120913</c:v>
                </c:pt>
                <c:pt idx="3">
                  <c:v>0.00428997280928001</c:v>
                </c:pt>
                <c:pt idx="4">
                  <c:v>0.625548050242481</c:v>
                </c:pt>
                <c:pt idx="5">
                  <c:v>0.706858533039992</c:v>
                </c:pt>
                <c:pt idx="6">
                  <c:v>0.763573548000798</c:v>
                </c:pt>
                <c:pt idx="7">
                  <c:v>0.82681235323432</c:v>
                </c:pt>
                <c:pt idx="8">
                  <c:v>0.864060718037033</c:v>
                </c:pt>
                <c:pt idx="9">
                  <c:v>0.880683009995258</c:v>
                </c:pt>
                <c:pt idx="10">
                  <c:v>0.901011209601121</c:v>
                </c:pt>
                <c:pt idx="11">
                  <c:v>0.942141780635177</c:v>
                </c:pt>
                <c:pt idx="12">
                  <c:v>0.942287992361925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-2055263912"/>
        <c:axId val="-2055280248"/>
      </c:barChart>
      <c:catAx>
        <c:axId val="-2055263912"/>
        <c:scaling>
          <c:orientation val="minMax"/>
        </c:scaling>
        <c:delete val="0"/>
        <c:axPos val="b"/>
        <c:majorTickMark val="out"/>
        <c:minorTickMark val="none"/>
        <c:tickLblPos val="nextTo"/>
        <c:crossAx val="-2055280248"/>
        <c:crosses val="autoZero"/>
        <c:auto val="1"/>
        <c:lblAlgn val="ctr"/>
        <c:lblOffset val="100"/>
        <c:noMultiLvlLbl val="0"/>
      </c:catAx>
      <c:valAx>
        <c:axId val="-2055280248"/>
        <c:scaling>
          <c:orientation val="minMax"/>
          <c:max val="0.95"/>
        </c:scaling>
        <c:delete val="1"/>
        <c:axPos val="l"/>
        <c:numFmt formatCode="#,##0.00" sourceLinked="1"/>
        <c:majorTickMark val="out"/>
        <c:minorTickMark val="none"/>
        <c:tickLblPos val="nextTo"/>
        <c:crossAx val="-2055263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Demás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Hoja1!$B$1:$G$1</c:f>
              <c:strCache>
                <c:ptCount val="6"/>
                <c:pt idx="0">
                  <c:v>Cauca</c:v>
                </c:pt>
                <c:pt idx="1">
                  <c:v>Bogotá</c:v>
                </c:pt>
                <c:pt idx="2">
                  <c:v>Valle del Cauca</c:v>
                </c:pt>
                <c:pt idx="3">
                  <c:v>Atlántico</c:v>
                </c:pt>
                <c:pt idx="4">
                  <c:v>Antioquia</c:v>
                </c:pt>
                <c:pt idx="5">
                  <c:v>Santander</c:v>
                </c:pt>
              </c:strCache>
            </c:strRef>
          </c:cat>
          <c:val>
            <c:numRef>
              <c:f>Hoja1!$B$2:$G$2</c:f>
              <c:numCache>
                <c:formatCode>#,##0.0</c:formatCode>
                <c:ptCount val="6"/>
                <c:pt idx="0">
                  <c:v>85.19637173707312</c:v>
                </c:pt>
                <c:pt idx="1">
                  <c:v>86.7072798082489</c:v>
                </c:pt>
                <c:pt idx="2">
                  <c:v>90.0976677454601</c:v>
                </c:pt>
                <c:pt idx="3">
                  <c:v>91.78189938251491</c:v>
                </c:pt>
                <c:pt idx="4">
                  <c:v>99.231959919036</c:v>
                </c:pt>
                <c:pt idx="5">
                  <c:v>99.78042824949071</c:v>
                </c:pt>
              </c:numCache>
            </c:numRef>
          </c:val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Manufacturas de alta tecnología*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Hoja1!$B$1:$G$1</c:f>
              <c:strCache>
                <c:ptCount val="6"/>
                <c:pt idx="0">
                  <c:v>Cauca</c:v>
                </c:pt>
                <c:pt idx="1">
                  <c:v>Bogotá</c:v>
                </c:pt>
                <c:pt idx="2">
                  <c:v>Valle del Cauca</c:v>
                </c:pt>
                <c:pt idx="3">
                  <c:v>Atlántico</c:v>
                </c:pt>
                <c:pt idx="4">
                  <c:v>Antioquia</c:v>
                </c:pt>
                <c:pt idx="5">
                  <c:v>Santander</c:v>
                </c:pt>
              </c:strCache>
            </c:strRef>
          </c:cat>
          <c:val>
            <c:numRef>
              <c:f>Hoja1!$B$3:$G$3</c:f>
              <c:numCache>
                <c:formatCode>#,##0.0</c:formatCode>
                <c:ptCount val="6"/>
                <c:pt idx="0">
                  <c:v>14.80362826292681</c:v>
                </c:pt>
                <c:pt idx="1">
                  <c:v>13.29272019175113</c:v>
                </c:pt>
                <c:pt idx="2">
                  <c:v>9.90233225453993</c:v>
                </c:pt>
                <c:pt idx="3">
                  <c:v>8.218100617485044</c:v>
                </c:pt>
                <c:pt idx="4">
                  <c:v>0.768040080964023</c:v>
                </c:pt>
                <c:pt idx="5">
                  <c:v>0.219571750509264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-2006938392"/>
        <c:axId val="-2007286184"/>
      </c:barChart>
      <c:catAx>
        <c:axId val="-200693839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b="1"/>
            </a:pPr>
            <a:endParaRPr lang="es-ES"/>
          </a:p>
        </c:txPr>
        <c:crossAx val="-2007286184"/>
        <c:crosses val="autoZero"/>
        <c:auto val="1"/>
        <c:lblAlgn val="ctr"/>
        <c:lblOffset val="100"/>
        <c:noMultiLvlLbl val="0"/>
      </c:catAx>
      <c:valAx>
        <c:axId val="-2007286184"/>
        <c:scaling>
          <c:orientation val="minMax"/>
          <c:min val="0.0"/>
        </c:scaling>
        <c:delete val="1"/>
        <c:axPos val="l"/>
        <c:numFmt formatCode="0%" sourceLinked="1"/>
        <c:majorTickMark val="none"/>
        <c:minorTickMark val="none"/>
        <c:tickLblPos val="nextTo"/>
        <c:crossAx val="-200693839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400">
          <a:latin typeface="Trebuchet MS" pitchFamily="34" charset="0"/>
        </a:defRPr>
      </a:pPr>
      <a:endParaRPr lang="es-ES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rgbClr val="DD005E"/>
              </a:solidFill>
            </c:spPr>
          </c:dPt>
          <c:dPt>
            <c:idx val="1"/>
            <c:bubble3D val="0"/>
            <c:spPr>
              <a:solidFill>
                <a:srgbClr val="1D398A"/>
              </a:solidFill>
            </c:spPr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Pt>
            <c:idx val="4"/>
            <c:bubble3D val="0"/>
            <c:spPr>
              <a:solidFill>
                <a:srgbClr val="008000"/>
              </a:solidFill>
            </c:spPr>
          </c:dPt>
          <c:dLbls>
            <c:dLbl>
              <c:idx val="0"/>
              <c:layout>
                <c:manualLayout>
                  <c:x val="0.0476133530183727"/>
                  <c:y val="0.0400556102362205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Bogotá
</a:t>
                    </a:r>
                    <a:r>
                      <a:rPr lang="en-US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43,6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335019431494106"/>
                  <c:y val="-0.0001490402035949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Valle del Cauca
</a:t>
                    </a:r>
                    <a:r>
                      <a:rPr lang="en-US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21,3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0519686679790026"/>
                  <c:y val="0.11119650591714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Atlántico
</a:t>
                    </a:r>
                    <a:r>
                      <a:rPr lang="en-US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12,6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0733129921259843"/>
                  <c:y val="0.0470824830961266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Cauca
</a:t>
                    </a:r>
                    <a:r>
                      <a:rPr lang="en-US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5,9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101907480314961"/>
                  <c:y val="0.0757454769084365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Antioquia
</a:t>
                    </a:r>
                    <a:r>
                      <a:rPr lang="en-US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3,9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158700295275591"/>
                  <c:y val="-0.00445124298619645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Santander
</a:t>
                    </a:r>
                    <a:r>
                      <a:rPr lang="en-US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0,2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0.069477280183727"/>
                  <c:y val="-0.0650974828951596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Otros</a:t>
                    </a:r>
                    <a:r>
                      <a:rPr lang="en-US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*
</a:t>
                    </a:r>
                    <a:r>
                      <a:rPr lang="en-US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12,4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txPr>
              <a:bodyPr/>
              <a:lstStyle/>
              <a:p>
                <a:pPr>
                  <a:defRPr sz="120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Hoja1!$A$2:$A$8</c:f>
              <c:strCache>
                <c:ptCount val="7"/>
                <c:pt idx="0">
                  <c:v>Bogotá</c:v>
                </c:pt>
                <c:pt idx="1">
                  <c:v>Valle del Cauca</c:v>
                </c:pt>
                <c:pt idx="2">
                  <c:v>Atlántico</c:v>
                </c:pt>
                <c:pt idx="3">
                  <c:v>Cauca</c:v>
                </c:pt>
                <c:pt idx="4">
                  <c:v>Antioquia</c:v>
                </c:pt>
                <c:pt idx="5">
                  <c:v>Santander</c:v>
                </c:pt>
                <c:pt idx="6">
                  <c:v>Otros*</c:v>
                </c:pt>
              </c:strCache>
            </c:strRef>
          </c:cat>
          <c:val>
            <c:numRef>
              <c:f>Hoja1!$B$2:$B$8</c:f>
              <c:numCache>
                <c:formatCode>0.0</c:formatCode>
                <c:ptCount val="7"/>
                <c:pt idx="0">
                  <c:v>218.9661867399996</c:v>
                </c:pt>
                <c:pt idx="1">
                  <c:v>107.25454488</c:v>
                </c:pt>
                <c:pt idx="2">
                  <c:v>63.42479399</c:v>
                </c:pt>
                <c:pt idx="3">
                  <c:v>29.67797776</c:v>
                </c:pt>
                <c:pt idx="4">
                  <c:v>19.61155477</c:v>
                </c:pt>
                <c:pt idx="5">
                  <c:v>1.15400555</c:v>
                </c:pt>
                <c:pt idx="6">
                  <c:v>62.32532680000071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400">
          <a:latin typeface="Trebuchet MS" pitchFamily="34" charset="0"/>
        </a:defRPr>
      </a:pPr>
      <a:endParaRPr lang="es-ES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288908938466025"/>
          <c:y val="0.0440576177977753"/>
          <c:w val="0.906611006325851"/>
          <c:h val="0.600186765079412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Cali</c:v>
                </c:pt>
              </c:strCache>
            </c:strRef>
          </c:tx>
          <c:spPr>
            <a:ln w="34925">
              <a:solidFill>
                <a:srgbClr val="0070C0"/>
              </a:solidFill>
            </a:ln>
          </c:spPr>
          <c:marker>
            <c:symbol val="none"/>
          </c:marker>
          <c:dLbls>
            <c:dLbl>
              <c:idx val="14"/>
              <c:layout>
                <c:manualLayout>
                  <c:x val="-0.00531949831071812"/>
                  <c:y val="-0.0244827446471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0070C0"/>
                    </a:solidFill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Hoja1!$A$2:$A$16</c:f>
              <c:numCache>
                <c:formatCode>General</c:formatCode>
                <c:ptCount val="15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2004.0</c:v>
                </c:pt>
                <c:pt idx="4">
                  <c:v>2005.0</c:v>
                </c:pt>
                <c:pt idx="5">
                  <c:v>2006.0</c:v>
                </c:pt>
                <c:pt idx="6">
                  <c:v>2007.0</c:v>
                </c:pt>
                <c:pt idx="7">
                  <c:v>2008.0</c:v>
                </c:pt>
                <c:pt idx="8">
                  <c:v>2009.0</c:v>
                </c:pt>
                <c:pt idx="9">
                  <c:v>2010.0</c:v>
                </c:pt>
                <c:pt idx="10">
                  <c:v>2011.0</c:v>
                </c:pt>
                <c:pt idx="11">
                  <c:v>2012.0</c:v>
                </c:pt>
                <c:pt idx="12">
                  <c:v>2013.0</c:v>
                </c:pt>
                <c:pt idx="13">
                  <c:v>2014.0</c:v>
                </c:pt>
                <c:pt idx="14">
                  <c:v>2015.0</c:v>
                </c:pt>
              </c:numCache>
            </c:numRef>
          </c:cat>
          <c:val>
            <c:numRef>
              <c:f>Hoja1!$B$2:$B$16</c:f>
              <c:numCache>
                <c:formatCode>0.0</c:formatCode>
                <c:ptCount val="15"/>
                <c:pt idx="0">
                  <c:v>18.0097946845559</c:v>
                </c:pt>
                <c:pt idx="1">
                  <c:v>15.79577565975382</c:v>
                </c:pt>
                <c:pt idx="2">
                  <c:v>15.0614774197501</c:v>
                </c:pt>
                <c:pt idx="3">
                  <c:v>14.11586397990642</c:v>
                </c:pt>
                <c:pt idx="4">
                  <c:v>11.8327348332791</c:v>
                </c:pt>
                <c:pt idx="5">
                  <c:v>13.47032229634103</c:v>
                </c:pt>
                <c:pt idx="6">
                  <c:v>10.89646965605692</c:v>
                </c:pt>
                <c:pt idx="7">
                  <c:v>11.79227575978784</c:v>
                </c:pt>
                <c:pt idx="8">
                  <c:v>13.30186531823382</c:v>
                </c:pt>
                <c:pt idx="9">
                  <c:v>15.08843464936716</c:v>
                </c:pt>
                <c:pt idx="10">
                  <c:v>15.42080227067656</c:v>
                </c:pt>
                <c:pt idx="11">
                  <c:v>13.9390967663525</c:v>
                </c:pt>
                <c:pt idx="12">
                  <c:v>13.4131084114553</c:v>
                </c:pt>
                <c:pt idx="13">
                  <c:v>12.97077888163121</c:v>
                </c:pt>
                <c:pt idx="14">
                  <c:v>11.11306518928462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Bogotá</c:v>
                </c:pt>
              </c:strCache>
            </c:strRef>
          </c:tx>
          <c:spPr>
            <a:ln w="34925">
              <a:solidFill>
                <a:srgbClr val="DD005E"/>
              </a:solidFill>
            </a:ln>
          </c:spPr>
          <c:marker>
            <c:symbol val="none"/>
          </c:marker>
          <c:dLbls>
            <c:dLbl>
              <c:idx val="14"/>
              <c:layout>
                <c:manualLayout>
                  <c:x val="0.00048374386138238"/>
                  <c:y val="-0.0357399156366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DD005E"/>
                    </a:solidFill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Hoja1!$A$2:$A$16</c:f>
              <c:numCache>
                <c:formatCode>General</c:formatCode>
                <c:ptCount val="15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2004.0</c:v>
                </c:pt>
                <c:pt idx="4">
                  <c:v>2005.0</c:v>
                </c:pt>
                <c:pt idx="5">
                  <c:v>2006.0</c:v>
                </c:pt>
                <c:pt idx="6">
                  <c:v>2007.0</c:v>
                </c:pt>
                <c:pt idx="7">
                  <c:v>2008.0</c:v>
                </c:pt>
                <c:pt idx="8">
                  <c:v>2009.0</c:v>
                </c:pt>
                <c:pt idx="9">
                  <c:v>2010.0</c:v>
                </c:pt>
                <c:pt idx="10">
                  <c:v>2011.0</c:v>
                </c:pt>
                <c:pt idx="11">
                  <c:v>2012.0</c:v>
                </c:pt>
                <c:pt idx="12">
                  <c:v>2013.0</c:v>
                </c:pt>
                <c:pt idx="13">
                  <c:v>2014.0</c:v>
                </c:pt>
                <c:pt idx="14">
                  <c:v>2015.0</c:v>
                </c:pt>
              </c:numCache>
            </c:numRef>
          </c:cat>
          <c:val>
            <c:numRef>
              <c:f>Hoja1!$C$2:$C$16</c:f>
              <c:numCache>
                <c:formatCode>0.0</c:formatCode>
                <c:ptCount val="15"/>
                <c:pt idx="0">
                  <c:v>18.7308745589486</c:v>
                </c:pt>
                <c:pt idx="1">
                  <c:v>18.28032601609685</c:v>
                </c:pt>
                <c:pt idx="2">
                  <c:v>17.00349624589638</c:v>
                </c:pt>
                <c:pt idx="3">
                  <c:v>14.52379742721502</c:v>
                </c:pt>
                <c:pt idx="4">
                  <c:v>13.15545838917057</c:v>
                </c:pt>
                <c:pt idx="5">
                  <c:v>11.17842824737081</c:v>
                </c:pt>
                <c:pt idx="6">
                  <c:v>11.06219778955968</c:v>
                </c:pt>
                <c:pt idx="7">
                  <c:v>9.86313983564191</c:v>
                </c:pt>
                <c:pt idx="8">
                  <c:v>11.34099971082695</c:v>
                </c:pt>
                <c:pt idx="9">
                  <c:v>11.60383666824965</c:v>
                </c:pt>
                <c:pt idx="10">
                  <c:v>9.57595995512767</c:v>
                </c:pt>
                <c:pt idx="11">
                  <c:v>10.25654020798458</c:v>
                </c:pt>
                <c:pt idx="12">
                  <c:v>9.401159856097486</c:v>
                </c:pt>
                <c:pt idx="13">
                  <c:v>9.342707060438593</c:v>
                </c:pt>
                <c:pt idx="14">
                  <c:v>8.454965333558807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Medellín</c:v>
                </c:pt>
              </c:strCache>
            </c:strRef>
          </c:tx>
          <c:spPr>
            <a:ln w="34925">
              <a:solidFill>
                <a:srgbClr val="008000"/>
              </a:solidFill>
            </a:ln>
          </c:spPr>
          <c:marker>
            <c:symbol val="none"/>
          </c:marker>
          <c:dLbls>
            <c:dLbl>
              <c:idx val="14"/>
              <c:layout>
                <c:manualLayout>
                  <c:x val="-0.0018404031319758"/>
                  <c:y val="-0.0213325531381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008000"/>
                    </a:solidFill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Hoja1!$A$2:$A$16</c:f>
              <c:numCache>
                <c:formatCode>General</c:formatCode>
                <c:ptCount val="15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2004.0</c:v>
                </c:pt>
                <c:pt idx="4">
                  <c:v>2005.0</c:v>
                </c:pt>
                <c:pt idx="5">
                  <c:v>2006.0</c:v>
                </c:pt>
                <c:pt idx="6">
                  <c:v>2007.0</c:v>
                </c:pt>
                <c:pt idx="7">
                  <c:v>2008.0</c:v>
                </c:pt>
                <c:pt idx="8">
                  <c:v>2009.0</c:v>
                </c:pt>
                <c:pt idx="9">
                  <c:v>2010.0</c:v>
                </c:pt>
                <c:pt idx="10">
                  <c:v>2011.0</c:v>
                </c:pt>
                <c:pt idx="11">
                  <c:v>2012.0</c:v>
                </c:pt>
                <c:pt idx="12">
                  <c:v>2013.0</c:v>
                </c:pt>
                <c:pt idx="13">
                  <c:v>2014.0</c:v>
                </c:pt>
                <c:pt idx="14">
                  <c:v>2015.0</c:v>
                </c:pt>
              </c:numCache>
            </c:numRef>
          </c:cat>
          <c:val>
            <c:numRef>
              <c:f>Hoja1!$D$2:$D$16</c:f>
              <c:numCache>
                <c:formatCode>0.0</c:formatCode>
                <c:ptCount val="15"/>
                <c:pt idx="0">
                  <c:v>17.43996261606961</c:v>
                </c:pt>
                <c:pt idx="1">
                  <c:v>17.39285248587064</c:v>
                </c:pt>
                <c:pt idx="2">
                  <c:v>16.48623071001956</c:v>
                </c:pt>
                <c:pt idx="3">
                  <c:v>14.43461940305949</c:v>
                </c:pt>
                <c:pt idx="4">
                  <c:v>14.76211373777518</c:v>
                </c:pt>
                <c:pt idx="5">
                  <c:v>14.00692320723259</c:v>
                </c:pt>
                <c:pt idx="6">
                  <c:v>11.8604985699538</c:v>
                </c:pt>
                <c:pt idx="7">
                  <c:v>14.55837704761159</c:v>
                </c:pt>
                <c:pt idx="8">
                  <c:v>15.19167230535992</c:v>
                </c:pt>
                <c:pt idx="9">
                  <c:v>14.43696500885987</c:v>
                </c:pt>
                <c:pt idx="10">
                  <c:v>12.3824197181019</c:v>
                </c:pt>
                <c:pt idx="11">
                  <c:v>13.08330396900252</c:v>
                </c:pt>
                <c:pt idx="12">
                  <c:v>10.74172251503433</c:v>
                </c:pt>
                <c:pt idx="13">
                  <c:v>9.91795742771872</c:v>
                </c:pt>
                <c:pt idx="14">
                  <c:v>9.89585568657209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Barranquilla</c:v>
                </c:pt>
              </c:strCache>
            </c:strRef>
          </c:tx>
          <c:spPr>
            <a:ln w="34925">
              <a:solidFill>
                <a:schemeClr val="bg1">
                  <a:lumMod val="75000"/>
                </a:schemeClr>
              </a:solidFill>
              <a:prstDash val="sysDash"/>
            </a:ln>
          </c:spPr>
          <c:marker>
            <c:symbol val="none"/>
          </c:marker>
          <c:dLbls>
            <c:dLbl>
              <c:idx val="14"/>
              <c:layout>
                <c:manualLayout>
                  <c:x val="0.00021479574776956"/>
                  <c:y val="0.016640173175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bg1">
                        <a:lumMod val="75000"/>
                      </a:schemeClr>
                    </a:solidFill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Hoja1!$A$2:$A$16</c:f>
              <c:numCache>
                <c:formatCode>General</c:formatCode>
                <c:ptCount val="15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2004.0</c:v>
                </c:pt>
                <c:pt idx="4">
                  <c:v>2005.0</c:v>
                </c:pt>
                <c:pt idx="5">
                  <c:v>2006.0</c:v>
                </c:pt>
                <c:pt idx="6">
                  <c:v>2007.0</c:v>
                </c:pt>
                <c:pt idx="7">
                  <c:v>2008.0</c:v>
                </c:pt>
                <c:pt idx="8">
                  <c:v>2009.0</c:v>
                </c:pt>
                <c:pt idx="9">
                  <c:v>2010.0</c:v>
                </c:pt>
                <c:pt idx="10">
                  <c:v>2011.0</c:v>
                </c:pt>
                <c:pt idx="11">
                  <c:v>2012.0</c:v>
                </c:pt>
                <c:pt idx="12">
                  <c:v>2013.0</c:v>
                </c:pt>
                <c:pt idx="13">
                  <c:v>2014.0</c:v>
                </c:pt>
                <c:pt idx="14">
                  <c:v>2015.0</c:v>
                </c:pt>
              </c:numCache>
            </c:numRef>
          </c:cat>
          <c:val>
            <c:numRef>
              <c:f>Hoja1!$E$2:$E$16</c:f>
              <c:numCache>
                <c:formatCode>0.0</c:formatCode>
                <c:ptCount val="15"/>
                <c:pt idx="0">
                  <c:v>15.98131384753014</c:v>
                </c:pt>
                <c:pt idx="1">
                  <c:v>17.39521987940162</c:v>
                </c:pt>
                <c:pt idx="2">
                  <c:v>16.92917753036252</c:v>
                </c:pt>
                <c:pt idx="3">
                  <c:v>13.77771361168385</c:v>
                </c:pt>
                <c:pt idx="4">
                  <c:v>12.60107114007468</c:v>
                </c:pt>
                <c:pt idx="5">
                  <c:v>11.59583403566693</c:v>
                </c:pt>
                <c:pt idx="6">
                  <c:v>10.33571154968966</c:v>
                </c:pt>
                <c:pt idx="7">
                  <c:v>11.17621845255012</c:v>
                </c:pt>
                <c:pt idx="8">
                  <c:v>10.59101881391627</c:v>
                </c:pt>
                <c:pt idx="9">
                  <c:v>8.83105579946845</c:v>
                </c:pt>
                <c:pt idx="10">
                  <c:v>6.880919934722991</c:v>
                </c:pt>
                <c:pt idx="11">
                  <c:v>8.733947543339893</c:v>
                </c:pt>
                <c:pt idx="12">
                  <c:v>7.836130882186833</c:v>
                </c:pt>
                <c:pt idx="13">
                  <c:v>8.327925614288171</c:v>
                </c:pt>
                <c:pt idx="14">
                  <c:v>8.515813152087853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Bucaramanga</c:v>
                </c:pt>
              </c:strCache>
            </c:strRef>
          </c:tx>
          <c:spPr>
            <a:ln w="34925">
              <a:solidFill>
                <a:srgbClr val="FFC000"/>
              </a:solidFill>
              <a:prstDash val="sysDash"/>
            </a:ln>
          </c:spPr>
          <c:marker>
            <c:symbol val="none"/>
          </c:marker>
          <c:dLbls>
            <c:dLbl>
              <c:idx val="14"/>
              <c:layout>
                <c:manualLayout>
                  <c:x val="-0.00351757185973604"/>
                  <c:y val="0.046749922617547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FFC000"/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Hoja1!$A$2:$A$16</c:f>
              <c:numCache>
                <c:formatCode>General</c:formatCode>
                <c:ptCount val="15"/>
                <c:pt idx="0">
                  <c:v>2001.0</c:v>
                </c:pt>
                <c:pt idx="1">
                  <c:v>2002.0</c:v>
                </c:pt>
                <c:pt idx="2">
                  <c:v>2003.0</c:v>
                </c:pt>
                <c:pt idx="3">
                  <c:v>2004.0</c:v>
                </c:pt>
                <c:pt idx="4">
                  <c:v>2005.0</c:v>
                </c:pt>
                <c:pt idx="5">
                  <c:v>2006.0</c:v>
                </c:pt>
                <c:pt idx="6">
                  <c:v>2007.0</c:v>
                </c:pt>
                <c:pt idx="7">
                  <c:v>2008.0</c:v>
                </c:pt>
                <c:pt idx="8">
                  <c:v>2009.0</c:v>
                </c:pt>
                <c:pt idx="9">
                  <c:v>2010.0</c:v>
                </c:pt>
                <c:pt idx="10">
                  <c:v>2011.0</c:v>
                </c:pt>
                <c:pt idx="11">
                  <c:v>2012.0</c:v>
                </c:pt>
                <c:pt idx="12">
                  <c:v>2013.0</c:v>
                </c:pt>
                <c:pt idx="13">
                  <c:v>2014.0</c:v>
                </c:pt>
                <c:pt idx="14">
                  <c:v>2015.0</c:v>
                </c:pt>
              </c:numCache>
            </c:numRef>
          </c:cat>
          <c:val>
            <c:numRef>
              <c:f>Hoja1!$F$2:$F$16</c:f>
              <c:numCache>
                <c:formatCode>0.0</c:formatCode>
                <c:ptCount val="15"/>
                <c:pt idx="0">
                  <c:v>17.31617719441052</c:v>
                </c:pt>
                <c:pt idx="1">
                  <c:v>21.18798910607785</c:v>
                </c:pt>
                <c:pt idx="2">
                  <c:v>18.41364768126434</c:v>
                </c:pt>
                <c:pt idx="3">
                  <c:v>18.7615931962836</c:v>
                </c:pt>
                <c:pt idx="4">
                  <c:v>15.9954520775616</c:v>
                </c:pt>
                <c:pt idx="5">
                  <c:v>13.0007260428317</c:v>
                </c:pt>
                <c:pt idx="6">
                  <c:v>9.344971402652845</c:v>
                </c:pt>
                <c:pt idx="7">
                  <c:v>10.62397522377081</c:v>
                </c:pt>
                <c:pt idx="8">
                  <c:v>9.092531040817272</c:v>
                </c:pt>
                <c:pt idx="9">
                  <c:v>10.82696070713659</c:v>
                </c:pt>
                <c:pt idx="10">
                  <c:v>9.791708192146698</c:v>
                </c:pt>
                <c:pt idx="11">
                  <c:v>9.81605483977206</c:v>
                </c:pt>
                <c:pt idx="12">
                  <c:v>9.952851382009196</c:v>
                </c:pt>
                <c:pt idx="13">
                  <c:v>7.300003049447596</c:v>
                </c:pt>
                <c:pt idx="14">
                  <c:v>8.0043546448647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7962872"/>
        <c:axId val="-2087961448"/>
      </c:lineChart>
      <c:catAx>
        <c:axId val="-2087962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es-ES"/>
          </a:p>
        </c:txPr>
        <c:crossAx val="-2087961448"/>
        <c:crosses val="autoZero"/>
        <c:auto val="1"/>
        <c:lblAlgn val="ctr"/>
        <c:lblOffset val="100"/>
        <c:noMultiLvlLbl val="0"/>
      </c:catAx>
      <c:valAx>
        <c:axId val="-2087961448"/>
        <c:scaling>
          <c:orientation val="minMax"/>
          <c:max val="21.0"/>
          <c:min val="6.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spPr>
          <a:ln>
            <a:noFill/>
          </a:ln>
        </c:spPr>
        <c:crossAx val="-20879628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458420836058828"/>
          <c:y val="0.808924748371906"/>
          <c:w val="0.91666999952138"/>
          <c:h val="0.184942252237446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335980452046426"/>
          <c:y val="0.24138566849998"/>
          <c:w val="0.918771504943594"/>
          <c:h val="0.5795512998061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valor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6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9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12"/>
            <c:invertIfNegative val="0"/>
            <c:bubble3D val="0"/>
            <c:spPr>
              <a:solidFill>
                <a:srgbClr val="00B0F0"/>
              </a:solidFill>
            </c:spPr>
          </c:dPt>
          <c:dLbls>
            <c:dLbl>
              <c:idx val="6"/>
              <c:layout>
                <c:manualLayout>
                  <c:x val="-1.22218042365173E-7"/>
                  <c:y val="0.14895721062176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0"/>
                  <c:y val="0.15051271560366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spPr/>
              <c:txPr>
                <a:bodyPr rot="0" vert="horz"/>
                <a:lstStyle/>
                <a:p>
                  <a:pPr>
                    <a:defRPr/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/>
              <c:txPr>
                <a:bodyPr rot="0" vert="horz"/>
                <a:lstStyle/>
                <a:p>
                  <a:pPr>
                    <a:defRPr/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0.0031043382760754"/>
                  <c:y val="0.0859212242691335"/>
                </c:manualLayout>
              </c:layout>
              <c:spPr/>
              <c:txPr>
                <a:bodyPr rot="0" vert="horz"/>
                <a:lstStyle/>
                <a:p>
                  <a:pPr>
                    <a:defRPr/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0.0"/>
                  <c:y val="0.0879976308992346"/>
                </c:manualLayout>
              </c:layout>
              <c:spPr/>
              <c:txPr>
                <a:bodyPr rot="0" vert="horz"/>
                <a:lstStyle/>
                <a:p>
                  <a:pPr>
                    <a:defRPr/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/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Hoja1!$A$2:$A$15</c:f>
              <c:numCache>
                <c:formatCode>General</c:formatCode>
                <c:ptCount val="14"/>
                <c:pt idx="0">
                  <c:v>2014.0</c:v>
                </c:pt>
                <c:pt idx="1">
                  <c:v>2015.0</c:v>
                </c:pt>
                <c:pt idx="3">
                  <c:v>2014.0</c:v>
                </c:pt>
                <c:pt idx="4">
                  <c:v>2015.0</c:v>
                </c:pt>
                <c:pt idx="6">
                  <c:v>2014.0</c:v>
                </c:pt>
                <c:pt idx="7">
                  <c:v>2015.0</c:v>
                </c:pt>
                <c:pt idx="9">
                  <c:v>2014.0</c:v>
                </c:pt>
                <c:pt idx="10">
                  <c:v>2015.0</c:v>
                </c:pt>
                <c:pt idx="12">
                  <c:v>2014.0</c:v>
                </c:pt>
                <c:pt idx="13">
                  <c:v>2015.0</c:v>
                </c:pt>
              </c:numCache>
            </c:numRef>
          </c:cat>
          <c:val>
            <c:numRef>
              <c:f>Hoja1!$B$2:$B$15</c:f>
              <c:numCache>
                <c:formatCode>#,##0</c:formatCode>
                <c:ptCount val="14"/>
                <c:pt idx="0">
                  <c:v>4147.40766666666</c:v>
                </c:pt>
                <c:pt idx="1">
                  <c:v>4157.580333333332</c:v>
                </c:pt>
                <c:pt idx="3">
                  <c:v>1788.481666666667</c:v>
                </c:pt>
                <c:pt idx="4">
                  <c:v>1798.518333333333</c:v>
                </c:pt>
                <c:pt idx="6">
                  <c:v>1138.643333333333</c:v>
                </c:pt>
                <c:pt idx="7">
                  <c:v>1197.848333333333</c:v>
                </c:pt>
                <c:pt idx="9">
                  <c:v>798.1606666666667</c:v>
                </c:pt>
                <c:pt idx="10">
                  <c:v>882.8016666666667</c:v>
                </c:pt>
                <c:pt idx="12">
                  <c:v>577.58</c:v>
                </c:pt>
                <c:pt idx="13">
                  <c:v>568.9899999999999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overlap val="100"/>
        <c:axId val="-2054551896"/>
        <c:axId val="-2054555928"/>
      </c:barChart>
      <c:catAx>
        <c:axId val="-2054551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es-ES"/>
          </a:p>
        </c:txPr>
        <c:crossAx val="-2054555928"/>
        <c:crosses val="autoZero"/>
        <c:auto val="1"/>
        <c:lblAlgn val="ctr"/>
        <c:lblOffset val="100"/>
        <c:noMultiLvlLbl val="0"/>
      </c:catAx>
      <c:valAx>
        <c:axId val="-205455592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-205455189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pPr>
      <a:endParaRPr lang="es-ES"/>
    </a:p>
  </c:txPr>
  <c:externalData r:id="rId2">
    <c:autoUpdate val="0"/>
  </c:externalData>
  <c:userShapes r:id="rId3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163030438261295"/>
          <c:y val="0.0938278870481896"/>
          <c:w val="0.963360163529916"/>
          <c:h val="0.8055761099919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txPr>
              <a:bodyPr rot="-5400000" vert="horz" anchor="t" anchorCtr="0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Bogotá</c:v>
                </c:pt>
                <c:pt idx="1">
                  <c:v>Medellín</c:v>
                </c:pt>
                <c:pt idx="2">
                  <c:v>Cali </c:v>
                </c:pt>
                <c:pt idx="3">
                  <c:v>Barranquilla</c:v>
                </c:pt>
                <c:pt idx="4">
                  <c:v>Bucaramanga</c:v>
                </c:pt>
              </c:strCache>
            </c:strRef>
          </c:cat>
          <c:val>
            <c:numRef>
              <c:f>Hoja1!$B$2:$B$6</c:f>
              <c:numCache>
                <c:formatCode>0</c:formatCode>
                <c:ptCount val="5"/>
                <c:pt idx="0">
                  <c:v>4019.597</c:v>
                </c:pt>
                <c:pt idx="1">
                  <c:v>1647.701</c:v>
                </c:pt>
                <c:pt idx="2">
                  <c:v>1095.209333333333</c:v>
                </c:pt>
                <c:pt idx="3">
                  <c:v>789.0509999999997</c:v>
                </c:pt>
                <c:pt idx="4">
                  <c:v>541.282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numFmt formatCode="#,##0" sourceLinked="0"/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Bogotá</c:v>
                </c:pt>
                <c:pt idx="1">
                  <c:v>Medellín</c:v>
                </c:pt>
                <c:pt idx="2">
                  <c:v>Cali </c:v>
                </c:pt>
                <c:pt idx="3">
                  <c:v>Barranquilla</c:v>
                </c:pt>
                <c:pt idx="4">
                  <c:v>Bucaramanga</c:v>
                </c:pt>
              </c:strCache>
            </c:strRef>
          </c:cat>
          <c:val>
            <c:numRef>
              <c:f>Hoja1!$C$2:$C$6</c:f>
              <c:numCache>
                <c:formatCode>0</c:formatCode>
                <c:ptCount val="5"/>
                <c:pt idx="0">
                  <c:v>4085.838</c:v>
                </c:pt>
                <c:pt idx="1">
                  <c:v>1729.635</c:v>
                </c:pt>
                <c:pt idx="2">
                  <c:v>1120.023333333333</c:v>
                </c:pt>
                <c:pt idx="3">
                  <c:v>796.9093333333335</c:v>
                </c:pt>
                <c:pt idx="4">
                  <c:v>541.1263333333333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63ADCB"/>
            </a:solidFill>
          </c:spPr>
          <c:invertIfNegative val="0"/>
          <c:dLbls>
            <c:numFmt formatCode="#,##0" sourceLinked="0"/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Bogotá</c:v>
                </c:pt>
                <c:pt idx="1">
                  <c:v>Medellín</c:v>
                </c:pt>
                <c:pt idx="2">
                  <c:v>Cali </c:v>
                </c:pt>
                <c:pt idx="3">
                  <c:v>Barranquilla</c:v>
                </c:pt>
                <c:pt idx="4">
                  <c:v>Bucaramanga</c:v>
                </c:pt>
              </c:strCache>
            </c:strRef>
          </c:cat>
          <c:val>
            <c:numRef>
              <c:f>Hoja1!$D$2:$D$6</c:f>
              <c:numCache>
                <c:formatCode>0</c:formatCode>
                <c:ptCount val="5"/>
                <c:pt idx="0">
                  <c:v>4147.40766666666</c:v>
                </c:pt>
                <c:pt idx="1">
                  <c:v>1788.481666666667</c:v>
                </c:pt>
                <c:pt idx="2">
                  <c:v>1138.643333333333</c:v>
                </c:pt>
                <c:pt idx="3">
                  <c:v>798.1606666666667</c:v>
                </c:pt>
                <c:pt idx="4">
                  <c:v>577.58</c:v>
                </c:pt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DD005E"/>
            </a:solidFill>
          </c:spPr>
          <c:invertIfNegative val="0"/>
          <c:dLbls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Bogotá</c:v>
                </c:pt>
                <c:pt idx="1">
                  <c:v>Medellín</c:v>
                </c:pt>
                <c:pt idx="2">
                  <c:v>Cali </c:v>
                </c:pt>
                <c:pt idx="3">
                  <c:v>Barranquilla</c:v>
                </c:pt>
                <c:pt idx="4">
                  <c:v>Bucaramanga</c:v>
                </c:pt>
              </c:strCache>
            </c:strRef>
          </c:cat>
          <c:val>
            <c:numRef>
              <c:f>Hoja1!$E$2:$E$6</c:f>
              <c:numCache>
                <c:formatCode>0</c:formatCode>
                <c:ptCount val="5"/>
                <c:pt idx="0">
                  <c:v>4157.580333333332</c:v>
                </c:pt>
                <c:pt idx="1">
                  <c:v>1798.518333333333</c:v>
                </c:pt>
                <c:pt idx="2">
                  <c:v>1197.848333333333</c:v>
                </c:pt>
                <c:pt idx="3">
                  <c:v>882.8016666666667</c:v>
                </c:pt>
                <c:pt idx="4">
                  <c:v>568.9899999999999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-2010428408"/>
        <c:axId val="-2010424952"/>
      </c:barChart>
      <c:catAx>
        <c:axId val="-201042840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-2010424952"/>
        <c:crosses val="autoZero"/>
        <c:auto val="1"/>
        <c:lblAlgn val="ctr"/>
        <c:lblOffset val="100"/>
        <c:noMultiLvlLbl val="0"/>
      </c:catAx>
      <c:valAx>
        <c:axId val="-2010424952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-201042840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 b="1">
                <a:solidFill>
                  <a:schemeClr val="bg1">
                    <a:lumMod val="75000"/>
                  </a:schemeClr>
                </a:solidFill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 sz="1400" b="1">
                <a:solidFill>
                  <a:srgbClr val="0070C0"/>
                </a:solidFill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 sz="1400" b="1">
                <a:solidFill>
                  <a:srgbClr val="63ADCB"/>
                </a:solidFill>
              </a:defRPr>
            </a:pPr>
            <a:endParaRPr lang="es-ES"/>
          </a:p>
        </c:txPr>
      </c:legendEntry>
      <c:legendEntry>
        <c:idx val="3"/>
        <c:txPr>
          <a:bodyPr/>
          <a:lstStyle/>
          <a:p>
            <a:pPr>
              <a:defRPr sz="1400" b="1">
                <a:solidFill>
                  <a:srgbClr val="DD005E"/>
                </a:solidFill>
              </a:defRPr>
            </a:pPr>
            <a:endParaRPr lang="es-ES"/>
          </a:p>
        </c:txPr>
      </c:legendEntry>
      <c:layout>
        <c:manualLayout>
          <c:xMode val="edge"/>
          <c:yMode val="edge"/>
          <c:x val="0.68472632359243"/>
          <c:y val="0.00115867628963658"/>
          <c:w val="0.298970632581441"/>
          <c:h val="0.16729967355873"/>
        </c:manualLayout>
      </c:layout>
      <c:overlay val="0"/>
      <c:txPr>
        <a:bodyPr/>
        <a:lstStyle/>
        <a:p>
          <a:pPr>
            <a:defRPr sz="1400" b="1"/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66972758012642"/>
          <c:y val="0.0357811253295088"/>
          <c:w val="0.840835586169438"/>
          <c:h val="0.72872637795275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PIB pc</c:v>
                </c:pt>
              </c:strCache>
            </c:strRef>
          </c:tx>
          <c:spPr>
            <a:solidFill>
              <a:srgbClr val="DD005E"/>
            </a:solidFill>
            <a:ln>
              <a:noFill/>
            </a:ln>
          </c:spPr>
          <c:invertIfNegative val="0"/>
          <c:dLbls>
            <c:txPr>
              <a:bodyPr/>
              <a:lstStyle/>
              <a:p>
                <a:pPr>
                  <a:defRPr sz="900" b="1">
                    <a:solidFill>
                      <a:srgbClr val="C00000"/>
                    </a:solidFill>
                    <a:latin typeface="Verdana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Hoja1!$C$2:$C$13</c:f>
              <c:numCache>
                <c:formatCode>0.0</c:formatCode>
                <c:ptCount val="12"/>
                <c:pt idx="0">
                  <c:v>10.78682884967854</c:v>
                </c:pt>
                <c:pt idx="1">
                  <c:v>11.22276879567564</c:v>
                </c:pt>
                <c:pt idx="2">
                  <c:v>11.6084725219865</c:v>
                </c:pt>
                <c:pt idx="3">
                  <c:v>12.23832118160999</c:v>
                </c:pt>
                <c:pt idx="4">
                  <c:v>12.92767976219957</c:v>
                </c:pt>
                <c:pt idx="5">
                  <c:v>13.22833419734892</c:v>
                </c:pt>
                <c:pt idx="6">
                  <c:v>13.28905070549509</c:v>
                </c:pt>
                <c:pt idx="7">
                  <c:v>13.65572719304816</c:v>
                </c:pt>
                <c:pt idx="8">
                  <c:v>14.38644387360098</c:v>
                </c:pt>
                <c:pt idx="9">
                  <c:v>14.79559703794254</c:v>
                </c:pt>
                <c:pt idx="10">
                  <c:v>15.34943207223353</c:v>
                </c:pt>
                <c:pt idx="11">
                  <c:v>15.86495277652934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04927560"/>
        <c:axId val="-2004924488"/>
      </c:barChar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PIB crecimiento</c:v>
                </c:pt>
              </c:strCache>
            </c:strRef>
          </c:tx>
          <c:spPr>
            <a:ln w="38100"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0316560268232304"/>
                  <c:y val="0.053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2864116712578"/>
                  <c:y val="-0.046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331634566719557"/>
                  <c:y val="0.046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331634566719557"/>
                  <c:y val="0.065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2864116712578"/>
                  <c:y val="-0.046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034670886520681"/>
                  <c:y val="0.096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02864116712578"/>
                  <c:y val="0.065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211040178821537"/>
                  <c:y val="0.08125000000000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0.0316560268232305"/>
                  <c:y val="0.10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0331634566719557"/>
                  <c:y val="0.053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0.0361783163694061"/>
                  <c:y val="-0.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0.0211040178821537"/>
                  <c:y val="-0.046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>
                    <a:solidFill>
                      <a:schemeClr val="tx1"/>
                    </a:solidFill>
                    <a:latin typeface="Verdana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Hoja1!$A$2:$A$13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Hoja1!$B$2:$B$13</c:f>
              <c:numCache>
                <c:formatCode>0.0</c:formatCode>
                <c:ptCount val="12"/>
                <c:pt idx="0">
                  <c:v>3.9182719036083</c:v>
                </c:pt>
                <c:pt idx="1">
                  <c:v>5.333022067453925</c:v>
                </c:pt>
                <c:pt idx="2">
                  <c:v>4.706555933831183</c:v>
                </c:pt>
                <c:pt idx="3">
                  <c:v>6.697515257705252</c:v>
                </c:pt>
                <c:pt idx="4">
                  <c:v>6.90062765541223</c:v>
                </c:pt>
                <c:pt idx="5">
                  <c:v>3.546804885781071</c:v>
                </c:pt>
                <c:pt idx="6">
                  <c:v>1.651549245290539</c:v>
                </c:pt>
                <c:pt idx="7">
                  <c:v>3.971800704737504</c:v>
                </c:pt>
                <c:pt idx="8">
                  <c:v>6.589511515571161</c:v>
                </c:pt>
                <c:pt idx="9">
                  <c:v>4.043943806371502</c:v>
                </c:pt>
                <c:pt idx="10">
                  <c:v>4.93628950050969</c:v>
                </c:pt>
                <c:pt idx="11">
                  <c:v>4.552500991653915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04917544"/>
        <c:axId val="-2004920936"/>
      </c:lineChart>
      <c:catAx>
        <c:axId val="-2004927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 i="0"/>
            </a:pPr>
            <a:endParaRPr lang="es-ES"/>
          </a:p>
        </c:txPr>
        <c:crossAx val="-2004924488"/>
        <c:crosses val="autoZero"/>
        <c:auto val="1"/>
        <c:lblAlgn val="ctr"/>
        <c:lblOffset val="100"/>
        <c:noMultiLvlLbl val="0"/>
      </c:catAx>
      <c:valAx>
        <c:axId val="-2004924488"/>
        <c:scaling>
          <c:orientation val="minMax"/>
          <c:min val="5.0"/>
        </c:scaling>
        <c:delete val="0"/>
        <c:axPos val="l"/>
        <c:numFmt formatCode="0.0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s-ES"/>
          </a:p>
        </c:txPr>
        <c:crossAx val="-2004927560"/>
        <c:crosses val="autoZero"/>
        <c:crossBetween val="between"/>
      </c:valAx>
      <c:valAx>
        <c:axId val="-2004920936"/>
        <c:scaling>
          <c:orientation val="minMax"/>
          <c:max val="8.0"/>
          <c:min val="0.0"/>
        </c:scaling>
        <c:delete val="0"/>
        <c:axPos val="r"/>
        <c:numFmt formatCode="0.0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s-ES"/>
          </a:p>
        </c:txPr>
        <c:crossAx val="-2004917544"/>
        <c:crosses val="max"/>
        <c:crossBetween val="between"/>
      </c:valAx>
      <c:catAx>
        <c:axId val="-2004917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04920936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.342168652675818"/>
          <c:y val="0.874862894021876"/>
          <c:w val="0.315662694648363"/>
          <c:h val="0.0642095322741917"/>
        </c:manualLayout>
      </c:layout>
      <c:overlay val="0"/>
      <c:txPr>
        <a:bodyPr/>
        <a:lstStyle/>
        <a:p>
          <a:pPr>
            <a:defRPr sz="1000" b="1" i="0">
              <a:latin typeface="Verdana"/>
            </a:defRPr>
          </a:pPr>
          <a:endParaRPr lang="es-E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latin typeface="Trebuchet MS" pitchFamily="34" charset="0"/>
        </a:defRPr>
      </a:pPr>
      <a:endParaRPr lang="es-ES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163030438261295"/>
          <c:y val="0.0827855861820342"/>
          <c:w val="0.963360163529916"/>
          <c:h val="0.8166181648751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 rot="-5400000" vert="horz" anchor="t" anchorCtr="0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Bogotá</c:v>
                </c:pt>
                <c:pt idx="1">
                  <c:v>Medellín</c:v>
                </c:pt>
                <c:pt idx="2">
                  <c:v>Cali </c:v>
                </c:pt>
                <c:pt idx="3">
                  <c:v>Barranquilla</c:v>
                </c:pt>
                <c:pt idx="4">
                  <c:v>Bucaramanga</c:v>
                </c:pt>
              </c:strCache>
            </c:strRef>
          </c:cat>
          <c:val>
            <c:numRef>
              <c:f>Hoja1!$B$2:$B$6</c:f>
              <c:numCache>
                <c:formatCode>0</c:formatCode>
                <c:ptCount val="5"/>
                <c:pt idx="0">
                  <c:v>459.3889999999997</c:v>
                </c:pt>
                <c:pt idx="1">
                  <c:v>248.0233333333333</c:v>
                </c:pt>
                <c:pt idx="2">
                  <c:v>177.3886666666666</c:v>
                </c:pt>
                <c:pt idx="3">
                  <c:v>75.51033333333331</c:v>
                </c:pt>
                <c:pt idx="4">
                  <c:v>58.91566666666662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numFmt formatCode="#,##0" sourceLinked="0"/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Bogotá</c:v>
                </c:pt>
                <c:pt idx="1">
                  <c:v>Medellín</c:v>
                </c:pt>
                <c:pt idx="2">
                  <c:v>Cali </c:v>
                </c:pt>
                <c:pt idx="3">
                  <c:v>Barranquilla</c:v>
                </c:pt>
                <c:pt idx="4">
                  <c:v>Bucaramanga</c:v>
                </c:pt>
              </c:strCache>
            </c:strRef>
          </c:cat>
          <c:val>
            <c:numRef>
              <c:f>Hoja1!$C$2:$C$6</c:f>
              <c:numCache>
                <c:formatCode>0</c:formatCode>
                <c:ptCount val="5"/>
                <c:pt idx="0">
                  <c:v>423.9746666666667</c:v>
                </c:pt>
                <c:pt idx="1">
                  <c:v>208.1516666666666</c:v>
                </c:pt>
                <c:pt idx="2">
                  <c:v>173.502</c:v>
                </c:pt>
                <c:pt idx="3">
                  <c:v>67.75633333333329</c:v>
                </c:pt>
                <c:pt idx="4">
                  <c:v>59.81033333333333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63ADCB"/>
            </a:solidFill>
          </c:spPr>
          <c:invertIfNegative val="0"/>
          <c:dLbls>
            <c:numFmt formatCode="#,##0" sourceLinked="0"/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Bogotá</c:v>
                </c:pt>
                <c:pt idx="1">
                  <c:v>Medellín</c:v>
                </c:pt>
                <c:pt idx="2">
                  <c:v>Cali </c:v>
                </c:pt>
                <c:pt idx="3">
                  <c:v>Barranquilla</c:v>
                </c:pt>
                <c:pt idx="4">
                  <c:v>Bucaramanga</c:v>
                </c:pt>
              </c:strCache>
            </c:strRef>
          </c:cat>
          <c:val>
            <c:numRef>
              <c:f>Hoja1!$D$2:$D$6</c:f>
              <c:numCache>
                <c:formatCode>0</c:formatCode>
                <c:ptCount val="5"/>
                <c:pt idx="0">
                  <c:v>427.412</c:v>
                </c:pt>
                <c:pt idx="1">
                  <c:v>196.9103333333334</c:v>
                </c:pt>
                <c:pt idx="2">
                  <c:v>169.7026666666667</c:v>
                </c:pt>
                <c:pt idx="3">
                  <c:v>72.50866666666667</c:v>
                </c:pt>
                <c:pt idx="4">
                  <c:v>45.4836666666666</c:v>
                </c:pt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A13992"/>
            </a:solidFill>
          </c:spPr>
          <c:invertIfNegative val="0"/>
          <c:dLbls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Bogotá</c:v>
                </c:pt>
                <c:pt idx="1">
                  <c:v>Medellín</c:v>
                </c:pt>
                <c:pt idx="2">
                  <c:v>Cali </c:v>
                </c:pt>
                <c:pt idx="3">
                  <c:v>Barranquilla</c:v>
                </c:pt>
                <c:pt idx="4">
                  <c:v>Bucaramanga</c:v>
                </c:pt>
              </c:strCache>
            </c:strRef>
          </c:cat>
          <c:val>
            <c:numRef>
              <c:f>Hoja1!$E$2:$E$6</c:f>
              <c:numCache>
                <c:formatCode>0</c:formatCode>
                <c:ptCount val="5"/>
                <c:pt idx="0">
                  <c:v>383.9879999999997</c:v>
                </c:pt>
                <c:pt idx="1">
                  <c:v>197.5256666666666</c:v>
                </c:pt>
                <c:pt idx="2">
                  <c:v>149.7606666666666</c:v>
                </c:pt>
                <c:pt idx="3">
                  <c:v>82.17566666666663</c:v>
                </c:pt>
                <c:pt idx="4">
                  <c:v>49.50666666666661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-2055733240"/>
        <c:axId val="-2055739304"/>
      </c:barChart>
      <c:catAx>
        <c:axId val="-2055733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-2055739304"/>
        <c:crosses val="autoZero"/>
        <c:auto val="1"/>
        <c:lblAlgn val="ctr"/>
        <c:lblOffset val="100"/>
        <c:noMultiLvlLbl val="0"/>
      </c:catAx>
      <c:valAx>
        <c:axId val="-2055739304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-205573324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 b="1">
                <a:solidFill>
                  <a:srgbClr val="0070C0"/>
                </a:solidFill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 sz="1400" b="1">
                <a:solidFill>
                  <a:schemeClr val="bg1">
                    <a:lumMod val="75000"/>
                  </a:schemeClr>
                </a:solidFill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 sz="1400" b="1">
                <a:solidFill>
                  <a:srgbClr val="63ADCB"/>
                </a:solidFill>
              </a:defRPr>
            </a:pPr>
            <a:endParaRPr lang="es-ES"/>
          </a:p>
        </c:txPr>
      </c:legendEntry>
      <c:legendEntry>
        <c:idx val="3"/>
        <c:txPr>
          <a:bodyPr/>
          <a:lstStyle/>
          <a:p>
            <a:pPr>
              <a:defRPr sz="1400" b="1">
                <a:solidFill>
                  <a:srgbClr val="A13992"/>
                </a:solidFill>
              </a:defRPr>
            </a:pPr>
            <a:endParaRPr lang="es-ES"/>
          </a:p>
        </c:txPr>
      </c:legendEntry>
      <c:layout>
        <c:manualLayout>
          <c:xMode val="edge"/>
          <c:yMode val="edge"/>
          <c:x val="0.692136798058852"/>
          <c:y val="0.00115860142523847"/>
          <c:w val="0.298970632581441"/>
          <c:h val="0.141031948831082"/>
        </c:manualLayout>
      </c:layout>
      <c:overlay val="0"/>
      <c:txPr>
        <a:bodyPr/>
        <a:lstStyle/>
        <a:p>
          <a:pPr>
            <a:defRPr sz="1400" b="1"/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  <c:userShapes r:id="rId2"/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77377116828289"/>
          <c:y val="0.130996801181102"/>
          <c:w val="0.964524576634342"/>
          <c:h val="0.7767583661417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.0"/>
                  <c:y val="0.015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0322491151776787"/>
                  <c:y val="0.015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0161251924389354"/>
                  <c:y val="0.015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0483743076166134"/>
                  <c:y val="0.015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00645007697557414"/>
                  <c:y val="0.0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00322503848778695"/>
                  <c:y val="0.028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200">
                    <a:solidFill>
                      <a:schemeClr val="bg1">
                        <a:lumMod val="50000"/>
                      </a:schemeClr>
                    </a:solidFill>
                    <a:latin typeface="Trebuchet MS" panose="020B0603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Antioquia</c:v>
                </c:pt>
                <c:pt idx="1">
                  <c:v>Bogotá</c:v>
                </c:pt>
                <c:pt idx="2">
                  <c:v>Valle del Cauca</c:v>
                </c:pt>
                <c:pt idx="3">
                  <c:v>Cauca</c:v>
                </c:pt>
                <c:pt idx="4">
                  <c:v>Atlántico</c:v>
                </c:pt>
                <c:pt idx="5">
                  <c:v>Santander</c:v>
                </c:pt>
              </c:strCache>
            </c:strRef>
          </c:cat>
          <c:val>
            <c:numRef>
              <c:f>Hoja1!$B$2:$B$7</c:f>
              <c:numCache>
                <c:formatCode>_(* #,##0.0_);_(* \(#,##0.0\);_(* "-"??_);_(@_)</c:formatCode>
                <c:ptCount val="6"/>
                <c:pt idx="0">
                  <c:v>3767.240635380015</c:v>
                </c:pt>
                <c:pt idx="1">
                  <c:v>1927.45184312001</c:v>
                </c:pt>
                <c:pt idx="2">
                  <c:v>1227.956044240001</c:v>
                </c:pt>
                <c:pt idx="3">
                  <c:v>141.4046304800002</c:v>
                </c:pt>
                <c:pt idx="4">
                  <c:v>799.7436430699986</c:v>
                </c:pt>
                <c:pt idx="5">
                  <c:v>640.6813106999994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DD005E"/>
            </a:solidFill>
          </c:spPr>
          <c:invertIfNegative val="0"/>
          <c:dLbls>
            <c:dLbl>
              <c:idx val="0"/>
              <c:layout>
                <c:manualLayout>
                  <c:x val="0.0"/>
                  <c:y val="0.0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0161251924389354"/>
                  <c:y val="0.0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016125192438936"/>
                  <c:y val="0.0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18250045184247E-16"/>
                  <c:y val="0.02499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18250045184247E-16"/>
                  <c:y val="0.028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00161251924389354"/>
                  <c:y val="0.0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200">
                    <a:solidFill>
                      <a:srgbClr val="DD005E"/>
                    </a:solidFill>
                    <a:latin typeface="Trebuchet MS" panose="020B0603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Antioquia</c:v>
                </c:pt>
                <c:pt idx="1">
                  <c:v>Bogotá</c:v>
                </c:pt>
                <c:pt idx="2">
                  <c:v>Valle del Cauca</c:v>
                </c:pt>
                <c:pt idx="3">
                  <c:v>Cauca</c:v>
                </c:pt>
                <c:pt idx="4">
                  <c:v>Atlántico</c:v>
                </c:pt>
                <c:pt idx="5">
                  <c:v>Santander</c:v>
                </c:pt>
              </c:strCache>
            </c:strRef>
          </c:cat>
          <c:val>
            <c:numRef>
              <c:f>Hoja1!$C$2:$C$7</c:f>
              <c:numCache>
                <c:formatCode>_(* #,##0.0_);_(* \(#,##0.0\);_(* "-"??_);_(@_)</c:formatCode>
                <c:ptCount val="6"/>
                <c:pt idx="0">
                  <c:v>3083.083703810007</c:v>
                </c:pt>
                <c:pt idx="1">
                  <c:v>1822.144396969987</c:v>
                </c:pt>
                <c:pt idx="2">
                  <c:v>1187.159208159997</c:v>
                </c:pt>
                <c:pt idx="3">
                  <c:v>197.1201911300001</c:v>
                </c:pt>
                <c:pt idx="4">
                  <c:v>791.115806319999</c:v>
                </c:pt>
                <c:pt idx="5">
                  <c:v>707.2514341800029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1D398A"/>
              </a:solidFill>
            </c:spPr>
          </c:dPt>
          <c:dPt>
            <c:idx val="1"/>
            <c:invertIfNegative val="0"/>
            <c:bubble3D val="0"/>
            <c:spPr>
              <a:solidFill>
                <a:srgbClr val="1D398A"/>
              </a:solidFill>
            </c:spPr>
          </c:dPt>
          <c:dPt>
            <c:idx val="2"/>
            <c:invertIfNegative val="0"/>
            <c:bubble3D val="0"/>
            <c:spPr>
              <a:solidFill>
                <a:srgbClr val="1D398A"/>
              </a:solidFill>
            </c:spPr>
          </c:dPt>
          <c:dPt>
            <c:idx val="3"/>
            <c:invertIfNegative val="0"/>
            <c:bubble3D val="0"/>
            <c:spPr>
              <a:solidFill>
                <a:srgbClr val="1D398A"/>
              </a:solidFill>
            </c:spPr>
          </c:dPt>
          <c:dPt>
            <c:idx val="4"/>
            <c:invertIfNegative val="0"/>
            <c:bubble3D val="0"/>
            <c:spPr>
              <a:solidFill>
                <a:srgbClr val="1D398A"/>
              </a:solidFill>
            </c:spPr>
          </c:dPt>
          <c:dPt>
            <c:idx val="5"/>
            <c:invertIfNegative val="0"/>
            <c:bubble3D val="0"/>
            <c:spPr>
              <a:solidFill>
                <a:srgbClr val="1D398A"/>
              </a:solidFill>
            </c:spPr>
          </c:dPt>
          <c:dLbls>
            <c:dLbl>
              <c:idx val="0"/>
              <c:layout>
                <c:manualLayout>
                  <c:x val="0.0"/>
                  <c:y val="0.0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0161251924389354"/>
                  <c:y val="0.02187475393700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016125192438936"/>
                  <c:y val="0.0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0322503848778719"/>
                  <c:y val="0.03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18250045184247E-16"/>
                  <c:y val="0.021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200">
                    <a:solidFill>
                      <a:srgbClr val="0070C0"/>
                    </a:solidFill>
                    <a:latin typeface="Trebuchet MS" panose="020B0603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Antioquia</c:v>
                </c:pt>
                <c:pt idx="1">
                  <c:v>Bogotá</c:v>
                </c:pt>
                <c:pt idx="2">
                  <c:v>Valle del Cauca</c:v>
                </c:pt>
                <c:pt idx="3">
                  <c:v>Cauca</c:v>
                </c:pt>
                <c:pt idx="4">
                  <c:v>Atlántico</c:v>
                </c:pt>
                <c:pt idx="5">
                  <c:v>Santander</c:v>
                </c:pt>
              </c:strCache>
            </c:strRef>
          </c:cat>
          <c:val>
            <c:numRef>
              <c:f>Hoja1!$D$2:$D$7</c:f>
              <c:numCache>
                <c:formatCode>_(* #,##0.0_);_(* \(#,##0.0\);_(* "-"??_);_(@_)</c:formatCode>
                <c:ptCount val="6"/>
                <c:pt idx="0">
                  <c:v>2553.45459906001</c:v>
                </c:pt>
                <c:pt idx="1">
                  <c:v>1647.263942829995</c:v>
                </c:pt>
                <c:pt idx="2">
                  <c:v>1083.12407747</c:v>
                </c:pt>
                <c:pt idx="3">
                  <c:v>200.4777290600001</c:v>
                </c:pt>
                <c:pt idx="4">
                  <c:v>771.7694993299997</c:v>
                </c:pt>
                <c:pt idx="5">
                  <c:v>525.5710478800004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2055834552"/>
        <c:axId val="-2055853304"/>
      </c:barChart>
      <c:catAx>
        <c:axId val="-205583455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Trebuchet MS" panose="020B0603020202020204" pitchFamily="34" charset="0"/>
              </a:defRPr>
            </a:pPr>
            <a:endParaRPr lang="es-ES"/>
          </a:p>
        </c:txPr>
        <c:crossAx val="-2055853304"/>
        <c:crosses val="autoZero"/>
        <c:auto val="1"/>
        <c:lblAlgn val="ctr"/>
        <c:lblOffset val="100"/>
        <c:noMultiLvlLbl val="0"/>
      </c:catAx>
      <c:valAx>
        <c:axId val="-2055853304"/>
        <c:scaling>
          <c:orientation val="minMax"/>
        </c:scaling>
        <c:delete val="1"/>
        <c:axPos val="l"/>
        <c:numFmt formatCode="_(* #,##0.0_);_(* \(#,##0.0\);_(* &quot;-&quot;??_);_(@_)" sourceLinked="1"/>
        <c:majorTickMark val="out"/>
        <c:minorTickMark val="none"/>
        <c:tickLblPos val="none"/>
        <c:crossAx val="-2055834552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40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 sz="1400">
                <a:solidFill>
                  <a:srgbClr val="DD005E"/>
                </a:solidFill>
                <a:latin typeface="Trebuchet MS" panose="020B0603020202020204" pitchFamily="34" charset="0"/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 sz="140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defRPr>
            </a:pPr>
            <a:endParaRPr lang="es-ES"/>
          </a:p>
        </c:txPr>
      </c:legendEntry>
      <c:layout>
        <c:manualLayout>
          <c:xMode val="edge"/>
          <c:yMode val="edge"/>
          <c:x val="0.340924532194836"/>
          <c:y val="0.2"/>
          <c:w val="0.262483216150586"/>
          <c:h val="0.0671363188976378"/>
        </c:manualLayout>
      </c:layout>
      <c:overlay val="0"/>
      <c:txPr>
        <a:bodyPr/>
        <a:lstStyle/>
        <a:p>
          <a:pPr>
            <a:defRPr sz="1400">
              <a:latin typeface="Trebuchet MS" panose="020B0603020202020204" pitchFamily="34" charset="0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  <c:userShapes r:id="rId2"/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11734713092142"/>
          <c:y val="0.189877806864112"/>
          <c:w val="0.842284590789347"/>
          <c:h val="0.4763981789775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Siete meses 2014</c:v>
                </c:pt>
              </c:strCache>
            </c:strRef>
          </c:tx>
          <c:spPr>
            <a:solidFill>
              <a:srgbClr val="1D398A"/>
            </a:solidFill>
          </c:spPr>
          <c:invertIfNegative val="0"/>
          <c:dLbls>
            <c:dLbl>
              <c:idx val="0"/>
              <c:layout>
                <c:manualLayout>
                  <c:x val="-0.0119572401559902"/>
                  <c:y val="-0.01986171864858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143119691032447"/>
                  <c:y val="0.006134969325153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104625851364914"/>
                  <c:y val="0.006134969325153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0298931003899755"/>
                  <c:y val="-0.0264569710052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00149465501949872"/>
                  <c:y val="-0.01986171864858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00896793011699276"/>
                  <c:y val="0.003067484662576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0224198252924816"/>
                  <c:y val="0.00613472779092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164412052144865"/>
                  <c:y val="0.003067484662576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0.0179358602339854"/>
                  <c:y val="0.0122699386503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.0"/>
                  <c:y val="0.00920245398773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solidFill>
                      <a:srgbClr val="0070C0"/>
                    </a:solidFill>
                    <a:latin typeface="Trebuchet MS" panose="020B0603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Hoja1!$A$2:$A$11</c:f>
              <c:strCache>
                <c:ptCount val="10"/>
                <c:pt idx="0">
                  <c:v>Químicos y caucho</c:v>
                </c:pt>
                <c:pt idx="1">
                  <c:v>Alimentos</c:v>
                </c:pt>
                <c:pt idx="2">
                  <c:v>Confitería</c:v>
                </c:pt>
                <c:pt idx="3">
                  <c:v>Maquinaria y equipo</c:v>
                </c:pt>
                <c:pt idx="4">
                  <c:v>Azúcar</c:v>
                </c:pt>
                <c:pt idx="5">
                  <c:v>Papel y editoriales</c:v>
                </c:pt>
                <c:pt idx="6">
                  <c:v>Textiles y Confecciones</c:v>
                </c:pt>
                <c:pt idx="7">
                  <c:v>Productos Metálicos</c:v>
                </c:pt>
                <c:pt idx="8">
                  <c:v>Minerales no metálicos</c:v>
                </c:pt>
                <c:pt idx="9">
                  <c:v>*Otros</c:v>
                </c:pt>
              </c:strCache>
            </c:strRef>
          </c:cat>
          <c:val>
            <c:numRef>
              <c:f>Hoja1!$B$2:$B$11</c:f>
              <c:numCache>
                <c:formatCode>_(* #,##0.0_);_(* \(#,##0.0\);_(* "-"??_);_(@_)</c:formatCode>
                <c:ptCount val="10"/>
                <c:pt idx="0">
                  <c:v>287.4507131999999</c:v>
                </c:pt>
                <c:pt idx="1">
                  <c:v>185.25530959</c:v>
                </c:pt>
                <c:pt idx="2">
                  <c:v>185.6255917399999</c:v>
                </c:pt>
                <c:pt idx="3">
                  <c:v>103.14938823</c:v>
                </c:pt>
                <c:pt idx="4">
                  <c:v>102.22427075</c:v>
                </c:pt>
                <c:pt idx="5">
                  <c:v>96.36925604999994</c:v>
                </c:pt>
                <c:pt idx="6">
                  <c:v>69.49544653999995</c:v>
                </c:pt>
                <c:pt idx="7">
                  <c:v>58.19636633</c:v>
                </c:pt>
                <c:pt idx="8">
                  <c:v>31.05913381000001</c:v>
                </c:pt>
                <c:pt idx="9">
                  <c:v>68.33373192000001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Siete meses 2015</c:v>
                </c:pt>
              </c:strCache>
            </c:strRef>
          </c:tx>
          <c:spPr>
            <a:solidFill>
              <a:srgbClr val="A13992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.0104625851364914"/>
                  <c:y val="0.003067484662576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0896781242762104"/>
                  <c:y val="0.0118097913134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104625851364914"/>
                  <c:y val="0.003987759461852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059786200779951"/>
                  <c:y val="0.00920245398773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00683869400575077"/>
                  <c:y val="-0.001840727783416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.0149465501949878"/>
                  <c:y val="0.006134969325153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solidFill>
                      <a:srgbClr val="A13992"/>
                    </a:solidFill>
                    <a:latin typeface="Trebuchet MS" panose="020B0603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Hoja1!$A$2:$A$11</c:f>
              <c:strCache>
                <c:ptCount val="10"/>
                <c:pt idx="0">
                  <c:v>Químicos y caucho</c:v>
                </c:pt>
                <c:pt idx="1">
                  <c:v>Alimentos</c:v>
                </c:pt>
                <c:pt idx="2">
                  <c:v>Confitería</c:v>
                </c:pt>
                <c:pt idx="3">
                  <c:v>Maquinaria y equipo</c:v>
                </c:pt>
                <c:pt idx="4">
                  <c:v>Azúcar</c:v>
                </c:pt>
                <c:pt idx="5">
                  <c:v>Papel y editoriales</c:v>
                </c:pt>
                <c:pt idx="6">
                  <c:v>Textiles y Confecciones</c:v>
                </c:pt>
                <c:pt idx="7">
                  <c:v>Productos Metálicos</c:v>
                </c:pt>
                <c:pt idx="8">
                  <c:v>Minerales no metálicos</c:v>
                </c:pt>
                <c:pt idx="9">
                  <c:v>*Otros</c:v>
                </c:pt>
              </c:strCache>
            </c:strRef>
          </c:cat>
          <c:val>
            <c:numRef>
              <c:f>Hoja1!$C$2:$C$11</c:f>
              <c:numCache>
                <c:formatCode>_(* #,##0.0_);_(* \(#,##0.0\);_(* "-"??_);_(@_)</c:formatCode>
                <c:ptCount val="10"/>
                <c:pt idx="0">
                  <c:v>266.9705519499996</c:v>
                </c:pt>
                <c:pt idx="1">
                  <c:v>161.22468396</c:v>
                </c:pt>
                <c:pt idx="2">
                  <c:v>132.87114783</c:v>
                </c:pt>
                <c:pt idx="3">
                  <c:v>110.84862375</c:v>
                </c:pt>
                <c:pt idx="4">
                  <c:v>99.4304503</c:v>
                </c:pt>
                <c:pt idx="5">
                  <c:v>93.33363814999997</c:v>
                </c:pt>
                <c:pt idx="6">
                  <c:v>75.27485596000006</c:v>
                </c:pt>
                <c:pt idx="7">
                  <c:v>47.10139200000001</c:v>
                </c:pt>
                <c:pt idx="8">
                  <c:v>34.91520819000001</c:v>
                </c:pt>
                <c:pt idx="9">
                  <c:v>61.15352538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55888440"/>
        <c:axId val="-2055885352"/>
      </c:barChart>
      <c:catAx>
        <c:axId val="-205588844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050"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es-ES"/>
          </a:p>
        </c:txPr>
        <c:crossAx val="-2055885352"/>
        <c:crosses val="autoZero"/>
        <c:auto val="1"/>
        <c:lblAlgn val="ctr"/>
        <c:lblOffset val="100"/>
        <c:noMultiLvlLbl val="0"/>
      </c:catAx>
      <c:valAx>
        <c:axId val="-2055885352"/>
        <c:scaling>
          <c:orientation val="minMax"/>
        </c:scaling>
        <c:delete val="1"/>
        <c:axPos val="l"/>
        <c:numFmt formatCode="_(* #,##0.0_);_(* \(#,##0.0\);_(* &quot;-&quot;??_);_(@_)" sourceLinked="1"/>
        <c:majorTickMark val="out"/>
        <c:minorTickMark val="none"/>
        <c:tickLblPos val="none"/>
        <c:crossAx val="-205588844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30871546287701"/>
          <c:y val="0.0319018404907976"/>
          <c:w val="0.445446974818241"/>
          <c:h val="0.0703036085213275"/>
        </c:manualLayout>
      </c:layout>
      <c:overlay val="0"/>
      <c:txPr>
        <a:bodyPr/>
        <a:lstStyle/>
        <a:p>
          <a:pPr>
            <a:defRPr sz="1200">
              <a:latin typeface="Trebuchet MS" panose="020B0603020202020204" pitchFamily="34" charset="0"/>
              <a:ea typeface="Verdana" pitchFamily="34" charset="0"/>
              <a:cs typeface="Verdana" pitchFamily="34" charset="0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  <c:userShapes r:id="rId2"/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146673917137277"/>
          <c:y val="0.0733145631106573"/>
          <c:w val="0.982231409913255"/>
          <c:h val="0.5551331285739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2003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Pt>
            <c:idx val="2"/>
            <c:invertIfNegative val="0"/>
            <c:bubble3D val="0"/>
          </c:dPt>
          <c:dPt>
            <c:idx val="10"/>
            <c:invertIfNegative val="0"/>
            <c:bubble3D val="0"/>
          </c:dPt>
          <c:dLbls>
            <c:dLbl>
              <c:idx val="2"/>
              <c:layout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Trebuchet MS" panose="020B060302020202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200" b="1">
                    <a:latin typeface="Trebuchet MS" panose="020B0603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Hoja1!$A$2:$A$16</c:f>
              <c:strCache>
                <c:ptCount val="15"/>
                <c:pt idx="0">
                  <c:v>Cundinamarca</c:v>
                </c:pt>
                <c:pt idx="1">
                  <c:v>Santander</c:v>
                </c:pt>
                <c:pt idx="2">
                  <c:v>Cauca</c:v>
                </c:pt>
                <c:pt idx="3">
                  <c:v>Valle del Cauca</c:v>
                </c:pt>
                <c:pt idx="4">
                  <c:v>Atlántico</c:v>
                </c:pt>
                <c:pt idx="5">
                  <c:v>Risaralda</c:v>
                </c:pt>
                <c:pt idx="6">
                  <c:v>Antioquia</c:v>
                </c:pt>
                <c:pt idx="7">
                  <c:v>Caldas</c:v>
                </c:pt>
                <c:pt idx="8">
                  <c:v>Colombia</c:v>
                </c:pt>
                <c:pt idx="9">
                  <c:v>Bogotá</c:v>
                </c:pt>
                <c:pt idx="10">
                  <c:v>Cesar</c:v>
                </c:pt>
                <c:pt idx="11">
                  <c:v>Casanare</c:v>
                </c:pt>
                <c:pt idx="12">
                  <c:v>Meta</c:v>
                </c:pt>
                <c:pt idx="13">
                  <c:v>La Guajira</c:v>
                </c:pt>
                <c:pt idx="14">
                  <c:v>Putumayo</c:v>
                </c:pt>
              </c:strCache>
            </c:strRef>
          </c:cat>
          <c:val>
            <c:numRef>
              <c:f>Hoja1!$B$2:$B$16</c:f>
              <c:numCache>
                <c:formatCode>0.0</c:formatCode>
                <c:ptCount val="15"/>
                <c:pt idx="0">
                  <c:v>18.42735252593457</c:v>
                </c:pt>
                <c:pt idx="1">
                  <c:v>23.83871610845295</c:v>
                </c:pt>
                <c:pt idx="2">
                  <c:v>15.78700445695519</c:v>
                </c:pt>
                <c:pt idx="3">
                  <c:v>16.78600086414419</c:v>
                </c:pt>
                <c:pt idx="4">
                  <c:v>15.88240124825491</c:v>
                </c:pt>
                <c:pt idx="5">
                  <c:v>12.77440936650638</c:v>
                </c:pt>
                <c:pt idx="6">
                  <c:v>15.84086272223841</c:v>
                </c:pt>
                <c:pt idx="7">
                  <c:v>17.92722083481982</c:v>
                </c:pt>
                <c:pt idx="8">
                  <c:v>13.8227989287266</c:v>
                </c:pt>
                <c:pt idx="9">
                  <c:v>12.59061097687263</c:v>
                </c:pt>
                <c:pt idx="10">
                  <c:v>6.178618236285335</c:v>
                </c:pt>
                <c:pt idx="11">
                  <c:v>1.700281425891182</c:v>
                </c:pt>
                <c:pt idx="12">
                  <c:v>6.645004061738414</c:v>
                </c:pt>
                <c:pt idx="13">
                  <c:v>1.058823529411765</c:v>
                </c:pt>
                <c:pt idx="14">
                  <c:v>4.0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2013p</c:v>
                </c:pt>
              </c:strCache>
            </c:strRef>
          </c:tx>
          <c:spPr>
            <a:solidFill>
              <a:srgbClr val="B90053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Lbls>
            <c:dLbl>
              <c:idx val="10"/>
              <c:layout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rgbClr val="C00000"/>
                      </a:solidFill>
                      <a:latin typeface="Trebuchet MS" panose="020B0603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rgbClr val="C00000"/>
                      </a:solidFill>
                      <a:latin typeface="Trebuchet MS" panose="020B0603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rgbClr val="C00000"/>
                      </a:solidFill>
                      <a:latin typeface="Trebuchet MS" panose="020B0603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rgbClr val="C00000"/>
                      </a:solidFill>
                      <a:latin typeface="Trebuchet MS" panose="020B0603020202020204" pitchFamily="34" charset="0"/>
                    </a:defRPr>
                  </a:pPr>
                  <a:endParaRPr lang="es-E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rgbClr val="C00000"/>
                      </a:solidFill>
                      <a:latin typeface="Trebuchet MS" panose="020B0603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rgbClr val="C00000"/>
                      </a:solidFill>
                      <a:latin typeface="Trebuchet MS" panose="020B0603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rgbClr val="C00000"/>
                      </a:solidFill>
                      <a:latin typeface="Trebuchet MS" panose="020B0603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rgbClr val="C00000"/>
                      </a:solidFill>
                      <a:latin typeface="Trebuchet MS" panose="020B0603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spPr/>
              <c:txPr>
                <a:bodyPr rot="-5400000" vert="horz"/>
                <a:lstStyle/>
                <a:p>
                  <a:pPr>
                    <a:defRPr sz="1200" b="1">
                      <a:solidFill>
                        <a:srgbClr val="C00000"/>
                      </a:solidFill>
                      <a:latin typeface="Trebuchet MS" panose="020B0603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200" b="1">
                    <a:solidFill>
                      <a:schemeClr val="bg1"/>
                    </a:solidFill>
                    <a:latin typeface="Trebuchet MS" panose="020B0603020202020204" pitchFamily="34" charset="0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Hoja1!$A$2:$A$16</c:f>
              <c:strCache>
                <c:ptCount val="15"/>
                <c:pt idx="0">
                  <c:v>Cundinamarca</c:v>
                </c:pt>
                <c:pt idx="1">
                  <c:v>Santander</c:v>
                </c:pt>
                <c:pt idx="2">
                  <c:v>Cauca</c:v>
                </c:pt>
                <c:pt idx="3">
                  <c:v>Valle del Cauca</c:v>
                </c:pt>
                <c:pt idx="4">
                  <c:v>Atlántico</c:v>
                </c:pt>
                <c:pt idx="5">
                  <c:v>Risaralda</c:v>
                </c:pt>
                <c:pt idx="6">
                  <c:v>Antioquia</c:v>
                </c:pt>
                <c:pt idx="7">
                  <c:v>Caldas</c:v>
                </c:pt>
                <c:pt idx="8">
                  <c:v>Colombia</c:v>
                </c:pt>
                <c:pt idx="9">
                  <c:v>Bogotá</c:v>
                </c:pt>
                <c:pt idx="10">
                  <c:v>Cesar</c:v>
                </c:pt>
                <c:pt idx="11">
                  <c:v>Casanare</c:v>
                </c:pt>
                <c:pt idx="12">
                  <c:v>Meta</c:v>
                </c:pt>
                <c:pt idx="13">
                  <c:v>La Guajira</c:v>
                </c:pt>
                <c:pt idx="14">
                  <c:v>Putumayo</c:v>
                </c:pt>
              </c:strCache>
            </c:strRef>
          </c:cat>
          <c:val>
            <c:numRef>
              <c:f>Hoja1!$C$2:$C$16</c:f>
              <c:numCache>
                <c:formatCode>0.0</c:formatCode>
                <c:ptCount val="15"/>
                <c:pt idx="0">
                  <c:v>19.72641910429305</c:v>
                </c:pt>
                <c:pt idx="1">
                  <c:v>19.0026422085218</c:v>
                </c:pt>
                <c:pt idx="2">
                  <c:v>16.4321608040201</c:v>
                </c:pt>
                <c:pt idx="3">
                  <c:v>15.9168335638924</c:v>
                </c:pt>
                <c:pt idx="4">
                  <c:v>14.56074576958152</c:v>
                </c:pt>
                <c:pt idx="5">
                  <c:v>13.76691521679094</c:v>
                </c:pt>
                <c:pt idx="6">
                  <c:v>13.59675390788765</c:v>
                </c:pt>
                <c:pt idx="7">
                  <c:v>12.64718105000692</c:v>
                </c:pt>
                <c:pt idx="8">
                  <c:v>11.54386348365997</c:v>
                </c:pt>
                <c:pt idx="9">
                  <c:v>9.670844797717314</c:v>
                </c:pt>
                <c:pt idx="10">
                  <c:v>3.686782830429239</c:v>
                </c:pt>
                <c:pt idx="11">
                  <c:v>2.122231242027138</c:v>
                </c:pt>
                <c:pt idx="12">
                  <c:v>2.112494632889652</c:v>
                </c:pt>
                <c:pt idx="13">
                  <c:v>1.02795311091073</c:v>
                </c:pt>
                <c:pt idx="14">
                  <c:v>0.888171174808236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-2088162824"/>
        <c:axId val="-2054366616"/>
      </c:barChart>
      <c:catAx>
        <c:axId val="-20881628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400">
                <a:latin typeface="Trebuchet MS" panose="020B0603020202020204" pitchFamily="34" charset="0"/>
              </a:defRPr>
            </a:pPr>
            <a:endParaRPr lang="es-ES"/>
          </a:p>
        </c:txPr>
        <c:crossAx val="-2054366616"/>
        <c:crosses val="autoZero"/>
        <c:auto val="1"/>
        <c:lblAlgn val="ctr"/>
        <c:lblOffset val="100"/>
        <c:noMultiLvlLbl val="0"/>
      </c:catAx>
      <c:valAx>
        <c:axId val="-2054366616"/>
        <c:scaling>
          <c:orientation val="minMax"/>
        </c:scaling>
        <c:delete val="1"/>
        <c:axPos val="l"/>
        <c:numFmt formatCode="0" sourceLinked="0"/>
        <c:majorTickMark val="out"/>
        <c:minorTickMark val="none"/>
        <c:tickLblPos val="nextTo"/>
        <c:crossAx val="-20881628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600">
                <a:solidFill>
                  <a:schemeClr val="bg1">
                    <a:lumMod val="75000"/>
                  </a:schemeClr>
                </a:solidFill>
                <a:latin typeface="Verdana"/>
                <a:cs typeface="Verdana"/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 sz="1600">
                <a:solidFill>
                  <a:srgbClr val="C00000"/>
                </a:solidFill>
                <a:latin typeface="Verdana"/>
                <a:cs typeface="Verdana"/>
              </a:defRPr>
            </a:pPr>
            <a:endParaRPr lang="es-ES"/>
          </a:p>
        </c:txPr>
      </c:legendEntry>
      <c:layout>
        <c:manualLayout>
          <c:xMode val="edge"/>
          <c:yMode val="edge"/>
          <c:x val="0.823623262369982"/>
          <c:y val="0.0555404452047001"/>
          <c:w val="0.11927797219792"/>
          <c:h val="0.136902135523423"/>
        </c:manualLayout>
      </c:layout>
      <c:overlay val="0"/>
      <c:txPr>
        <a:bodyPr/>
        <a:lstStyle/>
        <a:p>
          <a:pPr>
            <a:defRPr sz="1600">
              <a:latin typeface="Trebuchet MS" panose="020B0603020202020204" pitchFamily="34" charset="0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6746256180897"/>
          <c:y val="0.000248505142525802"/>
          <c:w val="0.671270236823657"/>
          <c:h val="0.78609079501537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Resto del País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Hoja1!$B$1:$C$1</c:f>
              <c:strCache>
                <c:ptCount val="2"/>
                <c:pt idx="0">
                  <c:v>2014</c:v>
                </c:pt>
                <c:pt idx="1">
                  <c:v>2015
(ene-jun)</c:v>
                </c:pt>
              </c:strCache>
            </c:strRef>
          </c:cat>
          <c:val>
            <c:numRef>
              <c:f>Hoja1!$B$2:$C$2</c:f>
              <c:numCache>
                <c:formatCode>0.0</c:formatCode>
                <c:ptCount val="2"/>
                <c:pt idx="0">
                  <c:v>30.692881721441</c:v>
                </c:pt>
                <c:pt idx="1">
                  <c:v>13.52915210464423</c:v>
                </c:pt>
              </c:numCache>
            </c:numRef>
          </c:val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Bolívar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Hoja1!$B$1:$C$1</c:f>
              <c:strCache>
                <c:ptCount val="2"/>
                <c:pt idx="0">
                  <c:v>2014</c:v>
                </c:pt>
                <c:pt idx="1">
                  <c:v>2015
(ene-jun)</c:v>
                </c:pt>
              </c:strCache>
            </c:strRef>
          </c:cat>
          <c:val>
            <c:numRef>
              <c:f>Hoja1!$B$3:$C$3</c:f>
              <c:numCache>
                <c:formatCode>0.0</c:formatCode>
                <c:ptCount val="2"/>
                <c:pt idx="0">
                  <c:v>5.70034026298194</c:v>
                </c:pt>
                <c:pt idx="1">
                  <c:v>5.707033896211996</c:v>
                </c:pt>
              </c:numCache>
            </c:numRef>
          </c:val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Atlántico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0.00492043660594095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Hoja1!$B$1:$C$1</c:f>
              <c:strCache>
                <c:ptCount val="2"/>
                <c:pt idx="0">
                  <c:v>2014</c:v>
                </c:pt>
                <c:pt idx="1">
                  <c:v>2015
(ene-jun)</c:v>
                </c:pt>
              </c:strCache>
            </c:strRef>
          </c:cat>
          <c:val>
            <c:numRef>
              <c:f>Hoja1!$B$4:$C$4</c:f>
              <c:numCache>
                <c:formatCode>0.0</c:formatCode>
                <c:ptCount val="2"/>
                <c:pt idx="0">
                  <c:v>7.697646554345668</c:v>
                </c:pt>
                <c:pt idx="1">
                  <c:v>5.79855085477181</c:v>
                </c:pt>
              </c:numCache>
            </c:numRef>
          </c:val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Cundinamarca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Hoja1!$B$1:$C$1</c:f>
              <c:strCache>
                <c:ptCount val="2"/>
                <c:pt idx="0">
                  <c:v>2014</c:v>
                </c:pt>
                <c:pt idx="1">
                  <c:v>2015
(ene-jun)</c:v>
                </c:pt>
              </c:strCache>
            </c:strRef>
          </c:cat>
          <c:val>
            <c:numRef>
              <c:f>Hoja1!$B$5:$C$5</c:f>
              <c:numCache>
                <c:formatCode>0.0</c:formatCode>
                <c:ptCount val="2"/>
                <c:pt idx="0">
                  <c:v>9.750112477684332</c:v>
                </c:pt>
                <c:pt idx="1">
                  <c:v>15.01802172605413</c:v>
                </c:pt>
              </c:numCache>
            </c:numRef>
          </c:val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Valle del Cauca y Cauca</c:v>
                </c:pt>
              </c:strCache>
            </c:strRef>
          </c:tx>
          <c:spPr>
            <a:solidFill>
              <a:srgbClr val="000089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Hoja1!$B$1:$C$1</c:f>
              <c:strCache>
                <c:ptCount val="2"/>
                <c:pt idx="0">
                  <c:v>2014</c:v>
                </c:pt>
                <c:pt idx="1">
                  <c:v>2015
(ene-jun)</c:v>
                </c:pt>
              </c:strCache>
            </c:strRef>
          </c:cat>
          <c:val>
            <c:numRef>
              <c:f>Hoja1!$B$6:$C$6</c:f>
              <c:numCache>
                <c:formatCode>0.0</c:formatCode>
                <c:ptCount val="2"/>
                <c:pt idx="0">
                  <c:v>46.15901898354708</c:v>
                </c:pt>
                <c:pt idx="1">
                  <c:v>59.94724141831777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2091013176"/>
        <c:axId val="-2091034936"/>
      </c:barChart>
      <c:catAx>
        <c:axId val="-20910131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  <c:crossAx val="-2091034936"/>
        <c:crosses val="autoZero"/>
        <c:auto val="1"/>
        <c:lblAlgn val="ctr"/>
        <c:lblOffset val="100"/>
        <c:noMultiLvlLbl val="0"/>
      </c:catAx>
      <c:valAx>
        <c:axId val="-209103493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-2091013176"/>
        <c:crosses val="autoZero"/>
        <c:crossBetween val="between"/>
      </c:valAx>
    </c:plotArea>
    <c:legend>
      <c:legendPos val="l"/>
      <c:legendEntry>
        <c:idx val="0"/>
        <c:txPr>
          <a:bodyPr/>
          <a:lstStyle/>
          <a:p>
            <a:pPr>
              <a:defRPr sz="11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 sz="1100" b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</c:legendEntry>
      <c:legendEntry>
        <c:idx val="3"/>
        <c:txPr>
          <a:bodyPr/>
          <a:lstStyle/>
          <a:p>
            <a:pPr>
              <a:defRPr sz="11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</c:legendEntry>
      <c:legendEntry>
        <c:idx val="4"/>
        <c:txPr>
          <a:bodyPr/>
          <a:lstStyle/>
          <a:p>
            <a:pPr>
              <a:defRPr sz="1100" b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</c:legendEntry>
      <c:layout>
        <c:manualLayout>
          <c:xMode val="edge"/>
          <c:yMode val="edge"/>
          <c:x val="0.0"/>
          <c:y val="0.0537341349124815"/>
          <c:w val="0.350099853754443"/>
          <c:h val="0.720190112436572"/>
        </c:manualLayout>
      </c:layout>
      <c:overlay val="0"/>
      <c:txPr>
        <a:bodyPr/>
        <a:lstStyle/>
        <a:p>
          <a:pPr>
            <a:defRPr sz="11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/>
      </a:pPr>
      <a:endParaRPr lang="es-ES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0549185964300588"/>
          <c:y val="0.0"/>
          <c:w val="0.994508140356994"/>
          <c:h val="0.71897338782019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Zonas Francas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Hoja1!$A$2:$A$5</c:f>
              <c:strCache>
                <c:ptCount val="4"/>
                <c:pt idx="0">
                  <c:v>Bolívar</c:v>
                </c:pt>
                <c:pt idx="1">
                  <c:v>Atlántico</c:v>
                </c:pt>
                <c:pt idx="2">
                  <c:v>C/marca</c:v>
                </c:pt>
                <c:pt idx="3">
                  <c:v>Valle y Cauca</c:v>
                </c:pt>
              </c:strCache>
            </c:strRef>
          </c:cat>
          <c:val>
            <c:numRef>
              <c:f>Hoja1!$B$2:$B$5</c:f>
              <c:numCache>
                <c:formatCode>0.0</c:formatCode>
                <c:ptCount val="4"/>
                <c:pt idx="0">
                  <c:v>7.7965553146615</c:v>
                </c:pt>
                <c:pt idx="1">
                  <c:v>8.636478750465519</c:v>
                </c:pt>
                <c:pt idx="2">
                  <c:v>19.37755366506742</c:v>
                </c:pt>
                <c:pt idx="3">
                  <c:v>52.19427145263049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Resto de la economía</c:v>
                </c:pt>
              </c:strCache>
            </c:strRef>
          </c:tx>
          <c:spPr>
            <a:solidFill>
              <a:srgbClr val="000093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Hoja1!$A$2:$A$5</c:f>
              <c:strCache>
                <c:ptCount val="4"/>
                <c:pt idx="0">
                  <c:v>Bolívar</c:v>
                </c:pt>
                <c:pt idx="1">
                  <c:v>Atlántico</c:v>
                </c:pt>
                <c:pt idx="2">
                  <c:v>C/marca</c:v>
                </c:pt>
                <c:pt idx="3">
                  <c:v>Valle y Cauca</c:v>
                </c:pt>
              </c:strCache>
            </c:strRef>
          </c:cat>
          <c:val>
            <c:numRef>
              <c:f>Hoja1!$C$2:$C$5</c:f>
              <c:numCache>
                <c:formatCode>0.0</c:formatCode>
                <c:ptCount val="4"/>
                <c:pt idx="0">
                  <c:v>92.2034446853385</c:v>
                </c:pt>
                <c:pt idx="1">
                  <c:v>91.36352124953447</c:v>
                </c:pt>
                <c:pt idx="2">
                  <c:v>80.62244633493248</c:v>
                </c:pt>
                <c:pt idx="3">
                  <c:v>47.80572854736945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91794152"/>
        <c:axId val="-2091797672"/>
      </c:barChart>
      <c:catAx>
        <c:axId val="-20917941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  <c:crossAx val="-2091797672"/>
        <c:crosses val="autoZero"/>
        <c:auto val="1"/>
        <c:lblAlgn val="ctr"/>
        <c:lblOffset val="100"/>
        <c:noMultiLvlLbl val="0"/>
      </c:catAx>
      <c:valAx>
        <c:axId val="-2091797672"/>
        <c:scaling>
          <c:orientation val="minMax"/>
          <c:max val="102.0"/>
          <c:min val="0.0"/>
        </c:scaling>
        <c:delete val="1"/>
        <c:axPos val="l"/>
        <c:numFmt formatCode="0.0" sourceLinked="1"/>
        <c:majorTickMark val="out"/>
        <c:minorTickMark val="none"/>
        <c:tickLblPos val="nextTo"/>
        <c:crossAx val="-2091794152"/>
        <c:crosses val="autoZero"/>
        <c:crossBetween val="between"/>
        <c:majorUnit val="20.0"/>
      </c:valAx>
    </c:plotArea>
    <c:legend>
      <c:legendPos val="b"/>
      <c:legendEntry>
        <c:idx val="0"/>
        <c:txPr>
          <a:bodyPr/>
          <a:lstStyle/>
          <a:p>
            <a:pPr>
              <a:defRPr sz="1200" b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 sz="1200" b="1">
                <a:solidFill>
                  <a:srgbClr val="00009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</c:legendEntry>
      <c:layout>
        <c:manualLayout>
          <c:xMode val="edge"/>
          <c:yMode val="edge"/>
          <c:x val="0.0"/>
          <c:y val="0.87067751073503"/>
          <c:w val="1.0"/>
          <c:h val="0.128955114787867"/>
        </c:manualLayout>
      </c:layout>
      <c:overlay val="0"/>
      <c:txPr>
        <a:bodyPr/>
        <a:lstStyle/>
        <a:p>
          <a:pPr>
            <a:defRPr sz="12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/>
      </a:pPr>
      <a:endParaRPr lang="es-ES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0994686984090043"/>
          <c:y val="0.0249678890665548"/>
          <c:w val="0.968738409071456"/>
          <c:h val="0.7005376943039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Carga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B90053"/>
              </a:solidFill>
            </c:spPr>
          </c:dPt>
          <c:dPt>
            <c:idx val="1"/>
            <c:invertIfNegative val="0"/>
            <c:bubble3D val="0"/>
            <c:spPr>
              <a:solidFill>
                <a:srgbClr val="B90053"/>
              </a:solidFill>
            </c:spPr>
          </c:dPt>
          <c:dPt>
            <c:idx val="2"/>
            <c:invertIfNegative val="0"/>
            <c:bubble3D val="0"/>
            <c:spPr>
              <a:solidFill>
                <a:srgbClr val="B90053"/>
              </a:solidFill>
            </c:spPr>
          </c:dPt>
          <c:dPt>
            <c:idx val="3"/>
            <c:invertIfNegative val="0"/>
            <c:bubble3D val="0"/>
            <c:spPr>
              <a:solidFill>
                <a:srgbClr val="B90053"/>
              </a:solidFill>
            </c:spPr>
          </c:dPt>
          <c:dPt>
            <c:idx val="4"/>
            <c:invertIfNegative val="0"/>
            <c:bubble3D val="0"/>
            <c:spPr>
              <a:solidFill>
                <a:srgbClr val="B90053"/>
              </a:solidFill>
            </c:spPr>
          </c:dPt>
          <c:dPt>
            <c:idx val="5"/>
            <c:invertIfNegative val="0"/>
            <c:bubble3D val="0"/>
            <c:spPr>
              <a:solidFill>
                <a:srgbClr val="B90053"/>
              </a:solidFill>
            </c:spPr>
          </c:dPt>
          <c:dPt>
            <c:idx val="6"/>
            <c:invertIfNegative val="0"/>
            <c:bubble3D val="0"/>
            <c:spPr>
              <a:solidFill>
                <a:srgbClr val="B90053"/>
              </a:solidFill>
            </c:spPr>
          </c:dPt>
          <c:dPt>
            <c:idx val="7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8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9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1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1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1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1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1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15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16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17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18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19"/>
            <c:invertIfNegative val="0"/>
            <c:bubble3D val="0"/>
            <c:spPr>
              <a:solidFill>
                <a:srgbClr val="1D398A"/>
              </a:solidFill>
            </c:spPr>
          </c:dPt>
          <c:dPt>
            <c:idx val="20"/>
            <c:invertIfNegative val="0"/>
            <c:bubble3D val="0"/>
            <c:spPr>
              <a:solidFill>
                <a:srgbClr val="1D398A"/>
              </a:solidFill>
            </c:spPr>
          </c:dPt>
          <c:dPt>
            <c:idx val="21"/>
            <c:invertIfNegative val="0"/>
            <c:bubble3D val="0"/>
            <c:spPr>
              <a:solidFill>
                <a:srgbClr val="1D398A"/>
              </a:solidFill>
            </c:spPr>
          </c:dPt>
          <c:dPt>
            <c:idx val="22"/>
            <c:invertIfNegative val="0"/>
            <c:bubble3D val="0"/>
            <c:spPr>
              <a:solidFill>
                <a:srgbClr val="1D398A"/>
              </a:solidFill>
            </c:spPr>
          </c:dPt>
          <c:dPt>
            <c:idx val="23"/>
            <c:invertIfNegative val="0"/>
            <c:bubble3D val="0"/>
            <c:spPr>
              <a:solidFill>
                <a:srgbClr val="1D398A"/>
              </a:solidFill>
            </c:spPr>
          </c:dPt>
          <c:dPt>
            <c:idx val="24"/>
            <c:invertIfNegative val="0"/>
            <c:bubble3D val="0"/>
            <c:spPr>
              <a:solidFill>
                <a:srgbClr val="1D398A"/>
              </a:solidFill>
            </c:spPr>
          </c:dPt>
          <c:dPt>
            <c:idx val="25"/>
            <c:invertIfNegative val="0"/>
            <c:bubble3D val="0"/>
            <c:spPr>
              <a:solidFill>
                <a:srgbClr val="1D398A"/>
              </a:solidFill>
            </c:spPr>
          </c:dPt>
          <c:dPt>
            <c:idx val="26"/>
            <c:invertIfNegative val="0"/>
            <c:bubble3D val="0"/>
            <c:spPr>
              <a:solidFill>
                <a:srgbClr val="1D398A"/>
              </a:solidFill>
            </c:spPr>
          </c:dPt>
          <c:dPt>
            <c:idx val="27"/>
            <c:invertIfNegative val="0"/>
            <c:bubble3D val="0"/>
            <c:spPr>
              <a:solidFill>
                <a:srgbClr val="1D398A"/>
              </a:solidFill>
            </c:spPr>
          </c:dPt>
          <c:dPt>
            <c:idx val="28"/>
            <c:invertIfNegative val="0"/>
            <c:bubble3D val="0"/>
            <c:spPr>
              <a:solidFill>
                <a:srgbClr val="1D398A"/>
              </a:solidFill>
            </c:spPr>
          </c:dPt>
          <c:dPt>
            <c:idx val="29"/>
            <c:invertIfNegative val="0"/>
            <c:bubble3D val="0"/>
            <c:spPr>
              <a:solidFill>
                <a:srgbClr val="1D398A"/>
              </a:solidFill>
            </c:spPr>
          </c:dPt>
          <c:dPt>
            <c:idx val="30"/>
            <c:invertIfNegative val="0"/>
            <c:bubble3D val="0"/>
            <c:spPr>
              <a:solidFill>
                <a:srgbClr val="1D398A"/>
              </a:solidFill>
              <a:ln>
                <a:noFill/>
              </a:ln>
            </c:spPr>
          </c:dPt>
          <c:dLbls>
            <c:dLbl>
              <c:idx val="7"/>
              <c:layout>
                <c:manualLayout>
                  <c:x val="-0.00298931003899758"/>
                  <c:y val="0.01476399549756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00149465501949878"/>
                  <c:y val="0.01476399549756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.00156772704267427"/>
                  <c:y val="0.0207493285059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0.0"/>
                  <c:y val="0.01244959710358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0.00390706753381741"/>
                  <c:y val="0.01107298757679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0.0"/>
                  <c:y val="0.01845499437195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0.0185204233427925"/>
                  <c:y val="0.01476399549756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0.0"/>
                  <c:y val="0.01244959710358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0.00627090817069708"/>
                  <c:y val="0.01244959710358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0.00313545408534854"/>
                  <c:y val="0.0207493285059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0.00627090817069708"/>
                  <c:y val="0.00829973140239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6"/>
              <c:layout>
                <c:manualLayout>
                  <c:x val="0.00156772704267427"/>
                  <c:y val="0.01244959710358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7"/>
              <c:layout>
                <c:manualLayout>
                  <c:x val="0.00783863521337135"/>
                  <c:y val="0.02029055595129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9"/>
              <c:layout>
                <c:manualLayout>
                  <c:x val="-0.0104627028258629"/>
                  <c:y val="0.0110729966231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>
                    <a:solidFill>
                      <a:srgbClr val="262626"/>
                    </a:solidFill>
                    <a:latin typeface="Trebuchet MS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Hoja1!$A$2:$A$32</c:f>
              <c:numCache>
                <c:formatCode>mmm\-yy</c:formatCode>
                <c:ptCount val="31"/>
                <c:pt idx="0">
                  <c:v>41061.0</c:v>
                </c:pt>
                <c:pt idx="1">
                  <c:v>41091.0</c:v>
                </c:pt>
                <c:pt idx="2">
                  <c:v>41122.0</c:v>
                </c:pt>
                <c:pt idx="3">
                  <c:v>41153.0</c:v>
                </c:pt>
                <c:pt idx="4">
                  <c:v>41183.0</c:v>
                </c:pt>
                <c:pt idx="5">
                  <c:v>41214.0</c:v>
                </c:pt>
                <c:pt idx="6">
                  <c:v>41244.0</c:v>
                </c:pt>
                <c:pt idx="7">
                  <c:v>41275.0</c:v>
                </c:pt>
                <c:pt idx="8">
                  <c:v>41306.0</c:v>
                </c:pt>
                <c:pt idx="9">
                  <c:v>41334.0</c:v>
                </c:pt>
                <c:pt idx="10">
                  <c:v>41365.0</c:v>
                </c:pt>
                <c:pt idx="11">
                  <c:v>41395.0</c:v>
                </c:pt>
                <c:pt idx="12">
                  <c:v>41426.0</c:v>
                </c:pt>
                <c:pt idx="13">
                  <c:v>41456.0</c:v>
                </c:pt>
                <c:pt idx="14">
                  <c:v>41487.0</c:v>
                </c:pt>
                <c:pt idx="15">
                  <c:v>41518.0</c:v>
                </c:pt>
                <c:pt idx="16">
                  <c:v>41548.0</c:v>
                </c:pt>
                <c:pt idx="17">
                  <c:v>41579.0</c:v>
                </c:pt>
                <c:pt idx="18">
                  <c:v>41609.0</c:v>
                </c:pt>
                <c:pt idx="19">
                  <c:v>41640.0</c:v>
                </c:pt>
                <c:pt idx="20">
                  <c:v>41671.0</c:v>
                </c:pt>
                <c:pt idx="21">
                  <c:v>41699.0</c:v>
                </c:pt>
                <c:pt idx="22">
                  <c:v>41730.0</c:v>
                </c:pt>
                <c:pt idx="23">
                  <c:v>41760.0</c:v>
                </c:pt>
                <c:pt idx="24">
                  <c:v>41791.0</c:v>
                </c:pt>
                <c:pt idx="25">
                  <c:v>41821.0</c:v>
                </c:pt>
                <c:pt idx="26">
                  <c:v>41852.0</c:v>
                </c:pt>
                <c:pt idx="27">
                  <c:v>41883.0</c:v>
                </c:pt>
                <c:pt idx="28">
                  <c:v>41913.0</c:v>
                </c:pt>
                <c:pt idx="29">
                  <c:v>41944.0</c:v>
                </c:pt>
                <c:pt idx="30">
                  <c:v>41974.0</c:v>
                </c:pt>
              </c:numCache>
            </c:numRef>
          </c:cat>
          <c:val>
            <c:numRef>
              <c:f>Hoja1!$B$2:$B$32</c:f>
              <c:numCache>
                <c:formatCode>0.0</c:formatCode>
                <c:ptCount val="31"/>
                <c:pt idx="0">
                  <c:v>0.30641</c:v>
                </c:pt>
                <c:pt idx="1">
                  <c:v>1.84817</c:v>
                </c:pt>
                <c:pt idx="2">
                  <c:v>2.16812</c:v>
                </c:pt>
                <c:pt idx="3">
                  <c:v>3.14824</c:v>
                </c:pt>
                <c:pt idx="4">
                  <c:v>3.330949999999996</c:v>
                </c:pt>
                <c:pt idx="5">
                  <c:v>4.53545</c:v>
                </c:pt>
                <c:pt idx="6">
                  <c:v>4.714194999999989</c:v>
                </c:pt>
                <c:pt idx="7">
                  <c:v>7.391463</c:v>
                </c:pt>
                <c:pt idx="8">
                  <c:v>7.921447</c:v>
                </c:pt>
                <c:pt idx="9">
                  <c:v>9.605490000000004</c:v>
                </c:pt>
                <c:pt idx="10">
                  <c:v>7.227495999999991</c:v>
                </c:pt>
                <c:pt idx="11">
                  <c:v>8.103175</c:v>
                </c:pt>
                <c:pt idx="12">
                  <c:v>8.0504</c:v>
                </c:pt>
                <c:pt idx="13">
                  <c:v>8.687210999999997</c:v>
                </c:pt>
                <c:pt idx="14">
                  <c:v>10.40421</c:v>
                </c:pt>
                <c:pt idx="15">
                  <c:v>10.53045</c:v>
                </c:pt>
                <c:pt idx="16">
                  <c:v>7.383947</c:v>
                </c:pt>
                <c:pt idx="17">
                  <c:v>6.141787999999996</c:v>
                </c:pt>
                <c:pt idx="18">
                  <c:v>6.353939999999992</c:v>
                </c:pt>
                <c:pt idx="19">
                  <c:v>10.17796</c:v>
                </c:pt>
                <c:pt idx="20">
                  <c:v>12.21665</c:v>
                </c:pt>
                <c:pt idx="21">
                  <c:v>8.788197</c:v>
                </c:pt>
                <c:pt idx="22">
                  <c:v>7.087</c:v>
                </c:pt>
                <c:pt idx="23">
                  <c:v>12.858</c:v>
                </c:pt>
                <c:pt idx="24">
                  <c:v>20.374</c:v>
                </c:pt>
                <c:pt idx="25">
                  <c:v>13.621</c:v>
                </c:pt>
                <c:pt idx="26">
                  <c:v>23.602</c:v>
                </c:pt>
                <c:pt idx="27">
                  <c:v>21.686</c:v>
                </c:pt>
                <c:pt idx="28">
                  <c:v>9.273000000000001</c:v>
                </c:pt>
                <c:pt idx="29">
                  <c:v>16.3823</c:v>
                </c:pt>
                <c:pt idx="30">
                  <c:v>18.13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-2091873016"/>
        <c:axId val="-2091883544"/>
      </c:barChart>
      <c:dateAx>
        <c:axId val="-209187301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rebuchet MS" pitchFamily="34" charset="0"/>
              </a:defRPr>
            </a:pPr>
            <a:endParaRPr lang="es-ES"/>
          </a:p>
        </c:txPr>
        <c:crossAx val="-2091883544"/>
        <c:crosses val="autoZero"/>
        <c:auto val="1"/>
        <c:lblOffset val="100"/>
        <c:baseTimeUnit val="months"/>
      </c:dateAx>
      <c:valAx>
        <c:axId val="-209188354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-20918730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270476063106474"/>
          <c:y val="0.112671998031496"/>
          <c:w val="0.965450294873834"/>
          <c:h val="0.5661055610236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Bogotá - El Dorado</c:v>
                </c:pt>
              </c:strCache>
            </c:strRef>
          </c:tx>
          <c:spPr>
            <a:solidFill>
              <a:srgbClr val="DD005E"/>
            </a:solidFill>
          </c:spPr>
          <c:invertIfNegative val="0"/>
          <c:dLbls>
            <c:dLbl>
              <c:idx val="0"/>
              <c:layout>
                <c:manualLayout>
                  <c:x val="-0.0015004197631038"/>
                  <c:y val="0.25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030008395262075"/>
                  <c:y val="0.24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Hoja1!$A$2:$A$3</c:f>
              <c:numCache>
                <c:formatCode>General</c:formatCode>
                <c:ptCount val="2"/>
                <c:pt idx="0">
                  <c:v>2014.0</c:v>
                </c:pt>
                <c:pt idx="1">
                  <c:v>2015.0</c:v>
                </c:pt>
              </c:numCache>
            </c:numRef>
          </c:cat>
          <c:val>
            <c:numRef>
              <c:f>Hoja1!$B$2:$B$3</c:f>
              <c:numCache>
                <c:formatCode>#,##0</c:formatCode>
                <c:ptCount val="2"/>
                <c:pt idx="0">
                  <c:v>1.5222336E7</c:v>
                </c:pt>
                <c:pt idx="1">
                  <c:v>1.6946866E7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Rionegro - Jose M. Córdoba</c:v>
                </c:pt>
              </c:strCache>
            </c:strRef>
          </c:tx>
          <c:spPr>
            <a:solidFill>
              <a:srgbClr val="006600"/>
            </a:solidFill>
          </c:spPr>
          <c:invertIfNegative val="0"/>
          <c:dLbls>
            <c:numFmt formatCode="#,##0" sourceLinked="0"/>
            <c:txPr>
              <a:bodyPr rot="-5400000" vert="horz"/>
              <a:lstStyle/>
              <a:p>
                <a:pPr>
                  <a:defRPr sz="1400" b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Hoja1!$A$2:$A$3</c:f>
              <c:numCache>
                <c:formatCode>General</c:formatCode>
                <c:ptCount val="2"/>
                <c:pt idx="0">
                  <c:v>2014.0</c:v>
                </c:pt>
                <c:pt idx="1">
                  <c:v>2015.0</c:v>
                </c:pt>
              </c:numCache>
            </c:numRef>
          </c:cat>
          <c:val>
            <c:numRef>
              <c:f>Hoja1!$C$2:$C$3</c:f>
              <c:numCache>
                <c:formatCode>#,##0</c:formatCode>
                <c:ptCount val="2"/>
                <c:pt idx="0">
                  <c:v>3.722764E6</c:v>
                </c:pt>
                <c:pt idx="1">
                  <c:v>3.809061E6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Cali - Alfonso Bonilla Aragón</c:v>
                </c:pt>
              </c:strCache>
            </c:strRef>
          </c:tx>
          <c:spPr>
            <a:solidFill>
              <a:srgbClr val="0000CC"/>
            </a:solidFill>
          </c:spPr>
          <c:invertIfNegative val="0"/>
          <c:dLbls>
            <c:numFmt formatCode="#,##0" sourceLinked="0"/>
            <c:txPr>
              <a:bodyPr rot="-5400000" vert="horz"/>
              <a:lstStyle/>
              <a:p>
                <a:pPr>
                  <a:defRPr sz="1400" b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Hoja1!$A$2:$A$3</c:f>
              <c:numCache>
                <c:formatCode>General</c:formatCode>
                <c:ptCount val="2"/>
                <c:pt idx="0">
                  <c:v>2014.0</c:v>
                </c:pt>
                <c:pt idx="1">
                  <c:v>2015.0</c:v>
                </c:pt>
              </c:numCache>
            </c:numRef>
          </c:cat>
          <c:val>
            <c:numRef>
              <c:f>Hoja1!$D$2:$D$3</c:f>
              <c:numCache>
                <c:formatCode>#,##0</c:formatCode>
                <c:ptCount val="2"/>
                <c:pt idx="0">
                  <c:v>2.663232E6</c:v>
                </c:pt>
                <c:pt idx="1">
                  <c:v>2.834913E6</c:v>
                </c:pt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B/quilla - E. Cortissoz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>
              <c:idx val="0"/>
              <c:numFmt formatCode="#,##0" sourceLinked="0"/>
              <c:spPr/>
              <c:txPr>
                <a:bodyPr rot="-5400000" vert="horz"/>
                <a:lstStyle/>
                <a:p>
                  <a:pPr>
                    <a:defRPr sz="1400" b="1"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 rot="-5400000" vert="horz"/>
              <a:lstStyle/>
              <a:p>
                <a:pPr>
                  <a:defRPr b="1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Hoja1!$A$2:$A$3</c:f>
              <c:numCache>
                <c:formatCode>General</c:formatCode>
                <c:ptCount val="2"/>
                <c:pt idx="0">
                  <c:v>2014.0</c:v>
                </c:pt>
                <c:pt idx="1">
                  <c:v>2015.0</c:v>
                </c:pt>
              </c:numCache>
            </c:numRef>
          </c:cat>
          <c:val>
            <c:numRef>
              <c:f>Hoja1!$E$2:$E$3</c:f>
              <c:numCache>
                <c:formatCode>#,##0</c:formatCode>
                <c:ptCount val="2"/>
                <c:pt idx="0">
                  <c:v>1.333945E6</c:v>
                </c:pt>
                <c:pt idx="1">
                  <c:v>1.562446E6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2025457656"/>
        <c:axId val="-2027894680"/>
      </c:barChart>
      <c:catAx>
        <c:axId val="-2025457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  <c:crossAx val="-2027894680"/>
        <c:crosses val="autoZero"/>
        <c:auto val="1"/>
        <c:lblAlgn val="ctr"/>
        <c:lblOffset val="100"/>
        <c:noMultiLvlLbl val="0"/>
      </c:catAx>
      <c:valAx>
        <c:axId val="-202789468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-2025457656"/>
        <c:crosses val="autoZero"/>
        <c:crossBetween val="between"/>
        <c:dispUnits>
          <c:builtInUnit val="thousands"/>
        </c:dispUnits>
      </c:valAx>
    </c:plotArea>
    <c:legend>
      <c:legendPos val="b"/>
      <c:legendEntry>
        <c:idx val="0"/>
        <c:txPr>
          <a:bodyPr/>
          <a:lstStyle/>
          <a:p>
            <a:pPr algn="just">
              <a:defRPr sz="1400">
                <a:solidFill>
                  <a:srgbClr val="DD00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 algn="just">
              <a:defRPr sz="1400">
                <a:solidFill>
                  <a:srgbClr val="0070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 algn="just">
              <a:defRPr sz="1400">
                <a:solidFill>
                  <a:srgbClr val="0000F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</c:legendEntry>
      <c:legendEntry>
        <c:idx val="3"/>
        <c:txPr>
          <a:bodyPr/>
          <a:lstStyle/>
          <a:p>
            <a:pPr algn="just">
              <a:defRPr sz="140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</c:legendEntry>
      <c:layout>
        <c:manualLayout>
          <c:xMode val="edge"/>
          <c:yMode val="edge"/>
          <c:x val="0.0959507805608923"/>
          <c:y val="0.819119094488189"/>
          <c:w val="0.812599698167527"/>
          <c:h val="0.162130905511811"/>
        </c:manualLayout>
      </c:layout>
      <c:overlay val="0"/>
      <c:txPr>
        <a:bodyPr/>
        <a:lstStyle/>
        <a:p>
          <a:pPr algn="just">
            <a:defRPr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  <c:userShapes r:id="rId2"/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Cali</c:v>
                </c:pt>
              </c:strCache>
            </c:strRef>
          </c:tx>
          <c:spPr>
            <a:solidFill>
              <a:srgbClr val="0000CC"/>
            </a:solidFill>
          </c:spPr>
          <c:invertIfNegative val="0"/>
          <c:dLbls>
            <c:dLbl>
              <c:idx val="0"/>
              <c:layout>
                <c:manualLayout>
                  <c:x val="0.0"/>
                  <c:y val="0.0866235733911142"/>
                </c:manualLayout>
              </c:layout>
              <c:numFmt formatCode="#,##0" sourceLinked="0"/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0180453888418967"/>
                  <c:y val="0.144103971010199"/>
                </c:manualLayout>
              </c:layout>
              <c:numFmt formatCode="#,##0" sourceLinked="0"/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numFmt formatCode="#,##0" sourceLinked="0"/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es-E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numFmt formatCode="#,##0" sourceLinked="0"/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es-E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numFmt formatCode="#,##0" sourceLinked="0"/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es-E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 rot="-5400000" vert="horz"/>
              <a:lstStyle/>
              <a:p>
                <a:pPr>
                  <a:defRPr sz="1400"/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Estrato 2</c:v>
                </c:pt>
                <c:pt idx="1">
                  <c:v>Estrato 3</c:v>
                </c:pt>
                <c:pt idx="2">
                  <c:v>Estrato 4</c:v>
                </c:pt>
                <c:pt idx="3">
                  <c:v>Estrato 5</c:v>
                </c:pt>
                <c:pt idx="4">
                  <c:v>Estrato 6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945.0800170898434</c:v>
                </c:pt>
                <c:pt idx="1">
                  <c:v>1515.22314453125</c:v>
                </c:pt>
                <c:pt idx="2">
                  <c:v>2226.505859375</c:v>
                </c:pt>
                <c:pt idx="3">
                  <c:v>2588.931884765625</c:v>
                </c:pt>
                <c:pt idx="4">
                  <c:v>3246.3193359375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Barranquilla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numFmt formatCode="#,##0" sourceLinked="0"/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Estrato 2</c:v>
                </c:pt>
                <c:pt idx="1">
                  <c:v>Estrato 3</c:v>
                </c:pt>
                <c:pt idx="2">
                  <c:v>Estrato 4</c:v>
                </c:pt>
                <c:pt idx="3">
                  <c:v>Estrato 5</c:v>
                </c:pt>
                <c:pt idx="4">
                  <c:v>Estrato 6</c:v>
                </c:pt>
              </c:strCache>
            </c:strRef>
          </c:cat>
          <c:val>
            <c:numRef>
              <c:f>Hoja1!$C$2:$C$6</c:f>
              <c:numCache>
                <c:formatCode>General</c:formatCode>
                <c:ptCount val="5"/>
                <c:pt idx="0">
                  <c:v>1592.59716796875</c:v>
                </c:pt>
                <c:pt idx="1">
                  <c:v>2269.878173828125</c:v>
                </c:pt>
                <c:pt idx="2">
                  <c:v>2808.65283203125</c:v>
                </c:pt>
                <c:pt idx="3">
                  <c:v>3393.73046875</c:v>
                </c:pt>
                <c:pt idx="4">
                  <c:v>3961.49658203125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Bucaramanga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numFmt formatCode="#,##0" sourceLinked="0"/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Estrato 2</c:v>
                </c:pt>
                <c:pt idx="1">
                  <c:v>Estrato 3</c:v>
                </c:pt>
                <c:pt idx="2">
                  <c:v>Estrato 4</c:v>
                </c:pt>
                <c:pt idx="3">
                  <c:v>Estrato 5</c:v>
                </c:pt>
                <c:pt idx="4">
                  <c:v>Estrato 6</c:v>
                </c:pt>
              </c:strCache>
            </c:strRef>
          </c:cat>
          <c:val>
            <c:numRef>
              <c:f>Hoja1!$D$2:$D$6</c:f>
              <c:numCache>
                <c:formatCode>General</c:formatCode>
                <c:ptCount val="5"/>
                <c:pt idx="0">
                  <c:v>2348.734375</c:v>
                </c:pt>
                <c:pt idx="1">
                  <c:v>2602.68310546875</c:v>
                </c:pt>
                <c:pt idx="2">
                  <c:v>2993.184814453125</c:v>
                </c:pt>
                <c:pt idx="3">
                  <c:v>4061.26123046875</c:v>
                </c:pt>
                <c:pt idx="4">
                  <c:v>4664.79736328125</c:v>
                </c:pt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Medellín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0.00360907776837934"/>
                  <c:y val="0.11443114240503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Estrato 2</c:v>
                </c:pt>
                <c:pt idx="1">
                  <c:v>Estrato 3</c:v>
                </c:pt>
                <c:pt idx="2">
                  <c:v>Estrato 4</c:v>
                </c:pt>
                <c:pt idx="3">
                  <c:v>Estrato 5</c:v>
                </c:pt>
                <c:pt idx="4">
                  <c:v>Estrato 6</c:v>
                </c:pt>
              </c:strCache>
            </c:strRef>
          </c:cat>
          <c:val>
            <c:numRef>
              <c:f>Hoja1!$E$2:$E$6</c:f>
              <c:numCache>
                <c:formatCode>General</c:formatCode>
                <c:ptCount val="5"/>
                <c:pt idx="0">
                  <c:v>1049.162841796875</c:v>
                </c:pt>
                <c:pt idx="1">
                  <c:v>1696.596069335937</c:v>
                </c:pt>
                <c:pt idx="2">
                  <c:v>2937.157958984375</c:v>
                </c:pt>
                <c:pt idx="3">
                  <c:v>3325.526855468747</c:v>
                </c:pt>
                <c:pt idx="4">
                  <c:v>4753.8388671875</c:v>
                </c:pt>
              </c:numCache>
            </c:numRef>
          </c:val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Bogotá</c:v>
                </c:pt>
              </c:strCache>
            </c:strRef>
          </c:tx>
          <c:spPr>
            <a:solidFill>
              <a:srgbClr val="DD005E"/>
            </a:solidFill>
          </c:spPr>
          <c:invertIfNegative val="0"/>
          <c:dLbls>
            <c:numFmt formatCode="#,##0" sourceLinked="0"/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Estrato 2</c:v>
                </c:pt>
                <c:pt idx="1">
                  <c:v>Estrato 3</c:v>
                </c:pt>
                <c:pt idx="2">
                  <c:v>Estrato 4</c:v>
                </c:pt>
                <c:pt idx="3">
                  <c:v>Estrato 5</c:v>
                </c:pt>
                <c:pt idx="4">
                  <c:v>Estrato 6</c:v>
                </c:pt>
              </c:strCache>
            </c:strRef>
          </c:cat>
          <c:val>
            <c:numRef>
              <c:f>Hoja1!$F$2:$F$6</c:f>
              <c:numCache>
                <c:formatCode>General</c:formatCode>
                <c:ptCount val="5"/>
                <c:pt idx="0">
                  <c:v>1741.339599609375</c:v>
                </c:pt>
                <c:pt idx="1">
                  <c:v>3276.27490234375</c:v>
                </c:pt>
                <c:pt idx="2">
                  <c:v>4461.04833984375</c:v>
                </c:pt>
                <c:pt idx="3">
                  <c:v>5478.123046875</c:v>
                </c:pt>
                <c:pt idx="4">
                  <c:v>7068.63134765625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12771528"/>
        <c:axId val="-2056406424"/>
      </c:barChart>
      <c:catAx>
        <c:axId val="-20127715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-2056406424"/>
        <c:crosses val="autoZero"/>
        <c:auto val="1"/>
        <c:lblAlgn val="ctr"/>
        <c:lblOffset val="100"/>
        <c:noMultiLvlLbl val="0"/>
      </c:catAx>
      <c:valAx>
        <c:axId val="-20564064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0127715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608271693647838"/>
          <c:y val="0.129407297802588"/>
          <c:w val="0.763684550120641"/>
          <c:h val="0.0637523869596791"/>
        </c:manualLayout>
      </c:layout>
      <c:overlay val="0"/>
      <c:txPr>
        <a:bodyPr/>
        <a:lstStyle/>
        <a:p>
          <a:pPr>
            <a:defRPr sz="1400"/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rebuchet MS" pitchFamily="34" charset="0"/>
        </a:defRPr>
      </a:pPr>
      <a:endParaRPr lang="es-ES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explosion val="6"/>
          </c:dPt>
          <c:dLbls>
            <c:dLbl>
              <c:idx val="0"/>
              <c:layout>
                <c:manualLayout>
                  <c:x val="0.091218093832021"/>
                  <c:y val="0.0875425688976378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en-US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Valle del Cauca
</a:t>
                    </a:r>
                    <a:r>
                      <a:rPr lang="en-US" b="1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28,8</a:t>
                    </a:r>
                    <a:endParaRPr lang="en-US" b="1" dirty="0"/>
                  </a:p>
                </c:rich>
              </c:tx>
              <c:numFmt formatCode="0.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10962106299213"/>
                  <c:y val="-0.074976870078740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Antioquia
</a:t>
                    </a:r>
                    <a:r>
                      <a:rPr lang="en-US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19,4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0463220964566929"/>
                  <c:y val="0.0237426181102363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Cundinamarca
</a:t>
                    </a:r>
                    <a:r>
                      <a:rPr lang="en-US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17,8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036106217191601"/>
                  <c:y val="0.0153048720472441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Risaralda
</a:t>
                    </a:r>
                    <a:r>
                      <a:rPr lang="en-US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10,3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109297654199475"/>
                  <c:y val="0.046931594488189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Atlántico
</a:t>
                    </a:r>
                    <a:r>
                      <a:rPr lang="en-US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4,5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err="1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Quíndio</a:t>
                    </a:r>
                    <a:r>
                      <a:rPr lang="en-US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
</a:t>
                    </a:r>
                    <a:r>
                      <a:rPr lang="en-US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4,0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Caldas
</a:t>
                    </a:r>
                    <a:r>
                      <a:rPr lang="en-US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2,8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Santander
</a:t>
                    </a:r>
                    <a:r>
                      <a:rPr lang="en-US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2,5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Bolivar
</a:t>
                    </a:r>
                    <a:r>
                      <a:rPr lang="en-US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1,8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0.0743382545931759"/>
                  <c:y val="0.00234375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Otros</a:t>
                    </a:r>
                    <a:r>
                      <a:rPr lang="en-US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
</a:t>
                    </a:r>
                    <a:r>
                      <a:rPr lang="en-US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8,0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txPr>
              <a:bodyPr/>
              <a:lstStyle/>
              <a:p>
                <a:pPr>
                  <a:defRPr sz="120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Hoja1!$A$2:$A$11</c:f>
              <c:strCache>
                <c:ptCount val="10"/>
                <c:pt idx="0">
                  <c:v>Valle del Cauca</c:v>
                </c:pt>
                <c:pt idx="1">
                  <c:v>Antioquia</c:v>
                </c:pt>
                <c:pt idx="2">
                  <c:v>Cundinamarca</c:v>
                </c:pt>
                <c:pt idx="3">
                  <c:v>Risaralda</c:v>
                </c:pt>
                <c:pt idx="4">
                  <c:v>Atlántico</c:v>
                </c:pt>
                <c:pt idx="5">
                  <c:v>Quíndio</c:v>
                </c:pt>
                <c:pt idx="6">
                  <c:v>Caldas</c:v>
                </c:pt>
                <c:pt idx="7">
                  <c:v>Santander</c:v>
                </c:pt>
                <c:pt idx="8">
                  <c:v>Bolivar</c:v>
                </c:pt>
                <c:pt idx="9">
                  <c:v>Otros</c:v>
                </c:pt>
              </c:strCache>
            </c:strRef>
          </c:cat>
          <c:val>
            <c:numRef>
              <c:f>Hoja1!$B$2:$B$11</c:f>
              <c:numCache>
                <c:formatCode>0.0</c:formatCode>
                <c:ptCount val="10"/>
                <c:pt idx="0">
                  <c:v>563.5754894249584</c:v>
                </c:pt>
                <c:pt idx="1">
                  <c:v>379.3717798326409</c:v>
                </c:pt>
                <c:pt idx="2">
                  <c:v>348.6168791561456</c:v>
                </c:pt>
                <c:pt idx="3">
                  <c:v>202.4614046973502</c:v>
                </c:pt>
                <c:pt idx="4">
                  <c:v>87.27935744725288</c:v>
                </c:pt>
                <c:pt idx="5">
                  <c:v>78.80845001537213</c:v>
                </c:pt>
                <c:pt idx="6">
                  <c:v>54.89549194488527</c:v>
                </c:pt>
                <c:pt idx="7">
                  <c:v>49.72211590960078</c:v>
                </c:pt>
                <c:pt idx="8">
                  <c:v>35.88519575558972</c:v>
                </c:pt>
                <c:pt idx="9">
                  <c:v>157.2031317777458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84767830029468"/>
          <c:y val="0.00159699190712828"/>
          <c:w val="0.963046433994107"/>
          <c:h val="0.8636355995254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1D398A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s-ES" sz="1400" dirty="0" smtClean="0"/>
                      <a:t>6,0</a:t>
                    </a:r>
                    <a:endParaRPr lang="es-E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Verdana"/>
                      </a:defRPr>
                    </a:pPr>
                    <a:r>
                      <a:rPr lang="es-ES" sz="1400" b="1" dirty="0" smtClean="0"/>
                      <a:t>4,8</a:t>
                    </a:r>
                    <a:endParaRPr lang="es-ES" b="1" dirty="0"/>
                  </a:p>
                </c:rich>
              </c:tx>
              <c:numFmt formatCode="#,##0.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s-ES" sz="1400" dirty="0" smtClean="0"/>
                      <a:t>4,2</a:t>
                    </a:r>
                    <a:endParaRPr lang="es-E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 sz="14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Verdana"/>
                      </a:defRPr>
                    </a:pPr>
                    <a:r>
                      <a:rPr lang="es-ES" sz="1400" b="0" dirty="0" smtClean="0"/>
                      <a:t>3,4</a:t>
                    </a:r>
                    <a:endParaRPr lang="es-ES" b="0" dirty="0"/>
                  </a:p>
                </c:rich>
              </c:tx>
              <c:numFmt formatCode="#,##0.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s-ES" sz="1400" dirty="0" smtClean="0"/>
                      <a:t>2,6</a:t>
                    </a:r>
                    <a:endParaRPr lang="es-E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Hoja1!$A$2:$A$6</c:f>
              <c:strCache>
                <c:ptCount val="5"/>
                <c:pt idx="0">
                  <c:v>Perú</c:v>
                </c:pt>
                <c:pt idx="1">
                  <c:v>Colombia</c:v>
                </c:pt>
                <c:pt idx="2">
                  <c:v>Chile</c:v>
                </c:pt>
                <c:pt idx="3">
                  <c:v>Brasil</c:v>
                </c:pt>
                <c:pt idx="4">
                  <c:v>México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6.017361371345697</c:v>
                </c:pt>
                <c:pt idx="1">
                  <c:v>4.782558430025685</c:v>
                </c:pt>
                <c:pt idx="2">
                  <c:v>4.186544249322186</c:v>
                </c:pt>
                <c:pt idx="3">
                  <c:v>3.394461765408607</c:v>
                </c:pt>
                <c:pt idx="4">
                  <c:v>2.5842304760193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11617752"/>
        <c:axId val="-2098476888"/>
      </c:barChart>
      <c:catAx>
        <c:axId val="-20116177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 i="0">
                <a:latin typeface="Verdana"/>
              </a:defRPr>
            </a:pPr>
            <a:endParaRPr lang="es-ES"/>
          </a:p>
        </c:txPr>
        <c:crossAx val="-2098476888"/>
        <c:crosses val="autoZero"/>
        <c:auto val="1"/>
        <c:lblAlgn val="ctr"/>
        <c:lblOffset val="100"/>
        <c:noMultiLvlLbl val="0"/>
      </c:catAx>
      <c:valAx>
        <c:axId val="-20984768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011617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rebuchet MS" pitchFamily="34" charset="0"/>
        </a:defRPr>
      </a:pPr>
      <a:endParaRPr lang="es-ES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186544443779751"/>
          <c:y val="0.114834561639406"/>
          <c:w val="0.96269111124405"/>
          <c:h val="0.6146588457763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Exportaciones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sz="1200" b="1">
                    <a:latin typeface="Trebuchet MS" pitchFamily="34" charset="0"/>
                    <a:cs typeface="Verdana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Antioquia</c:v>
                </c:pt>
                <c:pt idx="1">
                  <c:v>Cundinamarca*</c:v>
                </c:pt>
                <c:pt idx="2">
                  <c:v>Valle del Cauca</c:v>
                </c:pt>
                <c:pt idx="3">
                  <c:v>Atlántico</c:v>
                </c:pt>
                <c:pt idx="4">
                  <c:v>Risaralda</c:v>
                </c:pt>
                <c:pt idx="5">
                  <c:v>Quindío</c:v>
                </c:pt>
              </c:strCache>
            </c:strRef>
          </c:cat>
          <c:val>
            <c:numRef>
              <c:f>Hoja1!$B$2:$B$7</c:f>
              <c:numCache>
                <c:formatCode>0.0</c:formatCode>
                <c:ptCount val="6"/>
                <c:pt idx="0">
                  <c:v>2204.5</c:v>
                </c:pt>
                <c:pt idx="1">
                  <c:v>2196.1</c:v>
                </c:pt>
                <c:pt idx="2">
                  <c:v>922.2</c:v>
                </c:pt>
                <c:pt idx="3">
                  <c:v>643.8</c:v>
                </c:pt>
                <c:pt idx="4">
                  <c:v>293.5</c:v>
                </c:pt>
                <c:pt idx="5">
                  <c:v>162.7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Remesas</c:v>
                </c:pt>
              </c:strCache>
            </c:strRef>
          </c:tx>
          <c:spPr>
            <a:solidFill>
              <a:srgbClr val="1D398A"/>
            </a:solidFill>
          </c:spPr>
          <c:invertIfNegative val="0"/>
          <c:dLbls>
            <c:dLbl>
              <c:idx val="1"/>
              <c:layout>
                <c:manualLayout>
                  <c:x val="0.0118710100587114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1200" b="1">
                    <a:latin typeface="Trebuchet MS" pitchFamily="34" charset="0"/>
                    <a:cs typeface="Verdana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Hoja1!$A$2:$A$7</c:f>
              <c:strCache>
                <c:ptCount val="6"/>
                <c:pt idx="0">
                  <c:v>Antioquia</c:v>
                </c:pt>
                <c:pt idx="1">
                  <c:v>Cundinamarca*</c:v>
                </c:pt>
                <c:pt idx="2">
                  <c:v>Valle del Cauca</c:v>
                </c:pt>
                <c:pt idx="3">
                  <c:v>Atlántico</c:v>
                </c:pt>
                <c:pt idx="4">
                  <c:v>Risaralda</c:v>
                </c:pt>
                <c:pt idx="5">
                  <c:v>Quindío</c:v>
                </c:pt>
              </c:strCache>
            </c:strRef>
          </c:cat>
          <c:val>
            <c:numRef>
              <c:f>Hoja1!$C$2:$C$7</c:f>
              <c:numCache>
                <c:formatCode>0.0</c:formatCode>
                <c:ptCount val="6"/>
                <c:pt idx="0">
                  <c:v>379.4</c:v>
                </c:pt>
                <c:pt idx="1">
                  <c:v>348.6</c:v>
                </c:pt>
                <c:pt idx="2">
                  <c:v>563.6</c:v>
                </c:pt>
                <c:pt idx="3">
                  <c:v>87.3</c:v>
                </c:pt>
                <c:pt idx="4">
                  <c:v>202.5</c:v>
                </c:pt>
                <c:pt idx="5">
                  <c:v>78.8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12351208"/>
        <c:axId val="-2013082648"/>
      </c:barChart>
      <c:catAx>
        <c:axId val="-20123512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  <c:crossAx val="-2013082648"/>
        <c:crosses val="autoZero"/>
        <c:auto val="1"/>
        <c:lblAlgn val="ctr"/>
        <c:lblOffset val="100"/>
        <c:noMultiLvlLbl val="0"/>
      </c:catAx>
      <c:valAx>
        <c:axId val="-2013082648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-20123512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02343543025134"/>
          <c:y val="0.872648120116283"/>
          <c:w val="0.395312913949732"/>
          <c:h val="0.0842710758168067"/>
        </c:manualLayout>
      </c:layout>
      <c:overlay val="0"/>
      <c:txPr>
        <a:bodyPr/>
        <a:lstStyle/>
        <a:p>
          <a:pPr>
            <a:defRPr sz="12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rebuchet MS" pitchFamily="34" charset="0"/>
        </a:defRPr>
      </a:pPr>
      <a:endParaRPr lang="es-ES"/>
    </a:p>
  </c:txPr>
  <c:externalData r:id="rId1">
    <c:autoUpdate val="0"/>
  </c:externalData>
  <c:userShapes r:id="rId2"/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97104269116297"/>
          <c:y val="0.14778125"/>
          <c:w val="0.839735765226866"/>
          <c:h val="0.4913093011811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neutro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c:spPr>
          <c:invertIfNegative val="0"/>
          <c:dPt>
            <c:idx val="6"/>
            <c:invertIfNegative val="0"/>
            <c:bubble3D val="0"/>
            <c:spPr>
              <a:solidFill>
                <a:srgbClr val="B90053"/>
              </a:solidFill>
              <a:ln>
                <a:solidFill>
                  <a:srgbClr val="C00000"/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dPt>
          <c:dPt>
            <c:idx val="9"/>
            <c:invertIfNegative val="0"/>
            <c:bubble3D val="0"/>
            <c:spPr>
              <a:solidFill>
                <a:srgbClr val="530C6A"/>
              </a:solidFill>
              <a:ln>
                <a:solidFill>
                  <a:schemeClr val="bg1">
                    <a:lumMod val="75000"/>
                  </a:schemeClr>
                </a:solidFill>
              </a:ln>
            </c:spPr>
          </c:dPt>
          <c:dLbls>
            <c:txPr>
              <a:bodyPr/>
              <a:lstStyle/>
              <a:p>
                <a:pPr>
                  <a:defRPr b="1">
                    <a:latin typeface="Verdana"/>
                    <a:cs typeface="Verdana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Hoja1!$A$2:$A$11</c:f>
              <c:strCach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2015* (COP 2.300)</c:v>
                </c:pt>
                <c:pt idx="7">
                  <c:v>2015* (COP 2.400)</c:v>
                </c:pt>
                <c:pt idx="8">
                  <c:v>2015* (COP 2.500)</c:v>
                </c:pt>
                <c:pt idx="9">
                  <c:v>2015* (COP 3.000)</c:v>
                </c:pt>
              </c:strCache>
            </c:strRef>
          </c:cat>
          <c:val>
            <c:numRef>
              <c:f>Hoja1!$B$2:$B$11</c:f>
              <c:numCache>
                <c:formatCode>#,##0.0</c:formatCode>
                <c:ptCount val="10"/>
                <c:pt idx="0">
                  <c:v>2.489100987366721</c:v>
                </c:pt>
                <c:pt idx="1">
                  <c:v>2.153771818288057</c:v>
                </c:pt>
                <c:pt idx="2">
                  <c:v>2.088988611791134</c:v>
                </c:pt>
                <c:pt idx="3">
                  <c:v>1.999144704897894</c:v>
                </c:pt>
                <c:pt idx="4">
                  <c:v>2.162544390069694</c:v>
                </c:pt>
                <c:pt idx="5">
                  <c:v>2.407946636336092</c:v>
                </c:pt>
                <c:pt idx="6">
                  <c:v>2.87930269630042</c:v>
                </c:pt>
                <c:pt idx="7">
                  <c:v>3.004489770052615</c:v>
                </c:pt>
                <c:pt idx="8">
                  <c:v>3.129676843804806</c:v>
                </c:pt>
                <c:pt idx="9">
                  <c:v>3.755612212565767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51239064"/>
        <c:axId val="-2051233960"/>
      </c:barChart>
      <c:catAx>
        <c:axId val="-2051239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040000" vert="horz"/>
          <a:lstStyle/>
          <a:p>
            <a:pPr>
              <a:defRPr sz="1000">
                <a:latin typeface="Verdana"/>
                <a:cs typeface="Verdana"/>
              </a:defRPr>
            </a:pPr>
            <a:endParaRPr lang="es-ES"/>
          </a:p>
        </c:txPr>
        <c:crossAx val="-2051233960"/>
        <c:crosses val="autoZero"/>
        <c:auto val="1"/>
        <c:lblAlgn val="ctr"/>
        <c:lblOffset val="100"/>
        <c:noMultiLvlLbl val="0"/>
      </c:catAx>
      <c:valAx>
        <c:axId val="-2051233960"/>
        <c:scaling>
          <c:orientation val="minMax"/>
          <c:min val="1.5"/>
        </c:scaling>
        <c:delete val="1"/>
        <c:axPos val="l"/>
        <c:numFmt formatCode="#,##0.0" sourceLinked="1"/>
        <c:majorTickMark val="out"/>
        <c:minorTickMark val="none"/>
        <c:tickLblPos val="nextTo"/>
        <c:crossAx val="-20512390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  <c:userShapes r:id="rId2"/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24003440813269"/>
          <c:y val="0.0968436814492643"/>
          <c:w val="0.958130708023995"/>
          <c:h val="0.741775473815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Tributarios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txPr>
              <a:bodyPr rot="-5400000" vert="horz"/>
              <a:lstStyle/>
              <a:p>
                <a:pPr>
                  <a:defRPr sz="1200" b="1">
                    <a:latin typeface="Trebuchet MS" panose="020B0603020202020204" pitchFamily="34" charset="0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Hoja1!$B$1:$I$1</c:f>
              <c:strCach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strCache>
            </c:strRef>
          </c:cat>
          <c:val>
            <c:numRef>
              <c:f>Hoja1!$B$2:$I$2</c:f>
              <c:numCache>
                <c:formatCode>#,##0</c:formatCode>
                <c:ptCount val="8"/>
                <c:pt idx="0">
                  <c:v>505943.0</c:v>
                </c:pt>
                <c:pt idx="1">
                  <c:v>543316.0</c:v>
                </c:pt>
                <c:pt idx="2">
                  <c:v>561059.0</c:v>
                </c:pt>
                <c:pt idx="3">
                  <c:v>591224.0</c:v>
                </c:pt>
                <c:pt idx="4">
                  <c:v>605131.0</c:v>
                </c:pt>
                <c:pt idx="5">
                  <c:v>631657.6798599997</c:v>
                </c:pt>
                <c:pt idx="6">
                  <c:v>781546.513006</c:v>
                </c:pt>
                <c:pt idx="7">
                  <c:v>904777.410499</c:v>
                </c:pt>
              </c:numCache>
            </c:numRef>
          </c:val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No Tributarios</c:v>
                </c:pt>
              </c:strCache>
            </c:strRef>
          </c:tx>
          <c:spPr>
            <a:solidFill>
              <a:srgbClr val="DD005E"/>
            </a:solidFill>
          </c:spPr>
          <c:invertIfNegative val="0"/>
          <c:dLbls>
            <c:txPr>
              <a:bodyPr rot="-5400000" vert="horz"/>
              <a:lstStyle/>
              <a:p>
                <a:pPr>
                  <a:defRPr sz="1200" b="1">
                    <a:solidFill>
                      <a:schemeClr val="bg1"/>
                    </a:solidFill>
                    <a:latin typeface="Trebuchet MS" panose="020B0603020202020204" pitchFamily="34" charset="0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Hoja1!$B$1:$I$1</c:f>
              <c:strCach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strCache>
            </c:strRef>
          </c:cat>
          <c:val>
            <c:numRef>
              <c:f>Hoja1!$B$3:$I$3</c:f>
              <c:numCache>
                <c:formatCode>#,##0</c:formatCode>
                <c:ptCount val="8"/>
                <c:pt idx="0">
                  <c:v>589768.0</c:v>
                </c:pt>
                <c:pt idx="1">
                  <c:v>667336.0</c:v>
                </c:pt>
                <c:pt idx="2">
                  <c:v>818703.0</c:v>
                </c:pt>
                <c:pt idx="3">
                  <c:v>949506.0</c:v>
                </c:pt>
                <c:pt idx="4">
                  <c:v>907075.0</c:v>
                </c:pt>
                <c:pt idx="5">
                  <c:v>1.121236061144E6</c:v>
                </c:pt>
                <c:pt idx="6">
                  <c:v>1.466308446505E6</c:v>
                </c:pt>
                <c:pt idx="7">
                  <c:v>1.394450180029E6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axId val="-2051208168"/>
        <c:axId val="-2051206936"/>
      </c:barChart>
      <c:catAx>
        <c:axId val="-205120816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sz="1400">
                <a:latin typeface="Trebuchet MS" panose="020B0603020202020204" pitchFamily="34" charset="0"/>
              </a:defRPr>
            </a:pPr>
            <a:endParaRPr lang="es-ES"/>
          </a:p>
        </c:txPr>
        <c:crossAx val="-2051206936"/>
        <c:crosses val="autoZero"/>
        <c:auto val="1"/>
        <c:lblAlgn val="ctr"/>
        <c:lblOffset val="100"/>
        <c:noMultiLvlLbl val="0"/>
      </c:catAx>
      <c:valAx>
        <c:axId val="-2051206936"/>
        <c:scaling>
          <c:orientation val="minMax"/>
          <c:max val="1.5E6"/>
        </c:scaling>
        <c:delete val="1"/>
        <c:axPos val="l"/>
        <c:numFmt formatCode="#,##0" sourceLinked="1"/>
        <c:majorTickMark val="out"/>
        <c:minorTickMark val="none"/>
        <c:tickLblPos val="nextTo"/>
        <c:crossAx val="-205120816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>
                <a:solidFill>
                  <a:schemeClr val="bg1">
                    <a:lumMod val="75000"/>
                  </a:schemeClr>
                </a:solidFill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rgbClr val="DD005E"/>
                </a:solidFill>
              </a:defRPr>
            </a:pPr>
            <a:endParaRPr lang="es-ES"/>
          </a:p>
        </c:txPr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2408015433309"/>
          <c:y val="0.0833333723909695"/>
          <c:w val="0.536035644340184"/>
          <c:h val="0.8690475576713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Trebuchet MS" panose="020B0603020202020204" pitchFamily="34" charset="0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Hoja1!$A$2:$A$4</c:f>
              <c:strCache>
                <c:ptCount val="3"/>
                <c:pt idx="0">
                  <c:v>Ingresos de Capital</c:v>
                </c:pt>
                <c:pt idx="1">
                  <c:v>Ingresos Corrientes</c:v>
                </c:pt>
                <c:pt idx="2">
                  <c:v>Total</c:v>
                </c:pt>
              </c:strCache>
            </c:strRef>
          </c:cat>
          <c:val>
            <c:numRef>
              <c:f>Hoja1!$B$2:$B$4</c:f>
              <c:numCache>
                <c:formatCode>#,##0</c:formatCode>
                <c:ptCount val="3"/>
                <c:pt idx="0">
                  <c:v>2.92809207608E11</c:v>
                </c:pt>
                <c:pt idx="1">
                  <c:v>1.418363966609E12</c:v>
                </c:pt>
                <c:pt idx="2">
                  <c:v>1.711173174217E12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rebuchet MS" panose="020B0603020202020204" pitchFamily="34" charset="0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Hoja1!$A$2:$A$4</c:f>
              <c:strCache>
                <c:ptCount val="3"/>
                <c:pt idx="0">
                  <c:v>Ingresos de Capital</c:v>
                </c:pt>
                <c:pt idx="1">
                  <c:v>Ingresos Corrientes</c:v>
                </c:pt>
                <c:pt idx="2">
                  <c:v>Total</c:v>
                </c:pt>
              </c:strCache>
            </c:strRef>
          </c:cat>
          <c:val>
            <c:numRef>
              <c:f>Hoja1!$C$2:$C$4</c:f>
              <c:numCache>
                <c:formatCode>#,##0</c:formatCode>
                <c:ptCount val="3"/>
                <c:pt idx="0">
                  <c:v>3.49906010364E11</c:v>
                </c:pt>
                <c:pt idx="1">
                  <c:v>1.609960762702E12</c:v>
                </c:pt>
                <c:pt idx="2">
                  <c:v>1.959866773066E12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axId val="-2005810120"/>
        <c:axId val="-2009321176"/>
      </c:barChart>
      <c:catAx>
        <c:axId val="-2005810120"/>
        <c:scaling>
          <c:orientation val="minMax"/>
        </c:scaling>
        <c:delete val="0"/>
        <c:axPos val="l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sz="1200">
                <a:latin typeface="Trebuchet MS" panose="020B0603020202020204" pitchFamily="34" charset="0"/>
              </a:defRPr>
            </a:pPr>
            <a:endParaRPr lang="es-ES"/>
          </a:p>
        </c:txPr>
        <c:crossAx val="-2009321176"/>
        <c:crosses val="autoZero"/>
        <c:auto val="1"/>
        <c:lblAlgn val="ctr"/>
        <c:lblOffset val="100"/>
        <c:noMultiLvlLbl val="0"/>
      </c:catAx>
      <c:valAx>
        <c:axId val="-2009321176"/>
        <c:scaling>
          <c:orientation val="minMax"/>
          <c:max val="2.05E12"/>
          <c:min val="0.0"/>
        </c:scaling>
        <c:delete val="1"/>
        <c:axPos val="b"/>
        <c:numFmt formatCode="#,##0" sourceLinked="1"/>
        <c:majorTickMark val="out"/>
        <c:minorTickMark val="none"/>
        <c:tickLblPos val="nextTo"/>
        <c:crossAx val="-2005810120"/>
        <c:crosses val="autoZero"/>
        <c:crossBetween val="between"/>
        <c:dispUnits>
          <c:builtInUnit val="billions"/>
        </c:dispUnits>
      </c:valAx>
    </c:plotArea>
    <c:legend>
      <c:legendPos val="r"/>
      <c:legendEntry>
        <c:idx val="0"/>
        <c:txPr>
          <a:bodyPr/>
          <a:lstStyle/>
          <a:p>
            <a:pPr>
              <a:defRPr sz="1200">
                <a:solidFill>
                  <a:srgbClr val="0070C0"/>
                </a:solidFill>
                <a:latin typeface="Trebuchet MS" panose="020B0603020202020204" pitchFamily="34" charset="0"/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defRPr>
            </a:pPr>
            <a:endParaRPr lang="es-ES"/>
          </a:p>
        </c:txPr>
      </c:legendEntry>
      <c:layout>
        <c:manualLayout>
          <c:xMode val="edge"/>
          <c:yMode val="edge"/>
          <c:x val="0.830248006718121"/>
          <c:y val="0.737312357034862"/>
          <c:w val="0.135628902965851"/>
          <c:h val="0.215805240634855"/>
        </c:manualLayout>
      </c:layout>
      <c:overlay val="0"/>
      <c:txPr>
        <a:bodyPr/>
        <a:lstStyle/>
        <a:p>
          <a:pPr>
            <a:defRPr sz="1200">
              <a:latin typeface="Trebuchet MS" panose="020B0603020202020204" pitchFamily="34" charset="0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  <c:userShapes r:id="rId2"/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289541986627872"/>
          <c:y val="0.233571428571429"/>
          <c:w val="0.844264202144224"/>
          <c:h val="0.6088042744656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numFmt formatCode="#,##0.0" sourceLinked="0"/>
            <c:txPr>
              <a:bodyPr rot="-5400000" vert="horz"/>
              <a:lstStyle/>
              <a:p>
                <a:pPr>
                  <a:defRPr sz="1200" b="1">
                    <a:latin typeface="Trebuchet MS" panose="020B0603020202020204" pitchFamily="34" charset="0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Hoja1!$A$2:$A$3</c:f>
              <c:strCache>
                <c:ptCount val="2"/>
                <c:pt idx="0">
                  <c:v>Ingresos tributarios</c:v>
                </c:pt>
                <c:pt idx="1">
                  <c:v>Ingresos no tributarios</c:v>
                </c:pt>
              </c:strCache>
            </c:strRef>
          </c:cat>
          <c:val>
            <c:numRef>
              <c:f>Hoja1!$B$2:$B$3</c:f>
              <c:numCache>
                <c:formatCode>#,##0_);[Red]\(#,##0\)</c:formatCode>
                <c:ptCount val="2"/>
                <c:pt idx="0">
                  <c:v>5.08305358754E11</c:v>
                </c:pt>
                <c:pt idx="1">
                  <c:v>7.05093423844E11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DD005E"/>
            </a:solidFill>
          </c:spPr>
          <c:invertIfNegative val="0"/>
          <c:dLbls>
            <c:numFmt formatCode="#,##0.0" sourceLinked="0"/>
            <c:txPr>
              <a:bodyPr rot="-5400000" vert="horz"/>
              <a:lstStyle/>
              <a:p>
                <a:pPr>
                  <a:defRPr sz="1200" b="1">
                    <a:solidFill>
                      <a:schemeClr val="bg1"/>
                    </a:solidFill>
                    <a:latin typeface="Trebuchet MS" panose="020B0603020202020204" pitchFamily="34" charset="0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Hoja1!$A$2:$A$3</c:f>
              <c:strCache>
                <c:ptCount val="2"/>
                <c:pt idx="0">
                  <c:v>Ingresos tributarios</c:v>
                </c:pt>
                <c:pt idx="1">
                  <c:v>Ingresos no tributarios</c:v>
                </c:pt>
              </c:strCache>
            </c:strRef>
          </c:cat>
          <c:val>
            <c:numRef>
              <c:f>Hoja1!$C$2:$C$3</c:f>
              <c:numCache>
                <c:formatCode>#,##0_);[Red]\(#,##0\)</c:formatCode>
                <c:ptCount val="2"/>
                <c:pt idx="0">
                  <c:v>6.35992352157E11</c:v>
                </c:pt>
                <c:pt idx="1">
                  <c:v>7.82371614452E11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0000CC"/>
            </a:solidFill>
          </c:spPr>
          <c:invertIfNegative val="0"/>
          <c:dLbls>
            <c:numFmt formatCode="#,##0.0" sourceLinked="0"/>
            <c:txPr>
              <a:bodyPr rot="-5400000" vert="horz"/>
              <a:lstStyle/>
              <a:p>
                <a:pPr>
                  <a:defRPr sz="1200" b="1">
                    <a:solidFill>
                      <a:schemeClr val="bg1"/>
                    </a:solidFill>
                    <a:latin typeface="Trebuchet MS" panose="020B0603020202020204" pitchFamily="34" charset="0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Hoja1!$A$2:$A$3</c:f>
              <c:strCache>
                <c:ptCount val="2"/>
                <c:pt idx="0">
                  <c:v>Ingresos tributarios</c:v>
                </c:pt>
                <c:pt idx="1">
                  <c:v>Ingresos no tributarios</c:v>
                </c:pt>
              </c:strCache>
            </c:strRef>
          </c:cat>
          <c:val>
            <c:numRef>
              <c:f>Hoja1!$D$2:$D$3</c:f>
              <c:numCache>
                <c:formatCode>#,##0_);[Red]\(#,##0\)</c:formatCode>
                <c:ptCount val="2"/>
                <c:pt idx="0">
                  <c:v>8.0373719489E11</c:v>
                </c:pt>
                <c:pt idx="1">
                  <c:v>8.06223567812E11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2"/>
        <c:axId val="-2006253416"/>
        <c:axId val="-2006271688"/>
      </c:barChart>
      <c:catAx>
        <c:axId val="-200625341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sz="1200">
                <a:latin typeface="Trebuchet MS" panose="020B0603020202020204" pitchFamily="34" charset="0"/>
              </a:defRPr>
            </a:pPr>
            <a:endParaRPr lang="es-ES"/>
          </a:p>
        </c:txPr>
        <c:crossAx val="-2006271688"/>
        <c:crosses val="autoZero"/>
        <c:auto val="1"/>
        <c:lblAlgn val="ctr"/>
        <c:lblOffset val="100"/>
        <c:noMultiLvlLbl val="0"/>
      </c:catAx>
      <c:valAx>
        <c:axId val="-2006271688"/>
        <c:scaling>
          <c:orientation val="minMax"/>
        </c:scaling>
        <c:delete val="1"/>
        <c:axPos val="l"/>
        <c:numFmt formatCode="#,##0_);[Red]\(#,##0\)" sourceLinked="1"/>
        <c:majorTickMark val="out"/>
        <c:minorTickMark val="none"/>
        <c:tickLblPos val="nextTo"/>
        <c:crossAx val="-2006253416"/>
        <c:crosses val="autoZero"/>
        <c:crossBetween val="between"/>
        <c:dispUnits>
          <c:builtInUnit val="billions"/>
          <c:dispUnitsLbl>
            <c:layout/>
          </c:dispUnitsLbl>
        </c:dispUnits>
      </c:valAx>
    </c:plotArea>
    <c:legend>
      <c:legendPos val="r"/>
      <c:legendEntry>
        <c:idx val="0"/>
        <c:txPr>
          <a:bodyPr/>
          <a:lstStyle/>
          <a:p>
            <a:pPr>
              <a:defRPr sz="120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 sz="1200">
                <a:solidFill>
                  <a:srgbClr val="DD005E"/>
                </a:solidFill>
                <a:latin typeface="Trebuchet MS" panose="020B0603020202020204" pitchFamily="34" charset="0"/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 sz="1200">
                <a:solidFill>
                  <a:srgbClr val="0000CC"/>
                </a:solidFill>
                <a:latin typeface="Trebuchet MS" panose="020B0603020202020204" pitchFamily="34" charset="0"/>
              </a:defRPr>
            </a:pPr>
            <a:endParaRPr lang="es-ES"/>
          </a:p>
        </c:txPr>
      </c:legendEntry>
      <c:layout/>
      <c:overlay val="0"/>
      <c:txPr>
        <a:bodyPr/>
        <a:lstStyle/>
        <a:p>
          <a:pPr>
            <a:defRPr sz="1200">
              <a:latin typeface="Trebuchet MS" panose="020B0603020202020204" pitchFamily="34" charset="0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175909956264277"/>
          <c:y val="0.0790416221979745"/>
          <c:w val="0.964818008747144"/>
          <c:h val="0.7542151590130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>
              <c:idx val="1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numFmt formatCode="#,##0.0" sourceLinked="0"/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>
                          <a:lumMod val="65000"/>
                        </a:schemeClr>
                      </a:solidFill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numFmt formatCode="#,##0.0" sourceLinked="0"/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>
                          <a:lumMod val="65000"/>
                        </a:schemeClr>
                      </a:solidFill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Hoja1!$A$2:$A$5</c:f>
              <c:strCache>
                <c:ptCount val="4"/>
                <c:pt idx="0">
                  <c:v>Predial</c:v>
                </c:pt>
                <c:pt idx="1">
                  <c:v>ICA</c:v>
                </c:pt>
                <c:pt idx="2">
                  <c:v>Sobretasa gasolina</c:v>
                </c:pt>
                <c:pt idx="3">
                  <c:v>Estampilla prodesarrollo urbano</c:v>
                </c:pt>
              </c:strCache>
            </c:strRef>
          </c:cat>
          <c:val>
            <c:numRef>
              <c:f>Hoja1!$B$2:$B$5</c:f>
              <c:numCache>
                <c:formatCode>#,##0</c:formatCode>
                <c:ptCount val="4"/>
                <c:pt idx="0">
                  <c:v>1.53823159889E11</c:v>
                </c:pt>
                <c:pt idx="1">
                  <c:v>2.7016674382E10</c:v>
                </c:pt>
                <c:pt idx="2">
                  <c:v>1.6614656998E10</c:v>
                </c:pt>
                <c:pt idx="3">
                  <c:v>4.061937376E9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DD005E"/>
            </a:solidFill>
          </c:spPr>
          <c:invertIfNegative val="0"/>
          <c:dLbls>
            <c:dLbl>
              <c:idx val="2"/>
              <c:layout/>
              <c:numFmt formatCode="#,##0.0" sourceLinked="0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DD005E"/>
                      </a:solidFill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numFmt formatCode="#,##0.0" sourceLinked="0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DD005E"/>
                      </a:solidFill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Hoja1!$A$2:$A$5</c:f>
              <c:strCache>
                <c:ptCount val="4"/>
                <c:pt idx="0">
                  <c:v>Predial</c:v>
                </c:pt>
                <c:pt idx="1">
                  <c:v>ICA</c:v>
                </c:pt>
                <c:pt idx="2">
                  <c:v>Sobretasa gasolina</c:v>
                </c:pt>
                <c:pt idx="3">
                  <c:v>Estampilla prodesarrollo urbano</c:v>
                </c:pt>
              </c:strCache>
            </c:strRef>
          </c:cat>
          <c:val>
            <c:numRef>
              <c:f>Hoja1!$C$2:$C$5</c:f>
              <c:numCache>
                <c:formatCode>#,##0</c:formatCode>
                <c:ptCount val="4"/>
                <c:pt idx="0">
                  <c:v>2.40638170932E11</c:v>
                </c:pt>
                <c:pt idx="1">
                  <c:v>4.1915792289E10</c:v>
                </c:pt>
                <c:pt idx="2">
                  <c:v>1.7142128E10</c:v>
                </c:pt>
                <c:pt idx="3">
                  <c:v>6.27298356E9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2"/>
              <c:layout/>
              <c:numFmt formatCode="#,##0.0" sourceLinked="0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0070C0"/>
                      </a:solidFill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numFmt formatCode="#,##0.0" sourceLinked="0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0070C0"/>
                      </a:solidFill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Hoja1!$A$2:$A$5</c:f>
              <c:strCache>
                <c:ptCount val="4"/>
                <c:pt idx="0">
                  <c:v>Predial</c:v>
                </c:pt>
                <c:pt idx="1">
                  <c:v>ICA</c:v>
                </c:pt>
                <c:pt idx="2">
                  <c:v>Sobretasa gasolina</c:v>
                </c:pt>
                <c:pt idx="3">
                  <c:v>Estampilla prodesarrollo urbano</c:v>
                </c:pt>
              </c:strCache>
            </c:strRef>
          </c:cat>
          <c:val>
            <c:numRef>
              <c:f>Hoja1!$D$2:$D$5</c:f>
              <c:numCache>
                <c:formatCode>#,##0</c:formatCode>
                <c:ptCount val="4"/>
                <c:pt idx="0">
                  <c:v>2.59261102655E11</c:v>
                </c:pt>
                <c:pt idx="1">
                  <c:v>4.6516780597E10</c:v>
                </c:pt>
                <c:pt idx="2">
                  <c:v>1.9065739E10</c:v>
                </c:pt>
                <c:pt idx="3">
                  <c:v>1.2976981358E10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1"/>
        <c:axId val="-2056513128"/>
        <c:axId val="-2012917432"/>
      </c:barChart>
      <c:catAx>
        <c:axId val="-205651312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-2012917432"/>
        <c:crosses val="autoZero"/>
        <c:auto val="1"/>
        <c:lblAlgn val="ctr"/>
        <c:lblOffset val="100"/>
        <c:noMultiLvlLbl val="0"/>
      </c:catAx>
      <c:valAx>
        <c:axId val="-2012917432"/>
        <c:scaling>
          <c:orientation val="minMax"/>
          <c:max val="2.8E11"/>
        </c:scaling>
        <c:delete val="1"/>
        <c:axPos val="l"/>
        <c:numFmt formatCode="#,##0" sourceLinked="1"/>
        <c:majorTickMark val="out"/>
        <c:minorTickMark val="none"/>
        <c:tickLblPos val="nextTo"/>
        <c:crossAx val="-2056513128"/>
        <c:crosses val="autoZero"/>
        <c:crossBetween val="between"/>
        <c:dispUnits>
          <c:builtInUnit val="billions"/>
          <c:dispUnitsLbl>
            <c:layout/>
          </c:dispUnitsLbl>
        </c:dispUnits>
      </c:valAx>
    </c:plotArea>
    <c:legend>
      <c:legendPos val="b"/>
      <c:legendEntry>
        <c:idx val="0"/>
        <c:txPr>
          <a:bodyPr/>
          <a:lstStyle/>
          <a:p>
            <a:pPr>
              <a:defRPr sz="1400">
                <a:solidFill>
                  <a:schemeClr val="bg1">
                    <a:lumMod val="75000"/>
                  </a:schemeClr>
                </a:solidFill>
              </a:defRPr>
            </a:pPr>
            <a:endParaRPr lang="es-ES"/>
          </a:p>
        </c:txPr>
      </c:legendEntry>
      <c:legendEntry>
        <c:idx val="1"/>
        <c:txPr>
          <a:bodyPr/>
          <a:lstStyle/>
          <a:p>
            <a:pPr>
              <a:defRPr sz="1400">
                <a:solidFill>
                  <a:srgbClr val="C00000"/>
                </a:solidFill>
              </a:defRPr>
            </a:pPr>
            <a:endParaRPr lang="es-ES"/>
          </a:p>
        </c:txPr>
      </c:legendEntry>
      <c:legendEntry>
        <c:idx val="2"/>
        <c:txPr>
          <a:bodyPr/>
          <a:lstStyle/>
          <a:p>
            <a:pPr>
              <a:defRPr sz="1400">
                <a:solidFill>
                  <a:srgbClr val="0070C0"/>
                </a:solidFill>
              </a:defRPr>
            </a:pPr>
            <a:endParaRPr lang="es-ES"/>
          </a:p>
        </c:txPr>
      </c:legendEntry>
      <c:layout/>
      <c:overlay val="0"/>
      <c:txPr>
        <a:bodyPr/>
        <a:lstStyle/>
        <a:p>
          <a:pPr>
            <a:defRPr sz="1400"/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Valle del Cauca</c:v>
                </c:pt>
              </c:strCache>
            </c:strRef>
          </c:tx>
          <c:spPr>
            <a:ln w="57150">
              <a:solidFill>
                <a:srgbClr val="0000FF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0444757345802157"/>
                  <c:y val="0.053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291392743801414"/>
                  <c:y val="-0.05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0153364602000744"/>
                  <c:y val="0.028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200" b="1">
                    <a:solidFill>
                      <a:srgbClr val="0000FF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Hoja1!$B$1:$F$1</c:f>
              <c:strCache>
                <c:ptCount val="5"/>
                <c:pt idx="0">
                  <c:v>2014ᵖ</c:v>
                </c:pt>
                <c:pt idx="1">
                  <c:v>2015ᵖ</c:v>
                </c:pt>
                <c:pt idx="2">
                  <c:v>2016ᵖ</c:v>
                </c:pt>
                <c:pt idx="3">
                  <c:v>2017ᵖ</c:v>
                </c:pt>
                <c:pt idx="4">
                  <c:v>2018ᵖ</c:v>
                </c:pt>
              </c:strCache>
            </c:strRef>
          </c:cat>
          <c:val>
            <c:numRef>
              <c:f>Hoja1!$B$2:$F$2</c:f>
              <c:numCache>
                <c:formatCode>0.0</c:formatCode>
                <c:ptCount val="5"/>
                <c:pt idx="0">
                  <c:v>4.5</c:v>
                </c:pt>
                <c:pt idx="1">
                  <c:v>3.0</c:v>
                </c:pt>
                <c:pt idx="2">
                  <c:v>3.9</c:v>
                </c:pt>
                <c:pt idx="3" formatCode="General">
                  <c:v>4.6</c:v>
                </c:pt>
                <c:pt idx="4">
                  <c:v>4.9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Colombia</c:v>
                </c:pt>
              </c:strCache>
            </c:strRef>
          </c:tx>
          <c:spPr>
            <a:ln w="47625">
              <a:solidFill>
                <a:srgbClr val="DD005E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0184037522400893"/>
                  <c:y val="-0.028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13802814180067"/>
                  <c:y val="0.056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0153364602000744"/>
                  <c:y val="0.04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200" b="1">
                    <a:solidFill>
                      <a:srgbClr val="DD005E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Hoja1!$B$1:$F$1</c:f>
              <c:strCache>
                <c:ptCount val="5"/>
                <c:pt idx="0">
                  <c:v>2014ᵖ</c:v>
                </c:pt>
                <c:pt idx="1">
                  <c:v>2015ᵖ</c:v>
                </c:pt>
                <c:pt idx="2">
                  <c:v>2016ᵖ</c:v>
                </c:pt>
                <c:pt idx="3">
                  <c:v>2017ᵖ</c:v>
                </c:pt>
                <c:pt idx="4">
                  <c:v>2018ᵖ</c:v>
                </c:pt>
              </c:strCache>
            </c:strRef>
          </c:cat>
          <c:val>
            <c:numRef>
              <c:f>Hoja1!$B$3:$F$3</c:f>
              <c:numCache>
                <c:formatCode>0.0</c:formatCode>
                <c:ptCount val="5"/>
                <c:pt idx="0">
                  <c:v>4.6</c:v>
                </c:pt>
                <c:pt idx="1">
                  <c:v>3.0</c:v>
                </c:pt>
                <c:pt idx="2">
                  <c:v>3.0</c:v>
                </c:pt>
                <c:pt idx="3" formatCode="General">
                  <c:v>4.0</c:v>
                </c:pt>
                <c:pt idx="4">
                  <c:v>4.4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6555752"/>
        <c:axId val="-2056559784"/>
      </c:lineChart>
      <c:catAx>
        <c:axId val="-20565557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-2056559784"/>
        <c:crosses val="autoZero"/>
        <c:auto val="1"/>
        <c:lblAlgn val="ctr"/>
        <c:lblOffset val="100"/>
        <c:noMultiLvlLbl val="0"/>
      </c:catAx>
      <c:valAx>
        <c:axId val="-2056559784"/>
        <c:scaling>
          <c:orientation val="minMax"/>
          <c:min val="2.0"/>
        </c:scaling>
        <c:delete val="1"/>
        <c:axPos val="l"/>
        <c:numFmt formatCode="0.0" sourceLinked="1"/>
        <c:majorTickMark val="out"/>
        <c:minorTickMark val="none"/>
        <c:tickLblPos val="nextTo"/>
        <c:crossAx val="-205655575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100"/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Verdana" pitchFamily="34" charset="0"/>
          <a:ea typeface="Verdana" pitchFamily="34" charset="0"/>
          <a:cs typeface="Verdana" pitchFamily="34" charset="0"/>
        </a:defRPr>
      </a:pPr>
      <a:endParaRPr lang="es-ES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PIB</c:v>
                </c:pt>
              </c:strCache>
            </c:strRef>
          </c:tx>
          <c:spPr>
            <a:solidFill>
              <a:srgbClr val="DD005E"/>
            </a:solidFill>
            <a:ln w="28575">
              <a:solidFill>
                <a:srgbClr val="DD005E"/>
              </a:solidFill>
            </a:ln>
          </c:spPr>
          <c:invertIfNegative val="0"/>
          <c:cat>
            <c:numRef>
              <c:f>Hoja1!$A$2:$A$170</c:f>
              <c:numCache>
                <c:formatCode>mmm\-yy</c:formatCode>
                <c:ptCount val="169"/>
                <c:pt idx="0">
                  <c:v>37043.0</c:v>
                </c:pt>
                <c:pt idx="1">
                  <c:v>37073.0</c:v>
                </c:pt>
                <c:pt idx="2">
                  <c:v>37104.0</c:v>
                </c:pt>
                <c:pt idx="3">
                  <c:v>37135.0</c:v>
                </c:pt>
                <c:pt idx="4">
                  <c:v>37165.0</c:v>
                </c:pt>
                <c:pt idx="5">
                  <c:v>37196.0</c:v>
                </c:pt>
                <c:pt idx="6">
                  <c:v>37226.0</c:v>
                </c:pt>
                <c:pt idx="7">
                  <c:v>37257.0</c:v>
                </c:pt>
                <c:pt idx="8">
                  <c:v>37288.0</c:v>
                </c:pt>
                <c:pt idx="9">
                  <c:v>37316.0</c:v>
                </c:pt>
                <c:pt idx="10">
                  <c:v>37347.0</c:v>
                </c:pt>
                <c:pt idx="11">
                  <c:v>37377.0</c:v>
                </c:pt>
                <c:pt idx="12">
                  <c:v>37408.0</c:v>
                </c:pt>
                <c:pt idx="13">
                  <c:v>37438.0</c:v>
                </c:pt>
                <c:pt idx="14">
                  <c:v>37469.0</c:v>
                </c:pt>
                <c:pt idx="15">
                  <c:v>37500.0</c:v>
                </c:pt>
                <c:pt idx="16">
                  <c:v>37530.0</c:v>
                </c:pt>
                <c:pt idx="17">
                  <c:v>37561.0</c:v>
                </c:pt>
                <c:pt idx="18">
                  <c:v>37591.0</c:v>
                </c:pt>
                <c:pt idx="19">
                  <c:v>37622.0</c:v>
                </c:pt>
                <c:pt idx="20">
                  <c:v>37653.0</c:v>
                </c:pt>
                <c:pt idx="21">
                  <c:v>37681.0</c:v>
                </c:pt>
                <c:pt idx="22">
                  <c:v>37712.0</c:v>
                </c:pt>
                <c:pt idx="23">
                  <c:v>37742.0</c:v>
                </c:pt>
                <c:pt idx="24">
                  <c:v>37773.0</c:v>
                </c:pt>
                <c:pt idx="25">
                  <c:v>37803.0</c:v>
                </c:pt>
                <c:pt idx="26">
                  <c:v>37834.0</c:v>
                </c:pt>
                <c:pt idx="27">
                  <c:v>37865.0</c:v>
                </c:pt>
                <c:pt idx="28">
                  <c:v>37895.0</c:v>
                </c:pt>
                <c:pt idx="29">
                  <c:v>37926.0</c:v>
                </c:pt>
                <c:pt idx="30">
                  <c:v>37956.0</c:v>
                </c:pt>
                <c:pt idx="31">
                  <c:v>37987.0</c:v>
                </c:pt>
                <c:pt idx="32">
                  <c:v>38018.0</c:v>
                </c:pt>
                <c:pt idx="33">
                  <c:v>38047.0</c:v>
                </c:pt>
                <c:pt idx="34">
                  <c:v>38078.0</c:v>
                </c:pt>
                <c:pt idx="35">
                  <c:v>38108.0</c:v>
                </c:pt>
                <c:pt idx="36">
                  <c:v>38139.0</c:v>
                </c:pt>
                <c:pt idx="37">
                  <c:v>38169.0</c:v>
                </c:pt>
                <c:pt idx="38">
                  <c:v>38200.0</c:v>
                </c:pt>
                <c:pt idx="39">
                  <c:v>38231.0</c:v>
                </c:pt>
                <c:pt idx="40">
                  <c:v>38261.0</c:v>
                </c:pt>
                <c:pt idx="41">
                  <c:v>38292.0</c:v>
                </c:pt>
                <c:pt idx="42">
                  <c:v>38322.0</c:v>
                </c:pt>
                <c:pt idx="43">
                  <c:v>38353.0</c:v>
                </c:pt>
                <c:pt idx="44">
                  <c:v>38384.0</c:v>
                </c:pt>
                <c:pt idx="45">
                  <c:v>38412.0</c:v>
                </c:pt>
                <c:pt idx="46">
                  <c:v>38443.0</c:v>
                </c:pt>
                <c:pt idx="47">
                  <c:v>38473.0</c:v>
                </c:pt>
                <c:pt idx="48">
                  <c:v>38504.0</c:v>
                </c:pt>
                <c:pt idx="49">
                  <c:v>38534.0</c:v>
                </c:pt>
                <c:pt idx="50">
                  <c:v>38565.0</c:v>
                </c:pt>
                <c:pt idx="51">
                  <c:v>38596.0</c:v>
                </c:pt>
                <c:pt idx="52">
                  <c:v>38626.0</c:v>
                </c:pt>
                <c:pt idx="53">
                  <c:v>38657.0</c:v>
                </c:pt>
                <c:pt idx="54">
                  <c:v>38687.0</c:v>
                </c:pt>
                <c:pt idx="55">
                  <c:v>38718.0</c:v>
                </c:pt>
                <c:pt idx="56">
                  <c:v>38749.0</c:v>
                </c:pt>
                <c:pt idx="57">
                  <c:v>38777.0</c:v>
                </c:pt>
                <c:pt idx="58">
                  <c:v>38808.0</c:v>
                </c:pt>
                <c:pt idx="59">
                  <c:v>38838.0</c:v>
                </c:pt>
                <c:pt idx="60">
                  <c:v>38869.0</c:v>
                </c:pt>
                <c:pt idx="61">
                  <c:v>38899.0</c:v>
                </c:pt>
                <c:pt idx="62">
                  <c:v>38930.0</c:v>
                </c:pt>
                <c:pt idx="63">
                  <c:v>38961.0</c:v>
                </c:pt>
                <c:pt idx="64">
                  <c:v>38991.0</c:v>
                </c:pt>
                <c:pt idx="65">
                  <c:v>39022.0</c:v>
                </c:pt>
                <c:pt idx="66">
                  <c:v>39052.0</c:v>
                </c:pt>
                <c:pt idx="67">
                  <c:v>39083.0</c:v>
                </c:pt>
                <c:pt idx="68">
                  <c:v>39114.0</c:v>
                </c:pt>
                <c:pt idx="69">
                  <c:v>39142.0</c:v>
                </c:pt>
                <c:pt idx="70">
                  <c:v>39173.0</c:v>
                </c:pt>
                <c:pt idx="71">
                  <c:v>39203.0</c:v>
                </c:pt>
                <c:pt idx="72">
                  <c:v>39234.0</c:v>
                </c:pt>
                <c:pt idx="73">
                  <c:v>39264.0</c:v>
                </c:pt>
                <c:pt idx="74">
                  <c:v>39295.0</c:v>
                </c:pt>
                <c:pt idx="75">
                  <c:v>39326.0</c:v>
                </c:pt>
                <c:pt idx="76">
                  <c:v>39356.0</c:v>
                </c:pt>
                <c:pt idx="77">
                  <c:v>39387.0</c:v>
                </c:pt>
                <c:pt idx="78">
                  <c:v>39417.0</c:v>
                </c:pt>
                <c:pt idx="79">
                  <c:v>39448.0</c:v>
                </c:pt>
                <c:pt idx="80">
                  <c:v>39479.0</c:v>
                </c:pt>
                <c:pt idx="81">
                  <c:v>39508.0</c:v>
                </c:pt>
                <c:pt idx="82">
                  <c:v>39539.0</c:v>
                </c:pt>
                <c:pt idx="83">
                  <c:v>39569.0</c:v>
                </c:pt>
                <c:pt idx="84">
                  <c:v>39600.0</c:v>
                </c:pt>
                <c:pt idx="85">
                  <c:v>39630.0</c:v>
                </c:pt>
                <c:pt idx="86">
                  <c:v>39661.0</c:v>
                </c:pt>
                <c:pt idx="87">
                  <c:v>39692.0</c:v>
                </c:pt>
                <c:pt idx="88">
                  <c:v>39722.0</c:v>
                </c:pt>
                <c:pt idx="89">
                  <c:v>39753.0</c:v>
                </c:pt>
                <c:pt idx="90">
                  <c:v>39783.0</c:v>
                </c:pt>
                <c:pt idx="91">
                  <c:v>39814.0</c:v>
                </c:pt>
                <c:pt idx="92">
                  <c:v>39845.0</c:v>
                </c:pt>
                <c:pt idx="93">
                  <c:v>39873.0</c:v>
                </c:pt>
                <c:pt idx="94">
                  <c:v>39904.0</c:v>
                </c:pt>
                <c:pt idx="95">
                  <c:v>39934.0</c:v>
                </c:pt>
                <c:pt idx="96">
                  <c:v>39965.0</c:v>
                </c:pt>
                <c:pt idx="97">
                  <c:v>39995.0</c:v>
                </c:pt>
                <c:pt idx="98">
                  <c:v>40026.0</c:v>
                </c:pt>
                <c:pt idx="99">
                  <c:v>40057.0</c:v>
                </c:pt>
                <c:pt idx="100">
                  <c:v>40087.0</c:v>
                </c:pt>
                <c:pt idx="101">
                  <c:v>40118.0</c:v>
                </c:pt>
                <c:pt idx="102">
                  <c:v>40148.0</c:v>
                </c:pt>
                <c:pt idx="103">
                  <c:v>40179.0</c:v>
                </c:pt>
                <c:pt idx="104">
                  <c:v>40210.0</c:v>
                </c:pt>
                <c:pt idx="105">
                  <c:v>40238.0</c:v>
                </c:pt>
                <c:pt idx="106">
                  <c:v>40269.0</c:v>
                </c:pt>
                <c:pt idx="107">
                  <c:v>40299.0</c:v>
                </c:pt>
                <c:pt idx="108">
                  <c:v>40330.0</c:v>
                </c:pt>
                <c:pt idx="109">
                  <c:v>40360.0</c:v>
                </c:pt>
                <c:pt idx="110">
                  <c:v>40391.0</c:v>
                </c:pt>
                <c:pt idx="111">
                  <c:v>40422.0</c:v>
                </c:pt>
                <c:pt idx="112">
                  <c:v>40452.0</c:v>
                </c:pt>
                <c:pt idx="113">
                  <c:v>40483.0</c:v>
                </c:pt>
                <c:pt idx="114">
                  <c:v>40513.0</c:v>
                </c:pt>
                <c:pt idx="115">
                  <c:v>40544.0</c:v>
                </c:pt>
                <c:pt idx="116">
                  <c:v>40575.0</c:v>
                </c:pt>
                <c:pt idx="117">
                  <c:v>40603.0</c:v>
                </c:pt>
                <c:pt idx="118">
                  <c:v>40634.0</c:v>
                </c:pt>
                <c:pt idx="119">
                  <c:v>40664.0</c:v>
                </c:pt>
                <c:pt idx="120">
                  <c:v>40695.0</c:v>
                </c:pt>
                <c:pt idx="121">
                  <c:v>40725.0</c:v>
                </c:pt>
                <c:pt idx="122">
                  <c:v>40756.0</c:v>
                </c:pt>
                <c:pt idx="123">
                  <c:v>40787.0</c:v>
                </c:pt>
                <c:pt idx="124">
                  <c:v>40817.0</c:v>
                </c:pt>
                <c:pt idx="125">
                  <c:v>40848.0</c:v>
                </c:pt>
                <c:pt idx="126">
                  <c:v>40878.0</c:v>
                </c:pt>
                <c:pt idx="127">
                  <c:v>40909.0</c:v>
                </c:pt>
                <c:pt idx="128">
                  <c:v>40940.0</c:v>
                </c:pt>
                <c:pt idx="129">
                  <c:v>40969.0</c:v>
                </c:pt>
                <c:pt idx="130">
                  <c:v>41000.0</c:v>
                </c:pt>
                <c:pt idx="131">
                  <c:v>41030.0</c:v>
                </c:pt>
                <c:pt idx="132">
                  <c:v>41061.0</c:v>
                </c:pt>
                <c:pt idx="133">
                  <c:v>41091.0</c:v>
                </c:pt>
                <c:pt idx="134">
                  <c:v>41122.0</c:v>
                </c:pt>
                <c:pt idx="135">
                  <c:v>41153.0</c:v>
                </c:pt>
                <c:pt idx="136">
                  <c:v>41183.0</c:v>
                </c:pt>
                <c:pt idx="137">
                  <c:v>41214.0</c:v>
                </c:pt>
                <c:pt idx="138">
                  <c:v>41244.0</c:v>
                </c:pt>
                <c:pt idx="139">
                  <c:v>41275.0</c:v>
                </c:pt>
                <c:pt idx="140">
                  <c:v>41306.0</c:v>
                </c:pt>
                <c:pt idx="141">
                  <c:v>41334.0</c:v>
                </c:pt>
                <c:pt idx="142">
                  <c:v>41365.0</c:v>
                </c:pt>
                <c:pt idx="143">
                  <c:v>41395.0</c:v>
                </c:pt>
                <c:pt idx="144">
                  <c:v>41426.0</c:v>
                </c:pt>
                <c:pt idx="145">
                  <c:v>41456.0</c:v>
                </c:pt>
                <c:pt idx="146">
                  <c:v>41487.0</c:v>
                </c:pt>
                <c:pt idx="147">
                  <c:v>41518.0</c:v>
                </c:pt>
                <c:pt idx="148">
                  <c:v>41548.0</c:v>
                </c:pt>
                <c:pt idx="149">
                  <c:v>41579.0</c:v>
                </c:pt>
                <c:pt idx="150">
                  <c:v>41609.0</c:v>
                </c:pt>
                <c:pt idx="151">
                  <c:v>41640.0</c:v>
                </c:pt>
                <c:pt idx="152">
                  <c:v>41671.0</c:v>
                </c:pt>
                <c:pt idx="153">
                  <c:v>41699.0</c:v>
                </c:pt>
                <c:pt idx="154">
                  <c:v>41730.0</c:v>
                </c:pt>
                <c:pt idx="155">
                  <c:v>41760.0</c:v>
                </c:pt>
                <c:pt idx="156">
                  <c:v>41791.0</c:v>
                </c:pt>
                <c:pt idx="157">
                  <c:v>41821.0</c:v>
                </c:pt>
                <c:pt idx="158">
                  <c:v>41852.0</c:v>
                </c:pt>
                <c:pt idx="159">
                  <c:v>41883.0</c:v>
                </c:pt>
                <c:pt idx="160">
                  <c:v>41913.0</c:v>
                </c:pt>
                <c:pt idx="161">
                  <c:v>41944.0</c:v>
                </c:pt>
                <c:pt idx="162">
                  <c:v>41974.0</c:v>
                </c:pt>
                <c:pt idx="163">
                  <c:v>42005.0</c:v>
                </c:pt>
                <c:pt idx="164">
                  <c:v>42036.0</c:v>
                </c:pt>
                <c:pt idx="165">
                  <c:v>42064.0</c:v>
                </c:pt>
                <c:pt idx="166">
                  <c:v>42095.0</c:v>
                </c:pt>
                <c:pt idx="167">
                  <c:v>42125.0</c:v>
                </c:pt>
                <c:pt idx="168">
                  <c:v>42156.0</c:v>
                </c:pt>
              </c:numCache>
            </c:numRef>
          </c:cat>
          <c:val>
            <c:numRef>
              <c:f>Hoja1!$C$2:$C$170</c:f>
              <c:numCache>
                <c:formatCode>General</c:formatCode>
                <c:ptCount val="169"/>
                <c:pt idx="0">
                  <c:v>1.204779179</c:v>
                </c:pt>
                <c:pt idx="1">
                  <c:v>1.204779179</c:v>
                </c:pt>
                <c:pt idx="2">
                  <c:v>1.204779179</c:v>
                </c:pt>
                <c:pt idx="3">
                  <c:v>1.204779179</c:v>
                </c:pt>
                <c:pt idx="4">
                  <c:v>1.204779179</c:v>
                </c:pt>
                <c:pt idx="5">
                  <c:v>1.204779179</c:v>
                </c:pt>
                <c:pt idx="6">
                  <c:v>1.204779179</c:v>
                </c:pt>
                <c:pt idx="7">
                  <c:v>3.022131606</c:v>
                </c:pt>
                <c:pt idx="8">
                  <c:v>3.022131606</c:v>
                </c:pt>
                <c:pt idx="9">
                  <c:v>3.022131606</c:v>
                </c:pt>
                <c:pt idx="10">
                  <c:v>3.022131606</c:v>
                </c:pt>
                <c:pt idx="11">
                  <c:v>3.022131606</c:v>
                </c:pt>
                <c:pt idx="12">
                  <c:v>3.022131606</c:v>
                </c:pt>
                <c:pt idx="13">
                  <c:v>3.022131606</c:v>
                </c:pt>
                <c:pt idx="14">
                  <c:v>3.022131606</c:v>
                </c:pt>
                <c:pt idx="15">
                  <c:v>3.022131606</c:v>
                </c:pt>
                <c:pt idx="16">
                  <c:v>3.022131606</c:v>
                </c:pt>
                <c:pt idx="17">
                  <c:v>3.022131606</c:v>
                </c:pt>
                <c:pt idx="18">
                  <c:v>3.022131606</c:v>
                </c:pt>
                <c:pt idx="19">
                  <c:v>3.428243104999999</c:v>
                </c:pt>
                <c:pt idx="20">
                  <c:v>3.428243104999999</c:v>
                </c:pt>
                <c:pt idx="21">
                  <c:v>3.428243104999999</c:v>
                </c:pt>
                <c:pt idx="22">
                  <c:v>3.428243104999999</c:v>
                </c:pt>
                <c:pt idx="23">
                  <c:v>3.428243104999999</c:v>
                </c:pt>
                <c:pt idx="24">
                  <c:v>3.428243104999999</c:v>
                </c:pt>
                <c:pt idx="25">
                  <c:v>3.428243104999999</c:v>
                </c:pt>
                <c:pt idx="26">
                  <c:v>3.428243104999999</c:v>
                </c:pt>
                <c:pt idx="27">
                  <c:v>3.428243104999999</c:v>
                </c:pt>
                <c:pt idx="28">
                  <c:v>3.428243104999999</c:v>
                </c:pt>
                <c:pt idx="29">
                  <c:v>3.428243104999999</c:v>
                </c:pt>
                <c:pt idx="30">
                  <c:v>3.428243104999999</c:v>
                </c:pt>
                <c:pt idx="31">
                  <c:v>4.758965496</c:v>
                </c:pt>
                <c:pt idx="32">
                  <c:v>4.758965496</c:v>
                </c:pt>
                <c:pt idx="33">
                  <c:v>4.758965496</c:v>
                </c:pt>
                <c:pt idx="34">
                  <c:v>4.758965496</c:v>
                </c:pt>
                <c:pt idx="35">
                  <c:v>4.758965496</c:v>
                </c:pt>
                <c:pt idx="36">
                  <c:v>4.758965496</c:v>
                </c:pt>
                <c:pt idx="37">
                  <c:v>4.758965496</c:v>
                </c:pt>
                <c:pt idx="38">
                  <c:v>4.758965496</c:v>
                </c:pt>
                <c:pt idx="39">
                  <c:v>4.758965496</c:v>
                </c:pt>
                <c:pt idx="40">
                  <c:v>4.758965496</c:v>
                </c:pt>
                <c:pt idx="41">
                  <c:v>4.758965496</c:v>
                </c:pt>
                <c:pt idx="42">
                  <c:v>4.758965496</c:v>
                </c:pt>
                <c:pt idx="43">
                  <c:v>2.053382041</c:v>
                </c:pt>
                <c:pt idx="44">
                  <c:v>2.053382041</c:v>
                </c:pt>
                <c:pt idx="45">
                  <c:v>2.053382041</c:v>
                </c:pt>
                <c:pt idx="46">
                  <c:v>2.053382041</c:v>
                </c:pt>
                <c:pt idx="47">
                  <c:v>2.053382041</c:v>
                </c:pt>
                <c:pt idx="48">
                  <c:v>2.053382041</c:v>
                </c:pt>
                <c:pt idx="49">
                  <c:v>2.053382041</c:v>
                </c:pt>
                <c:pt idx="50">
                  <c:v>2.053382041</c:v>
                </c:pt>
                <c:pt idx="51">
                  <c:v>2.053382041</c:v>
                </c:pt>
                <c:pt idx="52">
                  <c:v>2.053382041</c:v>
                </c:pt>
                <c:pt idx="53">
                  <c:v>2.053382041</c:v>
                </c:pt>
                <c:pt idx="54">
                  <c:v>2.053382041</c:v>
                </c:pt>
                <c:pt idx="55">
                  <c:v>8.87965127999999</c:v>
                </c:pt>
                <c:pt idx="56">
                  <c:v>8.87965127999999</c:v>
                </c:pt>
                <c:pt idx="57">
                  <c:v>8.87965127999999</c:v>
                </c:pt>
                <c:pt idx="58">
                  <c:v>8.87965127999999</c:v>
                </c:pt>
                <c:pt idx="59">
                  <c:v>8.87965127999999</c:v>
                </c:pt>
                <c:pt idx="60">
                  <c:v>8.87965127999999</c:v>
                </c:pt>
                <c:pt idx="61">
                  <c:v>8.87965127999999</c:v>
                </c:pt>
                <c:pt idx="62">
                  <c:v>8.87965127999999</c:v>
                </c:pt>
                <c:pt idx="63">
                  <c:v>8.87965127999999</c:v>
                </c:pt>
                <c:pt idx="64">
                  <c:v>8.87965127999999</c:v>
                </c:pt>
                <c:pt idx="65">
                  <c:v>8.87965127999999</c:v>
                </c:pt>
                <c:pt idx="66">
                  <c:v>8.87965127999999</c:v>
                </c:pt>
                <c:pt idx="67">
                  <c:v>8.20054617299999</c:v>
                </c:pt>
                <c:pt idx="68">
                  <c:v>8.20054617299999</c:v>
                </c:pt>
                <c:pt idx="69">
                  <c:v>8.20054617299999</c:v>
                </c:pt>
                <c:pt idx="70">
                  <c:v>8.20054617299999</c:v>
                </c:pt>
                <c:pt idx="71">
                  <c:v>8.20054617299999</c:v>
                </c:pt>
                <c:pt idx="72">
                  <c:v>8.20054617299999</c:v>
                </c:pt>
                <c:pt idx="73">
                  <c:v>8.20054617299999</c:v>
                </c:pt>
                <c:pt idx="74">
                  <c:v>8.20054617299999</c:v>
                </c:pt>
                <c:pt idx="75">
                  <c:v>8.20054617299999</c:v>
                </c:pt>
                <c:pt idx="76">
                  <c:v>8.20054617299999</c:v>
                </c:pt>
                <c:pt idx="77">
                  <c:v>8.20054617299999</c:v>
                </c:pt>
                <c:pt idx="78">
                  <c:v>8.20054617299999</c:v>
                </c:pt>
                <c:pt idx="79">
                  <c:v>2.224944866</c:v>
                </c:pt>
                <c:pt idx="80">
                  <c:v>2.224944866</c:v>
                </c:pt>
                <c:pt idx="81">
                  <c:v>2.224944866</c:v>
                </c:pt>
                <c:pt idx="82">
                  <c:v>2.224944866</c:v>
                </c:pt>
                <c:pt idx="83">
                  <c:v>2.224944866</c:v>
                </c:pt>
                <c:pt idx="84">
                  <c:v>2.224944866</c:v>
                </c:pt>
                <c:pt idx="85">
                  <c:v>2.224944866</c:v>
                </c:pt>
                <c:pt idx="86">
                  <c:v>2.224944866</c:v>
                </c:pt>
                <c:pt idx="87">
                  <c:v>2.224944866</c:v>
                </c:pt>
                <c:pt idx="88">
                  <c:v>2.224944866</c:v>
                </c:pt>
                <c:pt idx="89">
                  <c:v>2.224944866</c:v>
                </c:pt>
                <c:pt idx="90">
                  <c:v>2.224944866</c:v>
                </c:pt>
                <c:pt idx="91">
                  <c:v>0.721511098</c:v>
                </c:pt>
                <c:pt idx="92">
                  <c:v>0.721511098</c:v>
                </c:pt>
                <c:pt idx="93">
                  <c:v>0.721511098</c:v>
                </c:pt>
                <c:pt idx="94">
                  <c:v>0.721511098</c:v>
                </c:pt>
                <c:pt idx="95">
                  <c:v>0.721511098</c:v>
                </c:pt>
                <c:pt idx="96">
                  <c:v>0.721511098</c:v>
                </c:pt>
                <c:pt idx="97">
                  <c:v>0.721511098</c:v>
                </c:pt>
                <c:pt idx="98">
                  <c:v>0.721511098</c:v>
                </c:pt>
                <c:pt idx="99">
                  <c:v>0.721511098</c:v>
                </c:pt>
                <c:pt idx="100">
                  <c:v>0.721511098</c:v>
                </c:pt>
                <c:pt idx="101">
                  <c:v>0.721511098</c:v>
                </c:pt>
                <c:pt idx="102">
                  <c:v>0.721511098</c:v>
                </c:pt>
                <c:pt idx="103">
                  <c:v>1.573097884</c:v>
                </c:pt>
                <c:pt idx="104">
                  <c:v>1.573097884</c:v>
                </c:pt>
                <c:pt idx="105">
                  <c:v>1.573097884</c:v>
                </c:pt>
                <c:pt idx="106">
                  <c:v>1.573097884</c:v>
                </c:pt>
                <c:pt idx="107">
                  <c:v>1.573097884</c:v>
                </c:pt>
                <c:pt idx="108">
                  <c:v>1.573097884</c:v>
                </c:pt>
                <c:pt idx="109">
                  <c:v>1.573097884</c:v>
                </c:pt>
                <c:pt idx="110">
                  <c:v>1.573097884</c:v>
                </c:pt>
                <c:pt idx="111">
                  <c:v>1.573097884</c:v>
                </c:pt>
                <c:pt idx="112">
                  <c:v>1.573097884</c:v>
                </c:pt>
                <c:pt idx="113">
                  <c:v>1.573097884</c:v>
                </c:pt>
                <c:pt idx="114">
                  <c:v>1.573097884</c:v>
                </c:pt>
                <c:pt idx="115">
                  <c:v>4.489222118</c:v>
                </c:pt>
                <c:pt idx="116">
                  <c:v>4.489222118</c:v>
                </c:pt>
                <c:pt idx="117">
                  <c:v>4.489222118</c:v>
                </c:pt>
                <c:pt idx="118">
                  <c:v>4.489222118</c:v>
                </c:pt>
                <c:pt idx="119">
                  <c:v>4.489222118</c:v>
                </c:pt>
                <c:pt idx="120">
                  <c:v>4.489222118</c:v>
                </c:pt>
                <c:pt idx="121">
                  <c:v>4.489222118</c:v>
                </c:pt>
                <c:pt idx="122">
                  <c:v>4.489222118</c:v>
                </c:pt>
                <c:pt idx="123">
                  <c:v>4.489222118</c:v>
                </c:pt>
                <c:pt idx="124">
                  <c:v>4.489222118</c:v>
                </c:pt>
                <c:pt idx="125">
                  <c:v>4.489222118</c:v>
                </c:pt>
                <c:pt idx="126">
                  <c:v>4.489222118</c:v>
                </c:pt>
                <c:pt idx="127">
                  <c:v>3.796304601</c:v>
                </c:pt>
                <c:pt idx="128">
                  <c:v>3.796304601</c:v>
                </c:pt>
                <c:pt idx="129">
                  <c:v>3.796304601</c:v>
                </c:pt>
                <c:pt idx="130">
                  <c:v>3.796304601</c:v>
                </c:pt>
                <c:pt idx="131">
                  <c:v>3.796304601</c:v>
                </c:pt>
                <c:pt idx="132">
                  <c:v>3.796304601</c:v>
                </c:pt>
                <c:pt idx="133">
                  <c:v>3.796304601</c:v>
                </c:pt>
                <c:pt idx="134">
                  <c:v>3.796304601</c:v>
                </c:pt>
                <c:pt idx="135">
                  <c:v>3.796304601</c:v>
                </c:pt>
                <c:pt idx="136">
                  <c:v>3.796304601</c:v>
                </c:pt>
                <c:pt idx="137">
                  <c:v>3.796304601</c:v>
                </c:pt>
                <c:pt idx="138">
                  <c:v>3.796304601</c:v>
                </c:pt>
                <c:pt idx="139">
                  <c:v>4.631769967</c:v>
                </c:pt>
                <c:pt idx="140">
                  <c:v>4.631769967</c:v>
                </c:pt>
                <c:pt idx="141">
                  <c:v>4.631769967</c:v>
                </c:pt>
                <c:pt idx="142">
                  <c:v>4.631769967</c:v>
                </c:pt>
                <c:pt idx="143">
                  <c:v>4.631769967</c:v>
                </c:pt>
                <c:pt idx="144">
                  <c:v>4.631769967</c:v>
                </c:pt>
                <c:pt idx="145">
                  <c:v>4.631769967</c:v>
                </c:pt>
                <c:pt idx="146">
                  <c:v>4.631769967</c:v>
                </c:pt>
                <c:pt idx="147">
                  <c:v>4.631769967</c:v>
                </c:pt>
                <c:pt idx="148">
                  <c:v>4.631769967</c:v>
                </c:pt>
                <c:pt idx="149">
                  <c:v>4.631769967</c:v>
                </c:pt>
                <c:pt idx="150">
                  <c:v>4.631769967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10455128"/>
        <c:axId val="-2035492200"/>
      </c:barChar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IMAE (eje derecho)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numRef>
              <c:f>Hoja1!$A$2:$A$170</c:f>
              <c:numCache>
                <c:formatCode>mmm\-yy</c:formatCode>
                <c:ptCount val="169"/>
                <c:pt idx="0">
                  <c:v>37043.0</c:v>
                </c:pt>
                <c:pt idx="1">
                  <c:v>37073.0</c:v>
                </c:pt>
                <c:pt idx="2">
                  <c:v>37104.0</c:v>
                </c:pt>
                <c:pt idx="3">
                  <c:v>37135.0</c:v>
                </c:pt>
                <c:pt idx="4">
                  <c:v>37165.0</c:v>
                </c:pt>
                <c:pt idx="5">
                  <c:v>37196.0</c:v>
                </c:pt>
                <c:pt idx="6">
                  <c:v>37226.0</c:v>
                </c:pt>
                <c:pt idx="7">
                  <c:v>37257.0</c:v>
                </c:pt>
                <c:pt idx="8">
                  <c:v>37288.0</c:v>
                </c:pt>
                <c:pt idx="9">
                  <c:v>37316.0</c:v>
                </c:pt>
                <c:pt idx="10">
                  <c:v>37347.0</c:v>
                </c:pt>
                <c:pt idx="11">
                  <c:v>37377.0</c:v>
                </c:pt>
                <c:pt idx="12">
                  <c:v>37408.0</c:v>
                </c:pt>
                <c:pt idx="13">
                  <c:v>37438.0</c:v>
                </c:pt>
                <c:pt idx="14">
                  <c:v>37469.0</c:v>
                </c:pt>
                <c:pt idx="15">
                  <c:v>37500.0</c:v>
                </c:pt>
                <c:pt idx="16">
                  <c:v>37530.0</c:v>
                </c:pt>
                <c:pt idx="17">
                  <c:v>37561.0</c:v>
                </c:pt>
                <c:pt idx="18">
                  <c:v>37591.0</c:v>
                </c:pt>
                <c:pt idx="19">
                  <c:v>37622.0</c:v>
                </c:pt>
                <c:pt idx="20">
                  <c:v>37653.0</c:v>
                </c:pt>
                <c:pt idx="21">
                  <c:v>37681.0</c:v>
                </c:pt>
                <c:pt idx="22">
                  <c:v>37712.0</c:v>
                </c:pt>
                <c:pt idx="23">
                  <c:v>37742.0</c:v>
                </c:pt>
                <c:pt idx="24">
                  <c:v>37773.0</c:v>
                </c:pt>
                <c:pt idx="25">
                  <c:v>37803.0</c:v>
                </c:pt>
                <c:pt idx="26">
                  <c:v>37834.0</c:v>
                </c:pt>
                <c:pt idx="27">
                  <c:v>37865.0</c:v>
                </c:pt>
                <c:pt idx="28">
                  <c:v>37895.0</c:v>
                </c:pt>
                <c:pt idx="29">
                  <c:v>37926.0</c:v>
                </c:pt>
                <c:pt idx="30">
                  <c:v>37956.0</c:v>
                </c:pt>
                <c:pt idx="31">
                  <c:v>37987.0</c:v>
                </c:pt>
                <c:pt idx="32">
                  <c:v>38018.0</c:v>
                </c:pt>
                <c:pt idx="33">
                  <c:v>38047.0</c:v>
                </c:pt>
                <c:pt idx="34">
                  <c:v>38078.0</c:v>
                </c:pt>
                <c:pt idx="35">
                  <c:v>38108.0</c:v>
                </c:pt>
                <c:pt idx="36">
                  <c:v>38139.0</c:v>
                </c:pt>
                <c:pt idx="37">
                  <c:v>38169.0</c:v>
                </c:pt>
                <c:pt idx="38">
                  <c:v>38200.0</c:v>
                </c:pt>
                <c:pt idx="39">
                  <c:v>38231.0</c:v>
                </c:pt>
                <c:pt idx="40">
                  <c:v>38261.0</c:v>
                </c:pt>
                <c:pt idx="41">
                  <c:v>38292.0</c:v>
                </c:pt>
                <c:pt idx="42">
                  <c:v>38322.0</c:v>
                </c:pt>
                <c:pt idx="43">
                  <c:v>38353.0</c:v>
                </c:pt>
                <c:pt idx="44">
                  <c:v>38384.0</c:v>
                </c:pt>
                <c:pt idx="45">
                  <c:v>38412.0</c:v>
                </c:pt>
                <c:pt idx="46">
                  <c:v>38443.0</c:v>
                </c:pt>
                <c:pt idx="47">
                  <c:v>38473.0</c:v>
                </c:pt>
                <c:pt idx="48">
                  <c:v>38504.0</c:v>
                </c:pt>
                <c:pt idx="49">
                  <c:v>38534.0</c:v>
                </c:pt>
                <c:pt idx="50">
                  <c:v>38565.0</c:v>
                </c:pt>
                <c:pt idx="51">
                  <c:v>38596.0</c:v>
                </c:pt>
                <c:pt idx="52">
                  <c:v>38626.0</c:v>
                </c:pt>
                <c:pt idx="53">
                  <c:v>38657.0</c:v>
                </c:pt>
                <c:pt idx="54">
                  <c:v>38687.0</c:v>
                </c:pt>
                <c:pt idx="55">
                  <c:v>38718.0</c:v>
                </c:pt>
                <c:pt idx="56">
                  <c:v>38749.0</c:v>
                </c:pt>
                <c:pt idx="57">
                  <c:v>38777.0</c:v>
                </c:pt>
                <c:pt idx="58">
                  <c:v>38808.0</c:v>
                </c:pt>
                <c:pt idx="59">
                  <c:v>38838.0</c:v>
                </c:pt>
                <c:pt idx="60">
                  <c:v>38869.0</c:v>
                </c:pt>
                <c:pt idx="61">
                  <c:v>38899.0</c:v>
                </c:pt>
                <c:pt idx="62">
                  <c:v>38930.0</c:v>
                </c:pt>
                <c:pt idx="63">
                  <c:v>38961.0</c:v>
                </c:pt>
                <c:pt idx="64">
                  <c:v>38991.0</c:v>
                </c:pt>
                <c:pt idx="65">
                  <c:v>39022.0</c:v>
                </c:pt>
                <c:pt idx="66">
                  <c:v>39052.0</c:v>
                </c:pt>
                <c:pt idx="67">
                  <c:v>39083.0</c:v>
                </c:pt>
                <c:pt idx="68">
                  <c:v>39114.0</c:v>
                </c:pt>
                <c:pt idx="69">
                  <c:v>39142.0</c:v>
                </c:pt>
                <c:pt idx="70">
                  <c:v>39173.0</c:v>
                </c:pt>
                <c:pt idx="71">
                  <c:v>39203.0</c:v>
                </c:pt>
                <c:pt idx="72">
                  <c:v>39234.0</c:v>
                </c:pt>
                <c:pt idx="73">
                  <c:v>39264.0</c:v>
                </c:pt>
                <c:pt idx="74">
                  <c:v>39295.0</c:v>
                </c:pt>
                <c:pt idx="75">
                  <c:v>39326.0</c:v>
                </c:pt>
                <c:pt idx="76">
                  <c:v>39356.0</c:v>
                </c:pt>
                <c:pt idx="77">
                  <c:v>39387.0</c:v>
                </c:pt>
                <c:pt idx="78">
                  <c:v>39417.0</c:v>
                </c:pt>
                <c:pt idx="79">
                  <c:v>39448.0</c:v>
                </c:pt>
                <c:pt idx="80">
                  <c:v>39479.0</c:v>
                </c:pt>
                <c:pt idx="81">
                  <c:v>39508.0</c:v>
                </c:pt>
                <c:pt idx="82">
                  <c:v>39539.0</c:v>
                </c:pt>
                <c:pt idx="83">
                  <c:v>39569.0</c:v>
                </c:pt>
                <c:pt idx="84">
                  <c:v>39600.0</c:v>
                </c:pt>
                <c:pt idx="85">
                  <c:v>39630.0</c:v>
                </c:pt>
                <c:pt idx="86">
                  <c:v>39661.0</c:v>
                </c:pt>
                <c:pt idx="87">
                  <c:v>39692.0</c:v>
                </c:pt>
                <c:pt idx="88">
                  <c:v>39722.0</c:v>
                </c:pt>
                <c:pt idx="89">
                  <c:v>39753.0</c:v>
                </c:pt>
                <c:pt idx="90">
                  <c:v>39783.0</c:v>
                </c:pt>
                <c:pt idx="91">
                  <c:v>39814.0</c:v>
                </c:pt>
                <c:pt idx="92">
                  <c:v>39845.0</c:v>
                </c:pt>
                <c:pt idx="93">
                  <c:v>39873.0</c:v>
                </c:pt>
                <c:pt idx="94">
                  <c:v>39904.0</c:v>
                </c:pt>
                <c:pt idx="95">
                  <c:v>39934.0</c:v>
                </c:pt>
                <c:pt idx="96">
                  <c:v>39965.0</c:v>
                </c:pt>
                <c:pt idx="97">
                  <c:v>39995.0</c:v>
                </c:pt>
                <c:pt idx="98">
                  <c:v>40026.0</c:v>
                </c:pt>
                <c:pt idx="99">
                  <c:v>40057.0</c:v>
                </c:pt>
                <c:pt idx="100">
                  <c:v>40087.0</c:v>
                </c:pt>
                <c:pt idx="101">
                  <c:v>40118.0</c:v>
                </c:pt>
                <c:pt idx="102">
                  <c:v>40148.0</c:v>
                </c:pt>
                <c:pt idx="103">
                  <c:v>40179.0</c:v>
                </c:pt>
                <c:pt idx="104">
                  <c:v>40210.0</c:v>
                </c:pt>
                <c:pt idx="105">
                  <c:v>40238.0</c:v>
                </c:pt>
                <c:pt idx="106">
                  <c:v>40269.0</c:v>
                </c:pt>
                <c:pt idx="107">
                  <c:v>40299.0</c:v>
                </c:pt>
                <c:pt idx="108">
                  <c:v>40330.0</c:v>
                </c:pt>
                <c:pt idx="109">
                  <c:v>40360.0</c:v>
                </c:pt>
                <c:pt idx="110">
                  <c:v>40391.0</c:v>
                </c:pt>
                <c:pt idx="111">
                  <c:v>40422.0</c:v>
                </c:pt>
                <c:pt idx="112">
                  <c:v>40452.0</c:v>
                </c:pt>
                <c:pt idx="113">
                  <c:v>40483.0</c:v>
                </c:pt>
                <c:pt idx="114">
                  <c:v>40513.0</c:v>
                </c:pt>
                <c:pt idx="115">
                  <c:v>40544.0</c:v>
                </c:pt>
                <c:pt idx="116">
                  <c:v>40575.0</c:v>
                </c:pt>
                <c:pt idx="117">
                  <c:v>40603.0</c:v>
                </c:pt>
                <c:pt idx="118">
                  <c:v>40634.0</c:v>
                </c:pt>
                <c:pt idx="119">
                  <c:v>40664.0</c:v>
                </c:pt>
                <c:pt idx="120">
                  <c:v>40695.0</c:v>
                </c:pt>
                <c:pt idx="121">
                  <c:v>40725.0</c:v>
                </c:pt>
                <c:pt idx="122">
                  <c:v>40756.0</c:v>
                </c:pt>
                <c:pt idx="123">
                  <c:v>40787.0</c:v>
                </c:pt>
                <c:pt idx="124">
                  <c:v>40817.0</c:v>
                </c:pt>
                <c:pt idx="125">
                  <c:v>40848.0</c:v>
                </c:pt>
                <c:pt idx="126">
                  <c:v>40878.0</c:v>
                </c:pt>
                <c:pt idx="127">
                  <c:v>40909.0</c:v>
                </c:pt>
                <c:pt idx="128">
                  <c:v>40940.0</c:v>
                </c:pt>
                <c:pt idx="129">
                  <c:v>40969.0</c:v>
                </c:pt>
                <c:pt idx="130">
                  <c:v>41000.0</c:v>
                </c:pt>
                <c:pt idx="131">
                  <c:v>41030.0</c:v>
                </c:pt>
                <c:pt idx="132">
                  <c:v>41061.0</c:v>
                </c:pt>
                <c:pt idx="133">
                  <c:v>41091.0</c:v>
                </c:pt>
                <c:pt idx="134">
                  <c:v>41122.0</c:v>
                </c:pt>
                <c:pt idx="135">
                  <c:v>41153.0</c:v>
                </c:pt>
                <c:pt idx="136">
                  <c:v>41183.0</c:v>
                </c:pt>
                <c:pt idx="137">
                  <c:v>41214.0</c:v>
                </c:pt>
                <c:pt idx="138">
                  <c:v>41244.0</c:v>
                </c:pt>
                <c:pt idx="139">
                  <c:v>41275.0</c:v>
                </c:pt>
                <c:pt idx="140">
                  <c:v>41306.0</c:v>
                </c:pt>
                <c:pt idx="141">
                  <c:v>41334.0</c:v>
                </c:pt>
                <c:pt idx="142">
                  <c:v>41365.0</c:v>
                </c:pt>
                <c:pt idx="143">
                  <c:v>41395.0</c:v>
                </c:pt>
                <c:pt idx="144">
                  <c:v>41426.0</c:v>
                </c:pt>
                <c:pt idx="145">
                  <c:v>41456.0</c:v>
                </c:pt>
                <c:pt idx="146">
                  <c:v>41487.0</c:v>
                </c:pt>
                <c:pt idx="147">
                  <c:v>41518.0</c:v>
                </c:pt>
                <c:pt idx="148">
                  <c:v>41548.0</c:v>
                </c:pt>
                <c:pt idx="149">
                  <c:v>41579.0</c:v>
                </c:pt>
                <c:pt idx="150">
                  <c:v>41609.0</c:v>
                </c:pt>
                <c:pt idx="151">
                  <c:v>41640.0</c:v>
                </c:pt>
                <c:pt idx="152">
                  <c:v>41671.0</c:v>
                </c:pt>
                <c:pt idx="153">
                  <c:v>41699.0</c:v>
                </c:pt>
                <c:pt idx="154">
                  <c:v>41730.0</c:v>
                </c:pt>
                <c:pt idx="155">
                  <c:v>41760.0</c:v>
                </c:pt>
                <c:pt idx="156">
                  <c:v>41791.0</c:v>
                </c:pt>
                <c:pt idx="157">
                  <c:v>41821.0</c:v>
                </c:pt>
                <c:pt idx="158">
                  <c:v>41852.0</c:v>
                </c:pt>
                <c:pt idx="159">
                  <c:v>41883.0</c:v>
                </c:pt>
                <c:pt idx="160">
                  <c:v>41913.0</c:v>
                </c:pt>
                <c:pt idx="161">
                  <c:v>41944.0</c:v>
                </c:pt>
                <c:pt idx="162">
                  <c:v>41974.0</c:v>
                </c:pt>
                <c:pt idx="163">
                  <c:v>42005.0</c:v>
                </c:pt>
                <c:pt idx="164">
                  <c:v>42036.0</c:v>
                </c:pt>
                <c:pt idx="165">
                  <c:v>42064.0</c:v>
                </c:pt>
                <c:pt idx="166">
                  <c:v>42095.0</c:v>
                </c:pt>
                <c:pt idx="167">
                  <c:v>42125.0</c:v>
                </c:pt>
                <c:pt idx="168">
                  <c:v>42156.0</c:v>
                </c:pt>
              </c:numCache>
            </c:numRef>
          </c:cat>
          <c:val>
            <c:numRef>
              <c:f>Hoja1!$B$2:$B$170</c:f>
              <c:numCache>
                <c:formatCode>0.0000000</c:formatCode>
                <c:ptCount val="169"/>
                <c:pt idx="0">
                  <c:v>3.612568565110867</c:v>
                </c:pt>
                <c:pt idx="1">
                  <c:v>3.637907345971485</c:v>
                </c:pt>
                <c:pt idx="2">
                  <c:v>3.663702902888322</c:v>
                </c:pt>
                <c:pt idx="3">
                  <c:v>3.67424111554452</c:v>
                </c:pt>
                <c:pt idx="4">
                  <c:v>3.6825234446651</c:v>
                </c:pt>
                <c:pt idx="5">
                  <c:v>3.706259457458811</c:v>
                </c:pt>
                <c:pt idx="6">
                  <c:v>3.728988059661343</c:v>
                </c:pt>
                <c:pt idx="7">
                  <c:v>3.761048063075352</c:v>
                </c:pt>
                <c:pt idx="8">
                  <c:v>3.783176528287245</c:v>
                </c:pt>
                <c:pt idx="9">
                  <c:v>3.7958491227059</c:v>
                </c:pt>
                <c:pt idx="10">
                  <c:v>3.804781355857281</c:v>
                </c:pt>
                <c:pt idx="11">
                  <c:v>3.800426643082027</c:v>
                </c:pt>
                <c:pt idx="12">
                  <c:v>3.785732460083587</c:v>
                </c:pt>
                <c:pt idx="13">
                  <c:v>3.767657247974483</c:v>
                </c:pt>
                <c:pt idx="14">
                  <c:v>3.75012914334408</c:v>
                </c:pt>
                <c:pt idx="15">
                  <c:v>3.74972290896451</c:v>
                </c:pt>
                <c:pt idx="16">
                  <c:v>3.750416541467738</c:v>
                </c:pt>
                <c:pt idx="17">
                  <c:v>3.735623035882633</c:v>
                </c:pt>
                <c:pt idx="18">
                  <c:v>3.73083657147661</c:v>
                </c:pt>
                <c:pt idx="19">
                  <c:v>3.74430542239215</c:v>
                </c:pt>
                <c:pt idx="20">
                  <c:v>3.761215524504539</c:v>
                </c:pt>
                <c:pt idx="21">
                  <c:v>3.771697687357594</c:v>
                </c:pt>
                <c:pt idx="22">
                  <c:v>3.796816319620233</c:v>
                </c:pt>
                <c:pt idx="23">
                  <c:v>3.823609673666774</c:v>
                </c:pt>
                <c:pt idx="24">
                  <c:v>3.838883823715765</c:v>
                </c:pt>
                <c:pt idx="25">
                  <c:v>3.879226115913764</c:v>
                </c:pt>
                <c:pt idx="26">
                  <c:v>3.912296801476528</c:v>
                </c:pt>
                <c:pt idx="27">
                  <c:v>3.92437888695073</c:v>
                </c:pt>
                <c:pt idx="28">
                  <c:v>3.923864574998845</c:v>
                </c:pt>
                <c:pt idx="29">
                  <c:v>3.92135975154053</c:v>
                </c:pt>
                <c:pt idx="30">
                  <c:v>3.914069725619087</c:v>
                </c:pt>
                <c:pt idx="31">
                  <c:v>3.912265111187116</c:v>
                </c:pt>
                <c:pt idx="32">
                  <c:v>3.909255064995663</c:v>
                </c:pt>
                <c:pt idx="33">
                  <c:v>3.883839580679508</c:v>
                </c:pt>
                <c:pt idx="34">
                  <c:v>3.842062766139643</c:v>
                </c:pt>
                <c:pt idx="35">
                  <c:v>3.791394725072671</c:v>
                </c:pt>
                <c:pt idx="36">
                  <c:v>3.748504344147553</c:v>
                </c:pt>
                <c:pt idx="37">
                  <c:v>3.701512563453475</c:v>
                </c:pt>
                <c:pt idx="38">
                  <c:v>3.653889413705958</c:v>
                </c:pt>
                <c:pt idx="39">
                  <c:v>3.615830619708364</c:v>
                </c:pt>
                <c:pt idx="40">
                  <c:v>3.60079230897281</c:v>
                </c:pt>
                <c:pt idx="41">
                  <c:v>3.583884790255686</c:v>
                </c:pt>
                <c:pt idx="42">
                  <c:v>3.560993717500715</c:v>
                </c:pt>
                <c:pt idx="43">
                  <c:v>3.549474681105683</c:v>
                </c:pt>
                <c:pt idx="44">
                  <c:v>3.56448970821893</c:v>
                </c:pt>
                <c:pt idx="45">
                  <c:v>3.599747196624274</c:v>
                </c:pt>
                <c:pt idx="46">
                  <c:v>3.630807780416586</c:v>
                </c:pt>
                <c:pt idx="47">
                  <c:v>3.671196636507721</c:v>
                </c:pt>
                <c:pt idx="48">
                  <c:v>3.728583349851246</c:v>
                </c:pt>
                <c:pt idx="49">
                  <c:v>3.78883067483004</c:v>
                </c:pt>
                <c:pt idx="50">
                  <c:v>3.863313531418859</c:v>
                </c:pt>
                <c:pt idx="51">
                  <c:v>3.932551811974491</c:v>
                </c:pt>
                <c:pt idx="52">
                  <c:v>4.001915857919774</c:v>
                </c:pt>
                <c:pt idx="53">
                  <c:v>4.087336666463526</c:v>
                </c:pt>
                <c:pt idx="54">
                  <c:v>4.173601253526256</c:v>
                </c:pt>
                <c:pt idx="55">
                  <c:v>4.237871083527722</c:v>
                </c:pt>
                <c:pt idx="56">
                  <c:v>4.293371147036408</c:v>
                </c:pt>
                <c:pt idx="57">
                  <c:v>4.348808668683964</c:v>
                </c:pt>
                <c:pt idx="58">
                  <c:v>4.396982788780626</c:v>
                </c:pt>
                <c:pt idx="59">
                  <c:v>4.41906494761755</c:v>
                </c:pt>
                <c:pt idx="60">
                  <c:v>4.412578984857236</c:v>
                </c:pt>
                <c:pt idx="61">
                  <c:v>4.39224740406887</c:v>
                </c:pt>
                <c:pt idx="62">
                  <c:v>4.36184849537003</c:v>
                </c:pt>
                <c:pt idx="63">
                  <c:v>4.327082717811558</c:v>
                </c:pt>
                <c:pt idx="64">
                  <c:v>4.273836179282302</c:v>
                </c:pt>
                <c:pt idx="65">
                  <c:v>4.214359529771896</c:v>
                </c:pt>
                <c:pt idx="66">
                  <c:v>4.165939294269334</c:v>
                </c:pt>
                <c:pt idx="67">
                  <c:v>4.136342553004917</c:v>
                </c:pt>
                <c:pt idx="68">
                  <c:v>4.116865927614524</c:v>
                </c:pt>
                <c:pt idx="69">
                  <c:v>4.083673967659901</c:v>
                </c:pt>
                <c:pt idx="70">
                  <c:v>4.030542439854452</c:v>
                </c:pt>
                <c:pt idx="71">
                  <c:v>3.983013705579016</c:v>
                </c:pt>
                <c:pt idx="72">
                  <c:v>3.946766974335613</c:v>
                </c:pt>
                <c:pt idx="73">
                  <c:v>3.900970793405924</c:v>
                </c:pt>
                <c:pt idx="74">
                  <c:v>3.856885809562232</c:v>
                </c:pt>
                <c:pt idx="75">
                  <c:v>3.8071231566916</c:v>
                </c:pt>
                <c:pt idx="76">
                  <c:v>3.758962370752963</c:v>
                </c:pt>
                <c:pt idx="77">
                  <c:v>3.708290295947006</c:v>
                </c:pt>
                <c:pt idx="78">
                  <c:v>3.651226015545788</c:v>
                </c:pt>
                <c:pt idx="79">
                  <c:v>3.614146641150121</c:v>
                </c:pt>
                <c:pt idx="80">
                  <c:v>3.601612924144724</c:v>
                </c:pt>
                <c:pt idx="81">
                  <c:v>3.594706631740288</c:v>
                </c:pt>
                <c:pt idx="82">
                  <c:v>3.571620260428946</c:v>
                </c:pt>
                <c:pt idx="83">
                  <c:v>3.550668476996703</c:v>
                </c:pt>
                <c:pt idx="84">
                  <c:v>3.533212166717365</c:v>
                </c:pt>
                <c:pt idx="85">
                  <c:v>3.521838725885675</c:v>
                </c:pt>
                <c:pt idx="86">
                  <c:v>3.501972130494373</c:v>
                </c:pt>
                <c:pt idx="87">
                  <c:v>3.498636652946381</c:v>
                </c:pt>
                <c:pt idx="88">
                  <c:v>3.500127238580905</c:v>
                </c:pt>
                <c:pt idx="89">
                  <c:v>3.505040290998783</c:v>
                </c:pt>
                <c:pt idx="90">
                  <c:v>3.519552688133774</c:v>
                </c:pt>
                <c:pt idx="91">
                  <c:v>3.538962752123834</c:v>
                </c:pt>
                <c:pt idx="92">
                  <c:v>3.546052098175473</c:v>
                </c:pt>
                <c:pt idx="93">
                  <c:v>3.539310505435284</c:v>
                </c:pt>
                <c:pt idx="94">
                  <c:v>3.549257407491806</c:v>
                </c:pt>
                <c:pt idx="95">
                  <c:v>3.562759662848299</c:v>
                </c:pt>
                <c:pt idx="96">
                  <c:v>3.577552401733318</c:v>
                </c:pt>
                <c:pt idx="97">
                  <c:v>3.596312115064614</c:v>
                </c:pt>
                <c:pt idx="98">
                  <c:v>3.596586584387431</c:v>
                </c:pt>
                <c:pt idx="99">
                  <c:v>3.604983513166028</c:v>
                </c:pt>
                <c:pt idx="100">
                  <c:v>3.615384146901661</c:v>
                </c:pt>
                <c:pt idx="101">
                  <c:v>3.612348166318173</c:v>
                </c:pt>
                <c:pt idx="102">
                  <c:v>3.603024506104801</c:v>
                </c:pt>
                <c:pt idx="103">
                  <c:v>3.597044639602544</c:v>
                </c:pt>
                <c:pt idx="104">
                  <c:v>3.604900941693842</c:v>
                </c:pt>
                <c:pt idx="105">
                  <c:v>3.626588059495914</c:v>
                </c:pt>
                <c:pt idx="106">
                  <c:v>3.648205162670214</c:v>
                </c:pt>
                <c:pt idx="107">
                  <c:v>3.68074219908322</c:v>
                </c:pt>
                <c:pt idx="108">
                  <c:v>3.70798202375504</c:v>
                </c:pt>
                <c:pt idx="109">
                  <c:v>3.745793408081337</c:v>
                </c:pt>
                <c:pt idx="110">
                  <c:v>3.791766694583495</c:v>
                </c:pt>
                <c:pt idx="111">
                  <c:v>3.813567732791504</c:v>
                </c:pt>
                <c:pt idx="112">
                  <c:v>3.827616580009675</c:v>
                </c:pt>
                <c:pt idx="113">
                  <c:v>3.845598318933541</c:v>
                </c:pt>
                <c:pt idx="114">
                  <c:v>3.869613860241273</c:v>
                </c:pt>
                <c:pt idx="115">
                  <c:v>3.897473305477195</c:v>
                </c:pt>
                <c:pt idx="116">
                  <c:v>3.915049542520954</c:v>
                </c:pt>
                <c:pt idx="117">
                  <c:v>3.916952350682375</c:v>
                </c:pt>
                <c:pt idx="118">
                  <c:v>3.910782384799524</c:v>
                </c:pt>
                <c:pt idx="119">
                  <c:v>3.907314155181677</c:v>
                </c:pt>
                <c:pt idx="120">
                  <c:v>3.885136188536038</c:v>
                </c:pt>
                <c:pt idx="121">
                  <c:v>3.868067634787389</c:v>
                </c:pt>
                <c:pt idx="122">
                  <c:v>3.852001263999849</c:v>
                </c:pt>
                <c:pt idx="123">
                  <c:v>3.826378804384158</c:v>
                </c:pt>
                <c:pt idx="124">
                  <c:v>3.812954271985383</c:v>
                </c:pt>
                <c:pt idx="125">
                  <c:v>3.800686542238004</c:v>
                </c:pt>
                <c:pt idx="126">
                  <c:v>3.789270281513316</c:v>
                </c:pt>
                <c:pt idx="127">
                  <c:v>3.776397086299692</c:v>
                </c:pt>
                <c:pt idx="128">
                  <c:v>3.775621806459321</c:v>
                </c:pt>
                <c:pt idx="129">
                  <c:v>3.770911520792973</c:v>
                </c:pt>
                <c:pt idx="130">
                  <c:v>3.763430436307278</c:v>
                </c:pt>
                <c:pt idx="131">
                  <c:v>3.775140674816737</c:v>
                </c:pt>
                <c:pt idx="132">
                  <c:v>3.791368632902897</c:v>
                </c:pt>
                <c:pt idx="133">
                  <c:v>3.788263480223128</c:v>
                </c:pt>
                <c:pt idx="134">
                  <c:v>3.78913417121613</c:v>
                </c:pt>
                <c:pt idx="135">
                  <c:v>3.791537333042611</c:v>
                </c:pt>
                <c:pt idx="136">
                  <c:v>3.794740316273275</c:v>
                </c:pt>
                <c:pt idx="137">
                  <c:v>3.809921986457028</c:v>
                </c:pt>
                <c:pt idx="138">
                  <c:v>3.827961270832933</c:v>
                </c:pt>
                <c:pt idx="139">
                  <c:v>3.848292409627527</c:v>
                </c:pt>
                <c:pt idx="140">
                  <c:v>3.878692353293347</c:v>
                </c:pt>
                <c:pt idx="141">
                  <c:v>3.905295258861313</c:v>
                </c:pt>
                <c:pt idx="142">
                  <c:v>3.925431329668206</c:v>
                </c:pt>
                <c:pt idx="143">
                  <c:v>3.939325795858199</c:v>
                </c:pt>
                <c:pt idx="144">
                  <c:v>3.952432019388821</c:v>
                </c:pt>
                <c:pt idx="145">
                  <c:v>3.947262046520517</c:v>
                </c:pt>
                <c:pt idx="146">
                  <c:v>3.936637034563201</c:v>
                </c:pt>
                <c:pt idx="147">
                  <c:v>3.938376564937526</c:v>
                </c:pt>
                <c:pt idx="148">
                  <c:v>3.926300959063453</c:v>
                </c:pt>
                <c:pt idx="149">
                  <c:v>3.906941700335365</c:v>
                </c:pt>
                <c:pt idx="150">
                  <c:v>3.890508784561775</c:v>
                </c:pt>
                <c:pt idx="151">
                  <c:v>3.870651669469753</c:v>
                </c:pt>
                <c:pt idx="152">
                  <c:v>3.851873296219038</c:v>
                </c:pt>
                <c:pt idx="153">
                  <c:v>3.829681221271957</c:v>
                </c:pt>
                <c:pt idx="154">
                  <c:v>3.803449660473043</c:v>
                </c:pt>
                <c:pt idx="155">
                  <c:v>3.76750196763386</c:v>
                </c:pt>
                <c:pt idx="156">
                  <c:v>3.749067858595913</c:v>
                </c:pt>
                <c:pt idx="157">
                  <c:v>3.752650845458073</c:v>
                </c:pt>
                <c:pt idx="158">
                  <c:v>3.746765590285994</c:v>
                </c:pt>
                <c:pt idx="159">
                  <c:v>3.741267528357485</c:v>
                </c:pt>
                <c:pt idx="160">
                  <c:v>3.749225223518711</c:v>
                </c:pt>
                <c:pt idx="161">
                  <c:v>3.756622020507408</c:v>
                </c:pt>
                <c:pt idx="162">
                  <c:v>3.767391941894461</c:v>
                </c:pt>
                <c:pt idx="163">
                  <c:v>3.769336199842573</c:v>
                </c:pt>
                <c:pt idx="164">
                  <c:v>3.772384047560247</c:v>
                </c:pt>
                <c:pt idx="165">
                  <c:v>3.769723378032637</c:v>
                </c:pt>
                <c:pt idx="166">
                  <c:v>3.764372901756229</c:v>
                </c:pt>
                <c:pt idx="167">
                  <c:v>3.774976925349124</c:v>
                </c:pt>
                <c:pt idx="168">
                  <c:v>3.790135698029435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9813448"/>
        <c:axId val="-2006775672"/>
      </c:lineChart>
      <c:dateAx>
        <c:axId val="-201045512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txPr>
          <a:bodyPr/>
          <a:lstStyle/>
          <a:p>
            <a:pPr>
              <a:defRPr sz="1050"/>
            </a:pPr>
            <a:endParaRPr lang="es-ES"/>
          </a:p>
        </c:txPr>
        <c:crossAx val="-2035492200"/>
        <c:crosses val="autoZero"/>
        <c:auto val="1"/>
        <c:lblOffset val="100"/>
        <c:baseTimeUnit val="months"/>
        <c:majorUnit val="6.0"/>
        <c:majorTimeUnit val="months"/>
      </c:dateAx>
      <c:valAx>
        <c:axId val="-203549220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.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  <c:crossAx val="-2010455128"/>
        <c:crosses val="autoZero"/>
        <c:crossBetween val="between"/>
        <c:majorUnit val="2.0"/>
      </c:valAx>
      <c:valAx>
        <c:axId val="-2006775672"/>
        <c:scaling>
          <c:orientation val="minMax"/>
          <c:max val="4.8"/>
          <c:min val="3.2"/>
        </c:scaling>
        <c:delete val="0"/>
        <c:axPos val="r"/>
        <c:numFmt formatCode="#,##0.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  <c:crossAx val="-2029813448"/>
        <c:crosses val="max"/>
        <c:crossBetween val="between"/>
        <c:majorUnit val="0.4"/>
      </c:valAx>
      <c:dateAx>
        <c:axId val="-2029813448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-2006775672"/>
        <c:crosses val="autoZero"/>
        <c:auto val="1"/>
        <c:lblOffset val="100"/>
        <c:baseTimeUnit val="months"/>
        <c:majorUnit val="1.0"/>
        <c:minorUnit val="1.0"/>
      </c:dateAx>
    </c:plotArea>
    <c:legend>
      <c:legendPos val="b"/>
      <c:layout/>
      <c:overlay val="0"/>
      <c:txPr>
        <a:bodyPr/>
        <a:lstStyle/>
        <a:p>
          <a:pPr>
            <a:defRPr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600">
          <a:latin typeface="Trebuchet MS" pitchFamily="34" charset="0"/>
        </a:defRPr>
      </a:pPr>
      <a:endParaRPr lang="es-ES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Llegada de empresas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0070C0"/>
                    </a:solidFill>
                    <a:latin typeface="Trebuchet MS" panose="020B0603020202020204" pitchFamily="34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Hoja1!$A$2:$A$10</c:f>
              <c:strCache>
                <c:ptCount val="9"/>
                <c:pt idx="0">
                  <c:v>1930-39</c:v>
                </c:pt>
                <c:pt idx="1">
                  <c:v>1940-49</c:v>
                </c:pt>
                <c:pt idx="2">
                  <c:v>1950-59</c:v>
                </c:pt>
                <c:pt idx="3">
                  <c:v>1960-69</c:v>
                </c:pt>
                <c:pt idx="4">
                  <c:v>1970-79</c:v>
                </c:pt>
                <c:pt idx="5">
                  <c:v>1980-89</c:v>
                </c:pt>
                <c:pt idx="6">
                  <c:v>1990-99</c:v>
                </c:pt>
                <c:pt idx="7">
                  <c:v>2000-09</c:v>
                </c:pt>
                <c:pt idx="8">
                  <c:v>2010-15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2.0</c:v>
                </c:pt>
                <c:pt idx="1">
                  <c:v>5.0</c:v>
                </c:pt>
                <c:pt idx="2">
                  <c:v>22.0</c:v>
                </c:pt>
                <c:pt idx="3">
                  <c:v>10.0</c:v>
                </c:pt>
                <c:pt idx="4">
                  <c:v>2.0</c:v>
                </c:pt>
                <c:pt idx="5">
                  <c:v>3.0</c:v>
                </c:pt>
                <c:pt idx="6">
                  <c:v>9.0</c:v>
                </c:pt>
                <c:pt idx="7">
                  <c:v>13.0</c:v>
                </c:pt>
                <c:pt idx="8">
                  <c:v>44.0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29404024"/>
        <c:axId val="-2035887112"/>
      </c:barChart>
      <c:catAx>
        <c:axId val="-20294040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ES"/>
          </a:p>
        </c:txPr>
        <c:crossAx val="-2035887112"/>
        <c:crosses val="autoZero"/>
        <c:auto val="1"/>
        <c:lblAlgn val="ctr"/>
        <c:lblOffset val="100"/>
        <c:noMultiLvlLbl val="0"/>
      </c:catAx>
      <c:valAx>
        <c:axId val="-20358871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029404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238407699038"/>
          <c:y val="0.0514005540974045"/>
          <c:w val="0.878571959755031"/>
          <c:h val="0.674302802274776"/>
        </c:manualLayout>
      </c:layout>
      <c:lineChart>
        <c:grouping val="standard"/>
        <c:varyColors val="0"/>
        <c:ser>
          <c:idx val="0"/>
          <c:order val="0"/>
          <c:tx>
            <c:strRef>
              <c:f>'[PIB Per capita OCDE Uruguay Argentina y Valle del Cauca.xls]OECD-VC-Urug-Argent 2013'!$C$69</c:f>
              <c:strCache>
                <c:ptCount val="1"/>
                <c:pt idx="0">
                  <c:v>Crecimiento PIB per Cápita 2%</c:v>
                </c:pt>
              </c:strCache>
            </c:strRef>
          </c:tx>
          <c:spPr>
            <a:ln w="4127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'[PIB Per capita OCDE Uruguay Argentina y Valle del Cauca.xls]OECD-VC-Urug-Argent 2013'!$B$71:$B$98</c:f>
              <c:numCache>
                <c:formatCode>0</c:formatCode>
                <c:ptCount val="28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  <c:pt idx="6">
                  <c:v>2019.0</c:v>
                </c:pt>
                <c:pt idx="7">
                  <c:v>2020.0</c:v>
                </c:pt>
                <c:pt idx="8">
                  <c:v>2021.0</c:v>
                </c:pt>
                <c:pt idx="9">
                  <c:v>2022.0</c:v>
                </c:pt>
                <c:pt idx="10">
                  <c:v>2023.0</c:v>
                </c:pt>
                <c:pt idx="11">
                  <c:v>2024.0</c:v>
                </c:pt>
                <c:pt idx="12">
                  <c:v>2025.0</c:v>
                </c:pt>
                <c:pt idx="13">
                  <c:v>2026.0</c:v>
                </c:pt>
                <c:pt idx="14">
                  <c:v>2027.0</c:v>
                </c:pt>
                <c:pt idx="15">
                  <c:v>2028.0</c:v>
                </c:pt>
                <c:pt idx="16">
                  <c:v>2029.0</c:v>
                </c:pt>
                <c:pt idx="17">
                  <c:v>2030.0</c:v>
                </c:pt>
                <c:pt idx="18">
                  <c:v>2031.0</c:v>
                </c:pt>
                <c:pt idx="19">
                  <c:v>2032.0</c:v>
                </c:pt>
                <c:pt idx="20">
                  <c:v>2033.0</c:v>
                </c:pt>
                <c:pt idx="21">
                  <c:v>2034.0</c:v>
                </c:pt>
                <c:pt idx="22">
                  <c:v>2035.0</c:v>
                </c:pt>
                <c:pt idx="23">
                  <c:v>2036.0</c:v>
                </c:pt>
                <c:pt idx="24">
                  <c:v>2037.0</c:v>
                </c:pt>
                <c:pt idx="25">
                  <c:v>2038.0</c:v>
                </c:pt>
                <c:pt idx="26">
                  <c:v>2039.0</c:v>
                </c:pt>
                <c:pt idx="27">
                  <c:v>2040.0</c:v>
                </c:pt>
              </c:numCache>
            </c:numRef>
          </c:cat>
          <c:val>
            <c:numRef>
              <c:f>'[PIB Per capita OCDE Uruguay Argentina y Valle del Cauca.xls]OECD-VC-Urug-Argent 2013'!$C$71:$C$98</c:f>
              <c:numCache>
                <c:formatCode>0.0</c:formatCode>
                <c:ptCount val="28"/>
                <c:pt idx="0" formatCode="General">
                  <c:v>12371.0</c:v>
                </c:pt>
                <c:pt idx="1">
                  <c:v>12618.42</c:v>
                </c:pt>
                <c:pt idx="2">
                  <c:v>12870.7884</c:v>
                </c:pt>
                <c:pt idx="3">
                  <c:v>13128.204168</c:v>
                </c:pt>
                <c:pt idx="4">
                  <c:v>13390.76825136</c:v>
                </c:pt>
                <c:pt idx="5">
                  <c:v>13658.5836163872</c:v>
                </c:pt>
                <c:pt idx="6">
                  <c:v>13931.75528871495</c:v>
                </c:pt>
                <c:pt idx="7">
                  <c:v>14210.39039448924</c:v>
                </c:pt>
                <c:pt idx="8">
                  <c:v>14494.59820237903</c:v>
                </c:pt>
                <c:pt idx="9">
                  <c:v>14784.49016642661</c:v>
                </c:pt>
                <c:pt idx="10">
                  <c:v>15080.17996975514</c:v>
                </c:pt>
                <c:pt idx="11">
                  <c:v>15381.78356915025</c:v>
                </c:pt>
                <c:pt idx="12">
                  <c:v>15689.41924053325</c:v>
                </c:pt>
                <c:pt idx="13">
                  <c:v>16003.20762534391</c:v>
                </c:pt>
                <c:pt idx="14">
                  <c:v>16323.2717778508</c:v>
                </c:pt>
                <c:pt idx="15">
                  <c:v>16649.73721340781</c:v>
                </c:pt>
                <c:pt idx="16">
                  <c:v>16982.73195767589</c:v>
                </c:pt>
                <c:pt idx="17">
                  <c:v>17322.38659682948</c:v>
                </c:pt>
                <c:pt idx="18">
                  <c:v>17668.83432876606</c:v>
                </c:pt>
                <c:pt idx="19">
                  <c:v>18022.2110153414</c:v>
                </c:pt>
                <c:pt idx="20">
                  <c:v>18382.65523564822</c:v>
                </c:pt>
                <c:pt idx="21">
                  <c:v>18750.30834036119</c:v>
                </c:pt>
                <c:pt idx="22">
                  <c:v>19125.3145071684</c:v>
                </c:pt>
                <c:pt idx="23">
                  <c:v>19507.82079731178</c:v>
                </c:pt>
                <c:pt idx="24">
                  <c:v>19897.97721325802</c:v>
                </c:pt>
                <c:pt idx="25">
                  <c:v>20295.93675752318</c:v>
                </c:pt>
                <c:pt idx="26">
                  <c:v>20701.85549267364</c:v>
                </c:pt>
                <c:pt idx="27">
                  <c:v>21115.89260252711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'[PIB Per capita OCDE Uruguay Argentina y Valle del Cauca.xls]OECD-VC-Urug-Argent 2013'!$D$69</c:f>
              <c:strCache>
                <c:ptCount val="1"/>
                <c:pt idx="0">
                  <c:v>Crecimiento PIB per Cápita 3%</c:v>
                </c:pt>
              </c:strCache>
            </c:strRef>
          </c:tx>
          <c:spPr>
            <a:ln w="41275">
              <a:solidFill>
                <a:srgbClr val="1D398A"/>
              </a:solidFill>
            </a:ln>
          </c:spPr>
          <c:marker>
            <c:symbol val="none"/>
          </c:marker>
          <c:cat>
            <c:numRef>
              <c:f>'[PIB Per capita OCDE Uruguay Argentina y Valle del Cauca.xls]OECD-VC-Urug-Argent 2013'!$B$71:$B$98</c:f>
              <c:numCache>
                <c:formatCode>0</c:formatCode>
                <c:ptCount val="28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  <c:pt idx="6">
                  <c:v>2019.0</c:v>
                </c:pt>
                <c:pt idx="7">
                  <c:v>2020.0</c:v>
                </c:pt>
                <c:pt idx="8">
                  <c:v>2021.0</c:v>
                </c:pt>
                <c:pt idx="9">
                  <c:v>2022.0</c:v>
                </c:pt>
                <c:pt idx="10">
                  <c:v>2023.0</c:v>
                </c:pt>
                <c:pt idx="11">
                  <c:v>2024.0</c:v>
                </c:pt>
                <c:pt idx="12">
                  <c:v>2025.0</c:v>
                </c:pt>
                <c:pt idx="13">
                  <c:v>2026.0</c:v>
                </c:pt>
                <c:pt idx="14">
                  <c:v>2027.0</c:v>
                </c:pt>
                <c:pt idx="15">
                  <c:v>2028.0</c:v>
                </c:pt>
                <c:pt idx="16">
                  <c:v>2029.0</c:v>
                </c:pt>
                <c:pt idx="17">
                  <c:v>2030.0</c:v>
                </c:pt>
                <c:pt idx="18">
                  <c:v>2031.0</c:v>
                </c:pt>
                <c:pt idx="19">
                  <c:v>2032.0</c:v>
                </c:pt>
                <c:pt idx="20">
                  <c:v>2033.0</c:v>
                </c:pt>
                <c:pt idx="21">
                  <c:v>2034.0</c:v>
                </c:pt>
                <c:pt idx="22">
                  <c:v>2035.0</c:v>
                </c:pt>
                <c:pt idx="23">
                  <c:v>2036.0</c:v>
                </c:pt>
                <c:pt idx="24">
                  <c:v>2037.0</c:v>
                </c:pt>
                <c:pt idx="25">
                  <c:v>2038.0</c:v>
                </c:pt>
                <c:pt idx="26">
                  <c:v>2039.0</c:v>
                </c:pt>
                <c:pt idx="27">
                  <c:v>2040.0</c:v>
                </c:pt>
              </c:numCache>
            </c:numRef>
          </c:cat>
          <c:val>
            <c:numRef>
              <c:f>'[PIB Per capita OCDE Uruguay Argentina y Valle del Cauca.xls]OECD-VC-Urug-Argent 2013'!$D$71:$D$98</c:f>
              <c:numCache>
                <c:formatCode>0.0</c:formatCode>
                <c:ptCount val="28"/>
                <c:pt idx="0" formatCode="General">
                  <c:v>12371.0</c:v>
                </c:pt>
                <c:pt idx="1">
                  <c:v>12742.13</c:v>
                </c:pt>
                <c:pt idx="2">
                  <c:v>13124.3939</c:v>
                </c:pt>
                <c:pt idx="3">
                  <c:v>13518.125717</c:v>
                </c:pt>
                <c:pt idx="4">
                  <c:v>13923.66948851</c:v>
                </c:pt>
                <c:pt idx="5">
                  <c:v>14341.3795731653</c:v>
                </c:pt>
                <c:pt idx="6">
                  <c:v>14771.62096036026</c:v>
                </c:pt>
                <c:pt idx="7">
                  <c:v>15214.76958917107</c:v>
                </c:pt>
                <c:pt idx="8">
                  <c:v>15671.2126768462</c:v>
                </c:pt>
                <c:pt idx="9">
                  <c:v>16141.3490571516</c:v>
                </c:pt>
                <c:pt idx="10">
                  <c:v>16625.58952886609</c:v>
                </c:pt>
                <c:pt idx="11">
                  <c:v>17124.35721473212</c:v>
                </c:pt>
                <c:pt idx="12">
                  <c:v>17638.0879311741</c:v>
                </c:pt>
                <c:pt idx="13">
                  <c:v>18167.2305691093</c:v>
                </c:pt>
                <c:pt idx="14">
                  <c:v>18712.2474861826</c:v>
                </c:pt>
                <c:pt idx="15">
                  <c:v>19273.61491076806</c:v>
                </c:pt>
                <c:pt idx="16">
                  <c:v>19851.8233580911</c:v>
                </c:pt>
                <c:pt idx="17">
                  <c:v>20447.37805883384</c:v>
                </c:pt>
                <c:pt idx="18">
                  <c:v>21060.79940059886</c:v>
                </c:pt>
                <c:pt idx="19">
                  <c:v>21692.62338261682</c:v>
                </c:pt>
                <c:pt idx="20">
                  <c:v>22343.40208409533</c:v>
                </c:pt>
                <c:pt idx="21">
                  <c:v>23013.70414661821</c:v>
                </c:pt>
                <c:pt idx="22">
                  <c:v>23704.11527101669</c:v>
                </c:pt>
                <c:pt idx="23">
                  <c:v>24415.23872914724</c:v>
                </c:pt>
                <c:pt idx="24">
                  <c:v>25147.69589102166</c:v>
                </c:pt>
                <c:pt idx="25">
                  <c:v>25902.12676775231</c:v>
                </c:pt>
                <c:pt idx="26">
                  <c:v>26679.19057078487</c:v>
                </c:pt>
                <c:pt idx="27">
                  <c:v>27479.56628790843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'[PIB Per capita OCDE Uruguay Argentina y Valle del Cauca.xls]OECD-VC-Urug-Argent 2013'!$E$69</c:f>
              <c:strCache>
                <c:ptCount val="1"/>
                <c:pt idx="0">
                  <c:v>Crecimiento PIB per Cápita 4%</c:v>
                </c:pt>
              </c:strCache>
            </c:strRef>
          </c:tx>
          <c:spPr>
            <a:ln w="41275">
              <a:solidFill>
                <a:srgbClr val="64A550"/>
              </a:solidFill>
            </a:ln>
          </c:spPr>
          <c:marker>
            <c:symbol val="none"/>
          </c:marker>
          <c:cat>
            <c:numRef>
              <c:f>'[PIB Per capita OCDE Uruguay Argentina y Valle del Cauca.xls]OECD-VC-Urug-Argent 2013'!$B$71:$B$98</c:f>
              <c:numCache>
                <c:formatCode>0</c:formatCode>
                <c:ptCount val="28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  <c:pt idx="6">
                  <c:v>2019.0</c:v>
                </c:pt>
                <c:pt idx="7">
                  <c:v>2020.0</c:v>
                </c:pt>
                <c:pt idx="8">
                  <c:v>2021.0</c:v>
                </c:pt>
                <c:pt idx="9">
                  <c:v>2022.0</c:v>
                </c:pt>
                <c:pt idx="10">
                  <c:v>2023.0</c:v>
                </c:pt>
                <c:pt idx="11">
                  <c:v>2024.0</c:v>
                </c:pt>
                <c:pt idx="12">
                  <c:v>2025.0</c:v>
                </c:pt>
                <c:pt idx="13">
                  <c:v>2026.0</c:v>
                </c:pt>
                <c:pt idx="14">
                  <c:v>2027.0</c:v>
                </c:pt>
                <c:pt idx="15">
                  <c:v>2028.0</c:v>
                </c:pt>
                <c:pt idx="16">
                  <c:v>2029.0</c:v>
                </c:pt>
                <c:pt idx="17">
                  <c:v>2030.0</c:v>
                </c:pt>
                <c:pt idx="18">
                  <c:v>2031.0</c:v>
                </c:pt>
                <c:pt idx="19">
                  <c:v>2032.0</c:v>
                </c:pt>
                <c:pt idx="20">
                  <c:v>2033.0</c:v>
                </c:pt>
                <c:pt idx="21">
                  <c:v>2034.0</c:v>
                </c:pt>
                <c:pt idx="22">
                  <c:v>2035.0</c:v>
                </c:pt>
                <c:pt idx="23">
                  <c:v>2036.0</c:v>
                </c:pt>
                <c:pt idx="24">
                  <c:v>2037.0</c:v>
                </c:pt>
                <c:pt idx="25">
                  <c:v>2038.0</c:v>
                </c:pt>
                <c:pt idx="26">
                  <c:v>2039.0</c:v>
                </c:pt>
                <c:pt idx="27">
                  <c:v>2040.0</c:v>
                </c:pt>
              </c:numCache>
            </c:numRef>
          </c:cat>
          <c:val>
            <c:numRef>
              <c:f>'[PIB Per capita OCDE Uruguay Argentina y Valle del Cauca.xls]OECD-VC-Urug-Argent 2013'!$E$71:$E$98</c:f>
              <c:numCache>
                <c:formatCode>0.0</c:formatCode>
                <c:ptCount val="28"/>
                <c:pt idx="0" formatCode="General">
                  <c:v>12371.0</c:v>
                </c:pt>
                <c:pt idx="1">
                  <c:v>12865.84</c:v>
                </c:pt>
                <c:pt idx="2">
                  <c:v>13380.4736</c:v>
                </c:pt>
                <c:pt idx="3">
                  <c:v>13915.692544</c:v>
                </c:pt>
                <c:pt idx="4">
                  <c:v>14472.32024576</c:v>
                </c:pt>
                <c:pt idx="5">
                  <c:v>15051.2130555904</c:v>
                </c:pt>
                <c:pt idx="6">
                  <c:v>15653.26157781402</c:v>
                </c:pt>
                <c:pt idx="7">
                  <c:v>16279.39204092658</c:v>
                </c:pt>
                <c:pt idx="8">
                  <c:v>16930.56772256365</c:v>
                </c:pt>
                <c:pt idx="9">
                  <c:v>17607.7904314662</c:v>
                </c:pt>
                <c:pt idx="10">
                  <c:v>18312.10204872485</c:v>
                </c:pt>
                <c:pt idx="11">
                  <c:v>19044.58613067384</c:v>
                </c:pt>
                <c:pt idx="12">
                  <c:v>19806.36957590079</c:v>
                </c:pt>
                <c:pt idx="13">
                  <c:v>20598.62435893681</c:v>
                </c:pt>
                <c:pt idx="14">
                  <c:v>21422.5693332943</c:v>
                </c:pt>
                <c:pt idx="15">
                  <c:v>22279.47210662606</c:v>
                </c:pt>
                <c:pt idx="16">
                  <c:v>23170.6509908911</c:v>
                </c:pt>
                <c:pt idx="17">
                  <c:v>24097.47703052676</c:v>
                </c:pt>
                <c:pt idx="18">
                  <c:v>25061.37611174782</c:v>
                </c:pt>
                <c:pt idx="19">
                  <c:v>26063.83115621773</c:v>
                </c:pt>
                <c:pt idx="20">
                  <c:v>27106.38440246645</c:v>
                </c:pt>
                <c:pt idx="21">
                  <c:v>28190.63977856503</c:v>
                </c:pt>
                <c:pt idx="22">
                  <c:v>29318.26536970771</c:v>
                </c:pt>
                <c:pt idx="23">
                  <c:v>30490.99598449602</c:v>
                </c:pt>
                <c:pt idx="24">
                  <c:v>31710.63582387585</c:v>
                </c:pt>
                <c:pt idx="25">
                  <c:v>32979.0612568309</c:v>
                </c:pt>
                <c:pt idx="26">
                  <c:v>34298.22370710412</c:v>
                </c:pt>
                <c:pt idx="27">
                  <c:v>35670.1526553883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'[PIB Per capita OCDE Uruguay Argentina y Valle del Cauca.xls]OECD-VC-Urug-Argent 2013'!$F$69</c:f>
              <c:strCache>
                <c:ptCount val="1"/>
                <c:pt idx="0">
                  <c:v>Crecimiento PIB per Cápita 5%</c:v>
                </c:pt>
              </c:strCache>
            </c:strRef>
          </c:tx>
          <c:spPr>
            <a:ln w="41275">
              <a:solidFill>
                <a:srgbClr val="B90053"/>
              </a:solidFill>
            </a:ln>
          </c:spPr>
          <c:marker>
            <c:symbol val="none"/>
          </c:marker>
          <c:cat>
            <c:numRef>
              <c:f>'[PIB Per capita OCDE Uruguay Argentina y Valle del Cauca.xls]OECD-VC-Urug-Argent 2013'!$B$71:$B$98</c:f>
              <c:numCache>
                <c:formatCode>0</c:formatCode>
                <c:ptCount val="28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  <c:pt idx="6">
                  <c:v>2019.0</c:v>
                </c:pt>
                <c:pt idx="7">
                  <c:v>2020.0</c:v>
                </c:pt>
                <c:pt idx="8">
                  <c:v>2021.0</c:v>
                </c:pt>
                <c:pt idx="9">
                  <c:v>2022.0</c:v>
                </c:pt>
                <c:pt idx="10">
                  <c:v>2023.0</c:v>
                </c:pt>
                <c:pt idx="11">
                  <c:v>2024.0</c:v>
                </c:pt>
                <c:pt idx="12">
                  <c:v>2025.0</c:v>
                </c:pt>
                <c:pt idx="13">
                  <c:v>2026.0</c:v>
                </c:pt>
                <c:pt idx="14">
                  <c:v>2027.0</c:v>
                </c:pt>
                <c:pt idx="15">
                  <c:v>2028.0</c:v>
                </c:pt>
                <c:pt idx="16">
                  <c:v>2029.0</c:v>
                </c:pt>
                <c:pt idx="17">
                  <c:v>2030.0</c:v>
                </c:pt>
                <c:pt idx="18">
                  <c:v>2031.0</c:v>
                </c:pt>
                <c:pt idx="19">
                  <c:v>2032.0</c:v>
                </c:pt>
                <c:pt idx="20">
                  <c:v>2033.0</c:v>
                </c:pt>
                <c:pt idx="21">
                  <c:v>2034.0</c:v>
                </c:pt>
                <c:pt idx="22">
                  <c:v>2035.0</c:v>
                </c:pt>
                <c:pt idx="23">
                  <c:v>2036.0</c:v>
                </c:pt>
                <c:pt idx="24">
                  <c:v>2037.0</c:v>
                </c:pt>
                <c:pt idx="25">
                  <c:v>2038.0</c:v>
                </c:pt>
                <c:pt idx="26">
                  <c:v>2039.0</c:v>
                </c:pt>
                <c:pt idx="27">
                  <c:v>2040.0</c:v>
                </c:pt>
              </c:numCache>
            </c:numRef>
          </c:cat>
          <c:val>
            <c:numRef>
              <c:f>'[PIB Per capita OCDE Uruguay Argentina y Valle del Cauca.xls]OECD-VC-Urug-Argent 2013'!$F$71:$F$98</c:f>
              <c:numCache>
                <c:formatCode>0.0</c:formatCode>
                <c:ptCount val="28"/>
                <c:pt idx="0" formatCode="General">
                  <c:v>12371.0</c:v>
                </c:pt>
                <c:pt idx="1">
                  <c:v>12989.55</c:v>
                </c:pt>
                <c:pt idx="2">
                  <c:v>13639.0275</c:v>
                </c:pt>
                <c:pt idx="3">
                  <c:v>14320.978875</c:v>
                </c:pt>
                <c:pt idx="4">
                  <c:v>15037.02781875</c:v>
                </c:pt>
                <c:pt idx="5">
                  <c:v>15788.8792096875</c:v>
                </c:pt>
                <c:pt idx="6">
                  <c:v>16578.32317017188</c:v>
                </c:pt>
                <c:pt idx="7">
                  <c:v>17407.23932868045</c:v>
                </c:pt>
                <c:pt idx="8">
                  <c:v>18277.6012951145</c:v>
                </c:pt>
                <c:pt idx="9">
                  <c:v>19191.48135987022</c:v>
                </c:pt>
                <c:pt idx="10">
                  <c:v>20151.05542786374</c:v>
                </c:pt>
                <c:pt idx="11">
                  <c:v>21158.60819925692</c:v>
                </c:pt>
                <c:pt idx="12">
                  <c:v>22216.53860921977</c:v>
                </c:pt>
                <c:pt idx="13">
                  <c:v>23327.36553968076</c:v>
                </c:pt>
                <c:pt idx="14">
                  <c:v>24493.7338166648</c:v>
                </c:pt>
                <c:pt idx="15">
                  <c:v>25718.42050749803</c:v>
                </c:pt>
                <c:pt idx="16">
                  <c:v>27004.34153287291</c:v>
                </c:pt>
                <c:pt idx="17">
                  <c:v>28354.55860951659</c:v>
                </c:pt>
                <c:pt idx="18">
                  <c:v>29772.28653999242</c:v>
                </c:pt>
                <c:pt idx="19">
                  <c:v>31260.90086699204</c:v>
                </c:pt>
                <c:pt idx="20">
                  <c:v>32823.94591034164</c:v>
                </c:pt>
                <c:pt idx="21">
                  <c:v>34465.14320585873</c:v>
                </c:pt>
                <c:pt idx="22">
                  <c:v>36188.40036615163</c:v>
                </c:pt>
                <c:pt idx="23">
                  <c:v>37997.82038445926</c:v>
                </c:pt>
                <c:pt idx="24">
                  <c:v>39897.71140368217</c:v>
                </c:pt>
                <c:pt idx="25">
                  <c:v>41892.59697386633</c:v>
                </c:pt>
                <c:pt idx="26">
                  <c:v>43987.22682255958</c:v>
                </c:pt>
                <c:pt idx="27">
                  <c:v>46186.58816368759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09121384"/>
        <c:axId val="-2009118200"/>
      </c:lineChart>
      <c:catAx>
        <c:axId val="-2009121384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>
                <a:latin typeface="Verdana"/>
                <a:cs typeface="Verdana"/>
              </a:defRPr>
            </a:pPr>
            <a:endParaRPr lang="es-ES"/>
          </a:p>
        </c:txPr>
        <c:crossAx val="-2009118200"/>
        <c:crosses val="autoZero"/>
        <c:auto val="1"/>
        <c:lblAlgn val="ctr"/>
        <c:lblOffset val="100"/>
        <c:noMultiLvlLbl val="0"/>
      </c:catAx>
      <c:valAx>
        <c:axId val="-2009118200"/>
        <c:scaling>
          <c:orientation val="minMax"/>
          <c:min val="10000.0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>
            <a:noFill/>
          </a:ln>
        </c:spPr>
        <c:crossAx val="-2009121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0"/>
          <c:y val="0.851324697763583"/>
          <c:w val="0.998910475422147"/>
          <c:h val="0.133485019181975"/>
        </c:manualLayout>
      </c:layout>
      <c:overlay val="0"/>
      <c:txPr>
        <a:bodyPr/>
        <a:lstStyle/>
        <a:p>
          <a:pPr>
            <a:defRPr sz="1400"/>
          </a:pPr>
          <a:endParaRPr lang="es-E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00797450089"/>
          <c:y val="0.0804099946222318"/>
          <c:w val="0.783210571579874"/>
          <c:h val="0.716733848635893"/>
        </c:manualLayout>
      </c:layout>
      <c:barChart>
        <c:barDir val="col"/>
        <c:grouping val="stacked"/>
        <c:varyColors val="0"/>
        <c:ser>
          <c:idx val="1"/>
          <c:order val="0"/>
          <c:tx>
            <c:v>Inversion</c:v>
          </c:tx>
          <c:spPr>
            <a:solidFill>
              <a:srgbClr val="64A550"/>
            </a:solidFill>
          </c:spPr>
          <c:invertIfNegative val="0"/>
          <c:cat>
            <c:numRef>
              <c:f>Hoja1!$F$3:$Q$3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Hoja1!$F$12:$Q$12</c:f>
              <c:numCache>
                <c:formatCode>_(* #,##0_);_(* \(#,##0\);_(* "-"??_);_(@_)</c:formatCode>
                <c:ptCount val="12"/>
                <c:pt idx="0">
                  <c:v>11545.44258845193</c:v>
                </c:pt>
                <c:pt idx="1">
                  <c:v>13267.67236005486</c:v>
                </c:pt>
                <c:pt idx="2">
                  <c:v>14078.47800237812</c:v>
                </c:pt>
                <c:pt idx="3">
                  <c:v>15800.61454421304</c:v>
                </c:pt>
                <c:pt idx="4">
                  <c:v>19954.7754926241</c:v>
                </c:pt>
                <c:pt idx="5">
                  <c:v>21521.0</c:v>
                </c:pt>
                <c:pt idx="6">
                  <c:v>28540.19607843132</c:v>
                </c:pt>
                <c:pt idx="7">
                  <c:v>22835.42379323452</c:v>
                </c:pt>
                <c:pt idx="8">
                  <c:v>28503.11469402712</c:v>
                </c:pt>
                <c:pt idx="9">
                  <c:v>32107.85190484707</c:v>
                </c:pt>
                <c:pt idx="10">
                  <c:v>36463.41463414634</c:v>
                </c:pt>
                <c:pt idx="11">
                  <c:v>36146.4240372408</c:v>
                </c:pt>
              </c:numCache>
            </c:numRef>
          </c:val>
        </c:ser>
        <c:ser>
          <c:idx val="0"/>
          <c:order val="1"/>
          <c:tx>
            <c:v>Funcionamiento</c:v>
          </c:tx>
          <c:spPr>
            <a:solidFill>
              <a:srgbClr val="530C6A"/>
            </a:solidFill>
          </c:spPr>
          <c:invertIfNegative val="0"/>
          <c:cat>
            <c:numRef>
              <c:f>Hoja1!$F$3:$Q$3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Hoja1!$F$11:$Q$11</c:f>
              <c:numCache>
                <c:formatCode>_(* #,##0_);_(* \(#,##0\);_(* "-"??_);_(@_)</c:formatCode>
                <c:ptCount val="12"/>
                <c:pt idx="0">
                  <c:v>45749.04642904117</c:v>
                </c:pt>
                <c:pt idx="1">
                  <c:v>53661.63819972573</c:v>
                </c:pt>
                <c:pt idx="2">
                  <c:v>57563.61474435197</c:v>
                </c:pt>
                <c:pt idx="3">
                  <c:v>57940.13884147036</c:v>
                </c:pt>
                <c:pt idx="4">
                  <c:v>58587.27253149563</c:v>
                </c:pt>
                <c:pt idx="5">
                  <c:v>62724.0</c:v>
                </c:pt>
                <c:pt idx="6">
                  <c:v>68414.70588235291</c:v>
                </c:pt>
                <c:pt idx="7">
                  <c:v>73579.43747624477</c:v>
                </c:pt>
                <c:pt idx="8">
                  <c:v>74799.37706119458</c:v>
                </c:pt>
                <c:pt idx="9">
                  <c:v>79675.37113217673</c:v>
                </c:pt>
                <c:pt idx="10">
                  <c:v>85465.87120547464</c:v>
                </c:pt>
                <c:pt idx="11">
                  <c:v>89746.93186627167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-2036272536"/>
        <c:axId val="2147195384"/>
      </c:barChart>
      <c:catAx>
        <c:axId val="-2036272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Verdana"/>
              </a:defRPr>
            </a:pPr>
            <a:endParaRPr lang="es-ES"/>
          </a:p>
        </c:txPr>
        <c:crossAx val="2147195384"/>
        <c:crosses val="autoZero"/>
        <c:auto val="1"/>
        <c:lblAlgn val="ctr"/>
        <c:lblOffset val="100"/>
        <c:noMultiLvlLbl val="0"/>
      </c:catAx>
      <c:valAx>
        <c:axId val="214719538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COP Miles </a:t>
                </a:r>
                <a:r>
                  <a:rPr lang="en-US" dirty="0"/>
                  <a:t>de </a:t>
                </a:r>
                <a:r>
                  <a:rPr lang="en-US" dirty="0" err="1" smtClean="0"/>
                  <a:t>Millones</a:t>
                </a:r>
                <a:endParaRPr lang="en-US" dirty="0"/>
              </a:p>
            </c:rich>
          </c:tx>
          <c:layout/>
          <c:overlay val="0"/>
        </c:title>
        <c:numFmt formatCode="_(* #,##0_);_(* \(#,##0\);_(* &quot;-&quot;??_);_(@_)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0" i="0">
                <a:latin typeface="Verdana"/>
              </a:defRPr>
            </a:pPr>
            <a:endParaRPr lang="es-ES"/>
          </a:p>
        </c:txPr>
        <c:crossAx val="-2036272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58569895455258"/>
          <c:y val="0.906831437736949"/>
          <c:w val="0.602532707913808"/>
          <c:h val="0.0798552785068533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rebuchet MS" panose="020B0603020202020204" pitchFamily="34" charset="0"/>
        </a:defRPr>
      </a:pPr>
      <a:endParaRPr lang="es-E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21076591049839"/>
          <c:y val="0.0157178726814576"/>
          <c:w val="0.86521730921875"/>
          <c:h val="0.79180955784787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Pobreza extrema</c:v>
                </c:pt>
              </c:strCache>
            </c:strRef>
          </c:tx>
          <c:spPr>
            <a:solidFill>
              <a:srgbClr val="1D398A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Hoja1!$A$2:$A$13</c:f>
              <c:numCache>
                <c:formatCode>0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Hoja1!$C$2:$C$13</c:f>
              <c:numCache>
                <c:formatCode>General</c:formatCode>
                <c:ptCount val="12"/>
                <c:pt idx="0">
                  <c:v>15.7</c:v>
                </c:pt>
                <c:pt idx="1">
                  <c:v>14.8</c:v>
                </c:pt>
                <c:pt idx="2">
                  <c:v>13.8</c:v>
                </c:pt>
                <c:pt idx="5">
                  <c:v>16.4</c:v>
                </c:pt>
                <c:pt idx="6">
                  <c:v>14.4</c:v>
                </c:pt>
                <c:pt idx="7">
                  <c:v>12.3</c:v>
                </c:pt>
                <c:pt idx="8">
                  <c:v>10.6</c:v>
                </c:pt>
                <c:pt idx="9">
                  <c:v>10.4</c:v>
                </c:pt>
                <c:pt idx="10">
                  <c:v>9.1</c:v>
                </c:pt>
                <c:pt idx="11">
                  <c:v>8.1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Pobreza</c:v>
                </c:pt>
              </c:strCache>
            </c:strRef>
          </c:tx>
          <c:spPr>
            <a:solidFill>
              <a:srgbClr val="B90053"/>
            </a:solidFill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Hoja1!$A$2:$A$13</c:f>
              <c:numCache>
                <c:formatCode>0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Hoja1!$D$2:$D$13</c:f>
              <c:numCache>
                <c:formatCode>General</c:formatCode>
                <c:ptCount val="12"/>
                <c:pt idx="0">
                  <c:v>32.3</c:v>
                </c:pt>
                <c:pt idx="1">
                  <c:v>32.6</c:v>
                </c:pt>
                <c:pt idx="2">
                  <c:v>31.2</c:v>
                </c:pt>
                <c:pt idx="5">
                  <c:v>25.6</c:v>
                </c:pt>
                <c:pt idx="6">
                  <c:v>25.9</c:v>
                </c:pt>
                <c:pt idx="7">
                  <c:v>24.9</c:v>
                </c:pt>
                <c:pt idx="8">
                  <c:v>23.5</c:v>
                </c:pt>
                <c:pt idx="9">
                  <c:v>22.3</c:v>
                </c:pt>
                <c:pt idx="10">
                  <c:v>21.5</c:v>
                </c:pt>
                <c:pt idx="11">
                  <c:v>20.4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"/>
        <c:overlap val="100"/>
        <c:axId val="-2036301448"/>
        <c:axId val="-2029035000"/>
      </c:barChar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TD</c:v>
                </c:pt>
              </c:strCache>
            </c:strRef>
          </c:tx>
          <c:spPr>
            <a:ln w="34925"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Hoja1!$A$2:$A$13</c:f>
              <c:numCache>
                <c:formatCode>0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Hoja1!$B$2:$B$13</c:f>
              <c:numCache>
                <c:formatCode>0.0</c:formatCode>
                <c:ptCount val="12"/>
                <c:pt idx="0">
                  <c:v>12.98352181846326</c:v>
                </c:pt>
                <c:pt idx="1">
                  <c:v>13.62383777432653</c:v>
                </c:pt>
                <c:pt idx="2">
                  <c:v>12.94836376798487</c:v>
                </c:pt>
                <c:pt idx="3">
                  <c:v>11.34409892903366</c:v>
                </c:pt>
                <c:pt idx="4">
                  <c:v>11.9274403618685</c:v>
                </c:pt>
                <c:pt idx="5">
                  <c:v>11.22450323989716</c:v>
                </c:pt>
                <c:pt idx="6">
                  <c:v>11.99186208124192</c:v>
                </c:pt>
                <c:pt idx="7">
                  <c:v>11.8070467304142</c:v>
                </c:pt>
                <c:pt idx="8">
                  <c:v>10.86808859037861</c:v>
                </c:pt>
                <c:pt idx="9">
                  <c:v>10.36371085308434</c:v>
                </c:pt>
                <c:pt idx="10">
                  <c:v>10.20619506149752</c:v>
                </c:pt>
                <c:pt idx="11">
                  <c:v>9.73435127249191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32243608"/>
        <c:axId val="-2145495304"/>
      </c:lineChart>
      <c:catAx>
        <c:axId val="-2036301448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-2029035000"/>
        <c:crosses val="autoZero"/>
        <c:auto val="1"/>
        <c:lblAlgn val="ctr"/>
        <c:lblOffset val="100"/>
        <c:noMultiLvlLbl val="0"/>
      </c:catAx>
      <c:valAx>
        <c:axId val="-2029035000"/>
        <c:scaling>
          <c:orientation val="minMax"/>
          <c:max val="50.0"/>
        </c:scaling>
        <c:delete val="0"/>
        <c:axPos val="l"/>
        <c:majorGridlines>
          <c:spPr>
            <a:ln w="22225"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s-ES"/>
          </a:p>
        </c:txPr>
        <c:crossAx val="-2036301448"/>
        <c:crosses val="autoZero"/>
        <c:crossBetween val="between"/>
      </c:valAx>
      <c:valAx>
        <c:axId val="-2145495304"/>
        <c:scaling>
          <c:orientation val="minMax"/>
          <c:min val="9.0"/>
        </c:scaling>
        <c:delete val="0"/>
        <c:axPos val="r"/>
        <c:numFmt formatCode="0.0" sourceLinked="1"/>
        <c:majorTickMark val="out"/>
        <c:minorTickMark val="none"/>
        <c:tickLblPos val="nextTo"/>
        <c:spPr>
          <a:ln>
            <a:noFill/>
          </a:ln>
        </c:spPr>
        <c:crossAx val="-2032243608"/>
        <c:crosses val="max"/>
        <c:crossBetween val="between"/>
      </c:valAx>
      <c:catAx>
        <c:axId val="-2032243608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-2145495304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000">
          <a:solidFill>
            <a:schemeClr val="tx1"/>
          </a:solidFill>
          <a:latin typeface="Trebuchet MS" panose="020B0603020202020204" pitchFamily="34" charset="0"/>
        </a:defRPr>
      </a:pPr>
      <a:endParaRPr lang="es-E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E64ED2-673A-4430-97C1-5562B7CEAB61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E9D8384E-1834-41B7-A1B2-063C807D973D}">
      <dgm:prSet phldrT="[Texto]" custT="1"/>
      <dgm:spPr/>
      <dgm:t>
        <a:bodyPr/>
        <a:lstStyle/>
        <a:p>
          <a:r>
            <a:rPr lang="es-CO" sz="1800">
              <a:latin typeface="Trebuchet MS" panose="020B0603020202020204" pitchFamily="34" charset="0"/>
            </a:rPr>
            <a:t>Industria</a:t>
          </a:r>
        </a:p>
      </dgm:t>
    </dgm:pt>
    <dgm:pt modelId="{059FF51C-F8EC-46B5-876D-98CBE5AA9D35}" type="parTrans" cxnId="{91F14AF7-D4B8-40C9-8337-7C6E29A3FD44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E9FD97D0-077C-42E6-805A-8A129C282865}" type="sibTrans" cxnId="{91F14AF7-D4B8-40C9-8337-7C6E29A3FD44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40D56A7A-1851-4AED-85AA-DA4EEE34D2A8}">
      <dgm:prSet phldrT="[Texto]" custT="1"/>
      <dgm:spPr/>
      <dgm:t>
        <a:bodyPr/>
        <a:lstStyle/>
        <a:p>
          <a:r>
            <a:rPr lang="es-CO" sz="1400" dirty="0">
              <a:latin typeface="Trebuchet MS" panose="020B0603020202020204" pitchFamily="34" charset="0"/>
            </a:rPr>
            <a:t>Elevada competencia 23,1%</a:t>
          </a:r>
        </a:p>
      </dgm:t>
    </dgm:pt>
    <dgm:pt modelId="{8E2E3870-15B7-432C-93C4-19665CAD9360}" type="parTrans" cxnId="{846959D1-6A7B-450E-9390-DB394EFA4960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47905AC0-8156-408E-BDCB-748F324F5895}" type="sibTrans" cxnId="{846959D1-6A7B-450E-9390-DB394EFA4960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9E636D46-3804-463D-8185-6B11F267FDA2}">
      <dgm:prSet phldrT="[Texto]" custT="1"/>
      <dgm:spPr/>
      <dgm:t>
        <a:bodyPr/>
        <a:lstStyle/>
        <a:p>
          <a:r>
            <a:rPr lang="es-CO" sz="1800">
              <a:latin typeface="Trebuchet MS" panose="020B0603020202020204" pitchFamily="34" charset="0"/>
            </a:rPr>
            <a:t>Comercio</a:t>
          </a:r>
        </a:p>
      </dgm:t>
    </dgm:pt>
    <dgm:pt modelId="{69A15686-BB0A-4D75-838B-BBC4147378E0}" type="parTrans" cxnId="{665C3F63-6FA1-4C1B-85A6-E3E4B550D238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CB292267-F6CB-4F75-A4DF-34546A4C34BC}" type="sibTrans" cxnId="{665C3F63-6FA1-4C1B-85A6-E3E4B550D238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EF9DB58E-DC60-4988-9427-7AEEB46ACCF6}">
      <dgm:prSet phldrT="[Texto]" custT="1"/>
      <dgm:spPr/>
      <dgm:t>
        <a:bodyPr/>
        <a:lstStyle/>
        <a:p>
          <a:r>
            <a:rPr lang="es-CO" sz="1400">
              <a:latin typeface="Trebuchet MS" panose="020B0603020202020204" pitchFamily="34" charset="0"/>
            </a:rPr>
            <a:t>Elevada competencia 30,9%</a:t>
          </a:r>
        </a:p>
      </dgm:t>
    </dgm:pt>
    <dgm:pt modelId="{DDB8F522-ED30-49A6-A8D8-9E12661FC1FE}" type="parTrans" cxnId="{CBB32C53-3012-4E2F-957E-81AB743F1E94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44E2E8E0-47B3-437E-98C9-7424EB5ABB80}" type="sibTrans" cxnId="{CBB32C53-3012-4E2F-957E-81AB743F1E94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96BEF2B3-3837-4861-8406-213180674D3A}">
      <dgm:prSet phldrT="[Texto]" custT="1"/>
      <dgm:spPr/>
      <dgm:t>
        <a:bodyPr/>
        <a:lstStyle/>
        <a:p>
          <a:r>
            <a:rPr lang="es-CO" sz="1800">
              <a:latin typeface="Trebuchet MS" panose="020B0603020202020204" pitchFamily="34" charset="0"/>
            </a:rPr>
            <a:t>Construcción</a:t>
          </a:r>
        </a:p>
      </dgm:t>
    </dgm:pt>
    <dgm:pt modelId="{F52B2756-BAB3-4F85-B7F0-2EF9B565DD4D}" type="parTrans" cxnId="{E65D9837-48EF-4C41-AF83-2B00634B94A4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FC33DBC8-872C-49F3-82ED-2F9A47E04C6D}" type="sibTrans" cxnId="{E65D9837-48EF-4C41-AF83-2B00634B94A4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B919A563-F0B7-47E8-A60D-B03D6E2B9457}">
      <dgm:prSet phldrT="[Texto]" custT="1"/>
      <dgm:spPr/>
      <dgm:t>
        <a:bodyPr/>
        <a:lstStyle/>
        <a:p>
          <a:endParaRPr lang="es-CO" sz="1200">
            <a:latin typeface="Trebuchet MS" panose="020B0603020202020204" pitchFamily="34" charset="0"/>
          </a:endParaRPr>
        </a:p>
      </dgm:t>
    </dgm:pt>
    <dgm:pt modelId="{37773C67-164C-4E94-B945-7EB3C793FA91}" type="parTrans" cxnId="{7352D88B-DEC5-4FDA-9258-98B932E6F0DF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550D6A51-D2A6-4088-A6FE-28D046415204}" type="sibTrans" cxnId="{7352D88B-DEC5-4FDA-9258-98B932E6F0DF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38851C51-93C2-4631-91DA-C4E1B8CC0563}">
      <dgm:prSet phldrT="[Texto]" custT="1"/>
      <dgm:spPr/>
      <dgm:t>
        <a:bodyPr/>
        <a:lstStyle/>
        <a:p>
          <a:endParaRPr lang="es-CO" sz="1200">
            <a:latin typeface="Trebuchet MS" panose="020B0603020202020204" pitchFamily="34" charset="0"/>
          </a:endParaRPr>
        </a:p>
      </dgm:t>
    </dgm:pt>
    <dgm:pt modelId="{23E8CC5C-12E8-4ED2-841C-301460482DF7}" type="parTrans" cxnId="{025FED14-BCA7-4EE9-9302-1B0F8A38D382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7EEF7F98-2736-489D-9CD8-9F9015A8281D}" type="sibTrans" cxnId="{025FED14-BCA7-4EE9-9302-1B0F8A38D382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D7DDF14C-D8DD-417E-A03B-A6024F099E9D}">
      <dgm:prSet phldrT="[Texto]" custT="1"/>
      <dgm:spPr/>
      <dgm:t>
        <a:bodyPr/>
        <a:lstStyle/>
        <a:p>
          <a:r>
            <a:rPr lang="es-CO" sz="1400">
              <a:latin typeface="Trebuchet MS" panose="020B0603020202020204" pitchFamily="34" charset="0"/>
            </a:rPr>
            <a:t>Elevada competencia 30,7%</a:t>
          </a:r>
        </a:p>
      </dgm:t>
    </dgm:pt>
    <dgm:pt modelId="{C6085936-E311-4AB2-88F1-E996E7498F95}" type="parTrans" cxnId="{BC1F74B6-FEBD-423A-A6CF-0F8D5D7468CC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91F9E9CD-E5C8-4107-87F1-211670518C1C}" type="sibTrans" cxnId="{BC1F74B6-FEBD-423A-A6CF-0F8D5D7468CC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CAB30958-1B32-4202-A2C2-59376149FA33}">
      <dgm:prSet phldrT="[Texto]" custT="1"/>
      <dgm:spPr/>
      <dgm:t>
        <a:bodyPr/>
        <a:lstStyle/>
        <a:p>
          <a:r>
            <a:rPr lang="es-CO" sz="1800">
              <a:latin typeface="Trebuchet MS" panose="020B0603020202020204" pitchFamily="34" charset="0"/>
            </a:rPr>
            <a:t>Servicios</a:t>
          </a:r>
        </a:p>
      </dgm:t>
    </dgm:pt>
    <dgm:pt modelId="{FB362FF9-CC5A-4891-B8CC-508487676F5C}" type="parTrans" cxnId="{55AE3236-D4CE-4807-A23D-E374DF3CDFF3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CE8FB93C-91C4-4F52-8714-40839193F513}" type="sibTrans" cxnId="{55AE3236-D4CE-4807-A23D-E374DF3CDFF3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163A55C8-1DEA-4549-8E60-F59779311507}">
      <dgm:prSet phldrT="[Texto]" custT="1"/>
      <dgm:spPr/>
      <dgm:t>
        <a:bodyPr/>
        <a:lstStyle/>
        <a:p>
          <a:endParaRPr lang="es-CO" sz="1400">
            <a:latin typeface="Trebuchet MS" panose="020B0603020202020204" pitchFamily="34" charset="0"/>
          </a:endParaRPr>
        </a:p>
      </dgm:t>
    </dgm:pt>
    <dgm:pt modelId="{0867DBFD-6462-4C35-82CF-D1C6A48B1E2A}" type="parTrans" cxnId="{D27065D8-3A42-4F71-BD5A-E93EB815E8E1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0263D277-0384-482A-88B3-865A1C702BFD}" type="sibTrans" cxnId="{D27065D8-3A42-4F71-BD5A-E93EB815E8E1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41C35FF9-7F90-4FF2-B189-FA896EDB94DE}">
      <dgm:prSet phldrT="[Texto]" custT="1"/>
      <dgm:spPr/>
      <dgm:t>
        <a:bodyPr/>
        <a:lstStyle/>
        <a:p>
          <a:r>
            <a:rPr lang="es-CO" sz="1800">
              <a:latin typeface="Trebuchet MS" panose="020B0603020202020204" pitchFamily="34" charset="0"/>
            </a:rPr>
            <a:t>Agropecuario y minería</a:t>
          </a:r>
        </a:p>
      </dgm:t>
    </dgm:pt>
    <dgm:pt modelId="{60D76562-9BBA-4F43-A2A2-B33EDE8417A5}" type="parTrans" cxnId="{72F21526-69A7-4CCC-92C3-4B2FA2C58FD3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696BB9DD-9648-47CA-80C5-3BF014DF24A1}" type="sibTrans" cxnId="{72F21526-69A7-4CCC-92C3-4B2FA2C58FD3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84C136D7-D27E-43ED-8945-39AAECFE531D}">
      <dgm:prSet phldrT="[Texto]" custT="1"/>
      <dgm:spPr/>
      <dgm:t>
        <a:bodyPr/>
        <a:lstStyle/>
        <a:p>
          <a:r>
            <a:rPr lang="es-CO" sz="1400">
              <a:latin typeface="Trebuchet MS" panose="020B0603020202020204" pitchFamily="34" charset="0"/>
            </a:rPr>
            <a:t>Tasa de cambio (devaluación) 15,1%</a:t>
          </a:r>
        </a:p>
      </dgm:t>
    </dgm:pt>
    <dgm:pt modelId="{14B75D25-22CD-4A5B-8473-C2726C9804AE}" type="parTrans" cxnId="{50C8D711-030F-4869-A099-F9B6CAEEC380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1E762E96-2F2F-48F3-A8C4-3E38F9AAF521}" type="sibTrans" cxnId="{50C8D711-030F-4869-A099-F9B6CAEEC380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9D391EDC-A784-4835-AF2F-06430EE60D52}">
      <dgm:prSet custT="1"/>
      <dgm:spPr/>
      <dgm:t>
        <a:bodyPr/>
        <a:lstStyle/>
        <a:p>
          <a:r>
            <a:rPr lang="es-CO" sz="1400" dirty="0">
              <a:latin typeface="Trebuchet MS" panose="020B0603020202020204" pitchFamily="34" charset="0"/>
            </a:rPr>
            <a:t>Tasa de cambio (devaluación) 19,6%</a:t>
          </a:r>
        </a:p>
      </dgm:t>
    </dgm:pt>
    <dgm:pt modelId="{2563824C-7C10-49D9-8A7B-6BDC82A216A5}" type="parTrans" cxnId="{128F1DC4-0041-4460-9673-505933177FD5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C2A28E2C-F0F1-425E-B1FB-D4FDAA85CFDA}" type="sibTrans" cxnId="{128F1DC4-0041-4460-9673-505933177FD5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2E134AA3-1255-46BC-8EA6-EABD185796F2}">
      <dgm:prSet custT="1"/>
      <dgm:spPr/>
      <dgm:t>
        <a:bodyPr/>
        <a:lstStyle/>
        <a:p>
          <a:r>
            <a:rPr lang="es-CO" sz="1400">
              <a:latin typeface="Trebuchet MS" panose="020B0603020202020204" pitchFamily="34" charset="0"/>
            </a:rPr>
            <a:t>Elevada carga tributaria 13,6%</a:t>
          </a:r>
        </a:p>
      </dgm:t>
    </dgm:pt>
    <dgm:pt modelId="{EFF92972-3183-4D4A-82BC-3A3597030EEB}" type="parTrans" cxnId="{D817183E-D7C9-4373-8E5C-BB02B30297DE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4FDC5D41-C3CD-435A-A029-129F942BCCB8}" type="sibTrans" cxnId="{D817183E-D7C9-4373-8E5C-BB02B30297DE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4A443CA1-205A-4AF2-8948-CCF4804541EE}">
      <dgm:prSet custT="1"/>
      <dgm:spPr/>
      <dgm:t>
        <a:bodyPr/>
        <a:lstStyle/>
        <a:p>
          <a:r>
            <a:rPr lang="es-CO" sz="1400">
              <a:latin typeface="Trebuchet MS" panose="020B0603020202020204" pitchFamily="34" charset="0"/>
            </a:rPr>
            <a:t>Falta de demanda 28,3%</a:t>
          </a:r>
        </a:p>
      </dgm:t>
    </dgm:pt>
    <dgm:pt modelId="{42DAAA51-F9FD-4FFE-A225-644A448940BB}" type="parTrans" cxnId="{7D8F2FD7-C45E-48BD-9467-EA701BAC3DA6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E47E47D1-0328-4325-8A66-2D3C00395A48}" type="sibTrans" cxnId="{7D8F2FD7-C45E-48BD-9467-EA701BAC3DA6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613A3AE6-537F-4BD0-9213-C8876679A1E9}">
      <dgm:prSet custT="1"/>
      <dgm:spPr/>
      <dgm:t>
        <a:bodyPr/>
        <a:lstStyle/>
        <a:p>
          <a:r>
            <a:rPr lang="es-CO" sz="1400">
              <a:latin typeface="Trebuchet MS" panose="020B0603020202020204" pitchFamily="34" charset="0"/>
            </a:rPr>
            <a:t>Elevada competencia 21,7%</a:t>
          </a:r>
        </a:p>
      </dgm:t>
    </dgm:pt>
    <dgm:pt modelId="{319F1515-7141-495E-914C-1213EF40BF31}" type="parTrans" cxnId="{64CC4BD9-2DBF-48A2-98B6-A1BFFDD13272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F98166DC-FE9D-4EB1-8C87-7CACF70AE8D2}" type="sibTrans" cxnId="{64CC4BD9-2DBF-48A2-98B6-A1BFFDD13272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5269B508-3E70-4B8C-8493-704ADBD708A1}">
      <dgm:prSet custT="1"/>
      <dgm:spPr/>
      <dgm:t>
        <a:bodyPr/>
        <a:lstStyle/>
        <a:p>
          <a:r>
            <a:rPr lang="es-CO" sz="1400">
              <a:latin typeface="Trebuchet MS" panose="020B0603020202020204" pitchFamily="34" charset="0"/>
            </a:rPr>
            <a:t>Elevada carga tributaria 19,8</a:t>
          </a:r>
          <a:r>
            <a:rPr lang="es-CO" sz="1200">
              <a:latin typeface="Trebuchet MS" panose="020B0603020202020204" pitchFamily="34" charset="0"/>
            </a:rPr>
            <a:t>%</a:t>
          </a:r>
        </a:p>
      </dgm:t>
    </dgm:pt>
    <dgm:pt modelId="{D0DCD0A6-CB19-4126-A24C-2B451F307D3D}" type="parTrans" cxnId="{4D6E7738-7FE6-4AD6-B82E-2D6701F95EE6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6315D752-2FF3-4007-B8E0-345CE43365D4}" type="sibTrans" cxnId="{4D6E7738-7FE6-4AD6-B82E-2D6701F95EE6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8089D9B7-64F3-43CF-8958-85A4EC13CF4F}">
      <dgm:prSet phldrT="[Texto]" custT="1"/>
      <dgm:spPr/>
      <dgm:t>
        <a:bodyPr/>
        <a:lstStyle/>
        <a:p>
          <a:r>
            <a:rPr lang="es-CO" sz="1400">
              <a:latin typeface="Trebuchet MS" panose="020B0603020202020204" pitchFamily="34" charset="0"/>
            </a:rPr>
            <a:t>Falta de demanda 17,6%</a:t>
          </a:r>
        </a:p>
      </dgm:t>
    </dgm:pt>
    <dgm:pt modelId="{CE1800FD-A571-450A-A248-F3768D8C5124}" type="parTrans" cxnId="{BEFBB240-4780-4ACA-A73F-BF17CE831742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602EE805-9593-4D42-A066-3426292B13C9}" type="sibTrans" cxnId="{BEFBB240-4780-4ACA-A73F-BF17CE831742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13E99547-61B1-435E-90FE-8F1DBBCD6B3C}">
      <dgm:prSet phldrT="[Texto]" custT="1"/>
      <dgm:spPr/>
      <dgm:t>
        <a:bodyPr/>
        <a:lstStyle/>
        <a:p>
          <a:r>
            <a:rPr lang="es-CO" sz="1400">
              <a:latin typeface="Trebuchet MS" panose="020B0603020202020204" pitchFamily="34" charset="0"/>
            </a:rPr>
            <a:t>Elevada carga tributaria 15,9%</a:t>
          </a:r>
        </a:p>
      </dgm:t>
    </dgm:pt>
    <dgm:pt modelId="{E34357FB-01F0-4199-A0D7-15E62D7A9383}" type="parTrans" cxnId="{2BA0670A-0054-4C7E-980D-720EF556FE26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6E03295B-91A2-4537-92BF-7B1B80745472}" type="sibTrans" cxnId="{2BA0670A-0054-4C7E-980D-720EF556FE26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80ABE9CE-7325-4DF4-895B-71333989973C}">
      <dgm:prSet custT="1"/>
      <dgm:spPr/>
      <dgm:t>
        <a:bodyPr/>
        <a:lstStyle/>
        <a:p>
          <a:r>
            <a:rPr lang="es-CO" sz="1400">
              <a:latin typeface="Trebuchet MS" panose="020B0603020202020204" pitchFamily="34" charset="0"/>
            </a:rPr>
            <a:t>Elevada carga tributaria 25,3%</a:t>
          </a:r>
        </a:p>
      </dgm:t>
    </dgm:pt>
    <dgm:pt modelId="{2142D5F0-1922-4B6A-A1B9-0C9284584C17}" type="parTrans" cxnId="{58FEC785-3F26-4224-BA5A-64B8F562A07D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718675E6-0932-41E1-8CFC-D22BD9884580}" type="sibTrans" cxnId="{58FEC785-3F26-4224-BA5A-64B8F562A07D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5898517E-341C-400A-B24C-23D74228D001}">
      <dgm:prSet custT="1"/>
      <dgm:spPr/>
      <dgm:t>
        <a:bodyPr/>
        <a:lstStyle/>
        <a:p>
          <a:endParaRPr lang="es-CO" sz="1200">
            <a:latin typeface="Trebuchet MS" panose="020B0603020202020204" pitchFamily="34" charset="0"/>
          </a:endParaRPr>
        </a:p>
      </dgm:t>
    </dgm:pt>
    <dgm:pt modelId="{E90966B5-834C-4C76-91F2-176E2BBDD06F}" type="parTrans" cxnId="{46FECC04-413A-44FB-A8BC-9C45F23D7C83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9572916B-B089-4238-8E94-17E98AEE54BE}" type="sibTrans" cxnId="{46FECC04-413A-44FB-A8BC-9C45F23D7C83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AEBBD546-2161-4D7B-BB8E-898188DBFA97}">
      <dgm:prSet custT="1"/>
      <dgm:spPr/>
      <dgm:t>
        <a:bodyPr/>
        <a:lstStyle/>
        <a:p>
          <a:r>
            <a:rPr lang="es-CO" sz="1400">
              <a:latin typeface="Trebuchet MS" panose="020B0603020202020204" pitchFamily="34" charset="0"/>
            </a:rPr>
            <a:t>Tasa de cambio (devaluación) 21,5%</a:t>
          </a:r>
        </a:p>
      </dgm:t>
    </dgm:pt>
    <dgm:pt modelId="{E4277150-67F7-4AFC-A8A6-590E399A5FED}" type="parTrans" cxnId="{D9941E47-5219-4B70-B2DC-FFFA4FF34672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FD9A3B99-9CDA-4F7F-B12D-B3EEA086C409}" type="sibTrans" cxnId="{D9941E47-5219-4B70-B2DC-FFFA4FF34672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29A14F89-F89B-44A1-A5F1-29996F684CA1}">
      <dgm:prSet custT="1"/>
      <dgm:spPr/>
      <dgm:t>
        <a:bodyPr/>
        <a:lstStyle/>
        <a:p>
          <a:r>
            <a:rPr lang="es-CO" sz="1400">
              <a:latin typeface="Trebuchet MS" panose="020B0603020202020204" pitchFamily="34" charset="0"/>
            </a:rPr>
            <a:t>Elevada competencia 17,7%</a:t>
          </a:r>
        </a:p>
      </dgm:t>
    </dgm:pt>
    <dgm:pt modelId="{7F5FD022-2E03-4BF7-8B4B-9A7A9583D29F}" type="parTrans" cxnId="{6978CCC9-789E-44D7-AA91-E62E5A4162AD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EDDA571E-9DA7-4352-B3B5-0F47740FAF9E}" type="sibTrans" cxnId="{6978CCC9-789E-44D7-AA91-E62E5A4162AD}">
      <dgm:prSet/>
      <dgm:spPr/>
      <dgm:t>
        <a:bodyPr/>
        <a:lstStyle/>
        <a:p>
          <a:endParaRPr lang="es-CO" sz="4800">
            <a:latin typeface="Trebuchet MS" panose="020B0603020202020204" pitchFamily="34" charset="0"/>
          </a:endParaRPr>
        </a:p>
      </dgm:t>
    </dgm:pt>
    <dgm:pt modelId="{60C6607C-F2BB-4125-B212-F6FD5530BC48}">
      <dgm:prSet phldrT="[Texto]" custT="1"/>
      <dgm:spPr/>
      <dgm:t>
        <a:bodyPr/>
        <a:lstStyle/>
        <a:p>
          <a:r>
            <a:rPr lang="es-CO" sz="1400">
              <a:latin typeface="Trebuchet MS" panose="020B0603020202020204" pitchFamily="34" charset="0"/>
            </a:rPr>
            <a:t>Elevada carga tributaria 22,2%</a:t>
          </a:r>
        </a:p>
      </dgm:t>
    </dgm:pt>
    <dgm:pt modelId="{B7BF2F76-78C0-4960-AD23-166C17067F4F}" type="parTrans" cxnId="{83442D1E-922C-44DE-88F6-B12A628F4024}">
      <dgm:prSet/>
      <dgm:spPr/>
      <dgm:t>
        <a:bodyPr/>
        <a:lstStyle/>
        <a:p>
          <a:endParaRPr lang="es-CO" sz="4400">
            <a:latin typeface="Trebuchet MS" panose="020B0603020202020204" pitchFamily="34" charset="0"/>
          </a:endParaRPr>
        </a:p>
      </dgm:t>
    </dgm:pt>
    <dgm:pt modelId="{185E5512-E283-400F-BACD-95271B1D3A5D}" type="sibTrans" cxnId="{83442D1E-922C-44DE-88F6-B12A628F4024}">
      <dgm:prSet/>
      <dgm:spPr/>
      <dgm:t>
        <a:bodyPr/>
        <a:lstStyle/>
        <a:p>
          <a:endParaRPr lang="es-CO" sz="4400">
            <a:latin typeface="Trebuchet MS" panose="020B0603020202020204" pitchFamily="34" charset="0"/>
          </a:endParaRPr>
        </a:p>
      </dgm:t>
    </dgm:pt>
    <dgm:pt modelId="{3C31993F-FBD8-475F-AEDE-84AAF3E64B32}" type="pres">
      <dgm:prSet presAssocID="{26E64ED2-673A-4430-97C1-5562B7CEAB6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78F8625B-F948-4370-9328-4952327BD7BF}" type="pres">
      <dgm:prSet presAssocID="{E9D8384E-1834-41B7-A1B2-063C807D973D}" presName="linNode" presStyleCnt="0"/>
      <dgm:spPr/>
    </dgm:pt>
    <dgm:pt modelId="{5BDC8BDE-5FE7-47DC-AEFA-16E8784603EE}" type="pres">
      <dgm:prSet presAssocID="{E9D8384E-1834-41B7-A1B2-063C807D973D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03FE6BE-E64D-4528-BADD-9E2E76888F5E}" type="pres">
      <dgm:prSet presAssocID="{E9D8384E-1834-41B7-A1B2-063C807D973D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C0CDB0C-0C07-4D12-A611-924AECF9C340}" type="pres">
      <dgm:prSet presAssocID="{E9FD97D0-077C-42E6-805A-8A129C282865}" presName="sp" presStyleCnt="0"/>
      <dgm:spPr/>
    </dgm:pt>
    <dgm:pt modelId="{D9A527B7-283F-4F44-9F6D-B740A572A95D}" type="pres">
      <dgm:prSet presAssocID="{9E636D46-3804-463D-8185-6B11F267FDA2}" presName="linNode" presStyleCnt="0"/>
      <dgm:spPr/>
    </dgm:pt>
    <dgm:pt modelId="{6A575B29-FED5-4988-ABFF-1E6098592751}" type="pres">
      <dgm:prSet presAssocID="{9E636D46-3804-463D-8185-6B11F267FDA2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E9D0B76-52F8-49A7-8026-2CCCD4CAA4D8}" type="pres">
      <dgm:prSet presAssocID="{9E636D46-3804-463D-8185-6B11F267FDA2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AD74244-6161-4638-B82B-51E735F75049}" type="pres">
      <dgm:prSet presAssocID="{CB292267-F6CB-4F75-A4DF-34546A4C34BC}" presName="sp" presStyleCnt="0"/>
      <dgm:spPr/>
    </dgm:pt>
    <dgm:pt modelId="{949602ED-6FFA-48C2-92D8-9497C0A3CAFE}" type="pres">
      <dgm:prSet presAssocID="{96BEF2B3-3837-4861-8406-213180674D3A}" presName="linNode" presStyleCnt="0"/>
      <dgm:spPr/>
    </dgm:pt>
    <dgm:pt modelId="{032DB330-20E3-4C56-A609-7E5DA671BA4E}" type="pres">
      <dgm:prSet presAssocID="{96BEF2B3-3837-4861-8406-213180674D3A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B4EB9B0-45A4-41BF-B702-EFCFDAD62BE3}" type="pres">
      <dgm:prSet presAssocID="{96BEF2B3-3837-4861-8406-213180674D3A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28B1F85-743D-464B-A869-358DBB26FAD8}" type="pres">
      <dgm:prSet presAssocID="{FC33DBC8-872C-49F3-82ED-2F9A47E04C6D}" presName="sp" presStyleCnt="0"/>
      <dgm:spPr/>
    </dgm:pt>
    <dgm:pt modelId="{F2D6D2B9-323E-450E-8C72-7CA07BE76502}" type="pres">
      <dgm:prSet presAssocID="{CAB30958-1B32-4202-A2C2-59376149FA33}" presName="linNode" presStyleCnt="0"/>
      <dgm:spPr/>
    </dgm:pt>
    <dgm:pt modelId="{0BAE6402-4FD9-4D71-8DA7-841749225D79}" type="pres">
      <dgm:prSet presAssocID="{CAB30958-1B32-4202-A2C2-59376149FA33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A81A5D3-875D-425E-A96F-F68A0D0AF27E}" type="pres">
      <dgm:prSet presAssocID="{CAB30958-1B32-4202-A2C2-59376149FA33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55305E7-8596-4762-A879-EFBEA7ACA7DE}" type="pres">
      <dgm:prSet presAssocID="{CE8FB93C-91C4-4F52-8714-40839193F513}" presName="sp" presStyleCnt="0"/>
      <dgm:spPr/>
    </dgm:pt>
    <dgm:pt modelId="{F44E9A25-C761-4564-956A-26DD12D97223}" type="pres">
      <dgm:prSet presAssocID="{41C35FF9-7F90-4FF2-B189-FA896EDB94DE}" presName="linNode" presStyleCnt="0"/>
      <dgm:spPr/>
    </dgm:pt>
    <dgm:pt modelId="{59C97D20-7CB4-418E-A7C0-29E2F6DA1E68}" type="pres">
      <dgm:prSet presAssocID="{41C35FF9-7F90-4FF2-B189-FA896EDB94DE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FF42642-99BC-4F1F-80D6-C73057A43FDB}" type="pres">
      <dgm:prSet presAssocID="{41C35FF9-7F90-4FF2-B189-FA896EDB94DE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025FED14-BCA7-4EE9-9302-1B0F8A38D382}" srcId="{96BEF2B3-3837-4861-8406-213180674D3A}" destId="{38851C51-93C2-4631-91DA-C4E1B8CC0563}" srcOrd="4" destOrd="0" parTransId="{23E8CC5C-12E8-4ED2-841C-301460482DF7}" sibTransId="{7EEF7F98-2736-489D-9CD8-9F9015A8281D}"/>
    <dgm:cxn modelId="{1F770F59-64C8-4FF0-AF5C-DDE9DF12AE10}" type="presOf" srcId="{5269B508-3E70-4B8C-8493-704ADBD708A1}" destId="{BB4EB9B0-45A4-41BF-B702-EFCFDAD62BE3}" srcOrd="0" destOrd="3" presId="urn:microsoft.com/office/officeart/2005/8/layout/vList5"/>
    <dgm:cxn modelId="{0BF4F3CA-CDFD-4BAA-8FC8-90D8CFC98968}" type="presOf" srcId="{CAB30958-1B32-4202-A2C2-59376149FA33}" destId="{0BAE6402-4FD9-4D71-8DA7-841749225D79}" srcOrd="0" destOrd="0" presId="urn:microsoft.com/office/officeart/2005/8/layout/vList5"/>
    <dgm:cxn modelId="{BDAE00BF-B400-4985-BBCD-EAF4ECD03236}" type="presOf" srcId="{26E64ED2-673A-4430-97C1-5562B7CEAB61}" destId="{3C31993F-FBD8-475F-AEDE-84AAF3E64B32}" srcOrd="0" destOrd="0" presId="urn:microsoft.com/office/officeart/2005/8/layout/vList5"/>
    <dgm:cxn modelId="{7352D88B-DEC5-4FDA-9258-98B932E6F0DF}" srcId="{96BEF2B3-3837-4861-8406-213180674D3A}" destId="{B919A563-F0B7-47E8-A60D-B03D6E2B9457}" srcOrd="0" destOrd="0" parTransId="{37773C67-164C-4E94-B945-7EB3C793FA91}" sibTransId="{550D6A51-D2A6-4088-A6FE-28D046415204}"/>
    <dgm:cxn modelId="{41225805-3CDC-40B9-89C3-FE6A72DCB86C}" type="presOf" srcId="{8089D9B7-64F3-43CF-8958-85A4EC13CF4F}" destId="{3A81A5D3-875D-425E-A96F-F68A0D0AF27E}" srcOrd="0" destOrd="1" presId="urn:microsoft.com/office/officeart/2005/8/layout/vList5"/>
    <dgm:cxn modelId="{FA299248-3D96-4417-8C1E-26590909C773}" type="presOf" srcId="{60C6607C-F2BB-4125-B212-F6FD5530BC48}" destId="{503FE6BE-E64D-4528-BADD-9E2E76888F5E}" srcOrd="0" destOrd="1" presId="urn:microsoft.com/office/officeart/2005/8/layout/vList5"/>
    <dgm:cxn modelId="{C9C51524-BF0C-41F7-A3C6-EF6EDAB88DA8}" type="presOf" srcId="{D7DDF14C-D8DD-417E-A03B-A6024F099E9D}" destId="{3A81A5D3-875D-425E-A96F-F68A0D0AF27E}" srcOrd="0" destOrd="0" presId="urn:microsoft.com/office/officeart/2005/8/layout/vList5"/>
    <dgm:cxn modelId="{11CFBECC-77E5-4B6E-9367-46DF9AC97326}" type="presOf" srcId="{84C136D7-D27E-43ED-8945-39AAECFE531D}" destId="{503FE6BE-E64D-4528-BADD-9E2E76888F5E}" srcOrd="0" destOrd="2" presId="urn:microsoft.com/office/officeart/2005/8/layout/vList5"/>
    <dgm:cxn modelId="{72F21526-69A7-4CCC-92C3-4B2FA2C58FD3}" srcId="{26E64ED2-673A-4430-97C1-5562B7CEAB61}" destId="{41C35FF9-7F90-4FF2-B189-FA896EDB94DE}" srcOrd="4" destOrd="0" parTransId="{60D76562-9BBA-4F43-A2A2-B33EDE8417A5}" sibTransId="{696BB9DD-9648-47CA-80C5-3BF014DF24A1}"/>
    <dgm:cxn modelId="{A51EBA83-BA52-4A91-8ADD-82EF5C73F7CE}" type="presOf" srcId="{29A14F89-F89B-44A1-A5F1-29996F684CA1}" destId="{EFF42642-99BC-4F1F-80D6-C73057A43FDB}" srcOrd="0" destOrd="3" presId="urn:microsoft.com/office/officeart/2005/8/layout/vList5"/>
    <dgm:cxn modelId="{633FAC7A-52ED-4640-8BD7-3DDDE281186F}" type="presOf" srcId="{80ABE9CE-7325-4DF4-895B-71333989973C}" destId="{EFF42642-99BC-4F1F-80D6-C73057A43FDB}" srcOrd="0" destOrd="1" presId="urn:microsoft.com/office/officeart/2005/8/layout/vList5"/>
    <dgm:cxn modelId="{19A07D27-12F1-4DFA-88FB-ACF964CA1828}" type="presOf" srcId="{13E99547-61B1-435E-90FE-8F1DBBCD6B3C}" destId="{3A81A5D3-875D-425E-A96F-F68A0D0AF27E}" srcOrd="0" destOrd="2" presId="urn:microsoft.com/office/officeart/2005/8/layout/vList5"/>
    <dgm:cxn modelId="{64CC4BD9-2DBF-48A2-98B6-A1BFFDD13272}" srcId="{96BEF2B3-3837-4861-8406-213180674D3A}" destId="{613A3AE6-537F-4BD0-9213-C8876679A1E9}" srcOrd="2" destOrd="0" parTransId="{319F1515-7141-495E-914C-1213EF40BF31}" sibTransId="{F98166DC-FE9D-4EB1-8C87-7CACF70AE8D2}"/>
    <dgm:cxn modelId="{38063BCF-8DEE-4BEB-A4DD-5982DF8E5E0A}" type="presOf" srcId="{163A55C8-1DEA-4549-8E60-F59779311507}" destId="{EFF42642-99BC-4F1F-80D6-C73057A43FDB}" srcOrd="0" destOrd="0" presId="urn:microsoft.com/office/officeart/2005/8/layout/vList5"/>
    <dgm:cxn modelId="{7D8F2FD7-C45E-48BD-9467-EA701BAC3DA6}" srcId="{96BEF2B3-3837-4861-8406-213180674D3A}" destId="{4A443CA1-205A-4AF2-8948-CCF4804541EE}" srcOrd="1" destOrd="0" parTransId="{42DAAA51-F9FD-4FFE-A225-644A448940BB}" sibTransId="{E47E47D1-0328-4325-8A66-2D3C00395A48}"/>
    <dgm:cxn modelId="{4D6E7738-7FE6-4AD6-B82E-2D6701F95EE6}" srcId="{96BEF2B3-3837-4861-8406-213180674D3A}" destId="{5269B508-3E70-4B8C-8493-704ADBD708A1}" srcOrd="3" destOrd="0" parTransId="{D0DCD0A6-CB19-4126-A24C-2B451F307D3D}" sibTransId="{6315D752-2FF3-4007-B8E0-345CE43365D4}"/>
    <dgm:cxn modelId="{6978CCC9-789E-44D7-AA91-E62E5A4162AD}" srcId="{41C35FF9-7F90-4FF2-B189-FA896EDB94DE}" destId="{29A14F89-F89B-44A1-A5F1-29996F684CA1}" srcOrd="3" destOrd="0" parTransId="{7F5FD022-2E03-4BF7-8B4B-9A7A9583D29F}" sibTransId="{EDDA571E-9DA7-4352-B3B5-0F47740FAF9E}"/>
    <dgm:cxn modelId="{D817183E-D7C9-4373-8E5C-BB02B30297DE}" srcId="{9E636D46-3804-463D-8185-6B11F267FDA2}" destId="{2E134AA3-1255-46BC-8EA6-EABD185796F2}" srcOrd="2" destOrd="0" parTransId="{EFF92972-3183-4D4A-82BC-3A3597030EEB}" sibTransId="{4FDC5D41-C3CD-435A-A029-129F942BCCB8}"/>
    <dgm:cxn modelId="{46FECC04-413A-44FB-A8BC-9C45F23D7C83}" srcId="{41C35FF9-7F90-4FF2-B189-FA896EDB94DE}" destId="{5898517E-341C-400A-B24C-23D74228D001}" srcOrd="4" destOrd="0" parTransId="{E90966B5-834C-4C76-91F2-176E2BBDD06F}" sibTransId="{9572916B-B089-4238-8E94-17E98AEE54BE}"/>
    <dgm:cxn modelId="{C5175766-E831-4AD9-A4C1-BC33600CA3BB}" type="presOf" srcId="{613A3AE6-537F-4BD0-9213-C8876679A1E9}" destId="{BB4EB9B0-45A4-41BF-B702-EFCFDAD62BE3}" srcOrd="0" destOrd="2" presId="urn:microsoft.com/office/officeart/2005/8/layout/vList5"/>
    <dgm:cxn modelId="{2BA0670A-0054-4C7E-980D-720EF556FE26}" srcId="{CAB30958-1B32-4202-A2C2-59376149FA33}" destId="{13E99547-61B1-435E-90FE-8F1DBBCD6B3C}" srcOrd="2" destOrd="0" parTransId="{E34357FB-01F0-4199-A0D7-15E62D7A9383}" sibTransId="{6E03295B-91A2-4537-92BF-7B1B80745472}"/>
    <dgm:cxn modelId="{36685AF9-A144-419A-BBD2-B608FB738245}" type="presOf" srcId="{4A443CA1-205A-4AF2-8948-CCF4804541EE}" destId="{BB4EB9B0-45A4-41BF-B702-EFCFDAD62BE3}" srcOrd="0" destOrd="1" presId="urn:microsoft.com/office/officeart/2005/8/layout/vList5"/>
    <dgm:cxn modelId="{E65D9837-48EF-4C41-AF83-2B00634B94A4}" srcId="{26E64ED2-673A-4430-97C1-5562B7CEAB61}" destId="{96BEF2B3-3837-4861-8406-213180674D3A}" srcOrd="2" destOrd="0" parTransId="{F52B2756-BAB3-4F85-B7F0-2EF9B565DD4D}" sibTransId="{FC33DBC8-872C-49F3-82ED-2F9A47E04C6D}"/>
    <dgm:cxn modelId="{846959D1-6A7B-450E-9390-DB394EFA4960}" srcId="{E9D8384E-1834-41B7-A1B2-063C807D973D}" destId="{40D56A7A-1851-4AED-85AA-DA4EEE34D2A8}" srcOrd="0" destOrd="0" parTransId="{8E2E3870-15B7-432C-93C4-19665CAD9360}" sibTransId="{47905AC0-8156-408E-BDCB-748F324F5895}"/>
    <dgm:cxn modelId="{5D10AD13-77E8-4A61-AA89-31F897A1EF3A}" type="presOf" srcId="{E9D8384E-1834-41B7-A1B2-063C807D973D}" destId="{5BDC8BDE-5FE7-47DC-AEFA-16E8784603EE}" srcOrd="0" destOrd="0" presId="urn:microsoft.com/office/officeart/2005/8/layout/vList5"/>
    <dgm:cxn modelId="{B36B965E-1701-40F3-BB98-73292BDBA862}" type="presOf" srcId="{96BEF2B3-3837-4861-8406-213180674D3A}" destId="{032DB330-20E3-4C56-A609-7E5DA671BA4E}" srcOrd="0" destOrd="0" presId="urn:microsoft.com/office/officeart/2005/8/layout/vList5"/>
    <dgm:cxn modelId="{91F14AF7-D4B8-40C9-8337-7C6E29A3FD44}" srcId="{26E64ED2-673A-4430-97C1-5562B7CEAB61}" destId="{E9D8384E-1834-41B7-A1B2-063C807D973D}" srcOrd="0" destOrd="0" parTransId="{059FF51C-F8EC-46B5-876D-98CBE5AA9D35}" sibTransId="{E9FD97D0-077C-42E6-805A-8A129C282865}"/>
    <dgm:cxn modelId="{98067CAF-8271-40BE-B0D1-4381D93705D1}" type="presOf" srcId="{40D56A7A-1851-4AED-85AA-DA4EEE34D2A8}" destId="{503FE6BE-E64D-4528-BADD-9E2E76888F5E}" srcOrd="0" destOrd="0" presId="urn:microsoft.com/office/officeart/2005/8/layout/vList5"/>
    <dgm:cxn modelId="{BC1F74B6-FEBD-423A-A6CF-0F8D5D7468CC}" srcId="{CAB30958-1B32-4202-A2C2-59376149FA33}" destId="{D7DDF14C-D8DD-417E-A03B-A6024F099E9D}" srcOrd="0" destOrd="0" parTransId="{C6085936-E311-4AB2-88F1-E996E7498F95}" sibTransId="{91F9E9CD-E5C8-4107-87F1-211670518C1C}"/>
    <dgm:cxn modelId="{44B9C8F8-B4B1-4FDD-B031-34EEA9B197EC}" type="presOf" srcId="{38851C51-93C2-4631-91DA-C4E1B8CC0563}" destId="{BB4EB9B0-45A4-41BF-B702-EFCFDAD62BE3}" srcOrd="0" destOrd="4" presId="urn:microsoft.com/office/officeart/2005/8/layout/vList5"/>
    <dgm:cxn modelId="{D27065D8-3A42-4F71-BD5A-E93EB815E8E1}" srcId="{41C35FF9-7F90-4FF2-B189-FA896EDB94DE}" destId="{163A55C8-1DEA-4549-8E60-F59779311507}" srcOrd="0" destOrd="0" parTransId="{0867DBFD-6462-4C35-82CF-D1C6A48B1E2A}" sibTransId="{0263D277-0384-482A-88B3-865A1C702BFD}"/>
    <dgm:cxn modelId="{CBB32C53-3012-4E2F-957E-81AB743F1E94}" srcId="{9E636D46-3804-463D-8185-6B11F267FDA2}" destId="{EF9DB58E-DC60-4988-9427-7AEEB46ACCF6}" srcOrd="0" destOrd="0" parTransId="{DDB8F522-ED30-49A6-A8D8-9E12661FC1FE}" sibTransId="{44E2E8E0-47B3-437E-98C9-7424EB5ABB80}"/>
    <dgm:cxn modelId="{584DD5F7-618B-4CF2-A067-F2762F17E708}" type="presOf" srcId="{9D391EDC-A784-4835-AF2F-06430EE60D52}" destId="{4E9D0B76-52F8-49A7-8026-2CCCD4CAA4D8}" srcOrd="0" destOrd="1" presId="urn:microsoft.com/office/officeart/2005/8/layout/vList5"/>
    <dgm:cxn modelId="{58FEC785-3F26-4224-BA5A-64B8F562A07D}" srcId="{41C35FF9-7F90-4FF2-B189-FA896EDB94DE}" destId="{80ABE9CE-7325-4DF4-895B-71333989973C}" srcOrd="1" destOrd="0" parTransId="{2142D5F0-1922-4B6A-A1B9-0C9284584C17}" sibTransId="{718675E6-0932-41E1-8CFC-D22BD9884580}"/>
    <dgm:cxn modelId="{0E82F10A-D363-4DA2-BD80-1B1930EFAD4E}" type="presOf" srcId="{9E636D46-3804-463D-8185-6B11F267FDA2}" destId="{6A575B29-FED5-4988-ABFF-1E6098592751}" srcOrd="0" destOrd="0" presId="urn:microsoft.com/office/officeart/2005/8/layout/vList5"/>
    <dgm:cxn modelId="{50C8D711-030F-4869-A099-F9B6CAEEC380}" srcId="{E9D8384E-1834-41B7-A1B2-063C807D973D}" destId="{84C136D7-D27E-43ED-8945-39AAECFE531D}" srcOrd="2" destOrd="0" parTransId="{14B75D25-22CD-4A5B-8473-C2726C9804AE}" sibTransId="{1E762E96-2F2F-48F3-A8C4-3E38F9AAF521}"/>
    <dgm:cxn modelId="{0C54B8D8-76C7-44AC-A3AB-623224ECFF96}" type="presOf" srcId="{AEBBD546-2161-4D7B-BB8E-898188DBFA97}" destId="{EFF42642-99BC-4F1F-80D6-C73057A43FDB}" srcOrd="0" destOrd="2" presId="urn:microsoft.com/office/officeart/2005/8/layout/vList5"/>
    <dgm:cxn modelId="{128F1DC4-0041-4460-9673-505933177FD5}" srcId="{9E636D46-3804-463D-8185-6B11F267FDA2}" destId="{9D391EDC-A784-4835-AF2F-06430EE60D52}" srcOrd="1" destOrd="0" parTransId="{2563824C-7C10-49D9-8A7B-6BDC82A216A5}" sibTransId="{C2A28E2C-F0F1-425E-B1FB-D4FDAA85CFDA}"/>
    <dgm:cxn modelId="{83442D1E-922C-44DE-88F6-B12A628F4024}" srcId="{E9D8384E-1834-41B7-A1B2-063C807D973D}" destId="{60C6607C-F2BB-4125-B212-F6FD5530BC48}" srcOrd="1" destOrd="0" parTransId="{B7BF2F76-78C0-4960-AD23-166C17067F4F}" sibTransId="{185E5512-E283-400F-BACD-95271B1D3A5D}"/>
    <dgm:cxn modelId="{665C3F63-6FA1-4C1B-85A6-E3E4B550D238}" srcId="{26E64ED2-673A-4430-97C1-5562B7CEAB61}" destId="{9E636D46-3804-463D-8185-6B11F267FDA2}" srcOrd="1" destOrd="0" parTransId="{69A15686-BB0A-4D75-838B-BBC4147378E0}" sibTransId="{CB292267-F6CB-4F75-A4DF-34546A4C34BC}"/>
    <dgm:cxn modelId="{55AE3236-D4CE-4807-A23D-E374DF3CDFF3}" srcId="{26E64ED2-673A-4430-97C1-5562B7CEAB61}" destId="{CAB30958-1B32-4202-A2C2-59376149FA33}" srcOrd="3" destOrd="0" parTransId="{FB362FF9-CC5A-4891-B8CC-508487676F5C}" sibTransId="{CE8FB93C-91C4-4F52-8714-40839193F513}"/>
    <dgm:cxn modelId="{C28AF045-A55B-495B-B150-878795C61D50}" type="presOf" srcId="{5898517E-341C-400A-B24C-23D74228D001}" destId="{EFF42642-99BC-4F1F-80D6-C73057A43FDB}" srcOrd="0" destOrd="4" presId="urn:microsoft.com/office/officeart/2005/8/layout/vList5"/>
    <dgm:cxn modelId="{88328526-6AFD-41BB-B2B9-A275CE2FEF9E}" type="presOf" srcId="{41C35FF9-7F90-4FF2-B189-FA896EDB94DE}" destId="{59C97D20-7CB4-418E-A7C0-29E2F6DA1E68}" srcOrd="0" destOrd="0" presId="urn:microsoft.com/office/officeart/2005/8/layout/vList5"/>
    <dgm:cxn modelId="{95B7D3B8-96C6-45FF-A7DF-34ECF969C96C}" type="presOf" srcId="{EF9DB58E-DC60-4988-9427-7AEEB46ACCF6}" destId="{4E9D0B76-52F8-49A7-8026-2CCCD4CAA4D8}" srcOrd="0" destOrd="0" presId="urn:microsoft.com/office/officeart/2005/8/layout/vList5"/>
    <dgm:cxn modelId="{BEFBB240-4780-4ACA-A73F-BF17CE831742}" srcId="{CAB30958-1B32-4202-A2C2-59376149FA33}" destId="{8089D9B7-64F3-43CF-8958-85A4EC13CF4F}" srcOrd="1" destOrd="0" parTransId="{CE1800FD-A571-450A-A248-F3768D8C5124}" sibTransId="{602EE805-9593-4D42-A066-3426292B13C9}"/>
    <dgm:cxn modelId="{1FB0C6CA-85E3-4FE9-BC0D-6B1C7607EC12}" type="presOf" srcId="{B919A563-F0B7-47E8-A60D-B03D6E2B9457}" destId="{BB4EB9B0-45A4-41BF-B702-EFCFDAD62BE3}" srcOrd="0" destOrd="0" presId="urn:microsoft.com/office/officeart/2005/8/layout/vList5"/>
    <dgm:cxn modelId="{D9941E47-5219-4B70-B2DC-FFFA4FF34672}" srcId="{41C35FF9-7F90-4FF2-B189-FA896EDB94DE}" destId="{AEBBD546-2161-4D7B-BB8E-898188DBFA97}" srcOrd="2" destOrd="0" parTransId="{E4277150-67F7-4AFC-A8A6-590E399A5FED}" sibTransId="{FD9A3B99-9CDA-4F7F-B12D-B3EEA086C409}"/>
    <dgm:cxn modelId="{CB4969A6-B84C-45A1-B99D-211FF9CCECCC}" type="presOf" srcId="{2E134AA3-1255-46BC-8EA6-EABD185796F2}" destId="{4E9D0B76-52F8-49A7-8026-2CCCD4CAA4D8}" srcOrd="0" destOrd="2" presId="urn:microsoft.com/office/officeart/2005/8/layout/vList5"/>
    <dgm:cxn modelId="{C7D70C8E-5386-4E94-9120-A7FB9A78B875}" type="presParOf" srcId="{3C31993F-FBD8-475F-AEDE-84AAF3E64B32}" destId="{78F8625B-F948-4370-9328-4952327BD7BF}" srcOrd="0" destOrd="0" presId="urn:microsoft.com/office/officeart/2005/8/layout/vList5"/>
    <dgm:cxn modelId="{9C515740-6D3F-4CA0-B72B-A061A9B29375}" type="presParOf" srcId="{78F8625B-F948-4370-9328-4952327BD7BF}" destId="{5BDC8BDE-5FE7-47DC-AEFA-16E8784603EE}" srcOrd="0" destOrd="0" presId="urn:microsoft.com/office/officeart/2005/8/layout/vList5"/>
    <dgm:cxn modelId="{8F7BEA49-5815-450C-85A6-9E2914DA7E78}" type="presParOf" srcId="{78F8625B-F948-4370-9328-4952327BD7BF}" destId="{503FE6BE-E64D-4528-BADD-9E2E76888F5E}" srcOrd="1" destOrd="0" presId="urn:microsoft.com/office/officeart/2005/8/layout/vList5"/>
    <dgm:cxn modelId="{758C236B-C531-4CFB-B913-855AF3263BAE}" type="presParOf" srcId="{3C31993F-FBD8-475F-AEDE-84AAF3E64B32}" destId="{DC0CDB0C-0C07-4D12-A611-924AECF9C340}" srcOrd="1" destOrd="0" presId="urn:microsoft.com/office/officeart/2005/8/layout/vList5"/>
    <dgm:cxn modelId="{0FF61188-04DC-410F-9862-7EC4D600BF36}" type="presParOf" srcId="{3C31993F-FBD8-475F-AEDE-84AAF3E64B32}" destId="{D9A527B7-283F-4F44-9F6D-B740A572A95D}" srcOrd="2" destOrd="0" presId="urn:microsoft.com/office/officeart/2005/8/layout/vList5"/>
    <dgm:cxn modelId="{73273849-B9FD-43F8-85B8-0C2B75161764}" type="presParOf" srcId="{D9A527B7-283F-4F44-9F6D-B740A572A95D}" destId="{6A575B29-FED5-4988-ABFF-1E6098592751}" srcOrd="0" destOrd="0" presId="urn:microsoft.com/office/officeart/2005/8/layout/vList5"/>
    <dgm:cxn modelId="{BAFD0FC2-0FBA-40B2-82A0-D8698E9317FE}" type="presParOf" srcId="{D9A527B7-283F-4F44-9F6D-B740A572A95D}" destId="{4E9D0B76-52F8-49A7-8026-2CCCD4CAA4D8}" srcOrd="1" destOrd="0" presId="urn:microsoft.com/office/officeart/2005/8/layout/vList5"/>
    <dgm:cxn modelId="{9A5929C6-F1A9-4F49-8F96-69F915EAABEF}" type="presParOf" srcId="{3C31993F-FBD8-475F-AEDE-84AAF3E64B32}" destId="{3AD74244-6161-4638-B82B-51E735F75049}" srcOrd="3" destOrd="0" presId="urn:microsoft.com/office/officeart/2005/8/layout/vList5"/>
    <dgm:cxn modelId="{B894CAB4-3F77-44F9-846E-55E7A6736203}" type="presParOf" srcId="{3C31993F-FBD8-475F-AEDE-84AAF3E64B32}" destId="{949602ED-6FFA-48C2-92D8-9497C0A3CAFE}" srcOrd="4" destOrd="0" presId="urn:microsoft.com/office/officeart/2005/8/layout/vList5"/>
    <dgm:cxn modelId="{F7248998-1CC8-4A8F-83B3-1052F9FC8BE7}" type="presParOf" srcId="{949602ED-6FFA-48C2-92D8-9497C0A3CAFE}" destId="{032DB330-20E3-4C56-A609-7E5DA671BA4E}" srcOrd="0" destOrd="0" presId="urn:microsoft.com/office/officeart/2005/8/layout/vList5"/>
    <dgm:cxn modelId="{63993F26-4288-4E42-BEDF-DB2904B9D1DB}" type="presParOf" srcId="{949602ED-6FFA-48C2-92D8-9497C0A3CAFE}" destId="{BB4EB9B0-45A4-41BF-B702-EFCFDAD62BE3}" srcOrd="1" destOrd="0" presId="urn:microsoft.com/office/officeart/2005/8/layout/vList5"/>
    <dgm:cxn modelId="{93A280EE-5CFA-4A2E-8229-1E4A401E8190}" type="presParOf" srcId="{3C31993F-FBD8-475F-AEDE-84AAF3E64B32}" destId="{228B1F85-743D-464B-A869-358DBB26FAD8}" srcOrd="5" destOrd="0" presId="urn:microsoft.com/office/officeart/2005/8/layout/vList5"/>
    <dgm:cxn modelId="{6EBBCECC-C7D9-4917-A711-CD7A429CD8E4}" type="presParOf" srcId="{3C31993F-FBD8-475F-AEDE-84AAF3E64B32}" destId="{F2D6D2B9-323E-450E-8C72-7CA07BE76502}" srcOrd="6" destOrd="0" presId="urn:microsoft.com/office/officeart/2005/8/layout/vList5"/>
    <dgm:cxn modelId="{FAFD6C5E-7CA2-40CD-94DC-0512EA375B37}" type="presParOf" srcId="{F2D6D2B9-323E-450E-8C72-7CA07BE76502}" destId="{0BAE6402-4FD9-4D71-8DA7-841749225D79}" srcOrd="0" destOrd="0" presId="urn:microsoft.com/office/officeart/2005/8/layout/vList5"/>
    <dgm:cxn modelId="{20484DF1-CA6B-4CAC-8D7F-8832AD1106A3}" type="presParOf" srcId="{F2D6D2B9-323E-450E-8C72-7CA07BE76502}" destId="{3A81A5D3-875D-425E-A96F-F68A0D0AF27E}" srcOrd="1" destOrd="0" presId="urn:microsoft.com/office/officeart/2005/8/layout/vList5"/>
    <dgm:cxn modelId="{85BF3166-A19F-4C65-AB1D-D79A44EE2B52}" type="presParOf" srcId="{3C31993F-FBD8-475F-AEDE-84AAF3E64B32}" destId="{955305E7-8596-4762-A879-EFBEA7ACA7DE}" srcOrd="7" destOrd="0" presId="urn:microsoft.com/office/officeart/2005/8/layout/vList5"/>
    <dgm:cxn modelId="{EED5C758-8B1F-4757-A31E-BC1F3FE7E4EF}" type="presParOf" srcId="{3C31993F-FBD8-475F-AEDE-84AAF3E64B32}" destId="{F44E9A25-C761-4564-956A-26DD12D97223}" srcOrd="8" destOrd="0" presId="urn:microsoft.com/office/officeart/2005/8/layout/vList5"/>
    <dgm:cxn modelId="{B9A4BA17-804A-4AE8-9452-DC96FEAADDAE}" type="presParOf" srcId="{F44E9A25-C761-4564-956A-26DD12D97223}" destId="{59C97D20-7CB4-418E-A7C0-29E2F6DA1E68}" srcOrd="0" destOrd="0" presId="urn:microsoft.com/office/officeart/2005/8/layout/vList5"/>
    <dgm:cxn modelId="{8F8FCE18-81CA-40F1-9663-F1E33B32C5B1}" type="presParOf" srcId="{F44E9A25-C761-4564-956A-26DD12D97223}" destId="{EFF42642-99BC-4F1F-80D6-C73057A43FD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F25E4F-121F-4D6A-8864-60B76211B07E}" type="doc">
      <dgm:prSet loTypeId="urn:microsoft.com/office/officeart/2005/8/layout/hProcess11" loCatId="process" qsTypeId="urn:microsoft.com/office/officeart/2005/8/quickstyle/simple1" qsCatId="simple" csTypeId="urn:microsoft.com/office/officeart/2005/8/colors/accent6_5" csCatId="accent6" phldr="1"/>
      <dgm:spPr/>
    </dgm:pt>
    <dgm:pt modelId="{8AF7AA7F-013D-4FCD-AF94-5B04B923EDBD}">
      <dgm:prSet phldrT="[Texto]" custT="1"/>
      <dgm:spPr/>
      <dgm:t>
        <a:bodyPr/>
        <a:lstStyle/>
        <a:p>
          <a:r>
            <a:rPr lang="es-CO" sz="1800" b="1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2010</a:t>
          </a:r>
          <a:endParaRPr lang="es-CO" sz="1800" b="1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7E13266-1352-4515-A847-ACAD59763D67}" type="parTrans" cxnId="{92E15D51-6DB2-484F-BCC8-CA8EFB0D4F3A}">
      <dgm:prSet/>
      <dgm:spPr/>
      <dgm:t>
        <a:bodyPr/>
        <a:lstStyle/>
        <a:p>
          <a:endParaRPr lang="es-CO"/>
        </a:p>
      </dgm:t>
    </dgm:pt>
    <dgm:pt modelId="{EB0A63C7-1FAE-4F3D-A3A1-9AB8649531DB}" type="sibTrans" cxnId="{92E15D51-6DB2-484F-BCC8-CA8EFB0D4F3A}">
      <dgm:prSet/>
      <dgm:spPr/>
      <dgm:t>
        <a:bodyPr/>
        <a:lstStyle/>
        <a:p>
          <a:endParaRPr lang="es-CO"/>
        </a:p>
      </dgm:t>
    </dgm:pt>
    <dgm:pt modelId="{65AFDCF4-DD20-4811-A942-FDA89AE0AF93}">
      <dgm:prSet phldrT="[Texto]" custT="1"/>
      <dgm:spPr/>
      <dgm:t>
        <a:bodyPr/>
        <a:lstStyle/>
        <a:p>
          <a:r>
            <a:rPr lang="es-CO" sz="1800" b="1" kern="1200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2011</a:t>
          </a:r>
          <a:endParaRPr lang="es-CO" sz="1800" b="1" kern="1200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1AE630B-1BC7-432C-9791-2E8CB5B8A748}" type="sibTrans" cxnId="{0EAFC7C7-8A17-4929-B3AA-71425E2284F8}">
      <dgm:prSet/>
      <dgm:spPr/>
      <dgm:t>
        <a:bodyPr/>
        <a:lstStyle/>
        <a:p>
          <a:endParaRPr lang="es-CO"/>
        </a:p>
      </dgm:t>
    </dgm:pt>
    <dgm:pt modelId="{1F1D9EF6-35BA-4D59-A3FC-9067A80DBD3F}" type="parTrans" cxnId="{0EAFC7C7-8A17-4929-B3AA-71425E2284F8}">
      <dgm:prSet/>
      <dgm:spPr/>
      <dgm:t>
        <a:bodyPr/>
        <a:lstStyle/>
        <a:p>
          <a:endParaRPr lang="es-CO"/>
        </a:p>
      </dgm:t>
    </dgm:pt>
    <dgm:pt modelId="{BEE76A16-8E8D-4C4C-9897-4F8A4BA3EE54}">
      <dgm:prSet phldrT="[Texto]" custT="1"/>
      <dgm:spPr/>
      <dgm:t>
        <a:bodyPr/>
        <a:lstStyle/>
        <a:p>
          <a:r>
            <a:rPr lang="es-CO" sz="1800" b="1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2012</a:t>
          </a:r>
          <a:endParaRPr lang="es-CO" sz="1800" b="1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FCCD03B-DEA7-432C-8708-67610352C241}" type="parTrans" cxnId="{0913A746-041A-4577-A8E6-73D09765A848}">
      <dgm:prSet/>
      <dgm:spPr/>
      <dgm:t>
        <a:bodyPr/>
        <a:lstStyle/>
        <a:p>
          <a:endParaRPr lang="es-CO"/>
        </a:p>
      </dgm:t>
    </dgm:pt>
    <dgm:pt modelId="{4A19D97D-EC99-46BF-B490-8FA5D9C48D94}" type="sibTrans" cxnId="{0913A746-041A-4577-A8E6-73D09765A848}">
      <dgm:prSet/>
      <dgm:spPr/>
      <dgm:t>
        <a:bodyPr/>
        <a:lstStyle/>
        <a:p>
          <a:endParaRPr lang="es-CO"/>
        </a:p>
      </dgm:t>
    </dgm:pt>
    <dgm:pt modelId="{EA4623F4-CEFA-4802-8C88-5752D2ED99EF}">
      <dgm:prSet phldrT="[Texto]" custT="1"/>
      <dgm:spPr/>
      <dgm:t>
        <a:bodyPr/>
        <a:lstStyle/>
        <a:p>
          <a:r>
            <a:rPr lang="es-CO" sz="1800" b="1" kern="1200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2013</a:t>
          </a:r>
          <a:endParaRPr lang="es-CO" sz="1800" b="1" kern="1200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AE734D1-D4B6-4C5E-B4F2-65CE562400E8}" type="parTrans" cxnId="{74FB6D7D-B584-4D09-B97C-183790ED2791}">
      <dgm:prSet/>
      <dgm:spPr/>
      <dgm:t>
        <a:bodyPr/>
        <a:lstStyle/>
        <a:p>
          <a:endParaRPr lang="es-CO"/>
        </a:p>
      </dgm:t>
    </dgm:pt>
    <dgm:pt modelId="{15D93A59-9CD8-4D3D-A1F8-422ECEA04CFB}" type="sibTrans" cxnId="{74FB6D7D-B584-4D09-B97C-183790ED2791}">
      <dgm:prSet/>
      <dgm:spPr/>
      <dgm:t>
        <a:bodyPr/>
        <a:lstStyle/>
        <a:p>
          <a:endParaRPr lang="es-CO"/>
        </a:p>
      </dgm:t>
    </dgm:pt>
    <dgm:pt modelId="{73E51CEA-DBFC-43B2-9396-AC2B09D5D802}">
      <dgm:prSet phldrT="[Texto]" custT="1"/>
      <dgm:spPr/>
      <dgm:t>
        <a:bodyPr/>
        <a:lstStyle/>
        <a:p>
          <a:r>
            <a:rPr lang="es-CO" sz="1800" b="1" kern="1200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2014</a:t>
          </a:r>
          <a:endParaRPr lang="es-CO" sz="1800" b="1" kern="1200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D3EE2CC-1A3E-40B9-BF85-FBD9755F66A1}" type="parTrans" cxnId="{C77A4572-8A04-480E-9ED1-10B299AF7E57}">
      <dgm:prSet/>
      <dgm:spPr/>
      <dgm:t>
        <a:bodyPr/>
        <a:lstStyle/>
        <a:p>
          <a:endParaRPr lang="es-CO"/>
        </a:p>
      </dgm:t>
    </dgm:pt>
    <dgm:pt modelId="{6BE23B07-145A-4945-93FA-BA4D1B2C4D54}" type="sibTrans" cxnId="{C77A4572-8A04-480E-9ED1-10B299AF7E57}">
      <dgm:prSet/>
      <dgm:spPr/>
      <dgm:t>
        <a:bodyPr/>
        <a:lstStyle/>
        <a:p>
          <a:endParaRPr lang="es-CO"/>
        </a:p>
      </dgm:t>
    </dgm:pt>
    <dgm:pt modelId="{208B39E6-75FA-4FC5-87EF-373B90D3D477}">
      <dgm:prSet phldrT="[Texto]" custT="1"/>
      <dgm:spPr/>
      <dgm:t>
        <a:bodyPr/>
        <a:lstStyle/>
        <a:p>
          <a:r>
            <a:rPr lang="es-CO" sz="1800" b="1" kern="1200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2015</a:t>
          </a:r>
          <a:endParaRPr lang="es-CO" sz="1800" b="1" kern="1200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61AB9E3-D074-4C78-A121-D6BAF7642D72}" type="parTrans" cxnId="{734C0150-63B5-49D1-87EF-BB3D60E026B7}">
      <dgm:prSet/>
      <dgm:spPr/>
      <dgm:t>
        <a:bodyPr/>
        <a:lstStyle/>
        <a:p>
          <a:endParaRPr lang="es-CO"/>
        </a:p>
      </dgm:t>
    </dgm:pt>
    <dgm:pt modelId="{491627E2-DD68-42D9-ADD1-043D53199F91}" type="sibTrans" cxnId="{734C0150-63B5-49D1-87EF-BB3D60E026B7}">
      <dgm:prSet/>
      <dgm:spPr/>
      <dgm:t>
        <a:bodyPr/>
        <a:lstStyle/>
        <a:p>
          <a:endParaRPr lang="es-CO"/>
        </a:p>
      </dgm:t>
    </dgm:pt>
    <dgm:pt modelId="{D4831F91-A614-409F-89A1-EBB1DDF4D5D2}" type="pres">
      <dgm:prSet presAssocID="{06F25E4F-121F-4D6A-8864-60B76211B07E}" presName="Name0" presStyleCnt="0">
        <dgm:presLayoutVars>
          <dgm:dir/>
          <dgm:resizeHandles val="exact"/>
        </dgm:presLayoutVars>
      </dgm:prSet>
      <dgm:spPr/>
    </dgm:pt>
    <dgm:pt modelId="{28A5AB3E-0051-4D4C-943C-4BD0BD06E3AB}" type="pres">
      <dgm:prSet presAssocID="{06F25E4F-121F-4D6A-8864-60B76211B07E}" presName="arrow" presStyleLbl="bgShp" presStyleIdx="0" presStyleCnt="1" custLinFactNeighborX="370" custLinFactNeighborY="1986"/>
      <dgm:spPr>
        <a:solidFill>
          <a:schemeClr val="accent6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endParaRPr lang="es-CO"/>
        </a:p>
      </dgm:t>
    </dgm:pt>
    <dgm:pt modelId="{5C8FEE60-A1D2-4C8B-AB38-BEFF5081347E}" type="pres">
      <dgm:prSet presAssocID="{06F25E4F-121F-4D6A-8864-60B76211B07E}" presName="points" presStyleCnt="0"/>
      <dgm:spPr/>
    </dgm:pt>
    <dgm:pt modelId="{0F372CE7-1C5B-49AF-9D3F-5793C95FB0CE}" type="pres">
      <dgm:prSet presAssocID="{8AF7AA7F-013D-4FCD-AF94-5B04B923EDBD}" presName="compositeA" presStyleCnt="0"/>
      <dgm:spPr/>
    </dgm:pt>
    <dgm:pt modelId="{EF4086A7-5BA4-47C2-8A4A-7EF6775DA8EF}" type="pres">
      <dgm:prSet presAssocID="{8AF7AA7F-013D-4FCD-AF94-5B04B923EDBD}" presName="textA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9C72302-1ECF-49DE-86B9-A59D3280C2DB}" type="pres">
      <dgm:prSet presAssocID="{8AF7AA7F-013D-4FCD-AF94-5B04B923EDBD}" presName="circleA" presStyleLbl="node1" presStyleIdx="0" presStyleCnt="6" custLinFactNeighborX="59670" custLinFactNeighborY="14286"/>
      <dgm:spPr/>
    </dgm:pt>
    <dgm:pt modelId="{1D735608-F3D4-429D-8DE2-7C426C5EEE1E}" type="pres">
      <dgm:prSet presAssocID="{8AF7AA7F-013D-4FCD-AF94-5B04B923EDBD}" presName="spaceA" presStyleCnt="0"/>
      <dgm:spPr/>
    </dgm:pt>
    <dgm:pt modelId="{185A7322-52E9-4CAE-B3CE-4BB8DE1E2DCC}" type="pres">
      <dgm:prSet presAssocID="{EB0A63C7-1FAE-4F3D-A3A1-9AB8649531DB}" presName="space" presStyleCnt="0"/>
      <dgm:spPr/>
    </dgm:pt>
    <dgm:pt modelId="{BB6633D2-A362-4883-80BB-EA60002F0A6F}" type="pres">
      <dgm:prSet presAssocID="{65AFDCF4-DD20-4811-A942-FDA89AE0AF93}" presName="compositeB" presStyleCnt="0"/>
      <dgm:spPr/>
    </dgm:pt>
    <dgm:pt modelId="{91E28432-8B1D-4CE2-8B8D-BE912E2730EE}" type="pres">
      <dgm:prSet presAssocID="{65AFDCF4-DD20-4811-A942-FDA89AE0AF93}" presName="textB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9217D15-EF19-4D54-8773-07E2FAE89832}" type="pres">
      <dgm:prSet presAssocID="{65AFDCF4-DD20-4811-A942-FDA89AE0AF93}" presName="circleB" presStyleLbl="node1" presStyleIdx="1" presStyleCnt="6"/>
      <dgm:spPr/>
    </dgm:pt>
    <dgm:pt modelId="{59C6D73A-7A91-4EA0-9FD2-A0D442B399DE}" type="pres">
      <dgm:prSet presAssocID="{65AFDCF4-DD20-4811-A942-FDA89AE0AF93}" presName="spaceB" presStyleCnt="0"/>
      <dgm:spPr/>
    </dgm:pt>
    <dgm:pt modelId="{77820369-11C5-438F-A3B2-106607828451}" type="pres">
      <dgm:prSet presAssocID="{71AE630B-1BC7-432C-9791-2E8CB5B8A748}" presName="space" presStyleCnt="0"/>
      <dgm:spPr/>
    </dgm:pt>
    <dgm:pt modelId="{34742D69-2BEB-4DBB-8B2A-DE627905E1D2}" type="pres">
      <dgm:prSet presAssocID="{BEE76A16-8E8D-4C4C-9897-4F8A4BA3EE54}" presName="compositeA" presStyleCnt="0"/>
      <dgm:spPr/>
    </dgm:pt>
    <dgm:pt modelId="{D5394F0D-561B-4D84-BC31-ACC8E3DA6D18}" type="pres">
      <dgm:prSet presAssocID="{BEE76A16-8E8D-4C4C-9897-4F8A4BA3EE54}" presName="textA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C1427A4-45F9-4ECA-A258-4B0B2BDD98E8}" type="pres">
      <dgm:prSet presAssocID="{BEE76A16-8E8D-4C4C-9897-4F8A4BA3EE54}" presName="circleA" presStyleLbl="node1" presStyleIdx="2" presStyleCnt="6"/>
      <dgm:spPr/>
    </dgm:pt>
    <dgm:pt modelId="{B6DF6E0C-69E5-438C-B95E-7C090B6ACCF0}" type="pres">
      <dgm:prSet presAssocID="{BEE76A16-8E8D-4C4C-9897-4F8A4BA3EE54}" presName="spaceA" presStyleCnt="0"/>
      <dgm:spPr/>
    </dgm:pt>
    <dgm:pt modelId="{F0D81BC1-F6E2-43FA-A9E9-1BD106F040DE}" type="pres">
      <dgm:prSet presAssocID="{4A19D97D-EC99-46BF-B490-8FA5D9C48D94}" presName="space" presStyleCnt="0"/>
      <dgm:spPr/>
    </dgm:pt>
    <dgm:pt modelId="{C45A16D2-F927-468D-BEE5-DD5567C40E55}" type="pres">
      <dgm:prSet presAssocID="{EA4623F4-CEFA-4802-8C88-5752D2ED99EF}" presName="compositeB" presStyleCnt="0"/>
      <dgm:spPr/>
    </dgm:pt>
    <dgm:pt modelId="{1EF0F85A-EEFD-4AE8-BF75-FC316304C487}" type="pres">
      <dgm:prSet presAssocID="{EA4623F4-CEFA-4802-8C88-5752D2ED99EF}" presName="textB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5B99ABC-19A0-44A2-9F7B-6E2252F19A3B}" type="pres">
      <dgm:prSet presAssocID="{EA4623F4-CEFA-4802-8C88-5752D2ED99EF}" presName="circleB" presStyleLbl="node1" presStyleIdx="3" presStyleCnt="6"/>
      <dgm:spPr/>
    </dgm:pt>
    <dgm:pt modelId="{F458D26D-E9F9-413A-894C-C57C51BF3F32}" type="pres">
      <dgm:prSet presAssocID="{EA4623F4-CEFA-4802-8C88-5752D2ED99EF}" presName="spaceB" presStyleCnt="0"/>
      <dgm:spPr/>
    </dgm:pt>
    <dgm:pt modelId="{B86848DB-EC22-4744-8539-0D71FBA259FD}" type="pres">
      <dgm:prSet presAssocID="{15D93A59-9CD8-4D3D-A1F8-422ECEA04CFB}" presName="space" presStyleCnt="0"/>
      <dgm:spPr/>
    </dgm:pt>
    <dgm:pt modelId="{E4D9F9AE-C018-417E-9D30-B55C469138CA}" type="pres">
      <dgm:prSet presAssocID="{73E51CEA-DBFC-43B2-9396-AC2B09D5D802}" presName="compositeA" presStyleCnt="0"/>
      <dgm:spPr/>
    </dgm:pt>
    <dgm:pt modelId="{8B55300C-1791-4C2B-BC9A-D83BF288DD0B}" type="pres">
      <dgm:prSet presAssocID="{73E51CEA-DBFC-43B2-9396-AC2B09D5D802}" presName="textA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B8A3492-9F2D-4CE9-B1A9-661C8B5B1F24}" type="pres">
      <dgm:prSet presAssocID="{73E51CEA-DBFC-43B2-9396-AC2B09D5D802}" presName="circleA" presStyleLbl="node1" presStyleIdx="4" presStyleCnt="6"/>
      <dgm:spPr/>
    </dgm:pt>
    <dgm:pt modelId="{7E83C6FB-96A0-4E6F-9B6F-0E04B497FFE6}" type="pres">
      <dgm:prSet presAssocID="{73E51CEA-DBFC-43B2-9396-AC2B09D5D802}" presName="spaceA" presStyleCnt="0"/>
      <dgm:spPr/>
    </dgm:pt>
    <dgm:pt modelId="{72B71506-CF2D-4D76-8CAF-CA49C34EFD2B}" type="pres">
      <dgm:prSet presAssocID="{6BE23B07-145A-4945-93FA-BA4D1B2C4D54}" presName="space" presStyleCnt="0"/>
      <dgm:spPr/>
    </dgm:pt>
    <dgm:pt modelId="{809B3C5A-0A41-4631-AD3A-102ECB8B44AD}" type="pres">
      <dgm:prSet presAssocID="{208B39E6-75FA-4FC5-87EF-373B90D3D477}" presName="compositeB" presStyleCnt="0"/>
      <dgm:spPr/>
    </dgm:pt>
    <dgm:pt modelId="{424E77E2-8147-4C73-917D-57319AB4B9E2}" type="pres">
      <dgm:prSet presAssocID="{208B39E6-75FA-4FC5-87EF-373B90D3D477}" presName="textB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3CD0A87-3366-4842-B600-490BD08E42A6}" type="pres">
      <dgm:prSet presAssocID="{208B39E6-75FA-4FC5-87EF-373B90D3D477}" presName="circleB" presStyleLbl="node1" presStyleIdx="5" presStyleCnt="6"/>
      <dgm:spPr/>
    </dgm:pt>
    <dgm:pt modelId="{EE99793B-7563-4630-8BD8-F77B67302F0B}" type="pres">
      <dgm:prSet presAssocID="{208B39E6-75FA-4FC5-87EF-373B90D3D477}" presName="spaceB" presStyleCnt="0"/>
      <dgm:spPr/>
    </dgm:pt>
  </dgm:ptLst>
  <dgm:cxnLst>
    <dgm:cxn modelId="{D2D6AB84-15A5-AD42-909F-40FFDC8318FF}" type="presOf" srcId="{208B39E6-75FA-4FC5-87EF-373B90D3D477}" destId="{424E77E2-8147-4C73-917D-57319AB4B9E2}" srcOrd="0" destOrd="0" presId="urn:microsoft.com/office/officeart/2005/8/layout/hProcess11"/>
    <dgm:cxn modelId="{C77A4572-8A04-480E-9ED1-10B299AF7E57}" srcId="{06F25E4F-121F-4D6A-8864-60B76211B07E}" destId="{73E51CEA-DBFC-43B2-9396-AC2B09D5D802}" srcOrd="4" destOrd="0" parTransId="{AD3EE2CC-1A3E-40B9-BF85-FBD9755F66A1}" sibTransId="{6BE23B07-145A-4945-93FA-BA4D1B2C4D54}"/>
    <dgm:cxn modelId="{74FB6D7D-B584-4D09-B97C-183790ED2791}" srcId="{06F25E4F-121F-4D6A-8864-60B76211B07E}" destId="{EA4623F4-CEFA-4802-8C88-5752D2ED99EF}" srcOrd="3" destOrd="0" parTransId="{BAE734D1-D4B6-4C5E-B4F2-65CE562400E8}" sibTransId="{15D93A59-9CD8-4D3D-A1F8-422ECEA04CFB}"/>
    <dgm:cxn modelId="{0EAFC7C7-8A17-4929-B3AA-71425E2284F8}" srcId="{06F25E4F-121F-4D6A-8864-60B76211B07E}" destId="{65AFDCF4-DD20-4811-A942-FDA89AE0AF93}" srcOrd="1" destOrd="0" parTransId="{1F1D9EF6-35BA-4D59-A3FC-9067A80DBD3F}" sibTransId="{71AE630B-1BC7-432C-9791-2E8CB5B8A748}"/>
    <dgm:cxn modelId="{3D1B2BE2-ED1C-8B45-ABDD-262E9CFEE4F1}" type="presOf" srcId="{73E51CEA-DBFC-43B2-9396-AC2B09D5D802}" destId="{8B55300C-1791-4C2B-BC9A-D83BF288DD0B}" srcOrd="0" destOrd="0" presId="urn:microsoft.com/office/officeart/2005/8/layout/hProcess11"/>
    <dgm:cxn modelId="{92E15D51-6DB2-484F-BCC8-CA8EFB0D4F3A}" srcId="{06F25E4F-121F-4D6A-8864-60B76211B07E}" destId="{8AF7AA7F-013D-4FCD-AF94-5B04B923EDBD}" srcOrd="0" destOrd="0" parTransId="{D7E13266-1352-4515-A847-ACAD59763D67}" sibTransId="{EB0A63C7-1FAE-4F3D-A3A1-9AB8649531DB}"/>
    <dgm:cxn modelId="{0913A746-041A-4577-A8E6-73D09765A848}" srcId="{06F25E4F-121F-4D6A-8864-60B76211B07E}" destId="{BEE76A16-8E8D-4C4C-9897-4F8A4BA3EE54}" srcOrd="2" destOrd="0" parTransId="{2FCCD03B-DEA7-432C-8708-67610352C241}" sibTransId="{4A19D97D-EC99-46BF-B490-8FA5D9C48D94}"/>
    <dgm:cxn modelId="{7D4CE3B7-BD4E-6C45-BEDD-1191F5AEF7B2}" type="presOf" srcId="{06F25E4F-121F-4D6A-8864-60B76211B07E}" destId="{D4831F91-A614-409F-89A1-EBB1DDF4D5D2}" srcOrd="0" destOrd="0" presId="urn:microsoft.com/office/officeart/2005/8/layout/hProcess11"/>
    <dgm:cxn modelId="{062A2B39-71AD-9C4B-A2D2-AC5ED38A0C23}" type="presOf" srcId="{65AFDCF4-DD20-4811-A942-FDA89AE0AF93}" destId="{91E28432-8B1D-4CE2-8B8D-BE912E2730EE}" srcOrd="0" destOrd="0" presId="urn:microsoft.com/office/officeart/2005/8/layout/hProcess11"/>
    <dgm:cxn modelId="{FAAEF0BC-990E-7E48-AA1C-45F58DCEB68B}" type="presOf" srcId="{BEE76A16-8E8D-4C4C-9897-4F8A4BA3EE54}" destId="{D5394F0D-561B-4D84-BC31-ACC8E3DA6D18}" srcOrd="0" destOrd="0" presId="urn:microsoft.com/office/officeart/2005/8/layout/hProcess11"/>
    <dgm:cxn modelId="{4F2511F6-B4F6-524E-891A-A735E720E021}" type="presOf" srcId="{8AF7AA7F-013D-4FCD-AF94-5B04B923EDBD}" destId="{EF4086A7-5BA4-47C2-8A4A-7EF6775DA8EF}" srcOrd="0" destOrd="0" presId="urn:microsoft.com/office/officeart/2005/8/layout/hProcess11"/>
    <dgm:cxn modelId="{93D3BB74-B339-004E-96BF-F15F8B4E3533}" type="presOf" srcId="{EA4623F4-CEFA-4802-8C88-5752D2ED99EF}" destId="{1EF0F85A-EEFD-4AE8-BF75-FC316304C487}" srcOrd="0" destOrd="0" presId="urn:microsoft.com/office/officeart/2005/8/layout/hProcess11"/>
    <dgm:cxn modelId="{734C0150-63B5-49D1-87EF-BB3D60E026B7}" srcId="{06F25E4F-121F-4D6A-8864-60B76211B07E}" destId="{208B39E6-75FA-4FC5-87EF-373B90D3D477}" srcOrd="5" destOrd="0" parTransId="{B61AB9E3-D074-4C78-A121-D6BAF7642D72}" sibTransId="{491627E2-DD68-42D9-ADD1-043D53199F91}"/>
    <dgm:cxn modelId="{88DDC9E4-2265-5346-B99C-59AFF59E78CE}" type="presParOf" srcId="{D4831F91-A614-409F-89A1-EBB1DDF4D5D2}" destId="{28A5AB3E-0051-4D4C-943C-4BD0BD06E3AB}" srcOrd="0" destOrd="0" presId="urn:microsoft.com/office/officeart/2005/8/layout/hProcess11"/>
    <dgm:cxn modelId="{64FDF496-35E7-4E4C-AD3F-8B6FAC64B7C5}" type="presParOf" srcId="{D4831F91-A614-409F-89A1-EBB1DDF4D5D2}" destId="{5C8FEE60-A1D2-4C8B-AB38-BEFF5081347E}" srcOrd="1" destOrd="0" presId="urn:microsoft.com/office/officeart/2005/8/layout/hProcess11"/>
    <dgm:cxn modelId="{54E30141-FF85-0247-A4A6-BA9BEFDE1186}" type="presParOf" srcId="{5C8FEE60-A1D2-4C8B-AB38-BEFF5081347E}" destId="{0F372CE7-1C5B-49AF-9D3F-5793C95FB0CE}" srcOrd="0" destOrd="0" presId="urn:microsoft.com/office/officeart/2005/8/layout/hProcess11"/>
    <dgm:cxn modelId="{86E4DF0A-E595-2841-AAF2-76572E12DCC2}" type="presParOf" srcId="{0F372CE7-1C5B-49AF-9D3F-5793C95FB0CE}" destId="{EF4086A7-5BA4-47C2-8A4A-7EF6775DA8EF}" srcOrd="0" destOrd="0" presId="urn:microsoft.com/office/officeart/2005/8/layout/hProcess11"/>
    <dgm:cxn modelId="{B3B35D07-F93A-A448-9B17-08574D3EF6A5}" type="presParOf" srcId="{0F372CE7-1C5B-49AF-9D3F-5793C95FB0CE}" destId="{D9C72302-1ECF-49DE-86B9-A59D3280C2DB}" srcOrd="1" destOrd="0" presId="urn:microsoft.com/office/officeart/2005/8/layout/hProcess11"/>
    <dgm:cxn modelId="{03799FF7-E44B-8447-8D51-F369DEF24E1E}" type="presParOf" srcId="{0F372CE7-1C5B-49AF-9D3F-5793C95FB0CE}" destId="{1D735608-F3D4-429D-8DE2-7C426C5EEE1E}" srcOrd="2" destOrd="0" presId="urn:microsoft.com/office/officeart/2005/8/layout/hProcess11"/>
    <dgm:cxn modelId="{0A88738B-F615-7D4B-8490-631F7BF32657}" type="presParOf" srcId="{5C8FEE60-A1D2-4C8B-AB38-BEFF5081347E}" destId="{185A7322-52E9-4CAE-B3CE-4BB8DE1E2DCC}" srcOrd="1" destOrd="0" presId="urn:microsoft.com/office/officeart/2005/8/layout/hProcess11"/>
    <dgm:cxn modelId="{E46595D1-7EC9-B245-AF32-BB9A7F945DB4}" type="presParOf" srcId="{5C8FEE60-A1D2-4C8B-AB38-BEFF5081347E}" destId="{BB6633D2-A362-4883-80BB-EA60002F0A6F}" srcOrd="2" destOrd="0" presId="urn:microsoft.com/office/officeart/2005/8/layout/hProcess11"/>
    <dgm:cxn modelId="{7DBDCAE9-48C4-A347-9932-F35BEFC687B6}" type="presParOf" srcId="{BB6633D2-A362-4883-80BB-EA60002F0A6F}" destId="{91E28432-8B1D-4CE2-8B8D-BE912E2730EE}" srcOrd="0" destOrd="0" presId="urn:microsoft.com/office/officeart/2005/8/layout/hProcess11"/>
    <dgm:cxn modelId="{0E49C04C-184D-3546-B6DA-278D3ADD1C00}" type="presParOf" srcId="{BB6633D2-A362-4883-80BB-EA60002F0A6F}" destId="{19217D15-EF19-4D54-8773-07E2FAE89832}" srcOrd="1" destOrd="0" presId="urn:microsoft.com/office/officeart/2005/8/layout/hProcess11"/>
    <dgm:cxn modelId="{6D629B74-8ACC-D746-A5EF-2D6AE3C1F304}" type="presParOf" srcId="{BB6633D2-A362-4883-80BB-EA60002F0A6F}" destId="{59C6D73A-7A91-4EA0-9FD2-A0D442B399DE}" srcOrd="2" destOrd="0" presId="urn:microsoft.com/office/officeart/2005/8/layout/hProcess11"/>
    <dgm:cxn modelId="{0285E519-4A5D-8A49-AC16-0167B62ACFC7}" type="presParOf" srcId="{5C8FEE60-A1D2-4C8B-AB38-BEFF5081347E}" destId="{77820369-11C5-438F-A3B2-106607828451}" srcOrd="3" destOrd="0" presId="urn:microsoft.com/office/officeart/2005/8/layout/hProcess11"/>
    <dgm:cxn modelId="{BA924A4A-DD75-1B4D-A82A-804CF95C9BDE}" type="presParOf" srcId="{5C8FEE60-A1D2-4C8B-AB38-BEFF5081347E}" destId="{34742D69-2BEB-4DBB-8B2A-DE627905E1D2}" srcOrd="4" destOrd="0" presId="urn:microsoft.com/office/officeart/2005/8/layout/hProcess11"/>
    <dgm:cxn modelId="{C5A4B192-9510-8A49-AC7F-C5B2820E96D9}" type="presParOf" srcId="{34742D69-2BEB-4DBB-8B2A-DE627905E1D2}" destId="{D5394F0D-561B-4D84-BC31-ACC8E3DA6D18}" srcOrd="0" destOrd="0" presId="urn:microsoft.com/office/officeart/2005/8/layout/hProcess11"/>
    <dgm:cxn modelId="{343FF063-60AE-CF4A-9440-85CF55AE695D}" type="presParOf" srcId="{34742D69-2BEB-4DBB-8B2A-DE627905E1D2}" destId="{4C1427A4-45F9-4ECA-A258-4B0B2BDD98E8}" srcOrd="1" destOrd="0" presId="urn:microsoft.com/office/officeart/2005/8/layout/hProcess11"/>
    <dgm:cxn modelId="{6C6C9FE5-4345-C544-B559-A555532D0403}" type="presParOf" srcId="{34742D69-2BEB-4DBB-8B2A-DE627905E1D2}" destId="{B6DF6E0C-69E5-438C-B95E-7C090B6ACCF0}" srcOrd="2" destOrd="0" presId="urn:microsoft.com/office/officeart/2005/8/layout/hProcess11"/>
    <dgm:cxn modelId="{EFB00AA1-88F8-2F4B-8488-71B8E512F68A}" type="presParOf" srcId="{5C8FEE60-A1D2-4C8B-AB38-BEFF5081347E}" destId="{F0D81BC1-F6E2-43FA-A9E9-1BD106F040DE}" srcOrd="5" destOrd="0" presId="urn:microsoft.com/office/officeart/2005/8/layout/hProcess11"/>
    <dgm:cxn modelId="{08344458-2441-7C4D-9FD0-3E9EB68F9113}" type="presParOf" srcId="{5C8FEE60-A1D2-4C8B-AB38-BEFF5081347E}" destId="{C45A16D2-F927-468D-BEE5-DD5567C40E55}" srcOrd="6" destOrd="0" presId="urn:microsoft.com/office/officeart/2005/8/layout/hProcess11"/>
    <dgm:cxn modelId="{0E2D9C97-E931-6549-8C43-AF4C902FE9C9}" type="presParOf" srcId="{C45A16D2-F927-468D-BEE5-DD5567C40E55}" destId="{1EF0F85A-EEFD-4AE8-BF75-FC316304C487}" srcOrd="0" destOrd="0" presId="urn:microsoft.com/office/officeart/2005/8/layout/hProcess11"/>
    <dgm:cxn modelId="{84BB8517-A323-1747-9DAF-5CD2E27B650C}" type="presParOf" srcId="{C45A16D2-F927-468D-BEE5-DD5567C40E55}" destId="{F5B99ABC-19A0-44A2-9F7B-6E2252F19A3B}" srcOrd="1" destOrd="0" presId="urn:microsoft.com/office/officeart/2005/8/layout/hProcess11"/>
    <dgm:cxn modelId="{D76DA69D-96E1-B347-B2C6-1D2887E6A4D6}" type="presParOf" srcId="{C45A16D2-F927-468D-BEE5-DD5567C40E55}" destId="{F458D26D-E9F9-413A-894C-C57C51BF3F32}" srcOrd="2" destOrd="0" presId="urn:microsoft.com/office/officeart/2005/8/layout/hProcess11"/>
    <dgm:cxn modelId="{13DA2A52-BC6A-CE4C-BB21-82407C95C063}" type="presParOf" srcId="{5C8FEE60-A1D2-4C8B-AB38-BEFF5081347E}" destId="{B86848DB-EC22-4744-8539-0D71FBA259FD}" srcOrd="7" destOrd="0" presId="urn:microsoft.com/office/officeart/2005/8/layout/hProcess11"/>
    <dgm:cxn modelId="{5FB6E960-A74B-C542-8E90-71E0790449B5}" type="presParOf" srcId="{5C8FEE60-A1D2-4C8B-AB38-BEFF5081347E}" destId="{E4D9F9AE-C018-417E-9D30-B55C469138CA}" srcOrd="8" destOrd="0" presId="urn:microsoft.com/office/officeart/2005/8/layout/hProcess11"/>
    <dgm:cxn modelId="{E59C7B2D-3420-8747-BC04-72CC28F460E8}" type="presParOf" srcId="{E4D9F9AE-C018-417E-9D30-B55C469138CA}" destId="{8B55300C-1791-4C2B-BC9A-D83BF288DD0B}" srcOrd="0" destOrd="0" presId="urn:microsoft.com/office/officeart/2005/8/layout/hProcess11"/>
    <dgm:cxn modelId="{3B7070F6-74AE-8F44-BDF4-1F764B8C90A9}" type="presParOf" srcId="{E4D9F9AE-C018-417E-9D30-B55C469138CA}" destId="{EB8A3492-9F2D-4CE9-B1A9-661C8B5B1F24}" srcOrd="1" destOrd="0" presId="urn:microsoft.com/office/officeart/2005/8/layout/hProcess11"/>
    <dgm:cxn modelId="{1F8A4845-1484-6644-BAA8-554924B15DF8}" type="presParOf" srcId="{E4D9F9AE-C018-417E-9D30-B55C469138CA}" destId="{7E83C6FB-96A0-4E6F-9B6F-0E04B497FFE6}" srcOrd="2" destOrd="0" presId="urn:microsoft.com/office/officeart/2005/8/layout/hProcess11"/>
    <dgm:cxn modelId="{2063F439-FDE7-A84B-8770-E42C356685EA}" type="presParOf" srcId="{5C8FEE60-A1D2-4C8B-AB38-BEFF5081347E}" destId="{72B71506-CF2D-4D76-8CAF-CA49C34EFD2B}" srcOrd="9" destOrd="0" presId="urn:microsoft.com/office/officeart/2005/8/layout/hProcess11"/>
    <dgm:cxn modelId="{803A371D-98BD-874B-9A51-A768CC7C7252}" type="presParOf" srcId="{5C8FEE60-A1D2-4C8B-AB38-BEFF5081347E}" destId="{809B3C5A-0A41-4631-AD3A-102ECB8B44AD}" srcOrd="10" destOrd="0" presId="urn:microsoft.com/office/officeart/2005/8/layout/hProcess11"/>
    <dgm:cxn modelId="{6C65160C-7533-6648-A690-C7B8E3D679FF}" type="presParOf" srcId="{809B3C5A-0A41-4631-AD3A-102ECB8B44AD}" destId="{424E77E2-8147-4C73-917D-57319AB4B9E2}" srcOrd="0" destOrd="0" presId="urn:microsoft.com/office/officeart/2005/8/layout/hProcess11"/>
    <dgm:cxn modelId="{2264AF00-A719-1341-A292-6997578693D0}" type="presParOf" srcId="{809B3C5A-0A41-4631-AD3A-102ECB8B44AD}" destId="{A3CD0A87-3366-4842-B600-490BD08E42A6}" srcOrd="1" destOrd="0" presId="urn:microsoft.com/office/officeart/2005/8/layout/hProcess11"/>
    <dgm:cxn modelId="{A5E2A18A-9E2B-AE45-92B2-B8B69F65DFAA}" type="presParOf" srcId="{809B3C5A-0A41-4631-AD3A-102ECB8B44AD}" destId="{EE99793B-7563-4630-8BD8-F77B67302F0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F25E4F-121F-4D6A-8864-60B76211B07E}" type="doc">
      <dgm:prSet loTypeId="urn:microsoft.com/office/officeart/2005/8/layout/hProcess11" loCatId="process" qsTypeId="urn:microsoft.com/office/officeart/2005/8/quickstyle/simple1" qsCatId="simple" csTypeId="urn:microsoft.com/office/officeart/2005/8/colors/accent6_5" csCatId="accent6" phldr="1"/>
      <dgm:spPr/>
    </dgm:pt>
    <dgm:pt modelId="{8AF7AA7F-013D-4FCD-AF94-5B04B923EDBD}">
      <dgm:prSet phldrT="[Texto]" custT="1"/>
      <dgm:spPr/>
      <dgm:t>
        <a:bodyPr/>
        <a:lstStyle/>
        <a:p>
          <a:r>
            <a:rPr lang="es-CO" sz="1800" b="1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2010</a:t>
          </a:r>
          <a:endParaRPr lang="es-CO" sz="1800" b="1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7E13266-1352-4515-A847-ACAD59763D67}" type="parTrans" cxnId="{92E15D51-6DB2-484F-BCC8-CA8EFB0D4F3A}">
      <dgm:prSet/>
      <dgm:spPr/>
      <dgm:t>
        <a:bodyPr/>
        <a:lstStyle/>
        <a:p>
          <a:endParaRPr lang="es-CO"/>
        </a:p>
      </dgm:t>
    </dgm:pt>
    <dgm:pt modelId="{EB0A63C7-1FAE-4F3D-A3A1-9AB8649531DB}" type="sibTrans" cxnId="{92E15D51-6DB2-484F-BCC8-CA8EFB0D4F3A}">
      <dgm:prSet/>
      <dgm:spPr/>
      <dgm:t>
        <a:bodyPr/>
        <a:lstStyle/>
        <a:p>
          <a:endParaRPr lang="es-CO"/>
        </a:p>
      </dgm:t>
    </dgm:pt>
    <dgm:pt modelId="{65AFDCF4-DD20-4811-A942-FDA89AE0AF93}">
      <dgm:prSet phldrT="[Texto]" custT="1"/>
      <dgm:spPr/>
      <dgm:t>
        <a:bodyPr/>
        <a:lstStyle/>
        <a:p>
          <a:r>
            <a:rPr lang="es-CO" sz="1800" b="1" kern="1200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2011</a:t>
          </a:r>
          <a:endParaRPr lang="es-CO" sz="1800" b="1" kern="1200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1AE630B-1BC7-432C-9791-2E8CB5B8A748}" type="sibTrans" cxnId="{0EAFC7C7-8A17-4929-B3AA-71425E2284F8}">
      <dgm:prSet/>
      <dgm:spPr/>
      <dgm:t>
        <a:bodyPr/>
        <a:lstStyle/>
        <a:p>
          <a:endParaRPr lang="es-CO"/>
        </a:p>
      </dgm:t>
    </dgm:pt>
    <dgm:pt modelId="{1F1D9EF6-35BA-4D59-A3FC-9067A80DBD3F}" type="parTrans" cxnId="{0EAFC7C7-8A17-4929-B3AA-71425E2284F8}">
      <dgm:prSet/>
      <dgm:spPr/>
      <dgm:t>
        <a:bodyPr/>
        <a:lstStyle/>
        <a:p>
          <a:endParaRPr lang="es-CO"/>
        </a:p>
      </dgm:t>
    </dgm:pt>
    <dgm:pt modelId="{BEE76A16-8E8D-4C4C-9897-4F8A4BA3EE54}">
      <dgm:prSet phldrT="[Texto]" custT="1"/>
      <dgm:spPr/>
      <dgm:t>
        <a:bodyPr/>
        <a:lstStyle/>
        <a:p>
          <a:r>
            <a:rPr lang="es-CO" sz="1800" b="1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2012</a:t>
          </a:r>
          <a:endParaRPr lang="es-CO" sz="1800" b="1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FCCD03B-DEA7-432C-8708-67610352C241}" type="parTrans" cxnId="{0913A746-041A-4577-A8E6-73D09765A848}">
      <dgm:prSet/>
      <dgm:spPr/>
      <dgm:t>
        <a:bodyPr/>
        <a:lstStyle/>
        <a:p>
          <a:endParaRPr lang="es-CO"/>
        </a:p>
      </dgm:t>
    </dgm:pt>
    <dgm:pt modelId="{4A19D97D-EC99-46BF-B490-8FA5D9C48D94}" type="sibTrans" cxnId="{0913A746-041A-4577-A8E6-73D09765A848}">
      <dgm:prSet/>
      <dgm:spPr/>
      <dgm:t>
        <a:bodyPr/>
        <a:lstStyle/>
        <a:p>
          <a:endParaRPr lang="es-CO"/>
        </a:p>
      </dgm:t>
    </dgm:pt>
    <dgm:pt modelId="{EA4623F4-CEFA-4802-8C88-5752D2ED99EF}">
      <dgm:prSet phldrT="[Texto]" custT="1"/>
      <dgm:spPr/>
      <dgm:t>
        <a:bodyPr/>
        <a:lstStyle/>
        <a:p>
          <a:r>
            <a:rPr lang="es-CO" sz="1800" b="1" kern="1200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2013</a:t>
          </a:r>
          <a:endParaRPr lang="es-CO" sz="1800" b="1" kern="1200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AE734D1-D4B6-4C5E-B4F2-65CE562400E8}" type="parTrans" cxnId="{74FB6D7D-B584-4D09-B97C-183790ED2791}">
      <dgm:prSet/>
      <dgm:spPr/>
      <dgm:t>
        <a:bodyPr/>
        <a:lstStyle/>
        <a:p>
          <a:endParaRPr lang="es-CO"/>
        </a:p>
      </dgm:t>
    </dgm:pt>
    <dgm:pt modelId="{15D93A59-9CD8-4D3D-A1F8-422ECEA04CFB}" type="sibTrans" cxnId="{74FB6D7D-B584-4D09-B97C-183790ED2791}">
      <dgm:prSet/>
      <dgm:spPr/>
      <dgm:t>
        <a:bodyPr/>
        <a:lstStyle/>
        <a:p>
          <a:endParaRPr lang="es-CO"/>
        </a:p>
      </dgm:t>
    </dgm:pt>
    <dgm:pt modelId="{73E51CEA-DBFC-43B2-9396-AC2B09D5D802}">
      <dgm:prSet phldrT="[Texto]" custT="1"/>
      <dgm:spPr/>
      <dgm:t>
        <a:bodyPr/>
        <a:lstStyle/>
        <a:p>
          <a:r>
            <a:rPr lang="es-CO" sz="1800" b="1" kern="1200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2014</a:t>
          </a:r>
          <a:endParaRPr lang="es-CO" sz="1800" b="1" kern="1200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D3EE2CC-1A3E-40B9-BF85-FBD9755F66A1}" type="parTrans" cxnId="{C77A4572-8A04-480E-9ED1-10B299AF7E57}">
      <dgm:prSet/>
      <dgm:spPr/>
      <dgm:t>
        <a:bodyPr/>
        <a:lstStyle/>
        <a:p>
          <a:endParaRPr lang="es-CO"/>
        </a:p>
      </dgm:t>
    </dgm:pt>
    <dgm:pt modelId="{6BE23B07-145A-4945-93FA-BA4D1B2C4D54}" type="sibTrans" cxnId="{C77A4572-8A04-480E-9ED1-10B299AF7E57}">
      <dgm:prSet/>
      <dgm:spPr/>
      <dgm:t>
        <a:bodyPr/>
        <a:lstStyle/>
        <a:p>
          <a:endParaRPr lang="es-CO"/>
        </a:p>
      </dgm:t>
    </dgm:pt>
    <dgm:pt modelId="{208B39E6-75FA-4FC5-87EF-373B90D3D477}">
      <dgm:prSet phldrT="[Texto]" custT="1"/>
      <dgm:spPr/>
      <dgm:t>
        <a:bodyPr/>
        <a:lstStyle/>
        <a:p>
          <a:r>
            <a:rPr lang="es-CO" sz="1800" b="1" kern="1200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2015</a:t>
          </a:r>
          <a:endParaRPr lang="es-CO" sz="1800" b="1" kern="1200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61AB9E3-D074-4C78-A121-D6BAF7642D72}" type="parTrans" cxnId="{734C0150-63B5-49D1-87EF-BB3D60E026B7}">
      <dgm:prSet/>
      <dgm:spPr/>
      <dgm:t>
        <a:bodyPr/>
        <a:lstStyle/>
        <a:p>
          <a:endParaRPr lang="es-CO"/>
        </a:p>
      </dgm:t>
    </dgm:pt>
    <dgm:pt modelId="{491627E2-DD68-42D9-ADD1-043D53199F91}" type="sibTrans" cxnId="{734C0150-63B5-49D1-87EF-BB3D60E026B7}">
      <dgm:prSet/>
      <dgm:spPr/>
      <dgm:t>
        <a:bodyPr/>
        <a:lstStyle/>
        <a:p>
          <a:endParaRPr lang="es-CO"/>
        </a:p>
      </dgm:t>
    </dgm:pt>
    <dgm:pt modelId="{D4831F91-A614-409F-89A1-EBB1DDF4D5D2}" type="pres">
      <dgm:prSet presAssocID="{06F25E4F-121F-4D6A-8864-60B76211B07E}" presName="Name0" presStyleCnt="0">
        <dgm:presLayoutVars>
          <dgm:dir/>
          <dgm:resizeHandles val="exact"/>
        </dgm:presLayoutVars>
      </dgm:prSet>
      <dgm:spPr/>
    </dgm:pt>
    <dgm:pt modelId="{28A5AB3E-0051-4D4C-943C-4BD0BD06E3AB}" type="pres">
      <dgm:prSet presAssocID="{06F25E4F-121F-4D6A-8864-60B76211B07E}" presName="arrow" presStyleLbl="bgShp" presStyleIdx="0" presStyleCnt="1" custLinFactNeighborX="370" custLinFactNeighborY="1986"/>
      <dgm:spPr/>
      <dgm:t>
        <a:bodyPr/>
        <a:lstStyle/>
        <a:p>
          <a:endParaRPr lang="es-CO"/>
        </a:p>
      </dgm:t>
    </dgm:pt>
    <dgm:pt modelId="{5C8FEE60-A1D2-4C8B-AB38-BEFF5081347E}" type="pres">
      <dgm:prSet presAssocID="{06F25E4F-121F-4D6A-8864-60B76211B07E}" presName="points" presStyleCnt="0"/>
      <dgm:spPr/>
    </dgm:pt>
    <dgm:pt modelId="{0F372CE7-1C5B-49AF-9D3F-5793C95FB0CE}" type="pres">
      <dgm:prSet presAssocID="{8AF7AA7F-013D-4FCD-AF94-5B04B923EDBD}" presName="compositeA" presStyleCnt="0"/>
      <dgm:spPr/>
    </dgm:pt>
    <dgm:pt modelId="{EF4086A7-5BA4-47C2-8A4A-7EF6775DA8EF}" type="pres">
      <dgm:prSet presAssocID="{8AF7AA7F-013D-4FCD-AF94-5B04B923EDBD}" presName="textA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9C72302-1ECF-49DE-86B9-A59D3280C2DB}" type="pres">
      <dgm:prSet presAssocID="{8AF7AA7F-013D-4FCD-AF94-5B04B923EDBD}" presName="circleA" presStyleLbl="node1" presStyleIdx="0" presStyleCnt="6" custLinFactNeighborX="59670" custLinFactNeighborY="14286"/>
      <dgm:spPr/>
    </dgm:pt>
    <dgm:pt modelId="{1D735608-F3D4-429D-8DE2-7C426C5EEE1E}" type="pres">
      <dgm:prSet presAssocID="{8AF7AA7F-013D-4FCD-AF94-5B04B923EDBD}" presName="spaceA" presStyleCnt="0"/>
      <dgm:spPr/>
    </dgm:pt>
    <dgm:pt modelId="{185A7322-52E9-4CAE-B3CE-4BB8DE1E2DCC}" type="pres">
      <dgm:prSet presAssocID="{EB0A63C7-1FAE-4F3D-A3A1-9AB8649531DB}" presName="space" presStyleCnt="0"/>
      <dgm:spPr/>
    </dgm:pt>
    <dgm:pt modelId="{BB6633D2-A362-4883-80BB-EA60002F0A6F}" type="pres">
      <dgm:prSet presAssocID="{65AFDCF4-DD20-4811-A942-FDA89AE0AF93}" presName="compositeB" presStyleCnt="0"/>
      <dgm:spPr/>
    </dgm:pt>
    <dgm:pt modelId="{91E28432-8B1D-4CE2-8B8D-BE912E2730EE}" type="pres">
      <dgm:prSet presAssocID="{65AFDCF4-DD20-4811-A942-FDA89AE0AF93}" presName="textB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9217D15-EF19-4D54-8773-07E2FAE89832}" type="pres">
      <dgm:prSet presAssocID="{65AFDCF4-DD20-4811-A942-FDA89AE0AF93}" presName="circleB" presStyleLbl="node1" presStyleIdx="1" presStyleCnt="6"/>
      <dgm:spPr/>
    </dgm:pt>
    <dgm:pt modelId="{59C6D73A-7A91-4EA0-9FD2-A0D442B399DE}" type="pres">
      <dgm:prSet presAssocID="{65AFDCF4-DD20-4811-A942-FDA89AE0AF93}" presName="spaceB" presStyleCnt="0"/>
      <dgm:spPr/>
    </dgm:pt>
    <dgm:pt modelId="{77820369-11C5-438F-A3B2-106607828451}" type="pres">
      <dgm:prSet presAssocID="{71AE630B-1BC7-432C-9791-2E8CB5B8A748}" presName="space" presStyleCnt="0"/>
      <dgm:spPr/>
    </dgm:pt>
    <dgm:pt modelId="{34742D69-2BEB-4DBB-8B2A-DE627905E1D2}" type="pres">
      <dgm:prSet presAssocID="{BEE76A16-8E8D-4C4C-9897-4F8A4BA3EE54}" presName="compositeA" presStyleCnt="0"/>
      <dgm:spPr/>
    </dgm:pt>
    <dgm:pt modelId="{D5394F0D-561B-4D84-BC31-ACC8E3DA6D18}" type="pres">
      <dgm:prSet presAssocID="{BEE76A16-8E8D-4C4C-9897-4F8A4BA3EE54}" presName="textA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C1427A4-45F9-4ECA-A258-4B0B2BDD98E8}" type="pres">
      <dgm:prSet presAssocID="{BEE76A16-8E8D-4C4C-9897-4F8A4BA3EE54}" presName="circleA" presStyleLbl="node1" presStyleIdx="2" presStyleCnt="6"/>
      <dgm:spPr/>
    </dgm:pt>
    <dgm:pt modelId="{B6DF6E0C-69E5-438C-B95E-7C090B6ACCF0}" type="pres">
      <dgm:prSet presAssocID="{BEE76A16-8E8D-4C4C-9897-4F8A4BA3EE54}" presName="spaceA" presStyleCnt="0"/>
      <dgm:spPr/>
    </dgm:pt>
    <dgm:pt modelId="{F0D81BC1-F6E2-43FA-A9E9-1BD106F040DE}" type="pres">
      <dgm:prSet presAssocID="{4A19D97D-EC99-46BF-B490-8FA5D9C48D94}" presName="space" presStyleCnt="0"/>
      <dgm:spPr/>
    </dgm:pt>
    <dgm:pt modelId="{C45A16D2-F927-468D-BEE5-DD5567C40E55}" type="pres">
      <dgm:prSet presAssocID="{EA4623F4-CEFA-4802-8C88-5752D2ED99EF}" presName="compositeB" presStyleCnt="0"/>
      <dgm:spPr/>
    </dgm:pt>
    <dgm:pt modelId="{1EF0F85A-EEFD-4AE8-BF75-FC316304C487}" type="pres">
      <dgm:prSet presAssocID="{EA4623F4-CEFA-4802-8C88-5752D2ED99EF}" presName="textB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5B99ABC-19A0-44A2-9F7B-6E2252F19A3B}" type="pres">
      <dgm:prSet presAssocID="{EA4623F4-CEFA-4802-8C88-5752D2ED99EF}" presName="circleB" presStyleLbl="node1" presStyleIdx="3" presStyleCnt="6"/>
      <dgm:spPr/>
      <dgm:t>
        <a:bodyPr/>
        <a:lstStyle/>
        <a:p>
          <a:endParaRPr lang="es-CO"/>
        </a:p>
      </dgm:t>
    </dgm:pt>
    <dgm:pt modelId="{F458D26D-E9F9-413A-894C-C57C51BF3F32}" type="pres">
      <dgm:prSet presAssocID="{EA4623F4-CEFA-4802-8C88-5752D2ED99EF}" presName="spaceB" presStyleCnt="0"/>
      <dgm:spPr/>
    </dgm:pt>
    <dgm:pt modelId="{B86848DB-EC22-4744-8539-0D71FBA259FD}" type="pres">
      <dgm:prSet presAssocID="{15D93A59-9CD8-4D3D-A1F8-422ECEA04CFB}" presName="space" presStyleCnt="0"/>
      <dgm:spPr/>
    </dgm:pt>
    <dgm:pt modelId="{E4D9F9AE-C018-417E-9D30-B55C469138CA}" type="pres">
      <dgm:prSet presAssocID="{73E51CEA-DBFC-43B2-9396-AC2B09D5D802}" presName="compositeA" presStyleCnt="0"/>
      <dgm:spPr/>
    </dgm:pt>
    <dgm:pt modelId="{8B55300C-1791-4C2B-BC9A-D83BF288DD0B}" type="pres">
      <dgm:prSet presAssocID="{73E51CEA-DBFC-43B2-9396-AC2B09D5D802}" presName="textA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B8A3492-9F2D-4CE9-B1A9-661C8B5B1F24}" type="pres">
      <dgm:prSet presAssocID="{73E51CEA-DBFC-43B2-9396-AC2B09D5D802}" presName="circleA" presStyleLbl="node1" presStyleIdx="4" presStyleCnt="6"/>
      <dgm:spPr/>
    </dgm:pt>
    <dgm:pt modelId="{7E83C6FB-96A0-4E6F-9B6F-0E04B497FFE6}" type="pres">
      <dgm:prSet presAssocID="{73E51CEA-DBFC-43B2-9396-AC2B09D5D802}" presName="spaceA" presStyleCnt="0"/>
      <dgm:spPr/>
    </dgm:pt>
    <dgm:pt modelId="{72B71506-CF2D-4D76-8CAF-CA49C34EFD2B}" type="pres">
      <dgm:prSet presAssocID="{6BE23B07-145A-4945-93FA-BA4D1B2C4D54}" presName="space" presStyleCnt="0"/>
      <dgm:spPr/>
    </dgm:pt>
    <dgm:pt modelId="{809B3C5A-0A41-4631-AD3A-102ECB8B44AD}" type="pres">
      <dgm:prSet presAssocID="{208B39E6-75FA-4FC5-87EF-373B90D3D477}" presName="compositeB" presStyleCnt="0"/>
      <dgm:spPr/>
    </dgm:pt>
    <dgm:pt modelId="{424E77E2-8147-4C73-917D-57319AB4B9E2}" type="pres">
      <dgm:prSet presAssocID="{208B39E6-75FA-4FC5-87EF-373B90D3D477}" presName="textB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3CD0A87-3366-4842-B600-490BD08E42A6}" type="pres">
      <dgm:prSet presAssocID="{208B39E6-75FA-4FC5-87EF-373B90D3D477}" presName="circleB" presStyleLbl="node1" presStyleIdx="5" presStyleCnt="6"/>
      <dgm:spPr/>
    </dgm:pt>
    <dgm:pt modelId="{EE99793B-7563-4630-8BD8-F77B67302F0B}" type="pres">
      <dgm:prSet presAssocID="{208B39E6-75FA-4FC5-87EF-373B90D3D477}" presName="spaceB" presStyleCnt="0"/>
      <dgm:spPr/>
    </dgm:pt>
  </dgm:ptLst>
  <dgm:cxnLst>
    <dgm:cxn modelId="{0913A746-041A-4577-A8E6-73D09765A848}" srcId="{06F25E4F-121F-4D6A-8864-60B76211B07E}" destId="{BEE76A16-8E8D-4C4C-9897-4F8A4BA3EE54}" srcOrd="2" destOrd="0" parTransId="{2FCCD03B-DEA7-432C-8708-67610352C241}" sibTransId="{4A19D97D-EC99-46BF-B490-8FA5D9C48D94}"/>
    <dgm:cxn modelId="{C8975321-B690-EF43-B72A-2B3CA8E64557}" type="presOf" srcId="{65AFDCF4-DD20-4811-A942-FDA89AE0AF93}" destId="{91E28432-8B1D-4CE2-8B8D-BE912E2730EE}" srcOrd="0" destOrd="0" presId="urn:microsoft.com/office/officeart/2005/8/layout/hProcess11"/>
    <dgm:cxn modelId="{92E15D51-6DB2-484F-BCC8-CA8EFB0D4F3A}" srcId="{06F25E4F-121F-4D6A-8864-60B76211B07E}" destId="{8AF7AA7F-013D-4FCD-AF94-5B04B923EDBD}" srcOrd="0" destOrd="0" parTransId="{D7E13266-1352-4515-A847-ACAD59763D67}" sibTransId="{EB0A63C7-1FAE-4F3D-A3A1-9AB8649531DB}"/>
    <dgm:cxn modelId="{13BF3957-82A7-1941-A2D9-27B98FFD3046}" type="presOf" srcId="{06F25E4F-121F-4D6A-8864-60B76211B07E}" destId="{D4831F91-A614-409F-89A1-EBB1DDF4D5D2}" srcOrd="0" destOrd="0" presId="urn:microsoft.com/office/officeart/2005/8/layout/hProcess11"/>
    <dgm:cxn modelId="{FF7237A6-C421-D647-A06D-74B1F4144AB4}" type="presOf" srcId="{208B39E6-75FA-4FC5-87EF-373B90D3D477}" destId="{424E77E2-8147-4C73-917D-57319AB4B9E2}" srcOrd="0" destOrd="0" presId="urn:microsoft.com/office/officeart/2005/8/layout/hProcess11"/>
    <dgm:cxn modelId="{4CA32BAB-9D76-7A49-A58D-34BE7E2D52BD}" type="presOf" srcId="{EA4623F4-CEFA-4802-8C88-5752D2ED99EF}" destId="{1EF0F85A-EEFD-4AE8-BF75-FC316304C487}" srcOrd="0" destOrd="0" presId="urn:microsoft.com/office/officeart/2005/8/layout/hProcess11"/>
    <dgm:cxn modelId="{C77A4572-8A04-480E-9ED1-10B299AF7E57}" srcId="{06F25E4F-121F-4D6A-8864-60B76211B07E}" destId="{73E51CEA-DBFC-43B2-9396-AC2B09D5D802}" srcOrd="4" destOrd="0" parTransId="{AD3EE2CC-1A3E-40B9-BF85-FBD9755F66A1}" sibTransId="{6BE23B07-145A-4945-93FA-BA4D1B2C4D54}"/>
    <dgm:cxn modelId="{734C0150-63B5-49D1-87EF-BB3D60E026B7}" srcId="{06F25E4F-121F-4D6A-8864-60B76211B07E}" destId="{208B39E6-75FA-4FC5-87EF-373B90D3D477}" srcOrd="5" destOrd="0" parTransId="{B61AB9E3-D074-4C78-A121-D6BAF7642D72}" sibTransId="{491627E2-DD68-42D9-ADD1-043D53199F91}"/>
    <dgm:cxn modelId="{F364DBBE-AEFF-5C4F-98C7-A4BE91B9C538}" type="presOf" srcId="{73E51CEA-DBFC-43B2-9396-AC2B09D5D802}" destId="{8B55300C-1791-4C2B-BC9A-D83BF288DD0B}" srcOrd="0" destOrd="0" presId="urn:microsoft.com/office/officeart/2005/8/layout/hProcess11"/>
    <dgm:cxn modelId="{0EAFC7C7-8A17-4929-B3AA-71425E2284F8}" srcId="{06F25E4F-121F-4D6A-8864-60B76211B07E}" destId="{65AFDCF4-DD20-4811-A942-FDA89AE0AF93}" srcOrd="1" destOrd="0" parTransId="{1F1D9EF6-35BA-4D59-A3FC-9067A80DBD3F}" sibTransId="{71AE630B-1BC7-432C-9791-2E8CB5B8A748}"/>
    <dgm:cxn modelId="{535D6B88-FD33-0C4F-B02E-DCDD3C231A60}" type="presOf" srcId="{8AF7AA7F-013D-4FCD-AF94-5B04B923EDBD}" destId="{EF4086A7-5BA4-47C2-8A4A-7EF6775DA8EF}" srcOrd="0" destOrd="0" presId="urn:microsoft.com/office/officeart/2005/8/layout/hProcess11"/>
    <dgm:cxn modelId="{F8109353-650E-0243-8B3E-E23D197A65BC}" type="presOf" srcId="{BEE76A16-8E8D-4C4C-9897-4F8A4BA3EE54}" destId="{D5394F0D-561B-4D84-BC31-ACC8E3DA6D18}" srcOrd="0" destOrd="0" presId="urn:microsoft.com/office/officeart/2005/8/layout/hProcess11"/>
    <dgm:cxn modelId="{74FB6D7D-B584-4D09-B97C-183790ED2791}" srcId="{06F25E4F-121F-4D6A-8864-60B76211B07E}" destId="{EA4623F4-CEFA-4802-8C88-5752D2ED99EF}" srcOrd="3" destOrd="0" parTransId="{BAE734D1-D4B6-4C5E-B4F2-65CE562400E8}" sibTransId="{15D93A59-9CD8-4D3D-A1F8-422ECEA04CFB}"/>
    <dgm:cxn modelId="{F6524EB9-9ACE-0C49-817D-7523B61B67CD}" type="presParOf" srcId="{D4831F91-A614-409F-89A1-EBB1DDF4D5D2}" destId="{28A5AB3E-0051-4D4C-943C-4BD0BD06E3AB}" srcOrd="0" destOrd="0" presId="urn:microsoft.com/office/officeart/2005/8/layout/hProcess11"/>
    <dgm:cxn modelId="{B0091162-4A6A-C141-AA49-0EB78F2B1377}" type="presParOf" srcId="{D4831F91-A614-409F-89A1-EBB1DDF4D5D2}" destId="{5C8FEE60-A1D2-4C8B-AB38-BEFF5081347E}" srcOrd="1" destOrd="0" presId="urn:microsoft.com/office/officeart/2005/8/layout/hProcess11"/>
    <dgm:cxn modelId="{CDD9185B-33C6-D74D-BC89-F3A59429D4A0}" type="presParOf" srcId="{5C8FEE60-A1D2-4C8B-AB38-BEFF5081347E}" destId="{0F372CE7-1C5B-49AF-9D3F-5793C95FB0CE}" srcOrd="0" destOrd="0" presId="urn:microsoft.com/office/officeart/2005/8/layout/hProcess11"/>
    <dgm:cxn modelId="{1B4A1386-D88C-5942-A4EF-C1D29A387E44}" type="presParOf" srcId="{0F372CE7-1C5B-49AF-9D3F-5793C95FB0CE}" destId="{EF4086A7-5BA4-47C2-8A4A-7EF6775DA8EF}" srcOrd="0" destOrd="0" presId="urn:microsoft.com/office/officeart/2005/8/layout/hProcess11"/>
    <dgm:cxn modelId="{193D78E0-6ED8-C847-8048-C480DB96DD66}" type="presParOf" srcId="{0F372CE7-1C5B-49AF-9D3F-5793C95FB0CE}" destId="{D9C72302-1ECF-49DE-86B9-A59D3280C2DB}" srcOrd="1" destOrd="0" presId="urn:microsoft.com/office/officeart/2005/8/layout/hProcess11"/>
    <dgm:cxn modelId="{FB6DEDF3-DD23-3547-8B74-1DA497751158}" type="presParOf" srcId="{0F372CE7-1C5B-49AF-9D3F-5793C95FB0CE}" destId="{1D735608-F3D4-429D-8DE2-7C426C5EEE1E}" srcOrd="2" destOrd="0" presId="urn:microsoft.com/office/officeart/2005/8/layout/hProcess11"/>
    <dgm:cxn modelId="{A2B88B0A-5FD2-4A40-950E-957A83AC0363}" type="presParOf" srcId="{5C8FEE60-A1D2-4C8B-AB38-BEFF5081347E}" destId="{185A7322-52E9-4CAE-B3CE-4BB8DE1E2DCC}" srcOrd="1" destOrd="0" presId="urn:microsoft.com/office/officeart/2005/8/layout/hProcess11"/>
    <dgm:cxn modelId="{34801D17-AF9D-1E42-B082-B5D49C3186FA}" type="presParOf" srcId="{5C8FEE60-A1D2-4C8B-AB38-BEFF5081347E}" destId="{BB6633D2-A362-4883-80BB-EA60002F0A6F}" srcOrd="2" destOrd="0" presId="urn:microsoft.com/office/officeart/2005/8/layout/hProcess11"/>
    <dgm:cxn modelId="{011577D3-6C99-4A4B-AB4B-44FF77E60E7B}" type="presParOf" srcId="{BB6633D2-A362-4883-80BB-EA60002F0A6F}" destId="{91E28432-8B1D-4CE2-8B8D-BE912E2730EE}" srcOrd="0" destOrd="0" presId="urn:microsoft.com/office/officeart/2005/8/layout/hProcess11"/>
    <dgm:cxn modelId="{6720C569-34FC-4D44-AA59-4F4EFE28008B}" type="presParOf" srcId="{BB6633D2-A362-4883-80BB-EA60002F0A6F}" destId="{19217D15-EF19-4D54-8773-07E2FAE89832}" srcOrd="1" destOrd="0" presId="urn:microsoft.com/office/officeart/2005/8/layout/hProcess11"/>
    <dgm:cxn modelId="{5AA5F697-58F0-6B44-B57E-6C288B78CB62}" type="presParOf" srcId="{BB6633D2-A362-4883-80BB-EA60002F0A6F}" destId="{59C6D73A-7A91-4EA0-9FD2-A0D442B399DE}" srcOrd="2" destOrd="0" presId="urn:microsoft.com/office/officeart/2005/8/layout/hProcess11"/>
    <dgm:cxn modelId="{203DD1E5-4DED-F34F-8125-41A90697F630}" type="presParOf" srcId="{5C8FEE60-A1D2-4C8B-AB38-BEFF5081347E}" destId="{77820369-11C5-438F-A3B2-106607828451}" srcOrd="3" destOrd="0" presId="urn:microsoft.com/office/officeart/2005/8/layout/hProcess11"/>
    <dgm:cxn modelId="{A86990B0-519B-6D47-BCF6-0DA7CF79C5DF}" type="presParOf" srcId="{5C8FEE60-A1D2-4C8B-AB38-BEFF5081347E}" destId="{34742D69-2BEB-4DBB-8B2A-DE627905E1D2}" srcOrd="4" destOrd="0" presId="urn:microsoft.com/office/officeart/2005/8/layout/hProcess11"/>
    <dgm:cxn modelId="{BEBB33FC-B960-3C41-82E5-605D16B60D45}" type="presParOf" srcId="{34742D69-2BEB-4DBB-8B2A-DE627905E1D2}" destId="{D5394F0D-561B-4D84-BC31-ACC8E3DA6D18}" srcOrd="0" destOrd="0" presId="urn:microsoft.com/office/officeart/2005/8/layout/hProcess11"/>
    <dgm:cxn modelId="{0C070A9B-5185-0F43-9D99-CB85C4C2BFEC}" type="presParOf" srcId="{34742D69-2BEB-4DBB-8B2A-DE627905E1D2}" destId="{4C1427A4-45F9-4ECA-A258-4B0B2BDD98E8}" srcOrd="1" destOrd="0" presId="urn:microsoft.com/office/officeart/2005/8/layout/hProcess11"/>
    <dgm:cxn modelId="{BD337BAC-B227-9C4F-8149-686293AE87D9}" type="presParOf" srcId="{34742D69-2BEB-4DBB-8B2A-DE627905E1D2}" destId="{B6DF6E0C-69E5-438C-B95E-7C090B6ACCF0}" srcOrd="2" destOrd="0" presId="urn:microsoft.com/office/officeart/2005/8/layout/hProcess11"/>
    <dgm:cxn modelId="{AA66A0C8-1F1B-FD43-863A-1160F90F11FB}" type="presParOf" srcId="{5C8FEE60-A1D2-4C8B-AB38-BEFF5081347E}" destId="{F0D81BC1-F6E2-43FA-A9E9-1BD106F040DE}" srcOrd="5" destOrd="0" presId="urn:microsoft.com/office/officeart/2005/8/layout/hProcess11"/>
    <dgm:cxn modelId="{C3E3B795-10E7-5D41-8A2A-7082D75B4EFB}" type="presParOf" srcId="{5C8FEE60-A1D2-4C8B-AB38-BEFF5081347E}" destId="{C45A16D2-F927-468D-BEE5-DD5567C40E55}" srcOrd="6" destOrd="0" presId="urn:microsoft.com/office/officeart/2005/8/layout/hProcess11"/>
    <dgm:cxn modelId="{65BCBF77-0D32-CF46-BD34-2E4CDDA419C9}" type="presParOf" srcId="{C45A16D2-F927-468D-BEE5-DD5567C40E55}" destId="{1EF0F85A-EEFD-4AE8-BF75-FC316304C487}" srcOrd="0" destOrd="0" presId="urn:microsoft.com/office/officeart/2005/8/layout/hProcess11"/>
    <dgm:cxn modelId="{5208C95A-EE4D-6E4A-8C40-38045C6E32DD}" type="presParOf" srcId="{C45A16D2-F927-468D-BEE5-DD5567C40E55}" destId="{F5B99ABC-19A0-44A2-9F7B-6E2252F19A3B}" srcOrd="1" destOrd="0" presId="urn:microsoft.com/office/officeart/2005/8/layout/hProcess11"/>
    <dgm:cxn modelId="{E0209375-CD1C-FD46-B256-E40037E5825A}" type="presParOf" srcId="{C45A16D2-F927-468D-BEE5-DD5567C40E55}" destId="{F458D26D-E9F9-413A-894C-C57C51BF3F32}" srcOrd="2" destOrd="0" presId="urn:microsoft.com/office/officeart/2005/8/layout/hProcess11"/>
    <dgm:cxn modelId="{E78E84D6-82EE-E343-AB66-EDDFE57E8869}" type="presParOf" srcId="{5C8FEE60-A1D2-4C8B-AB38-BEFF5081347E}" destId="{B86848DB-EC22-4744-8539-0D71FBA259FD}" srcOrd="7" destOrd="0" presId="urn:microsoft.com/office/officeart/2005/8/layout/hProcess11"/>
    <dgm:cxn modelId="{1F6B40E0-E08B-B647-B4B8-DEDED4D866AB}" type="presParOf" srcId="{5C8FEE60-A1D2-4C8B-AB38-BEFF5081347E}" destId="{E4D9F9AE-C018-417E-9D30-B55C469138CA}" srcOrd="8" destOrd="0" presId="urn:microsoft.com/office/officeart/2005/8/layout/hProcess11"/>
    <dgm:cxn modelId="{91735501-56A9-3A4A-98DC-FC2E21AEDA9B}" type="presParOf" srcId="{E4D9F9AE-C018-417E-9D30-B55C469138CA}" destId="{8B55300C-1791-4C2B-BC9A-D83BF288DD0B}" srcOrd="0" destOrd="0" presId="urn:microsoft.com/office/officeart/2005/8/layout/hProcess11"/>
    <dgm:cxn modelId="{C34058C5-5AA7-D144-AF29-4457188CE68D}" type="presParOf" srcId="{E4D9F9AE-C018-417E-9D30-B55C469138CA}" destId="{EB8A3492-9F2D-4CE9-B1A9-661C8B5B1F24}" srcOrd="1" destOrd="0" presId="urn:microsoft.com/office/officeart/2005/8/layout/hProcess11"/>
    <dgm:cxn modelId="{1F3BBE5A-D263-9348-A795-A2A2104515BF}" type="presParOf" srcId="{E4D9F9AE-C018-417E-9D30-B55C469138CA}" destId="{7E83C6FB-96A0-4E6F-9B6F-0E04B497FFE6}" srcOrd="2" destOrd="0" presId="urn:microsoft.com/office/officeart/2005/8/layout/hProcess11"/>
    <dgm:cxn modelId="{DE0C6D84-7CF2-4B47-A999-B96D2275D57F}" type="presParOf" srcId="{5C8FEE60-A1D2-4C8B-AB38-BEFF5081347E}" destId="{72B71506-CF2D-4D76-8CAF-CA49C34EFD2B}" srcOrd="9" destOrd="0" presId="urn:microsoft.com/office/officeart/2005/8/layout/hProcess11"/>
    <dgm:cxn modelId="{664E241C-B8A7-7941-ACB3-107F03609504}" type="presParOf" srcId="{5C8FEE60-A1D2-4C8B-AB38-BEFF5081347E}" destId="{809B3C5A-0A41-4631-AD3A-102ECB8B44AD}" srcOrd="10" destOrd="0" presId="urn:microsoft.com/office/officeart/2005/8/layout/hProcess11"/>
    <dgm:cxn modelId="{106C9004-2439-9F44-A098-4F531989B02F}" type="presParOf" srcId="{809B3C5A-0A41-4631-AD3A-102ECB8B44AD}" destId="{424E77E2-8147-4C73-917D-57319AB4B9E2}" srcOrd="0" destOrd="0" presId="urn:microsoft.com/office/officeart/2005/8/layout/hProcess11"/>
    <dgm:cxn modelId="{3BFDCA87-8400-484E-9B38-1678844A3B39}" type="presParOf" srcId="{809B3C5A-0A41-4631-AD3A-102ECB8B44AD}" destId="{A3CD0A87-3366-4842-B600-490BD08E42A6}" srcOrd="1" destOrd="0" presId="urn:microsoft.com/office/officeart/2005/8/layout/hProcess11"/>
    <dgm:cxn modelId="{5315BF4F-4636-7B49-AC17-41C07F042DB8}" type="presParOf" srcId="{809B3C5A-0A41-4631-AD3A-102ECB8B44AD}" destId="{EE99793B-7563-4630-8BD8-F77B67302F0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FE6BE-E64D-4528-BADD-9E2E76888F5E}">
      <dsp:nvSpPr>
        <dsp:cNvPr id="0" name=""/>
        <dsp:cNvSpPr/>
      </dsp:nvSpPr>
      <dsp:spPr>
        <a:xfrm rot="5400000">
          <a:off x="4593862" y="-1918651"/>
          <a:ext cx="619429" cy="4615132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>
              <a:latin typeface="Trebuchet MS" panose="020B0603020202020204" pitchFamily="34" charset="0"/>
            </a:rPr>
            <a:t>Elevada competencia 23,1%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>
              <a:latin typeface="Trebuchet MS" panose="020B0603020202020204" pitchFamily="34" charset="0"/>
            </a:rPr>
            <a:t>Elevada carga tributaria 22,2%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>
              <a:latin typeface="Trebuchet MS" panose="020B0603020202020204" pitchFamily="34" charset="0"/>
            </a:rPr>
            <a:t>Tasa de cambio (devaluación) 15,1%</a:t>
          </a:r>
        </a:p>
      </dsp:txBody>
      <dsp:txXfrm rot="-5400000">
        <a:off x="2596011" y="109438"/>
        <a:ext cx="4584894" cy="558953"/>
      </dsp:txXfrm>
    </dsp:sp>
    <dsp:sp modelId="{5BDC8BDE-5FE7-47DC-AEFA-16E8784603EE}">
      <dsp:nvSpPr>
        <dsp:cNvPr id="0" name=""/>
        <dsp:cNvSpPr/>
      </dsp:nvSpPr>
      <dsp:spPr>
        <a:xfrm>
          <a:off x="0" y="1770"/>
          <a:ext cx="2596011" cy="77428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>
              <a:latin typeface="Trebuchet MS" panose="020B0603020202020204" pitchFamily="34" charset="0"/>
            </a:rPr>
            <a:t>Industria</a:t>
          </a:r>
        </a:p>
      </dsp:txBody>
      <dsp:txXfrm>
        <a:off x="37798" y="39568"/>
        <a:ext cx="2520415" cy="698691"/>
      </dsp:txXfrm>
    </dsp:sp>
    <dsp:sp modelId="{4E9D0B76-52F8-49A7-8026-2CCCD4CAA4D8}">
      <dsp:nvSpPr>
        <dsp:cNvPr id="0" name=""/>
        <dsp:cNvSpPr/>
      </dsp:nvSpPr>
      <dsp:spPr>
        <a:xfrm rot="5400000">
          <a:off x="4593862" y="-1105649"/>
          <a:ext cx="619429" cy="4615132"/>
        </a:xfrm>
        <a:prstGeom prst="round2SameRect">
          <a:avLst/>
        </a:prstGeom>
        <a:solidFill>
          <a:schemeClr val="accent5">
            <a:tint val="40000"/>
            <a:alpha val="90000"/>
            <a:hueOff val="-2685120"/>
            <a:satOff val="12063"/>
            <a:lumOff val="829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2685120"/>
              <a:satOff val="12063"/>
              <a:lumOff val="8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>
              <a:latin typeface="Trebuchet MS" panose="020B0603020202020204" pitchFamily="34" charset="0"/>
            </a:rPr>
            <a:t>Elevada competencia 30,9%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>
              <a:latin typeface="Trebuchet MS" panose="020B0603020202020204" pitchFamily="34" charset="0"/>
            </a:rPr>
            <a:t>Tasa de cambio (devaluación) 19,6%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>
              <a:latin typeface="Trebuchet MS" panose="020B0603020202020204" pitchFamily="34" charset="0"/>
            </a:rPr>
            <a:t>Elevada carga tributaria 13,6%</a:t>
          </a:r>
        </a:p>
      </dsp:txBody>
      <dsp:txXfrm rot="-5400000">
        <a:off x="2596011" y="922440"/>
        <a:ext cx="4584894" cy="558953"/>
      </dsp:txXfrm>
    </dsp:sp>
    <dsp:sp modelId="{6A575B29-FED5-4988-ABFF-1E6098592751}">
      <dsp:nvSpPr>
        <dsp:cNvPr id="0" name=""/>
        <dsp:cNvSpPr/>
      </dsp:nvSpPr>
      <dsp:spPr>
        <a:xfrm>
          <a:off x="0" y="814772"/>
          <a:ext cx="2596011" cy="774287"/>
        </a:xfrm>
        <a:prstGeom prst="round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>
              <a:latin typeface="Trebuchet MS" panose="020B0603020202020204" pitchFamily="34" charset="0"/>
            </a:rPr>
            <a:t>Comercio</a:t>
          </a:r>
        </a:p>
      </dsp:txBody>
      <dsp:txXfrm>
        <a:off x="37798" y="852570"/>
        <a:ext cx="2520415" cy="698691"/>
      </dsp:txXfrm>
    </dsp:sp>
    <dsp:sp modelId="{BB4EB9B0-45A4-41BF-B702-EFCFDAD62BE3}">
      <dsp:nvSpPr>
        <dsp:cNvPr id="0" name=""/>
        <dsp:cNvSpPr/>
      </dsp:nvSpPr>
      <dsp:spPr>
        <a:xfrm rot="5400000">
          <a:off x="4593862" y="-292648"/>
          <a:ext cx="619429" cy="4615132"/>
        </a:xfrm>
        <a:prstGeom prst="round2Same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200" kern="1200">
            <a:latin typeface="Trebuchet MS" panose="020B0603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>
              <a:latin typeface="Trebuchet MS" panose="020B0603020202020204" pitchFamily="34" charset="0"/>
            </a:rPr>
            <a:t>Falta de demanda 28,3%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>
              <a:latin typeface="Trebuchet MS" panose="020B0603020202020204" pitchFamily="34" charset="0"/>
            </a:rPr>
            <a:t>Elevada competencia 21,7%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>
              <a:latin typeface="Trebuchet MS" panose="020B0603020202020204" pitchFamily="34" charset="0"/>
            </a:rPr>
            <a:t>Elevada carga tributaria 19,8</a:t>
          </a:r>
          <a:r>
            <a:rPr lang="es-CO" sz="1200" kern="1200">
              <a:latin typeface="Trebuchet MS" panose="020B0603020202020204" pitchFamily="34" charset="0"/>
            </a:rPr>
            <a:t>%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200" kern="1200">
            <a:latin typeface="Trebuchet MS" panose="020B0603020202020204" pitchFamily="34" charset="0"/>
          </a:endParaRPr>
        </a:p>
      </dsp:txBody>
      <dsp:txXfrm rot="-5400000">
        <a:off x="2596011" y="1735441"/>
        <a:ext cx="4584894" cy="558953"/>
      </dsp:txXfrm>
    </dsp:sp>
    <dsp:sp modelId="{032DB330-20E3-4C56-A609-7E5DA671BA4E}">
      <dsp:nvSpPr>
        <dsp:cNvPr id="0" name=""/>
        <dsp:cNvSpPr/>
      </dsp:nvSpPr>
      <dsp:spPr>
        <a:xfrm>
          <a:off x="0" y="1627774"/>
          <a:ext cx="2596011" cy="774287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>
              <a:latin typeface="Trebuchet MS" panose="020B0603020202020204" pitchFamily="34" charset="0"/>
            </a:rPr>
            <a:t>Construcción</a:t>
          </a:r>
        </a:p>
      </dsp:txBody>
      <dsp:txXfrm>
        <a:off x="37798" y="1665572"/>
        <a:ext cx="2520415" cy="698691"/>
      </dsp:txXfrm>
    </dsp:sp>
    <dsp:sp modelId="{3A81A5D3-875D-425E-A96F-F68A0D0AF27E}">
      <dsp:nvSpPr>
        <dsp:cNvPr id="0" name=""/>
        <dsp:cNvSpPr/>
      </dsp:nvSpPr>
      <dsp:spPr>
        <a:xfrm rot="5400000">
          <a:off x="4593862" y="520353"/>
          <a:ext cx="619429" cy="4615132"/>
        </a:xfrm>
        <a:prstGeom prst="round2SameRect">
          <a:avLst/>
        </a:prstGeom>
        <a:solidFill>
          <a:schemeClr val="accent5">
            <a:tint val="40000"/>
            <a:alpha val="90000"/>
            <a:hueOff val="-8055361"/>
            <a:satOff val="36190"/>
            <a:lumOff val="248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8055361"/>
              <a:satOff val="36190"/>
              <a:lumOff val="24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>
              <a:latin typeface="Trebuchet MS" panose="020B0603020202020204" pitchFamily="34" charset="0"/>
            </a:rPr>
            <a:t>Elevada competencia 30,7%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>
              <a:latin typeface="Trebuchet MS" panose="020B0603020202020204" pitchFamily="34" charset="0"/>
            </a:rPr>
            <a:t>Falta de demanda 17,6%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>
              <a:latin typeface="Trebuchet MS" panose="020B0603020202020204" pitchFamily="34" charset="0"/>
            </a:rPr>
            <a:t>Elevada carga tributaria 15,9%</a:t>
          </a:r>
        </a:p>
      </dsp:txBody>
      <dsp:txXfrm rot="-5400000">
        <a:off x="2596011" y="2548442"/>
        <a:ext cx="4584894" cy="558953"/>
      </dsp:txXfrm>
    </dsp:sp>
    <dsp:sp modelId="{0BAE6402-4FD9-4D71-8DA7-841749225D79}">
      <dsp:nvSpPr>
        <dsp:cNvPr id="0" name=""/>
        <dsp:cNvSpPr/>
      </dsp:nvSpPr>
      <dsp:spPr>
        <a:xfrm>
          <a:off x="0" y="2440776"/>
          <a:ext cx="2596011" cy="774287"/>
        </a:xfrm>
        <a:prstGeom prst="round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>
              <a:latin typeface="Trebuchet MS" panose="020B0603020202020204" pitchFamily="34" charset="0"/>
            </a:rPr>
            <a:t>Servicios</a:t>
          </a:r>
        </a:p>
      </dsp:txBody>
      <dsp:txXfrm>
        <a:off x="37798" y="2478574"/>
        <a:ext cx="2520415" cy="698691"/>
      </dsp:txXfrm>
    </dsp:sp>
    <dsp:sp modelId="{EFF42642-99BC-4F1F-80D6-C73057A43FDB}">
      <dsp:nvSpPr>
        <dsp:cNvPr id="0" name=""/>
        <dsp:cNvSpPr/>
      </dsp:nvSpPr>
      <dsp:spPr>
        <a:xfrm rot="5400000">
          <a:off x="4593862" y="1333355"/>
          <a:ext cx="619429" cy="4615132"/>
        </a:xfrm>
        <a:prstGeom prst="round2Same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400" kern="1200">
            <a:latin typeface="Trebuchet MS" panose="020B0603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>
              <a:latin typeface="Trebuchet MS" panose="020B0603020202020204" pitchFamily="34" charset="0"/>
            </a:rPr>
            <a:t>Elevada carga tributaria 25,3%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>
              <a:latin typeface="Trebuchet MS" panose="020B0603020202020204" pitchFamily="34" charset="0"/>
            </a:rPr>
            <a:t>Tasa de cambio (devaluación) 21,5%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>
              <a:latin typeface="Trebuchet MS" panose="020B0603020202020204" pitchFamily="34" charset="0"/>
            </a:rPr>
            <a:t>Elevada competencia 17,7%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200" kern="1200">
            <a:latin typeface="Trebuchet MS" panose="020B0603020202020204" pitchFamily="34" charset="0"/>
          </a:endParaRPr>
        </a:p>
      </dsp:txBody>
      <dsp:txXfrm rot="-5400000">
        <a:off x="2596011" y="3361444"/>
        <a:ext cx="4584894" cy="558953"/>
      </dsp:txXfrm>
    </dsp:sp>
    <dsp:sp modelId="{59C97D20-7CB4-418E-A7C0-29E2F6DA1E68}">
      <dsp:nvSpPr>
        <dsp:cNvPr id="0" name=""/>
        <dsp:cNvSpPr/>
      </dsp:nvSpPr>
      <dsp:spPr>
        <a:xfrm>
          <a:off x="0" y="3253777"/>
          <a:ext cx="2596011" cy="774287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>
              <a:latin typeface="Trebuchet MS" panose="020B0603020202020204" pitchFamily="34" charset="0"/>
            </a:rPr>
            <a:t>Agropecuario y minería</a:t>
          </a:r>
        </a:p>
      </dsp:txBody>
      <dsp:txXfrm>
        <a:off x="37798" y="3291575"/>
        <a:ext cx="2520415" cy="6986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5AB3E-0051-4D4C-943C-4BD0BD06E3AB}">
      <dsp:nvSpPr>
        <dsp:cNvPr id="0" name=""/>
        <dsp:cNvSpPr/>
      </dsp:nvSpPr>
      <dsp:spPr>
        <a:xfrm>
          <a:off x="0" y="1108721"/>
          <a:ext cx="9145016" cy="1440160"/>
        </a:xfrm>
        <a:prstGeom prst="notchedRightArrow">
          <a:avLst/>
        </a:prstGeom>
        <a:solidFill>
          <a:schemeClr val="accent6">
            <a:tint val="40000"/>
            <a:hueOff val="0"/>
            <a:satOff val="0"/>
            <a:lum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086A7-5BA4-47C2-8A4A-7EF6775DA8EF}">
      <dsp:nvSpPr>
        <dsp:cNvPr id="0" name=""/>
        <dsp:cNvSpPr/>
      </dsp:nvSpPr>
      <dsp:spPr>
        <a:xfrm>
          <a:off x="2260" y="0"/>
          <a:ext cx="1316158" cy="144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2010</a:t>
          </a:r>
          <a:endParaRPr lang="es-CO" sz="1800" b="1" kern="1200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260" y="0"/>
        <a:ext cx="1316158" cy="1440160"/>
      </dsp:txXfrm>
    </dsp:sp>
    <dsp:sp modelId="{D9C72302-1ECF-49DE-86B9-A59D3280C2DB}">
      <dsp:nvSpPr>
        <dsp:cNvPr id="0" name=""/>
        <dsp:cNvSpPr/>
      </dsp:nvSpPr>
      <dsp:spPr>
        <a:xfrm>
          <a:off x="695155" y="1671615"/>
          <a:ext cx="360040" cy="360040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E28432-8B1D-4CE2-8B8D-BE912E2730EE}">
      <dsp:nvSpPr>
        <dsp:cNvPr id="0" name=""/>
        <dsp:cNvSpPr/>
      </dsp:nvSpPr>
      <dsp:spPr>
        <a:xfrm>
          <a:off x="1384227" y="2160239"/>
          <a:ext cx="1316158" cy="144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2011</a:t>
          </a:r>
          <a:endParaRPr lang="es-CO" sz="1800" b="1" kern="1200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384227" y="2160239"/>
        <a:ext cx="1316158" cy="1440160"/>
      </dsp:txXfrm>
    </dsp:sp>
    <dsp:sp modelId="{19217D15-EF19-4D54-8773-07E2FAE89832}">
      <dsp:nvSpPr>
        <dsp:cNvPr id="0" name=""/>
        <dsp:cNvSpPr/>
      </dsp:nvSpPr>
      <dsp:spPr>
        <a:xfrm>
          <a:off x="1862286" y="1620179"/>
          <a:ext cx="360040" cy="360040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394F0D-561B-4D84-BC31-ACC8E3DA6D18}">
      <dsp:nvSpPr>
        <dsp:cNvPr id="0" name=""/>
        <dsp:cNvSpPr/>
      </dsp:nvSpPr>
      <dsp:spPr>
        <a:xfrm>
          <a:off x="2766194" y="0"/>
          <a:ext cx="1316158" cy="144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2012</a:t>
          </a:r>
          <a:endParaRPr lang="es-CO" sz="1800" b="1" kern="1200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766194" y="0"/>
        <a:ext cx="1316158" cy="1440160"/>
      </dsp:txXfrm>
    </dsp:sp>
    <dsp:sp modelId="{4C1427A4-45F9-4ECA-A258-4B0B2BDD98E8}">
      <dsp:nvSpPr>
        <dsp:cNvPr id="0" name=""/>
        <dsp:cNvSpPr/>
      </dsp:nvSpPr>
      <dsp:spPr>
        <a:xfrm>
          <a:off x="3244253" y="1620179"/>
          <a:ext cx="360040" cy="360040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1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0F85A-EEFD-4AE8-BF75-FC316304C487}">
      <dsp:nvSpPr>
        <dsp:cNvPr id="0" name=""/>
        <dsp:cNvSpPr/>
      </dsp:nvSpPr>
      <dsp:spPr>
        <a:xfrm>
          <a:off x="4148161" y="2160239"/>
          <a:ext cx="1316158" cy="144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2013</a:t>
          </a:r>
          <a:endParaRPr lang="es-CO" sz="1800" b="1" kern="1200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148161" y="2160239"/>
        <a:ext cx="1316158" cy="1440160"/>
      </dsp:txXfrm>
    </dsp:sp>
    <dsp:sp modelId="{F5B99ABC-19A0-44A2-9F7B-6E2252F19A3B}">
      <dsp:nvSpPr>
        <dsp:cNvPr id="0" name=""/>
        <dsp:cNvSpPr/>
      </dsp:nvSpPr>
      <dsp:spPr>
        <a:xfrm>
          <a:off x="4626220" y="1620179"/>
          <a:ext cx="360040" cy="360040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5300C-1791-4C2B-BC9A-D83BF288DD0B}">
      <dsp:nvSpPr>
        <dsp:cNvPr id="0" name=""/>
        <dsp:cNvSpPr/>
      </dsp:nvSpPr>
      <dsp:spPr>
        <a:xfrm>
          <a:off x="5530128" y="0"/>
          <a:ext cx="1316158" cy="144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2014</a:t>
          </a:r>
          <a:endParaRPr lang="es-CO" sz="1800" b="1" kern="1200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530128" y="0"/>
        <a:ext cx="1316158" cy="1440160"/>
      </dsp:txXfrm>
    </dsp:sp>
    <dsp:sp modelId="{EB8A3492-9F2D-4CE9-B1A9-661C8B5B1F24}">
      <dsp:nvSpPr>
        <dsp:cNvPr id="0" name=""/>
        <dsp:cNvSpPr/>
      </dsp:nvSpPr>
      <dsp:spPr>
        <a:xfrm>
          <a:off x="6008187" y="1620179"/>
          <a:ext cx="360040" cy="360040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32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4E77E2-8147-4C73-917D-57319AB4B9E2}">
      <dsp:nvSpPr>
        <dsp:cNvPr id="0" name=""/>
        <dsp:cNvSpPr/>
      </dsp:nvSpPr>
      <dsp:spPr>
        <a:xfrm>
          <a:off x="6912094" y="2160239"/>
          <a:ext cx="1316158" cy="144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2015</a:t>
          </a:r>
          <a:endParaRPr lang="es-CO" sz="1800" b="1" kern="1200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6912094" y="2160239"/>
        <a:ext cx="1316158" cy="1440160"/>
      </dsp:txXfrm>
    </dsp:sp>
    <dsp:sp modelId="{A3CD0A87-3366-4842-B600-490BD08E42A6}">
      <dsp:nvSpPr>
        <dsp:cNvPr id="0" name=""/>
        <dsp:cNvSpPr/>
      </dsp:nvSpPr>
      <dsp:spPr>
        <a:xfrm>
          <a:off x="7390154" y="1620179"/>
          <a:ext cx="360040" cy="360040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5AB3E-0051-4D4C-943C-4BD0BD06E3AB}">
      <dsp:nvSpPr>
        <dsp:cNvPr id="0" name=""/>
        <dsp:cNvSpPr/>
      </dsp:nvSpPr>
      <dsp:spPr>
        <a:xfrm>
          <a:off x="0" y="1108721"/>
          <a:ext cx="9145016" cy="1440160"/>
        </a:xfrm>
        <a:prstGeom prst="notched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086A7-5BA4-47C2-8A4A-7EF6775DA8EF}">
      <dsp:nvSpPr>
        <dsp:cNvPr id="0" name=""/>
        <dsp:cNvSpPr/>
      </dsp:nvSpPr>
      <dsp:spPr>
        <a:xfrm>
          <a:off x="2260" y="0"/>
          <a:ext cx="1316158" cy="144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2010</a:t>
          </a:r>
          <a:endParaRPr lang="es-CO" sz="1800" b="1" kern="1200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260" y="0"/>
        <a:ext cx="1316158" cy="1440160"/>
      </dsp:txXfrm>
    </dsp:sp>
    <dsp:sp modelId="{D9C72302-1ECF-49DE-86B9-A59D3280C2DB}">
      <dsp:nvSpPr>
        <dsp:cNvPr id="0" name=""/>
        <dsp:cNvSpPr/>
      </dsp:nvSpPr>
      <dsp:spPr>
        <a:xfrm>
          <a:off x="695155" y="1671615"/>
          <a:ext cx="360040" cy="360040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E28432-8B1D-4CE2-8B8D-BE912E2730EE}">
      <dsp:nvSpPr>
        <dsp:cNvPr id="0" name=""/>
        <dsp:cNvSpPr/>
      </dsp:nvSpPr>
      <dsp:spPr>
        <a:xfrm>
          <a:off x="1384227" y="2160239"/>
          <a:ext cx="1316158" cy="144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2011</a:t>
          </a:r>
          <a:endParaRPr lang="es-CO" sz="1800" b="1" kern="1200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384227" y="2160239"/>
        <a:ext cx="1316158" cy="1440160"/>
      </dsp:txXfrm>
    </dsp:sp>
    <dsp:sp modelId="{19217D15-EF19-4D54-8773-07E2FAE89832}">
      <dsp:nvSpPr>
        <dsp:cNvPr id="0" name=""/>
        <dsp:cNvSpPr/>
      </dsp:nvSpPr>
      <dsp:spPr>
        <a:xfrm>
          <a:off x="1862286" y="1620179"/>
          <a:ext cx="360040" cy="360040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394F0D-561B-4D84-BC31-ACC8E3DA6D18}">
      <dsp:nvSpPr>
        <dsp:cNvPr id="0" name=""/>
        <dsp:cNvSpPr/>
      </dsp:nvSpPr>
      <dsp:spPr>
        <a:xfrm>
          <a:off x="2766194" y="0"/>
          <a:ext cx="1316158" cy="144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2012</a:t>
          </a:r>
          <a:endParaRPr lang="es-CO" sz="1800" b="1" kern="1200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766194" y="0"/>
        <a:ext cx="1316158" cy="1440160"/>
      </dsp:txXfrm>
    </dsp:sp>
    <dsp:sp modelId="{4C1427A4-45F9-4ECA-A258-4B0B2BDD98E8}">
      <dsp:nvSpPr>
        <dsp:cNvPr id="0" name=""/>
        <dsp:cNvSpPr/>
      </dsp:nvSpPr>
      <dsp:spPr>
        <a:xfrm>
          <a:off x="3244253" y="1620179"/>
          <a:ext cx="360040" cy="360040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1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0F85A-EEFD-4AE8-BF75-FC316304C487}">
      <dsp:nvSpPr>
        <dsp:cNvPr id="0" name=""/>
        <dsp:cNvSpPr/>
      </dsp:nvSpPr>
      <dsp:spPr>
        <a:xfrm>
          <a:off x="4148161" y="2160239"/>
          <a:ext cx="1316158" cy="144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2013</a:t>
          </a:r>
          <a:endParaRPr lang="es-CO" sz="1800" b="1" kern="1200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148161" y="2160239"/>
        <a:ext cx="1316158" cy="1440160"/>
      </dsp:txXfrm>
    </dsp:sp>
    <dsp:sp modelId="{F5B99ABC-19A0-44A2-9F7B-6E2252F19A3B}">
      <dsp:nvSpPr>
        <dsp:cNvPr id="0" name=""/>
        <dsp:cNvSpPr/>
      </dsp:nvSpPr>
      <dsp:spPr>
        <a:xfrm>
          <a:off x="4626220" y="1620179"/>
          <a:ext cx="360040" cy="360040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5300C-1791-4C2B-BC9A-D83BF288DD0B}">
      <dsp:nvSpPr>
        <dsp:cNvPr id="0" name=""/>
        <dsp:cNvSpPr/>
      </dsp:nvSpPr>
      <dsp:spPr>
        <a:xfrm>
          <a:off x="5530128" y="0"/>
          <a:ext cx="1316158" cy="144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2014</a:t>
          </a:r>
          <a:endParaRPr lang="es-CO" sz="1800" b="1" kern="1200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530128" y="0"/>
        <a:ext cx="1316158" cy="1440160"/>
      </dsp:txXfrm>
    </dsp:sp>
    <dsp:sp modelId="{EB8A3492-9F2D-4CE9-B1A9-661C8B5B1F24}">
      <dsp:nvSpPr>
        <dsp:cNvPr id="0" name=""/>
        <dsp:cNvSpPr/>
      </dsp:nvSpPr>
      <dsp:spPr>
        <a:xfrm>
          <a:off x="6008187" y="1620179"/>
          <a:ext cx="360040" cy="360040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32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4E77E2-8147-4C73-917D-57319AB4B9E2}">
      <dsp:nvSpPr>
        <dsp:cNvPr id="0" name=""/>
        <dsp:cNvSpPr/>
      </dsp:nvSpPr>
      <dsp:spPr>
        <a:xfrm>
          <a:off x="6912094" y="2160239"/>
          <a:ext cx="1316158" cy="144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2015</a:t>
          </a:r>
          <a:endParaRPr lang="es-CO" sz="1800" b="1" kern="1200" dirty="0">
            <a:solidFill>
              <a:schemeClr val="accent5">
                <a:lumMod val="75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6912094" y="2160239"/>
        <a:ext cx="1316158" cy="1440160"/>
      </dsp:txXfrm>
    </dsp:sp>
    <dsp:sp modelId="{A3CD0A87-3366-4842-B600-490BD08E42A6}">
      <dsp:nvSpPr>
        <dsp:cNvPr id="0" name=""/>
        <dsp:cNvSpPr/>
      </dsp:nvSpPr>
      <dsp:spPr>
        <a:xfrm>
          <a:off x="7390154" y="1620179"/>
          <a:ext cx="360040" cy="360040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0.82799</cdr:x>
      <cdr:y>2.79924E-7</cdr:y>
    </cdr:from>
    <cdr:to>
      <cdr:x>0.96299</cdr:x>
      <cdr:y>0.13785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6624736" y="1"/>
          <a:ext cx="1080135" cy="4924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300" b="1" dirty="0" smtClean="0">
              <a:latin typeface="Trebuchet MS"/>
              <a:cs typeface="Trebuchet MS"/>
            </a:rPr>
            <a:t>20% del</a:t>
          </a:r>
        </a:p>
        <a:p xmlns:a="http://schemas.openxmlformats.org/drawingml/2006/main">
          <a:pPr algn="ctr"/>
          <a:r>
            <a:rPr lang="es-CO" sz="1300" b="1" dirty="0" smtClean="0">
              <a:latin typeface="Trebuchet MS"/>
              <a:cs typeface="Trebuchet MS"/>
            </a:rPr>
            <a:t>PIB</a:t>
          </a:r>
          <a:endParaRPr lang="es-CO" sz="1300" b="1" dirty="0">
            <a:latin typeface="Trebuchet MS"/>
            <a:cs typeface="Trebuchet MS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0.82353</cdr:x>
      <cdr:y>0.61224</cdr:y>
    </cdr:from>
    <cdr:to>
      <cdr:x>0.95301</cdr:x>
      <cdr:y>0.77551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7056784" y="2160240"/>
          <a:ext cx="1109508" cy="576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Trebuchet MS" panose="020B0603020202020204" pitchFamily="34" charset="0"/>
            </a:rPr>
            <a:t>-16,0%</a:t>
          </a:r>
        </a:p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Trebuchet MS" panose="020B0603020202020204" pitchFamily="34" charset="0"/>
            </a:rPr>
            <a:t>(</a:t>
          </a:r>
          <a:r>
            <a:rPr lang="es-CO" sz="1400" b="1" dirty="0">
              <a:solidFill>
                <a:srgbClr val="008000"/>
              </a:solidFill>
              <a:latin typeface="Trebuchet MS" panose="020B0603020202020204" pitchFamily="34" charset="0"/>
            </a:rPr>
            <a:t>9</a:t>
          </a:r>
          <a:r>
            <a:rPr lang="es-CO" sz="1400" b="1" dirty="0" smtClean="0">
              <a:solidFill>
                <a:srgbClr val="008000"/>
              </a:solidFill>
              <a:latin typeface="Trebuchet MS" panose="020B0603020202020204" pitchFamily="34" charset="0"/>
            </a:rPr>
            <a:t> mil)</a:t>
          </a:r>
          <a:endParaRPr lang="es-CO" sz="1400" b="1" dirty="0">
            <a:solidFill>
              <a:srgbClr val="008000"/>
            </a:solidFill>
            <a:latin typeface="Trebuchet MS" panose="020B0603020202020204" pitchFamily="34" charset="0"/>
          </a:endParaRPr>
        </a:p>
      </cdr:txBody>
    </cdr:sp>
  </cdr:relSizeAnchor>
  <cdr:relSizeAnchor xmlns:cdr="http://schemas.openxmlformats.org/drawingml/2006/chartDrawing">
    <cdr:from>
      <cdr:x>0.43103</cdr:x>
      <cdr:y>0.36735</cdr:y>
    </cdr:from>
    <cdr:to>
      <cdr:x>0.55777</cdr:x>
      <cdr:y>0.51021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3693507" y="1296144"/>
          <a:ext cx="1086029" cy="5040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Trebuchet MS" panose="020B0603020202020204" pitchFamily="34" charset="0"/>
            </a:rPr>
            <a:t>-15,6%</a:t>
          </a:r>
        </a:p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Trebuchet MS" panose="020B0603020202020204" pitchFamily="34" charset="0"/>
            </a:rPr>
            <a:t>(28 mil)</a:t>
          </a:r>
          <a:endParaRPr lang="es-CO" sz="1400" b="1" dirty="0">
            <a:solidFill>
              <a:srgbClr val="008000"/>
            </a:solidFill>
            <a:latin typeface="Trebuchet MS" panose="020B0603020202020204" pitchFamily="34" charset="0"/>
          </a:endParaRPr>
        </a:p>
      </cdr:txBody>
    </cdr:sp>
  </cdr:relSizeAnchor>
  <cdr:relSizeAnchor xmlns:cdr="http://schemas.openxmlformats.org/drawingml/2006/chartDrawing">
    <cdr:from>
      <cdr:x>0.2521</cdr:x>
      <cdr:y>0.30612</cdr:y>
    </cdr:from>
    <cdr:to>
      <cdr:x>0.37279</cdr:x>
      <cdr:y>0.44898</cdr:y>
    </cdr:to>
    <cdr:sp macro="" textlink="">
      <cdr:nvSpPr>
        <cdr:cNvPr id="4" name="1 CuadroTexto"/>
        <cdr:cNvSpPr txBox="1"/>
      </cdr:nvSpPr>
      <cdr:spPr>
        <a:xfrm xmlns:a="http://schemas.openxmlformats.org/drawingml/2006/main">
          <a:off x="2160240" y="1080120"/>
          <a:ext cx="1034187" cy="504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Trebuchet MS" panose="020B0603020202020204" pitchFamily="34" charset="0"/>
            </a:rPr>
            <a:t>-20,4%</a:t>
          </a:r>
        </a:p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Trebuchet MS" panose="020B0603020202020204" pitchFamily="34" charset="0"/>
            </a:rPr>
            <a:t>(50 mil)</a:t>
          </a:r>
          <a:endParaRPr lang="es-CO" sz="1400" b="1" dirty="0">
            <a:solidFill>
              <a:srgbClr val="008000"/>
            </a:solidFill>
            <a:latin typeface="Trebuchet MS" panose="020B0603020202020204" pitchFamily="34" charset="0"/>
          </a:endParaRPr>
        </a:p>
      </cdr:txBody>
    </cdr:sp>
  </cdr:relSizeAnchor>
  <cdr:relSizeAnchor xmlns:cdr="http://schemas.openxmlformats.org/drawingml/2006/chartDrawing">
    <cdr:from>
      <cdr:x>0.63866</cdr:x>
      <cdr:y>0.61224</cdr:y>
    </cdr:from>
    <cdr:to>
      <cdr:x>0.7491</cdr:x>
      <cdr:y>0.7347</cdr:y>
    </cdr:to>
    <cdr:sp macro="" textlink="">
      <cdr:nvSpPr>
        <cdr:cNvPr id="5" name="1 CuadroTexto"/>
        <cdr:cNvSpPr txBox="1"/>
      </cdr:nvSpPr>
      <cdr:spPr>
        <a:xfrm xmlns:a="http://schemas.openxmlformats.org/drawingml/2006/main">
          <a:off x="5472608" y="2160240"/>
          <a:ext cx="946355" cy="4320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400" b="1" dirty="0" smtClean="0">
              <a:solidFill>
                <a:srgbClr val="DD005E"/>
              </a:solidFill>
              <a:latin typeface="Trebuchet MS" panose="020B0603020202020204" pitchFamily="34" charset="0"/>
            </a:rPr>
            <a:t>8,8%</a:t>
          </a:r>
        </a:p>
        <a:p xmlns:a="http://schemas.openxmlformats.org/drawingml/2006/main">
          <a:pPr algn="ctr"/>
          <a:r>
            <a:rPr lang="es-CO" sz="1400" b="1" dirty="0">
              <a:solidFill>
                <a:srgbClr val="DD005E"/>
              </a:solidFill>
              <a:latin typeface="Trebuchet MS" panose="020B0603020202020204" pitchFamily="34" charset="0"/>
            </a:rPr>
            <a:t>7</a:t>
          </a:r>
          <a:r>
            <a:rPr lang="es-CO" sz="1400" b="1" dirty="0" smtClean="0">
              <a:solidFill>
                <a:srgbClr val="DD005E"/>
              </a:solidFill>
              <a:latin typeface="Trebuchet MS" panose="020B0603020202020204" pitchFamily="34" charset="0"/>
            </a:rPr>
            <a:t> mil</a:t>
          </a:r>
          <a:endParaRPr lang="es-CO" sz="1400" b="1" dirty="0">
            <a:solidFill>
              <a:srgbClr val="DD005E"/>
            </a:solidFill>
            <a:latin typeface="Trebuchet MS" panose="020B0603020202020204" pitchFamily="34" charset="0"/>
          </a:endParaRPr>
        </a:p>
      </cdr:txBody>
    </cdr:sp>
  </cdr:relSizeAnchor>
  <cdr:relSizeAnchor xmlns:cdr="http://schemas.openxmlformats.org/drawingml/2006/chartDrawing">
    <cdr:from>
      <cdr:x>0.05042</cdr:x>
      <cdr:y>0</cdr:y>
    </cdr:from>
    <cdr:to>
      <cdr:x>0.17401</cdr:x>
      <cdr:y>0.16849</cdr:y>
    </cdr:to>
    <cdr:sp macro="" textlink="">
      <cdr:nvSpPr>
        <cdr:cNvPr id="6" name="1 CuadroTexto"/>
        <cdr:cNvSpPr txBox="1"/>
      </cdr:nvSpPr>
      <cdr:spPr>
        <a:xfrm xmlns:a="http://schemas.openxmlformats.org/drawingml/2006/main">
          <a:off x="432048" y="0"/>
          <a:ext cx="1059037" cy="5944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Trebuchet MS" panose="020B0603020202020204" pitchFamily="34" charset="0"/>
            </a:rPr>
            <a:t>-16,4%</a:t>
          </a:r>
        </a:p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Trebuchet MS" panose="020B0603020202020204" pitchFamily="34" charset="0"/>
            </a:rPr>
            <a:t>(75 mil)</a:t>
          </a:r>
          <a:endParaRPr lang="es-CO" sz="1400" b="1" dirty="0">
            <a:solidFill>
              <a:srgbClr val="008000"/>
            </a:solidFill>
            <a:latin typeface="Trebuchet MS" panose="020B0603020202020204" pitchFamily="34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0.10562</cdr:x>
      <cdr:y>0.13703</cdr:y>
    </cdr:from>
    <cdr:to>
      <cdr:x>0.22173</cdr:x>
      <cdr:y>0.20519</cdr:y>
    </cdr:to>
    <cdr:sp macro="" textlink="">
      <cdr:nvSpPr>
        <cdr:cNvPr id="2" name="14 CuadroTexto"/>
        <cdr:cNvSpPr txBox="1"/>
      </cdr:nvSpPr>
      <cdr:spPr>
        <a:xfrm xmlns:a="http://schemas.openxmlformats.org/drawingml/2006/main">
          <a:off x="831866" y="556900"/>
          <a:ext cx="914468" cy="2770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1" dirty="0" smtClean="0">
              <a:solidFill>
                <a:srgbClr val="DD005E"/>
              </a:solidFill>
              <a:latin typeface="Trebuchet MS" panose="020B0603020202020204" pitchFamily="34" charset="0"/>
            </a:rPr>
            <a:t>-17,2%</a:t>
          </a:r>
          <a:endParaRPr lang="es-CO" sz="900" b="1" dirty="0">
            <a:solidFill>
              <a:srgbClr val="DD005E"/>
            </a:solidFill>
            <a:latin typeface="Trebuchet MS" panose="020B0603020202020204" pitchFamily="34" charset="0"/>
          </a:endParaRPr>
        </a:p>
      </cdr:txBody>
    </cdr:sp>
  </cdr:relSizeAnchor>
  <cdr:relSizeAnchor xmlns:cdr="http://schemas.openxmlformats.org/drawingml/2006/chartDrawing">
    <cdr:from>
      <cdr:x>0.73006</cdr:x>
      <cdr:y>0.49163</cdr:y>
    </cdr:from>
    <cdr:to>
      <cdr:x>0.84617</cdr:x>
      <cdr:y>0.55979</cdr:y>
    </cdr:to>
    <cdr:sp macro="" textlink="">
      <cdr:nvSpPr>
        <cdr:cNvPr id="4" name="14 CuadroTexto"/>
        <cdr:cNvSpPr txBox="1"/>
      </cdr:nvSpPr>
      <cdr:spPr>
        <a:xfrm xmlns:a="http://schemas.openxmlformats.org/drawingml/2006/main">
          <a:off x="5749875" y="1998001"/>
          <a:ext cx="914468" cy="2770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0" dirty="0" smtClean="0">
              <a:solidFill>
                <a:srgbClr val="FF0000"/>
              </a:solidFill>
              <a:latin typeface="Trebuchet MS" panose="020B0603020202020204" pitchFamily="34" charset="0"/>
            </a:rPr>
            <a:t>-</a:t>
          </a:r>
          <a:r>
            <a:rPr lang="es-CO" sz="1200" b="1" dirty="0">
              <a:solidFill>
                <a:srgbClr val="DD005E"/>
              </a:solidFill>
              <a:latin typeface="Trebuchet MS" panose="020B0603020202020204" pitchFamily="34" charset="0"/>
            </a:rPr>
            <a:t>2</a:t>
          </a:r>
          <a:r>
            <a:rPr lang="es-CO" sz="1200" b="1" dirty="0" smtClean="0">
              <a:solidFill>
                <a:srgbClr val="DD005E"/>
              </a:solidFill>
              <a:latin typeface="Trebuchet MS" panose="020B0603020202020204" pitchFamily="34" charset="0"/>
            </a:rPr>
            <a:t>,4%</a:t>
          </a:r>
          <a:endParaRPr lang="es-CO" sz="900" b="1" dirty="0">
            <a:solidFill>
              <a:srgbClr val="DD005E"/>
            </a:solidFill>
            <a:latin typeface="Trebuchet MS" panose="020B0603020202020204" pitchFamily="34" charset="0"/>
          </a:endParaRPr>
        </a:p>
      </cdr:txBody>
    </cdr:sp>
  </cdr:relSizeAnchor>
  <cdr:relSizeAnchor xmlns:cdr="http://schemas.openxmlformats.org/drawingml/2006/chartDrawing">
    <cdr:from>
      <cdr:x>0.53231</cdr:x>
      <cdr:y>0.63148</cdr:y>
    </cdr:from>
    <cdr:to>
      <cdr:x>0.63874</cdr:x>
      <cdr:y>0.69964</cdr:y>
    </cdr:to>
    <cdr:sp macro="" textlink="">
      <cdr:nvSpPr>
        <cdr:cNvPr id="6" name="14 CuadroTexto"/>
        <cdr:cNvSpPr txBox="1"/>
      </cdr:nvSpPr>
      <cdr:spPr>
        <a:xfrm xmlns:a="http://schemas.openxmlformats.org/drawingml/2006/main">
          <a:off x="4192420" y="2566319"/>
          <a:ext cx="838229" cy="27700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b="0" dirty="0" smtClean="0">
              <a:solidFill>
                <a:srgbClr val="006600"/>
              </a:solidFill>
              <a:latin typeface="Trebuchet MS" panose="020B0603020202020204" pitchFamily="34" charset="0"/>
            </a:rPr>
            <a:t>1,7%</a:t>
          </a:r>
          <a:endParaRPr lang="es-CO" sz="900" b="0" dirty="0">
            <a:solidFill>
              <a:srgbClr val="006600"/>
            </a:solidFill>
            <a:latin typeface="Trebuchet MS" panose="020B0603020202020204" pitchFamily="34" charset="0"/>
          </a:endParaRPr>
        </a:p>
      </cdr:txBody>
    </cdr:sp>
  </cdr:relSizeAnchor>
  <cdr:relSizeAnchor xmlns:cdr="http://schemas.openxmlformats.org/drawingml/2006/chartDrawing">
    <cdr:from>
      <cdr:x>0.86906</cdr:x>
      <cdr:y>0.54534</cdr:y>
    </cdr:from>
    <cdr:to>
      <cdr:x>0.9755</cdr:x>
      <cdr:y>0.61349</cdr:y>
    </cdr:to>
    <cdr:sp macro="" textlink="">
      <cdr:nvSpPr>
        <cdr:cNvPr id="7" name="14 CuadroTexto"/>
        <cdr:cNvSpPr txBox="1"/>
      </cdr:nvSpPr>
      <cdr:spPr>
        <a:xfrm xmlns:a="http://schemas.openxmlformats.org/drawingml/2006/main">
          <a:off x="6844608" y="2216262"/>
          <a:ext cx="838308" cy="27696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b="1" dirty="0" smtClean="0">
              <a:solidFill>
                <a:srgbClr val="DD005E"/>
              </a:solidFill>
              <a:latin typeface="Trebuchet MS" panose="020B0603020202020204" pitchFamily="34" charset="0"/>
            </a:rPr>
            <a:t>-25,7%</a:t>
          </a:r>
          <a:endParaRPr lang="es-CO" sz="900" b="1" dirty="0">
            <a:solidFill>
              <a:srgbClr val="DD005E"/>
            </a:solidFill>
            <a:latin typeface="Trebuchet MS" panose="020B0603020202020204" pitchFamily="34" charset="0"/>
          </a:endParaRPr>
        </a:p>
      </cdr:txBody>
    </cdr:sp>
  </cdr:relSizeAnchor>
  <cdr:relSizeAnchor xmlns:cdr="http://schemas.openxmlformats.org/drawingml/2006/chartDrawing">
    <cdr:from>
      <cdr:x>0.42236</cdr:x>
      <cdr:y>0.51482</cdr:y>
    </cdr:from>
    <cdr:to>
      <cdr:x>0.46807</cdr:x>
      <cdr:y>0.53419</cdr:y>
    </cdr:to>
    <cdr:cxnSp macro="">
      <cdr:nvCxnSpPr>
        <cdr:cNvPr id="10" name="1 Conector recto de flecha"/>
        <cdr:cNvCxnSpPr/>
      </cdr:nvCxnSpPr>
      <cdr:spPr>
        <a:xfrm xmlns:a="http://schemas.openxmlformats.org/drawingml/2006/main">
          <a:off x="3326441" y="2092240"/>
          <a:ext cx="360006" cy="78720"/>
        </a:xfrm>
        <a:prstGeom xmlns:a="http://schemas.openxmlformats.org/drawingml/2006/main" prst="straightConnector1">
          <a:avLst/>
        </a:prstGeom>
        <a:ln xmlns:a="http://schemas.openxmlformats.org/drawingml/2006/main" w="34925">
          <a:solidFill>
            <a:srgbClr val="DD005E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0.41001</cdr:x>
      <cdr:y>0.43171</cdr:y>
    </cdr:from>
    <cdr:to>
      <cdr:x>0.52612</cdr:x>
      <cdr:y>0.49987</cdr:y>
    </cdr:to>
    <cdr:sp macro="" textlink="">
      <cdr:nvSpPr>
        <cdr:cNvPr id="11" name="14 CuadroTexto"/>
        <cdr:cNvSpPr txBox="1"/>
      </cdr:nvSpPr>
      <cdr:spPr>
        <a:xfrm xmlns:a="http://schemas.openxmlformats.org/drawingml/2006/main">
          <a:off x="3229213" y="1754457"/>
          <a:ext cx="914468" cy="2770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1" dirty="0" smtClean="0">
              <a:solidFill>
                <a:srgbClr val="DD005E"/>
              </a:solidFill>
              <a:latin typeface="Trebuchet MS" panose="020B0603020202020204" pitchFamily="34" charset="0"/>
            </a:rPr>
            <a:t>-8,8%</a:t>
          </a:r>
          <a:endParaRPr lang="es-CO" sz="900" b="1" dirty="0">
            <a:solidFill>
              <a:srgbClr val="DD005E"/>
            </a:solidFill>
            <a:latin typeface="Trebuchet MS" panose="020B0603020202020204" pitchFamily="34" charset="0"/>
          </a:endParaRPr>
        </a:p>
      </cdr:txBody>
    </cdr:sp>
  </cdr:relSizeAnchor>
  <cdr:relSizeAnchor xmlns:cdr="http://schemas.openxmlformats.org/drawingml/2006/chartDrawing">
    <cdr:from>
      <cdr:x>0.2538</cdr:x>
      <cdr:y>0.31602</cdr:y>
    </cdr:from>
    <cdr:to>
      <cdr:x>0.36991</cdr:x>
      <cdr:y>0.38418</cdr:y>
    </cdr:to>
    <cdr:sp macro="" textlink="">
      <cdr:nvSpPr>
        <cdr:cNvPr id="12" name="14 CuadroTexto"/>
        <cdr:cNvSpPr txBox="1"/>
      </cdr:nvSpPr>
      <cdr:spPr>
        <a:xfrm xmlns:a="http://schemas.openxmlformats.org/drawingml/2006/main">
          <a:off x="1998909" y="1284322"/>
          <a:ext cx="914467" cy="2770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1" dirty="0" smtClean="0">
              <a:solidFill>
                <a:srgbClr val="DD005E"/>
              </a:solidFill>
              <a:latin typeface="Trebuchet MS" panose="020B0603020202020204" pitchFamily="34" charset="0"/>
            </a:rPr>
            <a:t>-9,6%</a:t>
          </a:r>
          <a:endParaRPr lang="es-CO" sz="900" b="1" dirty="0">
            <a:solidFill>
              <a:srgbClr val="DD005E"/>
            </a:solidFill>
            <a:latin typeface="Trebuchet MS" panose="020B0603020202020204" pitchFamily="34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0.12204</cdr:x>
      <cdr:y>0.16507</cdr:y>
    </cdr:from>
    <cdr:to>
      <cdr:x>0.14277</cdr:x>
      <cdr:y>0.22029</cdr:y>
    </cdr:to>
    <cdr:sp macro="" textlink="">
      <cdr:nvSpPr>
        <cdr:cNvPr id="2" name="7 Flecha abajo"/>
        <cdr:cNvSpPr/>
      </cdr:nvSpPr>
      <cdr:spPr>
        <a:xfrm xmlns:a="http://schemas.openxmlformats.org/drawingml/2006/main">
          <a:off x="1037001" y="738826"/>
          <a:ext cx="176142" cy="247161"/>
        </a:xfrm>
        <a:prstGeom xmlns:a="http://schemas.openxmlformats.org/drawingml/2006/main" prst="downArrow">
          <a:avLst/>
        </a:prstGeom>
        <a:solidFill xmlns:a="http://schemas.openxmlformats.org/drawingml/2006/main">
          <a:srgbClr val="DD005E"/>
        </a:solidFill>
        <a:ln xmlns:a="http://schemas.openxmlformats.org/drawingml/2006/main">
          <a:solidFill>
            <a:srgbClr val="DD005E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>
            <a:solidFill>
              <a:srgbClr val="DD005E"/>
            </a:solidFill>
          </a:endParaRPr>
        </a:p>
      </cdr:txBody>
    </cdr:sp>
  </cdr:relSizeAnchor>
  <cdr:relSizeAnchor xmlns:cdr="http://schemas.openxmlformats.org/drawingml/2006/chartDrawing">
    <cdr:from>
      <cdr:x>0.09958</cdr:x>
      <cdr:y>0.10071</cdr:y>
    </cdr:from>
    <cdr:to>
      <cdr:x>0.19822</cdr:x>
      <cdr:y>0.16259</cdr:y>
    </cdr:to>
    <cdr:sp macro="" textlink="">
      <cdr:nvSpPr>
        <cdr:cNvPr id="3" name="14 CuadroTexto"/>
        <cdr:cNvSpPr txBox="1"/>
      </cdr:nvSpPr>
      <cdr:spPr>
        <a:xfrm xmlns:a="http://schemas.openxmlformats.org/drawingml/2006/main">
          <a:off x="846094" y="450794"/>
          <a:ext cx="838138" cy="27697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1" dirty="0" smtClean="0">
              <a:solidFill>
                <a:srgbClr val="FF0000"/>
              </a:solidFill>
            </a:rPr>
            <a:t>-</a:t>
          </a:r>
          <a:r>
            <a:rPr lang="es-CO" sz="1200" b="1" dirty="0" smtClean="0">
              <a:solidFill>
                <a:srgbClr val="DD005E"/>
              </a:solidFill>
            </a:rPr>
            <a:t>7,1%</a:t>
          </a:r>
          <a:endParaRPr lang="es-CO" sz="900" b="1" dirty="0">
            <a:solidFill>
              <a:srgbClr val="DD005E"/>
            </a:solidFill>
          </a:endParaRPr>
        </a:p>
      </cdr:txBody>
    </cdr:sp>
  </cdr:relSizeAnchor>
  <cdr:relSizeAnchor xmlns:cdr="http://schemas.openxmlformats.org/drawingml/2006/chartDrawing">
    <cdr:from>
      <cdr:x>0.34958</cdr:x>
      <cdr:y>0.30382</cdr:y>
    </cdr:from>
    <cdr:to>
      <cdr:x>0.43224</cdr:x>
      <cdr:y>0.36571</cdr:y>
    </cdr:to>
    <cdr:sp macro="" textlink="">
      <cdr:nvSpPr>
        <cdr:cNvPr id="9" name="14 CuadroTexto"/>
        <cdr:cNvSpPr txBox="1"/>
      </cdr:nvSpPr>
      <cdr:spPr>
        <a:xfrm xmlns:a="http://schemas.openxmlformats.org/drawingml/2006/main">
          <a:off x="2970330" y="1359895"/>
          <a:ext cx="702357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b="1" dirty="0" smtClean="0">
              <a:solidFill>
                <a:schemeClr val="accent3">
                  <a:lumMod val="50000"/>
                </a:schemeClr>
              </a:solidFill>
            </a:rPr>
            <a:t>7,5%</a:t>
          </a:r>
          <a:endParaRPr lang="es-CO" sz="900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0.44703</cdr:x>
      <cdr:y>0.40177</cdr:y>
    </cdr:from>
    <cdr:to>
      <cdr:x>0.46775</cdr:x>
      <cdr:y>0.45698</cdr:y>
    </cdr:to>
    <cdr:sp macro="" textlink="">
      <cdr:nvSpPr>
        <cdr:cNvPr id="10" name="1 Flecha abajo"/>
        <cdr:cNvSpPr/>
      </cdr:nvSpPr>
      <cdr:spPr>
        <a:xfrm xmlns:a="http://schemas.openxmlformats.org/drawingml/2006/main">
          <a:off x="3798422" y="1798306"/>
          <a:ext cx="176057" cy="247117"/>
        </a:xfrm>
        <a:prstGeom xmlns:a="http://schemas.openxmlformats.org/drawingml/2006/main" prst="downArrow">
          <a:avLst/>
        </a:prstGeom>
        <a:solidFill xmlns:a="http://schemas.openxmlformats.org/drawingml/2006/main">
          <a:srgbClr val="DD005E"/>
        </a:solidFill>
        <a:ln xmlns:a="http://schemas.openxmlformats.org/drawingml/2006/main">
          <a:solidFill>
            <a:srgbClr val="DD005E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/>
        </a:p>
      </cdr:txBody>
    </cdr:sp>
  </cdr:relSizeAnchor>
  <cdr:relSizeAnchor xmlns:cdr="http://schemas.openxmlformats.org/drawingml/2006/chartDrawing">
    <cdr:from>
      <cdr:x>0.41952</cdr:x>
      <cdr:y>0.33321</cdr:y>
    </cdr:from>
    <cdr:to>
      <cdr:x>0.51816</cdr:x>
      <cdr:y>0.39509</cdr:y>
    </cdr:to>
    <cdr:sp macro="" textlink="">
      <cdr:nvSpPr>
        <cdr:cNvPr id="11" name="14 CuadroTexto"/>
        <cdr:cNvSpPr txBox="1"/>
      </cdr:nvSpPr>
      <cdr:spPr>
        <a:xfrm xmlns:a="http://schemas.openxmlformats.org/drawingml/2006/main">
          <a:off x="3564650" y="1491408"/>
          <a:ext cx="838138" cy="2770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1" dirty="0" smtClean="0">
              <a:solidFill>
                <a:srgbClr val="DD005E"/>
              </a:solidFill>
            </a:rPr>
            <a:t>-2,7%</a:t>
          </a:r>
          <a:endParaRPr lang="es-CO" sz="900" b="1" dirty="0">
            <a:solidFill>
              <a:srgbClr val="DD005E"/>
            </a:solidFill>
          </a:endParaRPr>
        </a:p>
      </cdr:txBody>
    </cdr:sp>
  </cdr:relSizeAnchor>
  <cdr:relSizeAnchor xmlns:cdr="http://schemas.openxmlformats.org/drawingml/2006/chartDrawing">
    <cdr:from>
      <cdr:x>0.49823</cdr:x>
      <cdr:y>0.36039</cdr:y>
    </cdr:from>
    <cdr:to>
      <cdr:x>0.59688</cdr:x>
      <cdr:y>0.42227</cdr:y>
    </cdr:to>
    <cdr:sp macro="" textlink="">
      <cdr:nvSpPr>
        <cdr:cNvPr id="23" name="14 CuadroTexto"/>
        <cdr:cNvSpPr txBox="1"/>
      </cdr:nvSpPr>
      <cdr:spPr>
        <a:xfrm xmlns:a="http://schemas.openxmlformats.org/drawingml/2006/main">
          <a:off x="4233453" y="1613088"/>
          <a:ext cx="838224" cy="27697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b="1" dirty="0" smtClean="0">
              <a:solidFill>
                <a:srgbClr val="DD005E"/>
              </a:solidFill>
            </a:rPr>
            <a:t>-3,1%</a:t>
          </a:r>
          <a:endParaRPr lang="es-CO" sz="900" b="1" dirty="0">
            <a:solidFill>
              <a:srgbClr val="DD005E"/>
            </a:solidFill>
          </a:endParaRPr>
        </a:p>
      </cdr:txBody>
    </cdr:sp>
  </cdr:relSizeAnchor>
  <cdr:relSizeAnchor xmlns:cdr="http://schemas.openxmlformats.org/drawingml/2006/chartDrawing">
    <cdr:from>
      <cdr:x>0.83421</cdr:x>
      <cdr:y>0.39234</cdr:y>
    </cdr:from>
    <cdr:to>
      <cdr:x>0.92426</cdr:x>
      <cdr:y>0.45423</cdr:y>
    </cdr:to>
    <cdr:sp macro="" textlink="">
      <cdr:nvSpPr>
        <cdr:cNvPr id="27" name="14 CuadroTexto"/>
        <cdr:cNvSpPr txBox="1"/>
      </cdr:nvSpPr>
      <cdr:spPr>
        <a:xfrm xmlns:a="http://schemas.openxmlformats.org/drawingml/2006/main">
          <a:off x="7088255" y="1756076"/>
          <a:ext cx="765149" cy="27701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b="1" dirty="0" smtClean="0">
              <a:solidFill>
                <a:srgbClr val="DD005E"/>
              </a:solidFill>
            </a:rPr>
            <a:t>-10,5%</a:t>
          </a:r>
          <a:endParaRPr lang="es-CO" sz="900" b="1" dirty="0">
            <a:solidFill>
              <a:srgbClr val="DD005E"/>
            </a:solidFill>
          </a:endParaRPr>
        </a:p>
      </cdr:txBody>
    </cdr:sp>
  </cdr:relSizeAnchor>
  <cdr:relSizeAnchor xmlns:cdr="http://schemas.openxmlformats.org/drawingml/2006/chartDrawing">
    <cdr:from>
      <cdr:x>0.74795</cdr:x>
      <cdr:y>0.45698</cdr:y>
    </cdr:from>
    <cdr:to>
      <cdr:x>0.83058</cdr:x>
      <cdr:y>0.51886</cdr:y>
    </cdr:to>
    <cdr:sp macro="" textlink="">
      <cdr:nvSpPr>
        <cdr:cNvPr id="29" name="14 CuadroTexto"/>
        <cdr:cNvSpPr txBox="1"/>
      </cdr:nvSpPr>
      <cdr:spPr>
        <a:xfrm xmlns:a="http://schemas.openxmlformats.org/drawingml/2006/main">
          <a:off x="6355257" y="2045423"/>
          <a:ext cx="702102" cy="27697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b="1" dirty="0" smtClean="0">
              <a:solidFill>
                <a:srgbClr val="008000"/>
              </a:solidFill>
            </a:rPr>
            <a:t>12,4%</a:t>
          </a:r>
          <a:endParaRPr lang="es-CO" sz="900" b="1" dirty="0">
            <a:solidFill>
              <a:srgbClr val="008000"/>
            </a:solidFill>
          </a:endParaRPr>
        </a:p>
      </cdr:txBody>
    </cdr:sp>
  </cdr:relSizeAnchor>
  <cdr:relSizeAnchor xmlns:cdr="http://schemas.openxmlformats.org/drawingml/2006/chartDrawing">
    <cdr:from>
      <cdr:x>0.60381</cdr:x>
      <cdr:y>0.4647</cdr:y>
    </cdr:from>
    <cdr:to>
      <cdr:x>0.63029</cdr:x>
      <cdr:y>0.50818</cdr:y>
    </cdr:to>
    <cdr:sp macro="" textlink="">
      <cdr:nvSpPr>
        <cdr:cNvPr id="30" name="13 Flecha abajo"/>
        <cdr:cNvSpPr/>
      </cdr:nvSpPr>
      <cdr:spPr>
        <a:xfrm xmlns:a="http://schemas.openxmlformats.org/drawingml/2006/main" rot="10800000">
          <a:off x="5130570" y="2079975"/>
          <a:ext cx="224999" cy="194614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66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ES"/>
        </a:p>
      </cdr:txBody>
    </cdr:sp>
  </cdr:relSizeAnchor>
  <cdr:relSizeAnchor xmlns:cdr="http://schemas.openxmlformats.org/drawingml/2006/chartDrawing">
    <cdr:from>
      <cdr:x>0.57733</cdr:x>
      <cdr:y>0.38426</cdr:y>
    </cdr:from>
    <cdr:to>
      <cdr:x>0.67597</cdr:x>
      <cdr:y>0.44615</cdr:y>
    </cdr:to>
    <cdr:sp macro="" textlink="">
      <cdr:nvSpPr>
        <cdr:cNvPr id="31" name="14 CuadroTexto"/>
        <cdr:cNvSpPr txBox="1"/>
      </cdr:nvSpPr>
      <cdr:spPr>
        <a:xfrm xmlns:a="http://schemas.openxmlformats.org/drawingml/2006/main">
          <a:off x="4905545" y="1719935"/>
          <a:ext cx="838139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b="1" dirty="0" smtClean="0">
              <a:solidFill>
                <a:srgbClr val="006600"/>
              </a:solidFill>
            </a:rPr>
            <a:t>8,3%</a:t>
          </a:r>
          <a:endParaRPr lang="es-CO" sz="900" b="1" dirty="0">
            <a:solidFill>
              <a:srgbClr val="006600"/>
            </a:solidFill>
          </a:endParaRPr>
        </a:p>
      </cdr:txBody>
    </cdr:sp>
  </cdr:relSizeAnchor>
  <cdr:relSizeAnchor xmlns:cdr="http://schemas.openxmlformats.org/drawingml/2006/chartDrawing">
    <cdr:from>
      <cdr:x>0.68796</cdr:x>
      <cdr:y>0.4647</cdr:y>
    </cdr:from>
    <cdr:to>
      <cdr:x>0.70868</cdr:x>
      <cdr:y>0.51991</cdr:y>
    </cdr:to>
    <cdr:sp macro="" textlink="">
      <cdr:nvSpPr>
        <cdr:cNvPr id="32" name="1 Flecha abajo"/>
        <cdr:cNvSpPr/>
      </cdr:nvSpPr>
      <cdr:spPr>
        <a:xfrm xmlns:a="http://schemas.openxmlformats.org/drawingml/2006/main">
          <a:off x="5845597" y="2079975"/>
          <a:ext cx="176057" cy="247117"/>
        </a:xfrm>
        <a:prstGeom xmlns:a="http://schemas.openxmlformats.org/drawingml/2006/main" prst="downArrow">
          <a:avLst/>
        </a:prstGeom>
        <a:solidFill xmlns:a="http://schemas.openxmlformats.org/drawingml/2006/main">
          <a:srgbClr val="DD005E"/>
        </a:solidFill>
        <a:ln xmlns:a="http://schemas.openxmlformats.org/drawingml/2006/main">
          <a:solidFill>
            <a:srgbClr val="DD005E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/>
        </a:p>
      </cdr:txBody>
    </cdr:sp>
  </cdr:relSizeAnchor>
  <cdr:relSizeAnchor xmlns:cdr="http://schemas.openxmlformats.org/drawingml/2006/chartDrawing">
    <cdr:from>
      <cdr:x>0.37606</cdr:x>
      <cdr:y>0.38426</cdr:y>
    </cdr:from>
    <cdr:to>
      <cdr:x>0.40336</cdr:x>
      <cdr:y>0.43304</cdr:y>
    </cdr:to>
    <cdr:sp macro="" textlink="">
      <cdr:nvSpPr>
        <cdr:cNvPr id="33" name="13 Flecha abajo"/>
        <cdr:cNvSpPr/>
      </cdr:nvSpPr>
      <cdr:spPr>
        <a:xfrm xmlns:a="http://schemas.openxmlformats.org/drawingml/2006/main" rot="10800000">
          <a:off x="3195355" y="1719935"/>
          <a:ext cx="231966" cy="218337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66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ES"/>
        </a:p>
      </cdr:txBody>
    </cdr:sp>
  </cdr:relSizeAnchor>
  <cdr:relSizeAnchor xmlns:cdr="http://schemas.openxmlformats.org/drawingml/2006/chartDrawing">
    <cdr:from>
      <cdr:x>0.86888</cdr:x>
      <cdr:y>0.45698</cdr:y>
    </cdr:from>
    <cdr:to>
      <cdr:x>0.8896</cdr:x>
      <cdr:y>0.51219</cdr:y>
    </cdr:to>
    <cdr:sp macro="" textlink="">
      <cdr:nvSpPr>
        <cdr:cNvPr id="35" name="1 Flecha abajo"/>
        <cdr:cNvSpPr/>
      </cdr:nvSpPr>
      <cdr:spPr>
        <a:xfrm xmlns:a="http://schemas.openxmlformats.org/drawingml/2006/main">
          <a:off x="7382802" y="2045423"/>
          <a:ext cx="176056" cy="247117"/>
        </a:xfrm>
        <a:prstGeom xmlns:a="http://schemas.openxmlformats.org/drawingml/2006/main" prst="downArrow">
          <a:avLst/>
        </a:prstGeom>
        <a:solidFill xmlns:a="http://schemas.openxmlformats.org/drawingml/2006/main">
          <a:srgbClr val="DD005E"/>
        </a:solidFill>
        <a:ln xmlns:a="http://schemas.openxmlformats.org/drawingml/2006/main">
          <a:solidFill>
            <a:srgbClr val="DD005E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/>
        </a:p>
      </cdr:txBody>
    </cdr:sp>
  </cdr:relSizeAnchor>
  <cdr:relSizeAnchor xmlns:cdr="http://schemas.openxmlformats.org/drawingml/2006/chartDrawing">
    <cdr:from>
      <cdr:x>0.29449</cdr:x>
      <cdr:y>0.30986</cdr:y>
    </cdr:from>
    <cdr:to>
      <cdr:x>0.31522</cdr:x>
      <cdr:y>0.36508</cdr:y>
    </cdr:to>
    <cdr:sp macro="" textlink="">
      <cdr:nvSpPr>
        <cdr:cNvPr id="26" name="7 Flecha abajo"/>
        <cdr:cNvSpPr/>
      </cdr:nvSpPr>
      <cdr:spPr>
        <a:xfrm xmlns:a="http://schemas.openxmlformats.org/drawingml/2006/main">
          <a:off x="2502278" y="1386898"/>
          <a:ext cx="176142" cy="24716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DD005E"/>
        </a:solidFill>
        <a:ln xmlns:a="http://schemas.openxmlformats.org/drawingml/2006/main">
          <a:solidFill>
            <a:srgbClr val="DD005E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/>
        </a:p>
      </cdr:txBody>
    </cdr:sp>
  </cdr:relSizeAnchor>
  <cdr:relSizeAnchor xmlns:cdr="http://schemas.openxmlformats.org/drawingml/2006/chartDrawing">
    <cdr:from>
      <cdr:x>0.27754</cdr:x>
      <cdr:y>0.2455</cdr:y>
    </cdr:from>
    <cdr:to>
      <cdr:x>0.37618</cdr:x>
      <cdr:y>0.30738</cdr:y>
    </cdr:to>
    <cdr:sp macro="" textlink="">
      <cdr:nvSpPr>
        <cdr:cNvPr id="28" name="14 CuadroTexto"/>
        <cdr:cNvSpPr txBox="1"/>
      </cdr:nvSpPr>
      <cdr:spPr>
        <a:xfrm xmlns:a="http://schemas.openxmlformats.org/drawingml/2006/main">
          <a:off x="2358262" y="1098866"/>
          <a:ext cx="838138" cy="27697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1" dirty="0" smtClean="0">
              <a:solidFill>
                <a:srgbClr val="DD005E"/>
              </a:solidFill>
            </a:rPr>
            <a:t>-28,4%</a:t>
          </a:r>
          <a:endParaRPr lang="es-CO" sz="900" b="1" dirty="0">
            <a:solidFill>
              <a:srgbClr val="DD005E"/>
            </a:solidFill>
          </a:endParaRPr>
        </a:p>
      </cdr:txBody>
    </cdr:sp>
  </cdr:relSizeAnchor>
  <cdr:relSizeAnchor xmlns:cdr="http://schemas.openxmlformats.org/drawingml/2006/chartDrawing">
    <cdr:from>
      <cdr:x>0.1928</cdr:x>
      <cdr:y>0.33334</cdr:y>
    </cdr:from>
    <cdr:to>
      <cdr:x>0.21353</cdr:x>
      <cdr:y>0.38856</cdr:y>
    </cdr:to>
    <cdr:sp macro="" textlink="">
      <cdr:nvSpPr>
        <cdr:cNvPr id="21" name="7 Flecha abajo"/>
        <cdr:cNvSpPr/>
      </cdr:nvSpPr>
      <cdr:spPr>
        <a:xfrm xmlns:a="http://schemas.openxmlformats.org/drawingml/2006/main">
          <a:off x="1638211" y="1492012"/>
          <a:ext cx="176141" cy="24716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DD005E"/>
        </a:solidFill>
        <a:ln xmlns:a="http://schemas.openxmlformats.org/drawingml/2006/main">
          <a:solidFill>
            <a:srgbClr val="DD005E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>
            <a:solidFill>
              <a:srgbClr val="DD005E"/>
            </a:solidFill>
          </a:endParaRPr>
        </a:p>
      </cdr:txBody>
    </cdr:sp>
  </cdr:relSizeAnchor>
  <cdr:relSizeAnchor xmlns:cdr="http://schemas.openxmlformats.org/drawingml/2006/chartDrawing">
    <cdr:from>
      <cdr:x>0.17585</cdr:x>
      <cdr:y>0.26159</cdr:y>
    </cdr:from>
    <cdr:to>
      <cdr:x>0.27449</cdr:x>
      <cdr:y>0.32347</cdr:y>
    </cdr:to>
    <cdr:sp macro="" textlink="">
      <cdr:nvSpPr>
        <cdr:cNvPr id="24" name="14 CuadroTexto"/>
        <cdr:cNvSpPr txBox="1"/>
      </cdr:nvSpPr>
      <cdr:spPr>
        <a:xfrm xmlns:a="http://schemas.openxmlformats.org/drawingml/2006/main">
          <a:off x="1494166" y="1170874"/>
          <a:ext cx="838138" cy="27697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1" dirty="0" smtClean="0">
              <a:solidFill>
                <a:srgbClr val="DD005E"/>
              </a:solidFill>
            </a:rPr>
            <a:t>-13,0%</a:t>
          </a:r>
          <a:endParaRPr lang="es-CO" sz="900" b="1" dirty="0">
            <a:solidFill>
              <a:srgbClr val="DD005E"/>
            </a:solidFill>
          </a:endParaRPr>
        </a:p>
      </cdr:txBody>
    </cdr:sp>
  </cdr:relSizeAnchor>
  <cdr:relSizeAnchor xmlns:cdr="http://schemas.openxmlformats.org/drawingml/2006/chartDrawing">
    <cdr:from>
      <cdr:x>0.52331</cdr:x>
      <cdr:y>0.41881</cdr:y>
    </cdr:from>
    <cdr:to>
      <cdr:x>0.54403</cdr:x>
      <cdr:y>0.47402</cdr:y>
    </cdr:to>
    <cdr:sp macro="" textlink="">
      <cdr:nvSpPr>
        <cdr:cNvPr id="25" name="1 Flecha abajo"/>
        <cdr:cNvSpPr/>
      </cdr:nvSpPr>
      <cdr:spPr>
        <a:xfrm xmlns:a="http://schemas.openxmlformats.org/drawingml/2006/main">
          <a:off x="4446494" y="1874571"/>
          <a:ext cx="176057" cy="247117"/>
        </a:xfrm>
        <a:prstGeom xmlns:a="http://schemas.openxmlformats.org/drawingml/2006/main" prst="downArrow">
          <a:avLst/>
        </a:prstGeom>
        <a:solidFill xmlns:a="http://schemas.openxmlformats.org/drawingml/2006/main">
          <a:srgbClr val="DD005E"/>
        </a:solidFill>
        <a:ln xmlns:a="http://schemas.openxmlformats.org/drawingml/2006/main">
          <a:solidFill>
            <a:srgbClr val="DD005E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/>
        </a:p>
      </cdr:txBody>
    </cdr:sp>
  </cdr:relSizeAnchor>
  <cdr:relSizeAnchor xmlns:cdr="http://schemas.openxmlformats.org/drawingml/2006/chartDrawing">
    <cdr:from>
      <cdr:x>0.76907</cdr:x>
      <cdr:y>0.519</cdr:y>
    </cdr:from>
    <cdr:to>
      <cdr:x>0.79555</cdr:x>
      <cdr:y>0.56248</cdr:y>
    </cdr:to>
    <cdr:sp macro="" textlink="">
      <cdr:nvSpPr>
        <cdr:cNvPr id="37" name="13 Flecha abajo"/>
        <cdr:cNvSpPr/>
      </cdr:nvSpPr>
      <cdr:spPr>
        <a:xfrm xmlns:a="http://schemas.openxmlformats.org/drawingml/2006/main" rot="10800000">
          <a:off x="6534726" y="2323002"/>
          <a:ext cx="224999" cy="194614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66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ES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0.54273</cdr:x>
      <cdr:y>0.07804</cdr:y>
    </cdr:from>
    <cdr:to>
      <cdr:x>0.66124</cdr:x>
      <cdr:y>0.15377</cdr:y>
    </cdr:to>
    <cdr:sp macro="" textlink="">
      <cdr:nvSpPr>
        <cdr:cNvPr id="2" name="8 CuadroTexto"/>
        <cdr:cNvSpPr txBox="1"/>
      </cdr:nvSpPr>
      <cdr:spPr>
        <a:xfrm xmlns:a="http://schemas.openxmlformats.org/drawingml/2006/main">
          <a:off x="4593868" y="317155"/>
          <a:ext cx="100306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400" b="1" dirty="0" smtClean="0">
              <a:solidFill>
                <a:srgbClr val="DD005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11,3%</a:t>
          </a:r>
          <a:endParaRPr lang="es-CO" sz="1400" b="1" dirty="0">
            <a:solidFill>
              <a:srgbClr val="DD005E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0.76779</cdr:x>
      <cdr:y>0.31588</cdr:y>
    </cdr:from>
    <cdr:to>
      <cdr:x>0.86601</cdr:x>
      <cdr:y>0.39161</cdr:y>
    </cdr:to>
    <cdr:sp macro="" textlink="">
      <cdr:nvSpPr>
        <cdr:cNvPr id="3" name="11 CuadroTexto"/>
        <cdr:cNvSpPr txBox="1"/>
      </cdr:nvSpPr>
      <cdr:spPr>
        <a:xfrm xmlns:a="http://schemas.openxmlformats.org/drawingml/2006/main">
          <a:off x="6498803" y="1283736"/>
          <a:ext cx="831369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400" b="1" dirty="0" smtClean="0">
              <a:solidFill>
                <a:srgbClr val="0000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6,4%</a:t>
          </a:r>
          <a:endParaRPr lang="es-CO" sz="1400" b="1" dirty="0">
            <a:solidFill>
              <a:srgbClr val="0000CC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0.86601</cdr:x>
      <cdr:y>0.38368</cdr:y>
    </cdr:from>
    <cdr:to>
      <cdr:x>0.97661</cdr:x>
      <cdr:y>0.45941</cdr:y>
    </cdr:to>
    <cdr:sp macro="" textlink="">
      <cdr:nvSpPr>
        <cdr:cNvPr id="4" name="12 CuadroTexto"/>
        <cdr:cNvSpPr txBox="1"/>
      </cdr:nvSpPr>
      <cdr:spPr>
        <a:xfrm xmlns:a="http://schemas.openxmlformats.org/drawingml/2006/main">
          <a:off x="7330167" y="1559276"/>
          <a:ext cx="936109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400" b="1" dirty="0" smtClean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17,1%</a:t>
          </a:r>
          <a:endParaRPr lang="es-CO" sz="1400" b="1" dirty="0">
            <a:solidFill>
              <a:schemeClr val="bg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0.18857</cdr:x>
      <cdr:y>0.00743</cdr:y>
    </cdr:from>
    <cdr:to>
      <cdr:x>0.3027</cdr:x>
      <cdr:y>0.11429</cdr:y>
    </cdr:to>
    <cdr:sp macro="" textlink="">
      <cdr:nvSpPr>
        <cdr:cNvPr id="2" name="5 CuadroTexto"/>
        <cdr:cNvSpPr txBox="1"/>
      </cdr:nvSpPr>
      <cdr:spPr>
        <a:xfrm xmlns:a="http://schemas.openxmlformats.org/drawingml/2006/main">
          <a:off x="1412169" y="25681"/>
          <a:ext cx="85472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600" b="1" dirty="0" smtClean="0">
              <a:solidFill>
                <a:srgbClr val="64A5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15,9</a:t>
          </a:r>
          <a:r>
            <a:rPr lang="es-CO" b="1" dirty="0" smtClean="0">
              <a:solidFill>
                <a:srgbClr val="64A550"/>
              </a:solidFill>
              <a:latin typeface="Trebuchet MS" pitchFamily="34" charset="0"/>
              <a:cs typeface="Verdana"/>
            </a:rPr>
            <a:t>%</a:t>
          </a:r>
          <a:endParaRPr lang="es-CO" b="1" dirty="0">
            <a:solidFill>
              <a:srgbClr val="64A550"/>
            </a:solidFill>
            <a:latin typeface="Trebuchet MS" pitchFamily="34" charset="0"/>
            <a:cs typeface="Verdana"/>
          </a:endParaRPr>
        </a:p>
      </cdr:txBody>
    </cdr:sp>
  </cdr:relSizeAnchor>
  <cdr:relSizeAnchor xmlns:cdr="http://schemas.openxmlformats.org/drawingml/2006/chartDrawing">
    <cdr:from>
      <cdr:x>0.37215</cdr:x>
      <cdr:y>0.29898</cdr:y>
    </cdr:from>
    <cdr:to>
      <cdr:x>0.49998</cdr:x>
      <cdr:y>0.39693</cdr:y>
    </cdr:to>
    <cdr:sp macro="" textlink="">
      <cdr:nvSpPr>
        <cdr:cNvPr id="3" name="5 CuadroTexto"/>
        <cdr:cNvSpPr txBox="1"/>
      </cdr:nvSpPr>
      <cdr:spPr>
        <a:xfrm xmlns:a="http://schemas.openxmlformats.org/drawingml/2006/main">
          <a:off x="2786969" y="1033390"/>
          <a:ext cx="957313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600" b="1" dirty="0" smtClean="0">
              <a:solidFill>
                <a:srgbClr val="64A5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61,1%</a:t>
          </a:r>
          <a:endParaRPr lang="es-CO" sz="1600" b="1" dirty="0">
            <a:solidFill>
              <a:srgbClr val="64A550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0.53846</cdr:x>
      <cdr:y>0.39583</cdr:y>
    </cdr:from>
    <cdr:to>
      <cdr:x>0.66629</cdr:x>
      <cdr:y>0.49378</cdr:y>
    </cdr:to>
    <cdr:sp macro="" textlink="">
      <cdr:nvSpPr>
        <cdr:cNvPr id="4" name="5 CuadroTexto"/>
        <cdr:cNvSpPr txBox="1"/>
      </cdr:nvSpPr>
      <cdr:spPr>
        <a:xfrm xmlns:a="http://schemas.openxmlformats.org/drawingml/2006/main">
          <a:off x="4032436" y="1368140"/>
          <a:ext cx="957313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600" b="1" dirty="0" smtClean="0">
              <a:solidFill>
                <a:srgbClr val="64A5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13,6%</a:t>
          </a:r>
          <a:endParaRPr lang="es-CO" sz="1600" b="1" dirty="0">
            <a:solidFill>
              <a:srgbClr val="64A550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0.69231</cdr:x>
      <cdr:y>0.45833</cdr:y>
    </cdr:from>
    <cdr:to>
      <cdr:x>0.82014</cdr:x>
      <cdr:y>0.55628</cdr:y>
    </cdr:to>
    <cdr:sp macro="" textlink="">
      <cdr:nvSpPr>
        <cdr:cNvPr id="5" name="5 CuadroTexto"/>
        <cdr:cNvSpPr txBox="1"/>
      </cdr:nvSpPr>
      <cdr:spPr>
        <a:xfrm xmlns:a="http://schemas.openxmlformats.org/drawingml/2006/main">
          <a:off x="5184593" y="1584164"/>
          <a:ext cx="957313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600" b="1" dirty="0" smtClean="0">
              <a:solidFill>
                <a:srgbClr val="64A5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69,0%</a:t>
          </a:r>
          <a:endParaRPr lang="es-CO" sz="1600" b="1" dirty="0">
            <a:solidFill>
              <a:srgbClr val="64A550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0.84211</cdr:x>
      <cdr:y>0.01043</cdr:y>
    </cdr:from>
    <cdr:to>
      <cdr:x>0.9386</cdr:x>
      <cdr:y>0.12403</cdr:y>
    </cdr:to>
    <cdr:sp macro="" textlink="">
      <cdr:nvSpPr>
        <cdr:cNvPr id="8" name="9 CuadroTexto"/>
        <cdr:cNvSpPr txBox="1"/>
      </cdr:nvSpPr>
      <cdr:spPr>
        <a:xfrm xmlns:a="http://schemas.openxmlformats.org/drawingml/2006/main">
          <a:off x="6912768" y="42385"/>
          <a:ext cx="792078" cy="46167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200" dirty="0" smtClean="0">
              <a:solidFill>
                <a:srgbClr val="530C6A"/>
              </a:solidFill>
              <a:latin typeface="Verdana"/>
              <a:cs typeface="Verdana"/>
            </a:rPr>
            <a:t>5,3% del PIB</a:t>
          </a:r>
          <a:endParaRPr lang="es-CO" sz="1200" dirty="0">
            <a:solidFill>
              <a:srgbClr val="530C6A"/>
            </a:solidFill>
            <a:latin typeface="Verdana"/>
            <a:cs typeface="Verdana"/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0.81956</cdr:x>
      <cdr:y>0.11849</cdr:y>
    </cdr:from>
    <cdr:to>
      <cdr:x>0.96646</cdr:x>
      <cdr:y>0.23971</cdr:y>
    </cdr:to>
    <cdr:sp macro="" textlink="">
      <cdr:nvSpPr>
        <cdr:cNvPr id="6" name="1 CuadroTexto"/>
        <cdr:cNvSpPr txBox="1"/>
      </cdr:nvSpPr>
      <cdr:spPr>
        <a:xfrm xmlns:a="http://schemas.openxmlformats.org/drawingml/2006/main">
          <a:off x="3355291" y="303135"/>
          <a:ext cx="601409" cy="3101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s-E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100" b="1" dirty="0" smtClean="0">
              <a:solidFill>
                <a:srgbClr val="008000"/>
              </a:solidFill>
              <a:latin typeface="Trebuchet MS" panose="020B0603020202020204" pitchFamily="34" charset="0"/>
            </a:rPr>
            <a:t>14,5%</a:t>
          </a:r>
          <a:endParaRPr lang="es-CO" sz="1100" b="1" dirty="0">
            <a:solidFill>
              <a:srgbClr val="008000"/>
            </a:solidFill>
            <a:latin typeface="Trebuchet MS" panose="020B0603020202020204" pitchFamily="34" charset="0"/>
          </a:endParaRPr>
        </a:p>
      </cdr:txBody>
    </cdr:sp>
  </cdr:relSizeAnchor>
  <cdr:relSizeAnchor xmlns:cdr="http://schemas.openxmlformats.org/drawingml/2006/chartDrawing">
    <cdr:from>
      <cdr:x>0.51621</cdr:x>
      <cdr:y>0.70239</cdr:y>
    </cdr:from>
    <cdr:to>
      <cdr:x>0.6874</cdr:x>
      <cdr:y>0.82361</cdr:y>
    </cdr:to>
    <cdr:sp macro="" textlink="">
      <cdr:nvSpPr>
        <cdr:cNvPr id="7" name="1 CuadroTexto"/>
        <cdr:cNvSpPr txBox="1"/>
      </cdr:nvSpPr>
      <cdr:spPr>
        <a:xfrm xmlns:a="http://schemas.openxmlformats.org/drawingml/2006/main">
          <a:off x="2113370" y="1796946"/>
          <a:ext cx="700852" cy="3101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b="1" dirty="0" smtClean="0">
              <a:solidFill>
                <a:srgbClr val="008000"/>
              </a:solidFill>
              <a:latin typeface="Trebuchet MS" panose="020B0603020202020204" pitchFamily="34" charset="0"/>
            </a:rPr>
            <a:t>19</a:t>
          </a:r>
          <a:r>
            <a:rPr lang="es-CO" sz="1100" b="1" dirty="0" smtClean="0">
              <a:solidFill>
                <a:srgbClr val="008000"/>
              </a:solidFill>
              <a:latin typeface="Trebuchet MS" panose="020B0603020202020204" pitchFamily="34" charset="0"/>
            </a:rPr>
            <a:t>,5%</a:t>
          </a:r>
          <a:endParaRPr lang="es-CO" sz="1100" b="1" dirty="0">
            <a:solidFill>
              <a:srgbClr val="008000"/>
            </a:solidFill>
            <a:latin typeface="Trebuchet MS" panose="020B0603020202020204" pitchFamily="34" charset="0"/>
          </a:endParaRPr>
        </a:p>
      </cdr:txBody>
    </cdr:sp>
  </cdr:relSizeAnchor>
  <cdr:relSizeAnchor xmlns:cdr="http://schemas.openxmlformats.org/drawingml/2006/chartDrawing">
    <cdr:from>
      <cdr:x>0.71666</cdr:x>
      <cdr:y>0.42203</cdr:y>
    </cdr:from>
    <cdr:to>
      <cdr:x>0.8649</cdr:x>
      <cdr:y>0.53789</cdr:y>
    </cdr:to>
    <cdr:sp macro="" textlink="">
      <cdr:nvSpPr>
        <cdr:cNvPr id="8" name="1 CuadroTexto"/>
        <cdr:cNvSpPr txBox="1"/>
      </cdr:nvSpPr>
      <cdr:spPr>
        <a:xfrm xmlns:a="http://schemas.openxmlformats.org/drawingml/2006/main">
          <a:off x="2934005" y="1079694"/>
          <a:ext cx="606895" cy="2964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b="1" dirty="0" smtClean="0">
              <a:solidFill>
                <a:srgbClr val="006600"/>
              </a:solidFill>
              <a:latin typeface="Trebuchet MS" panose="020B0603020202020204" pitchFamily="34" charset="0"/>
            </a:rPr>
            <a:t>13,5</a:t>
          </a:r>
          <a:r>
            <a:rPr lang="es-CO" sz="1100" b="1" dirty="0" smtClean="0">
              <a:solidFill>
                <a:srgbClr val="006600"/>
              </a:solidFill>
              <a:latin typeface="Trebuchet MS" panose="020B0603020202020204" pitchFamily="34" charset="0"/>
            </a:rPr>
            <a:t>%</a:t>
          </a:r>
          <a:endParaRPr lang="es-CO" sz="1100" b="1" dirty="0">
            <a:solidFill>
              <a:srgbClr val="006600"/>
            </a:solidFill>
            <a:latin typeface="Trebuchet MS" panose="020B0603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0.05405</cdr:y>
    </cdr:from>
    <cdr:to>
      <cdr:x>0.07927</cdr:x>
      <cdr:y>0.10178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0" y="244629"/>
          <a:ext cx="675653" cy="216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CO" sz="1000" b="1" dirty="0" smtClean="0">
              <a:solidFill>
                <a:schemeClr val="tx1"/>
              </a:solidFill>
              <a:latin typeface="Verdana"/>
              <a:cs typeface="Verdana"/>
            </a:rPr>
            <a:t>29,8%</a:t>
          </a:r>
          <a:endParaRPr lang="es-CO" sz="1000" b="1" dirty="0">
            <a:solidFill>
              <a:schemeClr val="tx1"/>
            </a:solidFill>
            <a:latin typeface="Verdana"/>
            <a:cs typeface="Verdana"/>
          </a:endParaRPr>
        </a:p>
      </cdr:txBody>
    </cdr:sp>
  </cdr:relSizeAnchor>
  <cdr:relSizeAnchor xmlns:cdr="http://schemas.openxmlformats.org/drawingml/2006/chartDrawing">
    <cdr:from>
      <cdr:x>0.13842</cdr:x>
      <cdr:y>0.27679</cdr:y>
    </cdr:from>
    <cdr:to>
      <cdr:x>0.2337</cdr:x>
      <cdr:y>0.32651</cdr:y>
    </cdr:to>
    <cdr:sp macro="" textlink="">
      <cdr:nvSpPr>
        <cdr:cNvPr id="5" name="1 CuadroTexto"/>
        <cdr:cNvSpPr txBox="1"/>
      </cdr:nvSpPr>
      <cdr:spPr>
        <a:xfrm xmlns:a="http://schemas.openxmlformats.org/drawingml/2006/main">
          <a:off x="1080120" y="1252741"/>
          <a:ext cx="743546" cy="225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000" b="1" dirty="0" smtClean="0">
              <a:solidFill>
                <a:srgbClr val="000000"/>
              </a:solidFill>
              <a:latin typeface="Verdana"/>
              <a:cs typeface="Verdana"/>
            </a:rPr>
            <a:t>100,</a:t>
          </a:r>
          <a:r>
            <a:rPr lang="es-CO" sz="1000" b="1" dirty="0">
              <a:solidFill>
                <a:srgbClr val="000000"/>
              </a:solidFill>
              <a:latin typeface="Verdana"/>
              <a:cs typeface="Verdana"/>
            </a:rPr>
            <a:t>2</a:t>
          </a:r>
          <a:r>
            <a:rPr lang="es-CO" sz="1000" b="1" dirty="0" smtClean="0">
              <a:solidFill>
                <a:srgbClr val="000000"/>
              </a:solidFill>
              <a:latin typeface="Verdana"/>
              <a:cs typeface="Verdana"/>
            </a:rPr>
            <a:t>%</a:t>
          </a:r>
          <a:endParaRPr lang="es-CO" sz="1000" b="1" dirty="0">
            <a:solidFill>
              <a:srgbClr val="000000"/>
            </a:solidFill>
            <a:latin typeface="Verdana"/>
            <a:cs typeface="Verdana"/>
          </a:endParaRPr>
        </a:p>
      </cdr:txBody>
    </cdr:sp>
  </cdr:relSizeAnchor>
  <cdr:relSizeAnchor xmlns:cdr="http://schemas.openxmlformats.org/drawingml/2006/chartDrawing">
    <cdr:from>
      <cdr:x>0.07382</cdr:x>
      <cdr:y>0.06082</cdr:y>
    </cdr:from>
    <cdr:to>
      <cdr:x>0.16896</cdr:x>
      <cdr:y>0.11169</cdr:y>
    </cdr:to>
    <cdr:sp macro="" textlink="">
      <cdr:nvSpPr>
        <cdr:cNvPr id="6" name="1 CuadroTexto"/>
        <cdr:cNvSpPr txBox="1"/>
      </cdr:nvSpPr>
      <cdr:spPr>
        <a:xfrm xmlns:a="http://schemas.openxmlformats.org/drawingml/2006/main">
          <a:off x="629220" y="275269"/>
          <a:ext cx="810939" cy="2302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000" b="1" dirty="0" smtClean="0">
              <a:solidFill>
                <a:srgbClr val="000000"/>
              </a:solidFill>
              <a:latin typeface="Verdana"/>
              <a:cs typeface="Verdana"/>
            </a:rPr>
            <a:t>325,9%</a:t>
          </a:r>
          <a:endParaRPr lang="es-CO" sz="1000" b="1" dirty="0">
            <a:solidFill>
              <a:srgbClr val="000000"/>
            </a:solidFill>
            <a:latin typeface="Verdana"/>
            <a:cs typeface="Verdana"/>
          </a:endParaRPr>
        </a:p>
      </cdr:txBody>
    </cdr:sp>
  </cdr:relSizeAnchor>
  <cdr:relSizeAnchor xmlns:cdr="http://schemas.openxmlformats.org/drawingml/2006/chartDrawing">
    <cdr:from>
      <cdr:x>0.20301</cdr:x>
      <cdr:y>0.30861</cdr:y>
    </cdr:from>
    <cdr:to>
      <cdr:x>0.28606</cdr:x>
      <cdr:y>0.35833</cdr:y>
    </cdr:to>
    <cdr:sp macro="" textlink="">
      <cdr:nvSpPr>
        <cdr:cNvPr id="7" name="1 CuadroTexto"/>
        <cdr:cNvSpPr txBox="1"/>
      </cdr:nvSpPr>
      <cdr:spPr>
        <a:xfrm xmlns:a="http://schemas.openxmlformats.org/drawingml/2006/main">
          <a:off x="1584175" y="1396757"/>
          <a:ext cx="648072" cy="225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000" b="1" spc="100" dirty="0" smtClean="0">
              <a:solidFill>
                <a:srgbClr val="000000"/>
              </a:solidFill>
              <a:latin typeface="Verdana"/>
              <a:cs typeface="Verdana"/>
            </a:rPr>
            <a:t>38,3</a:t>
          </a:r>
          <a:r>
            <a:rPr lang="es-CO" sz="1000" b="1" dirty="0" smtClean="0">
              <a:solidFill>
                <a:srgbClr val="000000"/>
              </a:solidFill>
              <a:latin typeface="Verdana"/>
              <a:cs typeface="Verdana"/>
            </a:rPr>
            <a:t>%</a:t>
          </a:r>
          <a:endParaRPr lang="es-CO" sz="1000" b="1" dirty="0">
            <a:solidFill>
              <a:srgbClr val="000000"/>
            </a:solidFill>
            <a:latin typeface="Verdana"/>
            <a:cs typeface="Verdana"/>
          </a:endParaRPr>
        </a:p>
      </cdr:txBody>
    </cdr:sp>
  </cdr:relSizeAnchor>
  <cdr:relSizeAnchor xmlns:cdr="http://schemas.openxmlformats.org/drawingml/2006/chartDrawing">
    <cdr:from>
      <cdr:x>0.27034</cdr:x>
      <cdr:y>0.40407</cdr:y>
    </cdr:from>
    <cdr:to>
      <cdr:x>0.35148</cdr:x>
      <cdr:y>0.45379</cdr:y>
    </cdr:to>
    <cdr:sp macro="" textlink="">
      <cdr:nvSpPr>
        <cdr:cNvPr id="11" name="1 CuadroTexto"/>
        <cdr:cNvSpPr txBox="1"/>
      </cdr:nvSpPr>
      <cdr:spPr>
        <a:xfrm xmlns:a="http://schemas.openxmlformats.org/drawingml/2006/main">
          <a:off x="2304256" y="1828800"/>
          <a:ext cx="691556" cy="225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000" b="1" dirty="0" smtClean="0">
              <a:solidFill>
                <a:srgbClr val="000000"/>
              </a:solidFill>
              <a:latin typeface="Verdana"/>
              <a:cs typeface="Verdana"/>
            </a:rPr>
            <a:t>46,3%</a:t>
          </a:r>
          <a:endParaRPr lang="es-CO" sz="1000" b="1" dirty="0">
            <a:solidFill>
              <a:srgbClr val="000000"/>
            </a:solidFill>
            <a:latin typeface="Verdana"/>
            <a:cs typeface="Verdana"/>
          </a:endParaRPr>
        </a:p>
      </cdr:txBody>
    </cdr:sp>
  </cdr:relSizeAnchor>
  <cdr:relSizeAnchor xmlns:cdr="http://schemas.openxmlformats.org/drawingml/2006/chartDrawing">
    <cdr:from>
      <cdr:x>0.32948</cdr:x>
      <cdr:y>0.40407</cdr:y>
    </cdr:from>
    <cdr:to>
      <cdr:x>0.41891</cdr:x>
      <cdr:y>0.4518</cdr:y>
    </cdr:to>
    <cdr:sp macro="" textlink="">
      <cdr:nvSpPr>
        <cdr:cNvPr id="12" name="1 CuadroTexto"/>
        <cdr:cNvSpPr txBox="1"/>
      </cdr:nvSpPr>
      <cdr:spPr>
        <a:xfrm xmlns:a="http://schemas.openxmlformats.org/drawingml/2006/main">
          <a:off x="2808312" y="1828800"/>
          <a:ext cx="76225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s-CO" sz="1000" b="1" dirty="0" smtClean="0">
              <a:solidFill>
                <a:srgbClr val="000000"/>
              </a:solidFill>
              <a:latin typeface="Verdana"/>
              <a:cs typeface="Verdana"/>
            </a:rPr>
            <a:t> 35,6%</a:t>
          </a:r>
          <a:endParaRPr lang="es-CO" sz="1000" b="1" dirty="0">
            <a:solidFill>
              <a:srgbClr val="000000"/>
            </a:solidFill>
            <a:latin typeface="Verdana"/>
            <a:cs typeface="Verdana"/>
          </a:endParaRPr>
        </a:p>
      </cdr:txBody>
    </cdr:sp>
  </cdr:relSizeAnchor>
  <cdr:relSizeAnchor xmlns:cdr="http://schemas.openxmlformats.org/drawingml/2006/chartDrawing">
    <cdr:from>
      <cdr:x>0.39707</cdr:x>
      <cdr:y>0.41998</cdr:y>
    </cdr:from>
    <cdr:to>
      <cdr:x>0.48104</cdr:x>
      <cdr:y>0.48362</cdr:y>
    </cdr:to>
    <cdr:sp macro="" textlink="">
      <cdr:nvSpPr>
        <cdr:cNvPr id="13" name="1 CuadroTexto"/>
        <cdr:cNvSpPr txBox="1"/>
      </cdr:nvSpPr>
      <cdr:spPr>
        <a:xfrm xmlns:a="http://schemas.openxmlformats.org/drawingml/2006/main">
          <a:off x="3384376" y="1900814"/>
          <a:ext cx="715742" cy="288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000" b="1" dirty="0" smtClean="0">
              <a:solidFill>
                <a:srgbClr val="000000"/>
              </a:solidFill>
              <a:latin typeface="Verdana"/>
              <a:cs typeface="Verdana"/>
            </a:rPr>
            <a:t>33,0%</a:t>
          </a:r>
          <a:endParaRPr lang="es-CO" sz="1000" b="1" dirty="0">
            <a:solidFill>
              <a:srgbClr val="000000"/>
            </a:solidFill>
            <a:latin typeface="Verdana"/>
            <a:cs typeface="Verdana"/>
          </a:endParaRPr>
        </a:p>
      </cdr:txBody>
    </cdr:sp>
  </cdr:relSizeAnchor>
  <cdr:relSizeAnchor xmlns:cdr="http://schemas.openxmlformats.org/drawingml/2006/chartDrawing">
    <cdr:from>
      <cdr:x>0.46465</cdr:x>
      <cdr:y>0.41998</cdr:y>
    </cdr:from>
    <cdr:to>
      <cdr:x>0.55162</cdr:x>
      <cdr:y>0.46771</cdr:y>
    </cdr:to>
    <cdr:sp macro="" textlink="">
      <cdr:nvSpPr>
        <cdr:cNvPr id="14" name="1 CuadroTexto"/>
        <cdr:cNvSpPr txBox="1"/>
      </cdr:nvSpPr>
      <cdr:spPr>
        <a:xfrm xmlns:a="http://schemas.openxmlformats.org/drawingml/2006/main">
          <a:off x="3960440" y="1900808"/>
          <a:ext cx="741237" cy="216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000" b="1" dirty="0" smtClean="0">
              <a:solidFill>
                <a:srgbClr val="000000"/>
              </a:solidFill>
              <a:latin typeface="Verdana"/>
              <a:cs typeface="Verdana"/>
            </a:rPr>
            <a:t>66,5%</a:t>
          </a:r>
          <a:endParaRPr lang="es-CO" sz="1000" b="1" dirty="0">
            <a:solidFill>
              <a:srgbClr val="000000"/>
            </a:solidFill>
            <a:latin typeface="Verdana"/>
            <a:cs typeface="Verdana"/>
          </a:endParaRPr>
        </a:p>
      </cdr:txBody>
    </cdr:sp>
  </cdr:relSizeAnchor>
  <cdr:relSizeAnchor xmlns:cdr="http://schemas.openxmlformats.org/drawingml/2006/chartDrawing">
    <cdr:from>
      <cdr:x>0.52379</cdr:x>
      <cdr:y>0.43589</cdr:y>
    </cdr:from>
    <cdr:to>
      <cdr:x>0.62219</cdr:x>
      <cdr:y>0.49953</cdr:y>
    </cdr:to>
    <cdr:sp macro="" textlink="">
      <cdr:nvSpPr>
        <cdr:cNvPr id="15" name="1 CuadroTexto"/>
        <cdr:cNvSpPr txBox="1"/>
      </cdr:nvSpPr>
      <cdr:spPr>
        <a:xfrm xmlns:a="http://schemas.openxmlformats.org/drawingml/2006/main">
          <a:off x="4464496" y="1972816"/>
          <a:ext cx="838739" cy="288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000" b="1" dirty="0" smtClean="0">
              <a:solidFill>
                <a:srgbClr val="000000"/>
              </a:solidFill>
              <a:latin typeface="Verdana"/>
              <a:cs typeface="Verdana"/>
            </a:rPr>
            <a:t>234,0%</a:t>
          </a:r>
          <a:endParaRPr lang="es-CO" sz="1000" b="1" dirty="0">
            <a:solidFill>
              <a:srgbClr val="000000"/>
            </a:solidFill>
            <a:latin typeface="Verdana"/>
            <a:cs typeface="Verdana"/>
          </a:endParaRPr>
        </a:p>
      </cdr:txBody>
    </cdr:sp>
  </cdr:relSizeAnchor>
  <cdr:relSizeAnchor xmlns:cdr="http://schemas.openxmlformats.org/drawingml/2006/chartDrawing">
    <cdr:from>
      <cdr:x>0.59981</cdr:x>
      <cdr:y>0.43589</cdr:y>
    </cdr:from>
    <cdr:to>
      <cdr:x>0.68431</cdr:x>
      <cdr:y>0.51544</cdr:y>
    </cdr:to>
    <cdr:sp macro="" textlink="">
      <cdr:nvSpPr>
        <cdr:cNvPr id="16" name="1 CuadroTexto"/>
        <cdr:cNvSpPr txBox="1"/>
      </cdr:nvSpPr>
      <cdr:spPr>
        <a:xfrm xmlns:a="http://schemas.openxmlformats.org/drawingml/2006/main">
          <a:off x="5112430" y="1972822"/>
          <a:ext cx="720218" cy="360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000" b="1" dirty="0" smtClean="0">
              <a:solidFill>
                <a:srgbClr val="000000"/>
              </a:solidFill>
              <a:latin typeface="Verdana"/>
              <a:cs typeface="Verdana"/>
            </a:rPr>
            <a:t>45,2%</a:t>
          </a:r>
          <a:endParaRPr lang="es-CO" sz="1000" b="1" dirty="0">
            <a:solidFill>
              <a:srgbClr val="000000"/>
            </a:solidFill>
            <a:latin typeface="Verdana"/>
            <a:cs typeface="Verdana"/>
          </a:endParaRPr>
        </a:p>
      </cdr:txBody>
    </cdr:sp>
  </cdr:relSizeAnchor>
  <cdr:relSizeAnchor xmlns:cdr="http://schemas.openxmlformats.org/drawingml/2006/chartDrawing">
    <cdr:from>
      <cdr:x>0.65896</cdr:x>
      <cdr:y>0.4518</cdr:y>
    </cdr:from>
    <cdr:to>
      <cdr:x>0.738</cdr:x>
      <cdr:y>0.53135</cdr:y>
    </cdr:to>
    <cdr:sp macro="" textlink="">
      <cdr:nvSpPr>
        <cdr:cNvPr id="17" name="1 CuadroTexto"/>
        <cdr:cNvSpPr txBox="1"/>
      </cdr:nvSpPr>
      <cdr:spPr>
        <a:xfrm xmlns:a="http://schemas.openxmlformats.org/drawingml/2006/main">
          <a:off x="5616624" y="2044824"/>
          <a:ext cx="673704" cy="360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000" b="1" dirty="0" smtClean="0">
              <a:solidFill>
                <a:srgbClr val="000000"/>
              </a:solidFill>
              <a:latin typeface="Verdana"/>
              <a:cs typeface="Verdana"/>
            </a:rPr>
            <a:t>50,</a:t>
          </a:r>
          <a:r>
            <a:rPr lang="es-CO" sz="1000" b="1" dirty="0">
              <a:solidFill>
                <a:srgbClr val="000000"/>
              </a:solidFill>
              <a:latin typeface="Verdana"/>
              <a:cs typeface="Verdana"/>
            </a:rPr>
            <a:t>8</a:t>
          </a:r>
          <a:r>
            <a:rPr lang="es-CO" sz="1000" b="1" dirty="0" smtClean="0">
              <a:solidFill>
                <a:srgbClr val="000000"/>
              </a:solidFill>
              <a:latin typeface="Verdana"/>
              <a:cs typeface="Verdana"/>
            </a:rPr>
            <a:t>%</a:t>
          </a:r>
          <a:endParaRPr lang="es-CO" sz="1000" b="1" dirty="0">
            <a:solidFill>
              <a:srgbClr val="000000"/>
            </a:solidFill>
            <a:latin typeface="Verdana"/>
            <a:cs typeface="Verdana"/>
          </a:endParaRPr>
        </a:p>
      </cdr:txBody>
    </cdr:sp>
  </cdr:relSizeAnchor>
  <cdr:relSizeAnchor xmlns:cdr="http://schemas.openxmlformats.org/drawingml/2006/chartDrawing">
    <cdr:from>
      <cdr:x>0.72758</cdr:x>
      <cdr:y>0.43589</cdr:y>
    </cdr:from>
    <cdr:to>
      <cdr:x>0.81103</cdr:x>
      <cdr:y>0.51544</cdr:y>
    </cdr:to>
    <cdr:sp macro="" textlink="">
      <cdr:nvSpPr>
        <cdr:cNvPr id="18" name="1 CuadroTexto"/>
        <cdr:cNvSpPr txBox="1"/>
      </cdr:nvSpPr>
      <cdr:spPr>
        <a:xfrm xmlns:a="http://schemas.openxmlformats.org/drawingml/2006/main">
          <a:off x="6201484" y="1972816"/>
          <a:ext cx="711284" cy="360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000" b="1" dirty="0" smtClean="0">
              <a:solidFill>
                <a:srgbClr val="000000"/>
              </a:solidFill>
              <a:latin typeface="Verdana"/>
              <a:cs typeface="Verdana"/>
            </a:rPr>
            <a:t>35,1%</a:t>
          </a:r>
          <a:endParaRPr lang="es-CO" sz="1000" b="1" dirty="0">
            <a:solidFill>
              <a:srgbClr val="000000"/>
            </a:solidFill>
            <a:latin typeface="Verdana"/>
            <a:cs typeface="Verdana"/>
          </a:endParaRPr>
        </a:p>
      </cdr:txBody>
    </cdr:sp>
  </cdr:relSizeAnchor>
  <cdr:relSizeAnchor xmlns:cdr="http://schemas.openxmlformats.org/drawingml/2006/chartDrawing">
    <cdr:from>
      <cdr:x>0.77724</cdr:x>
      <cdr:y>0.48362</cdr:y>
    </cdr:from>
    <cdr:to>
      <cdr:x>0.86226</cdr:x>
      <cdr:y>0.53135</cdr:y>
    </cdr:to>
    <cdr:sp macro="" textlink="">
      <cdr:nvSpPr>
        <cdr:cNvPr id="19" name="1 CuadroTexto"/>
        <cdr:cNvSpPr txBox="1"/>
      </cdr:nvSpPr>
      <cdr:spPr>
        <a:xfrm xmlns:a="http://schemas.openxmlformats.org/drawingml/2006/main">
          <a:off x="6624736" y="2188846"/>
          <a:ext cx="724693" cy="216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000" b="1" dirty="0" smtClean="0">
              <a:solidFill>
                <a:srgbClr val="000000"/>
              </a:solidFill>
              <a:latin typeface="Verdana"/>
              <a:cs typeface="Verdana"/>
            </a:rPr>
            <a:t>30,1%</a:t>
          </a:r>
          <a:endParaRPr lang="es-CO" sz="1000" b="1" dirty="0">
            <a:solidFill>
              <a:srgbClr val="000000"/>
            </a:solidFill>
            <a:latin typeface="Verdana"/>
            <a:cs typeface="Verdana"/>
          </a:endParaRPr>
        </a:p>
      </cdr:txBody>
    </cdr:sp>
  </cdr:relSizeAnchor>
  <cdr:relSizeAnchor xmlns:cdr="http://schemas.openxmlformats.org/drawingml/2006/chartDrawing">
    <cdr:from>
      <cdr:x>0.84482</cdr:x>
      <cdr:y>0.43589</cdr:y>
    </cdr:from>
    <cdr:to>
      <cdr:x>0.93775</cdr:x>
      <cdr:y>0.49953</cdr:y>
    </cdr:to>
    <cdr:sp macro="" textlink="">
      <cdr:nvSpPr>
        <cdr:cNvPr id="20" name="1 CuadroTexto"/>
        <cdr:cNvSpPr txBox="1"/>
      </cdr:nvSpPr>
      <cdr:spPr>
        <a:xfrm xmlns:a="http://schemas.openxmlformats.org/drawingml/2006/main">
          <a:off x="7200800" y="1972822"/>
          <a:ext cx="792088" cy="288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000" b="1" dirty="0" smtClean="0">
              <a:solidFill>
                <a:srgbClr val="000000"/>
              </a:solidFill>
              <a:latin typeface="Verdana"/>
              <a:cs typeface="Verdana"/>
            </a:rPr>
            <a:t> 86,1%</a:t>
          </a:r>
          <a:endParaRPr lang="es-CO" sz="1000" b="1" dirty="0">
            <a:solidFill>
              <a:srgbClr val="000000"/>
            </a:solidFill>
            <a:latin typeface="Verdana"/>
            <a:cs typeface="Verdana"/>
          </a:endParaRPr>
        </a:p>
      </cdr:txBody>
    </cdr:sp>
  </cdr:relSizeAnchor>
  <cdr:relSizeAnchor xmlns:cdr="http://schemas.openxmlformats.org/drawingml/2006/chartDrawing">
    <cdr:from>
      <cdr:x>0.91552</cdr:x>
      <cdr:y>0.46771</cdr:y>
    </cdr:from>
    <cdr:to>
      <cdr:x>1</cdr:x>
      <cdr:y>0.54726</cdr:y>
    </cdr:to>
    <cdr:sp macro="" textlink="">
      <cdr:nvSpPr>
        <cdr:cNvPr id="22" name="1 CuadroTexto"/>
        <cdr:cNvSpPr txBox="1"/>
      </cdr:nvSpPr>
      <cdr:spPr>
        <a:xfrm xmlns:a="http://schemas.openxmlformats.org/drawingml/2006/main">
          <a:off x="7803360" y="2116838"/>
          <a:ext cx="720080" cy="360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000" b="1" dirty="0" smtClean="0">
              <a:solidFill>
                <a:srgbClr val="000000"/>
              </a:solidFill>
              <a:latin typeface="Verdana"/>
              <a:cs typeface="Verdana"/>
            </a:rPr>
            <a:t> 81,4%</a:t>
          </a:r>
          <a:endParaRPr lang="es-CO" sz="1000" b="1" dirty="0">
            <a:solidFill>
              <a:srgbClr val="000000"/>
            </a:solidFill>
            <a:latin typeface="Verdana"/>
            <a:cs typeface="Verdana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0.88571</cdr:x>
      <cdr:y>0.19803</cdr:y>
    </cdr:from>
    <cdr:to>
      <cdr:x>0.98242</cdr:x>
      <cdr:y>0.73756</cdr:y>
    </cdr:to>
    <cdr:sp macro="" textlink="">
      <cdr:nvSpPr>
        <cdr:cNvPr id="2" name="1 Elipse"/>
        <cdr:cNvSpPr/>
      </cdr:nvSpPr>
      <cdr:spPr>
        <a:xfrm xmlns:a="http://schemas.openxmlformats.org/drawingml/2006/main">
          <a:off x="7254805" y="766455"/>
          <a:ext cx="792088" cy="208823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tx1">
              <a:lumMod val="85000"/>
              <a:lumOff val="15000"/>
            </a:schemeClr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s-E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 dirty="0">
            <a:ln>
              <a:solidFill>
                <a:schemeClr val="tx1"/>
              </a:solidFill>
              <a:prstDash val="sysDash"/>
            </a:ln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0.88889</cdr:x>
      <cdr:y>0.41419</cdr:y>
    </cdr:from>
    <cdr:to>
      <cdr:x>0.99459</cdr:x>
      <cdr:y>0.48292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7488832" y="1512168"/>
          <a:ext cx="890516" cy="2509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CO" sz="1200" b="1" dirty="0" smtClean="0">
              <a:solidFill>
                <a:schemeClr val="bg1">
                  <a:lumMod val="65000"/>
                </a:schemeClr>
              </a:solidFill>
              <a:latin typeface="Verdana"/>
              <a:cs typeface="Verdana"/>
            </a:rPr>
            <a:t>-24,0%</a:t>
          </a:r>
          <a:endParaRPr lang="es-CO" sz="1200" b="1" dirty="0">
            <a:solidFill>
              <a:schemeClr val="bg1">
                <a:lumMod val="65000"/>
              </a:schemeClr>
            </a:solidFill>
            <a:latin typeface="Verdana"/>
            <a:cs typeface="Verdana"/>
          </a:endParaRPr>
        </a:p>
      </cdr:txBody>
    </cdr:sp>
  </cdr:relSizeAnchor>
  <cdr:relSizeAnchor xmlns:cdr="http://schemas.openxmlformats.org/drawingml/2006/chartDrawing">
    <cdr:from>
      <cdr:x>0.8883</cdr:x>
      <cdr:y>0.55164</cdr:y>
    </cdr:from>
    <cdr:to>
      <cdr:x>0.99459</cdr:x>
      <cdr:y>0.60318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7483862" y="2013990"/>
          <a:ext cx="895486" cy="1881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1" dirty="0" smtClean="0">
              <a:solidFill>
                <a:srgbClr val="1D398A"/>
              </a:solidFill>
              <a:latin typeface="Verdana"/>
              <a:cs typeface="Verdana"/>
            </a:rPr>
            <a:t>-14,6%</a:t>
          </a:r>
          <a:endParaRPr lang="es-CO" sz="1200" b="1" dirty="0">
            <a:solidFill>
              <a:srgbClr val="1D398A"/>
            </a:solidFill>
            <a:latin typeface="Verdana"/>
            <a:cs typeface="Verdana"/>
          </a:endParaRPr>
        </a:p>
      </cdr:txBody>
    </cdr:sp>
  </cdr:relSizeAnchor>
  <cdr:relSizeAnchor xmlns:cdr="http://schemas.openxmlformats.org/drawingml/2006/chartDrawing">
    <cdr:from>
      <cdr:x>0.88889</cdr:x>
      <cdr:y>0.62037</cdr:y>
    </cdr:from>
    <cdr:to>
      <cdr:x>0.99459</cdr:x>
      <cdr:y>0.68909</cdr:y>
    </cdr:to>
    <cdr:sp macro="" textlink="">
      <cdr:nvSpPr>
        <cdr:cNvPr id="4" name="1 CuadroTexto"/>
        <cdr:cNvSpPr txBox="1"/>
      </cdr:nvSpPr>
      <cdr:spPr>
        <a:xfrm xmlns:a="http://schemas.openxmlformats.org/drawingml/2006/main">
          <a:off x="7488832" y="2264919"/>
          <a:ext cx="890516" cy="2508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1" dirty="0" smtClean="0">
              <a:solidFill>
                <a:srgbClr val="64A550"/>
              </a:solidFill>
              <a:latin typeface="Verdana"/>
              <a:cs typeface="Verdana"/>
            </a:rPr>
            <a:t>-20,0%</a:t>
          </a:r>
          <a:endParaRPr lang="es-CO" sz="1200" b="1" dirty="0">
            <a:solidFill>
              <a:srgbClr val="64A550"/>
            </a:solidFill>
            <a:latin typeface="Verdana"/>
            <a:cs typeface="Verdana"/>
          </a:endParaRPr>
        </a:p>
      </cdr:txBody>
    </cdr:sp>
  </cdr:relSizeAnchor>
  <cdr:relSizeAnchor xmlns:cdr="http://schemas.openxmlformats.org/drawingml/2006/chartDrawing">
    <cdr:from>
      <cdr:x>0.88889</cdr:x>
      <cdr:y>0.68909</cdr:y>
    </cdr:from>
    <cdr:to>
      <cdr:x>0.99459</cdr:x>
      <cdr:y>0.74064</cdr:y>
    </cdr:to>
    <cdr:sp macro="" textlink="">
      <cdr:nvSpPr>
        <cdr:cNvPr id="5" name="1 CuadroTexto"/>
        <cdr:cNvSpPr txBox="1"/>
      </cdr:nvSpPr>
      <cdr:spPr>
        <a:xfrm xmlns:a="http://schemas.openxmlformats.org/drawingml/2006/main">
          <a:off x="7488832" y="2515812"/>
          <a:ext cx="890516" cy="1882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1" dirty="0" smtClean="0">
              <a:solidFill>
                <a:srgbClr val="DD005E"/>
              </a:solidFill>
              <a:latin typeface="Verdana"/>
              <a:cs typeface="Verdana"/>
            </a:rPr>
            <a:t>-21,9%</a:t>
          </a:r>
          <a:endParaRPr lang="es-CO" sz="1200" b="1" dirty="0">
            <a:solidFill>
              <a:srgbClr val="DD005E"/>
            </a:solidFill>
            <a:latin typeface="Verdana"/>
            <a:cs typeface="Verdana"/>
          </a:endParaRPr>
        </a:p>
      </cdr:txBody>
    </cdr:sp>
  </cdr:relSizeAnchor>
  <cdr:relSizeAnchor xmlns:cdr="http://schemas.openxmlformats.org/drawingml/2006/chartDrawing">
    <cdr:from>
      <cdr:x>0.8876</cdr:x>
      <cdr:y>0.75782</cdr:y>
    </cdr:from>
    <cdr:to>
      <cdr:x>0.99459</cdr:x>
      <cdr:y>0.82654</cdr:y>
    </cdr:to>
    <cdr:sp macro="" textlink="">
      <cdr:nvSpPr>
        <cdr:cNvPr id="6" name="1 CuadroTexto"/>
        <cdr:cNvSpPr txBox="1"/>
      </cdr:nvSpPr>
      <cdr:spPr>
        <a:xfrm xmlns:a="http://schemas.openxmlformats.org/drawingml/2006/main">
          <a:off x="7477964" y="2766741"/>
          <a:ext cx="901384" cy="2508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1" dirty="0" smtClean="0">
              <a:solidFill>
                <a:srgbClr val="FFC000"/>
              </a:solidFill>
              <a:latin typeface="Verdana"/>
              <a:cs typeface="Verdana"/>
            </a:rPr>
            <a:t>-25,7%</a:t>
          </a:r>
          <a:endParaRPr lang="es-CO" sz="1200" b="1" dirty="0">
            <a:solidFill>
              <a:srgbClr val="FFC000"/>
            </a:solidFill>
            <a:latin typeface="Verdana"/>
            <a:cs typeface="Verdana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0.8619</cdr:x>
      <cdr:y>0.38846</cdr:y>
    </cdr:from>
    <cdr:to>
      <cdr:x>1</cdr:x>
      <cdr:y>0.47703</cdr:y>
    </cdr:to>
    <cdr:sp macro="" textlink="">
      <cdr:nvSpPr>
        <cdr:cNvPr id="2" name="10 CuadroTexto"/>
        <cdr:cNvSpPr txBox="1"/>
      </cdr:nvSpPr>
      <cdr:spPr>
        <a:xfrm xmlns:a="http://schemas.openxmlformats.org/drawingml/2006/main">
          <a:off x="7357769" y="1484784"/>
          <a:ext cx="1174671" cy="33853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E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600" b="1" dirty="0" smtClean="0">
              <a:solidFill>
                <a:srgbClr val="C00000"/>
              </a:solidFill>
              <a:latin typeface="Trebuchet MS" pitchFamily="34" charset="0"/>
              <a:ea typeface="Verdana" pitchFamily="34" charset="0"/>
              <a:cs typeface="Verdana" pitchFamily="34" charset="0"/>
            </a:rPr>
            <a:t>-4,8%</a:t>
          </a:r>
          <a:endParaRPr lang="es-CO" sz="1600" b="1" dirty="0">
            <a:solidFill>
              <a:srgbClr val="C00000"/>
            </a:solidFill>
            <a:latin typeface="Trebuchet MS" pitchFamily="34" charset="0"/>
            <a:ea typeface="Verdana" pitchFamily="34" charset="0"/>
            <a:cs typeface="Verdana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0.8582</cdr:x>
      <cdr:y>0.53144</cdr:y>
    </cdr:from>
    <cdr:to>
      <cdr:x>0.96932</cdr:x>
      <cdr:y>0.62001</cdr:y>
    </cdr:to>
    <cdr:sp macro="" textlink="">
      <cdr:nvSpPr>
        <cdr:cNvPr id="2" name="10 CuadroTexto"/>
        <cdr:cNvSpPr txBox="1"/>
      </cdr:nvSpPr>
      <cdr:spPr>
        <a:xfrm xmlns:a="http://schemas.openxmlformats.org/drawingml/2006/main">
          <a:off x="7299811" y="2031316"/>
          <a:ext cx="945181" cy="33853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E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600" b="1" dirty="0" smtClean="0">
              <a:solidFill>
                <a:srgbClr val="C00000"/>
              </a:solidFill>
              <a:latin typeface="+mn-lt"/>
              <a:ea typeface="Verdana" pitchFamily="34" charset="0"/>
              <a:cs typeface="Verdana" pitchFamily="34" charset="0"/>
            </a:rPr>
            <a:t>-1,5%</a:t>
          </a:r>
          <a:endParaRPr lang="es-CO" sz="1600" b="1" dirty="0">
            <a:solidFill>
              <a:srgbClr val="C00000"/>
            </a:solidFill>
            <a:latin typeface="+mn-lt"/>
            <a:ea typeface="Verdana" pitchFamily="34" charset="0"/>
            <a:cs typeface="Verdana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0.09242</cdr:x>
      <cdr:y>0.0305</cdr:y>
    </cdr:from>
    <cdr:to>
      <cdr:x>0.20354</cdr:x>
      <cdr:y>0.1096</cdr:y>
    </cdr:to>
    <cdr:sp macro="" textlink="">
      <cdr:nvSpPr>
        <cdr:cNvPr id="2" name="14 CuadroTexto"/>
        <cdr:cNvSpPr txBox="1"/>
      </cdr:nvSpPr>
      <cdr:spPr>
        <a:xfrm xmlns:a="http://schemas.openxmlformats.org/drawingml/2006/main">
          <a:off x="668508" y="118671"/>
          <a:ext cx="803802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E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400" b="1" dirty="0" smtClean="0">
              <a:solidFill>
                <a:srgbClr val="DD005E"/>
              </a:solidFill>
              <a:latin typeface="Trebuchet MS" panose="020B0603020202020204" pitchFamily="34" charset="0"/>
            </a:rPr>
            <a:t>-13,7%</a:t>
          </a:r>
          <a:endParaRPr lang="es-CO" sz="1000" b="1" dirty="0">
            <a:solidFill>
              <a:srgbClr val="DD005E"/>
            </a:solidFill>
            <a:latin typeface="Trebuchet MS" panose="020B0603020202020204" pitchFamily="34" charset="0"/>
          </a:endParaRPr>
        </a:p>
      </cdr:txBody>
    </cdr:sp>
  </cdr:relSizeAnchor>
  <cdr:relSizeAnchor xmlns:cdr="http://schemas.openxmlformats.org/drawingml/2006/chartDrawing">
    <cdr:from>
      <cdr:x>0.27653</cdr:x>
      <cdr:y>0.45085</cdr:y>
    </cdr:from>
    <cdr:to>
      <cdr:x>0.39243</cdr:x>
      <cdr:y>0.52995</cdr:y>
    </cdr:to>
    <cdr:sp macro="" textlink="">
      <cdr:nvSpPr>
        <cdr:cNvPr id="3" name="14 CuadroTexto"/>
        <cdr:cNvSpPr txBox="1"/>
      </cdr:nvSpPr>
      <cdr:spPr>
        <a:xfrm xmlns:a="http://schemas.openxmlformats.org/drawingml/2006/main">
          <a:off x="2000317" y="1754237"/>
          <a:ext cx="838378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400" b="1" dirty="0" smtClean="0">
              <a:solidFill>
                <a:srgbClr val="DD005E"/>
              </a:solidFill>
              <a:latin typeface="Trebuchet MS" panose="020B0603020202020204" pitchFamily="34" charset="0"/>
            </a:rPr>
            <a:t>-2,2%</a:t>
          </a:r>
          <a:endParaRPr lang="es-CO" sz="1000" b="1" dirty="0">
            <a:solidFill>
              <a:srgbClr val="DD005E"/>
            </a:solidFill>
            <a:latin typeface="Trebuchet MS" panose="020B0603020202020204" pitchFamily="34" charset="0"/>
          </a:endParaRPr>
        </a:p>
      </cdr:txBody>
    </cdr:sp>
  </cdr:relSizeAnchor>
  <cdr:relSizeAnchor xmlns:cdr="http://schemas.openxmlformats.org/drawingml/2006/chartDrawing">
    <cdr:from>
      <cdr:x>0.46399</cdr:x>
      <cdr:y>0.51876</cdr:y>
    </cdr:from>
    <cdr:to>
      <cdr:x>0.55724</cdr:x>
      <cdr:y>0.59786</cdr:y>
    </cdr:to>
    <cdr:sp macro="" textlink="">
      <cdr:nvSpPr>
        <cdr:cNvPr id="4" name="14 CuadroTexto"/>
        <cdr:cNvSpPr txBox="1"/>
      </cdr:nvSpPr>
      <cdr:spPr>
        <a:xfrm xmlns:a="http://schemas.openxmlformats.org/drawingml/2006/main">
          <a:off x="3356358" y="2018463"/>
          <a:ext cx="674536" cy="30777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Trebuchet MS" panose="020B0603020202020204" pitchFamily="34" charset="0"/>
            </a:rPr>
            <a:t>6,7%</a:t>
          </a:r>
          <a:endParaRPr lang="es-CO" sz="1000" b="1" dirty="0">
            <a:solidFill>
              <a:srgbClr val="008000"/>
            </a:solidFill>
            <a:latin typeface="Trebuchet MS" panose="020B0603020202020204" pitchFamily="34" charset="0"/>
          </a:endParaRPr>
        </a:p>
      </cdr:txBody>
    </cdr:sp>
  </cdr:relSizeAnchor>
  <cdr:relSizeAnchor xmlns:cdr="http://schemas.openxmlformats.org/drawingml/2006/chartDrawing">
    <cdr:from>
      <cdr:x>0.64331</cdr:x>
      <cdr:y>0.48461</cdr:y>
    </cdr:from>
    <cdr:to>
      <cdr:x>0.73613</cdr:x>
      <cdr:y>0.56371</cdr:y>
    </cdr:to>
    <cdr:sp macro="" textlink="">
      <cdr:nvSpPr>
        <cdr:cNvPr id="5" name="14 CuadroTexto"/>
        <cdr:cNvSpPr txBox="1"/>
      </cdr:nvSpPr>
      <cdr:spPr>
        <a:xfrm xmlns:a="http://schemas.openxmlformats.org/drawingml/2006/main">
          <a:off x="4653494" y="1885580"/>
          <a:ext cx="671426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400" b="1" dirty="0" smtClean="0">
              <a:solidFill>
                <a:srgbClr val="DD005E"/>
              </a:solidFill>
              <a:latin typeface="Trebuchet MS" panose="020B0603020202020204" pitchFamily="34" charset="0"/>
            </a:rPr>
            <a:t>-2,</a:t>
          </a:r>
          <a:r>
            <a:rPr lang="es-CO" sz="1400" b="1" dirty="0">
              <a:solidFill>
                <a:srgbClr val="DD005E"/>
              </a:solidFill>
              <a:latin typeface="Trebuchet MS" panose="020B0603020202020204" pitchFamily="34" charset="0"/>
            </a:rPr>
            <a:t>5</a:t>
          </a:r>
          <a:r>
            <a:rPr lang="es-CO" sz="1400" b="1" dirty="0" smtClean="0">
              <a:solidFill>
                <a:srgbClr val="DD005E"/>
              </a:solidFill>
              <a:latin typeface="Trebuchet MS" panose="020B0603020202020204" pitchFamily="34" charset="0"/>
            </a:rPr>
            <a:t>%</a:t>
          </a:r>
          <a:endParaRPr lang="es-CO" sz="1000" b="1" dirty="0">
            <a:solidFill>
              <a:srgbClr val="DD005E"/>
            </a:solidFill>
            <a:latin typeface="Trebuchet MS" panose="020B0603020202020204" pitchFamily="34" charset="0"/>
          </a:endParaRPr>
        </a:p>
      </cdr:txBody>
    </cdr:sp>
  </cdr:relSizeAnchor>
  <cdr:relSizeAnchor xmlns:cdr="http://schemas.openxmlformats.org/drawingml/2006/chartDrawing">
    <cdr:from>
      <cdr:x>0.8092</cdr:x>
      <cdr:y>0.48421</cdr:y>
    </cdr:from>
    <cdr:to>
      <cdr:x>0.93872</cdr:x>
      <cdr:y>0.56331</cdr:y>
    </cdr:to>
    <cdr:sp macro="" textlink="">
      <cdr:nvSpPr>
        <cdr:cNvPr id="6" name="14 CuadroTexto"/>
        <cdr:cNvSpPr txBox="1"/>
      </cdr:nvSpPr>
      <cdr:spPr>
        <a:xfrm xmlns:a="http://schemas.openxmlformats.org/drawingml/2006/main">
          <a:off x="5853444" y="1884028"/>
          <a:ext cx="936946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400" b="1" dirty="0" smtClean="0">
              <a:solidFill>
                <a:srgbClr val="DD005E"/>
              </a:solidFill>
              <a:latin typeface="Trebuchet MS" panose="020B0603020202020204" pitchFamily="34" charset="0"/>
            </a:rPr>
            <a:t>-13,8%</a:t>
          </a:r>
          <a:endParaRPr lang="es-CO" sz="1000" b="1" dirty="0">
            <a:solidFill>
              <a:srgbClr val="DD005E"/>
            </a:solidFill>
            <a:latin typeface="Trebuchet MS" panose="020B0603020202020204" pitchFamily="34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0.56198</cdr:x>
      <cdr:y>0.43711</cdr:y>
    </cdr:from>
    <cdr:to>
      <cdr:x>0.80483</cdr:x>
      <cdr:y>0.7642</cdr:y>
    </cdr:to>
    <cdr:sp macro="" textlink="">
      <cdr:nvSpPr>
        <cdr:cNvPr id="5" name="4 Cuadro de texto"/>
        <cdr:cNvSpPr txBox="1"/>
      </cdr:nvSpPr>
      <cdr:spPr>
        <a:xfrm xmlns:a="http://schemas.openxmlformats.org/drawingml/2006/main">
          <a:off x="1588363" y="551526"/>
          <a:ext cx="686387" cy="4127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CO" sz="1400" b="1" dirty="0" smtClean="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Barranquilla</a:t>
          </a:r>
        </a:p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10,6%</a:t>
          </a:r>
        </a:p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+85 mil</a:t>
          </a:r>
          <a:endParaRPr lang="es-CO" sz="1400" b="1" dirty="0">
            <a:solidFill>
              <a:srgbClr val="008000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 xmlns:a="http://schemas.openxmlformats.org/drawingml/2006/main">
          <a:endParaRPr lang="es-CO" sz="14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0.20727</cdr:x>
      <cdr:y>0.43097</cdr:y>
    </cdr:from>
    <cdr:to>
      <cdr:x>0.40998</cdr:x>
      <cdr:y>0.65985</cdr:y>
    </cdr:to>
    <cdr:sp macro="" textlink="">
      <cdr:nvSpPr>
        <cdr:cNvPr id="6" name="1 Cuadro de texto"/>
        <cdr:cNvSpPr txBox="1"/>
      </cdr:nvSpPr>
      <cdr:spPr>
        <a:xfrm xmlns:a="http://schemas.openxmlformats.org/drawingml/2006/main">
          <a:off x="861834" y="973152"/>
          <a:ext cx="842838" cy="516835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0.43199</cdr:x>
      <cdr:y>0.40894</cdr:y>
    </cdr:from>
    <cdr:to>
      <cdr:x>0.57733</cdr:x>
      <cdr:y>0.71357</cdr:y>
    </cdr:to>
    <cdr:sp macro="" textlink="">
      <cdr:nvSpPr>
        <cdr:cNvPr id="7" name="6 Cuadro de texto"/>
        <cdr:cNvSpPr txBox="1"/>
      </cdr:nvSpPr>
      <cdr:spPr>
        <a:xfrm xmlns:a="http://schemas.openxmlformats.org/drawingml/2006/main">
          <a:off x="1341409" y="516762"/>
          <a:ext cx="451272" cy="384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CO" sz="1400" b="1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Cali</a:t>
          </a:r>
          <a:endParaRPr lang="es-CO" sz="1400" b="1" dirty="0" smtClean="0">
            <a:solidFill>
              <a:srgbClr val="A13992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5,2%</a:t>
          </a:r>
        </a:p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+59mil</a:t>
          </a:r>
          <a:endParaRPr lang="es-CO" sz="1400" b="1" dirty="0">
            <a:solidFill>
              <a:srgbClr val="008000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 xmlns:a="http://schemas.openxmlformats.org/drawingml/2006/main">
          <a:endParaRPr lang="es-CO" sz="14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0.01602</cdr:x>
      <cdr:y>0</cdr:y>
    </cdr:from>
    <cdr:to>
      <cdr:x>0.18621</cdr:x>
      <cdr:y>0.29648</cdr:y>
    </cdr:to>
    <cdr:sp macro="" textlink="">
      <cdr:nvSpPr>
        <cdr:cNvPr id="8" name="7 Cuadro de texto"/>
        <cdr:cNvSpPr txBox="1"/>
      </cdr:nvSpPr>
      <cdr:spPr>
        <a:xfrm xmlns:a="http://schemas.openxmlformats.org/drawingml/2006/main">
          <a:off x="49745" y="0"/>
          <a:ext cx="528465" cy="374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CO" sz="1400" b="1" dirty="0" smtClean="0">
              <a:solidFill>
                <a:srgbClr val="DD005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Bogotá</a:t>
          </a:r>
        </a:p>
        <a:p xmlns:a="http://schemas.openxmlformats.org/drawingml/2006/main">
          <a:pPr algn="ctr"/>
          <a:r>
            <a:rPr lang="es-CO" sz="1400" b="1" dirty="0" smtClean="0">
              <a:solidFill>
                <a:srgbClr val="005E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0,2%</a:t>
          </a:r>
        </a:p>
        <a:p xmlns:a="http://schemas.openxmlformats.org/drawingml/2006/main">
          <a:pPr algn="ctr"/>
          <a:r>
            <a:rPr lang="es-CO" sz="1400" b="1" dirty="0" smtClean="0">
              <a:solidFill>
                <a:srgbClr val="005E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+10 mil</a:t>
          </a:r>
          <a:endParaRPr lang="es-CO" sz="1400" b="1" dirty="0">
            <a:solidFill>
              <a:srgbClr val="005E00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 xmlns:a="http://schemas.openxmlformats.org/drawingml/2006/main">
          <a:endParaRPr lang="es-CO" sz="1400" dirty="0">
            <a:solidFill>
              <a:srgbClr val="005E00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0.2117</cdr:x>
      <cdr:y>0.31658</cdr:y>
    </cdr:from>
    <cdr:to>
      <cdr:x>0.40431</cdr:x>
      <cdr:y>0.61042</cdr:y>
    </cdr:to>
    <cdr:sp macro="" textlink="">
      <cdr:nvSpPr>
        <cdr:cNvPr id="9" name="8 Cuadro de texto"/>
        <cdr:cNvSpPr txBox="1"/>
      </cdr:nvSpPr>
      <cdr:spPr>
        <a:xfrm xmlns:a="http://schemas.openxmlformats.org/drawingml/2006/main">
          <a:off x="657360" y="400050"/>
          <a:ext cx="598083" cy="3713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Medellín</a:t>
          </a:r>
        </a:p>
        <a:p xmlns:a="http://schemas.openxmlformats.org/drawingml/2006/main">
          <a:pPr algn="ctr"/>
          <a:r>
            <a:rPr lang="es-CO" sz="1400" b="1" dirty="0" smtClean="0">
              <a:solidFill>
                <a:srgbClr val="005E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0,6%</a:t>
          </a:r>
        </a:p>
        <a:p xmlns:a="http://schemas.openxmlformats.org/drawingml/2006/main">
          <a:pPr algn="ctr"/>
          <a:r>
            <a:rPr lang="es-CO" sz="1400" b="1" dirty="0" smtClean="0">
              <a:solidFill>
                <a:srgbClr val="005E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+10 mil</a:t>
          </a:r>
          <a:endParaRPr lang="es-CO" sz="1400" b="1" dirty="0">
            <a:solidFill>
              <a:srgbClr val="005E00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0.76324</cdr:x>
      <cdr:y>0.48995</cdr:y>
    </cdr:from>
    <cdr:to>
      <cdr:x>1</cdr:x>
      <cdr:y>0.80126</cdr:y>
    </cdr:to>
    <cdr:sp macro="" textlink="">
      <cdr:nvSpPr>
        <cdr:cNvPr id="10" name="9 Cuadro de texto"/>
        <cdr:cNvSpPr txBox="1"/>
      </cdr:nvSpPr>
      <cdr:spPr>
        <a:xfrm xmlns:a="http://schemas.openxmlformats.org/drawingml/2006/main">
          <a:off x="2157212" y="618186"/>
          <a:ext cx="669173" cy="392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CO" sz="1400" b="1" dirty="0" smtClean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Bucaramanga</a:t>
          </a:r>
        </a:p>
        <a:p xmlns:a="http://schemas.openxmlformats.org/drawingml/2006/main">
          <a:pPr algn="ctr"/>
          <a:r>
            <a:rPr lang="es-CO" sz="1400" b="1" dirty="0" smtClean="0">
              <a:solidFill>
                <a:srgbClr val="DD005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-1,5%</a:t>
          </a:r>
        </a:p>
        <a:p xmlns:a="http://schemas.openxmlformats.org/drawingml/2006/main">
          <a:pPr algn="ctr"/>
          <a:r>
            <a:rPr lang="es-CO" sz="1400" b="1" dirty="0" smtClean="0">
              <a:solidFill>
                <a:srgbClr val="DD005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(9 mil)</a:t>
          </a:r>
          <a:endParaRPr lang="es-CO" sz="1400" b="1" dirty="0">
            <a:solidFill>
              <a:srgbClr val="DD005E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 xmlns:a="http://schemas.openxmlformats.org/drawingml/2006/main">
          <a:endParaRPr lang="es-CO" sz="14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0.62744</cdr:x>
      <cdr:y>0.58491</cdr:y>
    </cdr:from>
    <cdr:to>
      <cdr:x>0.75693</cdr:x>
      <cdr:y>0.72931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376546" y="2232248"/>
          <a:ext cx="1109508" cy="5510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Trebuchet MS" panose="020B0603020202020204" pitchFamily="34" charset="0"/>
            </a:rPr>
            <a:t>11,9%</a:t>
          </a:r>
        </a:p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Trebuchet MS" panose="020B0603020202020204" pitchFamily="34" charset="0"/>
            </a:rPr>
            <a:t>+94 mil</a:t>
          </a:r>
          <a:endParaRPr lang="es-CO" sz="1400" b="1" dirty="0">
            <a:solidFill>
              <a:srgbClr val="008000"/>
            </a:solidFill>
            <a:latin typeface="Trebuchet MS" panose="020B0603020202020204" pitchFamily="34" charset="0"/>
          </a:endParaRPr>
        </a:p>
      </cdr:txBody>
    </cdr:sp>
  </cdr:relSizeAnchor>
  <cdr:relSizeAnchor xmlns:cdr="http://schemas.openxmlformats.org/drawingml/2006/chartDrawing">
    <cdr:from>
      <cdr:x>0.43663</cdr:x>
      <cdr:y>0.54717</cdr:y>
    </cdr:from>
    <cdr:to>
      <cdr:x>0.56337</cdr:x>
      <cdr:y>0.69003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3741461" y="2088232"/>
          <a:ext cx="1086029" cy="5452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Trebuchet MS" panose="020B0603020202020204" pitchFamily="34" charset="0"/>
            </a:rPr>
            <a:t>9,4%</a:t>
          </a:r>
        </a:p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Trebuchet MS" panose="020B0603020202020204" pitchFamily="34" charset="0"/>
            </a:rPr>
            <a:t>+103mil</a:t>
          </a:r>
          <a:endParaRPr lang="es-CO" sz="1400" b="1" dirty="0">
            <a:solidFill>
              <a:srgbClr val="008000"/>
            </a:solidFill>
            <a:latin typeface="Trebuchet MS" panose="020B0603020202020204" pitchFamily="34" charset="0"/>
          </a:endParaRPr>
        </a:p>
      </cdr:txBody>
    </cdr:sp>
  </cdr:relSizeAnchor>
  <cdr:relSizeAnchor xmlns:cdr="http://schemas.openxmlformats.org/drawingml/2006/chartDrawing">
    <cdr:from>
      <cdr:x>0.23996</cdr:x>
      <cdr:y>0.43396</cdr:y>
    </cdr:from>
    <cdr:to>
      <cdr:x>0.36065</cdr:x>
      <cdr:y>0.57682</cdr:y>
    </cdr:to>
    <cdr:sp macro="" textlink="">
      <cdr:nvSpPr>
        <cdr:cNvPr id="4" name="1 CuadroTexto"/>
        <cdr:cNvSpPr txBox="1"/>
      </cdr:nvSpPr>
      <cdr:spPr>
        <a:xfrm xmlns:a="http://schemas.openxmlformats.org/drawingml/2006/main">
          <a:off x="2056184" y="1656184"/>
          <a:ext cx="1034187" cy="5452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Trebuchet MS" panose="020B0603020202020204" pitchFamily="34" charset="0"/>
            </a:rPr>
            <a:t>9,2%</a:t>
          </a:r>
        </a:p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Trebuchet MS" panose="020B0603020202020204" pitchFamily="34" charset="0"/>
            </a:rPr>
            <a:t>+151 mil</a:t>
          </a:r>
          <a:endParaRPr lang="es-CO" sz="1400" b="1" dirty="0">
            <a:solidFill>
              <a:srgbClr val="008000"/>
            </a:solidFill>
            <a:latin typeface="Trebuchet MS" panose="020B0603020202020204" pitchFamily="34" charset="0"/>
          </a:endParaRPr>
        </a:p>
      </cdr:txBody>
    </cdr:sp>
  </cdr:relSizeAnchor>
  <cdr:relSizeAnchor xmlns:cdr="http://schemas.openxmlformats.org/drawingml/2006/chartDrawing">
    <cdr:from>
      <cdr:x>0.84593</cdr:x>
      <cdr:y>0.64151</cdr:y>
    </cdr:from>
    <cdr:to>
      <cdr:x>0.95637</cdr:x>
      <cdr:y>0.76396</cdr:y>
    </cdr:to>
    <cdr:sp macro="" textlink="">
      <cdr:nvSpPr>
        <cdr:cNvPr id="5" name="1 CuadroTexto"/>
        <cdr:cNvSpPr txBox="1"/>
      </cdr:nvSpPr>
      <cdr:spPr>
        <a:xfrm xmlns:a="http://schemas.openxmlformats.org/drawingml/2006/main">
          <a:off x="7248754" y="2448272"/>
          <a:ext cx="946355" cy="4673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Trebuchet MS" panose="020B0603020202020204" pitchFamily="34" charset="0"/>
            </a:rPr>
            <a:t>5,1%</a:t>
          </a:r>
        </a:p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Trebuchet MS" panose="020B0603020202020204" pitchFamily="34" charset="0"/>
            </a:rPr>
            <a:t>+28 mil</a:t>
          </a:r>
          <a:endParaRPr lang="es-CO" sz="1400" b="1" dirty="0">
            <a:solidFill>
              <a:srgbClr val="008000"/>
            </a:solidFill>
            <a:latin typeface="Trebuchet MS" panose="020B0603020202020204" pitchFamily="34" charset="0"/>
          </a:endParaRPr>
        </a:p>
      </cdr:txBody>
    </cdr:sp>
  </cdr:relSizeAnchor>
  <cdr:relSizeAnchor xmlns:cdr="http://schemas.openxmlformats.org/drawingml/2006/chartDrawing">
    <cdr:from>
      <cdr:x>0.05602</cdr:x>
      <cdr:y>0</cdr:y>
    </cdr:from>
    <cdr:to>
      <cdr:x>0.17961</cdr:x>
      <cdr:y>0.11253</cdr:y>
    </cdr:to>
    <cdr:sp macro="" textlink="">
      <cdr:nvSpPr>
        <cdr:cNvPr id="6" name="1 CuadroTexto"/>
        <cdr:cNvSpPr txBox="1"/>
      </cdr:nvSpPr>
      <cdr:spPr>
        <a:xfrm xmlns:a="http://schemas.openxmlformats.org/drawingml/2006/main">
          <a:off x="480002" y="0"/>
          <a:ext cx="1059037" cy="4294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Trebuchet MS" panose="020B0603020202020204" pitchFamily="34" charset="0"/>
            </a:rPr>
            <a:t>3,4%</a:t>
          </a:r>
        </a:p>
        <a:p xmlns:a="http://schemas.openxmlformats.org/drawingml/2006/main">
          <a:pPr algn="ctr"/>
          <a:r>
            <a:rPr lang="es-CO" sz="1400" b="1" dirty="0" smtClean="0">
              <a:solidFill>
                <a:srgbClr val="008000"/>
              </a:solidFill>
              <a:latin typeface="Trebuchet MS" panose="020B0603020202020204" pitchFamily="34" charset="0"/>
            </a:rPr>
            <a:t>+138 mil</a:t>
          </a:r>
          <a:endParaRPr lang="es-CO" sz="1400" b="1" dirty="0">
            <a:solidFill>
              <a:srgbClr val="008000"/>
            </a:solidFill>
            <a:latin typeface="Trebuchet MS" panose="020B0603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FD74A-3656-42AA-B685-2A40091C00E6}" type="datetimeFigureOut">
              <a:rPr lang="es-CO" smtClean="0"/>
              <a:t>17/09/15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C7609-AB68-4DB8-962F-EA9615BD1386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51971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FBA92-45A5-804B-A6BC-13D24CCAE62A}" type="datetimeFigureOut">
              <a:rPr lang="es-ES" smtClean="0"/>
              <a:t>17/09/15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03313" y="696913"/>
            <a:ext cx="4651375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01AC4-F2E8-D949-B620-6778983D854A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46682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2196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20316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56477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56477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56477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56477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2D428-C20B-4ACE-9397-F0BC10A853CC}" type="slidenum">
              <a:rPr lang="es-CO" smtClean="0"/>
              <a:t>52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6477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56477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56477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56477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O" dirty="0" smtClean="0"/>
              <a:t>Ecuador le</a:t>
            </a:r>
            <a:r>
              <a:rPr lang="es-CO" baseline="0" dirty="0" smtClean="0"/>
              <a:t> está poniendo trabas a las importaciones de Colombia a través de medidas orientadas a exigir certificaciones que obstaculizan </a:t>
            </a:r>
          </a:p>
          <a:p>
            <a:r>
              <a:rPr lang="es-CO" baseline="0" dirty="0" smtClean="0"/>
              <a:t>El libre flujo de mercancías. </a:t>
            </a:r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DA4E6-44A1-4B57-BC48-6214CFEAAB3A}" type="slidenum">
              <a:rPr lang="es-ES" smtClean="0">
                <a:solidFill>
                  <a:prstClr val="black"/>
                </a:solidFill>
              </a:rPr>
              <a:pPr/>
              <a:t>69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8299">
              <a:defRPr/>
            </a:pPr>
            <a:r>
              <a:rPr lang="es-CO" dirty="0" smtClean="0"/>
              <a:t>Contario a la bonanza cafetera,</a:t>
            </a:r>
            <a:r>
              <a:rPr lang="es-CO" baseline="0" dirty="0" smtClean="0"/>
              <a:t> donde los recursos le llegaban directamente a las familias. En el auge minero energético todo se canaliza a través del Estado, el cual adquiere gran importancia. Es el administrador de un gran tesoro.</a:t>
            </a:r>
            <a:endParaRPr lang="es-CO" dirty="0" smtClean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93811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O" dirty="0" smtClean="0"/>
              <a:t>Ecuador le</a:t>
            </a:r>
            <a:r>
              <a:rPr lang="es-CO" baseline="0" dirty="0" smtClean="0"/>
              <a:t> está poniendo trabas a las importaciones de Colombia a través de medidas orientadas a exigir certificaciones que obstaculizan </a:t>
            </a:r>
          </a:p>
          <a:p>
            <a:r>
              <a:rPr lang="es-CO" baseline="0" dirty="0" smtClean="0"/>
              <a:t>El libre flujo de mercancías. </a:t>
            </a:r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DA4E6-44A1-4B57-BC48-6214CFEAAB3A}" type="slidenum">
              <a:rPr lang="es-ES" smtClean="0">
                <a:solidFill>
                  <a:prstClr val="black"/>
                </a:solidFill>
              </a:rPr>
              <a:pPr/>
              <a:t>70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8299">
              <a:defRPr/>
            </a:pPr>
            <a:endParaRPr lang="es-CO" dirty="0" smtClean="0"/>
          </a:p>
        </p:txBody>
      </p:sp>
    </p:spTree>
    <p:extLst>
      <p:ext uri="{BB962C8B-B14F-4D97-AF65-F5344CB8AC3E}">
        <p14:creationId xmlns:p14="http://schemas.microsoft.com/office/powerpoint/2010/main" val="134711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Contrario a la bonanza cafetera que experimentó Colombia en la primera mitad del siglo XX en la cual el Valle del Cauca obtuvo altos réditos ( carreteras, cultivos en el norte del departamento, trilladoras en Cali, consolidación del Puerto de Buenaventura) , el auge del petróleo de la última década generó moderados beneficios para la región</a:t>
            </a:r>
            <a:endParaRPr lang="es-CO" b="0" dirty="0"/>
          </a:p>
        </p:txBody>
      </p:sp>
    </p:spTree>
    <p:extLst>
      <p:ext uri="{BB962C8B-B14F-4D97-AF65-F5344CB8AC3E}">
        <p14:creationId xmlns:p14="http://schemas.microsoft.com/office/powerpoint/2010/main" val="3803826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BFF5A-9BCC-4581-A350-423200585621}" type="slidenum">
              <a:rPr lang="es-CO" smtClean="0">
                <a:solidFill>
                  <a:prstClr val="black"/>
                </a:solidFill>
              </a:rPr>
              <a:pPr/>
              <a:t>18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1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8299">
              <a:defRPr/>
            </a:pPr>
            <a:endParaRPr lang="es-CO" dirty="0" smtClean="0"/>
          </a:p>
        </p:txBody>
      </p:sp>
    </p:spTree>
    <p:extLst>
      <p:ext uri="{BB962C8B-B14F-4D97-AF65-F5344CB8AC3E}">
        <p14:creationId xmlns:p14="http://schemas.microsoft.com/office/powerpoint/2010/main" val="1347113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8299">
              <a:defRPr/>
            </a:pPr>
            <a:r>
              <a:rPr lang="es-CO" dirty="0" smtClean="0"/>
              <a:t>Revaluación</a:t>
            </a:r>
            <a:r>
              <a:rPr lang="es-CO" baseline="0" dirty="0" smtClean="0"/>
              <a:t> de la Tasa de Cambio del peso colombiano con respecto al dólar estadounidense</a:t>
            </a:r>
            <a:endParaRPr lang="es-CO" dirty="0" smtClean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08086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84461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25308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021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310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123259-6040-C440-A50F-5353E43A9185}" type="datetimeFigureOut">
              <a:rPr lang="es-ES" smtClean="0">
                <a:solidFill>
                  <a:prstClr val="black"/>
                </a:solidFill>
              </a:rPr>
              <a:pPr/>
              <a:t>17/09/15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5A3FAD-2470-8C45-B809-19D0FF4B3BF8}" type="slidenum">
              <a:rPr lang="es-ES" smtClean="0">
                <a:solidFill>
                  <a:prstClr val="black"/>
                </a:solidFill>
              </a:rPr>
              <a:pPr/>
              <a:t>‹Nr.›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84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123259-6040-C440-A50F-5353E43A9185}" type="datetimeFigureOut">
              <a:rPr lang="es-ES" smtClean="0">
                <a:solidFill>
                  <a:prstClr val="black"/>
                </a:solidFill>
              </a:rPr>
              <a:pPr/>
              <a:t>17/09/15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5A3FAD-2470-8C45-B809-19D0FF4B3BF8}" type="slidenum">
              <a:rPr lang="es-ES" smtClean="0">
                <a:solidFill>
                  <a:prstClr val="black"/>
                </a:solidFill>
              </a:rPr>
              <a:pPr/>
              <a:t>‹Nr.›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2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123259-6040-C440-A50F-5353E43A9185}" type="datetimeFigureOut">
              <a:rPr lang="es-ES" smtClean="0"/>
              <a:t>17/09/15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5A3FAD-2470-8C45-B809-19D0FF4B3BF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8897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832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90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347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75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20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11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41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027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69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697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8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79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0k 02-0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6" y="232825"/>
            <a:ext cx="578054" cy="84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32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3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54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639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17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51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123259-6040-C440-A50F-5353E43A9185}" type="datetimeFigureOut">
              <a:rPr lang="es-ES" smtClean="0">
                <a:solidFill>
                  <a:prstClr val="black"/>
                </a:solidFill>
              </a:rPr>
              <a:pPr/>
              <a:t>17/09/15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5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15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385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908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08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998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29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0k 02-0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6" y="232825"/>
            <a:ext cx="578054" cy="84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10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16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3276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074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123259-6040-C440-A50F-5353E43A9185}" type="datetimeFigureOut">
              <a:rPr lang="es-ES" smtClean="0">
                <a:solidFill>
                  <a:prstClr val="black"/>
                </a:solidFill>
              </a:rPr>
              <a:pPr/>
              <a:t>17/09/15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71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167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928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4836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0690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4431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3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170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285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0k 02-0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6" y="232825"/>
            <a:ext cx="578054" cy="84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123259-6040-C440-A50F-5353E43A9185}" type="datetimeFigureOut">
              <a:rPr lang="es-ES" smtClean="0">
                <a:solidFill>
                  <a:prstClr val="black"/>
                </a:solidFill>
              </a:rPr>
              <a:pPr/>
              <a:t>17/09/15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9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123259-6040-C440-A50F-5353E43A9185}" type="datetimeFigureOut">
              <a:rPr lang="es-ES" smtClean="0">
                <a:solidFill>
                  <a:prstClr val="black"/>
                </a:solidFill>
              </a:rPr>
              <a:pPr/>
              <a:t>17/09/15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5A3FAD-2470-8C45-B809-19D0FF4B3BF8}" type="slidenum">
              <a:rPr lang="es-ES" smtClean="0">
                <a:solidFill>
                  <a:prstClr val="black"/>
                </a:solidFill>
              </a:rPr>
              <a:pPr/>
              <a:t>‹Nr.›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454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123259-6040-C440-A50F-5353E43A9185}" type="datetimeFigureOut">
              <a:rPr lang="es-ES" smtClean="0">
                <a:solidFill>
                  <a:prstClr val="black"/>
                </a:solidFill>
              </a:rPr>
              <a:pPr/>
              <a:t>17/09/15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5A3FAD-2470-8C45-B809-19D0FF4B3BF8}" type="slidenum">
              <a:rPr lang="es-ES" smtClean="0">
                <a:solidFill>
                  <a:prstClr val="black"/>
                </a:solidFill>
              </a:rPr>
              <a:pPr/>
              <a:t>‹Nr.›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61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123259-6040-C440-A50F-5353E43A9185}" type="datetimeFigureOut">
              <a:rPr lang="es-ES" smtClean="0">
                <a:solidFill>
                  <a:prstClr val="black"/>
                </a:solidFill>
              </a:rPr>
              <a:pPr/>
              <a:t>17/09/15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5A3FAD-2470-8C45-B809-19D0FF4B3BF8}" type="slidenum">
              <a:rPr lang="es-ES" smtClean="0">
                <a:solidFill>
                  <a:prstClr val="black"/>
                </a:solidFill>
              </a:rPr>
              <a:pPr/>
              <a:t>‹Nr.›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123259-6040-C440-A50F-5353E43A9185}" type="datetimeFigureOut">
              <a:rPr lang="es-ES" smtClean="0">
                <a:solidFill>
                  <a:prstClr val="black"/>
                </a:solidFill>
              </a:rPr>
              <a:pPr/>
              <a:t>17/09/15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5A3FAD-2470-8C45-B809-19D0FF4B3BF8}" type="slidenum">
              <a:rPr lang="es-ES" smtClean="0">
                <a:solidFill>
                  <a:prstClr val="black"/>
                </a:solidFill>
              </a:rPr>
              <a:pPr/>
              <a:t>‹Nr.›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28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Hoja2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89" y="5877231"/>
            <a:ext cx="3195356" cy="990614"/>
          </a:xfrm>
          <a:prstGeom prst="rect">
            <a:avLst/>
          </a:prstGeom>
        </p:spPr>
      </p:pic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8723620" y="6504603"/>
            <a:ext cx="57052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fld id="{CCFF0EA1-B68D-7D42-9D6A-3F5A97AD5618}" type="slidenum">
              <a:rPr lang="es-ES_tradnl" sz="1400" b="1" smtClean="0">
                <a:solidFill>
                  <a:srgbClr val="000089"/>
                </a:solidFill>
                <a:latin typeface="Arial" charset="0"/>
              </a:rPr>
              <a:pPr algn="ctr">
                <a:defRPr/>
              </a:pPr>
              <a:t>‹Nr.›</a:t>
            </a:fld>
            <a:endParaRPr lang="es-ES_tradnl" sz="1400" b="1" smtClean="0">
              <a:solidFill>
                <a:srgbClr val="0000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54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70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15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41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  <p:sldLayoutId id="214748405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AA270B4-14BB-487C-BB28-FDDD0CC7CCC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17/09/15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0C46AE3-7A35-446A-9AD2-E2530EFD15A6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‹Nr.›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61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2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Relationship Id="rId3" Type="http://schemas.openxmlformats.org/officeDocument/2006/relationships/image" Target="../media/image75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Relationship Id="rId3" Type="http://schemas.openxmlformats.org/officeDocument/2006/relationships/image" Target="../media/image18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Relationship Id="rId3" Type="http://schemas.openxmlformats.org/officeDocument/2006/relationships/image" Target="../media/image82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Relationship Id="rId3" Type="http://schemas.openxmlformats.org/officeDocument/2006/relationships/image" Target="../media/image8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9.xml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gif"/><Relationship Id="rId8" Type="http://schemas.openxmlformats.org/officeDocument/2006/relationships/image" Target="../media/image89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.jpg"/><Relationship Id="rId3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4" Type="http://schemas.openxmlformats.org/officeDocument/2006/relationships/chart" Target="../charts/chart12.xml"/><Relationship Id="rId5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chart" Target="../charts/chart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3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3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4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4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4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chart" Target="../charts/chart4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chart" Target="../charts/chart4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4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5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chart" Target="../charts/chart5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Relationship Id="rId3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chart" Target="../charts/chart5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chart" Target="../charts/chart6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64.xml"/><Relationship Id="rId3" Type="http://schemas.openxmlformats.org/officeDocument/2006/relationships/chart" Target="../charts/chart6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6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6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7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7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3.xml"/><Relationship Id="rId3" Type="http://schemas.openxmlformats.org/officeDocument/2006/relationships/chart" Target="../charts/chart7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7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78.xml"/></Relationships>
</file>

<file path=ppt/slides/_rels/slide9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20" Type="http://schemas.openxmlformats.org/officeDocument/2006/relationships/image" Target="../media/image35.png"/><Relationship Id="rId21" Type="http://schemas.openxmlformats.org/officeDocument/2006/relationships/image" Target="../media/image36.jpeg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jpeg"/><Relationship Id="rId25" Type="http://schemas.openxmlformats.org/officeDocument/2006/relationships/image" Target="../media/image40.jpeg"/><Relationship Id="rId26" Type="http://schemas.openxmlformats.org/officeDocument/2006/relationships/image" Target="../media/image41.jpeg"/><Relationship Id="rId27" Type="http://schemas.openxmlformats.org/officeDocument/2006/relationships/image" Target="../media/image42.png"/><Relationship Id="rId10" Type="http://schemas.openxmlformats.org/officeDocument/2006/relationships/image" Target="../media/image25.jpeg"/><Relationship Id="rId11" Type="http://schemas.openxmlformats.org/officeDocument/2006/relationships/image" Target="../media/image26.jpeg"/><Relationship Id="rId12" Type="http://schemas.openxmlformats.org/officeDocument/2006/relationships/image" Target="../media/image27.png"/><Relationship Id="rId13" Type="http://schemas.openxmlformats.org/officeDocument/2006/relationships/image" Target="../media/image28.gif"/><Relationship Id="rId14" Type="http://schemas.openxmlformats.org/officeDocument/2006/relationships/image" Target="../media/image29.png"/><Relationship Id="rId15" Type="http://schemas.openxmlformats.org/officeDocument/2006/relationships/image" Target="../media/image30.jpeg"/><Relationship Id="rId16" Type="http://schemas.openxmlformats.org/officeDocument/2006/relationships/image" Target="../media/image31.png"/><Relationship Id="rId17" Type="http://schemas.openxmlformats.org/officeDocument/2006/relationships/image" Target="../media/image32.jpeg"/><Relationship Id="rId18" Type="http://schemas.openxmlformats.org/officeDocument/2006/relationships/image" Target="../media/image33.jpeg"/><Relationship Id="rId1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23.png"/></Relationships>
</file>

<file path=ppt/slides/_rels/slide9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jpeg"/><Relationship Id="rId24" Type="http://schemas.openxmlformats.org/officeDocument/2006/relationships/image" Target="../media/image60.png"/><Relationship Id="rId25" Type="http://schemas.openxmlformats.org/officeDocument/2006/relationships/image" Target="../media/image61.png"/><Relationship Id="rId26" Type="http://schemas.openxmlformats.org/officeDocument/2006/relationships/image" Target="../media/image62.png"/><Relationship Id="rId27" Type="http://schemas.openxmlformats.org/officeDocument/2006/relationships/image" Target="../media/image63.jpeg"/><Relationship Id="rId28" Type="http://schemas.openxmlformats.org/officeDocument/2006/relationships/image" Target="../media/image64.png"/><Relationship Id="rId29" Type="http://schemas.openxmlformats.org/officeDocument/2006/relationships/image" Target="../media/image65.png"/><Relationship Id="rId30" Type="http://schemas.openxmlformats.org/officeDocument/2006/relationships/image" Target="../media/image66.jpg"/><Relationship Id="rId31" Type="http://schemas.openxmlformats.org/officeDocument/2006/relationships/image" Target="../media/image67.gif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png"/><Relationship Id="rId15" Type="http://schemas.openxmlformats.org/officeDocument/2006/relationships/image" Target="../media/image51.jpeg"/><Relationship Id="rId16" Type="http://schemas.openxmlformats.org/officeDocument/2006/relationships/image" Target="../media/image52.png"/><Relationship Id="rId17" Type="http://schemas.openxmlformats.org/officeDocument/2006/relationships/image" Target="../media/image53.png"/><Relationship Id="rId18" Type="http://schemas.openxmlformats.org/officeDocument/2006/relationships/image" Target="../media/image54.png"/><Relationship Id="rId19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3.xml"/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43.png"/><Relationship Id="rId8" Type="http://schemas.openxmlformats.org/officeDocument/2006/relationships/image" Target="../media/image44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esultado de imagen para twit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95536" y="4177882"/>
            <a:ext cx="7776864" cy="15481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_tradnl" sz="3600" dirty="0" smtClean="0">
                <a:solidFill>
                  <a:srgbClr val="FFFFFF"/>
                </a:solidFill>
                <a:latin typeface="Verdana"/>
                <a:cs typeface="Verdana"/>
              </a:rPr>
              <a:t>Historia de una Fiesta: Coyuntura Económica Regional</a:t>
            </a:r>
            <a:endParaRPr lang="es-ES_tradnl" sz="360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63463" y="5611660"/>
            <a:ext cx="2906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Esteban Piedrahita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Presidente</a:t>
            </a:r>
            <a:endParaRPr lang="en-US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3 Conector recto"/>
          <p:cNvCxnSpPr/>
          <p:nvPr/>
        </p:nvCxnSpPr>
        <p:spPr>
          <a:xfrm>
            <a:off x="588723" y="5561556"/>
            <a:ext cx="74655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521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0" y="6366520"/>
            <a:ext cx="4954961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CO" dirty="0"/>
              <a:t>Fuente: </a:t>
            </a:r>
            <a:r>
              <a:rPr lang="es-CO" dirty="0" err="1"/>
              <a:t>Cepal</a:t>
            </a:r>
            <a:r>
              <a:rPr lang="es-CO" dirty="0"/>
              <a:t> – Elaboración Cámara de comercio de Cali</a:t>
            </a:r>
            <a:endParaRPr lang="es-ES" dirty="0"/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824655381"/>
              </p:ext>
            </p:extLst>
          </p:nvPr>
        </p:nvGraphicFramePr>
        <p:xfrm>
          <a:off x="1259632" y="2117080"/>
          <a:ext cx="6624736" cy="3184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259632" y="1844824"/>
            <a:ext cx="6624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Crecimiento promedio del PIB (%) (2003 – 2014)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51521" y="548680"/>
            <a:ext cx="8280920" cy="7758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l"/>
            <a:r>
              <a:rPr lang="es-CO" dirty="0"/>
              <a:t>El crecimiento promedio </a:t>
            </a:r>
            <a:r>
              <a:rPr lang="es-CO" dirty="0" smtClean="0"/>
              <a:t>del </a:t>
            </a:r>
            <a:r>
              <a:rPr lang="es-CO" dirty="0"/>
              <a:t>PIB de Colombia estuvo por encima del de Chile, Brasil y México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5881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benoy.com/sites/default/files/project_images/Overall-Masterplan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1" y="476672"/>
            <a:ext cx="9793384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>
            <a:spLocks noChangeAspect="1"/>
          </p:cNvSpPr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</p:spPr>
        <p:txBody>
          <a:bodyPr wrap="square" anchor="ctr" anchorCtr="0">
            <a:no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s-CO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Plan Maestro Cali</a:t>
            </a:r>
          </a:p>
        </p:txBody>
      </p:sp>
      <p:sp>
        <p:nvSpPr>
          <p:cNvPr id="2" name="AutoShape 2" descr="https://mail.google.com/mail/u/0/?ui=2&amp;ik=2ce8de1d29&amp;view=fimg&amp;th=14c0af66e924a6f2&amp;attid=0.1.1&amp;disp=emb&amp;attbid=ANGjdJ-UBR1YxkIqZ2lr9lNXeSKj4jUGeU3Gjyr9yPd3WILIKsNVqCstmSD3tVhFj9LYLBOGy9jeskzF3XUq8U-Qpxduew3YLjtfjqlA9WvPW4EorCwCvQWOyhDS2wc&amp;sz=s0-l75-ft&amp;ats=1426113068539&amp;rm=14c0af66e924a6f2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-14677" y="5390400"/>
            <a:ext cx="3938605" cy="990928"/>
          </a:xfrm>
          <a:prstGeom prst="round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285750" indent="-285750" algn="ctr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Megaproyecto de renovación urbana de </a:t>
            </a:r>
            <a:r>
              <a:rPr lang="es-CO" sz="12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Benoy</a:t>
            </a: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285750" indent="-285750" algn="ctr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CO" sz="1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es-CO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Zonas priorizadas de acuerdo a la historia, cultura y geografía de la ciudad.</a:t>
            </a:r>
            <a:endParaRPr lang="es-CO" sz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7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lpais.com.co/elpais/sites/default/files/multimedia/fotos/2015/01/16/EP009112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676" y="480158"/>
            <a:ext cx="11406417" cy="641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>
            <a:spLocks noChangeAspect="1"/>
          </p:cNvSpPr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Terminal de cabecera Calima Norte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346" y="4725144"/>
            <a:ext cx="3461529" cy="1656184"/>
          </a:xfrm>
          <a:prstGeom prst="round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71450" lvl="0" indent="-171450" algn="ctr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Remodelación de acceso a la ciudad</a:t>
            </a:r>
          </a:p>
          <a:p>
            <a:pPr marL="171450" lvl="0" indent="-171450" algn="ctr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Intervención de </a:t>
            </a:r>
            <a:r>
              <a:rPr lang="es-CO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90.000 m2</a:t>
            </a:r>
          </a:p>
          <a:p>
            <a:pPr marL="171450" lvl="0" indent="-171450" algn="ctr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Contará con </a:t>
            </a:r>
            <a:r>
              <a:rPr lang="es-CO" sz="1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28.700 m2 </a:t>
            </a:r>
            <a:r>
              <a:rPr lang="es-CO" sz="1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entre zonas verdes y espacio público. </a:t>
            </a:r>
            <a:endParaRPr lang="es-CO" sz="12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71450" lvl="0" indent="-171450" algn="ctr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CO" sz="12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Intermodalidad</a:t>
            </a:r>
            <a:r>
              <a:rPr lang="es-CO" sz="1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Integración directa externa con los servicios </a:t>
            </a: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intermunicipales.</a:t>
            </a:r>
            <a:endParaRPr lang="es-CO" sz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7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293" y="470992"/>
            <a:ext cx="9399375" cy="6387008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-74847" y="5373216"/>
            <a:ext cx="3494719" cy="936104"/>
          </a:xfrm>
          <a:prstGeom prst="round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285750" indent="-285750" algn="ctr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Área</a:t>
            </a:r>
            <a:r>
              <a:rPr lang="es-CO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38 Hectáreas</a:t>
            </a:r>
          </a:p>
          <a:p>
            <a:pPr marL="285750" indent="-285750" algn="ctr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CO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18</a:t>
            </a:r>
            <a:r>
              <a:rPr lang="es-CO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Edificios</a:t>
            </a:r>
          </a:p>
          <a:p>
            <a:pPr marL="285750" indent="-285750" algn="ctr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CO" sz="1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17.000</a:t>
            </a:r>
            <a:r>
              <a:rPr lang="es-CO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potenciales empleados</a:t>
            </a:r>
          </a:p>
        </p:txBody>
      </p:sp>
      <p:sp>
        <p:nvSpPr>
          <p:cNvPr id="5" name="4 Rectángulo"/>
          <p:cNvSpPr>
            <a:spLocks noChangeAspect="1"/>
          </p:cNvSpPr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ZONAMERICA</a:t>
            </a:r>
          </a:p>
        </p:txBody>
      </p:sp>
    </p:spTree>
    <p:extLst>
      <p:ext uri="{BB962C8B-B14F-4D97-AF65-F5344CB8AC3E}">
        <p14:creationId xmlns:p14="http://schemas.microsoft.com/office/powerpoint/2010/main" val="280231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larepublica.co/sites/default/files/larepublica/imagenes/noticias/1/imbanaco0313-1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84342"/>
            <a:ext cx="10628821" cy="7121311"/>
          </a:xfrm>
          <a:prstGeom prst="rect">
            <a:avLst/>
          </a:prstGeom>
          <a:solidFill>
            <a:schemeClr val="accent5"/>
          </a:solidFill>
          <a:ln>
            <a:miter lim="800000"/>
            <a:headEnd/>
            <a:tailEnd/>
          </a:ln>
          <a:extLst/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89866" y="5517232"/>
            <a:ext cx="3995936" cy="1080120"/>
          </a:xfrm>
          <a:prstGeom prst="round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algn="ctr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81.000 m2 </a:t>
            </a:r>
            <a:r>
              <a:rPr lang="es-CO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construidos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s-CO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Tecnología sismo-indiferente.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s-CO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Avanzada tecnología médica y nuevas tecnología para ahorro energético.</a:t>
            </a:r>
            <a:endParaRPr lang="es-CO" sz="14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5 Rectángulo"/>
          <p:cNvSpPr>
            <a:spLocks noChangeAspect="1"/>
          </p:cNvSpPr>
          <p:nvPr/>
        </p:nvSpPr>
        <p:spPr>
          <a:xfrm>
            <a:off x="-72008" y="0"/>
            <a:ext cx="9216008" cy="480426"/>
          </a:xfrm>
          <a:prstGeom prst="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Nuevo</a:t>
            </a:r>
            <a:r>
              <a:rPr lang="pt-BR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edificio</a:t>
            </a:r>
            <a:r>
              <a:rPr lang="pt-BR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– Centro Médico </a:t>
            </a:r>
            <a:r>
              <a:rPr lang="pt-BR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Imbanaco</a:t>
            </a:r>
            <a:endParaRPr lang="pt-BR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10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parqueoeste.co/images/big/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46" y="476672"/>
            <a:ext cx="9571993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>
            <a:spLocks noChangeAspect="1"/>
          </p:cNvSpPr>
          <p:nvPr/>
        </p:nvSpPr>
        <p:spPr>
          <a:xfrm>
            <a:off x="-36102" y="0"/>
            <a:ext cx="9180102" cy="478554"/>
          </a:xfrm>
          <a:prstGeom prst="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Nuevos Centros Comerciales</a:t>
            </a:r>
            <a:endParaRPr lang="es-CO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AutoShape 2" descr="https://mail.google.com/mail/u/0/?ui=2&amp;ik=2ce8de1d29&amp;view=fimg&amp;th=14c0af66e924a6f2&amp;attid=0.1.1&amp;disp=emb&amp;attbid=ANGjdJ-UBR1YxkIqZ2lr9lNXeSKj4jUGeU3Gjyr9yPd3WILIKsNVqCstmSD3tVhFj9LYLBOGy9jeskzF3XUq8U-Qpxduew3YLjtfjqlA9WvPW4EorCwCvQWOyhDS2wc&amp;sz=s0-l75-ft&amp;ats=1426113068539&amp;rm=14c0af66e924a6f2&amp;zw&amp;atsh=1"/>
          <p:cNvSpPr>
            <a:spLocks noChangeAspect="1" noChangeArrowheads="1"/>
          </p:cNvSpPr>
          <p:nvPr/>
        </p:nvSpPr>
        <p:spPr bwMode="auto">
          <a:xfrm>
            <a:off x="154372" y="-144463"/>
            <a:ext cx="306003" cy="30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1" y="5229199"/>
            <a:ext cx="3131840" cy="792089"/>
          </a:xfrm>
          <a:prstGeom prst="round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algn="just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s-CO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Parque Oeste (Sector Oeste) </a:t>
            </a:r>
          </a:p>
          <a:p>
            <a:pPr marL="342900" indent="-342900" algn="just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s-CO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Marcas </a:t>
            </a:r>
            <a:r>
              <a:rPr lang="es-CO" sz="12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Mall</a:t>
            </a: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(Sector Norte)</a:t>
            </a:r>
          </a:p>
          <a:p>
            <a:pPr marL="342900" indent="-342900" algn="just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Sagrada Familia </a:t>
            </a:r>
            <a:r>
              <a:rPr lang="es-CO" sz="1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(Sector Oeste) </a:t>
            </a:r>
          </a:p>
        </p:txBody>
      </p:sp>
    </p:spTree>
    <p:extLst>
      <p:ext uri="{BB962C8B-B14F-4D97-AF65-F5344CB8AC3E}">
        <p14:creationId xmlns:p14="http://schemas.microsoft.com/office/powerpoint/2010/main" val="25661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11.postimg.org/xk4bsjmhv/img_39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57" y="476671"/>
            <a:ext cx="9735507" cy="647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>
            <a:spLocks noChangeAspect="1"/>
          </p:cNvSpPr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endParaRPr lang="es-CO" b="1" dirty="0" err="1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s-CO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Doble </a:t>
            </a:r>
            <a:r>
              <a:rPr lang="es-CO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calzada a Buga-Buenaventura </a:t>
            </a:r>
          </a:p>
          <a:p>
            <a:pPr algn="ctr"/>
            <a:endParaRPr lang="es-CO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79511" y="5802974"/>
            <a:ext cx="3893577" cy="864096"/>
          </a:xfrm>
          <a:prstGeom prst="round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algn="ctr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Distancia total: </a:t>
            </a:r>
            <a:r>
              <a:rPr lang="es-CO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118.4 Km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Kilómetros Construidos: </a:t>
            </a:r>
            <a:r>
              <a:rPr lang="es-CO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Aprox. 59 Km- 55%</a:t>
            </a:r>
            <a:endParaRPr lang="es-CO" sz="14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7" t="17985" r="16618" b="59208"/>
          <a:stretch/>
        </p:blipFill>
        <p:spPr bwMode="auto">
          <a:xfrm>
            <a:off x="4283968" y="5522558"/>
            <a:ext cx="4440921" cy="1424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66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static.iris.net.co/dinero/upload/images/2014/10/21/x202388_164552_1.jpg.pagespeed.ic.v6FnL9ULr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12211988" cy="638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100392" y="78214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dirty="0"/>
              <a:t/>
            </a:r>
            <a:br>
              <a:rPr lang="es-CO" dirty="0"/>
            </a:br>
            <a:r>
              <a:rPr lang="es-CO" dirty="0"/>
              <a:t>https://www.youtube.com/watch?v=2AJ37HTvoFY</a:t>
            </a:r>
          </a:p>
        </p:txBody>
      </p:sp>
      <p:sp>
        <p:nvSpPr>
          <p:cNvPr id="8" name="7 Rectángulo"/>
          <p:cNvSpPr>
            <a:spLocks noChangeAspect="1"/>
          </p:cNvSpPr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Nueva carretera </a:t>
            </a:r>
            <a:r>
              <a:rPr lang="es-CO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Mulaló</a:t>
            </a:r>
            <a:r>
              <a:rPr lang="es-CO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-Loboguerrero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211960" y="5229199"/>
            <a:ext cx="4163852" cy="1440161"/>
          </a:xfrm>
          <a:prstGeom prst="round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71450" indent="-171450" algn="ctr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Distancia total: </a:t>
            </a:r>
            <a:r>
              <a:rPr lang="es-CO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31.29 Km</a:t>
            </a:r>
          </a:p>
          <a:p>
            <a:pPr algn="ctr" eaLnBrk="0" hangingPunct="0">
              <a:spcBef>
                <a:spcPct val="20000"/>
              </a:spcBef>
            </a:pPr>
            <a:r>
              <a:rPr lang="es-CO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(16.9 km vía superficie, 3.3 Km viaductos y 11 Km túneles) </a:t>
            </a:r>
          </a:p>
          <a:p>
            <a:pPr marL="171450" indent="-171450" algn="ctr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s-CO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Agilización tráfico pesado a Buenaventura: acortamiento </a:t>
            </a:r>
            <a:r>
              <a:rPr lang="es-CO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52 Km </a:t>
            </a: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es-CO" sz="1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horro </a:t>
            </a:r>
            <a:r>
              <a:rPr lang="es-CO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1H</a:t>
            </a: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recorrido Aprox.</a:t>
            </a:r>
          </a:p>
        </p:txBody>
      </p:sp>
      <p:pic>
        <p:nvPicPr>
          <p:cNvPr id="7" name="Picture 2" descr="Mulaló-Loboguerrer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t="15681" r="14463" b="3114"/>
          <a:stretch/>
        </p:blipFill>
        <p:spPr bwMode="auto">
          <a:xfrm>
            <a:off x="406207" y="4939725"/>
            <a:ext cx="3229689" cy="1918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4987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gepsa.com.co/web/images/stories/puertosolo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76672"/>
            <a:ext cx="10188625" cy="638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100392" y="78214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dirty="0"/>
              <a:t/>
            </a:r>
            <a:br>
              <a:rPr lang="es-CO" dirty="0"/>
            </a:br>
            <a:r>
              <a:rPr lang="es-CO" dirty="0"/>
              <a:t>https://www.youtube.com/watch?v=2AJ37HTvoFY</a:t>
            </a:r>
          </a:p>
        </p:txBody>
      </p:sp>
      <p:sp>
        <p:nvSpPr>
          <p:cNvPr id="8" name="7 Rectángulo"/>
          <p:cNvSpPr>
            <a:spLocks noChangeAspect="1"/>
          </p:cNvSpPr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Terminal Marítimo Puerto Solo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2" y="1196752"/>
            <a:ext cx="4163852" cy="1440160"/>
          </a:xfrm>
          <a:prstGeom prst="round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71450" lvl="1" indent="-171450" algn="ctr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2.5</a:t>
            </a: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CO" sz="1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Km </a:t>
            </a:r>
            <a:r>
              <a:rPr lang="es-CO" sz="1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para 7 puestos de atraque (Gas, Crudo, </a:t>
            </a:r>
            <a:r>
              <a:rPr lang="es-CO" sz="12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Graneles</a:t>
            </a:r>
            <a:r>
              <a:rPr lang="es-CO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Carbón, Contenedores) </a:t>
            </a:r>
          </a:p>
          <a:p>
            <a:pPr marL="171450" lvl="1" indent="-171450" algn="ctr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s-CO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Previsto manejo de carga de </a:t>
            </a:r>
            <a:r>
              <a:rPr lang="es-CO" sz="1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1M</a:t>
            </a:r>
            <a:r>
              <a:rPr lang="es-CO" sz="1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Ton en el primer año y llegar  </a:t>
            </a:r>
            <a:r>
              <a:rPr lang="es-CO" sz="1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4M</a:t>
            </a:r>
            <a:r>
              <a:rPr lang="es-CO" sz="1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al final de la concesión</a:t>
            </a: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s-CO" sz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53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4" t="16531" r="31749" b="18890"/>
          <a:stretch/>
        </p:blipFill>
        <p:spPr bwMode="auto">
          <a:xfrm>
            <a:off x="-5592" y="476672"/>
            <a:ext cx="9330120" cy="638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100392" y="78214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dirty="0"/>
              <a:t/>
            </a:r>
            <a:br>
              <a:rPr lang="es-CO" dirty="0"/>
            </a:br>
            <a:r>
              <a:rPr lang="es-CO" dirty="0"/>
              <a:t>https://www.youtube.com/watch?v=2AJ37HTvoFY</a:t>
            </a:r>
          </a:p>
        </p:txBody>
      </p:sp>
      <p:sp>
        <p:nvSpPr>
          <p:cNvPr id="8" name="7 Rectángulo"/>
          <p:cNvSpPr>
            <a:spLocks noChangeAspect="1"/>
          </p:cNvSpPr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Terminal Marítimo Aguadulce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5301208"/>
            <a:ext cx="4163852" cy="1296144"/>
          </a:xfrm>
          <a:prstGeom prst="round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71450" indent="-171450" algn="ctr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Área</a:t>
            </a:r>
            <a:r>
              <a:rPr lang="es-CO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 </a:t>
            </a:r>
            <a:r>
              <a:rPr lang="es-CO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600</a:t>
            </a:r>
            <a:r>
              <a:rPr lang="es-CO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metros para contenedores y muelle de </a:t>
            </a:r>
            <a:r>
              <a:rPr lang="es-CO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</a:t>
            </a:r>
            <a:r>
              <a:rPr lang="es-CO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metros para carbón y graneles sólidos.</a:t>
            </a:r>
          </a:p>
          <a:p>
            <a:pPr marL="171450" lvl="1" indent="-171450" algn="ctr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s-CO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Profundidad de </a:t>
            </a:r>
            <a:r>
              <a:rPr lang="es-CO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14,5</a:t>
            </a:r>
            <a:r>
              <a:rPr lang="es-CO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metros.</a:t>
            </a:r>
            <a:endParaRPr lang="es-CO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1" indent="-171450" algn="ctr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s-CO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Movilización de carga hasta por </a:t>
            </a:r>
            <a:r>
              <a:rPr lang="es-CO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400.000</a:t>
            </a:r>
            <a:r>
              <a:rPr lang="es-CO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12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teus</a:t>
            </a:r>
            <a:r>
              <a:rPr lang="es-CO" sz="1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al año.</a:t>
            </a:r>
          </a:p>
        </p:txBody>
      </p:sp>
    </p:spTree>
    <p:extLst>
      <p:ext uri="{BB962C8B-B14F-4D97-AF65-F5344CB8AC3E}">
        <p14:creationId xmlns:p14="http://schemas.microsoft.com/office/powerpoint/2010/main" val="13836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revistaserlider.files.wordpress.com/2013/01/malecon8-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8" y="734199"/>
            <a:ext cx="11219844" cy="607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>
            <a:spLocks noChangeAspect="1"/>
          </p:cNvSpPr>
          <p:nvPr/>
        </p:nvSpPr>
        <p:spPr>
          <a:xfrm>
            <a:off x="0" y="-19685"/>
            <a:ext cx="9181694" cy="627387"/>
          </a:xfrm>
          <a:prstGeom prst="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Malecón y renovación urbana de Buenaventura </a:t>
            </a:r>
            <a:br>
              <a:rPr lang="es-CO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s-CO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“Bahía </a:t>
            </a:r>
            <a:r>
              <a:rPr lang="es-CO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 la </a:t>
            </a:r>
            <a:r>
              <a:rPr lang="es-CO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Cruz</a:t>
            </a:r>
            <a:r>
              <a:rPr lang="es-CO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”</a:t>
            </a:r>
            <a:endParaRPr lang="es-CO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4560264" y="5517232"/>
            <a:ext cx="4572000" cy="1021324"/>
          </a:xfrm>
          <a:prstGeom prst="round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285750" indent="-285750" algn="ctr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Distancia: </a:t>
            </a:r>
            <a:r>
              <a:rPr lang="es-CO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 km</a:t>
            </a:r>
          </a:p>
          <a:p>
            <a:pPr marL="285750" indent="-285750" algn="ctr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Tres etapas: 1. </a:t>
            </a:r>
            <a:r>
              <a:rPr lang="es-CO" sz="1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spacio público central, 2. </a:t>
            </a:r>
            <a:r>
              <a:rPr lang="es-CO" sz="1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</a:t>
            </a: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uelle pesquero de Pueblo Nuevo y 3. </a:t>
            </a:r>
            <a:r>
              <a:rPr lang="es-CO" sz="1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spacio público borde urbano.</a:t>
            </a:r>
            <a:endParaRPr lang="es-CO" sz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11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899592" y="1538208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Gastos del funcionamiento e inversión del </a:t>
            </a:r>
            <a:r>
              <a:rPr lang="es-CO" sz="1400" dirty="0" smtClean="0"/>
              <a:t>gobierno central</a:t>
            </a:r>
          </a:p>
          <a:p>
            <a:r>
              <a:rPr lang="es-CO" sz="1400" dirty="0" smtClean="0"/>
              <a:t>2003 </a:t>
            </a:r>
            <a:r>
              <a:rPr lang="es-CO" sz="1400" dirty="0"/>
              <a:t>– </a:t>
            </a:r>
            <a:r>
              <a:rPr lang="es-CO" sz="1400" dirty="0" smtClean="0"/>
              <a:t>2014</a:t>
            </a:r>
            <a:endParaRPr lang="es-ES" sz="1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26494" y="6366520"/>
            <a:ext cx="8865986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Ministerio de Hacienda y Crédito Público </a:t>
            </a:r>
            <a:r>
              <a:rPr lang="es-CO" dirty="0"/>
              <a:t>– Elaboración Cámara de Comercio de Cali</a:t>
            </a:r>
            <a:endParaRPr lang="es-ES" dirty="0"/>
          </a:p>
        </p:txBody>
      </p:sp>
      <p:graphicFrame>
        <p:nvGraphicFramePr>
          <p:cNvPr id="7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4110640"/>
              </p:ext>
            </p:extLst>
          </p:nvPr>
        </p:nvGraphicFramePr>
        <p:xfrm>
          <a:off x="683568" y="2204863"/>
          <a:ext cx="8000999" cy="3572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1 Título"/>
          <p:cNvSpPr txBox="1">
            <a:spLocks/>
          </p:cNvSpPr>
          <p:nvPr/>
        </p:nvSpPr>
        <p:spPr>
          <a:xfrm>
            <a:off x="251520" y="548680"/>
            <a:ext cx="856895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l"/>
            <a:r>
              <a:rPr lang="es-ES" dirty="0" smtClean="0"/>
              <a:t>La bonanza minero-energética apalancó el crecimiento del tamaño del Estado Colombiano  </a:t>
            </a:r>
            <a:endParaRPr lang="es-ES" dirty="0"/>
          </a:p>
        </p:txBody>
      </p:sp>
      <p:sp>
        <p:nvSpPr>
          <p:cNvPr id="10" name="1 CuadroTexto"/>
          <p:cNvSpPr txBox="1"/>
          <p:nvPr/>
        </p:nvSpPr>
        <p:spPr>
          <a:xfrm>
            <a:off x="1547664" y="3212976"/>
            <a:ext cx="10801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300" b="1" dirty="0" smtClean="0">
                <a:latin typeface="Trebuchet MS"/>
                <a:cs typeface="Trebuchet MS"/>
              </a:rPr>
              <a:t>16% del</a:t>
            </a:r>
          </a:p>
          <a:p>
            <a:pPr algn="ctr"/>
            <a:r>
              <a:rPr lang="es-CO" sz="1300" b="1" dirty="0" smtClean="0">
                <a:latin typeface="Trebuchet MS"/>
                <a:cs typeface="Trebuchet MS"/>
              </a:rPr>
              <a:t>PIB</a:t>
            </a:r>
            <a:endParaRPr lang="es-CO" sz="1300" b="1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1288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ebnoticias.co/userfiles/images/983968_468414436579938_152444889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80709"/>
            <a:ext cx="10552494" cy="627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240272" y="1509068"/>
            <a:ext cx="3312368" cy="1440160"/>
          </a:xfrm>
          <a:prstGeom prst="round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s-CO"/>
            </a:defPPr>
            <a:lvl1pPr algn="ctr" eaLnBrk="0" hangingPunct="0">
              <a:spcBef>
                <a:spcPct val="20000"/>
              </a:spcBef>
              <a:defRPr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71450" lvl="1" indent="-171450" algn="ctr" eaLnBrk="0" hangingPunct="0">
              <a:spcBef>
                <a:spcPct val="20000"/>
              </a:spcBef>
              <a:buFont typeface="Arial" pitchFamily="34" charset="0"/>
              <a:buChar char="•"/>
              <a:defRPr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marL="285750" indent="-285750">
              <a:buFont typeface="Arial" pitchFamily="34" charset="0"/>
              <a:buChar char="•"/>
            </a:pPr>
            <a:r>
              <a:rPr lang="es-CO" dirty="0" smtClean="0"/>
              <a:t>Área 19.600 </a:t>
            </a:r>
            <a:r>
              <a:rPr lang="es-CO" dirty="0"/>
              <a:t>m2 </a:t>
            </a:r>
            <a:endParaRPr lang="es-CO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CO" b="0" dirty="0" smtClean="0"/>
              <a:t>Ampliación </a:t>
            </a:r>
            <a:r>
              <a:rPr lang="es-CO" b="0" dirty="0"/>
              <a:t>Plataforma: 44,800 m2 + 10,000 m2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O" dirty="0"/>
              <a:t>6 posiciones de </a:t>
            </a:r>
            <a:r>
              <a:rPr lang="es-CO" dirty="0" smtClean="0"/>
              <a:t>parqueo: </a:t>
            </a:r>
            <a:r>
              <a:rPr lang="es-CO" b="0" dirty="0" smtClean="0"/>
              <a:t> </a:t>
            </a:r>
            <a:r>
              <a:rPr lang="es-CO" b="0" dirty="0"/>
              <a:t>4 </a:t>
            </a:r>
            <a:r>
              <a:rPr lang="es-CO" b="0" dirty="0" smtClean="0"/>
              <a:t>categoría </a:t>
            </a:r>
            <a:r>
              <a:rPr lang="es-CO" b="0" dirty="0"/>
              <a:t>D -2 </a:t>
            </a:r>
            <a:r>
              <a:rPr lang="es-CO" b="0" dirty="0" smtClean="0"/>
              <a:t>categoría </a:t>
            </a:r>
            <a:r>
              <a:rPr lang="es-CO" b="0" dirty="0"/>
              <a:t>E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572000" y="6926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hangingPunct="0">
              <a:spcBef>
                <a:spcPct val="20000"/>
              </a:spcBef>
            </a:pPr>
            <a:endParaRPr lang="es-CO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Rectángulo"/>
          <p:cNvSpPr>
            <a:spLocks noChangeAspect="1"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Ampliación  y remodelación del </a:t>
            </a:r>
            <a:r>
              <a:rPr lang="es-CO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aeropuerto </a:t>
            </a:r>
            <a:r>
              <a:rPr lang="es-CO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internacional </a:t>
            </a:r>
            <a:endParaRPr lang="es-CO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s-CO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Alfonso </a:t>
            </a:r>
            <a:r>
              <a:rPr lang="es-CO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Bonilla Aragón</a:t>
            </a:r>
          </a:p>
        </p:txBody>
      </p:sp>
      <p:pic>
        <p:nvPicPr>
          <p:cNvPr id="6" name="Picture 8" descr="KL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64" y="1264162"/>
            <a:ext cx="1677994" cy="114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ogo de Ibe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034" y="1657938"/>
            <a:ext cx="3416738" cy="74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94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ebnoticias.co/userfiles/images/995826_468359266585455_159239012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692696"/>
            <a:ext cx="10448481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1052736"/>
            <a:ext cx="2664296" cy="1296144"/>
          </a:xfrm>
          <a:prstGeom prst="round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s-CO"/>
            </a:defPPr>
            <a:lvl1pPr algn="ctr" eaLnBrk="0" hangingPunct="0">
              <a:spcBef>
                <a:spcPct val="20000"/>
              </a:spcBef>
              <a:defRPr sz="14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71450" lvl="1" indent="-171450" algn="ctr" eaLnBrk="0" hangingPunct="0">
              <a:spcBef>
                <a:spcPct val="20000"/>
              </a:spcBef>
              <a:buFont typeface="Arial" pitchFamily="34" charset="0"/>
              <a:buChar char="•"/>
              <a:defRPr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Ampliación a</a:t>
            </a:r>
            <a:r>
              <a:rPr lang="es-CO" dirty="0" smtClean="0"/>
              <a:t>cceso principal: </a:t>
            </a:r>
            <a:r>
              <a:rPr lang="es-CO" b="1" dirty="0"/>
              <a:t>2972 </a:t>
            </a:r>
            <a:r>
              <a:rPr lang="es-CO" b="1" dirty="0" smtClean="0"/>
              <a:t>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/>
              <a:t>Mejoramiento </a:t>
            </a:r>
            <a:r>
              <a:rPr lang="es-CO" dirty="0"/>
              <a:t>del espacio </a:t>
            </a:r>
            <a:r>
              <a:rPr lang="es-CO" dirty="0" smtClean="0"/>
              <a:t>público.</a:t>
            </a:r>
            <a:endParaRPr lang="es-CO" dirty="0"/>
          </a:p>
        </p:txBody>
      </p:sp>
      <p:sp>
        <p:nvSpPr>
          <p:cNvPr id="5" name="4 Rectángulo"/>
          <p:cNvSpPr>
            <a:spLocks noChangeAspect="1"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Ampliación  y remodelación del aeropuerto </a:t>
            </a:r>
            <a:r>
              <a:rPr lang="es-CO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internacional</a:t>
            </a:r>
          </a:p>
          <a:p>
            <a:pPr algn="ctr"/>
            <a:r>
              <a:rPr lang="es-CO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Alfonso </a:t>
            </a:r>
            <a:r>
              <a:rPr lang="es-CO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Bonilla Aragón</a:t>
            </a:r>
          </a:p>
        </p:txBody>
      </p:sp>
    </p:spTree>
    <p:extLst>
      <p:ext uri="{BB962C8B-B14F-4D97-AF65-F5344CB8AC3E}">
        <p14:creationId xmlns:p14="http://schemas.microsoft.com/office/powerpoint/2010/main" val="355004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iatnews.cgiar.org/wp-content/uploads/2014/12/13557917395_936ecf2f5f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68300"/>
            <a:ext cx="9577064" cy="638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>
            <a:spLocks noChangeAspect="1"/>
          </p:cNvSpPr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s-CO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Parque Biopacífico </a:t>
            </a:r>
            <a:endParaRPr lang="es-CO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860032" y="5661248"/>
            <a:ext cx="3888432" cy="864096"/>
          </a:xfrm>
          <a:prstGeom prst="round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71450" lvl="1" indent="-171450" algn="ctr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s-CO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Parque Agroindustrial, Científico y Tecnológico del </a:t>
            </a:r>
            <a:r>
              <a:rPr lang="es-CO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Pacífico.</a:t>
            </a:r>
          </a:p>
          <a:p>
            <a:pPr marL="171450" lvl="1" indent="-171450" algn="ctr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1,000</a:t>
            </a:r>
            <a:r>
              <a:rPr lang="es-CO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hectáreas localizadas en </a:t>
            </a:r>
            <a:r>
              <a:rPr lang="es-CO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Palmira.</a:t>
            </a:r>
            <a:endParaRPr lang="es-CO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AutoShape 4" descr="Resultado de imagen para parque biopacif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30" name="Picture 6" descr="http://ciat.cgiar.org/wp-content/uploads/2012/11/parque_biopacific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82657"/>
            <a:ext cx="2129986" cy="105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05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9 Imagen" descr="AUTODROMO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22" b="-3204"/>
          <a:stretch>
            <a:fillRect/>
          </a:stretch>
        </p:blipFill>
        <p:spPr bwMode="auto">
          <a:xfrm>
            <a:off x="-111487" y="620688"/>
            <a:ext cx="11148581" cy="72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>
            <a:spLocks noChangeAspect="1"/>
          </p:cNvSpPr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endParaRPr lang="es-CO" b="1" dirty="0" err="1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s-CO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Centro de Desarrollo Tecnológico de la Industria Automotriz Colombiana - TECNNA</a:t>
            </a:r>
            <a:endParaRPr lang="es-CO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es-CO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98872" y="5369208"/>
            <a:ext cx="4163852" cy="1440356"/>
          </a:xfrm>
          <a:prstGeom prst="round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171450" lvl="1" indent="-171450" algn="ctr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 nuevo </a:t>
            </a:r>
            <a:r>
              <a:rPr lang="es-CO" sz="1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</a:t>
            </a: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ub tecnológico nacional.</a:t>
            </a:r>
          </a:p>
          <a:p>
            <a:pPr marL="171450" lvl="1" indent="-171450" algn="ctr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Unidades estratégicas: </a:t>
            </a:r>
          </a:p>
          <a:p>
            <a:pPr marL="228600" lvl="1" indent="-228600" algn="ctr" eaLnBrk="0" hangingPunct="0">
              <a:spcBef>
                <a:spcPct val="20000"/>
              </a:spcBef>
              <a:buAutoNum type="arabicPeriod"/>
            </a:pP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estandarización y pruebas, 2. Formación y mejoramiento y 3.  </a:t>
            </a:r>
            <a:r>
              <a:rPr lang="es-CO" sz="12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I+D+i</a:t>
            </a:r>
            <a:endParaRPr lang="es-CO" sz="12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71450" lvl="1" indent="-171450" algn="ctr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ES" altLang="es-ES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Proving</a:t>
            </a:r>
            <a:r>
              <a:rPr lang="es-ES" altLang="es-E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altLang="es-ES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grounds</a:t>
            </a:r>
            <a:r>
              <a:rPr lang="es-ES" altLang="es-E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pista mixta de pruebas/desarrollo y competición de </a:t>
            </a:r>
            <a:r>
              <a:rPr lang="es-ES" altLang="es-E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3,5 km</a:t>
            </a:r>
            <a:endParaRPr lang="es-CO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09" y="4869160"/>
            <a:ext cx="2434778" cy="57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57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2255348"/>
              </p:ext>
            </p:extLst>
          </p:nvPr>
        </p:nvGraphicFramePr>
        <p:xfrm>
          <a:off x="307974" y="1801873"/>
          <a:ext cx="8584505" cy="4107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371600" y="1412776"/>
            <a:ext cx="655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ES" sz="1400" dirty="0"/>
              <a:t>Proyecciones de </a:t>
            </a:r>
            <a:r>
              <a:rPr lang="es-ES" sz="1400" dirty="0" smtClean="0"/>
              <a:t>ingreso por habitante Colombia</a:t>
            </a:r>
            <a:endParaRPr lang="es-ES" sz="1400" dirty="0"/>
          </a:p>
        </p:txBody>
      </p:sp>
      <p:sp>
        <p:nvSpPr>
          <p:cNvPr id="6" name="McK 5. Source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5496" y="6309320"/>
            <a:ext cx="867132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900" dirty="0">
                <a:latin typeface="Verdana"/>
                <a:cs typeface="Verdana"/>
              </a:rPr>
              <a:t>Fuentes: DANE y </a:t>
            </a:r>
            <a:r>
              <a:rPr lang="en-US" altLang="ko-KR" sz="900" dirty="0" err="1">
                <a:latin typeface="Verdana"/>
                <a:cs typeface="Verdana"/>
              </a:rPr>
              <a:t>Banco</a:t>
            </a:r>
            <a:r>
              <a:rPr lang="en-US" altLang="ko-KR" sz="900" dirty="0">
                <a:latin typeface="Verdana"/>
                <a:cs typeface="Verdana"/>
              </a:rPr>
              <a:t> Mundial – </a:t>
            </a:r>
            <a:r>
              <a:rPr lang="en-US" altLang="ko-KR" sz="900" dirty="0" err="1">
                <a:latin typeface="Verdana"/>
                <a:cs typeface="Verdana"/>
              </a:rPr>
              <a:t>Cálculos</a:t>
            </a:r>
            <a:r>
              <a:rPr lang="en-US" altLang="ko-KR" sz="900" dirty="0">
                <a:latin typeface="Verdana"/>
                <a:cs typeface="Verdana"/>
              </a:rPr>
              <a:t> </a:t>
            </a:r>
            <a:r>
              <a:rPr lang="en-US" altLang="ko-KR" sz="900" dirty="0" err="1">
                <a:latin typeface="Verdana"/>
                <a:cs typeface="Verdana"/>
              </a:rPr>
              <a:t>Cámara</a:t>
            </a:r>
            <a:r>
              <a:rPr lang="en-US" altLang="ko-KR" sz="900" dirty="0">
                <a:latin typeface="Verdana"/>
                <a:cs typeface="Verdana"/>
              </a:rPr>
              <a:t> de </a:t>
            </a:r>
            <a:r>
              <a:rPr lang="en-US" altLang="ko-KR" sz="900" dirty="0" err="1">
                <a:latin typeface="Verdana"/>
                <a:cs typeface="Verdana"/>
              </a:rPr>
              <a:t>Comercio</a:t>
            </a:r>
            <a:r>
              <a:rPr lang="en-US" altLang="ko-KR" sz="900" dirty="0">
                <a:latin typeface="Verdana"/>
                <a:cs typeface="Verdana"/>
              </a:rPr>
              <a:t> de Cali</a:t>
            </a:r>
          </a:p>
        </p:txBody>
      </p:sp>
      <p:sp>
        <p:nvSpPr>
          <p:cNvPr id="9" name="AutoShape 2" descr="data:image/jpeg;base64,/9j/4AAQSkZJRgABAQAAAQABAAD/2wCEAAkGBxIHBhUIBxIQFRMVGCAWGRgYDRobIBkeFR0WIBQbHhkfHTQsJB0xGxgVIzEtJSk3Li4uFyAzODMsQzQ5LjcBCgoKDg0OGxAQGTMmICU1Ly80OCw3NCwyLTAvLiwsLDMvKy83LSssNTI0LC83LC0wLC4sLS00MSwsLDItLzQsL//AABEIALcBEwMBEQACEQEDEQH/xAAcAAEAAgMBAQEAAAAAAAAAAAAABQYDBAgCBwH/xABEEAAABAMDBwoDBQcEAwAAAAAAAQIDBAURF1TREhYhU5OU0wYVIjFBUaKk0uETFGEjQnGBkQcyNlJiobMkcoKSM2Oj/8QAGgEBAAIDAQAAAAAAAAAAAAAAAAMEAQIFBv/EADsRAAECAwUHAgQFAwMFAAAAAAABAgMUUQQRFVKhEhMhMWGR0UGxBXGB4SIyM8HwNEJistLxI0NygqL/2gAMAwEAAhEDEQA/APuIAAAAAAAAAAAAAAAAAAAAAAAAAAAAAAAAAAAAAAAAAAAAAAAAAAAAAAAAAAAAAAAAFQAAGuxGJfinIZB9JoyJX/MiUX9jAGwAAAAAAAAAAAAAAAAAAAAAAAAAAAAAAAAAAAAAAAAAAAAAAAAAAZ0KpgAAKhP5qqW8uYZyIqUP8FaDpXQp1STyjIusiJki+hOGK8W0shPa1/C/17eTdrFciqhbW3CdbJxoyNJlUjI6kZH1GR9wsGhSOSTteXUe8Zq/1B1pXQXyZk1UvxJST/IVINpSJGiQ8t337KSOZc1FqZOXkweei2pHLnlsE4tsnXEHRZJdcyKIV2H3001Wih9dUa1IyMyFmv8At349g1l7VdQt8JDIg4ZMNDFRKSoRVM/1M9Jn2mZ6TM6mLZGZjOnWAAAACJ5VTxPJyRrmrqDWSDSWSSiIzy1JT1n/ALq/kJrPBWNERiLdeaPfsN2ih2zM3R3bJwHRwh+ZCtONoLZmbo7tk4BhD8yCcbQWzM3R3bJwDCH5kE42gtmZuju2TgGEPzIJxtBbMzdHdsnAMIfmQTjaC2Zm6O7ZOAYQ/MgnG0FszN0d2ycAwh+ZBONoLZmbo7tk4BhD8yCcbQWzM3R3bJwDCH5kE42gtmZuju2TgGEPzIJxtBbMzdHdsnAMIfmQTjaC2Zm6O7ZOAYQ/MgnG0FszN0d2ycAwh+ZBONoLZmbo7tk4BhD8yCcbQWzM3R3bJwDCH5kE42gtmZuju2TgGEPzIJxtBbMzdHdsnAMIfmQTjaC2Zm6O7ZOAYQ/MgnG0FszN0d2ycAwh+ZBONoLZmbo7tk4BhD8yCcbQWzM3R3bJwDCH5kE42gtmZuju2TgGEPzIJxtD6kOQXAAAAoswjIjkZOakfxZe7pSgzophRVNxKFmdPh5JGoknoSRHpQlJmVa0Wjc3OVL05cNOH8onG5F3Yza4EhyjNieSJUdDnU2OkrrJaSKhupMutKskiWn+pDai7BDamNtdmVYa3+qevGn14oqUVTZirDfxI7k/NjkzymY0yJupksupKVnU0OpLsQ51GRaCcPR94z5fwa3XqkBy8F4t6Xc2/T06fNEJ7TC4bSfXyaEliilMciLj1EkkmlLqj/8AYyddHaZuk2REWkzMiIQfDLUi2xXqvByPX/62tERTeOxd3dS7wfrqlRc8KKeIyWpbajT15Px3mEtJ6zKqUQ6a00Vyj7Rq20rarc17eSuS75MRVXvtKoVm7hKi09y4T7lG1J0Gg/tHaFRtJ/zaEZR00VPQWg1K05JKpQejtFqhwEvevGnqv2qq8E9VKbIbn8iN5HsRMydPlBPlkZr0Q7SdCGmz+9Sp1Wr+YzPonQjIjMhLCc5zEc5LrzVyIi3IWsSGAAKd+1z+AX/xb/yti98N/qW/X2UhtH6anPY9MccAAAAAAAAAAAAAAAAAAAAAAAAAAAAAAAAAAA61HizvAAV6W8sIWKcchotxDD7KzbcacWSTI0n1pM6ZSDKikmXWSi6uoaOiMb+ZUT5mUaq8kPczmkFMIJUNEvoQk+pZnk5JlpSolKKlSMiMuzR2iB0azRkWGr2rfwuvQ3Rr28blKWTXyKVEashCSyFLbpRpKiOhlWpLhVEdSI6k3Xsp0PMvdaLDaFaxePPjyenX/L3+f5rqIyKy9f8Aj7fz5a0+d+XaRDTJJfbEUKaiKqHEr6ld5KTQzyT6iWoyNVDMUbK3aVXQ1/L+Lqip+y16JeiEr1u4L68DZj49CUPvuE6kiUh0jVDOpI/g5CjKpop9yn1GkOE69jUu9U5ovO9K9TLnJxPMLEriGkzYlKZbUv4pKNuq15SDQylCD6jyTT1kZmuuSnSShYhRVssW5lyvRLujcyqvJfXoic+Vxo5u8bx5e5ngoVl6PJE3caaQnpLSt8tBLrRBqUfTeXpy1VPo1SX72UfR+GQFtERY8Rb2p6r/AHKns1volbr6JDHdsJsN5+33J+dctEwxfClbalq7DUhRdZ0LJb0KV0qEVcklVIkmo+iOtF+Jw0dsQvxry4cu/HS+71uTiV2wV5u4EhyeiZi+qs/h4RtJ6SNuJUay7iNvJMv0c/UdBt9ybXMiW6/gTw2MFO/a5/AD/wCLf+VsXvhv9S36+ykNo/TU57qPTHIuFQFwqAuFQFwqAuFQFwqAuFQFwqAuFQFwqAuFQFwqAuFQFwqAuFQFwqAuFQFwqAuFQFwqAuFQFx1qPFndAAhZzyZh5s98w8Rpc/nSSa6PopJlWmitKkWgjFePZYUf86duHt7LwN2RHN5Fbm0mVImjinX1/C7XEvqI2yLtNpxSkqLvNJV/p7RwbZ8FcibUG53RUS/6Klyr8tS1DtKKtzuBAxUaUte5ygEoiOxZsMmSlo7lGXQUoqmolGpPaki6RmOQyGsVu6euzTaXgi9PVEX1S5a+hZVdldpOPyPTsajk6tCX22yWoySRqiaEnL0/CZKijySpQiMkkeT+mEhOtKLsqtyUSnq7kn14qg2kZz/nyJeZzhMvlnzxp0GVekskkWivSUVaF/tJXeVS0irBs6xImxf249k4a3dyRz7m3kN86TcIU7gWMouokIcJaDU9QkutkXblKIlVSSjStRl/Vb3V7tw913VeC3J6L+3FUvRE+Ue1w2kQzMR5NNpayvhLWek1o+3cUquV0VFko09RqNSSKhUIiIZZZHx4myxu0vpcv4UT5810Ved6qYWIjW3qt3uW/k5yeJhZR0WSa1ykpJeXpMqZbjn33MnQXYnqKugx6iwfDUs/43re/l0RKInuvr3KMWNt8E5FnHUIAAMb7KYho2ohKVJPrJSSMjp1aD+oyiqi3oLrzV5nhrvD7BGA33r8ymuylBzPDXeH2CMA3r8yjZSg5nhrvD7BGAb1+ZRspQczw13h9gjAN6/Mo2UoOZ4a7w+wRgG9fmUbKUHM8Nd4fYIwDevzKNlKDmeGu8PsEYBvX5lGylBzPDXeH2CMA3r8yjZSg5nhrvD7BGAb1+ZRspQczw13h9gjAN6/Mo2UoOZ4a7w+wRgG9fmUbKUHM8Nd4fYIwDevzKNlKDmeGu8PsEYBvX5lGylBzPDXeH2CMA3r8yjZSg5nhrvD7BGAb1+ZRspQczw13h9gjAN6/Mo2UoOZ4a7w+wRgG9fmUbKUHM8Nd4fYIwDevzKNlKDmeGu8PsEYBvX5lGylBzPDXeH2CMA3r8yjZSg5nhrvD7BGAb1+ZRspQczw13h9gjAN6/Mo2UobwjNjWj2FxEOaIZ1TSv5koSqn5KIyAFRf5LTEzNTkycf06CP/AE9C7j+ERkf/AFFS0wY0T9OJs/T970UkY5qc0vI6IkjspI4uJTkkWlTqShaF+KlElR/oOBafhVrcl7lR3zc79+GpbZHhpy4fRDRmMyQmAKIiYl1KCW2qj0N8IlElaFGVVtp00I9BGOVCguV+y1iKty/lXa9FT0VSw5yXXqvfgTcxgWoxBHGtIcyDykkaCOhlXqr29YpQor2L+B115K5qLzQ0PnETNtMFEw6VJVoUk3WVEVCMjoRLMzLs0F1H+Qn3boSq9r7lTo5P24Gm0juCoZZwluA5PqabyGkEkm00olKDWZJbp2FRRpGsBXxI6KvFea9buKmX3I0wPxmQn/zxJl1V+TSSdJ0Kq1Nkki+pqoXaJYVnWI5GIxt61d9zRz0al6qvY2WeS0Uo/iQyPgqPrNTjTSv+zKFH/cehs/wy2M/7mynRXLpeiFR8aGvpf2JWW8m4+GiScdmr3w9V8uhf/wBXCNX6UHcgse1tz3bS/K4quVFXglxbEFkoJKjMz7zpp/QSmp6AAAAAAAAAAAAAAAAAAAAAAAAAAAAAAAAAAAAAAAAAGpNZi3KoJUXFHoLqKpVUfYkqn1n9dHadC0jR72sarnLciGURVW5D5+uOdnMd8VRqNfWWQ0pz4ZHUi+C3k9Euv7Vwun2EaTIi8raIlqt7lRrVVuXkn/s7hev+KLwqi877EZCTivGvhDDEQzRxCvnWlkloyJZuUcW4pVDQ0WlR0qaTNJUqeSmlKkKEWFHs7t25bnL6JyalVu4X9V43XrRSVrmPS9OXuY34puChkS3lChKkO9BCaG6oiM+ihaSIzOhEkstNSqWk6llKjbDe9yxYC3K3iv8AanzReX0W7pRNlVETZf6mFcHLoRKol/pJaLLNJk65kZBVqpOkzpSvSLRSv1G6RLW+5reCrw9EvvovDQxdDTipniHEzVgomOQk4MyUk05WlBmVDcdIuoiI1FQjqiuUr+iNqOgu2WL/ANTh9eifz8XJP8src5L15fz+dPbNAsvNGuGZJ77PrMkE8hSVF0F/CI8siOiioiiSNKuygtQ7E+1M3sNqOqiLsuRaceC9FW9V+ZGsVIa7Llu1QzwkXGS2jcuQ6SC+58pEZH0ImlMmaS+iXEkOpZYvxFn4dlV/8kT/AFXt1RSCI2CvG/t44li5Lcqed41yVx7a2YlpJLNCmlIy0GdMtKVdmVoOhmRVTp00LvwnPc297bl+d+pVciIvBSyiQ1IzlHOm+T0nXNI1LikIySMkERn01JSVCMyLrUXaJYEF0Z6MbzWpq96MbepTbYoDUxuyb4ov4TGqmvgrTkPqLYoDUxuyb4oYTGqmvgTkPqLYoDUxuyb4oYTGqmvgTkPqLYoDUxuyb4oYTGqmvgTkPqLYoDUxuyb4oYTGqmvgTkPqLYoDUxuyb4oYTGqmvgTkPqLYoDUxuyb4oYTGqmvgTkPqLYoDUxuyb4oYTGqmvgTkPqLYoDUxuyb4oYTGqmvgTkPqLYoDUxuyb4oYTGqmvgTkPqLYoDUxuyb4oYTGqmvgTkPqLYoDUxuyb4oYTGqmvgTkPqLYoDUxuyb4oYTGqmvgTkPqLYoDUxuyb4oYTGqmvgTkPqLYoDUxuyb4oYTGqmvgTkPqLYoDUxuyb4oYTGqmvgTkPqLYoDUxuyb4oYTGqmvgTkPqLYoDUxuyb4oYTGqmvgTkPqLYoDUxuyb4oYTGqmvgTkPqLYoDUxuyb4oYTGqmvgTkPqLYoDUxuyb4oYTGqmvgTkPqLYoDUxuyb4oYTGqmvgTkPqfRRyy2DKpUMAVqJ5CwUTMfnnEO5Xd8ysyL/aRmeR2fuU6hFFgsipc9LzZrlbyMs9jmuTMqJmAShC1mZIIk10nTLcNJaVGVS+qlKSVaqqIrTGZZYN6Jy5JyT7JWiGzGq9xVJfBuPQKpoZGlptCnCcOiqFQ1OG3rHldIzcPo1X0cvpV4MD4Y+0KsW0Lc1eK+iu/2tT0Tn0ThdadHRn4Wc/byppLhvloN1xWU462hKSOhmp1+iXFK+vU0RdiCSrqLq5kLajxWMhpwcq8KN4pd7314KvEndc1qqq8vc3I94yJ5TKTXVbXRLSakdA3aF2/Zks6dtKCKyQHRnsY3nc7uiLdqbRHo1FVeh5hYckuoah3CbcQtDWXTKJbbnRhjUmpZZaUJrUjqlZEZCeyQm2mO2HE/K+/6ORL1upx9KKl5pEcrGqqc09j08p3kxMELWgkEgzySyqoyT0uIQvVGSa0OhtGhKqGgtHTZCj/D4227ii8FVP7k6p6OT0zcr9rnCrmxm3Jz9vt7H0WBjER8GmKhjqlRVLRT8SMuwyOpGR6SMjIela5HIjk5KUVS7genIZDkQmIWkjWipJVTSRKplFXuOhVLq6JH2EMgygCnftc/gF/8W/8AK2L3w3+pb9fZSG0fpqc9j0xxwAAAAAAAAAAAAAAAAAAAAAAAAAAAAAAAAAADrUeLO8AAPQQAqkNyVOYTxc75Rq+Io+i1D1q2ygq5JH/Os6maq6KqMiqREY0dDa5UVU4pyMo5US5CY5Tfw++fYTZqP8E6Vf2IxHaUVYL0Si+xln5kK/yIhii4hyOdookKUlH4vKNajp2/ZKYIj7CNZdo5XwSzo1ixVTitzfoiJf3W/sWLS+9dkj+STNZ+iFUZmbGUZn3nDoJhX93DP8hF8Os+zbYnDg3a1demiG0Z98JOt3se+VElVKkHEwpK+CkjoaDobaT0qQfYREZEptXUg0kR5Kamebd8PeyJMQa3r0VP7kqmZPrx9MQoyKmw7+JTwWiURLfKOQpXFpQslaFlk6MpP3iI9JEehae0iNPUY7UGI2PCR13BfTRU/YrORWuuNLk7yfc5NzBbEE4pyDdPLJC1VUwuhaEn95oyLq60mRfvVMykYxGJst5GFVV4qWUbGAAKd+1z+AX/AMW/8rYvfDf6lv19lIbR+mpz2PTHHAAAAAAAAAAAAAAAAAAAAAAAAAAAAAAAAAAAOtR4s7wAAAABC8rIKJmkqVLZSpts3SNC3V1PIQf7+Sgv3lGWgqmRFUzr2HhyXpcoRbjckssRJ5amChqmSe0+sz7TwLsIiIuoaw4bYbUY3khlyqq3qQHJmXrh+WkxedIvh5TfwtGsTlv+My/QYbCa17npzddf9DKuVURKFsMqlQxIakJyOknMEn+TUek3Fr6+olLP4afybyE/8RhrUalyGVW/mTgyYAAADXj4FqYwpwse2hxtVKpUkjI6GRlUj+pEf5DZj3MXaatymFRF4KRWZkuuULu6cBNNx869zXdsoMzJdcoXd04BNx869xu2UGZkuuULu6cAm4+de43bKDMyXXKF3dOATcfOvcbtlBmZLrlC7unAJuPnXuN2ygzMl1yhd3TgE3Hzr3G7ZQZmS65Qu7pwCbj517jdsoMzJdcoXd04BNx869xu2UGZkuuULu6cAm4+de43bKDMyXXKF3dOATcfOvcbtlBmZLrlC7unAJuPnXuN2ygzMl1yhd3TgE3Hzr3G7ZQZmS65Qu7pwCbj517jdsoMzJdcoXd04BNx869xu2UGZkuuULu6cAm4+de43bKDMyXXKF3dOATcfOvcbtlBmZLrlC7unAJuPnXuN2ygzMl1yhd3TgE3Hzr3G7ZQZmS65Qu7pwCbj517jdsoMzJdcoXd04BNx869xu2UGZkuuULu6cAm4+de43bKDMyXXKF3dOATcfOvcbtlCdFc3AAAAAAAAD8JJEZqIiqfX9QB+gAAAAAAAAAAAAAAAAAAAAAAAAAAAAAAAAAAAAAAAAAAAAACl2pSvXObq56Rfw20ZdUIJmHUWpSvXObq56Qw20ZdUEzDqLUpXrnN1c9IYbaMuqCZh1FqUr1zm6uekMNtGXVBMw6i1KV65zdXPSGG2jLqgmYdRalK9c5urnpDDbRl1QTMOotSleuc3Vz0hhtoy6oJmHUWpSvXObq56Qw20ZdUEzDqLUpXrnN1c9IYbaMuqCZh1FqUr1zm6uekMNtGXVBMw6i1KV65zdXPSGG2jLqgmYdRalK9c5urnpDDbRl1QTMOotSleuc3Vz0hhtoy6oJmHUWpSvXObq56Qw20ZdUEzDqLUpXrnN1c9IYbaMuqCZh1FqUr1zm6uekMNtGXVBMw6i1KV65zdXPSGG2jLqgmYdRalK9c5urnpDDbRl1QTMOotSleuc3Vz0hhtoy6oJmHUWpSvXObq56Qw20ZdUEzDqLUpXrnN1c9IYbaMuqCZh1FqUr1zm6uekMNtGXVBMw6i1KV65zdXPSGG2jLqgmYdRalK9c5urnpDDbRl1QTMOotSleuc3Vz0hhtoy6oJmHUWpSvXObq56Qw20ZdUEzDqLUpXrnN1c9IYbaMuqCZh1FqUr1zm6uekMNtGXVBMw6i1KV65zdXPSGG2jLqgmYdRalK9c5urnpDDbRl1QTMOotSleuc3Vz0hhtoy6oJmHUWpSvXObq56Qw20ZdUEzDqLUpXrnN1c9IYbaMuqCZh1FqUr1zm6uekMNtGXVBMw6i1KV65zdXPSGG2jLqgmYdTn4elOQAAAAAAAAAAAAAAAAAAAAAAAAAAAAAAAAAAAAAAAAAAAAAAAAAAAAAAAAAAAAAAAAAAAAAAAAAAAAAAAAAAAAAAAAAAAAAAAAAAAAAAAAAAAAAAAAAAAdD2Zyq6+ae4g8xiNpzaJ4OvLQqCzOVXXzT3EDEbTm0TwJaFQWZyq6+ae4gYjac2ieBLQqCzOVXXzT3EDEbTm0TwJaFQWZyq6+ae4gYjac2ieBLQqCzOVXXzT3EDEbTm0TwJaFQWZyq6+ae4gYjac2ieBLQqCzOVXXzT3EDEbTm0TwJaFQWZyq6+ae4gYjac2ieBLQqCzOVXXzT3EDEbTm0TwJaFQWZyq6+ae4gYjac2ieBLQqCzOVXXzT3EDEbTm0TwJaFQWZyq6+ae4gYjac2ieBLQqCzOVXXzT3EDEbTm0TwJaFQWZyq6+ae4gYjac2ieBLQqCzOVXXzT3EDEbTm0TwJaFQWZyq6+ae4gYjac2ieBLQqCzOVXXzT3EDEbTm0TwJaFQWZyq6+ae4gYjac2ieBLQqCzOVXXzT3EDEbTm0TwJaFQWZyq6+ae4gYjac2ieBLQqCzOVXXzT3EDEbTm0TwJaFQWZyq6+ae4gYjac2ieBLQqCzOVXXzT3EDEbTm0TwJaFQWZyq6+ae4gYjac2ieBLQqCzOVXXzT3EDEbTm0TwJaFQWZyq6+ae4gYjac2ieBLQqCzOVXXzT3EDEbTm0TwJaFQWZyq6+ae4gYjac2ieBLQqCzOVXXzT3EDEbTm0TwJaFQWZyq6+ae4gYjac2ieBLQqCzOVXXzT3EDEbTm0TwJaFQWZyq6+ae4gYjac2ieBLQqCzOVXXzT3EDEbTm0TwJaFQWZyq6+ae4gYjac2ieBLQqFuFInAAAAAAAAAAAAAAAAAAAAAAAAAAAAAAAAAAAAAAAAAAAAAAAAAAAAAAAAArWf0svjXiwFqStGRSLfQ6jP6WXxrxYBJWjIo30Ooz+ll8a8WASVoyKN9DqM/pZfGvFgElaMijfQ6jP6WXxrxYBJWjIo30Ooz+ll8a8WASVoyKN9DqM/pZfGvFgElaMijfQ6jP6WXxrxYBJWjIo30Ooz+ll8a8WASVoyKN9DqM/pZfGvFgElaMijfQ6jP6WXxrxYBJWjIo30Ooz+ll8a8WASVoyKN9DqM/pZfGvFgElaMijfQ6jP6WXxrxYBJWjIo30Ooz+ll8a8WASVoyKN9DqM/pZfGvFgElaMijfQ6jP6WXxrxYBJWjIo30Ooz+ll8a8WASVoyKN9DqM/pZfGvFgElaMijfQ6jP6WXxrxYBJWjIo30Ooz+ll8a8WASVoyKN9DqM/pZfGvFgElaMijfQ6jP6WXxrxYBJWjIo30Ooz+ll8a8WASVoyKN9DqM/pZfGvFgElaMijfQ6jP6WXxrxYBJWjIo30Ooz+ll8a8WASVoyKN9DqM/pZfGvFgElaMijfQ6jP6WXxrxYBJWjIo30Ooz+ll8a8WASVoyKN9DqM/pZfGvFgElaMijfQ6jP6WXxrxYBJWjIo30Ooz+ll8a8WASVoyKN9DqM/pZfGvFgElaMijfQ6jP6WXxrxYBJWjIo30OpzePVHGAAAAAAAAAAAAAAAAAAAAAAAAAAAAAAAAAAAAAAAAAAAAAAAAAAAAAAAAAAAAAAAAAAAAAAAAAAAAAAAAAAAAAAAAAAAAAAAAAAAAAAAAAAAAAAAAAAAPvVk0u7ojb+w85ikfp2OtKw6CyaXd0Rt/YMUj9OwlYdBZNLu6I2/sGKR+nYSsOgsml3dEbf2DFI/TsJWHQWTS7uiNv7Bikfp2ErDoLJpd3RG39gxSP07CVh0Fk0u7ojb+wYpH6dhKw6CyaXd0Rt/YMUj9OwlYdBZNLu6I2/sGKR+nYSsOgsml3dEbf2DFI/TsJWHQWTS7uiNv7Bikfp2ErDoLJpd3RG39gxSP07CVh0Fk0u7ojb+wYpH6dhKw6CyaXd0Rt/YMUj9OwlYdBZNLu6I2/sGKR+nYSsOgsml3dEbf2DFI/TsJWHQWTS7uiNv7Bikfp2ErDoLJpd3RG39gxSP07CVh0Fk0u7ojb+wYpH6dhKw6CyaXd0Rt/YMUj9OwlYdBZNLu6I2/sGKR+nYSsOgsml3dEbf2DFI/TsJWHQWTS7uiNv7Bikfp2ErDoLJpd3RG39gxSP07CVh0Fk0u7ojb+wYpH6dhKw6CyaXd0Rt/YMUj9OwlYdBZNLu6I2/sGKR+nYSsOgsml3dEbf2DFI/TsJWHQWTS7uiNv7Bikfp2ErDoLJpd3RG39gxSP07CVh0Fk0u7ojb+wYpH6dhKw6CyaXd0Rt/YMUj9OwlYdBZNLu6I2/sGKR+nYSsOgsml3dEbf2DFI/TsJWHQWTS7uiNv7Bikfp2ErDoXsc4sAAAAAAAAAAAAAAAAAAAAAAAAAAAAAAAAAAAAAAAAAAAAAAAAAAAAAAAAAAAAAAAAAAAA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cxnSp>
        <p:nvCxnSpPr>
          <p:cNvPr id="8" name="7 Conector recto"/>
          <p:cNvCxnSpPr/>
          <p:nvPr/>
        </p:nvCxnSpPr>
        <p:spPr>
          <a:xfrm>
            <a:off x="2555776" y="4143401"/>
            <a:ext cx="62154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78392"/>
            <a:ext cx="255919" cy="17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691680" y="4016097"/>
            <a:ext cx="1276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rgbClr val="63ADCB"/>
                </a:solidFill>
                <a:latin typeface="Verdana"/>
                <a:cs typeface="Verdana"/>
              </a:rPr>
              <a:t>19.590</a:t>
            </a:r>
            <a:endParaRPr lang="es-CO" sz="1200" b="1" dirty="0">
              <a:solidFill>
                <a:srgbClr val="63ADCB"/>
              </a:solidFill>
              <a:latin typeface="Verdana"/>
              <a:cs typeface="Verdana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39" y="3573016"/>
            <a:ext cx="257010" cy="17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21 Conector recto"/>
          <p:cNvCxnSpPr/>
          <p:nvPr/>
        </p:nvCxnSpPr>
        <p:spPr>
          <a:xfrm>
            <a:off x="2555776" y="3140968"/>
            <a:ext cx="6215435" cy="118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90392"/>
            <a:ext cx="255919" cy="17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23 Conector recto"/>
          <p:cNvCxnSpPr/>
          <p:nvPr/>
        </p:nvCxnSpPr>
        <p:spPr>
          <a:xfrm>
            <a:off x="2555776" y="2390801"/>
            <a:ext cx="62204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 descr="http://www.banderas-e-himnos.com/media/flags/flagge-suedkorea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43" y="3068960"/>
            <a:ext cx="255709" cy="17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encrypted-tbn1.gstatic.com/images?q=tbn:ANd9GcT1u6yhhJxoKZyPQhDmwAb6X71W6tQPu58Fonul5YG-2BCoUWqid2KRG85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43" y="2322594"/>
            <a:ext cx="264914" cy="17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27 CuadroTexto"/>
          <p:cNvSpPr txBox="1"/>
          <p:nvPr/>
        </p:nvSpPr>
        <p:spPr>
          <a:xfrm>
            <a:off x="1711354" y="3728065"/>
            <a:ext cx="1276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rgbClr val="B90053"/>
                </a:solidFill>
                <a:latin typeface="Verdana"/>
                <a:cs typeface="Verdana"/>
              </a:rPr>
              <a:t>21.911</a:t>
            </a:r>
            <a:endParaRPr lang="es-CO" sz="1200" b="1" dirty="0">
              <a:solidFill>
                <a:srgbClr val="B90053"/>
              </a:solidFill>
              <a:latin typeface="Verdana"/>
              <a:cs typeface="Verdana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711354" y="3512041"/>
            <a:ext cx="1276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64A550"/>
                </a:solidFill>
                <a:latin typeface="Verdana"/>
                <a:cs typeface="Verdana"/>
              </a:rPr>
              <a:t>25.892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1711354" y="2998558"/>
            <a:ext cx="1276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1D398A"/>
                </a:solidFill>
                <a:latin typeface="Verdana"/>
                <a:cs typeface="Verdana"/>
              </a:rPr>
              <a:t>33.140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1691680" y="2250958"/>
            <a:ext cx="1194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rgbClr val="FF0000"/>
                </a:solidFill>
                <a:latin typeface="Verdana"/>
                <a:cs typeface="Verdana"/>
              </a:rPr>
              <a:t>42.790</a:t>
            </a:r>
            <a:endParaRPr lang="es-CO" sz="1200" b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6" name="35 Elipse"/>
          <p:cNvSpPr/>
          <p:nvPr/>
        </p:nvSpPr>
        <p:spPr>
          <a:xfrm>
            <a:off x="8463892" y="2320522"/>
            <a:ext cx="140556" cy="1405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45 Elipse"/>
          <p:cNvSpPr/>
          <p:nvPr/>
        </p:nvSpPr>
        <p:spPr>
          <a:xfrm>
            <a:off x="8247868" y="3082522"/>
            <a:ext cx="140556" cy="140556"/>
          </a:xfrm>
          <a:prstGeom prst="ellipse">
            <a:avLst/>
          </a:prstGeom>
          <a:solidFill>
            <a:srgbClr val="1D3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48 Elipse"/>
          <p:cNvSpPr/>
          <p:nvPr/>
        </p:nvSpPr>
        <p:spPr>
          <a:xfrm>
            <a:off x="3635896" y="4073122"/>
            <a:ext cx="140556" cy="140556"/>
          </a:xfrm>
          <a:prstGeom prst="ellipse">
            <a:avLst/>
          </a:prstGeom>
          <a:solidFill>
            <a:srgbClr val="63A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2" name="1 Título"/>
          <p:cNvSpPr>
            <a:spLocks noGrp="1"/>
          </p:cNvSpPr>
          <p:nvPr>
            <p:ph type="title" idx="4294967295"/>
          </p:nvPr>
        </p:nvSpPr>
        <p:spPr>
          <a:xfrm>
            <a:off x="307975" y="548680"/>
            <a:ext cx="8584505" cy="518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defTabSz="914400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400" dirty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El verdadero reto es </a:t>
            </a:r>
            <a:r>
              <a:rPr lang="es-CO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acelerar el crecimiento empresarial para alcanzar la prosperidad</a:t>
            </a:r>
            <a:endParaRPr lang="es-CO" sz="2400" dirty="0">
              <a:solidFill>
                <a:srgbClr val="0076BD"/>
              </a:solidFill>
              <a:latin typeface="Verdana"/>
              <a:ea typeface="+mn-ea"/>
              <a:cs typeface="Verdana"/>
            </a:endParaRPr>
          </a:p>
        </p:txBody>
      </p:sp>
      <p:cxnSp>
        <p:nvCxnSpPr>
          <p:cNvPr id="54" name="53 Conector recto"/>
          <p:cNvCxnSpPr/>
          <p:nvPr/>
        </p:nvCxnSpPr>
        <p:spPr>
          <a:xfrm>
            <a:off x="2555776" y="3991001"/>
            <a:ext cx="62154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2555776" y="3686200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60 Elipse"/>
          <p:cNvSpPr/>
          <p:nvPr/>
        </p:nvSpPr>
        <p:spPr>
          <a:xfrm>
            <a:off x="6879716" y="3082522"/>
            <a:ext cx="140556" cy="140556"/>
          </a:xfrm>
          <a:prstGeom prst="ellipse">
            <a:avLst/>
          </a:prstGeom>
          <a:solidFill>
            <a:srgbClr val="1D3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2" name="61 Elipse"/>
          <p:cNvSpPr/>
          <p:nvPr/>
        </p:nvSpPr>
        <p:spPr>
          <a:xfrm>
            <a:off x="5367548" y="3615922"/>
            <a:ext cx="140556" cy="140556"/>
          </a:xfrm>
          <a:prstGeom prst="ellipse">
            <a:avLst/>
          </a:prstGeom>
          <a:solidFill>
            <a:srgbClr val="64A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3" name="62 Elipse"/>
          <p:cNvSpPr/>
          <p:nvPr/>
        </p:nvSpPr>
        <p:spPr>
          <a:xfrm>
            <a:off x="6375660" y="3615922"/>
            <a:ext cx="140556" cy="140556"/>
          </a:xfrm>
          <a:prstGeom prst="ellipse">
            <a:avLst/>
          </a:prstGeom>
          <a:solidFill>
            <a:srgbClr val="64A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4" name="63 Elipse"/>
          <p:cNvSpPr/>
          <p:nvPr/>
        </p:nvSpPr>
        <p:spPr>
          <a:xfrm>
            <a:off x="8031844" y="3615922"/>
            <a:ext cx="140556" cy="140556"/>
          </a:xfrm>
          <a:prstGeom prst="ellipse">
            <a:avLst/>
          </a:prstGeom>
          <a:solidFill>
            <a:srgbClr val="64A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64 Elipse"/>
          <p:cNvSpPr/>
          <p:nvPr/>
        </p:nvSpPr>
        <p:spPr>
          <a:xfrm>
            <a:off x="4283968" y="4073122"/>
            <a:ext cx="140556" cy="140556"/>
          </a:xfrm>
          <a:prstGeom prst="ellipse">
            <a:avLst/>
          </a:prstGeom>
          <a:solidFill>
            <a:srgbClr val="63A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6" name="65 Elipse"/>
          <p:cNvSpPr/>
          <p:nvPr/>
        </p:nvSpPr>
        <p:spPr>
          <a:xfrm>
            <a:off x="5223532" y="4073122"/>
            <a:ext cx="140556" cy="140556"/>
          </a:xfrm>
          <a:prstGeom prst="ellipse">
            <a:avLst/>
          </a:prstGeom>
          <a:solidFill>
            <a:srgbClr val="63A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7" name="66 Elipse"/>
          <p:cNvSpPr/>
          <p:nvPr/>
        </p:nvSpPr>
        <p:spPr>
          <a:xfrm>
            <a:off x="7383772" y="4073122"/>
            <a:ext cx="140556" cy="140556"/>
          </a:xfrm>
          <a:prstGeom prst="ellipse">
            <a:avLst/>
          </a:prstGeom>
          <a:solidFill>
            <a:srgbClr val="63A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1" name="50 Elipse"/>
          <p:cNvSpPr/>
          <p:nvPr/>
        </p:nvSpPr>
        <p:spPr>
          <a:xfrm>
            <a:off x="8607908" y="3920722"/>
            <a:ext cx="140556" cy="140556"/>
          </a:xfrm>
          <a:prstGeom prst="ellipse">
            <a:avLst/>
          </a:prstGeom>
          <a:solidFill>
            <a:srgbClr val="B9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8" name="67 Elipse"/>
          <p:cNvSpPr/>
          <p:nvPr/>
        </p:nvSpPr>
        <p:spPr>
          <a:xfrm>
            <a:off x="6375660" y="3920722"/>
            <a:ext cx="140556" cy="140556"/>
          </a:xfrm>
          <a:prstGeom prst="ellipse">
            <a:avLst/>
          </a:prstGeom>
          <a:solidFill>
            <a:srgbClr val="B9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9" name="68 Elipse"/>
          <p:cNvSpPr/>
          <p:nvPr/>
        </p:nvSpPr>
        <p:spPr>
          <a:xfrm>
            <a:off x="5151524" y="3920722"/>
            <a:ext cx="140556" cy="140556"/>
          </a:xfrm>
          <a:prstGeom prst="ellipse">
            <a:avLst/>
          </a:prstGeom>
          <a:solidFill>
            <a:srgbClr val="B9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0" name="69 Elipse"/>
          <p:cNvSpPr/>
          <p:nvPr/>
        </p:nvSpPr>
        <p:spPr>
          <a:xfrm>
            <a:off x="4359436" y="3920722"/>
            <a:ext cx="140556" cy="140556"/>
          </a:xfrm>
          <a:prstGeom prst="ellipse">
            <a:avLst/>
          </a:prstGeom>
          <a:solidFill>
            <a:srgbClr val="B9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5552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esultado de imagen para twit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95536" y="4177882"/>
            <a:ext cx="7776864" cy="15481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_tradnl" sz="3800" dirty="0" smtClean="0">
                <a:solidFill>
                  <a:srgbClr val="FFFFFF"/>
                </a:solidFill>
                <a:latin typeface="Verdana"/>
                <a:cs typeface="Verdana"/>
              </a:rPr>
              <a:t>Historia de una Fiesta: Coyuntura Económica Regional</a:t>
            </a:r>
            <a:endParaRPr lang="es-ES_tradnl" sz="380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772"/>
            <a:ext cx="9181029" cy="688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463463" y="5611660"/>
            <a:ext cx="2906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Esteban Piedrahita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Presidente</a:t>
            </a:r>
            <a:endParaRPr lang="en-US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" name="10 Conector recto"/>
          <p:cNvCxnSpPr/>
          <p:nvPr/>
        </p:nvCxnSpPr>
        <p:spPr>
          <a:xfrm>
            <a:off x="588723" y="5561556"/>
            <a:ext cx="74655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88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CuadroTexto"/>
          <p:cNvSpPr txBox="1"/>
          <p:nvPr/>
        </p:nvSpPr>
        <p:spPr>
          <a:xfrm>
            <a:off x="971600" y="1484784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 smtClean="0"/>
              <a:t>Desempleo (%</a:t>
            </a:r>
            <a:r>
              <a:rPr lang="es-CO" sz="1400" dirty="0"/>
              <a:t>), </a:t>
            </a:r>
            <a:r>
              <a:rPr lang="es-CO" sz="1400" dirty="0" smtClean="0"/>
              <a:t>pobreza </a:t>
            </a:r>
            <a:r>
              <a:rPr lang="es-CO" sz="1400" dirty="0"/>
              <a:t>(%) </a:t>
            </a:r>
            <a:r>
              <a:rPr lang="es-CO" sz="1400" dirty="0" smtClean="0"/>
              <a:t>y pobreza </a:t>
            </a:r>
            <a:r>
              <a:rPr lang="es-CO" sz="1400" dirty="0"/>
              <a:t>e</a:t>
            </a:r>
            <a:r>
              <a:rPr lang="es-CO" sz="1400" dirty="0" smtClean="0"/>
              <a:t>xtrema </a:t>
            </a:r>
            <a:r>
              <a:rPr lang="es-CO" sz="1400" dirty="0"/>
              <a:t>(%) en Colombia  </a:t>
            </a:r>
            <a:endParaRPr lang="es-CO" sz="1400" dirty="0" smtClean="0"/>
          </a:p>
          <a:p>
            <a:r>
              <a:rPr lang="es-CO" sz="1400" dirty="0" smtClean="0"/>
              <a:t>2003 </a:t>
            </a:r>
            <a:r>
              <a:rPr lang="es-CO" sz="1400" dirty="0"/>
              <a:t>– 2014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26494" y="6366520"/>
            <a:ext cx="8865986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DANE – Cálculos Cámara de Comercio de Cali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251520" y="548680"/>
            <a:ext cx="8640960" cy="7926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l"/>
            <a:r>
              <a:rPr lang="es-CO" dirty="0" smtClean="0"/>
              <a:t>Con buenos vientos de cola, el País logró bajar el desempleo y reducir la pobreza</a:t>
            </a:r>
            <a:endParaRPr lang="es-CO" dirty="0"/>
          </a:p>
        </p:txBody>
      </p:sp>
      <p:graphicFrame>
        <p:nvGraphicFramePr>
          <p:cNvPr id="10" name="12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11233562"/>
              </p:ext>
            </p:extLst>
          </p:nvPr>
        </p:nvGraphicFramePr>
        <p:xfrm>
          <a:off x="395536" y="2060848"/>
          <a:ext cx="8424936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0987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series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921125058"/>
              </p:ext>
            </p:extLst>
          </p:nvPr>
        </p:nvGraphicFramePr>
        <p:xfrm>
          <a:off x="395536" y="2045072"/>
          <a:ext cx="8496944" cy="3544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2158072" y="1465620"/>
            <a:ext cx="481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Venta de vehículos </a:t>
            </a:r>
            <a:r>
              <a:rPr lang="es-CO" sz="1400" dirty="0" smtClean="0"/>
              <a:t>en </a:t>
            </a:r>
            <a:r>
              <a:rPr lang="es-CO" sz="1400" dirty="0"/>
              <a:t>Colombia </a:t>
            </a:r>
            <a:r>
              <a:rPr lang="es-CO" sz="1400" dirty="0" smtClean="0"/>
              <a:t>(unidades) </a:t>
            </a:r>
            <a:r>
              <a:rPr lang="es-CO" sz="1400" dirty="0"/>
              <a:t>2003 - 2014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6495" y="6366520"/>
            <a:ext cx="6629400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Fenalco, Asopartes, ANDI – Elaboración Cámara de Comercio de Cali 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51520" y="548680"/>
            <a:ext cx="864096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l"/>
            <a:r>
              <a:rPr lang="es-CO" dirty="0"/>
              <a:t>Entre 2003 y 2014, la venta de vehículos se incrementó 3,5 </a:t>
            </a:r>
            <a:r>
              <a:rPr lang="es-CO" dirty="0" smtClean="0"/>
              <a:t>veces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49139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39552" y="5301208"/>
            <a:ext cx="3312368" cy="81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l" defTabSz="914400"/>
            <a:r>
              <a:rPr lang="es-ES" dirty="0">
                <a:solidFill>
                  <a:prstClr val="white"/>
                </a:solidFill>
              </a:rPr>
              <a:t>El invitado </a:t>
            </a:r>
            <a:endParaRPr lang="es-ES" dirty="0" smtClean="0">
              <a:solidFill>
                <a:prstClr val="white"/>
              </a:solidFill>
            </a:endParaRPr>
          </a:p>
          <a:p>
            <a:pPr algn="l" defTabSz="914400"/>
            <a:r>
              <a:rPr lang="es-ES" dirty="0" smtClean="0">
                <a:solidFill>
                  <a:prstClr val="white"/>
                </a:solidFill>
              </a:rPr>
              <a:t>de </a:t>
            </a:r>
            <a:r>
              <a:rPr lang="es-ES" dirty="0">
                <a:solidFill>
                  <a:prstClr val="white"/>
                </a:solidFill>
              </a:rPr>
              <a:t>piedra</a:t>
            </a:r>
          </a:p>
        </p:txBody>
      </p:sp>
      <p:pic>
        <p:nvPicPr>
          <p:cNvPr id="1026" name="Picture 2" descr="https://c2.staticflickr.com/4/3469/3704048962_04d51ccfe9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95" y="2560637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39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2756665357"/>
              </p:ext>
            </p:extLst>
          </p:nvPr>
        </p:nvGraphicFramePr>
        <p:xfrm>
          <a:off x="254388" y="778353"/>
          <a:ext cx="4389620" cy="2099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683568" y="332656"/>
            <a:ext cx="360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dirty="0"/>
              <a:t>Participación (%) por departamentos en la producción de </a:t>
            </a:r>
            <a:r>
              <a:rPr lang="es-CO" dirty="0" smtClean="0"/>
              <a:t>carbón </a:t>
            </a:r>
            <a:r>
              <a:rPr lang="es-CO" dirty="0"/>
              <a:t>2014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001180" y="332656"/>
            <a:ext cx="36657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dirty="0"/>
              <a:t>Participación (%) por departamentos en la producción de </a:t>
            </a:r>
            <a:r>
              <a:rPr lang="es-CO" dirty="0" smtClean="0"/>
              <a:t>oro </a:t>
            </a:r>
            <a:r>
              <a:rPr lang="es-CO" dirty="0"/>
              <a:t>2014</a:t>
            </a:r>
          </a:p>
        </p:txBody>
      </p:sp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566617201"/>
              </p:ext>
            </p:extLst>
          </p:nvPr>
        </p:nvGraphicFramePr>
        <p:xfrm>
          <a:off x="5145196" y="755412"/>
          <a:ext cx="338437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1780523451"/>
              </p:ext>
            </p:extLst>
          </p:nvPr>
        </p:nvGraphicFramePr>
        <p:xfrm>
          <a:off x="611560" y="3867145"/>
          <a:ext cx="3708563" cy="1882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12 CuadroTexto"/>
          <p:cNvSpPr txBox="1"/>
          <p:nvPr/>
        </p:nvSpPr>
        <p:spPr>
          <a:xfrm>
            <a:off x="683568" y="3573016"/>
            <a:ext cx="35283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dirty="0"/>
              <a:t>Participación (%) por departamentos en la producción de </a:t>
            </a:r>
            <a:r>
              <a:rPr lang="es-CO" dirty="0" smtClean="0"/>
              <a:t>petróleo </a:t>
            </a:r>
            <a:r>
              <a:rPr lang="es-CO" dirty="0"/>
              <a:t>2014</a:t>
            </a: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5292080" y="3573016"/>
            <a:ext cx="3644280" cy="1080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l"/>
            <a:r>
              <a:rPr lang="es-CO" sz="2200" dirty="0"/>
              <a:t>El Valle del Cauca no participó directamente del auge minero </a:t>
            </a:r>
            <a:r>
              <a:rPr lang="es-CO" sz="2200" dirty="0" smtClean="0"/>
              <a:t>energético</a:t>
            </a:r>
            <a:endParaRPr lang="es-CO" sz="2200" dirty="0"/>
          </a:p>
        </p:txBody>
      </p:sp>
    </p:spTree>
    <p:extLst>
      <p:ext uri="{BB962C8B-B14F-4D97-AF65-F5344CB8AC3E}">
        <p14:creationId xmlns:p14="http://schemas.microsoft.com/office/powerpoint/2010/main" val="122115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1336298208"/>
              </p:ext>
            </p:extLst>
          </p:nvPr>
        </p:nvGraphicFramePr>
        <p:xfrm>
          <a:off x="467544" y="1700808"/>
          <a:ext cx="7917947" cy="4176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953743" y="1196752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Índice de precios internacionales </a:t>
            </a:r>
            <a:r>
              <a:rPr lang="es-CO" sz="1400" dirty="0" smtClean="0"/>
              <a:t>oro</a:t>
            </a:r>
            <a:r>
              <a:rPr lang="es-CO" sz="1400" dirty="0"/>
              <a:t>, petróleo, carbón y azúcar </a:t>
            </a:r>
          </a:p>
          <a:p>
            <a:r>
              <a:rPr lang="es-CO" sz="1400" dirty="0"/>
              <a:t>(enero 2003 – junio 2014)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51520" y="548680"/>
            <a:ext cx="8640960" cy="491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l"/>
            <a:r>
              <a:rPr lang="es-ES" dirty="0"/>
              <a:t>El precio del azúcar se ajustó mucho antes que el del oro y petróleo</a:t>
            </a:r>
          </a:p>
        </p:txBody>
      </p:sp>
      <p:sp>
        <p:nvSpPr>
          <p:cNvPr id="18" name="7 CuadroTexto"/>
          <p:cNvSpPr txBox="1"/>
          <p:nvPr/>
        </p:nvSpPr>
        <p:spPr>
          <a:xfrm>
            <a:off x="26494" y="6372036"/>
            <a:ext cx="886598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Global </a:t>
            </a:r>
            <a:r>
              <a:rPr lang="es-ES" dirty="0" err="1"/>
              <a:t>Economic</a:t>
            </a:r>
            <a:r>
              <a:rPr lang="es-ES" dirty="0"/>
              <a:t> Monitor (GEM) </a:t>
            </a:r>
            <a:r>
              <a:rPr lang="es-ES" dirty="0" err="1"/>
              <a:t>Commodities</a:t>
            </a:r>
            <a:r>
              <a:rPr lang="es-ES" dirty="0"/>
              <a:t>/Banco Mundial – </a:t>
            </a:r>
            <a:endParaRPr lang="es-ES" dirty="0" smtClean="0"/>
          </a:p>
          <a:p>
            <a:r>
              <a:rPr lang="es-ES" dirty="0" smtClean="0"/>
              <a:t>Cálculos </a:t>
            </a:r>
            <a:r>
              <a:rPr lang="es-ES" dirty="0"/>
              <a:t>Cámara de Comercio de Cali</a:t>
            </a:r>
          </a:p>
        </p:txBody>
      </p:sp>
    </p:spTree>
    <p:extLst>
      <p:ext uri="{BB962C8B-B14F-4D97-AF65-F5344CB8AC3E}">
        <p14:creationId xmlns:p14="http://schemas.microsoft.com/office/powerpoint/2010/main" val="295989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 idx="4294967295"/>
          </p:nvPr>
        </p:nvSpPr>
        <p:spPr>
          <a:xfrm>
            <a:off x="251520" y="332656"/>
            <a:ext cx="864096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ES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El Valle es el segundo menor receptor de regalías del País</a:t>
            </a:r>
            <a:endParaRPr lang="es-ES" sz="2400" dirty="0">
              <a:solidFill>
                <a:srgbClr val="0076BD"/>
              </a:solidFill>
              <a:latin typeface="Verdana"/>
              <a:ea typeface="+mn-ea"/>
              <a:cs typeface="Verdana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57657146"/>
              </p:ext>
            </p:extLst>
          </p:nvPr>
        </p:nvGraphicFramePr>
        <p:xfrm>
          <a:off x="251520" y="1664804"/>
          <a:ext cx="8121199" cy="4356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971600" y="1124744"/>
            <a:ext cx="7141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Asignación de Regalías per cápita </a:t>
            </a:r>
            <a:r>
              <a:rPr lang="es-CO" sz="1400" dirty="0" smtClean="0"/>
              <a:t>(COP Miles)</a:t>
            </a:r>
            <a:endParaRPr lang="es-CO" sz="1400" dirty="0"/>
          </a:p>
          <a:p>
            <a:r>
              <a:rPr lang="es-CO" sz="1400" dirty="0"/>
              <a:t>Promedio 2007-2011, 2012</a:t>
            </a:r>
            <a:r>
              <a:rPr lang="es-ES" sz="1400" dirty="0"/>
              <a:t> </a:t>
            </a:r>
            <a:r>
              <a:rPr lang="es-CO" sz="1400" dirty="0"/>
              <a:t>y </a:t>
            </a:r>
            <a:r>
              <a:rPr lang="es-CO" sz="1400" dirty="0" smtClean="0"/>
              <a:t>promedio anual </a:t>
            </a:r>
            <a:r>
              <a:rPr lang="es-CO" sz="1400" dirty="0"/>
              <a:t>2013-2014</a:t>
            </a:r>
            <a:endParaRPr lang="es-ES" sz="1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5496" y="6165304"/>
            <a:ext cx="80772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Sistema General de Regalías DNP – Elaboración Cámara de Comercio de Cali</a:t>
            </a:r>
          </a:p>
          <a:p>
            <a:r>
              <a:rPr lang="es-ES" dirty="0"/>
              <a:t>*Promedio anual</a:t>
            </a:r>
          </a:p>
        </p:txBody>
      </p:sp>
    </p:spTree>
    <p:extLst>
      <p:ext uri="{BB962C8B-B14F-4D97-AF65-F5344CB8AC3E}">
        <p14:creationId xmlns:p14="http://schemas.microsoft.com/office/powerpoint/2010/main" val="235402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635034" y="1545419"/>
            <a:ext cx="584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defRPr>
            </a:lvl1pPr>
          </a:lstStyle>
          <a:p>
            <a:pPr defTabSz="457200">
              <a:defRPr sz="1440" b="1" i="0" u="none" strike="noStrike" kern="1200" baseline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s-CO" sz="1400" b="1" dirty="0" smtClean="0">
                <a:solidFill>
                  <a:prstClr val="black"/>
                </a:solidFill>
              </a:rPr>
              <a:t>Tasa de Crecimiento simple (%) del PIB - Promedio Anual </a:t>
            </a:r>
          </a:p>
          <a:p>
            <a:pPr defTabSz="457200">
              <a:defRPr sz="1440" b="1" i="0" u="none" strike="noStrike" kern="1200" baseline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s-CO" sz="1400" b="1" dirty="0" smtClean="0">
                <a:solidFill>
                  <a:prstClr val="black"/>
                </a:solidFill>
              </a:rPr>
              <a:t>(2003-2013</a:t>
            </a:r>
            <a:r>
              <a:rPr lang="es-CO" sz="1400" b="1" dirty="0" smtClean="0">
                <a:solidFill>
                  <a:prstClr val="black"/>
                </a:solidFill>
                <a:latin typeface="Calibri"/>
              </a:rPr>
              <a:t>ᵖ</a:t>
            </a:r>
            <a:r>
              <a:rPr lang="es-CO" sz="1400" b="1" dirty="0" smtClean="0">
                <a:solidFill>
                  <a:prstClr val="black"/>
                </a:solidFill>
              </a:rPr>
              <a:t>) </a:t>
            </a:r>
            <a:endParaRPr lang="es-CO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1866304"/>
              </p:ext>
            </p:extLst>
          </p:nvPr>
        </p:nvGraphicFramePr>
        <p:xfrm>
          <a:off x="496281" y="1988840"/>
          <a:ext cx="8647719" cy="4185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90265" y="349333"/>
            <a:ext cx="8218228" cy="720080"/>
          </a:xfrm>
        </p:spPr>
        <p:txBody>
          <a:bodyPr>
            <a:noAutofit/>
          </a:bodyPr>
          <a:lstStyle/>
          <a:p>
            <a:pPr algn="l" fontAlgn="base">
              <a:lnSpc>
                <a:spcPct val="90000"/>
              </a:lnSpc>
              <a:spcAft>
                <a:spcPct val="0"/>
              </a:spcAft>
            </a:pPr>
            <a:r>
              <a:rPr lang="es-CO" sz="24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departamentos petroleros y mineros lideraron la economía colombiana en la última década</a:t>
            </a:r>
            <a:endParaRPr lang="es-CO" sz="2400" dirty="0">
              <a:solidFill>
                <a:srgbClr val="0076B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8873" y="6174305"/>
            <a:ext cx="8784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O" sz="1200" dirty="0">
                <a:latin typeface="Verdana" panose="020B0604030504040204" pitchFamily="34" charset="0"/>
              </a:rPr>
              <a:t>Fuente: DANE – Elaboración Cámara de Comercio de Cali</a:t>
            </a:r>
          </a:p>
          <a:p>
            <a:r>
              <a:rPr lang="es-CO" sz="1200" dirty="0">
                <a:latin typeface="Verdana" panose="020B0604030504040204" pitchFamily="34" charset="0"/>
              </a:rPr>
              <a:t>P: Cifra Provisional</a:t>
            </a:r>
            <a:endParaRPr lang="es-ES" sz="12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88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26495" y="6377553"/>
            <a:ext cx="8784468" cy="5078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CO" dirty="0"/>
              <a:t>Fuente: DANE – Elaboración Cámara de Comercio de Cali</a:t>
            </a:r>
          </a:p>
          <a:p>
            <a:r>
              <a:rPr lang="es-CO" dirty="0"/>
              <a:t>P: Cifra Provisional</a:t>
            </a:r>
          </a:p>
          <a:p>
            <a:r>
              <a:rPr lang="es-CO" dirty="0"/>
              <a:t>*IPC Base 2008</a:t>
            </a:r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648975" y="1388676"/>
            <a:ext cx="584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PIB per cápita COP constantes* (COP Millones) </a:t>
            </a:r>
          </a:p>
          <a:p>
            <a:r>
              <a:rPr lang="es-CO" sz="1400" dirty="0" smtClean="0"/>
              <a:t>2003</a:t>
            </a:r>
            <a:r>
              <a:rPr lang="es-CO" sz="1400" dirty="0"/>
              <a:t>-2013 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77678466"/>
              </p:ext>
            </p:extLst>
          </p:nvPr>
        </p:nvGraphicFramePr>
        <p:xfrm>
          <a:off x="323528" y="1600200"/>
          <a:ext cx="852344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1 Título"/>
          <p:cNvSpPr>
            <a:spLocks noGrp="1"/>
          </p:cNvSpPr>
          <p:nvPr>
            <p:ph type="title" idx="4294967295"/>
          </p:nvPr>
        </p:nvSpPr>
        <p:spPr>
          <a:xfrm>
            <a:off x="251520" y="548680"/>
            <a:ext cx="8559443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El ingreso por habitante en el Valle del Cauca creció por debajo del promedio nacional</a:t>
            </a:r>
            <a:endParaRPr lang="es-CO" sz="2400" dirty="0">
              <a:solidFill>
                <a:srgbClr val="0076BD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3203848" y="3356992"/>
            <a:ext cx="576064" cy="244827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7596336" y="3356992"/>
            <a:ext cx="569803" cy="2304255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19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251520" y="4077072"/>
            <a:ext cx="5040560" cy="5550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lnSpc>
                <a:spcPct val="70000"/>
              </a:lnSpc>
              <a:spcAft>
                <a:spcPct val="0"/>
              </a:spcAft>
            </a:pPr>
            <a:r>
              <a:rPr lang="es-ES" sz="3200" dirty="0" smtClean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Plan de presentación</a:t>
            </a:r>
            <a:endParaRPr lang="es-ES" sz="3200" dirty="0">
              <a:solidFill>
                <a:srgbClr val="FFFFFF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988102" y="4797152"/>
            <a:ext cx="3583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Clr>
                <a:prstClr val="white"/>
              </a:buClr>
              <a:buFont typeface="Arial"/>
              <a:buChar char="•"/>
            </a:pPr>
            <a:r>
              <a:rPr lang="es-CO" sz="2200" dirty="0" smtClean="0">
                <a:solidFill>
                  <a:srgbClr val="FFFFFF"/>
                </a:solidFill>
              </a:rPr>
              <a:t>La Fiesta</a:t>
            </a:r>
          </a:p>
          <a:p>
            <a:pPr marL="285750" indent="-285750" defTabSz="914400">
              <a:buClr>
                <a:prstClr val="white"/>
              </a:buClr>
              <a:buFont typeface="Arial"/>
              <a:buChar char="•"/>
            </a:pPr>
            <a:r>
              <a:rPr lang="es-CO" sz="2200" dirty="0" smtClean="0">
                <a:solidFill>
                  <a:srgbClr val="FFFFFF"/>
                </a:solidFill>
              </a:rPr>
              <a:t>El Invitado </a:t>
            </a:r>
            <a:r>
              <a:rPr lang="es-CO" sz="2200" dirty="0">
                <a:solidFill>
                  <a:srgbClr val="FFFFFF"/>
                </a:solidFill>
              </a:rPr>
              <a:t>de </a:t>
            </a:r>
            <a:r>
              <a:rPr lang="es-CO" sz="2200" dirty="0" smtClean="0">
                <a:solidFill>
                  <a:srgbClr val="FFFFFF"/>
                </a:solidFill>
              </a:rPr>
              <a:t>Piedra</a:t>
            </a:r>
          </a:p>
          <a:p>
            <a:pPr marL="285750" indent="-285750" defTabSz="914400">
              <a:buClr>
                <a:prstClr val="white"/>
              </a:buClr>
              <a:buFont typeface="Arial"/>
              <a:buChar char="•"/>
            </a:pPr>
            <a:r>
              <a:rPr lang="es-CO" sz="2200" dirty="0" smtClean="0">
                <a:solidFill>
                  <a:srgbClr val="FFFFFF"/>
                </a:solidFill>
              </a:rPr>
              <a:t>El Guayabo </a:t>
            </a:r>
          </a:p>
          <a:p>
            <a:pPr marL="285750" indent="-285750" defTabSz="914400">
              <a:buClr>
                <a:prstClr val="white"/>
              </a:buClr>
              <a:buFont typeface="Arial"/>
              <a:buChar char="•"/>
            </a:pPr>
            <a:r>
              <a:rPr lang="es-CO" sz="2200" dirty="0" smtClean="0">
                <a:solidFill>
                  <a:srgbClr val="FFFFFF"/>
                </a:solidFill>
              </a:rPr>
              <a:t>El “</a:t>
            </a:r>
            <a:r>
              <a:rPr lang="es-CO" sz="2200" i="1" dirty="0" smtClean="0">
                <a:solidFill>
                  <a:srgbClr val="FFFFFF"/>
                </a:solidFill>
              </a:rPr>
              <a:t>after party”</a:t>
            </a:r>
            <a:endParaRPr lang="es-CO" sz="22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49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691680" y="1556792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 smtClean="0"/>
              <a:t>TRM (COP/USD) - Promedio Anual </a:t>
            </a:r>
            <a:r>
              <a:rPr lang="es-CO" sz="1400" dirty="0"/>
              <a:t>2003 -2014 </a:t>
            </a:r>
          </a:p>
        </p:txBody>
      </p:sp>
      <p:graphicFrame>
        <p:nvGraphicFramePr>
          <p:cNvPr id="8" name="5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41855429"/>
              </p:ext>
            </p:extLst>
          </p:nvPr>
        </p:nvGraphicFramePr>
        <p:xfrm>
          <a:off x="1043608" y="1916832"/>
          <a:ext cx="6984776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11 CuadroTexto"/>
          <p:cNvSpPr txBox="1"/>
          <p:nvPr/>
        </p:nvSpPr>
        <p:spPr>
          <a:xfrm>
            <a:off x="26494" y="6366520"/>
            <a:ext cx="8865986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</a:t>
            </a:r>
            <a:r>
              <a:rPr lang="es-ES" dirty="0" err="1"/>
              <a:t>BanRep</a:t>
            </a:r>
            <a:r>
              <a:rPr lang="es-ES" dirty="0"/>
              <a:t> </a:t>
            </a:r>
            <a:r>
              <a:rPr lang="es-CO" dirty="0"/>
              <a:t>– Elaboración Cámara de Comercio de Cali</a:t>
            </a:r>
            <a:endParaRPr lang="es-ES" dirty="0"/>
          </a:p>
        </p:txBody>
      </p:sp>
      <p:sp>
        <p:nvSpPr>
          <p:cNvPr id="13" name="1 Título"/>
          <p:cNvSpPr>
            <a:spLocks noGrp="1"/>
          </p:cNvSpPr>
          <p:nvPr>
            <p:ph type="title" idx="4294967295"/>
          </p:nvPr>
        </p:nvSpPr>
        <p:spPr>
          <a:xfrm>
            <a:off x="251520" y="548680"/>
            <a:ext cx="865745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El peso se fortaleció significativamente, restando competitividad cambiaria al agro y la industria nacional</a:t>
            </a:r>
            <a:endParaRPr lang="es-CO" sz="2400" dirty="0">
              <a:solidFill>
                <a:srgbClr val="0076BD"/>
              </a:solidFill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2817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99174" y="1592559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ES" sz="1400" dirty="0" smtClean="0"/>
              <a:t>Valor de las Exportaciones Anuales - Principales Departamentos </a:t>
            </a:r>
            <a:endParaRPr lang="es-ES" sz="1400" dirty="0"/>
          </a:p>
          <a:p>
            <a:r>
              <a:rPr lang="es-ES" sz="1400" dirty="0"/>
              <a:t>(USD millones) 2003 - 2014</a:t>
            </a:r>
          </a:p>
        </p:txBody>
      </p:sp>
      <p:sp>
        <p:nvSpPr>
          <p:cNvPr id="8" name="1 Título"/>
          <p:cNvSpPr>
            <a:spLocks noGrp="1"/>
          </p:cNvSpPr>
          <p:nvPr>
            <p:ph type="title" idx="4294967295"/>
          </p:nvPr>
        </p:nvSpPr>
        <p:spPr>
          <a:xfrm>
            <a:off x="251520" y="476672"/>
            <a:ext cx="862257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400" dirty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Mientras </a:t>
            </a:r>
            <a:r>
              <a:rPr lang="es-CO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las </a:t>
            </a:r>
            <a:r>
              <a:rPr lang="es-CO" sz="2400" dirty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exportaciones de Santander se </a:t>
            </a:r>
            <a:r>
              <a:rPr lang="es-CO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multiplicaron 10 veces, </a:t>
            </a:r>
            <a:r>
              <a:rPr lang="es-CO" sz="2400" dirty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las del Valle del Cauca apenas crecieron </a:t>
            </a:r>
            <a:r>
              <a:rPr lang="es-CO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2 </a:t>
            </a:r>
            <a:r>
              <a:rPr lang="es-CO" sz="2400" dirty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veces entre 2003 y 2014</a:t>
            </a: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298394663"/>
              </p:ext>
            </p:extLst>
          </p:nvPr>
        </p:nvGraphicFramePr>
        <p:xfrm>
          <a:off x="395536" y="2023446"/>
          <a:ext cx="7344816" cy="3709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26494" y="6372036"/>
            <a:ext cx="886598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DANE</a:t>
            </a:r>
            <a:r>
              <a:rPr lang="es-CO" dirty="0"/>
              <a:t>– Elaboración Cámara de Comercio de Cali</a:t>
            </a:r>
          </a:p>
          <a:p>
            <a:r>
              <a:rPr lang="es-CO" dirty="0"/>
              <a:t>*Incluye Bogotá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7740352" y="3275692"/>
            <a:ext cx="113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rgbClr val="B90053"/>
                </a:solidFill>
                <a:latin typeface="Verdana"/>
                <a:cs typeface="Verdana"/>
              </a:rPr>
              <a:t>X 2,3</a:t>
            </a:r>
            <a:endParaRPr lang="es-CO" b="1" dirty="0">
              <a:solidFill>
                <a:srgbClr val="B90053"/>
              </a:solidFill>
              <a:latin typeface="Verdana"/>
              <a:cs typeface="Verdana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740352" y="2996952"/>
            <a:ext cx="113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rgbClr val="64A550"/>
                </a:solidFill>
                <a:latin typeface="Verdana"/>
                <a:cs typeface="Verdana"/>
              </a:rPr>
              <a:t>X 2,6</a:t>
            </a:r>
            <a:endParaRPr lang="es-CO" b="1" dirty="0">
              <a:solidFill>
                <a:srgbClr val="64A550"/>
              </a:solidFill>
              <a:latin typeface="Verdana"/>
              <a:cs typeface="Verdana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740352" y="4077072"/>
            <a:ext cx="113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rgbClr val="0000CC"/>
                </a:solidFill>
                <a:latin typeface="Verdana"/>
                <a:cs typeface="Verdana"/>
              </a:rPr>
              <a:t>X 2,2</a:t>
            </a:r>
            <a:endParaRPr lang="es-CO" b="1" dirty="0">
              <a:solidFill>
                <a:srgbClr val="0000CC"/>
              </a:solidFill>
              <a:latin typeface="Verdana"/>
              <a:cs typeface="Verdana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740352" y="4437112"/>
            <a:ext cx="113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X 2,8</a:t>
            </a:r>
            <a:endParaRPr lang="es-CO" b="1" dirty="0">
              <a:solidFill>
                <a:schemeClr val="bg1">
                  <a:lumMod val="50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760486" y="4797152"/>
            <a:ext cx="149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rgbClr val="FFC000"/>
                </a:solidFill>
                <a:latin typeface="Verdana"/>
                <a:cs typeface="Verdana"/>
              </a:rPr>
              <a:t>X 9,9</a:t>
            </a:r>
            <a:endParaRPr lang="es-CO" b="1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8500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9409731"/>
              </p:ext>
            </p:extLst>
          </p:nvPr>
        </p:nvGraphicFramePr>
        <p:xfrm>
          <a:off x="251520" y="2132856"/>
          <a:ext cx="8568952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26495" y="6366520"/>
            <a:ext cx="6629400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</a:t>
            </a:r>
            <a:r>
              <a:rPr lang="es-ES" dirty="0" err="1"/>
              <a:t>BanRep</a:t>
            </a:r>
            <a:r>
              <a:rPr lang="es-ES" dirty="0"/>
              <a:t> – Cálculos Cámara de Comercio de Cali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0" y="177281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ES" sz="1400" dirty="0"/>
              <a:t>Remesas recibidas por el Valle del Cauca</a:t>
            </a:r>
          </a:p>
          <a:p>
            <a:r>
              <a:rPr lang="es-ES" sz="1400" dirty="0" smtClean="0"/>
              <a:t>2009 </a:t>
            </a:r>
            <a:r>
              <a:rPr lang="es-ES" sz="1400" dirty="0"/>
              <a:t>– </a:t>
            </a:r>
            <a:r>
              <a:rPr lang="es-ES" sz="1400" dirty="0" smtClean="0"/>
              <a:t>2014 </a:t>
            </a:r>
            <a:r>
              <a:rPr lang="es-ES" sz="1400" dirty="0"/>
              <a:t>(USD – COP)</a:t>
            </a:r>
          </a:p>
        </p:txBody>
      </p:sp>
      <p:sp>
        <p:nvSpPr>
          <p:cNvPr id="7" name="1 Título"/>
          <p:cNvSpPr>
            <a:spLocks noGrp="1"/>
          </p:cNvSpPr>
          <p:nvPr>
            <p:ph type="title" idx="4294967295"/>
          </p:nvPr>
        </p:nvSpPr>
        <p:spPr>
          <a:xfrm>
            <a:off x="251521" y="420925"/>
            <a:ext cx="8640960" cy="847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Las remesas, importante fuente de divisas del Valle, se tradujeron en muchos menos pesos</a:t>
            </a:r>
            <a:endParaRPr lang="es-ES" sz="2400" dirty="0">
              <a:solidFill>
                <a:srgbClr val="0076BD"/>
              </a:solidFill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2215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3 Gráfico"/>
          <p:cNvGraphicFramePr/>
          <p:nvPr>
            <p:extLst>
              <p:ext uri="{D42A27DB-BD31-4B8C-83A1-F6EECF244321}">
                <p14:modId xmlns:p14="http://schemas.microsoft.com/office/powerpoint/2010/main" val="3976251442"/>
              </p:ext>
            </p:extLst>
          </p:nvPr>
        </p:nvGraphicFramePr>
        <p:xfrm>
          <a:off x="683568" y="1628800"/>
          <a:ext cx="6768753" cy="4117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4 CuadroTexto"/>
          <p:cNvSpPr txBox="1"/>
          <p:nvPr/>
        </p:nvSpPr>
        <p:spPr>
          <a:xfrm>
            <a:off x="0" y="1295182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Obras </a:t>
            </a:r>
            <a:r>
              <a:rPr lang="es-CO" sz="1400" dirty="0" smtClean="0"/>
              <a:t>de </a:t>
            </a:r>
            <a:r>
              <a:rPr lang="es-CO" sz="1400" dirty="0"/>
              <a:t>vivienda nueva (miles de </a:t>
            </a:r>
            <a:r>
              <a:rPr lang="es-CO" sz="1400" dirty="0" smtClean="0"/>
              <a:t>m2) (</a:t>
            </a:r>
            <a:r>
              <a:rPr lang="es-CO" sz="1400" dirty="0"/>
              <a:t>2003 – 2014)</a:t>
            </a:r>
          </a:p>
        </p:txBody>
      </p:sp>
      <p:sp>
        <p:nvSpPr>
          <p:cNvPr id="22" name="1 Título"/>
          <p:cNvSpPr txBox="1">
            <a:spLocks/>
          </p:cNvSpPr>
          <p:nvPr/>
        </p:nvSpPr>
        <p:spPr>
          <a:xfrm>
            <a:off x="251520" y="548680"/>
            <a:ext cx="8568952" cy="746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l"/>
            <a:r>
              <a:rPr lang="es-CO" dirty="0"/>
              <a:t>La construcción de </a:t>
            </a:r>
            <a:r>
              <a:rPr lang="es-CO" dirty="0" smtClean="0"/>
              <a:t>vivienda en </a:t>
            </a:r>
            <a:r>
              <a:rPr lang="es-CO" dirty="0"/>
              <a:t>Cali </a:t>
            </a:r>
            <a:r>
              <a:rPr lang="es-CO" dirty="0" smtClean="0"/>
              <a:t>se estancó, mientras en otras ciudades se disparó</a:t>
            </a:r>
            <a:endParaRPr lang="es-CO" dirty="0"/>
          </a:p>
        </p:txBody>
      </p:sp>
      <p:sp>
        <p:nvSpPr>
          <p:cNvPr id="23" name="6 CuadroTexto"/>
          <p:cNvSpPr txBox="1"/>
          <p:nvPr/>
        </p:nvSpPr>
        <p:spPr>
          <a:xfrm>
            <a:off x="30832" y="6366520"/>
            <a:ext cx="6629400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DANE – Cálculos Cámara de Comercio de Cali</a:t>
            </a:r>
          </a:p>
        </p:txBody>
      </p:sp>
      <p:sp>
        <p:nvSpPr>
          <p:cNvPr id="24" name="1 CuadroTexto"/>
          <p:cNvSpPr txBox="1"/>
          <p:nvPr/>
        </p:nvSpPr>
        <p:spPr>
          <a:xfrm>
            <a:off x="7452320" y="2315367"/>
            <a:ext cx="129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rgbClr val="B90053"/>
                </a:solidFill>
                <a:latin typeface="Verdana"/>
                <a:cs typeface="Verdana"/>
              </a:rPr>
              <a:t>+70%</a:t>
            </a:r>
            <a:endParaRPr lang="es-CO" b="1" dirty="0">
              <a:solidFill>
                <a:srgbClr val="B90053"/>
              </a:solidFill>
              <a:latin typeface="Verdana"/>
              <a:cs typeface="Verdana"/>
            </a:endParaRPr>
          </a:p>
        </p:txBody>
      </p:sp>
      <p:sp>
        <p:nvSpPr>
          <p:cNvPr id="25" name="7 CuadroTexto"/>
          <p:cNvSpPr txBox="1"/>
          <p:nvPr/>
        </p:nvSpPr>
        <p:spPr>
          <a:xfrm>
            <a:off x="7452320" y="3501008"/>
            <a:ext cx="129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rgbClr val="64A550"/>
                </a:solidFill>
                <a:latin typeface="Verdana"/>
                <a:cs typeface="Verdana"/>
              </a:rPr>
              <a:t>+50%</a:t>
            </a:r>
            <a:endParaRPr lang="es-CO" b="1" dirty="0">
              <a:solidFill>
                <a:srgbClr val="64A550"/>
              </a:solidFill>
              <a:latin typeface="Verdana"/>
              <a:cs typeface="Verdana"/>
            </a:endParaRPr>
          </a:p>
        </p:txBody>
      </p:sp>
      <p:sp>
        <p:nvSpPr>
          <p:cNvPr id="26" name="8 CuadroTexto"/>
          <p:cNvSpPr txBox="1"/>
          <p:nvPr/>
        </p:nvSpPr>
        <p:spPr>
          <a:xfrm>
            <a:off x="7452320" y="3933056"/>
            <a:ext cx="129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+320%</a:t>
            </a:r>
            <a:endParaRPr lang="es-CO" b="1" dirty="0">
              <a:solidFill>
                <a:schemeClr val="bg1">
                  <a:lumMod val="50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27" name="9 CuadroTexto"/>
          <p:cNvSpPr txBox="1"/>
          <p:nvPr/>
        </p:nvSpPr>
        <p:spPr>
          <a:xfrm>
            <a:off x="7452320" y="4221088"/>
            <a:ext cx="129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rgbClr val="FFC000"/>
                </a:solidFill>
                <a:latin typeface="Verdana"/>
                <a:cs typeface="Verdana"/>
              </a:rPr>
              <a:t>+120%</a:t>
            </a:r>
            <a:endParaRPr lang="es-CO" b="1" dirty="0">
              <a:solidFill>
                <a:srgbClr val="FFC000"/>
              </a:solidFill>
              <a:latin typeface="Verdana"/>
              <a:cs typeface="Verdana"/>
            </a:endParaRPr>
          </a:p>
        </p:txBody>
      </p:sp>
      <p:sp>
        <p:nvSpPr>
          <p:cNvPr id="28" name="10 CuadroTexto"/>
          <p:cNvSpPr txBox="1"/>
          <p:nvPr/>
        </p:nvSpPr>
        <p:spPr>
          <a:xfrm>
            <a:off x="7452320" y="4509120"/>
            <a:ext cx="129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rgbClr val="1D398A"/>
                </a:solidFill>
                <a:latin typeface="Verdana"/>
                <a:cs typeface="Verdana"/>
              </a:rPr>
              <a:t>+10%</a:t>
            </a:r>
            <a:endParaRPr lang="es-CO" b="1" dirty="0">
              <a:solidFill>
                <a:srgbClr val="1D398A"/>
              </a:solidFill>
              <a:latin typeface="Verdana"/>
              <a:cs typeface="Verdana"/>
            </a:endParaRPr>
          </a:p>
        </p:txBody>
      </p:sp>
      <p:sp>
        <p:nvSpPr>
          <p:cNvPr id="30" name="5 CuadroTexto"/>
          <p:cNvSpPr txBox="1"/>
          <p:nvPr/>
        </p:nvSpPr>
        <p:spPr>
          <a:xfrm>
            <a:off x="-7192613" y="-835733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ES" dirty="0"/>
              <a:t>Remesas recibidas por el Valle del Cauca</a:t>
            </a:r>
          </a:p>
          <a:p>
            <a:r>
              <a:rPr lang="es-ES" dirty="0"/>
              <a:t>I </a:t>
            </a:r>
            <a:r>
              <a:rPr lang="es-ES" dirty="0" err="1"/>
              <a:t>trim</a:t>
            </a:r>
            <a:r>
              <a:rPr lang="es-ES" dirty="0"/>
              <a:t> 2009 – IV </a:t>
            </a:r>
            <a:r>
              <a:rPr lang="es-ES" dirty="0" err="1"/>
              <a:t>trim</a:t>
            </a:r>
            <a:r>
              <a:rPr lang="es-ES" dirty="0"/>
              <a:t> 2014 (USD – COP)</a:t>
            </a:r>
          </a:p>
        </p:txBody>
      </p:sp>
      <p:sp>
        <p:nvSpPr>
          <p:cNvPr id="31" name="1 Título"/>
          <p:cNvSpPr>
            <a:spLocks noGrp="1"/>
          </p:cNvSpPr>
          <p:nvPr>
            <p:ph type="title" idx="4294967295"/>
          </p:nvPr>
        </p:nvSpPr>
        <p:spPr>
          <a:xfrm>
            <a:off x="-6877272" y="-2187624"/>
            <a:ext cx="8577139" cy="991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400" dirty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El valor de las remesas del Valle del Cauca durante los primeros nueve meses de 2014 se incrementó 4,0% en dólares, pero cayó 23,0% en pesos reales frente  los primeros nueve meses de 2009</a:t>
            </a:r>
            <a:endParaRPr lang="es-ES" sz="2400" dirty="0">
              <a:solidFill>
                <a:srgbClr val="0076BD"/>
              </a:solidFill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7090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829" y="6366520"/>
            <a:ext cx="7664515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DANE – Elaboración Cámara de Comercio de Cali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0" y="141393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Tasa de desempleo (%)</a:t>
            </a:r>
          </a:p>
          <a:p>
            <a:r>
              <a:rPr lang="es-CO" sz="1400" dirty="0"/>
              <a:t> enero – </a:t>
            </a:r>
            <a:r>
              <a:rPr lang="es-CO" sz="1400" dirty="0" smtClean="0"/>
              <a:t>abril 2003/2014</a:t>
            </a:r>
            <a:endParaRPr lang="es-ES" sz="1400" dirty="0"/>
          </a:p>
        </p:txBody>
      </p:sp>
      <p:graphicFrame>
        <p:nvGraphicFramePr>
          <p:cNvPr id="10" name="9 Gráfico"/>
          <p:cNvGraphicFramePr/>
          <p:nvPr>
            <p:extLst>
              <p:ext uri="{D42A27DB-BD31-4B8C-83A1-F6EECF244321}">
                <p14:modId xmlns:p14="http://schemas.microsoft.com/office/powerpoint/2010/main" val="2715619194"/>
              </p:ext>
            </p:extLst>
          </p:nvPr>
        </p:nvGraphicFramePr>
        <p:xfrm>
          <a:off x="629563" y="1870457"/>
          <a:ext cx="8190909" cy="3870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1 Título"/>
          <p:cNvSpPr txBox="1">
            <a:spLocks/>
          </p:cNvSpPr>
          <p:nvPr/>
        </p:nvSpPr>
        <p:spPr>
          <a:xfrm>
            <a:off x="251520" y="548680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l"/>
            <a:r>
              <a:rPr lang="es-CO" dirty="0" smtClean="0"/>
              <a:t>De las grandes capitales del país, Cali fue la que menos redujo desempleo en la última década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9064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397750" y="1398688"/>
            <a:ext cx="632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Incidencia (%) de la </a:t>
            </a:r>
            <a:r>
              <a:rPr lang="es-CO" sz="1400" dirty="0" smtClean="0"/>
              <a:t>Pobreza Monetaria  </a:t>
            </a:r>
            <a:r>
              <a:rPr lang="es-CO" sz="1400" dirty="0"/>
              <a:t>(2002-2014)</a:t>
            </a:r>
            <a:endParaRPr lang="es-ES" sz="1400" dirty="0"/>
          </a:p>
        </p:txBody>
      </p:sp>
      <p:sp>
        <p:nvSpPr>
          <p:cNvPr id="10" name="1 Título"/>
          <p:cNvSpPr>
            <a:spLocks noGrp="1"/>
          </p:cNvSpPr>
          <p:nvPr>
            <p:ph type="title" idx="4294967295"/>
          </p:nvPr>
        </p:nvSpPr>
        <p:spPr>
          <a:xfrm>
            <a:off x="251520" y="548680"/>
            <a:ext cx="8640960" cy="617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ES" sz="2400" dirty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La pobreza en Cali cedió a un ritmo más lento que el de las principales ciudades</a:t>
            </a:r>
          </a:p>
        </p:txBody>
      </p:sp>
      <p:graphicFrame>
        <p:nvGraphicFramePr>
          <p:cNvPr id="3" name="2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9766040"/>
              </p:ext>
            </p:extLst>
          </p:nvPr>
        </p:nvGraphicFramePr>
        <p:xfrm>
          <a:off x="467544" y="1844824"/>
          <a:ext cx="849694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6494" y="6366520"/>
            <a:ext cx="8865986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DANE </a:t>
            </a:r>
            <a:r>
              <a:rPr lang="es-CO" dirty="0"/>
              <a:t>– Elaboración Cámara de Comercio de Cali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407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11560" y="5301208"/>
            <a:ext cx="7200800" cy="81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l" defTabSz="914400"/>
            <a:r>
              <a:rPr lang="es-ES" dirty="0">
                <a:solidFill>
                  <a:prstClr val="white"/>
                </a:solidFill>
              </a:rPr>
              <a:t>El </a:t>
            </a:r>
            <a:r>
              <a:rPr lang="es-ES" i="1" dirty="0" smtClean="0">
                <a:solidFill>
                  <a:prstClr val="white"/>
                </a:solidFill>
              </a:rPr>
              <a:t>“guayabo”</a:t>
            </a:r>
            <a:endParaRPr lang="es-ES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2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971600" y="1484784"/>
            <a:ext cx="7246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prstClr val="black"/>
                </a:solidFill>
                <a:latin typeface="Verdana"/>
                <a:cs typeface="Verdana"/>
              </a:rPr>
              <a:t>Precio Internacional del Petróleo WTI </a:t>
            </a:r>
          </a:p>
          <a:p>
            <a:pPr algn="ctr"/>
            <a:r>
              <a:rPr lang="es-CO" sz="1400" b="1" dirty="0" smtClean="0">
                <a:solidFill>
                  <a:prstClr val="black"/>
                </a:solidFill>
                <a:latin typeface="Verdana"/>
                <a:cs typeface="Verdana"/>
              </a:rPr>
              <a:t>(</a:t>
            </a:r>
            <a:r>
              <a:rPr lang="es-CO" sz="1400" b="1" dirty="0">
                <a:solidFill>
                  <a:prstClr val="black"/>
                </a:solidFill>
                <a:latin typeface="Verdana"/>
                <a:cs typeface="Verdana"/>
              </a:rPr>
              <a:t>USD por barril)</a:t>
            </a:r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778449465"/>
              </p:ext>
            </p:extLst>
          </p:nvPr>
        </p:nvGraphicFramePr>
        <p:xfrm>
          <a:off x="611560" y="1988840"/>
          <a:ext cx="8105420" cy="3876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15 CuadroTexto"/>
          <p:cNvSpPr txBox="1"/>
          <p:nvPr/>
        </p:nvSpPr>
        <p:spPr>
          <a:xfrm>
            <a:off x="26495" y="6433591"/>
            <a:ext cx="7664515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Banco Mundial – Elaboración Cámara de Comercio de Cali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51520" y="548680"/>
            <a:ext cx="82890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ES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La desplomada del precio del petróleo cambió las perspectivas de la economía colombiana</a:t>
            </a:r>
            <a:endParaRPr lang="es-ES" sz="2400" dirty="0">
              <a:solidFill>
                <a:srgbClr val="0076BD"/>
              </a:solidFill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7744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251520" y="675619"/>
            <a:ext cx="5040560" cy="4985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CO" sz="2400" dirty="0">
                <a:solidFill>
                  <a:srgbClr val="0076BD"/>
                </a:solidFill>
                <a:latin typeface="Verdana"/>
                <a:cs typeface="Verdana"/>
              </a:rPr>
              <a:t>“Bienvenidos al estado normal de las cosas en </a:t>
            </a:r>
            <a:r>
              <a:rPr lang="es-CO" sz="2400" dirty="0" smtClean="0">
                <a:solidFill>
                  <a:srgbClr val="0076BD"/>
                </a:solidFill>
                <a:latin typeface="Verdana"/>
                <a:cs typeface="Verdana"/>
              </a:rPr>
              <a:t>América Latina, </a:t>
            </a:r>
            <a:r>
              <a:rPr lang="es-CO" sz="2400" dirty="0">
                <a:solidFill>
                  <a:srgbClr val="0076BD"/>
                </a:solidFill>
                <a:latin typeface="Verdana"/>
                <a:cs typeface="Verdana"/>
              </a:rPr>
              <a:t>una región que está luchando para reemplazar los mangos bajitos del </a:t>
            </a:r>
            <a:r>
              <a:rPr lang="es-CO" sz="2400" i="1" dirty="0" smtClean="0">
                <a:solidFill>
                  <a:srgbClr val="0076BD"/>
                </a:solidFill>
                <a:latin typeface="Verdana"/>
                <a:cs typeface="Verdana"/>
              </a:rPr>
              <a:t>boom</a:t>
            </a:r>
            <a:r>
              <a:rPr lang="es-CO" sz="2400" dirty="0" smtClean="0">
                <a:solidFill>
                  <a:srgbClr val="0076BD"/>
                </a:solidFill>
                <a:latin typeface="Verdana"/>
                <a:cs typeface="Verdana"/>
              </a:rPr>
              <a:t> </a:t>
            </a:r>
            <a:r>
              <a:rPr lang="es-CO" sz="2400" dirty="0">
                <a:solidFill>
                  <a:srgbClr val="0076BD"/>
                </a:solidFill>
                <a:latin typeface="Verdana"/>
                <a:cs typeface="Verdana"/>
              </a:rPr>
              <a:t>de </a:t>
            </a:r>
            <a:r>
              <a:rPr lang="es-CO" sz="2400" i="1" dirty="0">
                <a:solidFill>
                  <a:srgbClr val="0076BD"/>
                </a:solidFill>
                <a:latin typeface="Verdana"/>
                <a:cs typeface="Verdana"/>
              </a:rPr>
              <a:t>commodities</a:t>
            </a:r>
            <a:r>
              <a:rPr lang="es-CO" sz="2400" dirty="0">
                <a:solidFill>
                  <a:srgbClr val="0076BD"/>
                </a:solidFill>
                <a:latin typeface="Verdana"/>
                <a:cs typeface="Verdana"/>
              </a:rPr>
              <a:t> por el duro trabajo de incrementar la productividad”  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76BD"/>
              </a:solidFill>
              <a:latin typeface="Verdana"/>
              <a:cs typeface="Verdana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0076BD"/>
              </a:solidFill>
              <a:latin typeface="Verdana"/>
              <a:cs typeface="Verdana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76BD"/>
                </a:solidFill>
                <a:latin typeface="Verdana"/>
                <a:cs typeface="Verdana"/>
              </a:rPr>
              <a:t>The </a:t>
            </a:r>
            <a:r>
              <a:rPr lang="en-US" sz="2400" b="1" dirty="0">
                <a:solidFill>
                  <a:srgbClr val="0076BD"/>
                </a:solidFill>
                <a:latin typeface="Verdana"/>
                <a:cs typeface="Verdana"/>
              </a:rPr>
              <a:t>Economist </a:t>
            </a:r>
            <a:r>
              <a:rPr lang="en-US" sz="2400" b="1" dirty="0" smtClean="0">
                <a:solidFill>
                  <a:srgbClr val="0076BD"/>
                </a:solidFill>
                <a:latin typeface="Verdana"/>
                <a:cs typeface="Verdana"/>
              </a:rPr>
              <a:t>-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76BD"/>
                </a:solidFill>
                <a:latin typeface="Verdana"/>
                <a:cs typeface="Verdana"/>
              </a:rPr>
              <a:t>Nov </a:t>
            </a:r>
            <a:r>
              <a:rPr lang="en-US" sz="2400" b="1" dirty="0">
                <a:solidFill>
                  <a:srgbClr val="0076BD"/>
                </a:solidFill>
                <a:latin typeface="Verdana"/>
                <a:cs typeface="Verdana"/>
              </a:rPr>
              <a:t>20 de 2014</a:t>
            </a:r>
          </a:p>
        </p:txBody>
      </p:sp>
      <p:pic>
        <p:nvPicPr>
          <p:cNvPr id="15" name="Picture 2" descr="http://cdn.static-economist.com/sites/default/files/imagecache/290-width/images/2014/11/articles/main/20151101_amd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869" y="1052736"/>
            <a:ext cx="3081494" cy="430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4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ngranes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752" y="1196752"/>
            <a:ext cx="4529528" cy="4967062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5292080" y="1960683"/>
            <a:ext cx="22784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 smtClean="0">
                <a:solidFill>
                  <a:srgbClr val="DD005E"/>
                </a:solidFill>
                <a:latin typeface="Verdana"/>
                <a:cs typeface="Verdana"/>
              </a:rPr>
              <a:t>Inversión Extranjera</a:t>
            </a:r>
          </a:p>
          <a:p>
            <a:pPr algn="ctr"/>
            <a:r>
              <a:rPr lang="es-CO" sz="1400" b="1" dirty="0" smtClean="0">
                <a:solidFill>
                  <a:srgbClr val="262626"/>
                </a:solidFill>
                <a:latin typeface="Verdana"/>
                <a:cs typeface="Verdana"/>
              </a:rPr>
              <a:t>32,0%</a:t>
            </a:r>
          </a:p>
          <a:p>
            <a:pPr algn="ctr"/>
            <a:r>
              <a:rPr lang="es-CO" sz="1400" b="1" dirty="0">
                <a:solidFill>
                  <a:srgbClr val="262626"/>
                </a:solidFill>
                <a:latin typeface="Verdana"/>
                <a:cs typeface="Verdana"/>
              </a:rPr>
              <a:t>$</a:t>
            </a:r>
            <a:r>
              <a:rPr lang="es-CO" sz="1400" b="1" dirty="0" smtClean="0">
                <a:solidFill>
                  <a:srgbClr val="262626"/>
                </a:solidFill>
                <a:latin typeface="Verdana"/>
                <a:cs typeface="Verdana"/>
              </a:rPr>
              <a:t>10,3 bill</a:t>
            </a:r>
            <a:endParaRPr lang="es-CO" sz="1400" b="1" dirty="0">
              <a:solidFill>
                <a:srgbClr val="262626"/>
              </a:solidFill>
              <a:latin typeface="Verdana"/>
              <a:cs typeface="Verdana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0753" y="6381328"/>
            <a:ext cx="4507007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</a:t>
            </a:r>
            <a:r>
              <a:rPr lang="es-ES" dirty="0" err="1"/>
              <a:t>BanRep</a:t>
            </a:r>
            <a:r>
              <a:rPr lang="es-ES" dirty="0"/>
              <a:t> (2015</a:t>
            </a:r>
            <a:r>
              <a:rPr lang="es-ES" dirty="0" smtClean="0"/>
              <a:t>) – Cálculos Cámara de Comercio de Cali</a:t>
            </a:r>
            <a:endParaRPr lang="es-ES" dirty="0"/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251520" y="548680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l"/>
            <a:r>
              <a:rPr lang="es-ES" dirty="0" smtClean="0"/>
              <a:t>El petróleo había adquirido </a:t>
            </a:r>
            <a:r>
              <a:rPr lang="es-ES" dirty="0"/>
              <a:t>una destacada importancia en la economía </a:t>
            </a:r>
            <a:r>
              <a:rPr lang="es-ES" dirty="0" smtClean="0"/>
              <a:t>nacional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3523961" y="4365104"/>
            <a:ext cx="1003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200" b="1" dirty="0" err="1" smtClean="0">
                <a:solidFill>
                  <a:srgbClr val="262626"/>
                </a:solidFill>
                <a:latin typeface="Verdana"/>
                <a:cs typeface="Verdana"/>
              </a:rPr>
              <a:t>Export</a:t>
            </a:r>
            <a:r>
              <a:rPr lang="es-CO" sz="1200" b="1" dirty="0" smtClean="0">
                <a:solidFill>
                  <a:srgbClr val="262626"/>
                </a:solidFill>
                <a:latin typeface="Verdana"/>
                <a:cs typeface="Verdana"/>
              </a:rPr>
              <a:t>.</a:t>
            </a:r>
          </a:p>
          <a:p>
            <a:pPr algn="ctr"/>
            <a:r>
              <a:rPr lang="es-CO" sz="1200" b="1" dirty="0" smtClean="0">
                <a:solidFill>
                  <a:srgbClr val="262626"/>
                </a:solidFill>
                <a:latin typeface="Verdana"/>
                <a:cs typeface="Verdana"/>
              </a:rPr>
              <a:t>47,0%</a:t>
            </a:r>
          </a:p>
          <a:p>
            <a:pPr algn="ctr"/>
            <a:r>
              <a:rPr lang="es-CO" sz="1200" b="1" dirty="0" smtClean="0">
                <a:solidFill>
                  <a:srgbClr val="262626"/>
                </a:solidFill>
                <a:latin typeface="Verdana"/>
                <a:cs typeface="Verdana"/>
              </a:rPr>
              <a:t>$51,5 </a:t>
            </a:r>
            <a:r>
              <a:rPr lang="es-CO" sz="1200" b="1" dirty="0" err="1" smtClean="0">
                <a:solidFill>
                  <a:srgbClr val="262626"/>
                </a:solidFill>
                <a:latin typeface="Verdana"/>
                <a:cs typeface="Verdana"/>
              </a:rPr>
              <a:t>bill</a:t>
            </a:r>
            <a:endParaRPr lang="es-CO" sz="1200" b="1" dirty="0">
              <a:solidFill>
                <a:srgbClr val="262626"/>
              </a:solidFill>
              <a:latin typeface="Verdana"/>
              <a:cs typeface="Verdana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379448" y="2323450"/>
            <a:ext cx="106792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300" b="1" dirty="0">
                <a:solidFill>
                  <a:srgbClr val="262626"/>
                </a:solidFill>
                <a:latin typeface="Verdana"/>
                <a:cs typeface="Verdana"/>
              </a:rPr>
              <a:t>PIB </a:t>
            </a:r>
          </a:p>
          <a:p>
            <a:pPr algn="ctr"/>
            <a:r>
              <a:rPr lang="es-CO" sz="1300" b="1" dirty="0">
                <a:solidFill>
                  <a:srgbClr val="262626"/>
                </a:solidFill>
                <a:latin typeface="Verdana"/>
                <a:cs typeface="Verdana"/>
              </a:rPr>
              <a:t>9,4%</a:t>
            </a:r>
          </a:p>
          <a:p>
            <a:pPr algn="ctr"/>
            <a:r>
              <a:rPr lang="es-CO" sz="1300" b="1" dirty="0">
                <a:solidFill>
                  <a:srgbClr val="262626"/>
                </a:solidFill>
                <a:latin typeface="Verdana"/>
                <a:cs typeface="Verdana"/>
              </a:rPr>
              <a:t>$</a:t>
            </a:r>
            <a:r>
              <a:rPr lang="es-CO" sz="1300" b="1" dirty="0" smtClean="0">
                <a:solidFill>
                  <a:srgbClr val="262626"/>
                </a:solidFill>
                <a:latin typeface="Verdana"/>
                <a:cs typeface="Verdana"/>
              </a:rPr>
              <a:t>68,4 </a:t>
            </a:r>
            <a:r>
              <a:rPr lang="es-CO" sz="1300" b="1" dirty="0">
                <a:solidFill>
                  <a:srgbClr val="262626"/>
                </a:solidFill>
                <a:latin typeface="Verdana"/>
                <a:cs typeface="Verdana"/>
              </a:rPr>
              <a:t>bill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5292080" y="4258002"/>
            <a:ext cx="2376096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CO" sz="1400" b="1" dirty="0" smtClean="0">
                <a:solidFill>
                  <a:srgbClr val="0000CC"/>
                </a:solidFill>
                <a:latin typeface="Verdana"/>
                <a:cs typeface="Verdana"/>
              </a:rPr>
              <a:t>Presupuesto Nacional</a:t>
            </a:r>
          </a:p>
          <a:p>
            <a:pPr algn="ctr"/>
            <a:r>
              <a:rPr lang="es-CO" sz="1400" b="1" dirty="0" smtClean="0">
                <a:solidFill>
                  <a:srgbClr val="262626"/>
                </a:solidFill>
                <a:latin typeface="Verdana"/>
                <a:cs typeface="Verdana"/>
              </a:rPr>
              <a:t>19,0%</a:t>
            </a:r>
          </a:p>
          <a:p>
            <a:pPr algn="ctr"/>
            <a:r>
              <a:rPr lang="es-CO" sz="1400" b="1" dirty="0">
                <a:solidFill>
                  <a:srgbClr val="262626"/>
                </a:solidFill>
                <a:latin typeface="Verdana"/>
                <a:cs typeface="Verdana"/>
              </a:rPr>
              <a:t>$</a:t>
            </a:r>
            <a:r>
              <a:rPr lang="es-CO" sz="1400" b="1" dirty="0" smtClean="0">
                <a:solidFill>
                  <a:srgbClr val="262626"/>
                </a:solidFill>
                <a:latin typeface="Verdana"/>
                <a:cs typeface="Verdana"/>
              </a:rPr>
              <a:t>19,6 bill</a:t>
            </a:r>
            <a:endParaRPr lang="es-CO" sz="1400" b="1" dirty="0">
              <a:solidFill>
                <a:srgbClr val="262626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6871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539552" y="5229200"/>
            <a:ext cx="3888432" cy="81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lnSpc>
                <a:spcPct val="70000"/>
              </a:lnSpc>
              <a:spcAft>
                <a:spcPct val="0"/>
              </a:spcAft>
            </a:pPr>
            <a:r>
              <a:rPr lang="es-ES" dirty="0" smtClean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La </a:t>
            </a:r>
            <a:r>
              <a:rPr lang="es-ES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F</a:t>
            </a:r>
            <a:r>
              <a:rPr lang="es-ES" dirty="0" smtClean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iesta</a:t>
            </a:r>
            <a:endParaRPr lang="es-ES" dirty="0">
              <a:solidFill>
                <a:srgbClr val="FFFFFF"/>
              </a:solidFill>
              <a:latin typeface="Verdana"/>
              <a:ea typeface="+mn-ea"/>
              <a:cs typeface="Verdan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49" y="36290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7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14684975"/>
              </p:ext>
            </p:extLst>
          </p:nvPr>
        </p:nvGraphicFramePr>
        <p:xfrm>
          <a:off x="1043608" y="2060848"/>
          <a:ext cx="7056784" cy="3652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835696" y="1520135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Escenarios de Producción de Petróleo en Colombia</a:t>
            </a:r>
          </a:p>
          <a:p>
            <a:r>
              <a:rPr lang="es-CO" sz="1400" dirty="0"/>
              <a:t>(MBD) 2013 </a:t>
            </a:r>
            <a:r>
              <a:rPr lang="es-ES" sz="1400" dirty="0"/>
              <a:t>- 2018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0" y="6366520"/>
            <a:ext cx="6948264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CO" dirty="0"/>
              <a:t>Fuente: Fedesarrollo – Elaboración Cámara de Comercio de Cali</a:t>
            </a:r>
            <a:endParaRPr lang="es-ES" dirty="0"/>
          </a:p>
        </p:txBody>
      </p:sp>
      <p:sp>
        <p:nvSpPr>
          <p:cNvPr id="5" name="1 Título"/>
          <p:cNvSpPr>
            <a:spLocks noGrp="1"/>
          </p:cNvSpPr>
          <p:nvPr>
            <p:ph type="title" idx="4294967295"/>
          </p:nvPr>
        </p:nvSpPr>
        <p:spPr>
          <a:xfrm>
            <a:off x="251520" y="548680"/>
            <a:ext cx="835292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ES" sz="2400" dirty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Los bajos precios internacionales, desestimularán la producción de crudo en Colombia</a:t>
            </a:r>
          </a:p>
        </p:txBody>
      </p:sp>
    </p:spTree>
    <p:extLst>
      <p:ext uri="{BB962C8B-B14F-4D97-AF65-F5344CB8AC3E}">
        <p14:creationId xmlns:p14="http://schemas.microsoft.com/office/powerpoint/2010/main" val="3148154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6495" y="6170820"/>
            <a:ext cx="7664515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defTabSz="457200">
              <a:defRPr sz="1200">
                <a:solidFill>
                  <a:prstClr val="black"/>
                </a:solidFill>
                <a:latin typeface="Trebuchet MS" panose="020B0603020202020204" pitchFamily="34" charset="0"/>
                <a:cs typeface="Verdana"/>
              </a:defRPr>
            </a:lvl1pPr>
          </a:lstStyle>
          <a:p>
            <a:r>
              <a:rPr lang="es-E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Fuente: </a:t>
            </a:r>
            <a:r>
              <a:rPr lang="es-CO" sz="9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Fedesarrollo</a:t>
            </a:r>
            <a:r>
              <a:rPr lang="es-CO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9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BanRep</a:t>
            </a:r>
            <a:r>
              <a:rPr lang="es-CO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FMI – Elaboración Cámara de Comercio de Cali</a:t>
            </a:r>
            <a:endParaRPr lang="es-E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835696" y="1484784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Proyecciones </a:t>
            </a:r>
            <a:r>
              <a:rPr lang="es-CO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crecimento PIB Colombia 2015 (%) </a:t>
            </a:r>
          </a:p>
          <a:p>
            <a:r>
              <a:rPr lang="es-CO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FMI</a:t>
            </a: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Fedesarrollo y </a:t>
            </a:r>
            <a:r>
              <a:rPr lang="es-CO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Banco de la República</a:t>
            </a:r>
            <a:endParaRPr lang="es-E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251520" y="404664"/>
            <a:ext cx="856895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just"/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Diferentes organismos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revisaron las  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proyecciones de crecimiento económico de Colombia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2015 hacia 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baja</a:t>
            </a:r>
            <a:endParaRPr lang="es-ES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1 CuadroTexto"/>
          <p:cNvSpPr txBox="1"/>
          <p:nvPr/>
        </p:nvSpPr>
        <p:spPr>
          <a:xfrm>
            <a:off x="1549195" y="2204864"/>
            <a:ext cx="1208403" cy="23402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200" b="1" dirty="0" smtClean="0">
                <a:solidFill>
                  <a:prstClr val="white">
                    <a:lumMod val="50000"/>
                  </a:prstClr>
                </a:solidFill>
                <a:latin typeface="Verdana"/>
                <a:cs typeface="Verdana"/>
              </a:rPr>
              <a:t>FMI</a:t>
            </a:r>
            <a:endParaRPr lang="es-CO" sz="1200" b="1" dirty="0">
              <a:solidFill>
                <a:prstClr val="white">
                  <a:lumMod val="50000"/>
                </a:prstClr>
              </a:solidFill>
              <a:latin typeface="Verdana"/>
              <a:cs typeface="Verdana"/>
            </a:endParaRPr>
          </a:p>
        </p:txBody>
      </p:sp>
      <p:sp>
        <p:nvSpPr>
          <p:cNvPr id="9" name="1 CuadroTexto"/>
          <p:cNvSpPr txBox="1"/>
          <p:nvPr/>
        </p:nvSpPr>
        <p:spPr>
          <a:xfrm>
            <a:off x="3707904" y="2150858"/>
            <a:ext cx="1728192" cy="37804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200" b="1" dirty="0" smtClean="0">
                <a:solidFill>
                  <a:prstClr val="white">
                    <a:lumMod val="50000"/>
                  </a:prstClr>
                </a:solidFill>
                <a:latin typeface="Verdana"/>
                <a:cs typeface="Verdana"/>
              </a:rPr>
              <a:t>FEDESARROLLO</a:t>
            </a:r>
            <a:endParaRPr lang="es-CO" sz="1200" b="1" dirty="0">
              <a:solidFill>
                <a:prstClr val="white">
                  <a:lumMod val="50000"/>
                </a:prstClr>
              </a:solidFill>
              <a:latin typeface="Verdana"/>
              <a:cs typeface="Verdana"/>
            </a:endParaRPr>
          </a:p>
        </p:txBody>
      </p:sp>
      <p:sp>
        <p:nvSpPr>
          <p:cNvPr id="10" name="1 CuadroTexto"/>
          <p:cNvSpPr txBox="1"/>
          <p:nvPr/>
        </p:nvSpPr>
        <p:spPr>
          <a:xfrm>
            <a:off x="6444208" y="2150858"/>
            <a:ext cx="1152128" cy="3420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200" b="1" dirty="0" smtClean="0">
                <a:solidFill>
                  <a:prstClr val="white">
                    <a:lumMod val="50000"/>
                  </a:prstClr>
                </a:solidFill>
                <a:latin typeface="Verdana"/>
                <a:cs typeface="Verdana"/>
              </a:rPr>
              <a:t>BANREP</a:t>
            </a:r>
            <a:endParaRPr lang="es-CO" sz="1200" b="1" dirty="0">
              <a:solidFill>
                <a:prstClr val="white">
                  <a:lumMod val="50000"/>
                </a:prstClr>
              </a:solidFill>
              <a:latin typeface="Verdana"/>
              <a:cs typeface="Verdana"/>
            </a:endParaRPr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1580248545"/>
              </p:ext>
            </p:extLst>
          </p:nvPr>
        </p:nvGraphicFramePr>
        <p:xfrm>
          <a:off x="251520" y="2311766"/>
          <a:ext cx="8568952" cy="3294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965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32510" y="1314346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ES" sz="1400" dirty="0"/>
              <a:t>Exportaciones de Colombia (USD millones) </a:t>
            </a:r>
          </a:p>
          <a:p>
            <a:r>
              <a:rPr lang="es-ES" sz="1400" dirty="0"/>
              <a:t>2013 - </a:t>
            </a:r>
            <a:r>
              <a:rPr lang="es-ES" sz="1400" dirty="0" smtClean="0"/>
              <a:t>2015</a:t>
            </a:r>
            <a:endParaRPr lang="es-ES" sz="1400" dirty="0"/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2172103421"/>
              </p:ext>
            </p:extLst>
          </p:nvPr>
        </p:nvGraphicFramePr>
        <p:xfrm>
          <a:off x="239634" y="1677513"/>
          <a:ext cx="8568952" cy="3983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1 Título"/>
          <p:cNvSpPr>
            <a:spLocks noGrp="1"/>
          </p:cNvSpPr>
          <p:nvPr>
            <p:ph type="title" idx="4294967295"/>
          </p:nvPr>
        </p:nvSpPr>
        <p:spPr>
          <a:xfrm>
            <a:off x="251520" y="548680"/>
            <a:ext cx="864096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400" dirty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En septiembre de 2014 empezó el declive de las exportaciones nacionales</a:t>
            </a:r>
          </a:p>
        </p:txBody>
      </p:sp>
      <p:sp>
        <p:nvSpPr>
          <p:cNvPr id="9" name="8 Elipse"/>
          <p:cNvSpPr/>
          <p:nvPr/>
        </p:nvSpPr>
        <p:spPr>
          <a:xfrm>
            <a:off x="6660232" y="2132856"/>
            <a:ext cx="2232248" cy="3425419"/>
          </a:xfrm>
          <a:prstGeom prst="ellipse">
            <a:avLst/>
          </a:prstGeom>
          <a:noFill/>
          <a:ln>
            <a:solidFill>
              <a:srgbClr val="B900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9 CuadroTexto"/>
          <p:cNvSpPr txBox="1"/>
          <p:nvPr/>
        </p:nvSpPr>
        <p:spPr>
          <a:xfrm>
            <a:off x="26495" y="6309320"/>
            <a:ext cx="7929881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DANE </a:t>
            </a:r>
            <a:r>
              <a:rPr lang="es-CO" dirty="0"/>
              <a:t>- Elaboración Cámara de Comercio de Cali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259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55616" y="1556792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ES" sz="1400" dirty="0"/>
              <a:t>Evolución </a:t>
            </a:r>
            <a:r>
              <a:rPr lang="es-ES" sz="1400" dirty="0" smtClean="0"/>
              <a:t>balanza </a:t>
            </a:r>
            <a:r>
              <a:rPr lang="es-ES" sz="1400" dirty="0"/>
              <a:t>comercial de Colombia </a:t>
            </a:r>
          </a:p>
          <a:p>
            <a:r>
              <a:rPr lang="es-ES" sz="1400" dirty="0" smtClean="0"/>
              <a:t>2013 </a:t>
            </a:r>
            <a:r>
              <a:rPr lang="es-ES" sz="1400" dirty="0"/>
              <a:t>- </a:t>
            </a:r>
            <a:r>
              <a:rPr lang="es-ES" sz="1400" dirty="0" smtClean="0"/>
              <a:t>2015 (USD miles de millones FOB)</a:t>
            </a:r>
            <a:endParaRPr lang="es-ES" sz="1400" dirty="0"/>
          </a:p>
        </p:txBody>
      </p:sp>
      <p:sp>
        <p:nvSpPr>
          <p:cNvPr id="8" name="1 Título"/>
          <p:cNvSpPr>
            <a:spLocks noGrp="1"/>
          </p:cNvSpPr>
          <p:nvPr>
            <p:ph type="title" idx="4294967295"/>
          </p:nvPr>
        </p:nvSpPr>
        <p:spPr>
          <a:xfrm>
            <a:off x="251520" y="548680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400" dirty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La caída del precio del petróleo </a:t>
            </a:r>
            <a:r>
              <a:rPr lang="es-CO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aumentará el déficit comercial</a:t>
            </a:r>
            <a:endParaRPr lang="es-CO" sz="2400" dirty="0">
              <a:solidFill>
                <a:srgbClr val="0076BD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6495" y="6309320"/>
            <a:ext cx="792988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</a:t>
            </a:r>
            <a:r>
              <a:rPr lang="es-ES" dirty="0" smtClean="0"/>
              <a:t>DANE, </a:t>
            </a:r>
            <a:r>
              <a:rPr lang="es-CO" dirty="0" smtClean="0"/>
              <a:t>Fedesarrollo </a:t>
            </a:r>
            <a:r>
              <a:rPr lang="es-CO" dirty="0"/>
              <a:t>- Elaboración Cámara de Comercio de Cali</a:t>
            </a:r>
          </a:p>
          <a:p>
            <a:r>
              <a:rPr lang="es-CO" dirty="0"/>
              <a:t>*Proyecciones Fedesarrollo</a:t>
            </a:r>
            <a:endParaRPr lang="es-ES" dirty="0"/>
          </a:p>
        </p:txBody>
      </p:sp>
      <p:graphicFrame>
        <p:nvGraphicFramePr>
          <p:cNvPr id="7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1476910"/>
              </p:ext>
            </p:extLst>
          </p:nvPr>
        </p:nvGraphicFramePr>
        <p:xfrm>
          <a:off x="679888" y="2080012"/>
          <a:ext cx="7704856" cy="3791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386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772916211"/>
              </p:ext>
            </p:extLst>
          </p:nvPr>
        </p:nvGraphicFramePr>
        <p:xfrm>
          <a:off x="1043608" y="2008004"/>
          <a:ext cx="6792416" cy="395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635993" y="1484784"/>
            <a:ext cx="584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Déficit </a:t>
            </a:r>
            <a:r>
              <a:rPr lang="es-CO" sz="1400" dirty="0" smtClean="0"/>
              <a:t>Fiscal </a:t>
            </a:r>
            <a:r>
              <a:rPr lang="es-CO" sz="1400" dirty="0"/>
              <a:t>del GNC </a:t>
            </a:r>
          </a:p>
          <a:p>
            <a:r>
              <a:rPr lang="es-CO" sz="1400" dirty="0"/>
              <a:t>2010 – 2016 (% del PIB)</a:t>
            </a:r>
          </a:p>
        </p:txBody>
      </p:sp>
      <p:sp>
        <p:nvSpPr>
          <p:cNvPr id="7" name="1 Título"/>
          <p:cNvSpPr>
            <a:spLocks noGrp="1"/>
          </p:cNvSpPr>
          <p:nvPr>
            <p:ph type="title" idx="4294967295"/>
          </p:nvPr>
        </p:nvSpPr>
        <p:spPr>
          <a:xfrm>
            <a:off x="251520" y="548680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A pesar de la reforma tributaria y el aplazamiento del gasto, el déficit del gobierno (GNC) se ampliará</a:t>
            </a:r>
            <a:endParaRPr lang="es-CO" sz="2400" dirty="0">
              <a:solidFill>
                <a:srgbClr val="0076BD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6495" y="6309320"/>
            <a:ext cx="792988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</a:t>
            </a:r>
            <a:r>
              <a:rPr lang="es-CO" dirty="0" err="1"/>
              <a:t>Minhacienda</a:t>
            </a:r>
            <a:r>
              <a:rPr lang="es-CO" dirty="0"/>
              <a:t>, Fedesarrollo - Elaboración Cámara de Comercio de Cali</a:t>
            </a:r>
          </a:p>
          <a:p>
            <a:r>
              <a:rPr lang="es-CO" dirty="0"/>
              <a:t>* Proyecciones Fedesarrollo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9332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24006412"/>
              </p:ext>
            </p:extLst>
          </p:nvPr>
        </p:nvGraphicFramePr>
        <p:xfrm>
          <a:off x="323527" y="2183242"/>
          <a:ext cx="8568953" cy="3766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475656" y="1628800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Índice de Confianza del consumidor en Colombia (Balance %) </a:t>
            </a:r>
          </a:p>
          <a:p>
            <a:r>
              <a:rPr lang="es-CO" sz="1400" dirty="0"/>
              <a:t>2003 – </a:t>
            </a:r>
            <a:r>
              <a:rPr lang="es-CO" sz="1400" dirty="0" smtClean="0"/>
              <a:t>2015</a:t>
            </a:r>
            <a:endParaRPr lang="es-CO" sz="1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26494" y="6299727"/>
            <a:ext cx="8865986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Fedesarrollo – Cálculos Cámara de Comercio de Cali</a:t>
            </a:r>
          </a:p>
        </p:txBody>
      </p:sp>
      <p:sp>
        <p:nvSpPr>
          <p:cNvPr id="2" name="1 Elipse"/>
          <p:cNvSpPr/>
          <p:nvPr/>
        </p:nvSpPr>
        <p:spPr>
          <a:xfrm>
            <a:off x="8212004" y="3671296"/>
            <a:ext cx="648072" cy="1913251"/>
          </a:xfrm>
          <a:prstGeom prst="ellipse">
            <a:avLst/>
          </a:prstGeom>
          <a:noFill/>
          <a:ln>
            <a:solidFill>
              <a:srgbClr val="B900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1 Título"/>
          <p:cNvSpPr>
            <a:spLocks noGrp="1"/>
          </p:cNvSpPr>
          <p:nvPr>
            <p:ph type="title" idx="4294967295"/>
          </p:nvPr>
        </p:nvSpPr>
        <p:spPr>
          <a:xfrm>
            <a:off x="251520" y="476672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La confianza de los consumidores sufrió una </a:t>
            </a:r>
            <a:br>
              <a:rPr lang="es-CO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</a:br>
            <a:r>
              <a:rPr lang="es-CO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caída pronunciada</a:t>
            </a:r>
            <a:endParaRPr lang="es-CO" sz="2400" dirty="0">
              <a:solidFill>
                <a:srgbClr val="0076BD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4382095" y="3914646"/>
            <a:ext cx="504764" cy="1669901"/>
          </a:xfrm>
          <a:prstGeom prst="ellipse">
            <a:avLst/>
          </a:prstGeom>
          <a:noFill/>
          <a:ln>
            <a:solidFill>
              <a:srgbClr val="B900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15 Elipse"/>
          <p:cNvSpPr/>
          <p:nvPr/>
        </p:nvSpPr>
        <p:spPr>
          <a:xfrm>
            <a:off x="755576" y="3577439"/>
            <a:ext cx="648072" cy="2036987"/>
          </a:xfrm>
          <a:prstGeom prst="ellipse">
            <a:avLst/>
          </a:prstGeom>
          <a:noFill/>
          <a:ln>
            <a:solidFill>
              <a:srgbClr val="B900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9287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11560" y="5301208"/>
            <a:ext cx="7200800" cy="81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  <a:defRPr sz="4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l" defTabSz="914400"/>
            <a:r>
              <a:rPr lang="es-ES" dirty="0" smtClean="0">
                <a:solidFill>
                  <a:prstClr val="white"/>
                </a:solidFill>
              </a:rPr>
              <a:t>El </a:t>
            </a:r>
            <a:r>
              <a:rPr lang="es-ES" i="1" dirty="0" smtClean="0">
                <a:solidFill>
                  <a:prstClr val="white"/>
                </a:solidFill>
              </a:rPr>
              <a:t>“</a:t>
            </a:r>
            <a:r>
              <a:rPr lang="es-ES" i="1" dirty="0" err="1" smtClean="0">
                <a:solidFill>
                  <a:prstClr val="white"/>
                </a:solidFill>
              </a:rPr>
              <a:t>after</a:t>
            </a:r>
            <a:r>
              <a:rPr lang="es-ES" i="1" dirty="0" smtClean="0">
                <a:solidFill>
                  <a:prstClr val="white"/>
                </a:solidFill>
              </a:rPr>
              <a:t> </a:t>
            </a:r>
            <a:r>
              <a:rPr lang="es-ES" i="1" dirty="0" err="1" smtClean="0">
                <a:solidFill>
                  <a:prstClr val="white"/>
                </a:solidFill>
              </a:rPr>
              <a:t>party</a:t>
            </a:r>
            <a:r>
              <a:rPr lang="es-ES" i="1" dirty="0" smtClean="0">
                <a:solidFill>
                  <a:prstClr val="white"/>
                </a:solidFill>
              </a:rPr>
              <a:t>”</a:t>
            </a:r>
            <a:endParaRPr lang="es-ES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5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514500" y="348264"/>
            <a:ext cx="8280920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fontAlgn="base">
              <a:lnSpc>
                <a:spcPct val="90000"/>
              </a:lnSpc>
              <a:spcAft>
                <a:spcPct val="0"/>
              </a:spcAft>
            </a:pPr>
            <a:r>
              <a:rPr lang="es-CO" sz="24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Durante el primer semestre de 2015, la </a:t>
            </a:r>
            <a:r>
              <a:rPr lang="es-CO" sz="2400" dirty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producción industrial en Cali* </a:t>
            </a:r>
            <a:r>
              <a:rPr lang="es-CO" sz="24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creció 3,2% </a:t>
            </a:r>
            <a:r>
              <a:rPr lang="es-CO" sz="2400" dirty="0" err="1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a.a</a:t>
            </a:r>
            <a:r>
              <a:rPr lang="es-CO" sz="24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., por encima de los principales centros industriales del país</a:t>
            </a:r>
            <a:endParaRPr lang="es-CO" sz="2400" strike="sngStrike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57240943"/>
              </p:ext>
            </p:extLst>
          </p:nvPr>
        </p:nvGraphicFramePr>
        <p:xfrm>
          <a:off x="186950" y="2187369"/>
          <a:ext cx="8686800" cy="3908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893675" y="1776341"/>
            <a:ext cx="724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Variación (%) Producción Industrial por Ciudades</a:t>
            </a:r>
          </a:p>
          <a:p>
            <a:pPr algn="ctr"/>
            <a:r>
              <a:rPr lang="es-CO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Enero – junio  2010-2015</a:t>
            </a:r>
            <a:endParaRPr lang="es-ES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0" y="6096000"/>
            <a:ext cx="544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</a:t>
            </a:r>
            <a:r>
              <a:rPr lang="es-CO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CO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DANE – Elaboración Cámara de Comercio de Cali</a:t>
            </a:r>
          </a:p>
          <a:p>
            <a:r>
              <a:rPr lang="es-CO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Cali</a:t>
            </a:r>
            <a:r>
              <a:rPr lang="es-CO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Yumbo, Jamundí y </a:t>
            </a:r>
            <a:r>
              <a:rPr lang="es-CO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Palmira</a:t>
            </a:r>
            <a:endParaRPr lang="es-CO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0603457"/>
              </p:ext>
            </p:extLst>
          </p:nvPr>
        </p:nvGraphicFramePr>
        <p:xfrm>
          <a:off x="611560" y="2011032"/>
          <a:ext cx="81534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0" y="6096000"/>
            <a:ext cx="544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</a:t>
            </a:r>
            <a:r>
              <a:rPr lang="es-CO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CO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DANE – Elaboración Cámara de Comercio de Cali</a:t>
            </a:r>
          </a:p>
          <a:p>
            <a:r>
              <a:rPr lang="es-CO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Cali</a:t>
            </a:r>
            <a:r>
              <a:rPr lang="es-CO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Yumbo, Jamundí y </a:t>
            </a:r>
            <a:r>
              <a:rPr lang="es-CO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Palmira</a:t>
            </a:r>
            <a:endParaRPr lang="es-CO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9552" y="476672"/>
            <a:ext cx="828903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lnSpc>
                <a:spcPct val="90000"/>
              </a:lnSpc>
              <a:spcAft>
                <a:spcPct val="0"/>
              </a:spcAft>
            </a:pPr>
            <a:r>
              <a:rPr lang="es-ES" sz="24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crecimiento de la </a:t>
            </a:r>
            <a:r>
              <a:rPr lang="es-ES" sz="2400" dirty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producción </a:t>
            </a:r>
            <a:r>
              <a:rPr lang="es-ES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industrial en Cali </a:t>
            </a:r>
            <a:r>
              <a:rPr lang="es-ES" sz="2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durante el primer semestre de 2015 estuvo </a:t>
            </a:r>
            <a:r>
              <a:rPr lang="es-ES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liderada por </a:t>
            </a:r>
            <a:r>
              <a:rPr lang="es-ES" sz="2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otros químicos </a:t>
            </a:r>
            <a:r>
              <a:rPr lang="es-ES" sz="24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(26,2%) y  bebidas (13,7%) a.a.</a:t>
            </a:r>
            <a:endParaRPr lang="es-ES" sz="2400" dirty="0">
              <a:solidFill>
                <a:srgbClr val="0076B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957420" y="1484784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Variación </a:t>
            </a:r>
            <a:r>
              <a:rPr lang="es-CO" sz="1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a.a</a:t>
            </a:r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(%) Producción </a:t>
            </a: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ndustrial Cali</a:t>
            </a:r>
            <a:r>
              <a:rPr lang="es-CO" sz="1400" b="1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lang="es-CO" sz="1400" b="1" baseline="30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semestre 2014/2015</a:t>
            </a:r>
            <a:endParaRPr lang="es-E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112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2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87721"/>
              </p:ext>
            </p:extLst>
          </p:nvPr>
        </p:nvGraphicFramePr>
        <p:xfrm>
          <a:off x="296525" y="2213865"/>
          <a:ext cx="8505945" cy="3822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25400" y="6172185"/>
            <a:ext cx="59417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Fuente: DANE – Elaboración Cámara de Comercio de Cali</a:t>
            </a:r>
            <a:endParaRPr lang="es-E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544318" y="2355593"/>
            <a:ext cx="939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solidFill>
                  <a:srgbClr val="C00000"/>
                </a:solidFill>
                <a:latin typeface="Trebuchet MS" panose="020B0603020202020204" pitchFamily="34" charset="0"/>
                <a:ea typeface="Verdana" pitchFamily="34" charset="0"/>
                <a:cs typeface="Verdana" pitchFamily="34" charset="0"/>
              </a:rPr>
              <a:t>-49,4%</a:t>
            </a:r>
            <a:endParaRPr lang="es-CO" sz="1600" b="1" dirty="0">
              <a:solidFill>
                <a:srgbClr val="C00000"/>
              </a:solidFill>
              <a:latin typeface="Trebuchet MS" panose="020B0603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021161" y="3789040"/>
            <a:ext cx="1071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solidFill>
                  <a:srgbClr val="006600"/>
                </a:solidFill>
                <a:latin typeface="Trebuchet MS" panose="020B0603020202020204" pitchFamily="34" charset="0"/>
                <a:ea typeface="Verdana" pitchFamily="34" charset="0"/>
                <a:cs typeface="Verdana" pitchFamily="34" charset="0"/>
              </a:rPr>
              <a:t>47,9%</a:t>
            </a:r>
            <a:endParaRPr lang="es-CO" sz="1600" b="1" dirty="0">
              <a:solidFill>
                <a:srgbClr val="006600"/>
              </a:solidFill>
              <a:latin typeface="Trebuchet MS" panose="020B0603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497339" y="3645024"/>
            <a:ext cx="1154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solidFill>
                  <a:srgbClr val="006600"/>
                </a:solidFill>
                <a:latin typeface="Trebuchet MS" panose="020B0603020202020204" pitchFamily="34" charset="0"/>
                <a:ea typeface="Verdana" pitchFamily="34" charset="0"/>
                <a:cs typeface="Verdana" pitchFamily="34" charset="0"/>
              </a:rPr>
              <a:t>34,6%</a:t>
            </a:r>
            <a:endParaRPr lang="es-CO" sz="1600" b="1" dirty="0">
              <a:solidFill>
                <a:srgbClr val="006600"/>
              </a:solidFill>
              <a:latin typeface="Trebuchet MS" panose="020B0603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113838" y="3717032"/>
            <a:ext cx="95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solidFill>
                  <a:srgbClr val="006600"/>
                </a:solidFill>
                <a:latin typeface="Trebuchet MS" panose="020B0603020202020204" pitchFamily="34" charset="0"/>
                <a:ea typeface="Verdana" pitchFamily="34" charset="0"/>
                <a:cs typeface="Verdana" pitchFamily="34" charset="0"/>
              </a:rPr>
              <a:t>9,7%</a:t>
            </a:r>
            <a:endParaRPr lang="es-CO" sz="1600" b="1" dirty="0">
              <a:solidFill>
                <a:srgbClr val="006600"/>
              </a:solidFill>
              <a:latin typeface="Trebuchet MS" panose="020B0603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507441" y="260648"/>
            <a:ext cx="84104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lnSpc>
                <a:spcPct val="90000"/>
              </a:lnSpc>
              <a:spcAft>
                <a:spcPct val="0"/>
              </a:spcAft>
            </a:pPr>
            <a:r>
              <a:rPr lang="es-CO" sz="24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el Valle del Cauca aumentó 34,6% el área aprobada </a:t>
            </a:r>
            <a:r>
              <a:rPr lang="es-CO" sz="2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construcción </a:t>
            </a:r>
            <a:r>
              <a:rPr lang="es-CO" sz="24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enero-julio 2015 </a:t>
            </a:r>
            <a:r>
              <a:rPr lang="es-CO" sz="2400" dirty="0" err="1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a.a</a:t>
            </a:r>
            <a:r>
              <a:rPr lang="es-CO" sz="24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es-ES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56906" y="1233559"/>
            <a:ext cx="5525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920" b="1" i="0" u="none" strike="noStrike" kern="1200" baseline="0">
                <a:solidFill>
                  <a:prstClr val="black"/>
                </a:solidFill>
                <a:latin typeface="Trebuchet MS" pitchFamily="34" charset="0"/>
                <a:ea typeface="+mn-ea"/>
                <a:cs typeface="Arial" pitchFamily="34" charset="0"/>
              </a:defRPr>
            </a:pP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Área aprobada (diez mil m2) y variación (%) </a:t>
            </a:r>
          </a:p>
          <a:p>
            <a:pPr algn="ctr">
              <a:defRPr sz="1920" b="1" i="0" u="none" strike="noStrike" kern="1200" baseline="0">
                <a:solidFill>
                  <a:prstClr val="black"/>
                </a:solidFill>
                <a:latin typeface="Trebuchet MS" pitchFamily="34" charset="0"/>
                <a:ea typeface="+mn-ea"/>
                <a:cs typeface="Arial" pitchFamily="34" charset="0"/>
              </a:defRPr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principales departamentos enero - </a:t>
            </a:r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julio 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2013 - 2015</a:t>
            </a:r>
            <a:endParaRPr lang="es-CO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89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0" y="6381328"/>
            <a:ext cx="886598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Global </a:t>
            </a:r>
            <a:r>
              <a:rPr lang="es-ES" dirty="0" err="1"/>
              <a:t>Economic</a:t>
            </a:r>
            <a:r>
              <a:rPr lang="es-ES" dirty="0"/>
              <a:t> Monitor (GEM) </a:t>
            </a:r>
            <a:r>
              <a:rPr lang="es-ES" dirty="0" err="1"/>
              <a:t>Commodities</a:t>
            </a:r>
            <a:r>
              <a:rPr lang="es-ES" dirty="0"/>
              <a:t>/Banco Mundial – </a:t>
            </a:r>
            <a:endParaRPr lang="es-ES" dirty="0" smtClean="0"/>
          </a:p>
          <a:p>
            <a:r>
              <a:rPr lang="es-ES" dirty="0" smtClean="0"/>
              <a:t>Cálculos </a:t>
            </a:r>
            <a:r>
              <a:rPr lang="es-ES" dirty="0"/>
              <a:t>Cámara de Comercio de </a:t>
            </a:r>
            <a:r>
              <a:rPr lang="es-ES" dirty="0" smtClean="0"/>
              <a:t>Cali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1331640" y="1269921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defRPr>
            </a:lvl1pPr>
          </a:lstStyle>
          <a:p>
            <a:pPr>
              <a:defRPr sz="1440" b="1" i="0" u="none" strike="noStrike" kern="1200" baseline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s-CO" sz="1400" dirty="0" smtClean="0">
                <a:latin typeface="Verdana"/>
                <a:cs typeface="Verdana"/>
              </a:rPr>
              <a:t>Producción (MM Tons) y precio </a:t>
            </a:r>
            <a:r>
              <a:rPr lang="es-CO" sz="1400" dirty="0">
                <a:latin typeface="Verdana"/>
                <a:cs typeface="Verdana"/>
              </a:rPr>
              <a:t>del </a:t>
            </a:r>
            <a:r>
              <a:rPr lang="es-CO" sz="1400" dirty="0" smtClean="0">
                <a:latin typeface="Verdana"/>
                <a:cs typeface="Verdana"/>
              </a:rPr>
              <a:t>carbón (USD/Ton) </a:t>
            </a:r>
          </a:p>
          <a:p>
            <a:pPr>
              <a:defRPr sz="1440" b="1" i="0" u="none" strike="noStrike" kern="1200" baseline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s-CO" sz="1400" dirty="0" smtClean="0">
                <a:latin typeface="Verdana"/>
                <a:cs typeface="Verdana"/>
              </a:rPr>
              <a:t>2003 – 2014</a:t>
            </a:r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3006894105"/>
              </p:ext>
            </p:extLst>
          </p:nvPr>
        </p:nvGraphicFramePr>
        <p:xfrm>
          <a:off x="611560" y="1844824"/>
          <a:ext cx="7704856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10 Rectángulo"/>
          <p:cNvSpPr/>
          <p:nvPr/>
        </p:nvSpPr>
        <p:spPr>
          <a:xfrm>
            <a:off x="251520" y="188640"/>
            <a:ext cx="8614466" cy="7183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CO" sz="2400" dirty="0">
                <a:solidFill>
                  <a:srgbClr val="0076BD"/>
                </a:solidFill>
                <a:latin typeface="Verdana"/>
                <a:cs typeface="Verdana"/>
              </a:rPr>
              <a:t>El valor de la producción de carbón colombiano </a:t>
            </a:r>
            <a:r>
              <a:rPr lang="es-CO" sz="2400" dirty="0" smtClean="0">
                <a:solidFill>
                  <a:srgbClr val="0076BD"/>
                </a:solidFill>
                <a:latin typeface="Verdana"/>
                <a:cs typeface="Verdana"/>
              </a:rPr>
              <a:t>creció 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CO" sz="2400" dirty="0" smtClean="0">
                <a:solidFill>
                  <a:srgbClr val="0076BD"/>
                </a:solidFill>
                <a:latin typeface="Verdana"/>
                <a:cs typeface="Verdana"/>
              </a:rPr>
              <a:t>3,5 </a:t>
            </a:r>
            <a:r>
              <a:rPr lang="es-CO" sz="2400" dirty="0">
                <a:solidFill>
                  <a:srgbClr val="0076BD"/>
                </a:solidFill>
                <a:latin typeface="Verdana"/>
                <a:cs typeface="Verdana"/>
              </a:rPr>
              <a:t>veces </a:t>
            </a:r>
            <a:r>
              <a:rPr lang="es-CO" sz="2400" dirty="0" smtClean="0">
                <a:solidFill>
                  <a:srgbClr val="0076BD"/>
                </a:solidFill>
                <a:latin typeface="Verdana"/>
                <a:cs typeface="Verdana"/>
              </a:rPr>
              <a:t>desde 2003</a:t>
            </a:r>
            <a:endParaRPr lang="es-CO" sz="2400" dirty="0">
              <a:solidFill>
                <a:srgbClr val="0076BD"/>
              </a:solidFill>
              <a:latin typeface="Verdana"/>
              <a:cs typeface="Verdana"/>
            </a:endParaRPr>
          </a:p>
        </p:txBody>
      </p:sp>
      <p:sp>
        <p:nvSpPr>
          <p:cNvPr id="6" name="1 CuadroTexto"/>
          <p:cNvSpPr txBox="1"/>
          <p:nvPr/>
        </p:nvSpPr>
        <p:spPr>
          <a:xfrm>
            <a:off x="1081594" y="3717032"/>
            <a:ext cx="1080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300" b="1" dirty="0" smtClean="0">
                <a:latin typeface="Trebuchet MS"/>
                <a:cs typeface="Trebuchet MS"/>
              </a:rPr>
              <a:t>USD 1.700 MM</a:t>
            </a:r>
            <a:endParaRPr lang="es-CO" sz="1300" b="1" dirty="0">
              <a:latin typeface="Trebuchet MS"/>
              <a:cs typeface="Trebuchet MS"/>
            </a:endParaRPr>
          </a:p>
        </p:txBody>
      </p:sp>
      <p:sp>
        <p:nvSpPr>
          <p:cNvPr id="7" name="1 CuadroTexto"/>
          <p:cNvSpPr txBox="1"/>
          <p:nvPr/>
        </p:nvSpPr>
        <p:spPr>
          <a:xfrm>
            <a:off x="6876256" y="1988840"/>
            <a:ext cx="1080143" cy="492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300" b="1" dirty="0" smtClean="0">
                <a:latin typeface="Trebuchet MS"/>
                <a:cs typeface="Trebuchet MS"/>
              </a:rPr>
              <a:t>USD 5.800 MM</a:t>
            </a:r>
            <a:endParaRPr lang="es-CO" sz="1300" b="1" dirty="0">
              <a:latin typeface="Trebuchet MS"/>
              <a:cs typeface="Trebuchet MS"/>
            </a:endParaRPr>
          </a:p>
        </p:txBody>
      </p:sp>
      <p:sp>
        <p:nvSpPr>
          <p:cNvPr id="10" name="1 CuadroTexto"/>
          <p:cNvSpPr txBox="1"/>
          <p:nvPr/>
        </p:nvSpPr>
        <p:spPr>
          <a:xfrm>
            <a:off x="5324338" y="2131015"/>
            <a:ext cx="10801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300" b="1" dirty="0" smtClean="0">
                <a:latin typeface="Trebuchet MS"/>
                <a:cs typeface="Trebuchet MS"/>
              </a:rPr>
              <a:t>USD 9.500 MM</a:t>
            </a:r>
            <a:endParaRPr lang="es-CO" sz="1300" b="1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68274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series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2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983478"/>
              </p:ext>
            </p:extLst>
          </p:nvPr>
        </p:nvGraphicFramePr>
        <p:xfrm>
          <a:off x="296525" y="2213864"/>
          <a:ext cx="8505945" cy="3822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25400" y="6246467"/>
            <a:ext cx="63504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Fuente: DANE – Elaboración Cámara de Comercio de Cali</a:t>
            </a:r>
            <a:endParaRPr lang="es-E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514195" y="1819750"/>
            <a:ext cx="945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solidFill>
                  <a:srgbClr val="C00000"/>
                </a:solidFill>
                <a:latin typeface="Trebuchet MS" panose="020B0603020202020204" pitchFamily="34" charset="0"/>
                <a:ea typeface="Verdana" pitchFamily="34" charset="0"/>
                <a:cs typeface="Verdana" pitchFamily="34" charset="0"/>
              </a:rPr>
              <a:t>-49,4%</a:t>
            </a:r>
            <a:endParaRPr lang="es-CO" sz="1600" b="1" dirty="0">
              <a:solidFill>
                <a:srgbClr val="C00000"/>
              </a:solidFill>
              <a:latin typeface="Trebuchet MS" panose="020B0603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427984" y="4041312"/>
            <a:ext cx="810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solidFill>
                  <a:srgbClr val="006600"/>
                </a:solidFill>
                <a:latin typeface="Trebuchet MS" panose="020B0603020202020204" pitchFamily="34" charset="0"/>
                <a:ea typeface="Verdana" pitchFamily="34" charset="0"/>
                <a:cs typeface="Verdana" pitchFamily="34" charset="0"/>
              </a:rPr>
              <a:t>35,1%</a:t>
            </a:r>
            <a:endParaRPr lang="es-CO" sz="1600" b="1" dirty="0">
              <a:solidFill>
                <a:srgbClr val="006600"/>
              </a:solidFill>
              <a:latin typeface="Trebuchet MS" panose="020B0603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903345" y="4414441"/>
            <a:ext cx="945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solidFill>
                  <a:srgbClr val="C00000"/>
                </a:solidFill>
                <a:latin typeface="Trebuchet MS" panose="020B0603020202020204" pitchFamily="34" charset="0"/>
                <a:ea typeface="Verdana" pitchFamily="34" charset="0"/>
                <a:cs typeface="Verdana" pitchFamily="34" charset="0"/>
              </a:rPr>
              <a:t>-13,2%</a:t>
            </a:r>
            <a:endParaRPr lang="es-CO" sz="1600" b="1" dirty="0">
              <a:solidFill>
                <a:srgbClr val="C00000"/>
              </a:solidFill>
              <a:latin typeface="Trebuchet MS" panose="020B0603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987824" y="4379866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solidFill>
                  <a:srgbClr val="C00000"/>
                </a:solidFill>
                <a:latin typeface="Trebuchet MS" panose="020B0603020202020204" pitchFamily="34" charset="0"/>
                <a:ea typeface="Verdana" pitchFamily="34" charset="0"/>
                <a:cs typeface="Verdana" pitchFamily="34" charset="0"/>
              </a:rPr>
              <a:t>-13,0%</a:t>
            </a:r>
            <a:endParaRPr lang="es-CO" sz="1600" b="1" dirty="0">
              <a:solidFill>
                <a:srgbClr val="C00000"/>
              </a:solidFill>
              <a:latin typeface="Trebuchet MS" panose="020B06030202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467544" y="290736"/>
            <a:ext cx="821283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lnSpc>
                <a:spcPct val="90000"/>
              </a:lnSpc>
              <a:spcAft>
                <a:spcPct val="0"/>
              </a:spcAft>
            </a:pPr>
            <a:r>
              <a:rPr lang="es-ES" sz="24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Cali el área aprobada en enero – julio aumentó 35,1% a.a. La más alta entre las principales ciudades  </a:t>
            </a:r>
            <a:endParaRPr lang="es-ES" sz="2400" dirty="0">
              <a:solidFill>
                <a:srgbClr val="0076B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076704" y="1233559"/>
            <a:ext cx="4886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920" b="1" i="0" u="none" strike="noStrike" kern="1200" baseline="0">
                <a:solidFill>
                  <a:prstClr val="black"/>
                </a:solidFill>
                <a:latin typeface="Trebuchet MS" pitchFamily="34" charset="0"/>
                <a:ea typeface="+mn-ea"/>
                <a:cs typeface="Arial" pitchFamily="34" charset="0"/>
              </a:defRPr>
            </a:pP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Área aprobada (diez mil m2) y variación (%) </a:t>
            </a:r>
          </a:p>
          <a:p>
            <a:pPr algn="ctr">
              <a:defRPr sz="1920" b="1" i="0" u="none" strike="noStrike" kern="1200" baseline="0">
                <a:solidFill>
                  <a:prstClr val="black"/>
                </a:solidFill>
                <a:latin typeface="Trebuchet MS" pitchFamily="34" charset="0"/>
                <a:ea typeface="+mn-ea"/>
                <a:cs typeface="Arial" pitchFamily="34" charset="0"/>
              </a:defRPr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principales </a:t>
            </a:r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ciudades 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enero - </a:t>
            </a:r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julio 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2013 - 2015</a:t>
            </a:r>
            <a:endParaRPr lang="es-CO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0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249382" y="181152"/>
            <a:ext cx="8723218" cy="1133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defTabSz="914400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400" dirty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confianza de los consumidores en Cali, medida a través del ICC de Fedesarrollo, para </a:t>
            </a:r>
            <a:r>
              <a:rPr lang="es-CO" sz="24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agosto </a:t>
            </a:r>
            <a:r>
              <a:rPr lang="es-CO" sz="2400" dirty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2015 fue </a:t>
            </a:r>
            <a:r>
              <a:rPr lang="es-CO" sz="24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0,6%, </a:t>
            </a:r>
            <a:r>
              <a:rPr lang="es-CO" sz="2400" dirty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superior al registro de Bogotá </a:t>
            </a:r>
            <a:r>
              <a:rPr lang="es-CO" sz="24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(-5,1%)</a:t>
            </a:r>
            <a:endParaRPr lang="es-ES" sz="2400" dirty="0">
              <a:solidFill>
                <a:srgbClr val="0076B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21495168"/>
              </p:ext>
            </p:extLst>
          </p:nvPr>
        </p:nvGraphicFramePr>
        <p:xfrm>
          <a:off x="649165" y="2123854"/>
          <a:ext cx="7920880" cy="3858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36004" y="6316578"/>
            <a:ext cx="64082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O" sz="900" dirty="0">
                <a:latin typeface="Verdana" panose="020B0604030504040204" pitchFamily="34" charset="0"/>
              </a:rPr>
              <a:t>Fuente: Fedesarrollo – Elaboración Cámara de Comercio de Cali</a:t>
            </a:r>
            <a:endParaRPr lang="es-ES" sz="900" dirty="0">
              <a:latin typeface="Verdana" panose="020B060403050404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762961" y="1409342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es-CO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Índice de Confianza del Consumidor</a:t>
            </a:r>
          </a:p>
          <a:p>
            <a:r>
              <a:rPr lang="es-CO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(ICC – Balance) agosto </a:t>
            </a:r>
            <a:r>
              <a:rPr lang="es-ES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2013 - 2015</a:t>
            </a:r>
            <a:endParaRPr lang="es-ES" sz="1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044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0" y="5877866"/>
            <a:ext cx="71133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O" sz="900" dirty="0">
                <a:latin typeface="Verdana" panose="020B0604030504040204" pitchFamily="34" charset="0"/>
              </a:rPr>
              <a:t>Fuente: DANE – Elaboración Cámara de Comercio de Cali</a:t>
            </a:r>
          </a:p>
          <a:p>
            <a:r>
              <a:rPr lang="es-CO" sz="900" dirty="0">
                <a:latin typeface="Verdana" panose="020B0604030504040204" pitchFamily="34" charset="0"/>
              </a:rPr>
              <a:t>*Incluye comercio al por menor, de vehículos automotores y motocicletas, sus partes, piezas y accesorios y combustibles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196625" y="1744955"/>
            <a:ext cx="675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defRPr>
            </a:lvl1pPr>
          </a:lstStyle>
          <a:p>
            <a:pPr defTabSz="457200"/>
            <a:r>
              <a:rPr lang="es-ES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Variación (%) de las ventas minoristas* reales por ciudad </a:t>
            </a:r>
          </a:p>
          <a:p>
            <a:pPr defTabSz="457200"/>
            <a:r>
              <a:rPr lang="es-ES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Enero - julio 2015/2014</a:t>
            </a:r>
            <a:endParaRPr lang="es-ES" sz="1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49382" y="336358"/>
            <a:ext cx="8715106" cy="100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600">
                <a:solidFill>
                  <a:srgbClr val="0076BD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s-E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Cali registró entre enero y </a:t>
            </a:r>
            <a:r>
              <a:rPr lang="es-E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julio </a:t>
            </a:r>
            <a:r>
              <a:rPr lang="es-E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2015 un incremento de </a:t>
            </a:r>
            <a:r>
              <a:rPr lang="es-E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3,7% </a:t>
            </a:r>
            <a:r>
              <a:rPr lang="es-E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a.a. en sus ventas al por menor, el segundo </a:t>
            </a:r>
            <a:r>
              <a:rPr lang="es-E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más </a:t>
            </a:r>
            <a:r>
              <a:rPr lang="es-E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alto después de </a:t>
            </a:r>
            <a:r>
              <a:rPr lang="es-E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Medellín (4,3%)</a:t>
            </a:r>
            <a:endParaRPr lang="es-E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2012623457"/>
              </p:ext>
            </p:extLst>
          </p:nvPr>
        </p:nvGraphicFramePr>
        <p:xfrm>
          <a:off x="971600" y="2213865"/>
          <a:ext cx="7245806" cy="3465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640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londono\AppData\Local\Microsoft\Windows\Temporary Internet Files\Content.Outlook\GJN8HDZ9\mapa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005" y="278650"/>
            <a:ext cx="3837771" cy="603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116505" y="2213865"/>
            <a:ext cx="4500500" cy="1687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600">
                <a:solidFill>
                  <a:srgbClr val="0076BD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s-ES" dirty="0"/>
              <a:t>El positivo desempeño económico y la confianza de los consumidores en Cali, ha permitido identificar la ciudad como demandante potencial estimulando la inversión en nuevos centros empresariales y comerciales</a:t>
            </a:r>
          </a:p>
        </p:txBody>
      </p:sp>
    </p:spTree>
    <p:extLst>
      <p:ext uri="{BB962C8B-B14F-4D97-AF65-F5344CB8AC3E}">
        <p14:creationId xmlns:p14="http://schemas.microsoft.com/office/powerpoint/2010/main" val="2503685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2591784461"/>
              </p:ext>
            </p:extLst>
          </p:nvPr>
        </p:nvGraphicFramePr>
        <p:xfrm>
          <a:off x="950382" y="2224834"/>
          <a:ext cx="7233634" cy="3890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1 Título"/>
          <p:cNvSpPr txBox="1">
            <a:spLocks/>
          </p:cNvSpPr>
          <p:nvPr/>
        </p:nvSpPr>
        <p:spPr>
          <a:xfrm>
            <a:off x="1862099" y="1453679"/>
            <a:ext cx="5410200" cy="4979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Matrículas de </a:t>
            </a:r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vehículos </a:t>
            </a: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uevos</a:t>
            </a:r>
            <a:endParaRPr lang="es-CO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Enero </a:t>
            </a: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julio </a:t>
            </a: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2015/2014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5496" y="6107445"/>
            <a:ext cx="86539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O" sz="900" dirty="0">
                <a:latin typeface="Verdana" panose="020B0604030504040204" pitchFamily="34" charset="0"/>
              </a:rPr>
              <a:t>Fuente: Comité Automotor/</a:t>
            </a:r>
            <a:r>
              <a:rPr lang="es-CO" sz="900" dirty="0" err="1">
                <a:latin typeface="Verdana" panose="020B0604030504040204" pitchFamily="34" charset="0"/>
              </a:rPr>
              <a:t>Fenalco</a:t>
            </a:r>
            <a:r>
              <a:rPr lang="es-CO" sz="900" dirty="0">
                <a:latin typeface="Verdana" panose="020B0604030504040204" pitchFamily="34" charset="0"/>
              </a:rPr>
              <a:t>/ANDI – Elaboración Cámara de Comercio de Cali</a:t>
            </a:r>
            <a:endParaRPr lang="es-ES" sz="900" dirty="0">
              <a:latin typeface="Verdana" panose="020B0604030504040204" pitchFamily="34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49381" y="287428"/>
            <a:ext cx="8563433" cy="90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600">
                <a:solidFill>
                  <a:srgbClr val="0076BD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s-E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venta de vehículos en el Valle del Cauca durante enero – </a:t>
            </a:r>
            <a:r>
              <a:rPr lang="es-E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julio </a:t>
            </a:r>
            <a:r>
              <a:rPr lang="es-E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2015 creció </a:t>
            </a:r>
            <a:r>
              <a:rPr lang="es-E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6,7% </a:t>
            </a:r>
            <a:r>
              <a:rPr lang="es-E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a.a</a:t>
            </a:r>
            <a:r>
              <a:rPr lang="es-E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., superando a </a:t>
            </a:r>
            <a:r>
              <a:rPr lang="es-E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principales </a:t>
            </a:r>
            <a:r>
              <a:rPr lang="es-E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departamentos</a:t>
            </a:r>
            <a:endParaRPr lang="es-E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1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619672" y="2204864"/>
            <a:ext cx="6264696" cy="1524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es-CO" sz="5400" i="1" dirty="0">
                <a:solidFill>
                  <a:srgbClr val="00357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Encuesta Ritmo Empresarial </a:t>
            </a:r>
            <a:br>
              <a:rPr lang="es-CO" sz="5400" i="1" dirty="0">
                <a:solidFill>
                  <a:srgbClr val="00357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O" sz="5400" i="1" dirty="0" smtClean="0">
                <a:solidFill>
                  <a:srgbClr val="00357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2015-II</a:t>
            </a:r>
            <a:endParaRPr lang="es-ES" sz="5400" i="1" dirty="0">
              <a:solidFill>
                <a:srgbClr val="00357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6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vortex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1209033" y="1606930"/>
            <a:ext cx="671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Comportamiento </a:t>
            </a:r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ventas (%) </a:t>
            </a: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Afiliados CCV</a:t>
            </a:r>
            <a:b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Semestre de 2015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28600" y="138642"/>
            <a:ext cx="8677894" cy="1238896"/>
          </a:xfrm>
          <a:prstGeom prst="rect">
            <a:avLst/>
          </a:prstGeom>
        </p:spPr>
        <p:txBody>
          <a:bodyPr>
            <a:noAutofit/>
          </a:bodyPr>
          <a:lstStyle>
            <a:lvl1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600">
                <a:solidFill>
                  <a:srgbClr val="0076BD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s-CO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31,7% de las empresas afiliadas a las Cámaras de Comercio del Valle, CCV 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indicó que el valor de sus ventas aumentó </a:t>
            </a:r>
            <a:r>
              <a:rPr lang="es-CO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durante el 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primer semestre de 2015 </a:t>
            </a:r>
            <a:r>
              <a:rPr lang="es-CO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frente al segundo 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semestre </a:t>
            </a:r>
            <a:r>
              <a:rPr lang="es-CO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año anterior</a:t>
            </a:r>
            <a:endParaRPr lang="es-E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0" y="6096000"/>
            <a:ext cx="838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sz="900" dirty="0">
                <a:latin typeface="Verdana" panose="020B0604030504040204" pitchFamily="34" charset="0"/>
              </a:rPr>
              <a:t>Fuente: ERE - Elaboración Cámara de Comercio de Cali</a:t>
            </a:r>
          </a:p>
        </p:txBody>
      </p:sp>
      <p:graphicFrame>
        <p:nvGraphicFramePr>
          <p:cNvPr id="8" name="7 Gráfico"/>
          <p:cNvGraphicFramePr/>
          <p:nvPr>
            <p:extLst>
              <p:ext uri="{D42A27DB-BD31-4B8C-83A1-F6EECF244321}">
                <p14:modId xmlns:p14="http://schemas.microsoft.com/office/powerpoint/2010/main" val="3779090677"/>
              </p:ext>
            </p:extLst>
          </p:nvPr>
        </p:nvGraphicFramePr>
        <p:xfrm>
          <a:off x="611560" y="2161456"/>
          <a:ext cx="7592391" cy="4049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6735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24935999"/>
              </p:ext>
            </p:extLst>
          </p:nvPr>
        </p:nvGraphicFramePr>
        <p:xfrm>
          <a:off x="467544" y="2060848"/>
          <a:ext cx="822960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1 Título"/>
          <p:cNvSpPr>
            <a:spLocks noGrp="1"/>
          </p:cNvSpPr>
          <p:nvPr>
            <p:ph type="title" idx="4294967295"/>
          </p:nvPr>
        </p:nvSpPr>
        <p:spPr>
          <a:xfrm>
            <a:off x="1168422" y="1508709"/>
            <a:ext cx="6810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Comportamiento del número de trabajadores (%) – Afiliados CCV</a:t>
            </a:r>
            <a:b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Semestre de 2015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85008" y="138643"/>
            <a:ext cx="8611392" cy="9906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ES"/>
            </a:defPPr>
            <a:lvl1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600">
                <a:solidFill>
                  <a:srgbClr val="0076BD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las empresas </a:t>
            </a:r>
            <a:r>
              <a:rPr lang="es-CO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encuestadas, 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85,3% reportó haber mantenido o aumentado su planta de trabajadores durante el primer semestre de 2015</a:t>
            </a:r>
            <a:endParaRPr lang="es-E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6096000"/>
            <a:ext cx="838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sz="900" dirty="0">
                <a:latin typeface="Verdana" panose="020B0604030504040204" pitchFamily="34" charset="0"/>
              </a:rPr>
              <a:t>Fuente: ERE - Elaboración Cámara de Comercio de Cali</a:t>
            </a:r>
          </a:p>
        </p:txBody>
      </p:sp>
    </p:spTree>
    <p:extLst>
      <p:ext uri="{BB962C8B-B14F-4D97-AF65-F5344CB8AC3E}">
        <p14:creationId xmlns:p14="http://schemas.microsoft.com/office/powerpoint/2010/main" val="17420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 idx="4294967295"/>
          </p:nvPr>
        </p:nvSpPr>
        <p:spPr>
          <a:xfrm>
            <a:off x="1597109" y="1652495"/>
            <a:ext cx="5968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Empresas (%) que realizaron inversiones – Afiliados </a:t>
            </a:r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CCV I </a:t>
            </a: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Semestre de 2015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57728" y="126767"/>
            <a:ext cx="8604957" cy="9906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ES"/>
            </a:defPPr>
            <a:lvl1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600">
                <a:solidFill>
                  <a:srgbClr val="0076BD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empresas de Sevilla (43,0%), Tuluá (39,4%), Buenaventura (34,2%) y Cali (33,2%) lideraron las iniciativas de inversión en el </a:t>
            </a:r>
            <a:r>
              <a:rPr lang="es-CO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Departamento</a:t>
            </a:r>
            <a:endParaRPr lang="es-E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99605660"/>
              </p:ext>
            </p:extLst>
          </p:nvPr>
        </p:nvGraphicFramePr>
        <p:xfrm>
          <a:off x="457200" y="2204864"/>
          <a:ext cx="8229600" cy="3921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0" y="6096000"/>
            <a:ext cx="838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sz="900" dirty="0">
                <a:latin typeface="Verdana" panose="020B0604030504040204" pitchFamily="34" charset="0"/>
              </a:rPr>
              <a:t>Fuente: ERE - Elaboración Cámara de Comercio de Cali</a:t>
            </a:r>
          </a:p>
        </p:txBody>
      </p:sp>
    </p:spTree>
    <p:extLst>
      <p:ext uri="{BB962C8B-B14F-4D97-AF65-F5344CB8AC3E}">
        <p14:creationId xmlns:p14="http://schemas.microsoft.com/office/powerpoint/2010/main" val="4193894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80315106"/>
              </p:ext>
            </p:extLst>
          </p:nvPr>
        </p:nvGraphicFramePr>
        <p:xfrm>
          <a:off x="971600" y="2030680"/>
          <a:ext cx="7211144" cy="4029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1 Título"/>
          <p:cNvSpPr>
            <a:spLocks noGrp="1"/>
          </p:cNvSpPr>
          <p:nvPr>
            <p:ph type="title" idx="4294967295"/>
          </p:nvPr>
        </p:nvSpPr>
        <p:spPr>
          <a:xfrm>
            <a:off x="1172016" y="1374060"/>
            <a:ext cx="675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Principales 3 problemas de los empresarios Afiliados a las CCV </a:t>
            </a:r>
            <a:b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Semestre de 2015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37506" y="150520"/>
            <a:ext cx="8798990" cy="9906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ES"/>
            </a:defPPr>
            <a:lvl1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600">
                <a:solidFill>
                  <a:srgbClr val="0076BD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</a:t>
            </a:r>
            <a:r>
              <a:rPr lang="es-CO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afiliados 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los sectores industria (23,1%), comercio (30,9%) y servicios (30,7%) indicaron que su principal problema fue la elevada competencia</a:t>
            </a:r>
            <a:endParaRPr lang="es-E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6096000"/>
            <a:ext cx="838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sz="900" dirty="0">
                <a:latin typeface="Verdana" panose="020B0604030504040204" pitchFamily="34" charset="0"/>
              </a:rPr>
              <a:t>Fuente: ERE - Elaboración Cámara de Comercio de Cali</a:t>
            </a:r>
          </a:p>
        </p:txBody>
      </p:sp>
    </p:spTree>
    <p:extLst>
      <p:ext uri="{BB962C8B-B14F-4D97-AF65-F5344CB8AC3E}">
        <p14:creationId xmlns:p14="http://schemas.microsoft.com/office/powerpoint/2010/main" val="255997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619672" y="1268760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Producción </a:t>
            </a:r>
            <a:r>
              <a:rPr lang="es-CO" sz="1400" dirty="0" smtClean="0"/>
              <a:t>(MM oz) y precio del oro </a:t>
            </a:r>
            <a:r>
              <a:rPr lang="es-CO" sz="1400" dirty="0"/>
              <a:t>(</a:t>
            </a:r>
            <a:r>
              <a:rPr lang="es-CO" sz="1400" dirty="0" smtClean="0"/>
              <a:t>USD/oz </a:t>
            </a:r>
            <a:r>
              <a:rPr lang="es-CO" sz="1400" dirty="0"/>
              <a:t>)</a:t>
            </a:r>
          </a:p>
          <a:p>
            <a:r>
              <a:rPr lang="es-CO" sz="1400" dirty="0"/>
              <a:t>2003 – 2014</a:t>
            </a:r>
          </a:p>
        </p:txBody>
      </p:sp>
      <p:graphicFrame>
        <p:nvGraphicFramePr>
          <p:cNvPr id="3" name="2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4815971"/>
              </p:ext>
            </p:extLst>
          </p:nvPr>
        </p:nvGraphicFramePr>
        <p:xfrm>
          <a:off x="251520" y="1844824"/>
          <a:ext cx="8614466" cy="3845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8 Rectángulo"/>
          <p:cNvSpPr/>
          <p:nvPr/>
        </p:nvSpPr>
        <p:spPr>
          <a:xfrm>
            <a:off x="251520" y="262388"/>
            <a:ext cx="8693768" cy="763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CO" sz="2400" dirty="0">
                <a:solidFill>
                  <a:srgbClr val="0076BD"/>
                </a:solidFill>
                <a:latin typeface="Verdana"/>
                <a:cs typeface="Verdana"/>
              </a:rPr>
              <a:t>El </a:t>
            </a:r>
            <a:r>
              <a:rPr lang="es-CO" sz="2400" dirty="0" smtClean="0">
                <a:solidFill>
                  <a:srgbClr val="0076BD"/>
                </a:solidFill>
                <a:latin typeface="Verdana"/>
                <a:cs typeface="Verdana"/>
              </a:rPr>
              <a:t>precio del oro se cuadruplicó en los últimos 10 años</a:t>
            </a:r>
            <a:endParaRPr lang="es-CO" sz="2400" dirty="0">
              <a:solidFill>
                <a:srgbClr val="0076BD"/>
              </a:solidFill>
              <a:latin typeface="Verdana"/>
              <a:cs typeface="Verdana"/>
            </a:endParaRPr>
          </a:p>
        </p:txBody>
      </p:sp>
      <p:sp>
        <p:nvSpPr>
          <p:cNvPr id="25" name="7 CuadroTexto"/>
          <p:cNvSpPr txBox="1"/>
          <p:nvPr/>
        </p:nvSpPr>
        <p:spPr>
          <a:xfrm>
            <a:off x="0" y="6381328"/>
            <a:ext cx="886598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Global </a:t>
            </a:r>
            <a:r>
              <a:rPr lang="es-ES" dirty="0" err="1"/>
              <a:t>Economic</a:t>
            </a:r>
            <a:r>
              <a:rPr lang="es-ES" dirty="0"/>
              <a:t> Monitor (GEM) </a:t>
            </a:r>
            <a:r>
              <a:rPr lang="es-ES" dirty="0" err="1"/>
              <a:t>Commodities</a:t>
            </a:r>
            <a:r>
              <a:rPr lang="es-ES" dirty="0"/>
              <a:t>/Banco Mundial – </a:t>
            </a:r>
            <a:endParaRPr lang="es-ES" dirty="0" smtClean="0"/>
          </a:p>
          <a:p>
            <a:r>
              <a:rPr lang="es-ES" dirty="0" smtClean="0"/>
              <a:t>Cálculos </a:t>
            </a:r>
            <a:r>
              <a:rPr lang="es-ES" dirty="0"/>
              <a:t>Cámara de Comercio de Cali</a:t>
            </a:r>
          </a:p>
        </p:txBody>
      </p:sp>
      <p:sp>
        <p:nvSpPr>
          <p:cNvPr id="7" name="1 CuadroTexto"/>
          <p:cNvSpPr txBox="1"/>
          <p:nvPr/>
        </p:nvSpPr>
        <p:spPr>
          <a:xfrm>
            <a:off x="539539" y="2727488"/>
            <a:ext cx="10801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300" b="1" dirty="0" smtClean="0">
                <a:latin typeface="Trebuchet MS"/>
                <a:cs typeface="Trebuchet MS"/>
              </a:rPr>
              <a:t>USD 500 MM</a:t>
            </a:r>
            <a:endParaRPr lang="es-CO" sz="1300" b="1" dirty="0">
              <a:latin typeface="Trebuchet MS"/>
              <a:cs typeface="Trebuchet MS"/>
            </a:endParaRPr>
          </a:p>
        </p:txBody>
      </p:sp>
      <p:sp>
        <p:nvSpPr>
          <p:cNvPr id="8" name="1 CuadroTexto"/>
          <p:cNvSpPr txBox="1"/>
          <p:nvPr/>
        </p:nvSpPr>
        <p:spPr>
          <a:xfrm>
            <a:off x="7308304" y="2235056"/>
            <a:ext cx="1080092" cy="49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300" b="1" dirty="0" smtClean="0">
                <a:latin typeface="Trebuchet MS"/>
                <a:cs typeface="Trebuchet MS"/>
              </a:rPr>
              <a:t>USD 2.300 MM</a:t>
            </a:r>
            <a:endParaRPr lang="es-CO" sz="1300" b="1" dirty="0">
              <a:latin typeface="Trebuchet MS"/>
              <a:cs typeface="Trebuchet MS"/>
            </a:endParaRPr>
          </a:p>
        </p:txBody>
      </p:sp>
      <p:sp>
        <p:nvSpPr>
          <p:cNvPr id="10" name="1 CuadroTexto"/>
          <p:cNvSpPr txBox="1"/>
          <p:nvPr/>
        </p:nvSpPr>
        <p:spPr>
          <a:xfrm>
            <a:off x="6084196" y="1742624"/>
            <a:ext cx="10800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300" b="1" dirty="0" smtClean="0">
                <a:latin typeface="Trebuchet MS"/>
                <a:cs typeface="Trebuchet MS"/>
              </a:rPr>
              <a:t>USD 3.500 MM</a:t>
            </a:r>
            <a:endParaRPr lang="es-CO" sz="1300" b="1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0257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 idx="4294967295"/>
          </p:nvPr>
        </p:nvSpPr>
        <p:spPr>
          <a:xfrm>
            <a:off x="764087" y="1484784"/>
            <a:ext cx="7585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Efectos de la tasa de cambio en los Afiliados a las CCV (Devaluación) (%)</a:t>
            </a:r>
            <a:b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Semestre de 2015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49381" y="138645"/>
            <a:ext cx="8810865" cy="9906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ES"/>
            </a:defPPr>
            <a:lvl1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600">
                <a:solidFill>
                  <a:srgbClr val="0076BD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empresarios del sector comercio  fueron los que reportaron en mayor porcentaje efecto negativo del proceso de devaluación del peso colombiano (72,7%) </a:t>
            </a:r>
            <a:endParaRPr lang="es-E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77733940"/>
              </p:ext>
            </p:extLst>
          </p:nvPr>
        </p:nvGraphicFramePr>
        <p:xfrm>
          <a:off x="467544" y="2060848"/>
          <a:ext cx="8229600" cy="3849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0" y="6096000"/>
            <a:ext cx="838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sz="900" dirty="0">
                <a:latin typeface="Verdana" panose="020B0604030504040204" pitchFamily="34" charset="0"/>
              </a:rPr>
              <a:t>Fuente: ERE - Elaboración Cámara de Comercio de Cali</a:t>
            </a:r>
          </a:p>
        </p:txBody>
      </p:sp>
    </p:spTree>
    <p:extLst>
      <p:ext uri="{BB962C8B-B14F-4D97-AF65-F5344CB8AC3E}">
        <p14:creationId xmlns:p14="http://schemas.microsoft.com/office/powerpoint/2010/main" val="422652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 idx="4294967295"/>
          </p:nvPr>
        </p:nvSpPr>
        <p:spPr>
          <a:xfrm>
            <a:off x="854501" y="1537628"/>
            <a:ext cx="7425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Mercados destino de las ventas empresariales I semestre de 2015 (%) </a:t>
            </a:r>
            <a:b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Afiliados CCV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47224" y="114895"/>
            <a:ext cx="8615461" cy="9906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ES"/>
            </a:defPPr>
            <a:lvl1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600">
                <a:solidFill>
                  <a:srgbClr val="0076BD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Valle del Cauca es el principal mercado de los productos y servicios que reportaron los empresarios afiliados a las CCV (75,8%)</a:t>
            </a:r>
            <a:endParaRPr lang="es-E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08322442"/>
              </p:ext>
            </p:extLst>
          </p:nvPr>
        </p:nvGraphicFramePr>
        <p:xfrm>
          <a:off x="666800" y="2060848"/>
          <a:ext cx="7715200" cy="3888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0" y="6096000"/>
            <a:ext cx="838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sz="900" dirty="0">
                <a:latin typeface="Verdana" panose="020B0604030504040204" pitchFamily="34" charset="0"/>
              </a:rPr>
              <a:t>Fuente: ERE - Elaboración Cámara de Comercio de Cali</a:t>
            </a:r>
          </a:p>
        </p:txBody>
      </p:sp>
    </p:spTree>
    <p:extLst>
      <p:ext uri="{BB962C8B-B14F-4D97-AF65-F5344CB8AC3E}">
        <p14:creationId xmlns:p14="http://schemas.microsoft.com/office/powerpoint/2010/main" val="406612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6096000"/>
            <a:ext cx="838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>
                <a:solidFill>
                  <a:prstClr val="black"/>
                </a:solidFill>
                <a:latin typeface="Trebuchet MS" panose="020B0603020202020204" pitchFamily="34" charset="0"/>
              </a:rPr>
              <a:t>Fuente: ERE - Elaboración Cámara de Comercio de </a:t>
            </a:r>
            <a:r>
              <a:rPr lang="es-ES_tradnl" sz="14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Cali</a:t>
            </a: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46856" y="1380501"/>
            <a:ext cx="8229600" cy="523220"/>
          </a:xfr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Principales razones para no exportar </a:t>
            </a:r>
            <a:b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semestre de 2015 (%) Afiliados CCV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49382" y="142500"/>
            <a:ext cx="8787114" cy="122424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ES"/>
            </a:defPPr>
            <a:lvl1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600">
                <a:solidFill>
                  <a:srgbClr val="0076BD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los afiliados a las CCV que no reportaron ventas al exterior, 54,0% vende o presta servicios que no pueden ser exportados</a:t>
            </a:r>
            <a:endParaRPr lang="es-E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7732188"/>
              </p:ext>
            </p:extLst>
          </p:nvPr>
        </p:nvGraphicFramePr>
        <p:xfrm>
          <a:off x="491523" y="2169993"/>
          <a:ext cx="8229600" cy="3672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4191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 idx="4294967295"/>
          </p:nvPr>
        </p:nvSpPr>
        <p:spPr>
          <a:xfrm>
            <a:off x="1281037" y="1772816"/>
            <a:ext cx="6562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Perspectivas de ventas </a:t>
            </a:r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Afiliados </a:t>
            </a: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CCV (%) II semestre 2015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25631" y="114895"/>
            <a:ext cx="8810865" cy="9906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ES"/>
            </a:defPPr>
            <a:lvl1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600">
                <a:solidFill>
                  <a:srgbClr val="0076BD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Más de 50% de las empresas afiliadas a las cámaras de comercio de Cali, Sevilla, Cartago y Palmira, respectivamente, </a:t>
            </a:r>
            <a:r>
              <a:rPr lang="es-CO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considera 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 sus ventas aumentarán frente al primer </a:t>
            </a:r>
            <a:r>
              <a:rPr lang="es-CO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semestre de 2015</a:t>
            </a:r>
            <a:endParaRPr lang="es-CO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0" name="9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59839163"/>
              </p:ext>
            </p:extLst>
          </p:nvPr>
        </p:nvGraphicFramePr>
        <p:xfrm>
          <a:off x="755576" y="2132856"/>
          <a:ext cx="7488832" cy="3993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0" y="6096000"/>
            <a:ext cx="838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sz="900" dirty="0">
                <a:latin typeface="Verdana" panose="020B0604030504040204" pitchFamily="34" charset="0"/>
              </a:rPr>
              <a:t>Fuente: ERE - Elaboración Cámara de Comercio de Cali</a:t>
            </a:r>
          </a:p>
        </p:txBody>
      </p:sp>
    </p:spTree>
    <p:extLst>
      <p:ext uri="{BB962C8B-B14F-4D97-AF65-F5344CB8AC3E}">
        <p14:creationId xmlns:p14="http://schemas.microsoft.com/office/powerpoint/2010/main" val="1200199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 idx="4294967295"/>
          </p:nvPr>
        </p:nvSpPr>
        <p:spPr>
          <a:xfrm>
            <a:off x="1277656" y="1645580"/>
            <a:ext cx="657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Perspectivas número de trabajadores </a:t>
            </a:r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Afiliados </a:t>
            </a: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las CCV  II semestre de 2015 frente al I semestre de 2015 (%) 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37506" y="150520"/>
            <a:ext cx="8798990" cy="9906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ES"/>
            </a:defPPr>
            <a:lvl1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600">
                <a:solidFill>
                  <a:srgbClr val="0076BD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23,1% de las empresas afiliadas a las </a:t>
            </a:r>
            <a:r>
              <a:rPr lang="es-CO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CCV 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aumentará su número de empleados y solamente 6,0% está considerado disminuirlo</a:t>
            </a:r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74899947"/>
              </p:ext>
            </p:extLst>
          </p:nvPr>
        </p:nvGraphicFramePr>
        <p:xfrm>
          <a:off x="550315" y="2348880"/>
          <a:ext cx="7859216" cy="360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0" y="6096000"/>
            <a:ext cx="838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sz="900" dirty="0">
                <a:latin typeface="Verdana" panose="020B0604030504040204" pitchFamily="34" charset="0"/>
              </a:rPr>
              <a:t>Fuente: ERE - Elaboración Cámara de Comercio de Cali</a:t>
            </a:r>
          </a:p>
        </p:txBody>
      </p:sp>
    </p:spTree>
    <p:extLst>
      <p:ext uri="{BB962C8B-B14F-4D97-AF65-F5344CB8AC3E}">
        <p14:creationId xmlns:p14="http://schemas.microsoft.com/office/powerpoint/2010/main" val="3936051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 idx="4294967295"/>
          </p:nvPr>
        </p:nvSpPr>
        <p:spPr>
          <a:xfrm>
            <a:off x="1400138" y="1699596"/>
            <a:ext cx="633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Percepción de los empresarios sobre la situación económica del Valle del Cauca en los próximos 6 meses (%)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25631" y="162395"/>
            <a:ext cx="8810865" cy="9906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ES"/>
            </a:defPPr>
            <a:lvl1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600">
                <a:solidFill>
                  <a:srgbClr val="0076BD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los empresarios </a:t>
            </a:r>
            <a:r>
              <a:rPr lang="es-CO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afiliados 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las </a:t>
            </a:r>
            <a:r>
              <a:rPr lang="es-CO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CCV, 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37,7% consideran que la situación económica del Departamento estará mejor o mucho mejor durante los próximos 6 meses</a:t>
            </a:r>
          </a:p>
        </p:txBody>
      </p:sp>
      <p:graphicFrame>
        <p:nvGraphicFramePr>
          <p:cNvPr id="10" name="9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16652075"/>
              </p:ext>
            </p:extLst>
          </p:nvPr>
        </p:nvGraphicFramePr>
        <p:xfrm>
          <a:off x="457200" y="2276873"/>
          <a:ext cx="822960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0" y="6096000"/>
            <a:ext cx="838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sz="900" dirty="0">
                <a:latin typeface="Verdana" panose="020B0604030504040204" pitchFamily="34" charset="0"/>
              </a:rPr>
              <a:t>Fuente: ERE - Elaboración Cámara de Comercio de Cali</a:t>
            </a:r>
          </a:p>
        </p:txBody>
      </p:sp>
    </p:spTree>
    <p:extLst>
      <p:ext uri="{BB962C8B-B14F-4D97-AF65-F5344CB8AC3E}">
        <p14:creationId xmlns:p14="http://schemas.microsoft.com/office/powerpoint/2010/main" val="1498444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93494802"/>
              </p:ext>
            </p:extLst>
          </p:nvPr>
        </p:nvGraphicFramePr>
        <p:xfrm>
          <a:off x="755577" y="1601114"/>
          <a:ext cx="7848872" cy="4570891"/>
        </p:xfrm>
        <a:graphic>
          <a:graphicData uri="http://schemas.openxmlformats.org/drawingml/2006/table">
            <a:tbl>
              <a:tblPr firstRow="1" firstCol="1" bandRow="1">
                <a:tableStyleId>{327F97BB-C833-4FB7-BDE5-3F7075034690}</a:tableStyleId>
              </a:tblPr>
              <a:tblGrid>
                <a:gridCol w="2042813"/>
                <a:gridCol w="5806059"/>
              </a:tblGrid>
              <a:tr h="6402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Técnica</a:t>
                      </a:r>
                      <a:endParaRPr lang="es-CO" sz="14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25400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Entrevista telefónica, con aplicación de cuestionario estructurado (13 preguntas)</a:t>
                      </a:r>
                      <a:endParaRPr lang="es-CO" sz="14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25400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6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Grupo Objetivo</a:t>
                      </a:r>
                      <a:endParaRPr lang="es-CO" sz="14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254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Directivos y personal a cargo del área financiera</a:t>
                      </a:r>
                      <a:endParaRPr lang="es-CO" sz="14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25400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18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Tipo de muestreo</a:t>
                      </a:r>
                      <a:endParaRPr lang="es-CO" sz="14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25400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Estratificado por Cámara de Comercio y sector económico  con selección aleatoria en marco de lista</a:t>
                      </a:r>
                      <a:endParaRPr lang="es-CO" sz="14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25400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18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Tamaño de muestra</a:t>
                      </a:r>
                      <a:endParaRPr lang="es-CO" sz="14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25400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1.471 encuestas realizadas a los Afiliados de las siete Cámara de Comercio del Valle del Cauca</a:t>
                      </a:r>
                      <a:endParaRPr lang="es-CO" sz="14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25400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636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Margen de error</a:t>
                      </a:r>
                      <a:endParaRPr lang="es-CO" sz="14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25400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Menor al 5% para el agregado de empresas, menor al 6% para los Afiliados de cada Cámara de Comercio y menor al 10% para los sectores: comercio, industria, servicios, construcción y agropecuario y minería</a:t>
                      </a:r>
                      <a:endParaRPr lang="es-CO" sz="14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25400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537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Medición</a:t>
                      </a:r>
                      <a:endParaRPr lang="es-CO" sz="14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25400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Agosto de 2015</a:t>
                      </a:r>
                      <a:endParaRPr lang="es-CO" sz="14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25400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09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Frecuencia</a:t>
                      </a:r>
                      <a:endParaRPr lang="es-CO" sz="14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25400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Semestral</a:t>
                      </a:r>
                      <a:endParaRPr lang="es-CO" sz="14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25400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09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Cobertura</a:t>
                      </a:r>
                      <a:endParaRPr lang="es-CO" sz="14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25400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Buenaventura, Buga, Cali, Cartago, Palmira, Sevilla, Tuluá</a:t>
                      </a:r>
                      <a:endParaRPr lang="es-CO" sz="14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25400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09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Realizado por</a:t>
                      </a:r>
                      <a:endParaRPr lang="es-CO" sz="14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25400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Cámaras de Comercio del Valle del Cauca</a:t>
                      </a:r>
                      <a:endParaRPr lang="es-CO" sz="14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25400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041826" y="94982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spcBef>
                <a:spcPct val="0"/>
              </a:spcBef>
              <a:buNone/>
              <a:defRPr sz="1400" b="1">
                <a:latin typeface="Trebuchet MS" pitchFamily="34" charset="0"/>
              </a:defRPr>
            </a:lvl1pPr>
          </a:lstStyle>
          <a:p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Ficha Técnica Encuesta Ritmo Empresarial</a:t>
            </a:r>
          </a:p>
          <a:p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Cámaras de Comercio del Valle del Cauca</a:t>
            </a:r>
            <a:endParaRPr lang="es-E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31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590800"/>
            <a:ext cx="7774632" cy="152400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s-CO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Resultados </a:t>
            </a:r>
            <a:br>
              <a:rPr lang="es-CO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</a:br>
            <a:r>
              <a:rPr lang="es-CO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Cámara de Comercio de Cali</a:t>
            </a:r>
            <a:endParaRPr lang="es-ES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96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926926" y="1628800"/>
            <a:ext cx="7290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Comportamiento de las ventas (%) I semestre 2015/II semestre 2014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37506" y="186145"/>
            <a:ext cx="8658894" cy="9906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ES"/>
            </a:defPPr>
            <a:lvl1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600">
                <a:solidFill>
                  <a:srgbClr val="0076BD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primer semestre de 2015 fue mejor para las empresas afiliadas a la CCC que el primer semestre de 2014</a:t>
            </a:r>
            <a:endParaRPr lang="es-E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6690618"/>
              </p:ext>
            </p:extLst>
          </p:nvPr>
        </p:nvGraphicFramePr>
        <p:xfrm>
          <a:off x="1115616" y="2348880"/>
          <a:ext cx="684076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0" y="6096000"/>
            <a:ext cx="838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sz="900" dirty="0">
                <a:latin typeface="Verdana" panose="020B0604030504040204" pitchFamily="34" charset="0"/>
              </a:rPr>
              <a:t>Fuente: ERE - Elaboración Cámara de Comercio de Cali</a:t>
            </a:r>
          </a:p>
        </p:txBody>
      </p:sp>
    </p:spTree>
    <p:extLst>
      <p:ext uri="{BB962C8B-B14F-4D97-AF65-F5344CB8AC3E}">
        <p14:creationId xmlns:p14="http://schemas.microsoft.com/office/powerpoint/2010/main" val="3384295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1345005" y="1628800"/>
            <a:ext cx="6443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Comportamiento del número de trabajadores (%) I semestre 2015/II semestre 2014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37506" y="138645"/>
            <a:ext cx="8658894" cy="9906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ES"/>
            </a:defPPr>
            <a:lvl1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600">
                <a:solidFill>
                  <a:srgbClr val="0076BD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los empresarios encuestados 24,9% reportó haber aumentado el número de trabajadores en el primer semestre de 2015 frente al semestre anterior</a:t>
            </a:r>
            <a:endParaRPr lang="es-E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99827898"/>
              </p:ext>
            </p:extLst>
          </p:nvPr>
        </p:nvGraphicFramePr>
        <p:xfrm>
          <a:off x="965773" y="2348880"/>
          <a:ext cx="7067128" cy="3705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0" y="6096000"/>
            <a:ext cx="838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sz="900" dirty="0">
                <a:latin typeface="Verdana" panose="020B0604030504040204" pitchFamily="34" charset="0"/>
              </a:rPr>
              <a:t>Fuente: ERE - Elaboración Cámara de Comercio de Cali</a:t>
            </a:r>
          </a:p>
        </p:txBody>
      </p:sp>
    </p:spTree>
    <p:extLst>
      <p:ext uri="{BB962C8B-B14F-4D97-AF65-F5344CB8AC3E}">
        <p14:creationId xmlns:p14="http://schemas.microsoft.com/office/powerpoint/2010/main" val="326413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835696" y="1268760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Precio </a:t>
            </a:r>
            <a:r>
              <a:rPr lang="es-CO" sz="1400" dirty="0" smtClean="0"/>
              <a:t>(USD/barril</a:t>
            </a:r>
            <a:r>
              <a:rPr lang="es-CO" sz="1400" dirty="0"/>
              <a:t>) </a:t>
            </a:r>
            <a:r>
              <a:rPr lang="es-CO" sz="1400" dirty="0" smtClean="0"/>
              <a:t>y Producción </a:t>
            </a:r>
            <a:r>
              <a:rPr lang="es-CO" sz="1400" dirty="0"/>
              <a:t>de </a:t>
            </a:r>
            <a:r>
              <a:rPr lang="es-CO" sz="1400" dirty="0" smtClean="0"/>
              <a:t>petróleo (Mbd) </a:t>
            </a:r>
            <a:endParaRPr lang="es-CO" sz="1400" dirty="0"/>
          </a:p>
          <a:p>
            <a:r>
              <a:rPr lang="es-CO" sz="1400" dirty="0"/>
              <a:t>2003 – 2014</a:t>
            </a:r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70324209"/>
              </p:ext>
            </p:extLst>
          </p:nvPr>
        </p:nvGraphicFramePr>
        <p:xfrm>
          <a:off x="251520" y="2060848"/>
          <a:ext cx="861446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8 Rectángulo"/>
          <p:cNvSpPr/>
          <p:nvPr/>
        </p:nvSpPr>
        <p:spPr>
          <a:xfrm>
            <a:off x="251520" y="505474"/>
            <a:ext cx="8614466" cy="763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CO" sz="2400" dirty="0" smtClean="0">
                <a:solidFill>
                  <a:srgbClr val="0076BD"/>
                </a:solidFill>
                <a:latin typeface="Verdana"/>
                <a:cs typeface="Verdana"/>
              </a:rPr>
              <a:t>El valor de la producción de petróleo de Colombia en 2014 fue de USD 33.300 millones</a:t>
            </a:r>
            <a:endParaRPr lang="es-CO" sz="2400" dirty="0">
              <a:solidFill>
                <a:srgbClr val="0076BD"/>
              </a:solidFill>
              <a:latin typeface="Verdana"/>
              <a:cs typeface="Verdana"/>
            </a:endParaRPr>
          </a:p>
        </p:txBody>
      </p:sp>
      <p:sp>
        <p:nvSpPr>
          <p:cNvPr id="25" name="7 CuadroTexto"/>
          <p:cNvSpPr txBox="1"/>
          <p:nvPr/>
        </p:nvSpPr>
        <p:spPr>
          <a:xfrm>
            <a:off x="0" y="6381328"/>
            <a:ext cx="886598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Global </a:t>
            </a:r>
            <a:r>
              <a:rPr lang="es-ES" dirty="0" err="1"/>
              <a:t>Economic</a:t>
            </a:r>
            <a:r>
              <a:rPr lang="es-ES" dirty="0"/>
              <a:t> Monitor (GEM) </a:t>
            </a:r>
            <a:r>
              <a:rPr lang="es-ES" dirty="0" err="1"/>
              <a:t>Commodities</a:t>
            </a:r>
            <a:r>
              <a:rPr lang="es-ES" dirty="0"/>
              <a:t>/Banco Mundial – </a:t>
            </a:r>
            <a:endParaRPr lang="es-ES" dirty="0" smtClean="0"/>
          </a:p>
          <a:p>
            <a:r>
              <a:rPr lang="es-ES" dirty="0" smtClean="0"/>
              <a:t>Cálculos </a:t>
            </a:r>
            <a:r>
              <a:rPr lang="es-ES" dirty="0"/>
              <a:t>Cámara de Comercio de Cali</a:t>
            </a:r>
          </a:p>
        </p:txBody>
      </p:sp>
      <p:sp>
        <p:nvSpPr>
          <p:cNvPr id="8" name="1 CuadroTexto"/>
          <p:cNvSpPr txBox="1"/>
          <p:nvPr/>
        </p:nvSpPr>
        <p:spPr>
          <a:xfrm>
            <a:off x="616280" y="3717032"/>
            <a:ext cx="10801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300" b="1" dirty="0" smtClean="0">
                <a:latin typeface="Trebuchet MS"/>
                <a:cs typeface="Trebuchet MS"/>
              </a:rPr>
              <a:t>USD 6.130 MM</a:t>
            </a:r>
            <a:endParaRPr lang="es-CO" sz="1300" b="1" dirty="0">
              <a:latin typeface="Trebuchet MS"/>
              <a:cs typeface="Trebuchet MS"/>
            </a:endParaRPr>
          </a:p>
        </p:txBody>
      </p:sp>
      <p:sp>
        <p:nvSpPr>
          <p:cNvPr id="10" name="1 CuadroTexto"/>
          <p:cNvSpPr txBox="1"/>
          <p:nvPr/>
        </p:nvSpPr>
        <p:spPr>
          <a:xfrm>
            <a:off x="7462220" y="1868544"/>
            <a:ext cx="12241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300" b="1" dirty="0" smtClean="0">
                <a:latin typeface="Trebuchet MS"/>
                <a:cs typeface="Trebuchet MS"/>
              </a:rPr>
              <a:t>USD 33.700 MM</a:t>
            </a:r>
            <a:endParaRPr lang="es-CO" sz="1300" b="1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84576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"/>
        </p:bldSub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1603332" y="1846273"/>
            <a:ext cx="5900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Empresas (%) Afiliadas a CCC que realizaron inversiones </a:t>
            </a:r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</a:t>
            </a: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semestre 2015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49381" y="162395"/>
            <a:ext cx="8670769" cy="9906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ES"/>
            </a:defPPr>
            <a:lvl1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600">
                <a:solidFill>
                  <a:srgbClr val="0076BD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empresas que más reportaron inversiones corresponden a los sectores de servicios (40,2%), agropecuario y minería (38,6%) y construcción (31,0%)</a:t>
            </a:r>
            <a:endParaRPr lang="es-E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04036625"/>
              </p:ext>
            </p:extLst>
          </p:nvPr>
        </p:nvGraphicFramePr>
        <p:xfrm>
          <a:off x="457200" y="2348881"/>
          <a:ext cx="8229600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0" y="6096000"/>
            <a:ext cx="838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sz="900" dirty="0">
                <a:latin typeface="Verdana" panose="020B0604030504040204" pitchFamily="34" charset="0"/>
              </a:rPr>
              <a:t>Fuente: ERE - Elaboración Cámara de Comercio de Cali</a:t>
            </a:r>
          </a:p>
        </p:txBody>
      </p:sp>
    </p:spTree>
    <p:extLst>
      <p:ext uri="{BB962C8B-B14F-4D97-AF65-F5344CB8AC3E}">
        <p14:creationId xmlns:p14="http://schemas.microsoft.com/office/powerpoint/2010/main" val="219174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457200" y="1680184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Mercados destino de las ventas empresariales I semestre de 2015 (%)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61257" y="162395"/>
            <a:ext cx="8635143" cy="9906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ES"/>
            </a:defPPr>
            <a:lvl1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600">
                <a:solidFill>
                  <a:srgbClr val="0076BD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principal destino de ventas que indicaron los afiliados a la CCC durante el primer semestre de 2015 fue el mercado departamental (61,9%)</a:t>
            </a:r>
            <a:endParaRPr lang="es-E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6603687"/>
              </p:ext>
            </p:extLst>
          </p:nvPr>
        </p:nvGraphicFramePr>
        <p:xfrm>
          <a:off x="457200" y="1988840"/>
          <a:ext cx="8229600" cy="4137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0" y="6096000"/>
            <a:ext cx="838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sz="900" dirty="0">
                <a:latin typeface="Verdana" panose="020B0604030504040204" pitchFamily="34" charset="0"/>
              </a:rPr>
              <a:t>Fuente: ERE - Elaboración Cámara de Comercio de Cali</a:t>
            </a:r>
          </a:p>
        </p:txBody>
      </p:sp>
    </p:spTree>
    <p:extLst>
      <p:ext uri="{BB962C8B-B14F-4D97-AF65-F5344CB8AC3E}">
        <p14:creationId xmlns:p14="http://schemas.microsoft.com/office/powerpoint/2010/main" val="2940303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452153" y="1566664"/>
            <a:ext cx="822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Perspectivas de ventas de las empresas Afiliadas a la CCC (%)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37506" y="134144"/>
            <a:ext cx="8658894" cy="9906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ES"/>
            </a:defPPr>
            <a:lvl1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600">
                <a:solidFill>
                  <a:srgbClr val="0076BD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expectativas de los </a:t>
            </a:r>
            <a:r>
              <a:rPr lang="es-CO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afiliados 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la CCC para el segundo semestre de 2015 son positivas: 60,8% indicó que sus ventas aumentarán frente al primer semestre de 2015</a:t>
            </a:r>
            <a:endParaRPr lang="es-E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59877204"/>
              </p:ext>
            </p:extLst>
          </p:nvPr>
        </p:nvGraphicFramePr>
        <p:xfrm>
          <a:off x="683568" y="2060848"/>
          <a:ext cx="7643192" cy="3921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0" y="6096000"/>
            <a:ext cx="838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sz="900" dirty="0">
                <a:latin typeface="Verdana" panose="020B0604030504040204" pitchFamily="34" charset="0"/>
              </a:rPr>
              <a:t>Fuente: ERE - Elaboración Cámara de Comercio de Cali</a:t>
            </a:r>
          </a:p>
        </p:txBody>
      </p:sp>
    </p:spTree>
    <p:extLst>
      <p:ext uri="{BB962C8B-B14F-4D97-AF65-F5344CB8AC3E}">
        <p14:creationId xmlns:p14="http://schemas.microsoft.com/office/powerpoint/2010/main" val="2494987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1582134" y="1412776"/>
            <a:ext cx="5981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Perspectivas número de trabajadores para el II semestre de 2015 frente al I semestre de 2015 (%)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49382" y="91145"/>
            <a:ext cx="8647018" cy="9906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ES"/>
            </a:defPPr>
            <a:lvl1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600">
                <a:solidFill>
                  <a:srgbClr val="0076BD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los empresarios </a:t>
            </a:r>
            <a:r>
              <a:rPr lang="es-CO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encuestados, 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28,8% manifestó expectativas de incrementar el número de trabajadores durante el segundo semestre de 2015</a:t>
            </a:r>
            <a:endParaRPr lang="es-E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64520392"/>
              </p:ext>
            </p:extLst>
          </p:nvPr>
        </p:nvGraphicFramePr>
        <p:xfrm>
          <a:off x="457200" y="1916833"/>
          <a:ext cx="822960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0" y="6096000"/>
            <a:ext cx="838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sz="900" dirty="0">
                <a:latin typeface="Verdana" panose="020B0604030504040204" pitchFamily="34" charset="0"/>
              </a:rPr>
              <a:t>Fuente: ERE - Elaboración Cámara de Comercio de Cali</a:t>
            </a:r>
          </a:p>
        </p:txBody>
      </p:sp>
    </p:spTree>
    <p:extLst>
      <p:ext uri="{BB962C8B-B14F-4D97-AF65-F5344CB8AC3E}">
        <p14:creationId xmlns:p14="http://schemas.microsoft.com/office/powerpoint/2010/main" val="702726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1319738" y="1681644"/>
            <a:ext cx="6483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Percepción de los empresarios sobre la situación económica del Valle del Cauca en los próximos 6 meses (%)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49382" y="103020"/>
            <a:ext cx="8647018" cy="9906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ES"/>
            </a:defPPr>
            <a:lvl1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600">
                <a:solidFill>
                  <a:srgbClr val="0076BD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41,9% de los Afiliados considera que la situación económica del Departamento mejorará. Los sectores construcción (47,8%) y servicios (47,7%) son los más optimistas</a:t>
            </a:r>
            <a:endParaRPr lang="es-E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16133159"/>
              </p:ext>
            </p:extLst>
          </p:nvPr>
        </p:nvGraphicFramePr>
        <p:xfrm>
          <a:off x="467544" y="2204864"/>
          <a:ext cx="822960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0" y="6096000"/>
            <a:ext cx="838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sz="900" dirty="0">
                <a:latin typeface="Verdana" panose="020B0604030504040204" pitchFamily="34" charset="0"/>
              </a:rPr>
              <a:t>Fuente: ERE - Elaboración Cámara de Comercio de Cali</a:t>
            </a:r>
          </a:p>
        </p:txBody>
      </p:sp>
    </p:spTree>
    <p:extLst>
      <p:ext uri="{BB962C8B-B14F-4D97-AF65-F5344CB8AC3E}">
        <p14:creationId xmlns:p14="http://schemas.microsoft.com/office/powerpoint/2010/main" val="3060392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62768434"/>
              </p:ext>
            </p:extLst>
          </p:nvPr>
        </p:nvGraphicFramePr>
        <p:xfrm>
          <a:off x="622590" y="1772817"/>
          <a:ext cx="7848872" cy="4129784"/>
        </p:xfrm>
        <a:graphic>
          <a:graphicData uri="http://schemas.openxmlformats.org/drawingml/2006/table">
            <a:tbl>
              <a:tblPr firstRow="1" firstCol="1" bandRow="1">
                <a:tableStyleId>{327F97BB-C833-4FB7-BDE5-3F7075034690}</a:tableStyleId>
              </a:tblPr>
              <a:tblGrid>
                <a:gridCol w="2042813"/>
                <a:gridCol w="5806059"/>
              </a:tblGrid>
              <a:tr h="5942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Técnica</a:t>
                      </a:r>
                      <a:endParaRPr lang="es-CO" sz="24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25400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Entrevista telefónica, con aplicación de cuestionario estructurado (13 preguntas)</a:t>
                      </a:r>
                      <a:endParaRPr lang="es-CO" sz="24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25400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6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Grupo Objetivo</a:t>
                      </a:r>
                      <a:endParaRPr lang="es-CO" sz="24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254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Directivos y personal a cargo del área financiera</a:t>
                      </a:r>
                      <a:endParaRPr lang="es-CO" sz="24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25400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89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Tipo de muestreo</a:t>
                      </a:r>
                      <a:endParaRPr lang="es-CO" sz="24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25400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Estratificado por sector económico con selección aleatoria en marco de lista</a:t>
                      </a:r>
                      <a:endParaRPr lang="es-CO" sz="24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25400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89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Tamaño de muestra</a:t>
                      </a:r>
                      <a:endParaRPr lang="es-CO" sz="24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25400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458 encuestas realizadas a los Afiliados de la Cámara de Comercio de Cali</a:t>
                      </a:r>
                      <a:endParaRPr lang="es-CO" sz="24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25400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943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Margen de error</a:t>
                      </a:r>
                      <a:endParaRPr lang="es-CO" sz="24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25400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Menor al 5% para el agregado de empresas y menor al 10% para los sectores comercio, industria, servicios, construcción y agropecuario y minería</a:t>
                      </a:r>
                      <a:endParaRPr lang="es-CO" sz="24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25400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736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Medición</a:t>
                      </a:r>
                      <a:endParaRPr lang="es-CO" sz="24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25400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Agosto de 2015</a:t>
                      </a:r>
                      <a:endParaRPr lang="es-CO" sz="24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25400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44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Frecuencia</a:t>
                      </a:r>
                      <a:endParaRPr lang="es-CO" sz="24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25400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Semestral</a:t>
                      </a:r>
                      <a:endParaRPr lang="es-CO" sz="24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25400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44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Cobertura</a:t>
                      </a:r>
                      <a:endParaRPr lang="es-CO" sz="24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25400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Cali, Jamundí, Vijes y Yumbo</a:t>
                      </a:r>
                      <a:endParaRPr lang="es-CO" sz="24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25400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44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Realizado por</a:t>
                      </a:r>
                      <a:endParaRPr lang="es-CO" sz="240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25400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MS Mincho"/>
                          <a:cs typeface="Times New Roman"/>
                        </a:rPr>
                        <a:t>Cámara de Comercio de Cali</a:t>
                      </a:r>
                      <a:endParaRPr lang="es-CO" sz="2400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25400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041826" y="1116428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spcBef>
                <a:spcPct val="0"/>
              </a:spcBef>
              <a:buNone/>
              <a:defRPr sz="1400" b="1">
                <a:latin typeface="Trebuchet MS" pitchFamily="34" charset="0"/>
              </a:defRPr>
            </a:lvl1pPr>
          </a:lstStyle>
          <a:p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Ficha Técnica Encuesta Ritmo Empresarial</a:t>
            </a:r>
          </a:p>
          <a:p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Cámara de Comercio de Cali</a:t>
            </a:r>
            <a:endParaRPr lang="es-E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94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148064" y="1523300"/>
            <a:ext cx="3384376" cy="2984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l"/>
            <a:r>
              <a:rPr lang="es-CO" dirty="0"/>
              <a:t>El Valle tiene la 2a estructura productiva más </a:t>
            </a:r>
            <a:r>
              <a:rPr lang="es-CO" dirty="0" smtClean="0"/>
              <a:t>compleja y diversificada </a:t>
            </a:r>
            <a:r>
              <a:rPr lang="es-CO" dirty="0"/>
              <a:t>de Colombia, después de Bogotá 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-139080" y="143054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Complejidad económica regional en Colombia</a:t>
            </a:r>
            <a:endParaRPr lang="es-ES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26494" y="6165304"/>
            <a:ext cx="8865986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</a:t>
            </a:r>
            <a:r>
              <a:rPr lang="es-CO" dirty="0"/>
              <a:t>Tomado de </a:t>
            </a:r>
            <a:r>
              <a:rPr lang="es-CO" dirty="0" err="1"/>
              <a:t>Hausmann</a:t>
            </a:r>
            <a:r>
              <a:rPr lang="es-CO" dirty="0"/>
              <a:t> 2014</a:t>
            </a:r>
            <a:endParaRPr lang="es-ES" dirty="0"/>
          </a:p>
        </p:txBody>
      </p:sp>
      <p:pic>
        <p:nvPicPr>
          <p:cNvPr id="3" name="Imagen 2" descr="Map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4" y="371172"/>
            <a:ext cx="4646230" cy="572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7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930745" y="528792"/>
            <a:ext cx="3177584" cy="1910435"/>
            <a:chOff x="930745" y="528792"/>
            <a:chExt cx="3177584" cy="1910435"/>
          </a:xfrm>
          <a:solidFill>
            <a:srgbClr val="1D398A"/>
          </a:solidFill>
        </p:grpSpPr>
        <p:sp>
          <p:nvSpPr>
            <p:cNvPr id="35" name="27 Proceso alternativo"/>
            <p:cNvSpPr/>
            <p:nvPr/>
          </p:nvSpPr>
          <p:spPr>
            <a:xfrm>
              <a:off x="930745" y="528792"/>
              <a:ext cx="3177584" cy="1910435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200"/>
              <a:endParaRPr lang="es-CO" sz="5400">
                <a:solidFill>
                  <a:prstClr val="white"/>
                </a:solidFill>
              </a:endParaRPr>
            </a:p>
          </p:txBody>
        </p:sp>
        <p:sp>
          <p:nvSpPr>
            <p:cNvPr id="36" name="32 Cuadro de texto"/>
            <p:cNvSpPr txBox="1"/>
            <p:nvPr/>
          </p:nvSpPr>
          <p:spPr>
            <a:xfrm>
              <a:off x="971600" y="841905"/>
              <a:ext cx="1552852" cy="1440160"/>
            </a:xfrm>
            <a:prstGeom prst="rect">
              <a:avLst/>
            </a:prstGeom>
            <a:grp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200"/>
              <a:endParaRPr lang="es-CO" sz="40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</p:txBody>
        </p:sp>
        <p:sp>
          <p:nvSpPr>
            <p:cNvPr id="37" name="37 Cuadro de texto"/>
            <p:cNvSpPr txBox="1"/>
            <p:nvPr/>
          </p:nvSpPr>
          <p:spPr>
            <a:xfrm>
              <a:off x="1374930" y="539316"/>
              <a:ext cx="2545090" cy="374596"/>
            </a:xfrm>
            <a:prstGeom prst="rect">
              <a:avLst/>
            </a:prstGeom>
            <a:grp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s-CO" sz="1600" b="1" dirty="0">
                  <a:solidFill>
                    <a:prstClr val="white"/>
                  </a:solidFill>
                  <a:ea typeface="MS Mincho"/>
                  <a:cs typeface="Times New Roman"/>
                </a:rPr>
                <a:t>Valle del Cauca (</a:t>
              </a:r>
              <a:r>
                <a:rPr lang="es-CO" sz="1600" b="1" dirty="0" err="1">
                  <a:solidFill>
                    <a:prstClr val="white"/>
                  </a:solidFill>
                  <a:ea typeface="MS Mincho"/>
                  <a:cs typeface="Times New Roman"/>
                </a:rPr>
                <a:t>Part</a:t>
              </a:r>
              <a:r>
                <a:rPr lang="es-CO" sz="1600" b="1" dirty="0">
                  <a:solidFill>
                    <a:prstClr val="white"/>
                  </a:solidFill>
                  <a:ea typeface="MS Mincho"/>
                  <a:cs typeface="Times New Roman"/>
                </a:rPr>
                <a:t>. %)</a:t>
              </a:r>
              <a:endParaRPr lang="es-CO" sz="4000" dirty="0">
                <a:solidFill>
                  <a:prstClr val="white"/>
                </a:solidFill>
                <a:ea typeface="MS Mincho"/>
                <a:cs typeface="Times New Roman"/>
              </a:endParaRPr>
            </a:p>
          </p:txBody>
        </p:sp>
        <p:sp>
          <p:nvSpPr>
            <p:cNvPr id="38" name="39 Cuadro de texto"/>
            <p:cNvSpPr txBox="1"/>
            <p:nvPr/>
          </p:nvSpPr>
          <p:spPr>
            <a:xfrm>
              <a:off x="1109735" y="822359"/>
              <a:ext cx="2810285" cy="160372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200"/>
              <a:r>
                <a:rPr lang="es-CO" sz="1400" b="1" u="sng" dirty="0">
                  <a:solidFill>
                    <a:prstClr val="white"/>
                  </a:solidFill>
                  <a:ea typeface="MS Mincho"/>
                  <a:cs typeface="Times New Roman"/>
                </a:rPr>
                <a:t>Productos</a:t>
              </a: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: </a:t>
              </a:r>
              <a:endParaRPr lang="es-CO" sz="40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>
                <a:tabLst>
                  <a:tab pos="2239963" algn="l"/>
                </a:tabLst>
              </a:pP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Confitería           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  	17,3</a:t>
              </a:r>
              <a:endParaRPr lang="es-CO" sz="40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>
                <a:tabLst>
                  <a:tab pos="2239963" algn="l"/>
                </a:tabLst>
              </a:pP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Azúcar                     	9,7</a:t>
              </a:r>
              <a:endParaRPr lang="es-CO" sz="40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>
                <a:tabLst>
                  <a:tab pos="2239963" algn="l"/>
                </a:tabLst>
              </a:pP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Papel y Cartón     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 	7,1</a:t>
              </a:r>
              <a:endParaRPr lang="es-CO" sz="40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>
                <a:tabLst>
                  <a:tab pos="2239963" algn="l"/>
                </a:tabLst>
              </a:pP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Equipos eléctricos      	6,1</a:t>
              </a:r>
              <a:endParaRPr lang="es-CO" sz="40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>
                <a:tabLst>
                  <a:tab pos="2239963" algn="l"/>
                </a:tabLst>
              </a:pP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Café y té                 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	5,3</a:t>
              </a:r>
              <a:endParaRPr lang="es-CO" sz="40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>
                <a:tabLst>
                  <a:tab pos="2239963" algn="l"/>
                </a:tabLst>
              </a:pP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Pastelería/Galletería	4,8</a:t>
              </a:r>
              <a:endParaRPr lang="es-CO" sz="40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</p:txBody>
        </p:sp>
      </p:grpSp>
      <p:sp>
        <p:nvSpPr>
          <p:cNvPr id="32" name="40 Cuadro de texto"/>
          <p:cNvSpPr txBox="1"/>
          <p:nvPr/>
        </p:nvSpPr>
        <p:spPr>
          <a:xfrm>
            <a:off x="298439" y="2937074"/>
            <a:ext cx="1622593" cy="157723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57200"/>
            <a:endParaRPr lang="es-CO" sz="1400" b="1" dirty="0">
              <a:solidFill>
                <a:prstClr val="white"/>
              </a:solidFill>
              <a:ea typeface="MS Mincho"/>
              <a:cs typeface="Times New Roman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251520" y="2575899"/>
            <a:ext cx="3202362" cy="1938413"/>
            <a:chOff x="251520" y="2575899"/>
            <a:chExt cx="3202362" cy="1938413"/>
          </a:xfrm>
        </p:grpSpPr>
        <p:sp>
          <p:nvSpPr>
            <p:cNvPr id="31" name="14 Proceso alternativo"/>
            <p:cNvSpPr/>
            <p:nvPr/>
          </p:nvSpPr>
          <p:spPr>
            <a:xfrm>
              <a:off x="251520" y="2575899"/>
              <a:ext cx="3202362" cy="1789920"/>
            </a:xfrm>
            <a:prstGeom prst="flowChartAlternateProcess">
              <a:avLst/>
            </a:prstGeom>
            <a:solidFill>
              <a:srgbClr val="64A550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200"/>
              <a:endParaRPr lang="es-CO" sz="4400">
                <a:solidFill>
                  <a:prstClr val="white"/>
                </a:solidFill>
              </a:endParaRPr>
            </a:p>
          </p:txBody>
        </p:sp>
        <p:sp>
          <p:nvSpPr>
            <p:cNvPr id="33" name="41 Cuadro de texto"/>
            <p:cNvSpPr txBox="1"/>
            <p:nvPr/>
          </p:nvSpPr>
          <p:spPr>
            <a:xfrm>
              <a:off x="547265" y="2587626"/>
              <a:ext cx="2659394" cy="40830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CO"/>
              </a:defPPr>
              <a:lvl1pPr algn="ctr">
                <a:spcAft>
                  <a:spcPts val="0"/>
                </a:spcAft>
                <a:defRPr sz="1600" b="1">
                  <a:effectLst/>
                  <a:ea typeface="MS Mincho"/>
                  <a:cs typeface="Times New Roman"/>
                </a:defRPr>
              </a:lvl1pPr>
            </a:lstStyle>
            <a:p>
              <a:pPr defTabSz="457200"/>
              <a:r>
                <a:rPr lang="es-CO" dirty="0" smtClean="0">
                  <a:solidFill>
                    <a:prstClr val="white"/>
                  </a:solidFill>
                </a:rPr>
                <a:t>Antioquia </a:t>
              </a:r>
              <a:r>
                <a:rPr lang="es-CO" dirty="0">
                  <a:solidFill>
                    <a:prstClr val="white"/>
                  </a:solidFill>
                </a:rPr>
                <a:t>(</a:t>
              </a:r>
              <a:r>
                <a:rPr lang="es-CO" dirty="0" err="1">
                  <a:solidFill>
                    <a:prstClr val="white"/>
                  </a:solidFill>
                </a:rPr>
                <a:t>Part</a:t>
              </a:r>
              <a:r>
                <a:rPr lang="es-CO" dirty="0">
                  <a:solidFill>
                    <a:prstClr val="white"/>
                  </a:solidFill>
                </a:rPr>
                <a:t>. %)</a:t>
              </a:r>
            </a:p>
          </p:txBody>
        </p:sp>
        <p:sp>
          <p:nvSpPr>
            <p:cNvPr id="34" name="42 Cuadro de texto"/>
            <p:cNvSpPr txBox="1"/>
            <p:nvPr/>
          </p:nvSpPr>
          <p:spPr>
            <a:xfrm>
              <a:off x="469590" y="2937074"/>
              <a:ext cx="2878274" cy="157723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200">
                <a:tabLst>
                  <a:tab pos="2149475" algn="l"/>
                </a:tabLst>
              </a:pPr>
              <a:r>
                <a:rPr lang="es-CO" sz="1400" b="1" u="sng" dirty="0">
                  <a:solidFill>
                    <a:prstClr val="white"/>
                  </a:solidFill>
                  <a:ea typeface="MS Mincho"/>
                  <a:cs typeface="Times New Roman"/>
                </a:rPr>
                <a:t>Productos: </a:t>
              </a:r>
            </a:p>
            <a:p>
              <a:pPr defTabSz="457200">
                <a:tabLst>
                  <a:tab pos="2149475" algn="l"/>
                </a:tabLst>
              </a:pP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Metales preciosos		31,8</a:t>
              </a:r>
              <a:endParaRPr lang="es-CO" sz="14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>
                <a:tabLst>
                  <a:tab pos="2149475" algn="l"/>
                </a:tabLst>
              </a:pP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Frutas                  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		12,3</a:t>
              </a:r>
              <a:endParaRPr lang="es-CO" sz="14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>
                <a:tabLst>
                  <a:tab pos="2149475" algn="l"/>
                </a:tabLst>
              </a:pP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Vehículos              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		5,6</a:t>
              </a:r>
              <a:endParaRPr lang="es-CO" sz="14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>
                <a:tabLst>
                  <a:tab pos="2149475" algn="l"/>
                </a:tabLst>
              </a:pP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Plantas                  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		5,3</a:t>
              </a:r>
              <a:endParaRPr lang="es-CO" sz="14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>
                <a:tabLst>
                  <a:tab pos="2149475" algn="l"/>
                </a:tabLst>
              </a:pP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Café y té              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  		5,3</a:t>
              </a:r>
              <a:endParaRPr lang="es-CO" sz="14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4758520" y="543433"/>
            <a:ext cx="3170506" cy="1882647"/>
            <a:chOff x="4758520" y="543433"/>
            <a:chExt cx="3170506" cy="1882647"/>
          </a:xfrm>
        </p:grpSpPr>
        <p:sp>
          <p:nvSpPr>
            <p:cNvPr id="26" name="29 Proceso alternativo"/>
            <p:cNvSpPr/>
            <p:nvPr/>
          </p:nvSpPr>
          <p:spPr>
            <a:xfrm>
              <a:off x="4758520" y="553873"/>
              <a:ext cx="3170506" cy="1872207"/>
            </a:xfrm>
            <a:prstGeom prst="flowChartAlternateProcess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200"/>
              <a:endParaRPr lang="es-CO" sz="4400">
                <a:solidFill>
                  <a:prstClr val="white"/>
                </a:solidFill>
              </a:endParaRPr>
            </a:p>
          </p:txBody>
        </p:sp>
        <p:sp>
          <p:nvSpPr>
            <p:cNvPr id="29" name="44 Cuadro de texto"/>
            <p:cNvSpPr txBox="1"/>
            <p:nvPr/>
          </p:nvSpPr>
          <p:spPr>
            <a:xfrm>
              <a:off x="5508104" y="543433"/>
              <a:ext cx="1638798" cy="37047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CO"/>
              </a:defPPr>
              <a:lvl1pPr algn="ctr">
                <a:spcAft>
                  <a:spcPts val="0"/>
                </a:spcAft>
                <a:defRPr sz="1600" b="1">
                  <a:effectLst/>
                  <a:ea typeface="MS Mincho"/>
                  <a:cs typeface="Times New Roman"/>
                </a:defRPr>
              </a:lvl1pPr>
            </a:lstStyle>
            <a:p>
              <a:pPr defTabSz="457200"/>
              <a:r>
                <a:rPr lang="es-CO" dirty="0">
                  <a:solidFill>
                    <a:prstClr val="white"/>
                  </a:solidFill>
                </a:rPr>
                <a:t>Meta (</a:t>
              </a:r>
              <a:r>
                <a:rPr lang="es-CO" dirty="0" err="1">
                  <a:solidFill>
                    <a:prstClr val="white"/>
                  </a:solidFill>
                </a:rPr>
                <a:t>Part</a:t>
              </a:r>
              <a:r>
                <a:rPr lang="es-CO" dirty="0">
                  <a:solidFill>
                    <a:prstClr val="white"/>
                  </a:solidFill>
                </a:rPr>
                <a:t>. %)</a:t>
              </a:r>
            </a:p>
          </p:txBody>
        </p:sp>
        <p:sp>
          <p:nvSpPr>
            <p:cNvPr id="30" name="45 Cuadro de texto"/>
            <p:cNvSpPr txBox="1"/>
            <p:nvPr/>
          </p:nvSpPr>
          <p:spPr>
            <a:xfrm>
              <a:off x="4980361" y="841904"/>
              <a:ext cx="2948665" cy="144016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200">
                <a:tabLst>
                  <a:tab pos="2149475" algn="l"/>
                  <a:tab pos="2332038" algn="l"/>
                </a:tabLst>
              </a:pPr>
              <a:r>
                <a:rPr lang="es-CO" sz="1400" u="sng" dirty="0">
                  <a:solidFill>
                    <a:prstClr val="white"/>
                  </a:solidFill>
                  <a:ea typeface="MS Mincho"/>
                  <a:cs typeface="Times New Roman"/>
                </a:rPr>
                <a:t>Productos</a:t>
              </a:r>
              <a:r>
                <a:rPr lang="es-CO" sz="1400" dirty="0">
                  <a:solidFill>
                    <a:prstClr val="white"/>
                  </a:solidFill>
                  <a:ea typeface="MS Mincho"/>
                  <a:cs typeface="Times New Roman"/>
                </a:rPr>
                <a:t>: </a:t>
              </a:r>
            </a:p>
            <a:p>
              <a:pPr defTabSz="457200">
                <a:tabLst>
                  <a:tab pos="2149475" algn="l"/>
                  <a:tab pos="2332038" algn="l"/>
                </a:tabLst>
              </a:pP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Combustibles    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	99,9</a:t>
              </a:r>
              <a:endParaRPr lang="es-CO" sz="14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>
                <a:tabLst>
                  <a:tab pos="2149475" algn="l"/>
                  <a:tab pos="2332038" algn="l"/>
                </a:tabLst>
              </a:pP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Farmacéuticos   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	0,02</a:t>
              </a:r>
              <a:endParaRPr lang="es-CO" sz="14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>
                <a:tabLst>
                  <a:tab pos="2149475" algn="l"/>
                </a:tabLst>
              </a:pP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Químicos             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	</a:t>
              </a:r>
              <a:r>
                <a:rPr lang="es-CO" sz="1400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0,01</a:t>
              </a:r>
              <a:endParaRPr lang="es-CO" sz="1400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/>
              <a:r>
                <a:rPr lang="es-CO" sz="1400" dirty="0">
                  <a:solidFill>
                    <a:prstClr val="white"/>
                  </a:solidFill>
                  <a:ea typeface="MS Mincho"/>
                  <a:cs typeface="Times New Roman"/>
                </a:rPr>
                <a:t> </a:t>
              </a:r>
            </a:p>
          </p:txBody>
        </p:sp>
      </p:grpSp>
      <p:sp>
        <p:nvSpPr>
          <p:cNvPr id="23" name="48 Cuadro de texto"/>
          <p:cNvSpPr txBox="1"/>
          <p:nvPr/>
        </p:nvSpPr>
        <p:spPr>
          <a:xfrm>
            <a:off x="899592" y="4874497"/>
            <a:ext cx="1765824" cy="158403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57200"/>
            <a:endParaRPr lang="es-CO" sz="1400" b="1" dirty="0">
              <a:solidFill>
                <a:prstClr val="white"/>
              </a:solidFill>
              <a:ea typeface="MS Mincho"/>
              <a:cs typeface="Times New Roman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899592" y="4462099"/>
            <a:ext cx="3470641" cy="1996429"/>
            <a:chOff x="899592" y="4462099"/>
            <a:chExt cx="3470641" cy="1996429"/>
          </a:xfrm>
        </p:grpSpPr>
        <p:sp>
          <p:nvSpPr>
            <p:cNvPr id="21" name="26 Proceso alternativo"/>
            <p:cNvSpPr/>
            <p:nvPr/>
          </p:nvSpPr>
          <p:spPr>
            <a:xfrm>
              <a:off x="899592" y="4514312"/>
              <a:ext cx="3233515" cy="1797629"/>
            </a:xfrm>
            <a:prstGeom prst="flowChartAlternateProcess">
              <a:avLst/>
            </a:prstGeom>
            <a:solidFill>
              <a:srgbClr val="B90053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200"/>
              <a:endParaRPr lang="es-CO" sz="4400">
                <a:solidFill>
                  <a:prstClr val="white"/>
                </a:solidFill>
              </a:endParaRPr>
            </a:p>
          </p:txBody>
        </p:sp>
        <p:sp>
          <p:nvSpPr>
            <p:cNvPr id="24" name="49 Cuadro de texto"/>
            <p:cNvSpPr txBox="1"/>
            <p:nvPr/>
          </p:nvSpPr>
          <p:spPr>
            <a:xfrm>
              <a:off x="1505245" y="4462099"/>
              <a:ext cx="2068590" cy="3402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CO"/>
              </a:defPPr>
              <a:lvl1pPr algn="ctr">
                <a:spcAft>
                  <a:spcPts val="0"/>
                </a:spcAft>
                <a:defRPr sz="1600" b="1">
                  <a:effectLst/>
                  <a:ea typeface="MS Mincho"/>
                  <a:cs typeface="Times New Roman"/>
                </a:defRPr>
              </a:lvl1pPr>
            </a:lstStyle>
            <a:p>
              <a:pPr defTabSz="457200"/>
              <a:r>
                <a:rPr lang="es-CO" dirty="0">
                  <a:solidFill>
                    <a:prstClr val="white"/>
                  </a:solidFill>
                </a:rPr>
                <a:t>Bogotá (</a:t>
              </a:r>
              <a:r>
                <a:rPr lang="es-CO" dirty="0" err="1">
                  <a:solidFill>
                    <a:prstClr val="white"/>
                  </a:solidFill>
                </a:rPr>
                <a:t>Part</a:t>
              </a:r>
              <a:r>
                <a:rPr lang="es-CO" dirty="0">
                  <a:solidFill>
                    <a:prstClr val="white"/>
                  </a:solidFill>
                </a:rPr>
                <a:t>. %)</a:t>
              </a:r>
            </a:p>
          </p:txBody>
        </p:sp>
        <p:sp>
          <p:nvSpPr>
            <p:cNvPr id="25" name="50 Cuadro de texto"/>
            <p:cNvSpPr txBox="1"/>
            <p:nvPr/>
          </p:nvSpPr>
          <p:spPr>
            <a:xfrm>
              <a:off x="955105" y="4874497"/>
              <a:ext cx="3415128" cy="158403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200">
                <a:tabLst>
                  <a:tab pos="2332038" algn="l"/>
                </a:tabLst>
              </a:pPr>
              <a:r>
                <a:rPr lang="es-CO" sz="1400" b="1" u="sng" dirty="0">
                  <a:solidFill>
                    <a:prstClr val="white"/>
                  </a:solidFill>
                  <a:ea typeface="MS Mincho"/>
                  <a:cs typeface="Times New Roman"/>
                </a:rPr>
                <a:t>Productos: </a:t>
              </a:r>
            </a:p>
            <a:p>
              <a:pPr defTabSz="457200">
                <a:tabLst>
                  <a:tab pos="2332038" algn="l"/>
                </a:tabLst>
              </a:pP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Plantas y flores  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	22,3</a:t>
              </a:r>
            </a:p>
            <a:p>
              <a:pPr defTabSz="457200">
                <a:tabLst>
                  <a:tab pos="2332038" algn="l"/>
                </a:tabLst>
              </a:pP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Plásticos                  	7,8</a:t>
              </a:r>
            </a:p>
            <a:p>
              <a:pPr defTabSz="457200">
                <a:tabLst>
                  <a:tab pos="2332038" algn="l"/>
                </a:tabLst>
              </a:pP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Farmacéuticos      	7,4</a:t>
              </a:r>
              <a:endParaRPr lang="es-CO" sz="14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>
                <a:tabLst>
                  <a:tab pos="2332038" algn="l"/>
                </a:tabLst>
              </a:pP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Café y té                 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	6,3</a:t>
              </a:r>
              <a:endParaRPr lang="es-CO" sz="14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>
                <a:tabLst>
                  <a:tab pos="2332038" algn="l"/>
                </a:tabLst>
              </a:pP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Aparatos mecán. 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 	6,0</a:t>
              </a:r>
              <a:endParaRPr lang="es-CO" sz="14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4822701" y="4554934"/>
            <a:ext cx="3312368" cy="1788702"/>
            <a:chOff x="5724128" y="2570096"/>
            <a:chExt cx="3312368" cy="1788702"/>
          </a:xfrm>
        </p:grpSpPr>
        <p:sp>
          <p:nvSpPr>
            <p:cNvPr id="16" name="21 Proceso alternativo"/>
            <p:cNvSpPr/>
            <p:nvPr/>
          </p:nvSpPr>
          <p:spPr>
            <a:xfrm>
              <a:off x="5724128" y="2570096"/>
              <a:ext cx="3141002" cy="1776402"/>
            </a:xfrm>
            <a:prstGeom prst="flowChartAlternateProcess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200"/>
              <a:endParaRPr lang="es-CO" sz="4400">
                <a:solidFill>
                  <a:prstClr val="white"/>
                </a:solidFill>
              </a:endParaRPr>
            </a:p>
          </p:txBody>
        </p:sp>
        <p:sp>
          <p:nvSpPr>
            <p:cNvPr id="19" name="51 Cuadro de texto"/>
            <p:cNvSpPr txBox="1"/>
            <p:nvPr/>
          </p:nvSpPr>
          <p:spPr>
            <a:xfrm>
              <a:off x="6508219" y="2570096"/>
              <a:ext cx="1916776" cy="375134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CO"/>
              </a:defPPr>
              <a:lvl1pPr algn="ctr">
                <a:spcAft>
                  <a:spcPts val="0"/>
                </a:spcAft>
                <a:defRPr sz="1600" b="1">
                  <a:effectLst/>
                  <a:ea typeface="MS Mincho"/>
                  <a:cs typeface="Times New Roman"/>
                </a:defRPr>
              </a:lvl1pPr>
            </a:lstStyle>
            <a:p>
              <a:pPr defTabSz="457200"/>
              <a:r>
                <a:rPr lang="es-CO" dirty="0">
                  <a:solidFill>
                    <a:prstClr val="white"/>
                  </a:solidFill>
                </a:rPr>
                <a:t>Atlántico (</a:t>
              </a:r>
              <a:r>
                <a:rPr lang="es-CO" dirty="0" err="1">
                  <a:solidFill>
                    <a:prstClr val="white"/>
                  </a:solidFill>
                </a:rPr>
                <a:t>Part</a:t>
              </a:r>
              <a:r>
                <a:rPr lang="es-CO" dirty="0">
                  <a:solidFill>
                    <a:prstClr val="white"/>
                  </a:solidFill>
                </a:rPr>
                <a:t>. %)</a:t>
              </a:r>
            </a:p>
          </p:txBody>
        </p:sp>
        <p:sp>
          <p:nvSpPr>
            <p:cNvPr id="20" name="52 Cuadro de texto"/>
            <p:cNvSpPr txBox="1"/>
            <p:nvPr/>
          </p:nvSpPr>
          <p:spPr>
            <a:xfrm>
              <a:off x="5909481" y="2886369"/>
              <a:ext cx="3127015" cy="147242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200">
                <a:tabLst>
                  <a:tab pos="2058988" algn="l"/>
                </a:tabLst>
              </a:pPr>
              <a:r>
                <a:rPr lang="es-CO" sz="1400" b="1" u="sng" dirty="0">
                  <a:solidFill>
                    <a:prstClr val="white"/>
                  </a:solidFill>
                  <a:ea typeface="MS Mincho"/>
                  <a:cs typeface="Times New Roman"/>
                </a:rPr>
                <a:t>Productos: </a:t>
              </a:r>
            </a:p>
            <a:p>
              <a:pPr defTabSz="457200">
                <a:tabLst>
                  <a:tab pos="2058988" algn="l"/>
                </a:tabLst>
              </a:pP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Químicos            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	21,0</a:t>
              </a:r>
              <a:endParaRPr lang="es-CO" sz="14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>
                <a:tabLst>
                  <a:tab pos="2058988" algn="l"/>
                </a:tabLst>
              </a:pPr>
              <a:r>
                <a:rPr lang="es-CO" sz="1400" b="1" dirty="0" err="1">
                  <a:solidFill>
                    <a:prstClr val="white"/>
                  </a:solidFill>
                  <a:ea typeface="MS Mincho"/>
                  <a:cs typeface="Times New Roman"/>
                </a:rPr>
                <a:t>Man</a:t>
              </a: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. Aluminio    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	9,6</a:t>
              </a:r>
            </a:p>
            <a:p>
              <a:pPr defTabSz="457200">
                <a:tabLst>
                  <a:tab pos="2058988" algn="l"/>
                </a:tabLst>
              </a:pP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Farmacéuticos        	6,2</a:t>
              </a:r>
              <a:endParaRPr lang="es-CO" sz="14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>
                <a:tabLst>
                  <a:tab pos="2058988" algn="l"/>
                </a:tabLst>
              </a:pPr>
              <a:r>
                <a:rPr lang="es-CO" sz="1400" b="1" dirty="0" err="1" smtClean="0">
                  <a:solidFill>
                    <a:prstClr val="white"/>
                  </a:solidFill>
                  <a:ea typeface="MS Mincho"/>
                  <a:cs typeface="Times New Roman"/>
                </a:rPr>
                <a:t>Man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. </a:t>
              </a: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Cobre      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	5,4</a:t>
              </a:r>
              <a:endParaRPr lang="es-CO" sz="14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>
                <a:tabLst>
                  <a:tab pos="2058988" algn="l"/>
                </a:tabLst>
              </a:pP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Abonos                 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	5,4</a:t>
              </a:r>
              <a:endParaRPr lang="es-CO" sz="14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5652718" y="2581332"/>
            <a:ext cx="3259641" cy="1781937"/>
            <a:chOff x="4716016" y="4520390"/>
            <a:chExt cx="3259641" cy="1797628"/>
          </a:xfrm>
          <a:solidFill>
            <a:srgbClr val="FFC000"/>
          </a:solidFill>
        </p:grpSpPr>
        <p:sp>
          <p:nvSpPr>
            <p:cNvPr id="12" name="28 Proceso alternativo"/>
            <p:cNvSpPr/>
            <p:nvPr/>
          </p:nvSpPr>
          <p:spPr>
            <a:xfrm>
              <a:off x="4716016" y="4520390"/>
              <a:ext cx="3259641" cy="1797628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200"/>
              <a:endParaRPr lang="es-CO" sz="4400">
                <a:solidFill>
                  <a:prstClr val="white"/>
                </a:solidFill>
              </a:endParaRPr>
            </a:p>
          </p:txBody>
        </p:sp>
        <p:sp>
          <p:nvSpPr>
            <p:cNvPr id="14" name="55 Cuadro de texto"/>
            <p:cNvSpPr txBox="1"/>
            <p:nvPr/>
          </p:nvSpPr>
          <p:spPr>
            <a:xfrm>
              <a:off x="5111140" y="4585637"/>
              <a:ext cx="2469391" cy="294109"/>
            </a:xfrm>
            <a:prstGeom prst="rect">
              <a:avLst/>
            </a:prstGeom>
            <a:solidFill>
              <a:srgbClr val="FFC91D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s-CO" sz="1600" b="1" dirty="0">
                  <a:solidFill>
                    <a:prstClr val="white"/>
                  </a:solidFill>
                  <a:ea typeface="MS Mincho"/>
                  <a:cs typeface="Times New Roman"/>
                </a:rPr>
                <a:t>Santander (</a:t>
              </a:r>
              <a:r>
                <a:rPr lang="es-CO" sz="1600" b="1" dirty="0" err="1">
                  <a:solidFill>
                    <a:prstClr val="white"/>
                  </a:solidFill>
                  <a:ea typeface="MS Mincho"/>
                  <a:cs typeface="Times New Roman"/>
                </a:rPr>
                <a:t>Part</a:t>
              </a:r>
              <a:r>
                <a:rPr lang="es-CO" sz="1600" b="1" dirty="0">
                  <a:solidFill>
                    <a:prstClr val="white"/>
                  </a:solidFill>
                  <a:ea typeface="MS Mincho"/>
                  <a:cs typeface="Times New Roman"/>
                </a:rPr>
                <a:t>.  %)</a:t>
              </a:r>
            </a:p>
          </p:txBody>
        </p:sp>
        <p:sp>
          <p:nvSpPr>
            <p:cNvPr id="15" name="56 Cuadro de texto"/>
            <p:cNvSpPr txBox="1"/>
            <p:nvPr/>
          </p:nvSpPr>
          <p:spPr>
            <a:xfrm>
              <a:off x="4858604" y="4833448"/>
              <a:ext cx="2960388" cy="1379230"/>
            </a:xfrm>
            <a:prstGeom prst="rect">
              <a:avLst/>
            </a:prstGeom>
            <a:solidFill>
              <a:srgbClr val="FFC91D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200">
                <a:tabLst>
                  <a:tab pos="2154238" algn="l"/>
                </a:tabLst>
              </a:pPr>
              <a:r>
                <a:rPr lang="es-CO" sz="1400" b="1" u="sng" dirty="0">
                  <a:solidFill>
                    <a:prstClr val="white"/>
                  </a:solidFill>
                  <a:ea typeface="MS Mincho"/>
                  <a:cs typeface="Times New Roman"/>
                </a:rPr>
                <a:t>Productos: </a:t>
              </a:r>
            </a:p>
            <a:p>
              <a:pPr defTabSz="457200">
                <a:tabLst>
                  <a:tab pos="2332038" algn="l"/>
                </a:tabLst>
              </a:pP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Combustibles    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	83,8</a:t>
              </a:r>
              <a:endParaRPr lang="es-CO" sz="14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>
                <a:tabLst>
                  <a:tab pos="2332038" algn="l"/>
                </a:tabLst>
              </a:pP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Café y  té             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 	5,3</a:t>
              </a:r>
              <a:endParaRPr lang="es-CO" sz="14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>
                <a:tabLst>
                  <a:tab pos="2332038" algn="l"/>
                </a:tabLst>
              </a:pP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Carnes                   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	1,7</a:t>
              </a:r>
              <a:endParaRPr lang="es-CO" sz="14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>
                <a:tabLst>
                  <a:tab pos="2332038" algn="l"/>
                </a:tabLst>
              </a:pP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Químicos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orgánicos  	1,5</a:t>
              </a:r>
              <a:endParaRPr lang="es-CO" sz="14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  <a:p>
              <a:pPr defTabSz="457200">
                <a:tabLst>
                  <a:tab pos="2332038" algn="l"/>
                </a:tabLst>
              </a:pPr>
              <a:r>
                <a:rPr lang="es-CO" sz="1400" b="1" dirty="0">
                  <a:solidFill>
                    <a:prstClr val="white"/>
                  </a:solidFill>
                  <a:ea typeface="MS Mincho"/>
                  <a:cs typeface="Times New Roman"/>
                </a:rPr>
                <a:t>Cacao                    </a:t>
              </a:r>
              <a:r>
                <a:rPr lang="es-CO" sz="1400" b="1" dirty="0" smtClean="0">
                  <a:solidFill>
                    <a:prstClr val="white"/>
                  </a:solidFill>
                  <a:ea typeface="MS Mincho"/>
                  <a:cs typeface="Times New Roman"/>
                </a:rPr>
                <a:t> 	1,1                   </a:t>
              </a:r>
              <a:endParaRPr lang="es-CO" sz="1400" b="1" dirty="0">
                <a:solidFill>
                  <a:prstClr val="white"/>
                </a:solidFill>
                <a:ea typeface="MS Mincho"/>
                <a:cs typeface="Times New Roman"/>
              </a:endParaRPr>
            </a:p>
          </p:txBody>
        </p:sp>
      </p:grpSp>
      <p:sp>
        <p:nvSpPr>
          <p:cNvPr id="42" name="41 CuadroTexto"/>
          <p:cNvSpPr txBox="1"/>
          <p:nvPr/>
        </p:nvSpPr>
        <p:spPr>
          <a:xfrm>
            <a:off x="3434643" y="2719633"/>
            <a:ext cx="2349890" cy="14280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r>
              <a:rPr lang="es-ES" dirty="0"/>
              <a:t>Principales productos de exportación </a:t>
            </a:r>
          </a:p>
          <a:p>
            <a:r>
              <a:rPr lang="es-ES" dirty="0"/>
              <a:t>(2014)</a:t>
            </a:r>
          </a:p>
        </p:txBody>
      </p:sp>
      <p:sp>
        <p:nvSpPr>
          <p:cNvPr id="40" name="39 CuadroTexto"/>
          <p:cNvSpPr txBox="1"/>
          <p:nvPr/>
        </p:nvSpPr>
        <p:spPr>
          <a:xfrm>
            <a:off x="25400" y="6366520"/>
            <a:ext cx="4954961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CO" dirty="0"/>
              <a:t>Fuente: DANE – Cálculos Cámara de Comercio de Cali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022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 idx="4294967295"/>
          </p:nvPr>
        </p:nvSpPr>
        <p:spPr>
          <a:xfrm>
            <a:off x="251520" y="476027"/>
            <a:ext cx="8640960" cy="720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defTabSz="914400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400" dirty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El Valle </a:t>
            </a:r>
            <a:r>
              <a:rPr lang="es-CO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tiene la oferta exportable más </a:t>
            </a:r>
            <a:r>
              <a:rPr lang="es-CO" sz="2400" dirty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diversificada del país, lo que le permite </a:t>
            </a:r>
            <a:r>
              <a:rPr lang="es-CO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afrontar turbulencias externas y aprovechar el alza de la tasa de cambio</a:t>
            </a:r>
            <a:endParaRPr lang="es-CO" sz="2400" dirty="0">
              <a:solidFill>
                <a:srgbClr val="0076BD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5400" y="6304855"/>
            <a:ext cx="495496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CO" dirty="0"/>
              <a:t>Fuente: DANE – Cálculos Cámara de Comercio de Cali</a:t>
            </a:r>
          </a:p>
          <a:p>
            <a:r>
              <a:rPr lang="es-CO" dirty="0"/>
              <a:t>*Índice </a:t>
            </a:r>
            <a:r>
              <a:rPr lang="es-CO" dirty="0" err="1"/>
              <a:t>Hirschman</a:t>
            </a:r>
            <a:r>
              <a:rPr lang="es-CO" dirty="0"/>
              <a:t> – </a:t>
            </a:r>
            <a:r>
              <a:rPr lang="es-CO" dirty="0" err="1"/>
              <a:t>Herfindhal</a:t>
            </a:r>
            <a:r>
              <a:rPr lang="es-CO" dirty="0"/>
              <a:t> invertido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0" y="1700808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Índice Diversidad Exportadora* (según productos)</a:t>
            </a:r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1919188176"/>
              </p:ext>
            </p:extLst>
          </p:nvPr>
        </p:nvGraphicFramePr>
        <p:xfrm>
          <a:off x="539552" y="2204864"/>
          <a:ext cx="8064896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62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 CuadroTexto"/>
          <p:cNvSpPr txBox="1">
            <a:spLocks noChangeArrowheads="1"/>
          </p:cNvSpPr>
          <p:nvPr/>
        </p:nvSpPr>
        <p:spPr bwMode="auto">
          <a:xfrm>
            <a:off x="395536" y="1408042"/>
            <a:ext cx="8610600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s-CO" altLang="es-CO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Exportaciones principales departamentos, según intensidad </a:t>
            </a:r>
          </a:p>
          <a:p>
            <a:pPr algn="ctr" eaLnBrk="1" hangingPunct="1">
              <a:lnSpc>
                <a:spcPct val="85000"/>
              </a:lnSpc>
            </a:pPr>
            <a:r>
              <a:rPr lang="es-CO" altLang="es-CO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tecnológica incorporada (%) Enero –julio 2015</a:t>
            </a:r>
            <a:endParaRPr lang="es-CO" altLang="es-CO" sz="1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251520" y="548680"/>
            <a:ext cx="8640960" cy="491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just"/>
            <a:r>
              <a:rPr lang="es-CO" alt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cesta exportadora de Cauca </a:t>
            </a:r>
            <a:r>
              <a:rPr lang="es-CO" alt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s-CO" alt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14,8%), </a:t>
            </a:r>
            <a:r>
              <a:rPr lang="es-CO" alt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Bogotá (</a:t>
            </a:r>
            <a:r>
              <a:rPr lang="es-CO" alt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13,3%) </a:t>
            </a:r>
            <a:r>
              <a:rPr lang="es-CO" alt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Valle del Cauca (</a:t>
            </a:r>
            <a:r>
              <a:rPr lang="es-CO" alt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9,9%) registra el mayor porcentaje </a:t>
            </a:r>
            <a:r>
              <a:rPr lang="es-CO" alt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sofisticación </a:t>
            </a:r>
            <a:r>
              <a:rPr lang="es-CO" alt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tecnológica</a:t>
            </a:r>
            <a:endParaRPr lang="es-CO" altLang="es-CO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1929331883"/>
              </p:ext>
            </p:extLst>
          </p:nvPr>
        </p:nvGraphicFramePr>
        <p:xfrm>
          <a:off x="1652836" y="1923543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2773" y="5869721"/>
            <a:ext cx="8605877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</a:t>
            </a:r>
            <a:r>
              <a:rPr lang="es-E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ES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DANE –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Cálculos preliminares Cámara </a:t>
            </a:r>
            <a:r>
              <a:rPr lang="es-C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Comercio de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Cali</a:t>
            </a:r>
          </a:p>
          <a:p>
            <a:endParaRPr lang="es-CO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Las </a:t>
            </a:r>
            <a:r>
              <a:rPr lang="es-C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manufacturadas de alta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tecnología </a:t>
            </a:r>
            <a:r>
              <a:rPr lang="es-C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incluyen máquinas para procesamiento de datos, de telecomunicaciones, equipos de televisión, y transistores, turbinas, equipos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generadores de energía, artículos </a:t>
            </a:r>
            <a:r>
              <a:rPr lang="es-C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farmacéuticos, aviones, instrumentos ópticos y de precisión, cámaras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fotográficas</a:t>
            </a:r>
            <a:r>
              <a:rPr lang="es-C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s-CO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Sanjaya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Lall</a:t>
            </a:r>
            <a:r>
              <a:rPr lang="es-C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2000</a:t>
            </a:r>
            <a:r>
              <a:rPr lang="es-C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endParaRPr lang="es-CO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53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47410" y="1485945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ES" sz="1400" dirty="0"/>
              <a:t>Inversión extranjera directa en </a:t>
            </a:r>
            <a:r>
              <a:rPr lang="es-ES" sz="1400" dirty="0" smtClean="0"/>
              <a:t>Colombia</a:t>
            </a:r>
            <a:endParaRPr lang="es-ES" sz="1400" dirty="0"/>
          </a:p>
          <a:p>
            <a:r>
              <a:rPr lang="es-ES" sz="1400" dirty="0"/>
              <a:t>(USD millones) 2003 - 2014</a:t>
            </a:r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1310104587"/>
              </p:ext>
            </p:extLst>
          </p:nvPr>
        </p:nvGraphicFramePr>
        <p:xfrm>
          <a:off x="251520" y="1916831"/>
          <a:ext cx="7987808" cy="3898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1 Título"/>
          <p:cNvSpPr>
            <a:spLocks noGrp="1"/>
          </p:cNvSpPr>
          <p:nvPr>
            <p:ph type="title" idx="4294967295"/>
          </p:nvPr>
        </p:nvSpPr>
        <p:spPr>
          <a:xfrm>
            <a:off x="251520" y="548680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La inversión extranjera se multiplicó por 7 desde 2003; en hidrocarburos creció 17 veces</a:t>
            </a:r>
            <a:endParaRPr lang="es-CO" sz="2400" dirty="0">
              <a:solidFill>
                <a:srgbClr val="0076BD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3922" y="6383232"/>
            <a:ext cx="8424000" cy="2160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</a:t>
            </a:r>
            <a:r>
              <a:rPr lang="es-ES" dirty="0" err="1"/>
              <a:t>BanRep</a:t>
            </a:r>
            <a:r>
              <a:rPr lang="es-ES" dirty="0"/>
              <a:t> </a:t>
            </a:r>
            <a:r>
              <a:rPr lang="es-CO" dirty="0"/>
              <a:t>– Elaboración Cámara de Comercio de </a:t>
            </a:r>
            <a:r>
              <a:rPr lang="es-CO" dirty="0" smtClean="0"/>
              <a:t>Cali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8239328" y="4221088"/>
            <a:ext cx="94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rgbClr val="091F72"/>
                </a:solidFill>
                <a:latin typeface="Trebuchet MS" pitchFamily="34" charset="0"/>
              </a:rPr>
              <a:t>X 17,4</a:t>
            </a:r>
            <a:endParaRPr lang="es-CO" b="1" dirty="0">
              <a:solidFill>
                <a:srgbClr val="091F72"/>
              </a:solidFill>
              <a:latin typeface="Trebuchet MS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312778" y="3789040"/>
            <a:ext cx="795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rgbClr val="63ADCB"/>
                </a:solidFill>
                <a:latin typeface="Trebuchet MS" pitchFamily="34" charset="0"/>
              </a:rPr>
              <a:t>X 2,5</a:t>
            </a:r>
            <a:endParaRPr lang="es-CO" b="1" dirty="0">
              <a:solidFill>
                <a:srgbClr val="63ADCB"/>
              </a:solidFill>
              <a:latin typeface="Trebuchet MS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239328" y="2852936"/>
            <a:ext cx="94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rgbClr val="DD005E"/>
                </a:solidFill>
                <a:latin typeface="Trebuchet MS" pitchFamily="34" charset="0"/>
              </a:rPr>
              <a:t>X 11,8</a:t>
            </a:r>
            <a:endParaRPr lang="es-CO" b="1" dirty="0">
              <a:solidFill>
                <a:srgbClr val="DD005E"/>
              </a:solidFill>
              <a:latin typeface="Trebuchet MS" pitchFamily="34" charset="0"/>
            </a:endParaRPr>
          </a:p>
        </p:txBody>
      </p:sp>
      <p:pic>
        <p:nvPicPr>
          <p:cNvPr id="21" name="Imagen 20" descr="colores y formas ccc-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744" y="1124744"/>
            <a:ext cx="1979712" cy="50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2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2" grpId="0">
        <p:bldAsOne/>
      </p:bldGraphic>
      <p:bldP spid="5" grpId="0"/>
      <p:bldP spid="4" grpId="0"/>
      <p:bldP spid="7" grpId="0"/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 CuadroTexto"/>
          <p:cNvSpPr txBox="1">
            <a:spLocks noChangeArrowheads="1"/>
          </p:cNvSpPr>
          <p:nvPr/>
        </p:nvSpPr>
        <p:spPr bwMode="auto">
          <a:xfrm>
            <a:off x="395536" y="1637335"/>
            <a:ext cx="8610600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s-CO" altLang="es-CO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Exportaciones principales departamentos, según intensidad</a:t>
            </a:r>
          </a:p>
          <a:p>
            <a:pPr algn="ctr" eaLnBrk="1" hangingPunct="1">
              <a:lnSpc>
                <a:spcPct val="85000"/>
              </a:lnSpc>
            </a:pPr>
            <a:r>
              <a:rPr lang="es-CO" altLang="es-CO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alta* tecnológica incorporada (%) Enero –julio 2015</a:t>
            </a:r>
            <a:endParaRPr lang="es-CO" altLang="es-CO" sz="1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238994" y="692256"/>
            <a:ext cx="8640960" cy="491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just"/>
            <a:r>
              <a:rPr lang="es-CO" alt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Bogotá (43,6</a:t>
            </a:r>
            <a:r>
              <a:rPr lang="es-CO" alt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%), Valle del </a:t>
            </a:r>
            <a:r>
              <a:rPr lang="es-CO" alt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Cauca (21,3%) </a:t>
            </a:r>
            <a:r>
              <a:rPr lang="es-CO" alt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Atlántico </a:t>
            </a:r>
            <a:r>
              <a:rPr lang="es-CO" alt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(12,6%) son los departamentos que más participan en las exportaciones que incorporan alta intensidad tecnológica en Colombia</a:t>
            </a:r>
            <a:endParaRPr lang="es-CO" altLang="es-CO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1737895181"/>
              </p:ext>
            </p:extLst>
          </p:nvPr>
        </p:nvGraphicFramePr>
        <p:xfrm>
          <a:off x="1763688" y="2126715"/>
          <a:ext cx="5568280" cy="3998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22773" y="5869721"/>
            <a:ext cx="8605877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</a:t>
            </a:r>
            <a:r>
              <a:rPr lang="es-E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ES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DANE –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Cálculos preliminares Cámara </a:t>
            </a:r>
            <a:r>
              <a:rPr lang="es-C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Comercio de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Cali</a:t>
            </a:r>
          </a:p>
          <a:p>
            <a:endParaRPr lang="es-CO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Las </a:t>
            </a:r>
            <a:r>
              <a:rPr lang="es-C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manufacturadas de alta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tecnología </a:t>
            </a:r>
            <a:r>
              <a:rPr lang="es-C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incluyen máquinas para procesamiento de datos, de telecomunicaciones, equipos de televisión, y transistores, turbinas, equipos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generadores de energía, artículos </a:t>
            </a:r>
            <a:r>
              <a:rPr lang="es-C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farmacéuticos, aviones, instrumentos ópticos y de precisión, cámaras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fotográficas</a:t>
            </a:r>
            <a:r>
              <a:rPr lang="es-C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s-CO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Sanjaya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Lall</a:t>
            </a:r>
            <a:r>
              <a:rPr lang="es-C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2000</a:t>
            </a:r>
            <a:r>
              <a:rPr lang="es-C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endParaRPr lang="es-CO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48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6495" y="6309320"/>
            <a:ext cx="76645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 sz="900" dirty="0">
                <a:latin typeface="Verdana" panose="020B0604030504040204" pitchFamily="34" charset="0"/>
              </a:rPr>
              <a:t>Fuente: DANE – Elaboración Cámara de Comercio de Cali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961710" y="1775949"/>
            <a:ext cx="5181600" cy="39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Tasa de </a:t>
            </a:r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desempleo (%) principales ciudades </a:t>
            </a:r>
          </a:p>
          <a:p>
            <a:pPr algn="ctr">
              <a:lnSpc>
                <a:spcPct val="70000"/>
              </a:lnSpc>
            </a:pPr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mayo – julio 2001/2015</a:t>
            </a:r>
            <a:endParaRPr lang="es-E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249382" y="273689"/>
            <a:ext cx="8673190" cy="937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600">
                <a:solidFill>
                  <a:srgbClr val="0076BD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s-CO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mayo - julio de 2015 </a:t>
            </a:r>
            <a:r>
              <a:rPr lang="es-CO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Cali ha logrado reducir la brecha en la tasa de </a:t>
            </a:r>
            <a:r>
              <a:rPr lang="es-CO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desocupación (11,1%), frente </a:t>
            </a:r>
            <a:r>
              <a:rPr lang="es-CO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las principales ciudades</a:t>
            </a:r>
            <a:endParaRPr lang="es-E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1703953831"/>
              </p:ext>
            </p:extLst>
          </p:nvPr>
        </p:nvGraphicFramePr>
        <p:xfrm>
          <a:off x="693029" y="2576944"/>
          <a:ext cx="7718961" cy="3479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2299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249381" y="124275"/>
            <a:ext cx="8744984" cy="1215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defTabSz="914400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400" dirty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 número de personas ocupadas en Cali durante el trimestre mayo - julio de 2015 aumentó 5,2</a:t>
            </a:r>
            <a:r>
              <a:rPr lang="es-CO" sz="24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 </a:t>
            </a:r>
            <a:r>
              <a:rPr lang="es-CO" sz="2400" dirty="0" err="1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a.a</a:t>
            </a:r>
            <a:r>
              <a:rPr lang="es-CO" sz="24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s-CO" sz="2400" dirty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(59 mil nuevas personas </a:t>
            </a:r>
            <a:r>
              <a:rPr lang="es-CO" sz="24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ocupadas)</a:t>
            </a:r>
            <a:endParaRPr lang="es-ES" sz="2400" dirty="0">
              <a:solidFill>
                <a:srgbClr val="0076B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394931" y="1844824"/>
            <a:ext cx="6345421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Tasa (%) y </a:t>
            </a:r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número </a:t>
            </a: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de ocupados (miles)  en las principales ciudades </a:t>
            </a:r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mayo </a:t>
            </a: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julio </a:t>
            </a: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2014/2015</a:t>
            </a:r>
            <a:endParaRPr lang="es-E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814611168"/>
              </p:ext>
            </p:extLst>
          </p:nvPr>
        </p:nvGraphicFramePr>
        <p:xfrm>
          <a:off x="476592" y="2238778"/>
          <a:ext cx="8182098" cy="3194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26495" y="6309320"/>
            <a:ext cx="76645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 sz="900" dirty="0">
                <a:latin typeface="Verdana" panose="020B0604030504040204" pitchFamily="34" charset="0"/>
              </a:rPr>
              <a:t>Fuente: DANE – Elaboración Cámara de Comercio de Cali</a:t>
            </a:r>
          </a:p>
        </p:txBody>
      </p:sp>
    </p:spTree>
    <p:extLst>
      <p:ext uri="{BB962C8B-B14F-4D97-AF65-F5344CB8AC3E}">
        <p14:creationId xmlns:p14="http://schemas.microsoft.com/office/powerpoint/2010/main" val="328549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397750" y="1793529"/>
            <a:ext cx="6324600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s-CO" sz="1400" b="1" dirty="0">
                <a:latin typeface="Verdana"/>
                <a:cs typeface="Verdana"/>
              </a:rPr>
              <a:t>Número total de ocupados en las principales </a:t>
            </a:r>
            <a:r>
              <a:rPr lang="es-CO" sz="1400" b="1" dirty="0" smtClean="0">
                <a:latin typeface="Verdana"/>
                <a:cs typeface="Verdana"/>
              </a:rPr>
              <a:t>ciudades (miles) mayo </a:t>
            </a:r>
            <a:r>
              <a:rPr lang="es-CO" sz="1400" b="1" dirty="0">
                <a:latin typeface="Verdana"/>
                <a:cs typeface="Verdana"/>
              </a:rPr>
              <a:t>– </a:t>
            </a:r>
            <a:r>
              <a:rPr lang="es-CO" sz="1400" b="1" dirty="0" smtClean="0">
                <a:latin typeface="Verdana"/>
                <a:cs typeface="Verdana"/>
              </a:rPr>
              <a:t>julio </a:t>
            </a:r>
            <a:r>
              <a:rPr lang="es-CO" sz="1400" b="1" dirty="0">
                <a:latin typeface="Verdana"/>
                <a:cs typeface="Verdana"/>
              </a:rPr>
              <a:t>2012/2015</a:t>
            </a:r>
            <a:endParaRPr lang="es-ES" sz="1400" b="1" dirty="0">
              <a:latin typeface="Verdana"/>
              <a:cs typeface="Verdana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75574" y="406829"/>
            <a:ext cx="8694711" cy="100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s-CO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 número de ocupados aumentó </a:t>
            </a:r>
            <a:r>
              <a:rPr lang="es-CO" sz="2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9,4% </a:t>
            </a:r>
            <a:r>
              <a:rPr lang="es-CO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Cali durante </a:t>
            </a:r>
            <a:r>
              <a:rPr lang="es-CO" sz="2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mayo - julio </a:t>
            </a:r>
            <a:r>
              <a:rPr lang="es-CO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2015 frente </a:t>
            </a:r>
            <a:r>
              <a:rPr lang="es-CO" sz="2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 mismo trimestre </a:t>
            </a:r>
            <a:r>
              <a:rPr lang="es-CO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s-CO" sz="2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2012. Crecimiento superior </a:t>
            </a:r>
            <a:r>
              <a:rPr lang="es-CO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 registrado en Bogotá, Medellín y Bucaramanga</a:t>
            </a:r>
            <a:endParaRPr lang="es-ES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7 Gráfico"/>
          <p:cNvGraphicFramePr/>
          <p:nvPr>
            <p:extLst>
              <p:ext uri="{D42A27DB-BD31-4B8C-83A1-F6EECF244321}">
                <p14:modId xmlns:p14="http://schemas.microsoft.com/office/powerpoint/2010/main" val="3702963830"/>
              </p:ext>
            </p:extLst>
          </p:nvPr>
        </p:nvGraphicFramePr>
        <p:xfrm>
          <a:off x="275574" y="2132856"/>
          <a:ext cx="8568952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9 CuadroTexto"/>
          <p:cNvSpPr txBox="1"/>
          <p:nvPr/>
        </p:nvSpPr>
        <p:spPr>
          <a:xfrm>
            <a:off x="26495" y="6309320"/>
            <a:ext cx="76645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 sz="900" dirty="0">
                <a:latin typeface="Verdana" panose="020B0604030504040204" pitchFamily="34" charset="0"/>
              </a:rPr>
              <a:t>Fuente: DANE – Elaboración Cámara de Comercio de Cali</a:t>
            </a:r>
          </a:p>
        </p:txBody>
      </p:sp>
    </p:spTree>
    <p:extLst>
      <p:ext uri="{BB962C8B-B14F-4D97-AF65-F5344CB8AC3E}">
        <p14:creationId xmlns:p14="http://schemas.microsoft.com/office/powerpoint/2010/main" val="598639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397750" y="1445708"/>
            <a:ext cx="6324600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es-CO" sz="1400" b="1" dirty="0" smtClean="0">
                <a:solidFill>
                  <a:prstClr val="black"/>
                </a:solidFill>
                <a:latin typeface="Verdana"/>
                <a:cs typeface="Verdana"/>
              </a:rPr>
              <a:t>Número total de desocupados </a:t>
            </a:r>
            <a:r>
              <a:rPr lang="es-CO" sz="1400" b="1" dirty="0">
                <a:solidFill>
                  <a:prstClr val="black"/>
                </a:solidFill>
                <a:latin typeface="Verdana"/>
                <a:cs typeface="Verdana"/>
              </a:rPr>
              <a:t>en las principales </a:t>
            </a:r>
            <a:r>
              <a:rPr lang="es-CO" sz="1400" b="1" dirty="0" smtClean="0">
                <a:solidFill>
                  <a:prstClr val="black"/>
                </a:solidFill>
                <a:latin typeface="Verdana"/>
                <a:cs typeface="Verdana"/>
              </a:rPr>
              <a:t>ciudades (miles) mayo - julio 2012/2015</a:t>
            </a:r>
            <a:endParaRPr lang="es-ES" sz="1400" b="1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49382" y="297789"/>
            <a:ext cx="8626344" cy="818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s-CO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población desempleada en Cali se redujo en </a:t>
            </a:r>
            <a:r>
              <a:rPr lang="es-CO" sz="2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 </a:t>
            </a:r>
            <a:r>
              <a:rPr lang="es-CO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 personas </a:t>
            </a:r>
            <a:r>
              <a:rPr lang="es-CO" sz="2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(-15,6%) </a:t>
            </a:r>
            <a:r>
              <a:rPr lang="es-CO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 </a:t>
            </a:r>
            <a:r>
              <a:rPr lang="es-CO" sz="2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mayo - julio </a:t>
            </a:r>
            <a:r>
              <a:rPr lang="es-CO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2015 frente a igual periodo de 2012</a:t>
            </a:r>
            <a:endParaRPr lang="es-ES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1964325692"/>
              </p:ext>
            </p:extLst>
          </p:nvPr>
        </p:nvGraphicFramePr>
        <p:xfrm>
          <a:off x="395536" y="2276872"/>
          <a:ext cx="856895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9 CuadroTexto"/>
          <p:cNvSpPr txBox="1"/>
          <p:nvPr/>
        </p:nvSpPr>
        <p:spPr>
          <a:xfrm>
            <a:off x="26495" y="6309320"/>
            <a:ext cx="76645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 sz="900" dirty="0">
                <a:latin typeface="Verdana" panose="020B0604030504040204" pitchFamily="34" charset="0"/>
              </a:rPr>
              <a:t>Fuente: DANE – Elaboración Cámara de Comercio de Cali</a:t>
            </a:r>
          </a:p>
        </p:txBody>
      </p:sp>
    </p:spTree>
    <p:extLst>
      <p:ext uri="{BB962C8B-B14F-4D97-AF65-F5344CB8AC3E}">
        <p14:creationId xmlns:p14="http://schemas.microsoft.com/office/powerpoint/2010/main" val="95329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971600" y="1507198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es-ES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Exportaciones por departamento de </a:t>
            </a:r>
            <a:r>
              <a:rPr lang="es-ES" sz="1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es-ES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rigen  </a:t>
            </a:r>
          </a:p>
          <a:p>
            <a:r>
              <a:rPr lang="es-ES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(USD millones) Enero - julio 2013 – 2015</a:t>
            </a:r>
            <a:endParaRPr lang="es-ES" sz="1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3157845" y="5461842"/>
            <a:ext cx="2790310" cy="2880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graphicFrame>
        <p:nvGraphicFramePr>
          <p:cNvPr id="8" name="7 Gráfico"/>
          <p:cNvGraphicFramePr/>
          <p:nvPr>
            <p:extLst>
              <p:ext uri="{D42A27DB-BD31-4B8C-83A1-F6EECF244321}">
                <p14:modId xmlns:p14="http://schemas.microsoft.com/office/powerpoint/2010/main" val="3977511901"/>
              </p:ext>
            </p:extLst>
          </p:nvPr>
        </p:nvGraphicFramePr>
        <p:xfrm>
          <a:off x="615062" y="1768808"/>
          <a:ext cx="787587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1 Conector recto de flecha"/>
          <p:cNvCxnSpPr/>
          <p:nvPr/>
        </p:nvCxnSpPr>
        <p:spPr>
          <a:xfrm>
            <a:off x="1648023" y="2749350"/>
            <a:ext cx="269951" cy="225025"/>
          </a:xfrm>
          <a:prstGeom prst="straightConnector1">
            <a:avLst/>
          </a:prstGeom>
          <a:ln w="34925">
            <a:solidFill>
              <a:srgbClr val="DD0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 Conector recto de flecha"/>
          <p:cNvCxnSpPr/>
          <p:nvPr/>
        </p:nvCxnSpPr>
        <p:spPr>
          <a:xfrm flipV="1">
            <a:off x="5086903" y="4761217"/>
            <a:ext cx="307013" cy="74686"/>
          </a:xfrm>
          <a:prstGeom prst="straightConnector1">
            <a:avLst/>
          </a:prstGeom>
          <a:ln w="34925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1 Conector recto de flecha"/>
          <p:cNvCxnSpPr/>
          <p:nvPr/>
        </p:nvCxnSpPr>
        <p:spPr>
          <a:xfrm>
            <a:off x="6462210" y="4069060"/>
            <a:ext cx="359961" cy="78758"/>
          </a:xfrm>
          <a:prstGeom prst="straightConnector1">
            <a:avLst/>
          </a:prstGeom>
          <a:ln w="34925">
            <a:solidFill>
              <a:srgbClr val="DD0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 Conector recto de flecha"/>
          <p:cNvCxnSpPr/>
          <p:nvPr/>
        </p:nvCxnSpPr>
        <p:spPr>
          <a:xfrm>
            <a:off x="7632379" y="4300218"/>
            <a:ext cx="359961" cy="78758"/>
          </a:xfrm>
          <a:prstGeom prst="straightConnector1">
            <a:avLst/>
          </a:prstGeom>
          <a:ln w="34925">
            <a:solidFill>
              <a:srgbClr val="DD0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 Conector recto de flecha"/>
          <p:cNvCxnSpPr/>
          <p:nvPr/>
        </p:nvCxnSpPr>
        <p:spPr>
          <a:xfrm>
            <a:off x="2492808" y="3275982"/>
            <a:ext cx="269951" cy="225025"/>
          </a:xfrm>
          <a:prstGeom prst="straightConnector1">
            <a:avLst/>
          </a:prstGeom>
          <a:ln w="34925">
            <a:solidFill>
              <a:srgbClr val="DD0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-1429" y="6170819"/>
            <a:ext cx="8605877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</a:t>
            </a:r>
            <a:r>
              <a:rPr lang="es-E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ES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DANE –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Cálculos </a:t>
            </a:r>
            <a:r>
              <a:rPr lang="es-C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Cámara de Comercio de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Cali</a:t>
            </a: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251520" y="548680"/>
            <a:ext cx="8640960" cy="491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just"/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valor de las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exportaciones 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Valle del Cauca disminuyó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8,8% 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primeros siete meses de 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 </a:t>
            </a:r>
            <a:r>
              <a:rPr lang="es-CO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a.a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.; Cauca 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creció (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1,7%)</a:t>
            </a:r>
            <a:endParaRPr lang="es-E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48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376644" y="1681644"/>
            <a:ext cx="6651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es-ES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Exportaciones del Valle del Cauca </a:t>
            </a:r>
          </a:p>
          <a:p>
            <a:r>
              <a:rPr lang="es-ES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(USD FOB millones)  Enero – julio 2014 – 2015</a:t>
            </a:r>
            <a:endParaRPr lang="es-ES" sz="1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394511657"/>
              </p:ext>
            </p:extLst>
          </p:nvPr>
        </p:nvGraphicFramePr>
        <p:xfrm>
          <a:off x="341530" y="2114110"/>
          <a:ext cx="8496944" cy="4475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14 CuadroTexto"/>
          <p:cNvSpPr txBox="1"/>
          <p:nvPr/>
        </p:nvSpPr>
        <p:spPr>
          <a:xfrm>
            <a:off x="5922150" y="3882534"/>
            <a:ext cx="838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200" b="1" dirty="0" smtClean="0">
                <a:solidFill>
                  <a:srgbClr val="DD005E"/>
                </a:solidFill>
              </a:rPr>
              <a:t>-19,1%</a:t>
            </a:r>
            <a:endParaRPr lang="es-CO" sz="900" b="1" dirty="0">
              <a:solidFill>
                <a:srgbClr val="DD005E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-1429" y="6170819"/>
            <a:ext cx="8605877" cy="5078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</a:t>
            </a:r>
            <a:r>
              <a:rPr lang="es-E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ES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DANE –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Cálculos </a:t>
            </a:r>
            <a:r>
              <a:rPr lang="es-C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Cámara de Comercio de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Cali</a:t>
            </a:r>
          </a:p>
          <a:p>
            <a:r>
              <a:rPr lang="es-C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*Agropecuario, manufacturas, tabaco, bebidas, madera y </a:t>
            </a:r>
            <a:endParaRPr lang="es-CO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material </a:t>
            </a:r>
            <a:r>
              <a:rPr lang="es-C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transporte</a:t>
            </a:r>
            <a:endParaRPr lang="es-CO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51520" y="548680"/>
            <a:ext cx="8640960" cy="491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just"/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disminución de las e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xportaciones 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Valle del Cauca a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julio 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2015 se debió principalmente a los sectores de confitería (-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28,4%), 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productos metálicos (-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19,1%), 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alimentos (-13,0%)</a:t>
            </a:r>
            <a:endParaRPr lang="es-E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455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259632" y="1556792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Participación (%) de la Industria en el PIB Departamental</a:t>
            </a:r>
          </a:p>
          <a:p>
            <a:r>
              <a:rPr lang="es-CO" sz="1400" dirty="0" smtClean="0"/>
              <a:t>2003 -</a:t>
            </a:r>
            <a:r>
              <a:rPr lang="es-CO" sz="1400" dirty="0"/>
              <a:t>2013 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00891214"/>
              </p:ext>
            </p:extLst>
          </p:nvPr>
        </p:nvGraphicFramePr>
        <p:xfrm>
          <a:off x="323528" y="1988840"/>
          <a:ext cx="8507413" cy="4069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1 Título"/>
          <p:cNvSpPr>
            <a:spLocks noGrp="1"/>
          </p:cNvSpPr>
          <p:nvPr>
            <p:ph type="title" idx="4294967295"/>
          </p:nvPr>
        </p:nvSpPr>
        <p:spPr>
          <a:xfrm>
            <a:off x="251520" y="404664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defTabSz="914400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400" dirty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El Valle </a:t>
            </a:r>
            <a:r>
              <a:rPr lang="es-CO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sigue siendo uno de los departamentos más industrializados de Colombia</a:t>
            </a:r>
            <a:endParaRPr lang="es-CO" sz="2400" dirty="0">
              <a:solidFill>
                <a:srgbClr val="0076BD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5400" y="6304855"/>
            <a:ext cx="495496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CO" dirty="0"/>
              <a:t>Fuente: DANE – Cálculos Cámara de Comercio de Cali</a:t>
            </a:r>
          </a:p>
          <a:p>
            <a:r>
              <a:rPr lang="es-CO" dirty="0"/>
              <a:t>Pr: Cifra </a:t>
            </a:r>
            <a:r>
              <a:rPr lang="es-CO" dirty="0" smtClean="0"/>
              <a:t>provisional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9860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Hlondono\AppData\Local\Microsoft\Windows\Temporary Internet Files\Content.Outlook\GJN8HDZ9\Map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" y="1195867"/>
            <a:ext cx="3672000" cy="48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4572000" y="1473957"/>
            <a:ext cx="4320480" cy="4617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 fontAlgn="base">
              <a:lnSpc>
                <a:spcPct val="90000"/>
              </a:lnSpc>
              <a:spcAft>
                <a:spcPct val="0"/>
              </a:spcAft>
              <a:buFontTx/>
              <a:buChar char="-"/>
            </a:pPr>
            <a:r>
              <a:rPr lang="es-CO" sz="1800" dirty="0" smtClean="0">
                <a:solidFill>
                  <a:srgbClr val="00009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 </a:t>
            </a:r>
            <a:r>
              <a:rPr lang="es-CO" sz="1800" dirty="0">
                <a:solidFill>
                  <a:srgbClr val="00009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municipios: Buenos Aires, Caloto, Corinto, </a:t>
            </a:r>
            <a:r>
              <a:rPr lang="es-CO" sz="1800" dirty="0" err="1">
                <a:solidFill>
                  <a:srgbClr val="00009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Guachené</a:t>
            </a:r>
            <a:r>
              <a:rPr lang="es-CO" sz="1800" dirty="0">
                <a:solidFill>
                  <a:srgbClr val="00009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Miranda, Padilla, Puerto Tejada, Santander de </a:t>
            </a:r>
            <a:r>
              <a:rPr lang="es-CO" sz="1800" dirty="0" err="1">
                <a:solidFill>
                  <a:srgbClr val="00009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Quilichao</a:t>
            </a:r>
            <a:r>
              <a:rPr lang="es-CO" sz="1800" dirty="0">
                <a:solidFill>
                  <a:srgbClr val="00009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Suarez, Villa </a:t>
            </a:r>
            <a:r>
              <a:rPr lang="es-CO" sz="1800" dirty="0" smtClean="0">
                <a:solidFill>
                  <a:srgbClr val="00009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Rica</a:t>
            </a:r>
          </a:p>
          <a:p>
            <a:pPr algn="l" fontAlgn="base">
              <a:lnSpc>
                <a:spcPct val="90000"/>
              </a:lnSpc>
              <a:spcAft>
                <a:spcPct val="0"/>
              </a:spcAft>
            </a:pPr>
            <a:endParaRPr lang="es-CO" sz="1800" dirty="0">
              <a:solidFill>
                <a:srgbClr val="00009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 algn="l" fontAlgn="base">
              <a:lnSpc>
                <a:spcPct val="90000"/>
              </a:lnSpc>
              <a:spcAft>
                <a:spcPct val="0"/>
              </a:spcAft>
              <a:buFontTx/>
              <a:buChar char="-"/>
            </a:pPr>
            <a:r>
              <a:rPr lang="es-CO" sz="1800" dirty="0" smtClean="0">
                <a:solidFill>
                  <a:srgbClr val="00009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23,3% de la población del Departamento</a:t>
            </a:r>
          </a:p>
          <a:p>
            <a:pPr marL="285750" indent="-285750" algn="l" fontAlgn="base">
              <a:lnSpc>
                <a:spcPct val="90000"/>
              </a:lnSpc>
              <a:spcAft>
                <a:spcPct val="0"/>
              </a:spcAft>
              <a:buFontTx/>
              <a:buChar char="-"/>
            </a:pPr>
            <a:endParaRPr lang="es-CO" sz="1800" dirty="0" smtClean="0">
              <a:solidFill>
                <a:srgbClr val="00009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 algn="l" fontAlgn="base">
              <a:lnSpc>
                <a:spcPct val="90000"/>
              </a:lnSpc>
              <a:spcAft>
                <a:spcPct val="0"/>
              </a:spcAft>
              <a:buFontTx/>
              <a:buChar char="-"/>
            </a:pPr>
            <a:endParaRPr lang="es-CO" sz="1800" dirty="0">
              <a:solidFill>
                <a:srgbClr val="00009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 algn="l" fontAlgn="base">
              <a:lnSpc>
                <a:spcPct val="90000"/>
              </a:lnSpc>
              <a:spcAft>
                <a:spcPct val="0"/>
              </a:spcAft>
              <a:buFontTx/>
              <a:buChar char="-"/>
            </a:pPr>
            <a:r>
              <a:rPr lang="es-CO" sz="1800" dirty="0" smtClean="0">
                <a:solidFill>
                  <a:srgbClr val="00009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35,1% del PIB del Cauca</a:t>
            </a:r>
            <a:endParaRPr lang="es-CO" sz="1800" dirty="0">
              <a:solidFill>
                <a:srgbClr val="00009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 algn="l" fontAlgn="base">
              <a:lnSpc>
                <a:spcPct val="90000"/>
              </a:lnSpc>
              <a:spcAft>
                <a:spcPct val="0"/>
              </a:spcAft>
              <a:buFontTx/>
              <a:buChar char="-"/>
            </a:pPr>
            <a:endParaRPr lang="es-CO" sz="1800" dirty="0">
              <a:solidFill>
                <a:srgbClr val="00009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 algn="l" fontAlgn="base">
              <a:lnSpc>
                <a:spcPct val="90000"/>
              </a:lnSpc>
              <a:spcAft>
                <a:spcPct val="0"/>
              </a:spcAft>
              <a:buFontTx/>
              <a:buChar char="-"/>
            </a:pPr>
            <a:r>
              <a:rPr lang="es-CO" sz="1800" dirty="0" smtClean="0">
                <a:solidFill>
                  <a:srgbClr val="00009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 PIB per cápita es 1,8 veces el del resto del Departamento</a:t>
            </a:r>
            <a:endParaRPr lang="es-ES" sz="1600" dirty="0">
              <a:solidFill>
                <a:srgbClr val="00009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51520" y="6330761"/>
            <a:ext cx="5941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Fuente: DANE – Elaboración Cámara de Comercio de Cali</a:t>
            </a:r>
            <a:endParaRPr lang="es-E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61319" y="476672"/>
            <a:ext cx="8567265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lnSpc>
                <a:spcPct val="90000"/>
              </a:lnSpc>
              <a:spcAft>
                <a:spcPct val="0"/>
              </a:spcAft>
            </a:pPr>
            <a:r>
              <a:rPr lang="es-ES" sz="22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dinámica económica del Norte del Cauca está ligada a la del Valle del Cauca</a:t>
            </a:r>
            <a:endParaRPr lang="es-ES" sz="2200" dirty="0">
              <a:solidFill>
                <a:srgbClr val="0076B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65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2472087388"/>
              </p:ext>
            </p:extLst>
          </p:nvPr>
        </p:nvGraphicFramePr>
        <p:xfrm>
          <a:off x="4722312" y="2655518"/>
          <a:ext cx="4421688" cy="3331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2765073231"/>
              </p:ext>
            </p:extLst>
          </p:nvPr>
        </p:nvGraphicFramePr>
        <p:xfrm>
          <a:off x="261319" y="2655518"/>
          <a:ext cx="4085213" cy="3331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61319" y="1941534"/>
            <a:ext cx="4285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Participación (%) de las exportaciones desde ZF en las </a:t>
            </a:r>
            <a:r>
              <a:rPr lang="es-ES_tradnl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ventas externas – </a:t>
            </a:r>
            <a:r>
              <a:rPr lang="es-ES_tradnl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2015*</a:t>
            </a:r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570728" y="1943622"/>
            <a:ext cx="4285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Participación (%) </a:t>
            </a:r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exportaciones desde ZF 2014 – 2015*</a:t>
            </a:r>
            <a:endParaRPr lang="es-CO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261319" y="476672"/>
            <a:ext cx="8567265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lnSpc>
                <a:spcPct val="90000"/>
              </a:lnSpc>
              <a:spcAft>
                <a:spcPct val="0"/>
              </a:spcAft>
            </a:pPr>
            <a:r>
              <a:rPr lang="es-ES" sz="22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exportaciones desde las zonas francas de Cauca y Valle del Cauca representan 52,2% de las ventas externas de la región y 59,9% de este tipo de exportaciones en Colombia</a:t>
            </a:r>
            <a:endParaRPr lang="es-ES" sz="2200" dirty="0">
              <a:solidFill>
                <a:srgbClr val="0076B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61319" y="6311257"/>
            <a:ext cx="57135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Fuente: DANE – Cálculos Cámara de Comercio de Cali</a:t>
            </a:r>
          </a:p>
        </p:txBody>
      </p:sp>
    </p:spTree>
    <p:extLst>
      <p:ext uri="{BB962C8B-B14F-4D97-AF65-F5344CB8AC3E}">
        <p14:creationId xmlns:p14="http://schemas.microsoft.com/office/powerpoint/2010/main" val="314243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50492" y="1414517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ES" sz="1400" dirty="0"/>
              <a:t>Exportaciones tradicionales y no tradicionales de Colombia </a:t>
            </a:r>
          </a:p>
          <a:p>
            <a:r>
              <a:rPr lang="es-ES" sz="1400" dirty="0"/>
              <a:t>(USD miles FOB) 2003 - 2014</a:t>
            </a:r>
          </a:p>
        </p:txBody>
      </p:sp>
      <p:sp>
        <p:nvSpPr>
          <p:cNvPr id="6" name="1 Título"/>
          <p:cNvSpPr>
            <a:spLocks noGrp="1"/>
          </p:cNvSpPr>
          <p:nvPr>
            <p:ph type="title" idx="4294967295"/>
          </p:nvPr>
        </p:nvSpPr>
        <p:spPr>
          <a:xfrm>
            <a:off x="251520" y="548680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Mientras que las exportaciones agrícolas e industriales se duplicaron, las mineras se multiplicaron por 6</a:t>
            </a:r>
            <a:endParaRPr lang="es-CO" sz="2400" dirty="0">
              <a:solidFill>
                <a:srgbClr val="0076BD"/>
              </a:solidFill>
              <a:latin typeface="Verdana"/>
              <a:ea typeface="+mn-ea"/>
              <a:cs typeface="Verdana"/>
            </a:endParaRPr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187090723"/>
              </p:ext>
            </p:extLst>
          </p:nvPr>
        </p:nvGraphicFramePr>
        <p:xfrm>
          <a:off x="395536" y="1916832"/>
          <a:ext cx="7848872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26494" y="6366520"/>
            <a:ext cx="8865986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DANE </a:t>
            </a:r>
            <a:r>
              <a:rPr lang="es-CO" dirty="0"/>
              <a:t>– </a:t>
            </a:r>
            <a:r>
              <a:rPr lang="es-CO" dirty="0" smtClean="0"/>
              <a:t>Elaboración </a:t>
            </a:r>
            <a:r>
              <a:rPr lang="es-CO" dirty="0"/>
              <a:t>Cámara de Comercio de Cali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8172400" y="422108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rgbClr val="64A54F"/>
                </a:solidFill>
                <a:latin typeface="Trebuchet MS"/>
                <a:cs typeface="Trebuchet MS"/>
              </a:rPr>
              <a:t>X 2,2</a:t>
            </a:r>
            <a:endParaRPr lang="es-CO" b="1" dirty="0">
              <a:solidFill>
                <a:srgbClr val="64A54F"/>
              </a:solidFill>
              <a:latin typeface="Trebuchet MS"/>
              <a:cs typeface="Trebuchet M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172400" y="306896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rgbClr val="091F72"/>
                </a:solidFill>
                <a:latin typeface="Trebuchet MS"/>
                <a:cs typeface="Trebuchet MS"/>
              </a:rPr>
              <a:t>X</a:t>
            </a:r>
            <a:r>
              <a:rPr lang="es-CO" b="1" dirty="0" smtClean="0">
                <a:solidFill>
                  <a:srgbClr val="091F72"/>
                </a:solidFill>
                <a:latin typeface="Verdana"/>
                <a:cs typeface="Verdana"/>
              </a:rPr>
              <a:t> </a:t>
            </a:r>
            <a:r>
              <a:rPr lang="es-CO" b="1" dirty="0" smtClean="0">
                <a:solidFill>
                  <a:srgbClr val="091F72"/>
                </a:solidFill>
                <a:latin typeface="Trebuchet MS"/>
                <a:cs typeface="Trebuchet MS"/>
              </a:rPr>
              <a:t>6,4</a:t>
            </a:r>
            <a:endParaRPr lang="es-CO" b="1" dirty="0">
              <a:solidFill>
                <a:srgbClr val="091F72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841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251520" y="404664"/>
            <a:ext cx="88924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defTabSz="914400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La proximidad de Cali y sus municipios vecinos a Buenaventura es una gran ventaja competitiva</a:t>
            </a:r>
            <a:endParaRPr lang="es-CO" sz="2400" dirty="0">
              <a:solidFill>
                <a:srgbClr val="0076BD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1" y="1439198"/>
            <a:ext cx="9143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Costo de movilizar carga pesada (pesos/tonelada) - 2015</a:t>
            </a:r>
          </a:p>
        </p:txBody>
      </p:sp>
      <p:sp>
        <p:nvSpPr>
          <p:cNvPr id="39" name="38 CuadroTexto"/>
          <p:cNvSpPr txBox="1"/>
          <p:nvPr/>
        </p:nvSpPr>
        <p:spPr>
          <a:xfrm>
            <a:off x="25400" y="6304855"/>
            <a:ext cx="511864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CO" dirty="0"/>
              <a:t>Fuente: </a:t>
            </a:r>
            <a:r>
              <a:rPr lang="es-CO" dirty="0" err="1"/>
              <a:t>Invías</a:t>
            </a:r>
            <a:r>
              <a:rPr lang="es-CO" dirty="0"/>
              <a:t> – El Portafolio</a:t>
            </a:r>
          </a:p>
          <a:p>
            <a:endParaRPr lang="es-ES" dirty="0"/>
          </a:p>
        </p:txBody>
      </p:sp>
      <p:pic>
        <p:nvPicPr>
          <p:cNvPr id="3" name="Imagen 2" descr="transporte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00808"/>
            <a:ext cx="7479792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38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4734839" y="826957"/>
            <a:ext cx="4108536" cy="1775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lnSpc>
                <a:spcPct val="90000"/>
              </a:lnSpc>
              <a:spcAft>
                <a:spcPct val="0"/>
              </a:spcAft>
            </a:pPr>
            <a:r>
              <a:rPr lang="es-CO" sz="2000" dirty="0" smtClean="0">
                <a:solidFill>
                  <a:srgbClr val="0076B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Hero </a:t>
            </a:r>
            <a:r>
              <a:rPr lang="es-CO" sz="2000" dirty="0" err="1" smtClean="0">
                <a:solidFill>
                  <a:srgbClr val="0076B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Motocorp</a:t>
            </a:r>
            <a:r>
              <a:rPr lang="es-CO" sz="2000" dirty="0" smtClean="0">
                <a:solidFill>
                  <a:srgbClr val="0076B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inauguró la semana pasada en Villa Rica su primera planta ensambladora fuera de India Inversión </a:t>
            </a:r>
            <a:r>
              <a:rPr lang="es-CO" sz="2000" dirty="0">
                <a:solidFill>
                  <a:srgbClr val="0076B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 USD 70 </a:t>
            </a:r>
            <a:r>
              <a:rPr lang="es-CO" sz="2000" dirty="0" smtClean="0">
                <a:solidFill>
                  <a:srgbClr val="0076B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millones</a:t>
            </a:r>
            <a:endParaRPr lang="es-ES" sz="20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 descr="C:\Users\Hlondono\AppData\Local\Microsoft\Windows\Temporary Internet Files\Content.Outlook\GJN8HDZ9\he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Resultado de imagen para hero moto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47512"/>
            <a:ext cx="962017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13341" y="3978000"/>
            <a:ext cx="3253467" cy="1775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lnSpc>
                <a:spcPct val="90000"/>
              </a:lnSpc>
              <a:spcAft>
                <a:spcPct val="0"/>
              </a:spcAft>
            </a:pPr>
            <a:r>
              <a:rPr lang="es-CO" sz="2000" dirty="0" smtClean="0">
                <a:solidFill>
                  <a:srgbClr val="0076B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 compañía eligió a la región como plataforma exportadora para Latinoamérica</a:t>
            </a:r>
            <a:endParaRPr lang="es-ES" sz="20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875" y="3978000"/>
            <a:ext cx="501015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97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2169127058"/>
              </p:ext>
            </p:extLst>
          </p:nvPr>
        </p:nvGraphicFramePr>
        <p:xfrm>
          <a:off x="179512" y="2060848"/>
          <a:ext cx="8672233" cy="3554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251520" y="148478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Volumen de carga movilizada por el Ferrocarril del Pacífico </a:t>
            </a:r>
          </a:p>
          <a:p>
            <a:r>
              <a:rPr lang="es-CO" sz="1400" dirty="0"/>
              <a:t>(miles ton) jun 2012-2014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5496" y="6309320"/>
            <a:ext cx="8064896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CO" dirty="0"/>
              <a:t>Fuente: Agencia Nacional de Infraestructura (ANI) – Elaboración Cámara de Comercio de Cali</a:t>
            </a: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251520" y="548680"/>
            <a:ext cx="8892480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s-CO" sz="2400" dirty="0" smtClean="0">
                <a:solidFill>
                  <a:srgbClr val="0070C0"/>
                </a:solidFill>
                <a:latin typeface="Verdana"/>
                <a:cs typeface="Verdana"/>
              </a:rPr>
              <a:t>Cali es la única gran ciudad de Colombia conectada al mar por vía férrea</a:t>
            </a:r>
            <a:endParaRPr lang="es-CO" sz="2400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5693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610650" y="3212976"/>
            <a:ext cx="40219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Font typeface="Arial" pitchFamily="34" charset="0"/>
              <a:buChar char="•"/>
            </a:pPr>
            <a:r>
              <a:rPr lang="es-CO" sz="2000" dirty="0" smtClean="0">
                <a:latin typeface="Trebuchet MS" pitchFamily="34" charset="0"/>
              </a:rPr>
              <a:t>Ampliación de operaciones al eje cafetero</a:t>
            </a:r>
          </a:p>
          <a:p>
            <a:pPr marL="342900" indent="-342900">
              <a:buClr>
                <a:srgbClr val="0070C0"/>
              </a:buClr>
              <a:buFont typeface="Arial" pitchFamily="34" charset="0"/>
              <a:buChar char="•"/>
            </a:pPr>
            <a:endParaRPr lang="es-CO" sz="2000" dirty="0">
              <a:latin typeface="Trebuchet MS" pitchFamily="34" charset="0"/>
            </a:endParaRPr>
          </a:p>
          <a:p>
            <a:pPr marL="342900" indent="-342900">
              <a:buClr>
                <a:srgbClr val="0070C0"/>
              </a:buClr>
              <a:buFont typeface="Arial" pitchFamily="34" charset="0"/>
              <a:buChar char="•"/>
            </a:pPr>
            <a:r>
              <a:rPr lang="es-CO" sz="2000" dirty="0" smtClean="0">
                <a:latin typeface="Trebuchet MS" pitchFamily="34" charset="0"/>
              </a:rPr>
              <a:t>La ANI contrató los diseños para la variante del corredor férreo El Cerrito – Yumbo</a:t>
            </a:r>
          </a:p>
          <a:p>
            <a:pPr marL="342900" indent="-342900">
              <a:buClr>
                <a:srgbClr val="0070C0"/>
              </a:buClr>
              <a:buFont typeface="Arial" pitchFamily="34" charset="0"/>
              <a:buChar char="•"/>
            </a:pPr>
            <a:endParaRPr lang="es-CO" sz="2000" dirty="0">
              <a:latin typeface="Trebuchet MS" pitchFamily="34" charset="0"/>
            </a:endParaRPr>
          </a:p>
          <a:p>
            <a:pPr marL="342900" indent="-342900">
              <a:buClr>
                <a:srgbClr val="0070C0"/>
              </a:buClr>
              <a:buFont typeface="Arial" pitchFamily="34" charset="0"/>
              <a:buChar char="•"/>
            </a:pPr>
            <a:r>
              <a:rPr lang="es-CO" sz="2000" dirty="0" smtClean="0">
                <a:latin typeface="Trebuchet MS" pitchFamily="34" charset="0"/>
              </a:rPr>
              <a:t>Ahorro: 50 km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43822" y="404664"/>
            <a:ext cx="8733656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90000"/>
              </a:lnSpc>
            </a:pPr>
            <a:r>
              <a:rPr lang="es-CO" sz="2400" dirty="0" smtClean="0">
                <a:solidFill>
                  <a:srgbClr val="0070C0"/>
                </a:solidFill>
                <a:latin typeface="Trebuchet MS" pitchFamily="34" charset="0"/>
              </a:rPr>
              <a:t>El Ferrocarril del Pacífico espera aumentar la carga movilizada y expandir sus operaciones hasta otras regiones del País</a:t>
            </a:r>
            <a:endParaRPr lang="es-CO" sz="2400" dirty="0">
              <a:solidFill>
                <a:srgbClr val="0070C0"/>
              </a:solidFill>
              <a:latin typeface="Trebuchet MS" pitchFamily="34" charset="0"/>
            </a:endParaRPr>
          </a:p>
        </p:txBody>
      </p:sp>
      <p:pic>
        <p:nvPicPr>
          <p:cNvPr id="6148" name="Picture 4" descr="http://www.elpais.com.co/elpais/sites/default/files/2014/11/el-ferrocarril-del-pacif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4" y="2868905"/>
            <a:ext cx="4053600" cy="272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58191" y="1640994"/>
            <a:ext cx="9110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Font typeface="Arial" pitchFamily="34" charset="0"/>
              <a:buChar char="•"/>
            </a:pPr>
            <a:r>
              <a:rPr lang="es-CO" sz="2000" dirty="0" smtClean="0">
                <a:latin typeface="Trebuchet MS" pitchFamily="34" charset="0"/>
              </a:rPr>
              <a:t>El objetivo es movilizar 80 mil ton al mes a través de la red férrea del Valle del Cauca. Inversión de USD 10 millones en 4 nuevas locomotoras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572000" y="2668850"/>
            <a:ext cx="4499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r>
              <a:rPr lang="es-CO" sz="2000" b="1" dirty="0" smtClean="0">
                <a:solidFill>
                  <a:srgbClr val="0070C0"/>
                </a:solidFill>
                <a:latin typeface="Trebuchet MS" pitchFamily="34" charset="0"/>
              </a:rPr>
              <a:t>El corredor Buenaventura – Armenia</a:t>
            </a:r>
            <a:endParaRPr lang="es-CO" sz="2000" b="1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5400" y="6304855"/>
            <a:ext cx="5118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Foto: </a:t>
            </a:r>
            <a:r>
              <a:rPr lang="es-CO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Tomada de El País </a:t>
            </a:r>
          </a:p>
          <a:p>
            <a:endParaRPr lang="es-E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1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505264" y="2837254"/>
            <a:ext cx="31621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285750" indent="-285750">
              <a:buClr>
                <a:srgbClr val="0033CC"/>
              </a:buClr>
              <a:buFont typeface="Arial"/>
              <a:buChar char="•"/>
              <a:defRPr sz="1600">
                <a:solidFill>
                  <a:srgbClr val="0070C0"/>
                </a:solidFill>
                <a:latin typeface="Verdana"/>
                <a:cs typeface="Verdana"/>
              </a:defRPr>
            </a:lvl1pPr>
          </a:lstStyle>
          <a:p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Reducción: </a:t>
            </a:r>
          </a:p>
          <a:p>
            <a:endParaRPr lang="es-CO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 km Cali-Buenaventura</a:t>
            </a:r>
          </a:p>
          <a:p>
            <a:pPr lvl="1"/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340 metros de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altura</a:t>
            </a:r>
          </a:p>
          <a:p>
            <a:pPr lvl="1"/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hora de viaje</a:t>
            </a:r>
            <a:endParaRPr lang="es-CO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s-CO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2" descr="Mulaló-Loboguerrer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r="14463" b="3113"/>
          <a:stretch/>
        </p:blipFill>
        <p:spPr bwMode="auto">
          <a:xfrm>
            <a:off x="467544" y="1988840"/>
            <a:ext cx="4754967" cy="33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51520" y="548680"/>
            <a:ext cx="8640960" cy="9516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l"/>
            <a:r>
              <a:rPr lang="es-CO" dirty="0"/>
              <a:t>El acceso al Puerto de Buenaventura por la vía </a:t>
            </a:r>
            <a:r>
              <a:rPr lang="es-CO" dirty="0" err="1"/>
              <a:t>Mulaló</a:t>
            </a:r>
            <a:r>
              <a:rPr lang="es-CO" dirty="0"/>
              <a:t> – Loboguerrero representa importantes beneficios para los empresarios de la región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5496" y="6300028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CO" dirty="0"/>
              <a:t>Fuente: Observatorio de Infraestructura del Valle  del Cauca</a:t>
            </a:r>
          </a:p>
          <a:p>
            <a:r>
              <a:rPr lang="es-CO" dirty="0"/>
              <a:t>Tomada de El Tiempo </a:t>
            </a:r>
          </a:p>
        </p:txBody>
      </p:sp>
    </p:spTree>
    <p:extLst>
      <p:ext uri="{BB962C8B-B14F-4D97-AF65-F5344CB8AC3E}">
        <p14:creationId xmlns:p14="http://schemas.microsoft.com/office/powerpoint/2010/main" val="2260849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2835332533"/>
              </p:ext>
            </p:extLst>
          </p:nvPr>
        </p:nvGraphicFramePr>
        <p:xfrm>
          <a:off x="338172" y="1941731"/>
          <a:ext cx="846429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249382" y="476672"/>
            <a:ext cx="864309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400" dirty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número de pasajeros movilizados por el Aeropuerto Alfonso Bonilla Aragón </a:t>
            </a:r>
            <a:r>
              <a:rPr lang="es-CO" sz="24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enero - julio de 2015 aumentó 6,4% </a:t>
            </a:r>
            <a:r>
              <a:rPr lang="es-CO" sz="2400" dirty="0" err="1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a.a</a:t>
            </a:r>
            <a:r>
              <a:rPr lang="es-CO" sz="24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es-ES" sz="2400" dirty="0">
              <a:solidFill>
                <a:srgbClr val="0076B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6495" y="6268562"/>
            <a:ext cx="594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O" sz="900" dirty="0">
                <a:latin typeface="Verdana" panose="020B0604030504040204" pitchFamily="34" charset="0"/>
              </a:rPr>
              <a:t>Fuente: </a:t>
            </a:r>
            <a:r>
              <a:rPr lang="es-CO" sz="900" dirty="0" err="1">
                <a:latin typeface="Verdana" panose="020B0604030504040204" pitchFamily="34" charset="0"/>
              </a:rPr>
              <a:t>Aerocivil</a:t>
            </a:r>
            <a:r>
              <a:rPr lang="es-CO" sz="900" dirty="0">
                <a:latin typeface="Verdana" panose="020B0604030504040204" pitchFamily="34" charset="0"/>
              </a:rPr>
              <a:t> – Elaboración Cámara de Comercio de Cali</a:t>
            </a:r>
          </a:p>
          <a:p>
            <a:r>
              <a:rPr lang="es-CO" sz="900" dirty="0">
                <a:latin typeface="Verdana" panose="020B0604030504040204" pitchFamily="34" charset="0"/>
              </a:rPr>
              <a:t>* Nacionales + Internacionales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933400" y="1649609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defRPr>
            </a:lvl1pPr>
          </a:lstStyle>
          <a:p>
            <a:pPr defTabSz="457200"/>
            <a:r>
              <a:rPr lang="es-CO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Pasajeros (miles) por Aeropuerto</a:t>
            </a:r>
            <a:r>
              <a:rPr lang="es-CO" sz="1400" b="1" baseline="30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</a:p>
          <a:p>
            <a:pPr defTabSz="457200"/>
            <a:r>
              <a:rPr lang="es-CO" sz="1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Enero – julio 2014/2015</a:t>
            </a:r>
            <a:endParaRPr lang="es-ES" sz="1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967155" y="3071578"/>
            <a:ext cx="752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CO" sz="14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s-CO" sz="1400" b="1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,3%</a:t>
            </a:r>
            <a:endParaRPr lang="es-CO" sz="1400" b="1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95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499992" y="1961850"/>
            <a:ext cx="429041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285750" indent="-285750">
              <a:buClr>
                <a:srgbClr val="0033CC"/>
              </a:buClr>
              <a:buFont typeface="Arial"/>
              <a:buChar char="•"/>
              <a:defRPr sz="1600">
                <a:solidFill>
                  <a:srgbClr val="0070C0"/>
                </a:solidFill>
                <a:latin typeface="Verdana"/>
                <a:cs typeface="Verdana"/>
              </a:defRPr>
            </a:lvl1pPr>
          </a:lstStyle>
          <a:p>
            <a:pPr marL="0" indent="0">
              <a:buNone/>
            </a:pPr>
            <a:r>
              <a:rPr lang="es-CO" dirty="0"/>
              <a:t>Modernización ABA</a:t>
            </a:r>
          </a:p>
          <a:p>
            <a:endParaRPr lang="es-CO" dirty="0"/>
          </a:p>
          <a:p>
            <a:r>
              <a:rPr lang="es-CO" dirty="0"/>
              <a:t>Modernización del terminal nacional y construcción de terminal internacional</a:t>
            </a:r>
          </a:p>
          <a:p>
            <a:r>
              <a:rPr lang="es-CO" dirty="0"/>
              <a:t>Inversión: COP 236.000 millones</a:t>
            </a:r>
          </a:p>
          <a:p>
            <a:r>
              <a:rPr lang="es-CO" dirty="0"/>
              <a:t>Aumento de la capacidad de 20%</a:t>
            </a:r>
          </a:p>
        </p:txBody>
      </p:sp>
      <p:pic>
        <p:nvPicPr>
          <p:cNvPr id="5" name="Picture 4" descr="Logo de Ib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82138"/>
            <a:ext cx="3416738" cy="74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KL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437112"/>
            <a:ext cx="1677994" cy="114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webnoticias.co/userfiles/images/983968_468414436579938_1524448892_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4"/>
          <a:stretch/>
        </p:blipFill>
        <p:spPr bwMode="auto">
          <a:xfrm>
            <a:off x="395536" y="1916832"/>
            <a:ext cx="3736800" cy="189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 Título"/>
          <p:cNvSpPr txBox="1">
            <a:spLocks/>
          </p:cNvSpPr>
          <p:nvPr/>
        </p:nvSpPr>
        <p:spPr>
          <a:xfrm>
            <a:off x="251520" y="548680"/>
            <a:ext cx="864096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l"/>
            <a:r>
              <a:rPr lang="es-CO" dirty="0"/>
              <a:t>En los primeros 7</a:t>
            </a:r>
            <a:r>
              <a:rPr lang="es-CO" dirty="0" smtClean="0"/>
              <a:t> </a:t>
            </a:r>
            <a:r>
              <a:rPr lang="es-CO" dirty="0"/>
              <a:t>meses de 2015, el número de pasajeros movilizados en el Aeropuerto Alfonso Bonilla Aragón (ABA) creció </a:t>
            </a:r>
            <a:r>
              <a:rPr lang="es-CO" dirty="0" smtClean="0"/>
              <a:t>6,4% </a:t>
            </a:r>
            <a:r>
              <a:rPr lang="es-CO" dirty="0"/>
              <a:t>a.a.</a:t>
            </a:r>
          </a:p>
        </p:txBody>
      </p:sp>
    </p:spTree>
    <p:extLst>
      <p:ext uri="{BB962C8B-B14F-4D97-AF65-F5344CB8AC3E}">
        <p14:creationId xmlns:p14="http://schemas.microsoft.com/office/powerpoint/2010/main" val="161554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19688" y="1484784"/>
            <a:ext cx="6345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r>
              <a:rPr lang="es-SV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Precio promedio ponderado por metro cuadrado construido </a:t>
            </a:r>
          </a:p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r>
              <a:rPr lang="es-SV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 miles - Julio 2015</a:t>
            </a:r>
            <a:endParaRPr lang="es-SV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0" y="6321623"/>
            <a:ext cx="838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Fuente: Coordenada Urbana</a:t>
            </a:r>
            <a:endParaRPr lang="es-E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1863363661"/>
              </p:ext>
            </p:extLst>
          </p:nvPr>
        </p:nvGraphicFramePr>
        <p:xfrm>
          <a:off x="827583" y="1920627"/>
          <a:ext cx="7037809" cy="4400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1 Título"/>
          <p:cNvSpPr txBox="1">
            <a:spLocks/>
          </p:cNvSpPr>
          <p:nvPr/>
        </p:nvSpPr>
        <p:spPr>
          <a:xfrm>
            <a:off x="368533" y="476672"/>
            <a:ext cx="8523947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l"/>
            <a:r>
              <a:rPr lang="es-CO" dirty="0" smtClean="0"/>
              <a:t>Cali tiene el </a:t>
            </a:r>
            <a:r>
              <a:rPr lang="es-CO" dirty="0"/>
              <a:t>precio del metro cuadrado </a:t>
            </a:r>
            <a:r>
              <a:rPr lang="es-CO" dirty="0" smtClean="0"/>
              <a:t>más </a:t>
            </a:r>
            <a:r>
              <a:rPr lang="es-CO" dirty="0"/>
              <a:t>bajo entre las </a:t>
            </a:r>
            <a:r>
              <a:rPr lang="es-CO" dirty="0" smtClean="0"/>
              <a:t>principales </a:t>
            </a:r>
            <a:r>
              <a:rPr lang="es-CO" dirty="0"/>
              <a:t>ciudades del </a:t>
            </a:r>
            <a:r>
              <a:rPr lang="es-CO" dirty="0" smtClean="0"/>
              <a:t>País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720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495300" y="1393612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pPr defTabSz="457200"/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Participación (%) remesas 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departamentos</a:t>
            </a:r>
          </a:p>
          <a:p>
            <a:pPr defTabSz="457200"/>
            <a:r>
              <a:rPr lang="es-E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Semestre 2015</a:t>
            </a:r>
            <a:endParaRPr lang="es-E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-1429" y="6170819"/>
            <a:ext cx="860587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pPr defTabSz="457200"/>
            <a:r>
              <a:rPr lang="es-ES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</a:t>
            </a:r>
            <a:r>
              <a:rPr lang="es-E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ES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BanRep</a:t>
            </a:r>
            <a:r>
              <a:rPr lang="es-ES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Elaboración </a:t>
            </a:r>
            <a:r>
              <a:rPr lang="es-C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Cámara de Comercio de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Cali</a:t>
            </a:r>
          </a:p>
          <a:p>
            <a:pPr defTabSz="457200"/>
            <a:r>
              <a:rPr lang="es-C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Otros: Santander, Tolima, Meta, Huila, Cauca y Magdalena, </a:t>
            </a:r>
            <a:r>
              <a:rPr lang="es-CO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</a:t>
            </a:r>
            <a:endParaRPr lang="es-E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251520" y="548680"/>
            <a:ext cx="8640960" cy="491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just" defTabSz="457200"/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Valle del Cauca es el Departamento que más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recibe 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remesas en Colombia  (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28,8% 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total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s-E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3651062649"/>
              </p:ext>
            </p:extLst>
          </p:nvPr>
        </p:nvGraphicFramePr>
        <p:xfrm>
          <a:off x="1414818" y="2106819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3596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2788543769"/>
              </p:ext>
            </p:extLst>
          </p:nvPr>
        </p:nvGraphicFramePr>
        <p:xfrm>
          <a:off x="827584" y="2132856"/>
          <a:ext cx="7488832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0" y="1557952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Remesas, exportaciones y </a:t>
            </a:r>
            <a:r>
              <a:rPr lang="es-CO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relación </a:t>
            </a: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R/X (%) por departamentos </a:t>
            </a:r>
          </a:p>
          <a:p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(USD </a:t>
            </a:r>
            <a:r>
              <a:rPr lang="es-CO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millones) I Semestre 2015</a:t>
            </a:r>
            <a:endParaRPr lang="es-CO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115616" y="1989711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b="1" dirty="0" smtClean="0">
                <a:solidFill>
                  <a:srgbClr val="64A5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17,2%</a:t>
            </a:r>
            <a:endParaRPr lang="es-CO" sz="1600" b="1" dirty="0">
              <a:solidFill>
                <a:srgbClr val="64A5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7236296" y="3789040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600" b="1" dirty="0" smtClean="0">
                <a:solidFill>
                  <a:srgbClr val="64A5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48,4%</a:t>
            </a:r>
            <a:endParaRPr lang="es-CO" sz="1600" b="1" dirty="0">
              <a:solidFill>
                <a:srgbClr val="64A5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-1429" y="6170819"/>
            <a:ext cx="860587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</a:t>
            </a:r>
            <a:r>
              <a:rPr lang="es-E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ES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BanRep</a:t>
            </a:r>
            <a:r>
              <a:rPr lang="es-ES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DANE –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Cálculos </a:t>
            </a:r>
            <a:r>
              <a:rPr lang="es-C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Cámara de Comercio de </a:t>
            </a:r>
            <a:r>
              <a:rPr lang="es-CO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Cali</a:t>
            </a:r>
          </a:p>
          <a:p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*Incluye </a:t>
            </a:r>
            <a:r>
              <a:rPr lang="es-E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Bogotá</a:t>
            </a:r>
            <a:endParaRPr lang="es-E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251520" y="632774"/>
            <a:ext cx="8640960" cy="491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just"/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remesas que recibe el Valle del Cauca equivalen a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61,1% 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sus exportaciones en el </a:t>
            </a:r>
            <a:r>
              <a:rPr lang="es-CO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primer semestre de 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</a:t>
            </a:r>
            <a:endParaRPr lang="es-E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40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2563525539"/>
              </p:ext>
            </p:extLst>
          </p:nvPr>
        </p:nvGraphicFramePr>
        <p:xfrm>
          <a:off x="251520" y="1988840"/>
          <a:ext cx="842493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971600" y="1460684"/>
            <a:ext cx="720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Producto Interno Bruto </a:t>
            </a:r>
          </a:p>
          <a:p>
            <a:r>
              <a:rPr lang="es-CO" sz="1400" dirty="0"/>
              <a:t>crecimiento </a:t>
            </a:r>
            <a:r>
              <a:rPr lang="es-CO" sz="1400" dirty="0" smtClean="0"/>
              <a:t>anual (</a:t>
            </a:r>
            <a:r>
              <a:rPr lang="es-CO" sz="1400" dirty="0"/>
              <a:t>%) y valor per cápita </a:t>
            </a:r>
            <a:endParaRPr lang="es-CO" sz="1400" dirty="0" smtClean="0"/>
          </a:p>
          <a:p>
            <a:r>
              <a:rPr lang="es-CO" sz="1400" dirty="0" smtClean="0"/>
              <a:t>2003 </a:t>
            </a:r>
            <a:r>
              <a:rPr lang="es-CO" sz="1400" dirty="0"/>
              <a:t>- 2014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6495" y="6366520"/>
            <a:ext cx="6629400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ES" dirty="0"/>
              <a:t>Fuente: DANE – Cálculos Cámara de Comercio de Cali</a:t>
            </a:r>
          </a:p>
        </p:txBody>
      </p:sp>
      <p:sp>
        <p:nvSpPr>
          <p:cNvPr id="8" name="1 Título"/>
          <p:cNvSpPr>
            <a:spLocks noGrp="1"/>
          </p:cNvSpPr>
          <p:nvPr>
            <p:ph type="title" idx="4294967295"/>
          </p:nvPr>
        </p:nvSpPr>
        <p:spPr>
          <a:xfrm>
            <a:off x="251520" y="548680"/>
            <a:ext cx="849694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El ingreso por habitante en Colombia creció 50% </a:t>
            </a:r>
            <a:r>
              <a:rPr lang="es-CO" sz="2400" dirty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desde 2003</a:t>
            </a:r>
          </a:p>
        </p:txBody>
      </p:sp>
    </p:spTree>
    <p:extLst>
      <p:ext uri="{BB962C8B-B14F-4D97-AF65-F5344CB8AC3E}">
        <p14:creationId xmlns:p14="http://schemas.microsoft.com/office/powerpoint/2010/main" val="3493662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3 Gráfico"/>
          <p:cNvGraphicFramePr/>
          <p:nvPr>
            <p:extLst>
              <p:ext uri="{D42A27DB-BD31-4B8C-83A1-F6EECF244321}">
                <p14:modId xmlns:p14="http://schemas.microsoft.com/office/powerpoint/2010/main" val="1777813922"/>
              </p:ext>
            </p:extLst>
          </p:nvPr>
        </p:nvGraphicFramePr>
        <p:xfrm>
          <a:off x="539552" y="1988840"/>
          <a:ext cx="8208912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4 CuadroTexto"/>
          <p:cNvSpPr txBox="1"/>
          <p:nvPr/>
        </p:nvSpPr>
        <p:spPr>
          <a:xfrm>
            <a:off x="0" y="119791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Remesas Valle del Cauca 2009 – 2015*</a:t>
            </a:r>
          </a:p>
          <a:p>
            <a:r>
              <a:rPr lang="es-CO" sz="1400" dirty="0"/>
              <a:t> (COP billones)</a:t>
            </a:r>
          </a:p>
        </p:txBody>
      </p:sp>
      <p:sp>
        <p:nvSpPr>
          <p:cNvPr id="22" name="1 Título"/>
          <p:cNvSpPr txBox="1">
            <a:spLocks/>
          </p:cNvSpPr>
          <p:nvPr/>
        </p:nvSpPr>
        <p:spPr>
          <a:xfrm>
            <a:off x="251521" y="548680"/>
            <a:ext cx="8640960" cy="4877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l"/>
            <a:r>
              <a:rPr lang="es-CO" dirty="0"/>
              <a:t>Un precio del dólar de </a:t>
            </a:r>
            <a:r>
              <a:rPr lang="es-CO" dirty="0" smtClean="0"/>
              <a:t>COP 3.000 representa, vía remesas, 1,8 puntos del </a:t>
            </a:r>
            <a:r>
              <a:rPr lang="es-CO" dirty="0"/>
              <a:t>PIB </a:t>
            </a:r>
            <a:r>
              <a:rPr lang="es-CO" dirty="0" smtClean="0"/>
              <a:t>para el Valle del Cauca</a:t>
            </a:r>
            <a:endParaRPr lang="es-ES" dirty="0"/>
          </a:p>
        </p:txBody>
      </p:sp>
      <p:sp>
        <p:nvSpPr>
          <p:cNvPr id="23" name="7 CuadroTexto"/>
          <p:cNvSpPr txBox="1"/>
          <p:nvPr/>
        </p:nvSpPr>
        <p:spPr>
          <a:xfrm>
            <a:off x="25400" y="6309320"/>
            <a:ext cx="901109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CO" dirty="0"/>
              <a:t>Fuente: </a:t>
            </a:r>
            <a:r>
              <a:rPr lang="es-CO" dirty="0" err="1"/>
              <a:t>BanRep</a:t>
            </a:r>
            <a:r>
              <a:rPr lang="es-CO" dirty="0"/>
              <a:t> – Cálculos Cámara de Comercio de Cali</a:t>
            </a:r>
          </a:p>
          <a:p>
            <a:r>
              <a:rPr lang="es-ES" dirty="0"/>
              <a:t>* Proyección **Frente a la TRM promedio de 2014, COP 2.001.</a:t>
            </a:r>
          </a:p>
        </p:txBody>
      </p:sp>
      <p:sp>
        <p:nvSpPr>
          <p:cNvPr id="24" name="1 CuadroTexto"/>
          <p:cNvSpPr txBox="1"/>
          <p:nvPr/>
        </p:nvSpPr>
        <p:spPr>
          <a:xfrm>
            <a:off x="6741046" y="2276872"/>
            <a:ext cx="848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 smtClean="0">
                <a:solidFill>
                  <a:srgbClr val="1D398A"/>
                </a:solidFill>
                <a:latin typeface="Verdana"/>
                <a:cs typeface="Verdana"/>
              </a:rPr>
              <a:t>4,4% </a:t>
            </a:r>
          </a:p>
          <a:p>
            <a:pPr algn="ctr"/>
            <a:r>
              <a:rPr lang="es-CO" sz="1200" dirty="0" smtClean="0">
                <a:solidFill>
                  <a:srgbClr val="1D398A"/>
                </a:solidFill>
                <a:latin typeface="Verdana"/>
                <a:cs typeface="Verdana"/>
              </a:rPr>
              <a:t>del PIB</a:t>
            </a:r>
            <a:endParaRPr lang="es-CO" sz="1200" dirty="0">
              <a:solidFill>
                <a:srgbClr val="1D398A"/>
              </a:solidFill>
              <a:latin typeface="Verdana"/>
              <a:cs typeface="Verdana"/>
            </a:endParaRPr>
          </a:p>
        </p:txBody>
      </p:sp>
      <p:sp>
        <p:nvSpPr>
          <p:cNvPr id="25" name="8 CuadroTexto"/>
          <p:cNvSpPr txBox="1"/>
          <p:nvPr/>
        </p:nvSpPr>
        <p:spPr>
          <a:xfrm>
            <a:off x="5880854" y="2406079"/>
            <a:ext cx="867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 smtClean="0">
                <a:solidFill>
                  <a:srgbClr val="64A550"/>
                </a:solidFill>
                <a:latin typeface="Verdana"/>
                <a:cs typeface="Verdana"/>
              </a:rPr>
              <a:t>4,2% </a:t>
            </a:r>
          </a:p>
          <a:p>
            <a:pPr algn="ctr"/>
            <a:r>
              <a:rPr lang="es-CO" sz="1200" dirty="0" smtClean="0">
                <a:solidFill>
                  <a:srgbClr val="64A550"/>
                </a:solidFill>
                <a:latin typeface="Verdana"/>
                <a:cs typeface="Verdana"/>
              </a:rPr>
              <a:t>del PIB</a:t>
            </a:r>
            <a:endParaRPr lang="es-CO" sz="1200" dirty="0">
              <a:solidFill>
                <a:srgbClr val="64A550"/>
              </a:solidFill>
              <a:latin typeface="Verdana"/>
              <a:cs typeface="Verdana"/>
            </a:endParaRPr>
          </a:p>
        </p:txBody>
      </p:sp>
      <p:sp>
        <p:nvSpPr>
          <p:cNvPr id="26" name="9 CuadroTexto"/>
          <p:cNvSpPr txBox="1"/>
          <p:nvPr/>
        </p:nvSpPr>
        <p:spPr>
          <a:xfrm>
            <a:off x="5241648" y="2636912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 smtClean="0">
                <a:solidFill>
                  <a:srgbClr val="B90053"/>
                </a:solidFill>
                <a:latin typeface="Verdana"/>
                <a:cs typeface="Verdana"/>
              </a:rPr>
              <a:t>4,0% del PIB</a:t>
            </a:r>
            <a:endParaRPr lang="es-CO" sz="1200" dirty="0">
              <a:solidFill>
                <a:srgbClr val="B90053"/>
              </a:solidFill>
              <a:latin typeface="Verdana"/>
              <a:cs typeface="Verdana"/>
            </a:endParaRPr>
          </a:p>
        </p:txBody>
      </p:sp>
      <p:sp>
        <p:nvSpPr>
          <p:cNvPr id="27" name="4 CuadroTexto"/>
          <p:cNvSpPr txBox="1"/>
          <p:nvPr/>
        </p:nvSpPr>
        <p:spPr>
          <a:xfrm>
            <a:off x="-8749480" y="-856783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dirty="0"/>
              <a:t>Remesas, exportaciones y </a:t>
            </a:r>
            <a:r>
              <a:rPr lang="es-CO" dirty="0" err="1"/>
              <a:t>relacion</a:t>
            </a:r>
            <a:r>
              <a:rPr lang="es-CO" dirty="0"/>
              <a:t> R/X (%) por departamentos </a:t>
            </a:r>
          </a:p>
          <a:p>
            <a:r>
              <a:rPr lang="es-CO" dirty="0"/>
              <a:t>2014 (USD millones)</a:t>
            </a:r>
          </a:p>
        </p:txBody>
      </p:sp>
      <p:sp>
        <p:nvSpPr>
          <p:cNvPr id="28" name="8 CuadroTexto"/>
          <p:cNvSpPr txBox="1"/>
          <p:nvPr/>
        </p:nvSpPr>
        <p:spPr>
          <a:xfrm>
            <a:off x="-8724080" y="3890119"/>
            <a:ext cx="5482704" cy="5078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CO" dirty="0"/>
              <a:t>Fuente: </a:t>
            </a:r>
            <a:r>
              <a:rPr lang="es-ES" dirty="0" err="1"/>
              <a:t>BanRep</a:t>
            </a:r>
            <a:r>
              <a:rPr lang="es-ES" dirty="0"/>
              <a:t>, DANE – Cálculos Cámara de Comercio de Cali</a:t>
            </a:r>
          </a:p>
          <a:p>
            <a:r>
              <a:rPr lang="es-ES" dirty="0"/>
              <a:t>*Incluye Bogotá</a:t>
            </a:r>
          </a:p>
          <a:p>
            <a:endParaRPr lang="es-ES" dirty="0"/>
          </a:p>
        </p:txBody>
      </p:sp>
      <p:sp>
        <p:nvSpPr>
          <p:cNvPr id="29" name="1 Título"/>
          <p:cNvSpPr txBox="1">
            <a:spLocks/>
          </p:cNvSpPr>
          <p:nvPr/>
        </p:nvSpPr>
        <p:spPr>
          <a:xfrm>
            <a:off x="-8749480" y="-1899592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400" dirty="0" smtClean="0">
                <a:solidFill>
                  <a:srgbClr val="0076BD"/>
                </a:solidFill>
                <a:latin typeface="Verdana"/>
                <a:ea typeface="+mn-ea"/>
                <a:cs typeface="Verdana"/>
              </a:rPr>
              <a:t>Las remesas que recibe el Valle del Cauca equivalen a 54,8% de sus exportaciones</a:t>
            </a:r>
            <a:endParaRPr lang="es-ES" sz="2400" dirty="0">
              <a:solidFill>
                <a:srgbClr val="0076BD"/>
              </a:solidFill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1205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3662744"/>
              </p:ext>
            </p:extLst>
          </p:nvPr>
        </p:nvGraphicFramePr>
        <p:xfrm>
          <a:off x="476545" y="1828150"/>
          <a:ext cx="8055895" cy="4481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421650" y="1542564"/>
            <a:ext cx="630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es-CO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Ingresos Corrientes del Municipio de Cali</a:t>
            </a:r>
          </a:p>
          <a:p>
            <a:r>
              <a:rPr lang="es-CO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(2013 - 2015) COP millones</a:t>
            </a:r>
            <a:endParaRPr lang="es-ES" sz="1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6494" y="6309320"/>
            <a:ext cx="661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O" dirty="0"/>
              <a:t>Fuente: Alcaldía Santiago de Cali – Elaboración Cámara de Comercio de </a:t>
            </a:r>
            <a:r>
              <a:rPr lang="es-CO" dirty="0" smtClean="0"/>
              <a:t>Cali</a:t>
            </a:r>
            <a:endParaRPr lang="es-CO" dirty="0"/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249381" y="293760"/>
            <a:ext cx="849932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600" dirty="0" smtClean="0">
                <a:solidFill>
                  <a:srgbClr val="0076BD"/>
                </a:solidFill>
                <a:latin typeface="Trebuchet MS" panose="020B0603020202020204" pitchFamily="34" charset="0"/>
                <a:ea typeface="+mn-ea"/>
                <a:cs typeface="+mn-cs"/>
              </a:rPr>
              <a:t>A diferencia de lo que ocurre en el ámbito nacional, Cali cuenta con margen de maniobra fiscal. Esto permitirá política local contracíclica</a:t>
            </a:r>
            <a:endParaRPr lang="es-ES" sz="2600" dirty="0">
              <a:solidFill>
                <a:srgbClr val="0076BD"/>
              </a:solidFill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87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38619554"/>
              </p:ext>
            </p:extLst>
          </p:nvPr>
        </p:nvGraphicFramePr>
        <p:xfrm>
          <a:off x="454115" y="1595699"/>
          <a:ext cx="4094002" cy="255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251519" y="953725"/>
            <a:ext cx="4296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es-CO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Ingresos Municipio de Cali</a:t>
            </a:r>
          </a:p>
          <a:p>
            <a:r>
              <a:rPr lang="es-CO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Enero - julio 2014/2015 </a:t>
            </a:r>
          </a:p>
          <a:p>
            <a:r>
              <a:rPr lang="es-CO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(COP miles de millones)</a:t>
            </a:r>
            <a:endParaRPr lang="es-ES" sz="1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1055421"/>
              </p:ext>
            </p:extLst>
          </p:nvPr>
        </p:nvGraphicFramePr>
        <p:xfrm>
          <a:off x="5029200" y="3282180"/>
          <a:ext cx="3947614" cy="2227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4752019" y="2593357"/>
            <a:ext cx="42014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es-CO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Ingresos Corrientes Municipio de Cali</a:t>
            </a:r>
          </a:p>
          <a:p>
            <a:r>
              <a:rPr lang="es-CO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Enero - Julio 2013 - 2015 </a:t>
            </a:r>
          </a:p>
          <a:p>
            <a:r>
              <a:rPr lang="es-CO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(COP miles de millones)</a:t>
            </a:r>
            <a:endParaRPr lang="es-ES" sz="1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752020" y="260648"/>
            <a:ext cx="4201480" cy="2513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es-CO" sz="20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ingresos del Municipio en enero – julio de 2015 fueron COP 2,0 billones y registró un crecimiento de 14,5% </a:t>
            </a:r>
            <a:r>
              <a:rPr lang="es-CO" sz="2000" dirty="0" err="1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a.a</a:t>
            </a:r>
            <a:r>
              <a:rPr lang="es-CO" sz="20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s-ES" sz="2000" dirty="0">
              <a:solidFill>
                <a:srgbClr val="0076B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51119" y="4508229"/>
            <a:ext cx="4572963" cy="2044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es-CO" sz="20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ingresos tributarios crecieron 26,4% </a:t>
            </a:r>
            <a:r>
              <a:rPr lang="es-CO" sz="2000" dirty="0" err="1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a.a</a:t>
            </a:r>
            <a:r>
              <a:rPr lang="es-CO" sz="20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entre enero – julio de 2015. Los no tributarios también se incrementaron (3,0% </a:t>
            </a:r>
            <a:r>
              <a:rPr lang="es-CO" sz="2000" dirty="0" err="1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a.a</a:t>
            </a:r>
            <a:r>
              <a:rPr lang="es-CO" sz="20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.)</a:t>
            </a:r>
            <a:endParaRPr lang="es-ES" sz="2000" dirty="0">
              <a:solidFill>
                <a:srgbClr val="0076B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86854" y="4154015"/>
            <a:ext cx="396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O" sz="900" dirty="0">
                <a:latin typeface="Verdana" panose="020B0604030504040204" pitchFamily="34" charset="0"/>
              </a:rPr>
              <a:t>Fuente: Alcaldía de Santiago de Cali - Elaboración Cámara de Comercio de Cali</a:t>
            </a:r>
            <a:endParaRPr lang="es-ES" sz="900" dirty="0">
              <a:latin typeface="Verdana" panose="020B060403050404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824482" y="5635524"/>
            <a:ext cx="396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2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O" sz="900" dirty="0">
                <a:latin typeface="Verdana" panose="020B0604030504040204" pitchFamily="34" charset="0"/>
              </a:rPr>
              <a:t>Fuente: Alcaldía de Santiago de Cali - Elaboración Cámara de Comercio de Cali</a:t>
            </a:r>
            <a:endParaRPr lang="es-ES" sz="900" dirty="0">
              <a:latin typeface="Verdana" panose="020B0604030504040204" pitchFamily="34" charset="0"/>
            </a:endParaRPr>
          </a:p>
        </p:txBody>
      </p:sp>
      <p:sp>
        <p:nvSpPr>
          <p:cNvPr id="12" name="1 CuadroTexto"/>
          <p:cNvSpPr txBox="1"/>
          <p:nvPr/>
        </p:nvSpPr>
        <p:spPr>
          <a:xfrm>
            <a:off x="6053597" y="3737047"/>
            <a:ext cx="674166" cy="2586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 smtClean="0">
                <a:solidFill>
                  <a:srgbClr val="006600"/>
                </a:solidFill>
                <a:latin typeface="Trebuchet MS" panose="020B0603020202020204" pitchFamily="34" charset="0"/>
              </a:rPr>
              <a:t>26</a:t>
            </a:r>
            <a:r>
              <a:rPr lang="es-CO" sz="1100" b="1" dirty="0" smtClean="0">
                <a:solidFill>
                  <a:srgbClr val="006600"/>
                </a:solidFill>
                <a:latin typeface="Trebuchet MS" panose="020B0603020202020204" pitchFamily="34" charset="0"/>
              </a:rPr>
              <a:t>,4%</a:t>
            </a:r>
            <a:endParaRPr lang="es-CO" sz="1100" b="1" dirty="0">
              <a:solidFill>
                <a:srgbClr val="006600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1 CuadroTexto"/>
          <p:cNvSpPr txBox="1"/>
          <p:nvPr/>
        </p:nvSpPr>
        <p:spPr>
          <a:xfrm>
            <a:off x="7642713" y="3737047"/>
            <a:ext cx="674166" cy="2586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3</a:t>
            </a:r>
            <a:r>
              <a:rPr lang="es-CO" sz="11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,0%</a:t>
            </a:r>
            <a:endParaRPr lang="es-CO" sz="11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453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1197318677"/>
              </p:ext>
            </p:extLst>
          </p:nvPr>
        </p:nvGraphicFramePr>
        <p:xfrm>
          <a:off x="635881" y="2203116"/>
          <a:ext cx="7941563" cy="4016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981491" y="1358770"/>
            <a:ext cx="7145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es-CO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Ingresos tributarios de Cali </a:t>
            </a:r>
          </a:p>
          <a:p>
            <a:r>
              <a:rPr lang="es-CO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Enero - Julio 2013/2015 (COP miles de millones)</a:t>
            </a:r>
            <a:endParaRPr lang="es-ES" sz="1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466655" y="2206985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1" dirty="0" smtClean="0">
                <a:solidFill>
                  <a:srgbClr val="006600"/>
                </a:solidFill>
                <a:latin typeface="Trebuchet MS" pitchFamily="34" charset="0"/>
              </a:rPr>
              <a:t>68,5%</a:t>
            </a:r>
            <a:endParaRPr lang="es-CO" sz="1400" b="1" dirty="0">
              <a:solidFill>
                <a:srgbClr val="006600"/>
              </a:solidFill>
              <a:latin typeface="Trebuchet MS" pitchFamily="34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95661" y="358552"/>
            <a:ext cx="8756859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s-CO" sz="24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 los primeros 7 meses de 2013 y 2015, los ingresos tributarios de mayor peso aumentaron considerablemente</a:t>
            </a:r>
            <a:endParaRPr lang="es-ES" sz="2400" dirty="0">
              <a:solidFill>
                <a:srgbClr val="0076B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6494" y="6309320"/>
            <a:ext cx="6615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O" sz="900" dirty="0">
                <a:latin typeface="Verdana" panose="020B0604030504040204" pitchFamily="34" charset="0"/>
              </a:rPr>
              <a:t>Fuente: Alcaldía Santiago de Cali – Elaboración Cámara de Comercio de Cali</a:t>
            </a:r>
            <a:endParaRPr lang="es-ES" sz="900" dirty="0">
              <a:latin typeface="Verdana" panose="020B060403050404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336151" y="4155927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1" dirty="0" smtClean="0">
                <a:solidFill>
                  <a:srgbClr val="006600"/>
                </a:solidFill>
                <a:latin typeface="Trebuchet MS" pitchFamily="34" charset="0"/>
              </a:rPr>
              <a:t>72,2%</a:t>
            </a:r>
            <a:endParaRPr lang="es-CO" sz="1400" b="1" dirty="0">
              <a:solidFill>
                <a:srgbClr val="006600"/>
              </a:solidFill>
              <a:latin typeface="Trebuchet MS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314819" y="4395078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1" dirty="0" smtClean="0">
                <a:solidFill>
                  <a:srgbClr val="006600"/>
                </a:solidFill>
                <a:latin typeface="Trebuchet MS" pitchFamily="34" charset="0"/>
              </a:rPr>
              <a:t>14,8%</a:t>
            </a:r>
            <a:endParaRPr lang="es-CO" sz="1400" b="1" dirty="0">
              <a:solidFill>
                <a:srgbClr val="006600"/>
              </a:solidFill>
              <a:latin typeface="Trebuchet MS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152712" y="4548967"/>
            <a:ext cx="797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1" dirty="0" smtClean="0">
                <a:solidFill>
                  <a:srgbClr val="006600"/>
                </a:solidFill>
                <a:latin typeface="Trebuchet MS" pitchFamily="34" charset="0"/>
              </a:rPr>
              <a:t>219,5%</a:t>
            </a:r>
            <a:endParaRPr lang="es-CO" sz="1400" b="1" dirty="0">
              <a:solidFill>
                <a:srgbClr val="0066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78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5400" y="6309320"/>
            <a:ext cx="649081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900">
                <a:latin typeface="Verdana"/>
                <a:cs typeface="Verdana"/>
              </a:defRPr>
            </a:lvl1pPr>
          </a:lstStyle>
          <a:p>
            <a:r>
              <a:rPr lang="es-CO" dirty="0"/>
              <a:t>Fuente: </a:t>
            </a:r>
            <a:r>
              <a:rPr lang="es-CO" dirty="0" err="1"/>
              <a:t>Fedesarrollo</a:t>
            </a:r>
            <a:r>
              <a:rPr lang="es-CO" dirty="0"/>
              <a:t> </a:t>
            </a:r>
            <a:r>
              <a:rPr lang="es-CO" dirty="0" smtClean="0"/>
              <a:t>(Agosto 2015</a:t>
            </a:r>
            <a:r>
              <a:rPr lang="es-CO" dirty="0"/>
              <a:t>) – Elaboración Cámara de Comercio de Cali</a:t>
            </a:r>
          </a:p>
          <a:p>
            <a:r>
              <a:rPr lang="es-CO" dirty="0"/>
              <a:t>*</a:t>
            </a:r>
            <a:r>
              <a:rPr lang="es-CO" dirty="0" err="1"/>
              <a:t>Proyeccciones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1402917" y="1556792"/>
            <a:ext cx="6325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100" b="1" i="0" u="none" strike="noStrike" baseline="0">
                <a:solidFill>
                  <a:prstClr val="black"/>
                </a:solidFill>
                <a:latin typeface="Verdana"/>
                <a:cs typeface="Verdana"/>
              </a:defRPr>
            </a:lvl1pPr>
          </a:lstStyle>
          <a:p>
            <a:r>
              <a:rPr lang="es-CO" sz="1400" dirty="0"/>
              <a:t>Proyecciones (%) del PIB real, Colombia y Valle del Cauca</a:t>
            </a:r>
          </a:p>
          <a:p>
            <a:r>
              <a:rPr lang="es-CO" sz="1400" dirty="0" smtClean="0"/>
              <a:t>2015 </a:t>
            </a:r>
            <a:r>
              <a:rPr lang="es-CO" sz="1400" dirty="0"/>
              <a:t>– 2018*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23528" y="548680"/>
            <a:ext cx="849694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pPr algn="l"/>
            <a:r>
              <a:rPr lang="es-CO" dirty="0"/>
              <a:t>Para </a:t>
            </a:r>
            <a:r>
              <a:rPr lang="es-CO" dirty="0" smtClean="0"/>
              <a:t>2015 </a:t>
            </a:r>
            <a:r>
              <a:rPr lang="es-CO" dirty="0" err="1" smtClean="0"/>
              <a:t>Fedesarrollo</a:t>
            </a:r>
            <a:r>
              <a:rPr lang="es-CO" dirty="0" smtClean="0"/>
              <a:t> </a:t>
            </a:r>
            <a:r>
              <a:rPr lang="es-CO" dirty="0"/>
              <a:t>proyecta que la economía vallecaucana crecerá </a:t>
            </a:r>
            <a:r>
              <a:rPr lang="es-CO" dirty="0" smtClean="0"/>
              <a:t>igual que la nacional, para el periodo  2016 - 2018 crecerá por encima</a:t>
            </a:r>
            <a:endParaRPr lang="es-CO" dirty="0"/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1371271568"/>
              </p:ext>
            </p:extLst>
          </p:nvPr>
        </p:nvGraphicFramePr>
        <p:xfrm>
          <a:off x="554627" y="1942215"/>
          <a:ext cx="828092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506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2441767516"/>
              </p:ext>
            </p:extLst>
          </p:nvPr>
        </p:nvGraphicFramePr>
        <p:xfrm>
          <a:off x="467544" y="2132856"/>
          <a:ext cx="7992888" cy="3634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196625" y="1691022"/>
            <a:ext cx="6687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Crecimiento anual del PIB del Valle y del Indicador mensual de actividad económica (IMAE) para el Valle del </a:t>
            </a:r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Cauca*</a:t>
            </a:r>
            <a:endParaRPr lang="es-CO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 idx="4294967295"/>
          </p:nvPr>
        </p:nvSpPr>
        <p:spPr>
          <a:xfrm>
            <a:off x="395536" y="404664"/>
            <a:ext cx="8604448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fontAlgn="base">
              <a:lnSpc>
                <a:spcPct val="90000"/>
              </a:lnSpc>
              <a:spcAft>
                <a:spcPct val="0"/>
              </a:spcAft>
            </a:pPr>
            <a:r>
              <a:rPr lang="es-CO" sz="2400" dirty="0" smtClean="0">
                <a:solidFill>
                  <a:srgbClr val="0076B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Según el Indicador Mensual de Actividad Económica, en el primer semestre de 2015 la economía del Valle del Cauca creció 3,8%</a:t>
            </a:r>
            <a:endParaRPr lang="es-CO" sz="2400" dirty="0">
              <a:solidFill>
                <a:srgbClr val="0076B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5400" y="6321623"/>
            <a:ext cx="59867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Fuente: </a:t>
            </a:r>
            <a:r>
              <a:rPr lang="es-CO" sz="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Banrep</a:t>
            </a:r>
            <a:r>
              <a:rPr lang="es-CO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 PUJ – Elaboración Cámara de Comercio de Cali</a:t>
            </a:r>
            <a:endParaRPr lang="es-E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86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698788120"/>
              </p:ext>
            </p:extLst>
          </p:nvPr>
        </p:nvGraphicFramePr>
        <p:xfrm>
          <a:off x="913083" y="2025304"/>
          <a:ext cx="7344000" cy="41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26495" y="6155276"/>
            <a:ext cx="7664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*Se registran empresas nacionales que han sido adquiridas por inversionistas extranjeros</a:t>
            </a:r>
          </a:p>
          <a:p>
            <a:r>
              <a:rPr lang="es-CO" sz="9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Fuente: Historia del Valle del Río Cauca (Luis Eduardo Ayala Ruiz) e </a:t>
            </a:r>
            <a:r>
              <a:rPr lang="es-CO" sz="9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</a:t>
            </a:r>
            <a:r>
              <a:rPr lang="es-CO" sz="9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sz="9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Pacific</a:t>
            </a:r>
            <a:r>
              <a:rPr lang="es-CO" sz="9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Elaboración Cámara de Comercio de Cali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77688" y="1450981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Llegada de empresas multinacionales al Valle del Cauca por décadas </a:t>
            </a:r>
          </a:p>
          <a:p>
            <a:pPr algn="ctr"/>
            <a:r>
              <a:rPr lang="es-CO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1930 – 2015*</a:t>
            </a:r>
            <a:endParaRPr lang="es-CO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77688" y="128826"/>
            <a:ext cx="8614791" cy="1421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CO"/>
            </a:defPPr>
            <a:lvl1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rgbClr val="0076BD"/>
                </a:solidFill>
                <a:latin typeface="Verdana"/>
                <a:cs typeface="Verdana"/>
              </a:defRPr>
            </a:lvl1pPr>
          </a:lstStyle>
          <a:p>
            <a:r>
              <a:rPr lang="es-CO" dirty="0"/>
              <a:t>Desde 1930 han llegado a la región 110 empresas, de las cuales 18 han sido trasladadas o liquidadas, y 53 han llegado en los últimos 10 años</a:t>
            </a:r>
          </a:p>
        </p:txBody>
      </p:sp>
    </p:spTree>
    <p:extLst>
      <p:ext uri="{BB962C8B-B14F-4D97-AF65-F5344CB8AC3E}">
        <p14:creationId xmlns:p14="http://schemas.microsoft.com/office/powerpoint/2010/main" val="3245404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3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130" y="5243931"/>
            <a:ext cx="1661126" cy="615232"/>
          </a:xfrm>
          <a:prstGeom prst="rect">
            <a:avLst/>
          </a:prstGeom>
        </p:spPr>
      </p:pic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002565005"/>
              </p:ext>
            </p:extLst>
          </p:nvPr>
        </p:nvGraphicFramePr>
        <p:xfrm>
          <a:off x="-1016" y="1844824"/>
          <a:ext cx="9145016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10" descr="http://www.greenliteuk.com/wp-content/uploads/MMP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139" y="4286402"/>
            <a:ext cx="9525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030020" y="495353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(Austria)</a:t>
            </a:r>
            <a:endParaRPr lang="es-CO" sz="12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6 Rectángulo"/>
          <p:cNvSpPr>
            <a:spLocks noChangeAspect="1"/>
          </p:cNvSpPr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CO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22 </a:t>
            </a:r>
            <a:r>
              <a:rPr lang="es-CO" sz="1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Compañías </a:t>
            </a:r>
            <a:r>
              <a:rPr lang="es-CO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del Sector Real</a:t>
            </a:r>
          </a:p>
        </p:txBody>
      </p:sp>
      <p:pic>
        <p:nvPicPr>
          <p:cNvPr id="8" name="7 Imagen" descr="download (2).jpg"/>
          <p:cNvPicPr>
            <a:picLocks noChangeAspect="1"/>
          </p:cNvPicPr>
          <p:nvPr/>
        </p:nvPicPr>
        <p:blipFill>
          <a:blip r:embed="rId9" cstate="print"/>
          <a:srcRect l="25213"/>
          <a:stretch>
            <a:fillRect/>
          </a:stretch>
        </p:blipFill>
        <p:spPr>
          <a:xfrm>
            <a:off x="394662" y="1553255"/>
            <a:ext cx="724561" cy="85766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52112" y="2392756"/>
            <a:ext cx="1118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(Holanda)</a:t>
            </a:r>
            <a:endParaRPr lang="es-CO" sz="12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Picture 2" descr="Morpho"/>
          <p:cNvPicPr>
            <a:picLocks noChangeAspect="1" noChangeArrowheads="1"/>
          </p:cNvPicPr>
          <p:nvPr/>
        </p:nvPicPr>
        <p:blipFill>
          <a:blip r:embed="rId10" cstate="print"/>
          <a:srcRect l="6574" r="4680"/>
          <a:stretch>
            <a:fillRect/>
          </a:stretch>
        </p:blipFill>
        <p:spPr bwMode="auto">
          <a:xfrm>
            <a:off x="620174" y="4502887"/>
            <a:ext cx="1771411" cy="678651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903245" y="506934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(Francia)</a:t>
            </a:r>
            <a:endParaRPr lang="es-CO" sz="12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Picture 7" descr="https://encrypted-tbn1.google.com/images?q=tbn:ANd9GcRBx_Wqhj5rsMK5dvw1sVhNtTLtoWoM0XjhBUCfmG6r4GOuZUeh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74524" y="795361"/>
            <a:ext cx="1180563" cy="572431"/>
          </a:xfrm>
          <a:prstGeom prst="rect">
            <a:avLst/>
          </a:prstGeom>
          <a:noFill/>
        </p:spPr>
      </p:pic>
      <p:pic>
        <p:nvPicPr>
          <p:cNvPr id="13" name="12 Imagen"/>
          <p:cNvPicPr/>
          <p:nvPr/>
        </p:nvPicPr>
        <p:blipFill>
          <a:blip r:embed="rId12" cstate="print"/>
          <a:srcRect l="26985" t="5978" r="63103" b="88859"/>
          <a:stretch>
            <a:fillRect/>
          </a:stretch>
        </p:blipFill>
        <p:spPr bwMode="auto">
          <a:xfrm>
            <a:off x="2391584" y="1793076"/>
            <a:ext cx="1471577" cy="60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http://www.mineraformas.cl/img/clientes/Recalcine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06494" y="853539"/>
            <a:ext cx="1254467" cy="447177"/>
          </a:xfrm>
          <a:prstGeom prst="rect">
            <a:avLst/>
          </a:prstGeom>
          <a:noFill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4" cstate="print"/>
          <a:srcRect l="67140" t="19166" r="17234" b="58514"/>
          <a:stretch>
            <a:fillRect/>
          </a:stretch>
        </p:blipFill>
        <p:spPr bwMode="auto">
          <a:xfrm>
            <a:off x="4098165" y="1859493"/>
            <a:ext cx="713196" cy="54120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2595636" y="244030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(Brasil)</a:t>
            </a:r>
            <a:endParaRPr lang="es-CO" sz="12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91585" y="136779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(México)</a:t>
            </a:r>
            <a:endParaRPr lang="es-CO" sz="12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116057" y="249126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(Chile)</a:t>
            </a:r>
            <a:endParaRPr lang="es-CO" sz="12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116057" y="136779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(Chile)</a:t>
            </a:r>
            <a:endParaRPr lang="es-CO" sz="12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" name="19 Imagen" descr="download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0178" y="5315034"/>
            <a:ext cx="1043799" cy="473026"/>
          </a:xfrm>
          <a:prstGeom prst="rect">
            <a:avLst/>
          </a:prstGeom>
        </p:spPr>
      </p:pic>
      <p:sp>
        <p:nvSpPr>
          <p:cNvPr id="21" name="20 CuadroTexto"/>
          <p:cNvSpPr txBox="1"/>
          <p:nvPr/>
        </p:nvSpPr>
        <p:spPr>
          <a:xfrm>
            <a:off x="5556953" y="585916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Canadá</a:t>
            </a:r>
            <a:endParaRPr lang="es-CO" sz="12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2" name="Picture 2" descr="http://3.bp.blogspot.com/-hUwfrAWiTZY/Td0UKzWAa1I/AAAAAAAAAAQ/exVARDp40no/s295/logo%2B-%2Bortobras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10" t="22235" r="-9781" b="22178"/>
          <a:stretch>
            <a:fillRect/>
          </a:stretch>
        </p:blipFill>
        <p:spPr bwMode="auto">
          <a:xfrm>
            <a:off x="3900725" y="4574698"/>
            <a:ext cx="1257675" cy="37884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3" name="Picture 2" descr="http://directory.ontariocountydev.org/Portals/13/PropertyAgent/3224/Files/151/Johnson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1" b="10455"/>
          <a:stretch/>
        </p:blipFill>
        <p:spPr bwMode="auto">
          <a:xfrm>
            <a:off x="5167578" y="4339894"/>
            <a:ext cx="1313162" cy="54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hd-tecnologia.com/imagenes/articulos/2012/03/Furukawa-inaugura-un-nuevo-showroom-para-clientes-y-canales-de-America-Latina.jpg"/>
          <p:cNvPicPr>
            <a:picLocks noChangeAspect="1" noChangeArrowheads="1"/>
          </p:cNvPicPr>
          <p:nvPr/>
        </p:nvPicPr>
        <p:blipFill>
          <a:blip r:embed="rId18" cstate="print"/>
          <a:srcRect t="34352" r="1695" b="40665"/>
          <a:stretch>
            <a:fillRect/>
          </a:stretch>
        </p:blipFill>
        <p:spPr bwMode="auto">
          <a:xfrm>
            <a:off x="3712770" y="6309788"/>
            <a:ext cx="1866259" cy="257415"/>
          </a:xfrm>
          <a:prstGeom prst="rect">
            <a:avLst/>
          </a:prstGeom>
          <a:noFill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210551" y="5346341"/>
            <a:ext cx="1142830" cy="61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25 CuadroTexto"/>
          <p:cNvSpPr txBox="1"/>
          <p:nvPr/>
        </p:nvSpPr>
        <p:spPr>
          <a:xfrm>
            <a:off x="4284487" y="501329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(Brasil)</a:t>
            </a:r>
            <a:endParaRPr lang="es-CO" sz="12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4505063" y="593305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(EEUU)</a:t>
            </a:r>
            <a:endParaRPr lang="es-CO" sz="12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5304950" y="495478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(EEUU)</a:t>
            </a:r>
            <a:endParaRPr lang="es-CO" sz="12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4453084" y="658100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(Japón)</a:t>
            </a:r>
            <a:endParaRPr lang="es-CO" sz="12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" name="AutoShape 2" descr="data:image/jpeg;base64,/9j/4AAQSkZJRgABAQAAAQABAAD/2wCEAAkGBxITERIPEhQUFBUUFBAZFxQUFR0VFRQVFhsWGRQVFh8kHCkgHRolGxMaITUkJSosOjouGB80ODMtNyg5LisBCgoKDg0OGgwQFywlHCU3NzAtLjUtLDc3ODErNy4rKy00Nys3OCs3NysrKys4NyswNzcuKysrKywrLCwrLCsrLP/AABEIAFAA2AMBIgACEQEDEQH/xAAbAAEAAgIDAAAAAAAAAAAAAAAAAQUEBgIDB//EADQQAAEEAQIDBgQEBwEAAAAAAAEAAgMEEQUSBiExEyJBUWGBBxQjkTJxkqEVQlJicrHBQ//EABcBAQEBAQAAAAAAAAAAAAAAAAABAwL/xAAaEQEBAAIDAAAAAAAAAAAAAAAAAREhAgMx/9oADAMBAAIRAxEAPwD3FERAREQEREBERAREQEREBERAREQEREBERAREQEREBERAREQEREBFC0zhzj2K1qdzTm4AgA7N4POQtJEw9jj7FBuiIiAihxVNwtxHFfhdYhDwwSPZ3xgks6keiC6REQEREBEUAoJREQEREBERAREQERQSglFql3jSMWYasI7Qvka1z84a0Hrt8ytqCOZyl8SiIjoRFBQan8TuJ/kKEkrT9WT6cQ8d7vEfkOa8613hw6TS0zUYNpmpvHzAaR9Rs2N4OOuD3R6HPgtu4p4Nn1DVIJLLWGhXY/DN+XSPd1yPAZx+lZ9n4WaU5jmtqsaS1wDhnLSRycOfggxvitebLoU88Tu69kLmuB8HOaQsWh8MaNitBLM6zJM6GE9s6dxe0lgxt54AGeQwte1bR7lPhq3TubD2Tm9k5rt26MvBwfLBz7ELZNNv64KsEcNWm76EWyUzuA27G7S5m3OfdBWfD2eS3Hqmi3nunFSTYJdzg97CXjBdnP8A5g9f5lW/CDginYq/NStkMjLMgBbM9o7h7uQDg+63n4ecGGhHO+aTtrNp++eQDAz3iGt9AXuOfVUPDmjavpgmqV4a9qF0r5I5HzGJzd2MhwwUGd8TW6aXwC/NY5teG1IHu+tkjvOY3mSOgPLqeq0jT7TaGqaeyjHerQ2XOZLWtBwY7G3Dmbicnve2B5rc9a4cvM1OPWK0cM7nVxHJBI/szGcczG/ByPbz81gcTcOavbsU9QdHVY6pJllVspJLXYL3OkLQM9xoAx5oOPGlOSfiGnXZNJAH1X73RnDtm525rT/KT0z4LZIOFK2mxWrNKNzZXsG5znukJwc57xPPmSou8PWH61V1ENaIo6z2P73eD3EnGPHr1W22g4scGEB204LuYB8M+iDUtO0ivJVFmSRzpC0udL2h3McOeOvLBXXoTj/Cp3EYJEx3c8u5fiXCvw3NjJr1nnqXOkdtefPaOQVpSum3VsQNjbHIwOj2g9zOOWD5KjH0HQI560Uk5fISO6C4hrBnoBn7qC03LksD3ObDAAOzacbz/d6K/wBBqOirxRPxua3BwchVlrSZ4rLrdbY7tBh8Tztz6tKgr9dqih2dmuXNaXhr4y4lrgfQ+PIrN1Zx/iVMZONkvL7Lja0yzbfH8w1kUUZ3bGu3uefInoAsniDTJnTQWoNpfFuBY44Dg7Hj7fug4cdOIqHBI78fT81icVMLpqDNzmhznAlpwejeh81y1qjdsxbC2KMBzTsDtxdg+J6ABcOLd4nobMF4c7G78JPd5FUduq8MRMjfNA58cjGlwcHk5xzOcq14Z1B09aOV34iCD6kHBP7Ku1Bl+dhh7OKFrhhz+03nHjgYVtRpdhCyGMZ2jGTyyfElQd924yNu55x/s/ktG1zVLFrMcTHbP6Wcyf8AI/8AFd39KnkJJwT6uCpLXC1t3QN/XhGHZeV1Ir9D4RtfMwzOa1jWSNcdzhuwPIBeoBeaaXwdcZahlcGhrJGuce0ycDqPVelhF6ZiXWEoiI2EREEYUoiCr4k0OK7XkqTbtkmM7Th3I5GD7LOp1hHGyJudrGMaM9cNAAz9l3IgKMKUQRhSiIC654WvaWOGWuBBHmCuxEGvjhGuOTTK1v8AQ2Vwb9lbafQjhZ2cTQ1vkPE+Z8yspEBERAREQFgX9KZLJDK4uBhcS3BwCTjr9lnogIiICjClEEYUoiAiIgIiICIiAiIgIiICIiAiIgIiICIiAiIgIiICIiAiIgIiICIi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AutoShape 4" descr="data:image/jpeg;base64,/9j/4AAQSkZJRgABAQAAAQABAAD/2wCEAAkGBxITERIPEhQUFBUUFBAZFxQUFR0VFRQVFhsWGRQVFh8kHCkgHRolGxMaITUkJSosOjouGB80ODMtNyg5LisBCgoKDg0OGgwQFywlHCU3NzAtLjUtLDc3ODErNy4rKy00Nys3OCs3NysrKys4NyswNzcuKysrKywrLCwrLCsrLP/AABEIAFAA2AMBIgACEQEDEQH/xAAbAAEAAgIDAAAAAAAAAAAAAAAAAQUEBgIDB//EADQQAAEEAQIDBgQEBwEAAAAAAAEAAgMEEQUSBiExEyJBUWGBBxQjkTJxkqEVQlJicrHBQ//EABcBAQEBAQAAAAAAAAAAAAAAAAABAwL/xAAaEQEBAAIDAAAAAAAAAAAAAAAAAREhAgMx/9oADAMBAAIRAxEAPwD3FERAREQEREBERAREQEREBERAREQEREBERAREQEREBERAREQEREBFC0zhzj2K1qdzTm4AgA7N4POQtJEw9jj7FBuiIiAihxVNwtxHFfhdYhDwwSPZ3xgks6keiC6REQEREBEUAoJREQEREBERAREQERQSglFql3jSMWYasI7Qvka1z84a0Hrt8ytqCOZyl8SiIjoRFBQan8TuJ/kKEkrT9WT6cQ8d7vEfkOa8613hw6TS0zUYNpmpvHzAaR9Rs2N4OOuD3R6HPgtu4p4Nn1DVIJLLWGhXY/DN+XSPd1yPAZx+lZ9n4WaU5jmtqsaS1wDhnLSRycOfggxvitebLoU88Tu69kLmuB8HOaQsWh8MaNitBLM6zJM6GE9s6dxe0lgxt54AGeQwte1bR7lPhq3TubD2Tm9k5rt26MvBwfLBz7ELZNNv64KsEcNWm76EWyUzuA27G7S5m3OfdBWfD2eS3Hqmi3nunFSTYJdzg97CXjBdnP8A5g9f5lW/CDginYq/NStkMjLMgBbM9o7h7uQDg+63n4ecGGhHO+aTtrNp++eQDAz3iGt9AXuOfVUPDmjavpgmqV4a9qF0r5I5HzGJzd2MhwwUGd8TW6aXwC/NY5teG1IHu+tkjvOY3mSOgPLqeq0jT7TaGqaeyjHerQ2XOZLWtBwY7G3Dmbicnve2B5rc9a4cvM1OPWK0cM7nVxHJBI/szGcczG/ByPbz81gcTcOavbsU9QdHVY6pJllVspJLXYL3OkLQM9xoAx5oOPGlOSfiGnXZNJAH1X73RnDtm525rT/KT0z4LZIOFK2mxWrNKNzZXsG5znukJwc57xPPmSou8PWH61V1ENaIo6z2P73eD3EnGPHr1W22g4scGEB204LuYB8M+iDUtO0ivJVFmSRzpC0udL2h3McOeOvLBXXoTj/Cp3EYJEx3c8u5fiXCvw3NjJr1nnqXOkdtefPaOQVpSum3VsQNjbHIwOj2g9zOOWD5KjH0HQI560Uk5fISO6C4hrBnoBn7qC03LksD3ObDAAOzacbz/d6K/wBBqOirxRPxua3BwchVlrSZ4rLrdbY7tBh8Tztz6tKgr9dqih2dmuXNaXhr4y4lrgfQ+PIrN1Zx/iVMZONkvL7Lja0yzbfH8w1kUUZ3bGu3uefInoAsniDTJnTQWoNpfFuBY44Dg7Hj7fug4cdOIqHBI78fT81icVMLpqDNzmhznAlpwejeh81y1qjdsxbC2KMBzTsDtxdg+J6ABcOLd4nobMF4c7G78JPd5FUduq8MRMjfNA58cjGlwcHk5xzOcq14Z1B09aOV34iCD6kHBP7Ku1Bl+dhh7OKFrhhz+03nHjgYVtRpdhCyGMZ2jGTyyfElQd924yNu55x/s/ktG1zVLFrMcTHbP6Wcyf8AI/8AFd39KnkJJwT6uCpLXC1t3QN/XhGHZeV1Ir9D4RtfMwzOa1jWSNcdzhuwPIBeoBeaaXwdcZahlcGhrJGuce0ycDqPVelhF6ZiXWEoiI2EREEYUoiCr4k0OK7XkqTbtkmM7Th3I5GD7LOp1hHGyJudrGMaM9cNAAz9l3IgKMKUQRhSiIC654WvaWOGWuBBHmCuxEGvjhGuOTTK1v8AQ2Vwb9lbafQjhZ2cTQ1vkPE+Z8yspEBERAREQFgX9KZLJDK4uBhcS3BwCTjr9lnogIiICjClEEYUoiAiIgIiICIiAiIgIiICIiAiIgIiICIiAiIgIiICIiAiIgIiICIiD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2" name="AutoShape 6" descr="data:image/jpeg;base64,/9j/4AAQSkZJRgABAQAAAQABAAD/2wCEAAkGBxITERIPEhQUFBUUFBAZFxQUFR0VFRQVFhsWGRQVFh8kHCkgHRolGxMaITUkJSosOjouGB80ODMtNyg5LisBCgoKDg0OGgwQFywlHCU3NzAtLjUtLDc3ODErNy4rKy00Nys3OCs3NysrKys4NyswNzcuKysrKywrLCwrLCsrLP/AABEIAFAA2AMBIgACEQEDEQH/xAAbAAEAAgIDAAAAAAAAAAAAAAAAAQUEBgIDB//EADQQAAEEAQIDBgQEBwEAAAAAAAEAAgMEEQUSBiExEyJBUWGBBxQjkTJxkqEVQlJicrHBQ//EABcBAQEBAQAAAAAAAAAAAAAAAAABAwL/xAAaEQEBAAIDAAAAAAAAAAAAAAAAAREhAgMx/9oADAMBAAIRAxEAPwD3FERAREQEREBERAREQEREBERAREQEREBERAREQEREBERAREQEREBFC0zhzj2K1qdzTm4AgA7N4POQtJEw9jj7FBuiIiAihxVNwtxHFfhdYhDwwSPZ3xgks6keiC6REQEREBEUAoJREQEREBERAREQERQSglFql3jSMWYasI7Qvka1z84a0Hrt8ytqCOZyl8SiIjoRFBQan8TuJ/kKEkrT9WT6cQ8d7vEfkOa8613hw6TS0zUYNpmpvHzAaR9Rs2N4OOuD3R6HPgtu4p4Nn1DVIJLLWGhXY/DN+XSPd1yPAZx+lZ9n4WaU5jmtqsaS1wDhnLSRycOfggxvitebLoU88Tu69kLmuB8HOaQsWh8MaNitBLM6zJM6GE9s6dxe0lgxt54AGeQwte1bR7lPhq3TubD2Tm9k5rt26MvBwfLBz7ELZNNv64KsEcNWm76EWyUzuA27G7S5m3OfdBWfD2eS3Hqmi3nunFSTYJdzg97CXjBdnP8A5g9f5lW/CDginYq/NStkMjLMgBbM9o7h7uQDg+63n4ecGGhHO+aTtrNp++eQDAz3iGt9AXuOfVUPDmjavpgmqV4a9qF0r5I5HzGJzd2MhwwUGd8TW6aXwC/NY5teG1IHu+tkjvOY3mSOgPLqeq0jT7TaGqaeyjHerQ2XOZLWtBwY7G3Dmbicnve2B5rc9a4cvM1OPWK0cM7nVxHJBI/szGcczG/ByPbz81gcTcOavbsU9QdHVY6pJllVspJLXYL3OkLQM9xoAx5oOPGlOSfiGnXZNJAH1X73RnDtm525rT/KT0z4LZIOFK2mxWrNKNzZXsG5znukJwc57xPPmSou8PWH61V1ENaIo6z2P73eD3EnGPHr1W22g4scGEB204LuYB8M+iDUtO0ivJVFmSRzpC0udL2h3McOeOvLBXXoTj/Cp3EYJEx3c8u5fiXCvw3NjJr1nnqXOkdtefPaOQVpSum3VsQNjbHIwOj2g9zOOWD5KjH0HQI560Uk5fISO6C4hrBnoBn7qC03LksD3ObDAAOzacbz/d6K/wBBqOirxRPxua3BwchVlrSZ4rLrdbY7tBh8Tztz6tKgr9dqih2dmuXNaXhr4y4lrgfQ+PIrN1Zx/iVMZONkvL7Lja0yzbfH8w1kUUZ3bGu3uefInoAsniDTJnTQWoNpfFuBY44Dg7Hj7fug4cdOIqHBI78fT81icVMLpqDNzmhznAlpwejeh81y1qjdsxbC2KMBzTsDtxdg+J6ABcOLd4nobMF4c7G78JPd5FUduq8MRMjfNA58cjGlwcHk5xzOcq14Z1B09aOV34iCD6kHBP7Ku1Bl+dhh7OKFrhhz+03nHjgYVtRpdhCyGMZ2jGTyyfElQd924yNu55x/s/ktG1zVLFrMcTHbP6Wcyf8AI/8AFd39KnkJJwT6uCpLXC1t3QN/XhGHZeV1Ir9D4RtfMwzOa1jWSNcdzhuwPIBeoBeaaXwdcZahlcGhrJGuce0ycDqPVelhF6ZiXWEoiI2EREEYUoiCr4k0OK7XkqTbtkmM7Th3I5GD7LOp1hHGyJudrGMaM9cNAAz9l3IgKMKUQRhSiIC654WvaWOGWuBBHmCuxEGvjhGuOTTK1v8AQ2Vwb9lbafQjhZ2cTQ1vkPE+Z8yspEBERAREQFgX9KZLJDK4uBhcS3BwCTjr9lnogIiICjClEEYUoiAiIgIiICIiAiIgIiICIiAiIgIiICIiAiIgIiICIiAiIgIiICIiD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3" name="AutoShape 8" descr="data:image/jpeg;base64,/9j/4AAQSkZJRgABAQAAAQABAAD/2wCEAAkGBxITERIPEhQUFBUUFBAZFxQUFR0VFRQVFhsWGRQVFh8kHCkgHRolGxMaITUkJSosOjouGB80ODMtNyg5LisBCgoKDg0OGgwQFywlHCU3NzAtLjUtLDc3ODErNy4rKy00Nys3OCs3NysrKys4NyswNzcuKysrKywrLCwrLCsrLP/AABEIAFAA2AMBIgACEQEDEQH/xAAbAAEAAgIDAAAAAAAAAAAAAAAAAQUEBgIDB//EADQQAAEEAQIDBgQEBwEAAAAAAAEAAgMEEQUSBiExEyJBUWGBBxQjkTJxkqEVQlJicrHBQ//EABcBAQEBAQAAAAAAAAAAAAAAAAABAwL/xAAaEQEBAAIDAAAAAAAAAAAAAAAAAREhAgMx/9oADAMBAAIRAxEAPwD3FERAREQEREBERAREQEREBERAREQEREBERAREQEREBERAREQEREBFC0zhzj2K1qdzTm4AgA7N4POQtJEw9jj7FBuiIiAihxVNwtxHFfhdYhDwwSPZ3xgks6keiC6REQEREBEUAoJREQEREBERAREQERQSglFql3jSMWYasI7Qvka1z84a0Hrt8ytqCOZyl8SiIjoRFBQan8TuJ/kKEkrT9WT6cQ8d7vEfkOa8613hw6TS0zUYNpmpvHzAaR9Rs2N4OOuD3R6HPgtu4p4Nn1DVIJLLWGhXY/DN+XSPd1yPAZx+lZ9n4WaU5jmtqsaS1wDhnLSRycOfggxvitebLoU88Tu69kLmuB8HOaQsWh8MaNitBLM6zJM6GE9s6dxe0lgxt54AGeQwte1bR7lPhq3TubD2Tm9k5rt26MvBwfLBz7ELZNNv64KsEcNWm76EWyUzuA27G7S5m3OfdBWfD2eS3Hqmi3nunFSTYJdzg97CXjBdnP8A5g9f5lW/CDginYq/NStkMjLMgBbM9o7h7uQDg+63n4ecGGhHO+aTtrNp++eQDAz3iGt9AXuOfVUPDmjavpgmqV4a9qF0r5I5HzGJzd2MhwwUGd8TW6aXwC/NY5teG1IHu+tkjvOY3mSOgPLqeq0jT7TaGqaeyjHerQ2XOZLWtBwY7G3Dmbicnve2B5rc9a4cvM1OPWK0cM7nVxHJBI/szGcczG/ByPbz81gcTcOavbsU9QdHVY6pJllVspJLXYL3OkLQM9xoAx5oOPGlOSfiGnXZNJAH1X73RnDtm525rT/KT0z4LZIOFK2mxWrNKNzZXsG5znukJwc57xPPmSou8PWH61V1ENaIo6z2P73eD3EnGPHr1W22g4scGEB204LuYB8M+iDUtO0ivJVFmSRzpC0udL2h3McOeOvLBXXoTj/Cp3EYJEx3c8u5fiXCvw3NjJr1nnqXOkdtefPaOQVpSum3VsQNjbHIwOj2g9zOOWD5KjH0HQI560Uk5fISO6C4hrBnoBn7qC03LksD3ObDAAOzacbz/d6K/wBBqOirxRPxua3BwchVlrSZ4rLrdbY7tBh8Tztz6tKgr9dqih2dmuXNaXhr4y4lrgfQ+PIrN1Zx/iVMZONkvL7Lja0yzbfH8w1kUUZ3bGu3uefInoAsniDTJnTQWoNpfFuBY44Dg7Hj7fug4cdOIqHBI78fT81icVMLpqDNzmhznAlpwejeh81y1qjdsxbC2KMBzTsDtxdg+J6ABcOLd4nobMF4c7G78JPd5FUduq8MRMjfNA58cjGlwcHk5xzOcq14Z1B09aOV34iCD6kHBP7Ku1Bl+dhh7OKFrhhz+03nHjgYVtRpdhCyGMZ2jGTyyfElQd924yNu55x/s/ktG1zVLFrMcTHbP6Wcyf8AI/8AFd39KnkJJwT6uCpLXC1t3QN/XhGHZeV1Ir9D4RtfMwzOa1jWSNcdzhuwPIBeoBeaaXwdcZahlcGhrJGuce0ycDqPVelhF6ZiXWEoiI2EREEYUoiCr4k0OK7XkqTbtkmM7Th3I5GD7LOp1hHGyJudrGMaM9cNAAz9l3IgKMKUQRhSiIC654WvaWOGWuBBHmCuxEGvjhGuOTTK1v8AQ2Vwb9lbafQjhZ2cTQ1vkPE+Z8yspEBERAREQFgX9KZLJDK4uBhcS3BwCTjr9lnogIiICjClEEYUoiAiIgIiICIiAiIgIiICIiAiIgIiICIiAiIgIiICIiAiIgIiICIiD//Z"/>
          <p:cNvSpPr>
            <a:spLocks noChangeAspect="1" noChangeArrowheads="1"/>
          </p:cNvSpPr>
          <p:nvPr/>
        </p:nvSpPr>
        <p:spPr bwMode="auto">
          <a:xfrm>
            <a:off x="509623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3163557" y="5720663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(EEUU)</a:t>
            </a:r>
            <a:endParaRPr lang="es-CO" sz="12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39233" r="55636" b="29693"/>
          <a:stretch/>
        </p:blipFill>
        <p:spPr bwMode="auto">
          <a:xfrm>
            <a:off x="6859054" y="922338"/>
            <a:ext cx="765636" cy="64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10" descr="Resultado de imagen de unilever"/>
          <p:cNvSpPr>
            <a:spLocks noChangeAspect="1" noChangeArrowheads="1"/>
          </p:cNvSpPr>
          <p:nvPr/>
        </p:nvSpPr>
        <p:spPr bwMode="auto">
          <a:xfrm>
            <a:off x="662023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8" name="AutoShape 12" descr="Resultado de imagen de unilever"/>
          <p:cNvSpPr>
            <a:spLocks noChangeAspect="1" noChangeArrowheads="1"/>
          </p:cNvSpPr>
          <p:nvPr/>
        </p:nvSpPr>
        <p:spPr bwMode="auto">
          <a:xfrm>
            <a:off x="814423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112" name="Picture 16" descr="http://brandchannel.com/wp-content/uploads/2013/02/unilever.jpe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317" y="922338"/>
            <a:ext cx="1146059" cy="76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02" y="2214263"/>
            <a:ext cx="1301001" cy="269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41 CuadroTexto"/>
          <p:cNvSpPr txBox="1"/>
          <p:nvPr/>
        </p:nvSpPr>
        <p:spPr>
          <a:xfrm>
            <a:off x="6831846" y="172099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s-CO" sz="12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India)</a:t>
            </a:r>
            <a:endParaRPr lang="es-CO" sz="12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5850942" y="174597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(UK)</a:t>
            </a:r>
            <a:endParaRPr lang="es-CO" sz="12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6505944" y="256500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(España)</a:t>
            </a:r>
            <a:endParaRPr lang="es-CO" sz="12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9" name="AutoShape 18" descr="Resultado de imagen de 3m manufacturera"/>
          <p:cNvSpPr>
            <a:spLocks noChangeAspect="1" noChangeArrowheads="1"/>
          </p:cNvSpPr>
          <p:nvPr/>
        </p:nvSpPr>
        <p:spPr bwMode="auto">
          <a:xfrm>
            <a:off x="966823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sz="12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0" name="AutoShape 20" descr="Resultado de imagen de 3m manufacturera"/>
          <p:cNvSpPr>
            <a:spLocks noChangeAspect="1" noChangeArrowheads="1"/>
          </p:cNvSpPr>
          <p:nvPr/>
        </p:nvSpPr>
        <p:spPr bwMode="auto">
          <a:xfrm>
            <a:off x="1119223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sz="12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118" name="Picture 22" descr="http://manufacturera.xtrweb.com/images/logo-vertical-3m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304" y="4614366"/>
            <a:ext cx="794340" cy="81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47 CuadroTexto"/>
          <p:cNvSpPr txBox="1"/>
          <p:nvPr/>
        </p:nvSpPr>
        <p:spPr>
          <a:xfrm>
            <a:off x="7514056" y="555154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(México)</a:t>
            </a:r>
            <a:endParaRPr lang="es-CO" sz="12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6" name="Picture 4" descr="http://www.eoriente.com/site/olmue/Logo%20Olmue%20min.jpg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92" r="-7861" b="-20013"/>
          <a:stretch>
            <a:fillRect/>
          </a:stretch>
        </p:blipFill>
        <p:spPr bwMode="auto">
          <a:xfrm>
            <a:off x="297825" y="617537"/>
            <a:ext cx="1026868" cy="57504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7" name="46 CuadroTexto"/>
          <p:cNvSpPr txBox="1"/>
          <p:nvPr/>
        </p:nvSpPr>
        <p:spPr>
          <a:xfrm>
            <a:off x="357223" y="1213902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Chile)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811259" y="5997661"/>
            <a:ext cx="967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(EEUU)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0" name="Picture 2" descr="http://t3.gstatic.com/images?q=tbn:ANd9GcRXlYxAtcvrF3lY2iCdjcF3jB1aWY1wA-QopUHepcoZzUBAIVBK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6" b="25492"/>
          <a:stretch/>
        </p:blipFill>
        <p:spPr bwMode="auto">
          <a:xfrm>
            <a:off x="833374" y="5357760"/>
            <a:ext cx="1016024" cy="55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http://www.courtyardlafayette.com/images/apg_1379354763.jp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4" b="35153"/>
          <a:stretch/>
        </p:blipFill>
        <p:spPr bwMode="auto">
          <a:xfrm>
            <a:off x="2445885" y="5997662"/>
            <a:ext cx="1307614" cy="32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51 CuadroTexto"/>
          <p:cNvSpPr txBox="1"/>
          <p:nvPr/>
        </p:nvSpPr>
        <p:spPr>
          <a:xfrm>
            <a:off x="2560683" y="641172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UK)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951784" y="6151315"/>
            <a:ext cx="880062" cy="31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53 CuadroTexto"/>
          <p:cNvSpPr txBox="1"/>
          <p:nvPr/>
        </p:nvSpPr>
        <p:spPr>
          <a:xfrm>
            <a:off x="5809006" y="6500803"/>
            <a:ext cx="1393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(Guatemala)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19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696533123"/>
              </p:ext>
            </p:extLst>
          </p:nvPr>
        </p:nvGraphicFramePr>
        <p:xfrm>
          <a:off x="-1016" y="1844824"/>
          <a:ext cx="9145016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50" name="Picture 6" descr="http://www.brandsoftheworld.com/sites/default/files/styles/logo-thumbnail/public/042013/directv_logo2012_horiz_2c.png?itok=tQ8cHrP-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8" b="28320"/>
          <a:stretch/>
        </p:blipFill>
        <p:spPr bwMode="auto">
          <a:xfrm>
            <a:off x="2139209" y="684121"/>
            <a:ext cx="1148684" cy="42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atos.net/content/dam/global/images/newsroom/atoslogo_rg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01588"/>
            <a:ext cx="950035" cy="67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>
            <a:spLocks noChangeAspect="1"/>
          </p:cNvSpPr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tx2">
              <a:lumMod val="60000"/>
              <a:lumOff val="40000"/>
              <a:alpha val="84706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s-CO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CO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23 Compañías del Sector Servicios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32725" y="245979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(Francia)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99" r="-12400"/>
          <a:stretch>
            <a:fillRect/>
          </a:stretch>
        </p:blipFill>
        <p:spPr bwMode="auto">
          <a:xfrm>
            <a:off x="1040215" y="4336101"/>
            <a:ext cx="1515602" cy="48571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1466780" y="490938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(México)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58" r="-9182"/>
          <a:stretch>
            <a:fillRect/>
          </a:stretch>
        </p:blipFill>
        <p:spPr bwMode="auto">
          <a:xfrm>
            <a:off x="710022" y="5300442"/>
            <a:ext cx="861629" cy="6150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7" name="16 CuadroTexto"/>
          <p:cNvSpPr txBox="1"/>
          <p:nvPr/>
        </p:nvSpPr>
        <p:spPr>
          <a:xfrm>
            <a:off x="582521" y="6037007"/>
            <a:ext cx="1323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(Uruguay)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5498" y="2143754"/>
            <a:ext cx="936105" cy="3441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9" name="18 CuadroTexto"/>
          <p:cNvSpPr txBox="1"/>
          <p:nvPr/>
        </p:nvSpPr>
        <p:spPr>
          <a:xfrm>
            <a:off x="2324500" y="247555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(España)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797" r="-4371"/>
          <a:stretch>
            <a:fillRect/>
          </a:stretch>
        </p:blipFill>
        <p:spPr bwMode="auto">
          <a:xfrm>
            <a:off x="2034926" y="1252258"/>
            <a:ext cx="1380159" cy="5390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21" name="20 CuadroTexto"/>
          <p:cNvSpPr txBox="1"/>
          <p:nvPr/>
        </p:nvSpPr>
        <p:spPr>
          <a:xfrm>
            <a:off x="2308515" y="173417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(EEUU)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2406973" y="100118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(EEUU)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 cstate="print"/>
          <a:srcRect l="14943" t="16734" r="65687" b="70469"/>
          <a:stretch>
            <a:fillRect/>
          </a:stretch>
        </p:blipFill>
        <p:spPr bwMode="auto">
          <a:xfrm>
            <a:off x="3489313" y="4534771"/>
            <a:ext cx="126014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29 CuadroTexto"/>
          <p:cNvSpPr txBox="1"/>
          <p:nvPr/>
        </p:nvSpPr>
        <p:spPr>
          <a:xfrm>
            <a:off x="3898583" y="4923823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(EEUU)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290" y="5423758"/>
            <a:ext cx="962186" cy="33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1 CuadroTexto"/>
          <p:cNvSpPr txBox="1"/>
          <p:nvPr/>
        </p:nvSpPr>
        <p:spPr>
          <a:xfrm>
            <a:off x="3804702" y="577703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(Chile)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" t="33402" r="1759" b="35523"/>
          <a:stretch/>
        </p:blipFill>
        <p:spPr>
          <a:xfrm>
            <a:off x="4291819" y="6190896"/>
            <a:ext cx="1246156" cy="325469"/>
          </a:xfrm>
          <a:prstGeom prst="rect">
            <a:avLst/>
          </a:prstGeom>
        </p:spPr>
      </p:pic>
      <p:sp>
        <p:nvSpPr>
          <p:cNvPr id="34" name="33 CuadroTexto"/>
          <p:cNvSpPr txBox="1"/>
          <p:nvPr/>
        </p:nvSpPr>
        <p:spPr>
          <a:xfrm>
            <a:off x="4572000" y="651497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(EEUU)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6" cstate="print"/>
          <a:srcRect l="41780" t="22266" r="41063" b="58047"/>
          <a:stretch>
            <a:fillRect/>
          </a:stretch>
        </p:blipFill>
        <p:spPr bwMode="auto">
          <a:xfrm>
            <a:off x="5138457" y="5212031"/>
            <a:ext cx="927483" cy="59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37 CuadroTexto"/>
          <p:cNvSpPr txBox="1"/>
          <p:nvPr/>
        </p:nvSpPr>
        <p:spPr>
          <a:xfrm>
            <a:off x="5232919" y="583386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(Canadá)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685664"/>
            <a:ext cx="1038227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39 CuadroTexto"/>
          <p:cNvSpPr txBox="1"/>
          <p:nvPr/>
        </p:nvSpPr>
        <p:spPr>
          <a:xfrm>
            <a:off x="5288291" y="4877143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(Suecia)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56" name="Picture 12" descr="http://upload.wikimedia.org/wikipedia/en/thumb/e/ed/HamptonByHiltonLogo.svg/1280px-HamptonByHiltonLogo.svg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300" y="2178990"/>
            <a:ext cx="656117" cy="4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41 CuadroTexto"/>
          <p:cNvSpPr txBox="1"/>
          <p:nvPr/>
        </p:nvSpPr>
        <p:spPr>
          <a:xfrm>
            <a:off x="5288291" y="266563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(EEUU)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3" name="Picture 2" descr="Servicios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2" t="18461" r="46779" b="22179"/>
          <a:stretch/>
        </p:blipFill>
        <p:spPr bwMode="auto">
          <a:xfrm>
            <a:off x="5258200" y="1185274"/>
            <a:ext cx="864318" cy="59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43 CuadroTexto"/>
          <p:cNvSpPr txBox="1"/>
          <p:nvPr/>
        </p:nvSpPr>
        <p:spPr>
          <a:xfrm>
            <a:off x="5265376" y="178705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(EEUU)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5" name="44 Imagen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" t="12467" r="81622" b="54478"/>
          <a:stretch/>
        </p:blipFill>
        <p:spPr>
          <a:xfrm>
            <a:off x="6601398" y="2076770"/>
            <a:ext cx="552614" cy="470302"/>
          </a:xfrm>
          <a:prstGeom prst="rect">
            <a:avLst/>
          </a:prstGeom>
        </p:spPr>
      </p:pic>
      <p:sp>
        <p:nvSpPr>
          <p:cNvPr id="46" name="45 CuadroTexto"/>
          <p:cNvSpPr txBox="1"/>
          <p:nvPr/>
        </p:nvSpPr>
        <p:spPr>
          <a:xfrm>
            <a:off x="6505944" y="256500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(España)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944" y="1177510"/>
            <a:ext cx="775656" cy="45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47 CuadroTexto"/>
          <p:cNvSpPr txBox="1"/>
          <p:nvPr/>
        </p:nvSpPr>
        <p:spPr>
          <a:xfrm>
            <a:off x="6345647" y="1724339"/>
            <a:ext cx="1122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(Holanda)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9" name="48 Imagen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486" y="527259"/>
            <a:ext cx="1001430" cy="322829"/>
          </a:xfrm>
          <a:prstGeom prst="rect">
            <a:avLst/>
          </a:prstGeom>
        </p:spPr>
      </p:pic>
      <p:sp>
        <p:nvSpPr>
          <p:cNvPr id="50" name="49 CuadroTexto"/>
          <p:cNvSpPr txBox="1"/>
          <p:nvPr/>
        </p:nvSpPr>
        <p:spPr>
          <a:xfrm>
            <a:off x="6640932" y="93274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(Brasil)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" name="50 Imagen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919" y="617137"/>
            <a:ext cx="941141" cy="243288"/>
          </a:xfrm>
          <a:prstGeom prst="rect">
            <a:avLst/>
          </a:prstGeom>
        </p:spPr>
      </p:pic>
      <p:sp>
        <p:nvSpPr>
          <p:cNvPr id="52" name="51 CuadroTexto"/>
          <p:cNvSpPr txBox="1"/>
          <p:nvPr/>
        </p:nvSpPr>
        <p:spPr>
          <a:xfrm>
            <a:off x="5337535" y="90827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(Suecia)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3" name="52 Imagen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054" y="4690745"/>
            <a:ext cx="1441076" cy="230572"/>
          </a:xfrm>
          <a:prstGeom prst="rect">
            <a:avLst/>
          </a:prstGeom>
        </p:spPr>
      </p:pic>
      <p:sp>
        <p:nvSpPr>
          <p:cNvPr id="54" name="53 CuadroTexto"/>
          <p:cNvSpPr txBox="1"/>
          <p:nvPr/>
        </p:nvSpPr>
        <p:spPr>
          <a:xfrm>
            <a:off x="7176839" y="4923823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(España)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1" name="Picture 4" descr="OfficeDepot.com - Office Supplies, Furniture, Technology &amp; More!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28951" y="1090916"/>
            <a:ext cx="1011886" cy="363890"/>
          </a:xfrm>
          <a:prstGeom prst="rect">
            <a:avLst/>
          </a:prstGeom>
          <a:noFill/>
        </p:spPr>
      </p:pic>
      <p:sp>
        <p:nvSpPr>
          <p:cNvPr id="56" name="55 CuadroTexto"/>
          <p:cNvSpPr txBox="1"/>
          <p:nvPr/>
        </p:nvSpPr>
        <p:spPr>
          <a:xfrm>
            <a:off x="244020" y="159567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(EEUU)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7" name="Picture 4" descr="http://www.tceege.com/images/GrupTCB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989" y="5373745"/>
            <a:ext cx="1065814" cy="46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57 CuadroTexto"/>
          <p:cNvSpPr txBox="1"/>
          <p:nvPr/>
        </p:nvSpPr>
        <p:spPr>
          <a:xfrm>
            <a:off x="1806396" y="597236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(España)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9" name="Picture 2" descr="http://www.neal-and-massy.com/uploadedImages/NMH_Content/Our_Business/Integrated_Consumer_Portfolio/Automotive_and_Industry_Equipment/Trinidad_and_Tobago/NM%20AUTOMOTIVE%20LIMITED_800x275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487580" y="1769950"/>
            <a:ext cx="1082441" cy="372089"/>
          </a:xfrm>
          <a:prstGeom prst="rect">
            <a:avLst/>
          </a:prstGeom>
          <a:noFill/>
        </p:spPr>
      </p:pic>
      <p:sp>
        <p:nvSpPr>
          <p:cNvPr id="60" name="59 CuadroTexto"/>
          <p:cNvSpPr txBox="1"/>
          <p:nvPr/>
        </p:nvSpPr>
        <p:spPr>
          <a:xfrm>
            <a:off x="3380076" y="2200653"/>
            <a:ext cx="1189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(Trinidad y Tobago)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490" y="926616"/>
            <a:ext cx="1272197" cy="39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61 CuadroTexto"/>
          <p:cNvSpPr txBox="1"/>
          <p:nvPr/>
        </p:nvSpPr>
        <p:spPr>
          <a:xfrm>
            <a:off x="3487580" y="1383290"/>
            <a:ext cx="915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(EEUU)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3" name="Picture 6" descr="http://upload.wikimedia.org/wikipedia/en/thumb/a/ac/ICTSI_Logo.svg/345px-ICTSI_Logo.svg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57" y="1403083"/>
            <a:ext cx="1608588" cy="32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63 CuadroTexto"/>
          <p:cNvSpPr txBox="1"/>
          <p:nvPr/>
        </p:nvSpPr>
        <p:spPr>
          <a:xfrm>
            <a:off x="7416916" y="1746850"/>
            <a:ext cx="112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(Filipinas)</a:t>
            </a:r>
            <a:endParaRPr lang="es-CO" sz="12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Imagen 5" descr="maersk-logo-70416DB5D2-seeklogo.com.jp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486" y="5231659"/>
            <a:ext cx="1284706" cy="1284706"/>
          </a:xfrm>
          <a:prstGeom prst="rect">
            <a:avLst/>
          </a:prstGeom>
        </p:spPr>
      </p:pic>
      <p:pic>
        <p:nvPicPr>
          <p:cNvPr id="7" name="Imagen 6" descr="logos-sota-home.gif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50" y="5334000"/>
            <a:ext cx="7493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4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arm8.staticflickr.com/7559/15240138974_6df636b7d7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24" y="512885"/>
            <a:ext cx="9433048" cy="631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>
            <a:spLocks noChangeAspect="1"/>
          </p:cNvSpPr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accent1">
              <a:alpha val="84706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s-CO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Ciudad Paraíso</a:t>
            </a:r>
          </a:p>
        </p:txBody>
      </p:sp>
      <p:sp>
        <p:nvSpPr>
          <p:cNvPr id="2" name="AutoShape 2" descr="https://mail.google.com/mail/u/0/?ui=2&amp;ik=2ce8de1d29&amp;view=fimg&amp;th=14c0af66e924a6f2&amp;attid=0.1.1&amp;disp=emb&amp;attbid=ANGjdJ-UBR1YxkIqZ2lr9lNXeSKj4jUGeU3Gjyr9yPd3WILIKsNVqCstmSD3tVhFj9LYLBOGy9jeskzF3XUq8U-Qpxduew3YLjtfjqlA9WvPW4EorCwCvQWOyhDS2wc&amp;sz=s0-l75-ft&amp;ats=1426113068539&amp;rm=14c0af66e924a6f2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5364088" y="4293096"/>
            <a:ext cx="3461529" cy="2219882"/>
          </a:xfrm>
          <a:prstGeom prst="roundRect">
            <a:avLst/>
          </a:prstGeom>
          <a:solidFill>
            <a:schemeClr val="accent1">
              <a:alpha val="84706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</a:pPr>
            <a:r>
              <a:rPr lang="es-CO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Renovación urbana del centro global de Cali</a:t>
            </a:r>
          </a:p>
          <a:p>
            <a:pPr marL="171450" lvl="0" indent="-171450" algn="just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Plan de renovación de </a:t>
            </a:r>
            <a:r>
              <a:rPr lang="es-CO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48.408 m2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Nuevo </a:t>
            </a:r>
            <a:r>
              <a:rPr lang="es-CO" sz="1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spacio público</a:t>
            </a:r>
            <a:endParaRPr lang="es-CO" sz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Nueva </a:t>
            </a:r>
            <a:r>
              <a:rPr lang="es-CO" sz="1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zona comercial y de servicios:163.190 m2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Sede Regional Fiscalía General de la Nación y Ciudadela de la Justicia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Nueva terminal Intermedia SITM</a:t>
            </a:r>
          </a:p>
          <a:p>
            <a:pPr lvl="0" algn="just" eaLnBrk="0" hangingPunct="0">
              <a:spcBef>
                <a:spcPct val="20000"/>
              </a:spcBef>
            </a:pPr>
            <a:endParaRPr lang="es-CO" sz="11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86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U.iS6C3BxUmas7XKVusy3A"/>
</p:tagLst>
</file>

<file path=ppt/theme/theme1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encial">
    <a:majorFont>
      <a:latin typeface="Arial Black"/>
      <a:ea typeface=""/>
      <a:cs typeface=""/>
      <a:font script="Jpan" typeface="ＭＳ Ｐゴシック"/>
      <a:font script="Hang" typeface="HY견고딕"/>
      <a:font script="Hans" typeface="微软雅黑"/>
      <a:font script="Hant" typeface="微軟正黑體"/>
      <a:font script="Arab" typeface="Tahoma"/>
      <a:font script="Hebr" typeface="Tahoma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encial">
    <a:majorFont>
      <a:latin typeface="Arial Black"/>
      <a:ea typeface=""/>
      <a:cs typeface=""/>
      <a:font script="Jpan" typeface="ＭＳ Ｐゴシック"/>
      <a:font script="Hang" typeface="HY견고딕"/>
      <a:font script="Hans" typeface="微软雅黑"/>
      <a:font script="Hant" typeface="微軟正黑體"/>
      <a:font script="Arab" typeface="Tahoma"/>
      <a:font script="Hebr" typeface="Tahoma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38684</TotalTime>
  <Words>6480</Words>
  <Application>Microsoft Macintosh PowerPoint</Application>
  <PresentationFormat>Presentación en pantalla (4:3)</PresentationFormat>
  <Paragraphs>1096</Paragraphs>
  <Slides>115</Slides>
  <Notes>21</Notes>
  <HiddenSlides>24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115</vt:i4>
      </vt:variant>
    </vt:vector>
  </HeadingPairs>
  <TitlesOfParts>
    <vt:vector size="119" baseType="lpstr">
      <vt:lpstr>2_Tema de Office</vt:lpstr>
      <vt:lpstr>Tema de Office</vt:lpstr>
      <vt:lpstr>1_Tema de Office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inversión extranjera se multiplicó por 7 desde 2003; en hidrocarburos creció 17 veces</vt:lpstr>
      <vt:lpstr>Mientras que las exportaciones agrícolas e industriales se duplicaron, las mineras se multiplicaron por 6</vt:lpstr>
      <vt:lpstr>El ingreso por habitante en Colombia creció 50% desde 2003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Valle es el segundo menor receptor de regalías del País</vt:lpstr>
      <vt:lpstr>Los departamentos petroleros y mineros lideraron la economía colombiana en la última década</vt:lpstr>
      <vt:lpstr>El ingreso por habitante en el Valle del Cauca creció por debajo del promedio nacional</vt:lpstr>
      <vt:lpstr>El peso se fortaleció significativamente, restando competitividad cambiaria al agro y la industria nacional</vt:lpstr>
      <vt:lpstr>Mientras las exportaciones de Santander se multiplicaron 10 veces, las del Valle del Cauca apenas crecieron 2 veces entre 2003 y 2014</vt:lpstr>
      <vt:lpstr>Las remesas, importante fuente de divisas del Valle, se tradujeron en muchos menos pesos</vt:lpstr>
      <vt:lpstr>El valor de las remesas del Valle del Cauca durante los primeros nueve meses de 2014 se incrementó 4,0% en dólares, pero cayó 23,0% en pesos reales frente  los primeros nueve meses de 2009</vt:lpstr>
      <vt:lpstr>Presentación de PowerPoint</vt:lpstr>
      <vt:lpstr>La pobreza en Cali cedió a un ritmo más lento que el de las principales ciudades</vt:lpstr>
      <vt:lpstr>Presentación de PowerPoint</vt:lpstr>
      <vt:lpstr>Presentación de PowerPoint</vt:lpstr>
      <vt:lpstr>Presentación de PowerPoint</vt:lpstr>
      <vt:lpstr>Presentación de PowerPoint</vt:lpstr>
      <vt:lpstr>Los bajos precios internacionales, desestimularán la producción de crudo en Colombia</vt:lpstr>
      <vt:lpstr>Presentación de PowerPoint</vt:lpstr>
      <vt:lpstr>En septiembre de 2014 empezó el declive de las exportaciones nacionales</vt:lpstr>
      <vt:lpstr>La caída del precio del petróleo aumentará el déficit comercial</vt:lpstr>
      <vt:lpstr>A pesar de la reforma tributaria y el aplazamiento del gasto, el déficit del gobierno (GNC) se ampliará</vt:lpstr>
      <vt:lpstr>La confianza de los consumidores sufrió una  caída pronunciada</vt:lpstr>
      <vt:lpstr>Presentación de PowerPoint</vt:lpstr>
      <vt:lpstr>Durante el primer semestre de 2015, la producción industrial en Cali* creció 3,2% a.a., por encima de los principales centros industriales del país</vt:lpstr>
      <vt:lpstr>Presentación de PowerPoint</vt:lpstr>
      <vt:lpstr>Presentación de PowerPoint</vt:lpstr>
      <vt:lpstr>Presentación de PowerPoint</vt:lpstr>
      <vt:lpstr>La confianza de los consumidores en Cali, medida a través del ICC de Fedesarrollo, para agosto de 2015 fue 0,6%, superior al registro de Bogotá (-5,1%)</vt:lpstr>
      <vt:lpstr>Presentación de PowerPoint</vt:lpstr>
      <vt:lpstr>Presentación de PowerPoint</vt:lpstr>
      <vt:lpstr>Presentación de PowerPoint</vt:lpstr>
      <vt:lpstr>Encuesta Ritmo Empresarial  2015-II</vt:lpstr>
      <vt:lpstr>Comportamiento ventas (%) – Afiliados CCV I Semestre de 2015</vt:lpstr>
      <vt:lpstr>Comportamiento del número de trabajadores (%) – Afiliados CCV I Semestre de 2015</vt:lpstr>
      <vt:lpstr>Empresas (%) que realizaron inversiones – Afiliados CCV I Semestre de 2015</vt:lpstr>
      <vt:lpstr>Principales 3 problemas de los empresarios Afiliados a las CCV  I Semestre de 2015</vt:lpstr>
      <vt:lpstr>Efectos de la tasa de cambio en los Afiliados a las CCV (Devaluación) (%) I Semestre de 2015</vt:lpstr>
      <vt:lpstr>Mercados destino de las ventas empresariales I semestre de 2015 (%)  Afiliados CCV</vt:lpstr>
      <vt:lpstr>Principales razones para no exportar  I semestre de 2015 (%) Afiliados CCV</vt:lpstr>
      <vt:lpstr>Perspectivas de ventas - Afiliados CCV (%) II semestre 2015</vt:lpstr>
      <vt:lpstr>Perspectivas número de trabajadores - Afiliados a las CCV  II semestre de 2015 frente al I semestre de 2015 (%) </vt:lpstr>
      <vt:lpstr>Percepción de los empresarios sobre la situación económica del Valle del Cauca en los próximos 6 meses (%)</vt:lpstr>
      <vt:lpstr>Presentación de PowerPoint</vt:lpstr>
      <vt:lpstr>Resultados  Cámara de Comercio de Cali</vt:lpstr>
      <vt:lpstr>Comportamiento de las ventas (%) I semestre 2015/II semestre 2014</vt:lpstr>
      <vt:lpstr>Comportamiento del número de trabajadores (%) I semestre 2015/II semestre 2014</vt:lpstr>
      <vt:lpstr>Empresas (%) Afiliadas a CCC que realizaron inversiones  I semestre 2015</vt:lpstr>
      <vt:lpstr>Mercados destino de las ventas empresariales I semestre de 2015 (%)</vt:lpstr>
      <vt:lpstr>Perspectivas de ventas de las empresas Afiliadas a la CCC (%)</vt:lpstr>
      <vt:lpstr>Perspectivas número de trabajadores para el II semestre de 2015 frente al I semestre de 2015 (%)</vt:lpstr>
      <vt:lpstr>Percepción de los empresarios sobre la situación económica del Valle del Cauca en los próximos 6 meses (%)</vt:lpstr>
      <vt:lpstr>Presentación de PowerPoint</vt:lpstr>
      <vt:lpstr>Presentación de PowerPoint</vt:lpstr>
      <vt:lpstr>Presentación de PowerPoint</vt:lpstr>
      <vt:lpstr>El Valle tiene la oferta exportable más diversificada del país, lo que le permite afrontar turbulencias externas y aprovechar el alza de la tasa de cambio</vt:lpstr>
      <vt:lpstr>Presentación de PowerPoint</vt:lpstr>
      <vt:lpstr>Presentación de PowerPoint</vt:lpstr>
      <vt:lpstr>Presentación de PowerPoint</vt:lpstr>
      <vt:lpstr>El  número de personas ocupadas en Cali durante el trimestre mayo - julio de 2015 aumentó 5,2% a.a. (59 mil nuevas personas ocupadas)</vt:lpstr>
      <vt:lpstr>Presentación de PowerPoint</vt:lpstr>
      <vt:lpstr>Presentación de PowerPoint</vt:lpstr>
      <vt:lpstr>Presentación de PowerPoint</vt:lpstr>
      <vt:lpstr>Presentación de PowerPoint</vt:lpstr>
      <vt:lpstr>El Valle sigue siendo uno de los departamentos más industrializados de Colombia</vt:lpstr>
      <vt:lpstr>Presentación de PowerPoint</vt:lpstr>
      <vt:lpstr>Presentación de PowerPoint</vt:lpstr>
      <vt:lpstr>La proximidad de Cali y sus municipios vecinos a Buenaventura es una gran ventaja competitiva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Según el Indicador Mensual de Actividad Económica, en el primer semestre de 2015 la economía del Valle del Cauca creció 3,8%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verdadero reto es acelerar el crecimiento empresarial para alcanzar la prosperidad</vt:lpstr>
      <vt:lpstr>Presentación de PowerPoint</vt:lpstr>
    </vt:vector>
  </TitlesOfParts>
  <Company>CLUSTER DEVELOPMENT SAS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 Papell</dc:creator>
  <cp:lastModifiedBy>Presidencia</cp:lastModifiedBy>
  <cp:revision>896</cp:revision>
  <cp:lastPrinted>2015-06-22T14:17:02Z</cp:lastPrinted>
  <dcterms:created xsi:type="dcterms:W3CDTF">2014-08-04T19:16:57Z</dcterms:created>
  <dcterms:modified xsi:type="dcterms:W3CDTF">2015-09-17T13:13:01Z</dcterms:modified>
</cp:coreProperties>
</file>