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heme/theme5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6" r:id="rId3"/>
    <p:sldMasterId id="2147483707" r:id="rId4"/>
  </p:sldMasterIdLst>
  <p:notesMasterIdLst>
    <p:notesMasterId r:id="rId16"/>
  </p:notesMasterIdLst>
  <p:sldIdLst>
    <p:sldId id="266" r:id="rId5"/>
    <p:sldId id="270" r:id="rId6"/>
    <p:sldId id="261" r:id="rId7"/>
    <p:sldId id="262" r:id="rId8"/>
    <p:sldId id="263" r:id="rId9"/>
    <p:sldId id="264" r:id="rId10"/>
    <p:sldId id="265" r:id="rId11"/>
    <p:sldId id="268" r:id="rId12"/>
    <p:sldId id="259" r:id="rId13"/>
    <p:sldId id="272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CC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6CCD-81D3-43B1-BC98-CF1B42440C7A}" type="datetimeFigureOut">
              <a:rPr lang="es-MX" smtClean="0"/>
              <a:t>17/09/2015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001EE-39ED-4EDC-980F-B6054BD601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0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2.png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5.jpeg"/><Relationship Id="rId2" Type="http://schemas.openxmlformats.org/officeDocument/2006/relationships/tags" Target="../tags/tag15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6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vmlDrawing" Target="../drawings/vmlDrawing7.vml"/><Relationship Id="rId6" Type="http://schemas.openxmlformats.org/officeDocument/2006/relationships/tags" Target="../tags/tag45.xml"/><Relationship Id="rId11" Type="http://schemas.openxmlformats.org/officeDocument/2006/relationships/image" Target="../media/image1.emf"/><Relationship Id="rId5" Type="http://schemas.openxmlformats.org/officeDocument/2006/relationships/tags" Target="../tags/tag44.xml"/><Relationship Id="rId10" Type="http://schemas.openxmlformats.org/officeDocument/2006/relationships/oleObject" Target="../embeddings/oleObject7.bin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.xml"/><Relationship Id="rId7" Type="http://schemas.openxmlformats.org/officeDocument/2006/relationships/oleObject" Target="../embeddings/oleObject8.bin"/><Relationship Id="rId2" Type="http://schemas.openxmlformats.org/officeDocument/2006/relationships/tags" Target="../tags/tag48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11" Type="http://schemas.openxmlformats.org/officeDocument/2006/relationships/image" Target="../media/image2.png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.emf"/><Relationship Id="rId4" Type="http://schemas.openxmlformats.org/officeDocument/2006/relationships/tags" Target="../tags/tag60.xml"/><Relationship Id="rId9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hyperlink" Target="https://www.facebook.com/AgenciaNacionaldeInfraestructura" TargetMode="External"/><Relationship Id="rId18" Type="http://schemas.openxmlformats.org/officeDocument/2006/relationships/image" Target="../media/image9.png"/><Relationship Id="rId3" Type="http://schemas.openxmlformats.org/officeDocument/2006/relationships/tags" Target="../tags/tag65.xml"/><Relationship Id="rId21" Type="http://schemas.openxmlformats.org/officeDocument/2006/relationships/hyperlink" Target="http://ani.gov.co/rss.xml" TargetMode="External"/><Relationship Id="rId7" Type="http://schemas.openxmlformats.org/officeDocument/2006/relationships/tags" Target="../tags/tag69.xml"/><Relationship Id="rId12" Type="http://schemas.openxmlformats.org/officeDocument/2006/relationships/image" Target="../media/image3.jpeg"/><Relationship Id="rId17" Type="http://schemas.openxmlformats.org/officeDocument/2006/relationships/hyperlink" Target="https://www.youtube.com/user/ANIColombia1" TargetMode="External"/><Relationship Id="rId2" Type="http://schemas.openxmlformats.org/officeDocument/2006/relationships/tags" Target="../tags/tag64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5" Type="http://schemas.openxmlformats.org/officeDocument/2006/relationships/hyperlink" Target="https://twitter.com/ANI_Colombia" TargetMode="External"/><Relationship Id="rId23" Type="http://schemas.openxmlformats.org/officeDocument/2006/relationships/hyperlink" Target="ani.gov.co" TargetMode="External"/><Relationship Id="rId10" Type="http://schemas.openxmlformats.org/officeDocument/2006/relationships/image" Target="../media/image1.emf"/><Relationship Id="rId19" Type="http://schemas.openxmlformats.org/officeDocument/2006/relationships/hyperlink" Target="https://www.flickr.com/photos/92782737@N06/" TargetMode="External"/><Relationship Id="rId4" Type="http://schemas.openxmlformats.org/officeDocument/2006/relationships/tags" Target="../tags/tag66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5.jpeg"/><Relationship Id="rId2" Type="http://schemas.openxmlformats.org/officeDocument/2006/relationships/tags" Target="../tags/tag78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3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.emf"/><Relationship Id="rId4" Type="http://schemas.openxmlformats.org/officeDocument/2006/relationships/tags" Target="../tags/tag97.xml"/><Relationship Id="rId9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6.jpe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2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08.xml"/><Relationship Id="rId11" Type="http://schemas.openxmlformats.org/officeDocument/2006/relationships/image" Target="../media/image1.emf"/><Relationship Id="rId5" Type="http://schemas.openxmlformats.org/officeDocument/2006/relationships/tags" Target="../tags/tag107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3.jpeg"/><Relationship Id="rId2" Type="http://schemas.openxmlformats.org/officeDocument/2006/relationships/tags" Target="../tags/tag115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19.xml"/><Relationship Id="rId11" Type="http://schemas.openxmlformats.org/officeDocument/2006/relationships/image" Target="../media/image2.png"/><Relationship Id="rId5" Type="http://schemas.openxmlformats.org/officeDocument/2006/relationships/tags" Target="../tags/tag118.xml"/><Relationship Id="rId10" Type="http://schemas.openxmlformats.org/officeDocument/2006/relationships/image" Target="../media/image1.emf"/><Relationship Id="rId4" Type="http://schemas.openxmlformats.org/officeDocument/2006/relationships/tags" Target="../tags/tag117.xml"/><Relationship Id="rId9" Type="http://schemas.openxmlformats.org/officeDocument/2006/relationships/oleObject" Target="../embeddings/oleObject1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13" Type="http://schemas.openxmlformats.org/officeDocument/2006/relationships/hyperlink" Target="https://www.facebook.com/AgenciaNacionaldeInfraestructura" TargetMode="External"/><Relationship Id="rId18" Type="http://schemas.openxmlformats.org/officeDocument/2006/relationships/image" Target="../media/image9.png"/><Relationship Id="rId3" Type="http://schemas.openxmlformats.org/officeDocument/2006/relationships/tags" Target="../tags/tag128.xml"/><Relationship Id="rId21" Type="http://schemas.openxmlformats.org/officeDocument/2006/relationships/hyperlink" Target="http://ani.gov.co/rss.xml" TargetMode="External"/><Relationship Id="rId7" Type="http://schemas.openxmlformats.org/officeDocument/2006/relationships/tags" Target="../tags/tag132.xml"/><Relationship Id="rId12" Type="http://schemas.openxmlformats.org/officeDocument/2006/relationships/image" Target="../media/image3.jpeg"/><Relationship Id="rId17" Type="http://schemas.openxmlformats.org/officeDocument/2006/relationships/hyperlink" Target="https://www.youtube.com/user/ANIColombia1" TargetMode="External"/><Relationship Id="rId2" Type="http://schemas.openxmlformats.org/officeDocument/2006/relationships/tags" Target="../tags/tag127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131.xml"/><Relationship Id="rId11" Type="http://schemas.openxmlformats.org/officeDocument/2006/relationships/image" Target="../media/image2.png"/><Relationship Id="rId5" Type="http://schemas.openxmlformats.org/officeDocument/2006/relationships/tags" Target="../tags/tag130.xml"/><Relationship Id="rId15" Type="http://schemas.openxmlformats.org/officeDocument/2006/relationships/hyperlink" Target="https://twitter.com/ANI_Colombia" TargetMode="External"/><Relationship Id="rId23" Type="http://schemas.openxmlformats.org/officeDocument/2006/relationships/hyperlink" Target="ani.gov.co" TargetMode="External"/><Relationship Id="rId10" Type="http://schemas.openxmlformats.org/officeDocument/2006/relationships/image" Target="../media/image1.emf"/><Relationship Id="rId19" Type="http://schemas.openxmlformats.org/officeDocument/2006/relationships/hyperlink" Target="https://www.flickr.com/photos/92782737@N06/" TargetMode="External"/><Relationship Id="rId4" Type="http://schemas.openxmlformats.org/officeDocument/2006/relationships/tags" Target="../tags/tag12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5.jpeg"/><Relationship Id="rId2" Type="http://schemas.openxmlformats.org/officeDocument/2006/relationships/tags" Target="../tags/tag141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23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oleObject" Target="../embeddings/oleObject23.bin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.emf"/><Relationship Id="rId4" Type="http://schemas.openxmlformats.org/officeDocument/2006/relationships/tags" Target="../tags/tag160.xml"/><Relationship Id="rId9" Type="http://schemas.openxmlformats.org/officeDocument/2006/relationships/oleObject" Target="../embeddings/oleObject2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1.emf"/><Relationship Id="rId2" Type="http://schemas.openxmlformats.org/officeDocument/2006/relationships/tags" Target="../tags/tag16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6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6.jpe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2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71.xml"/><Relationship Id="rId11" Type="http://schemas.openxmlformats.org/officeDocument/2006/relationships/image" Target="../media/image1.emf"/><Relationship Id="rId5" Type="http://schemas.openxmlformats.org/officeDocument/2006/relationships/tags" Target="../tags/tag170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69.xml"/><Relationship Id="rId9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28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3.jpeg"/><Relationship Id="rId2" Type="http://schemas.openxmlformats.org/officeDocument/2006/relationships/tags" Target="../tags/tag178.xml"/><Relationship Id="rId1" Type="http://schemas.openxmlformats.org/officeDocument/2006/relationships/vmlDrawing" Target="../drawings/vmlDrawing29.vml"/><Relationship Id="rId6" Type="http://schemas.openxmlformats.org/officeDocument/2006/relationships/tags" Target="../tags/tag182.xml"/><Relationship Id="rId11" Type="http://schemas.openxmlformats.org/officeDocument/2006/relationships/image" Target="../media/image2.png"/><Relationship Id="rId5" Type="http://schemas.openxmlformats.org/officeDocument/2006/relationships/tags" Target="../tags/tag181.xml"/><Relationship Id="rId10" Type="http://schemas.openxmlformats.org/officeDocument/2006/relationships/image" Target="../media/image1.emf"/><Relationship Id="rId4" Type="http://schemas.openxmlformats.org/officeDocument/2006/relationships/tags" Target="../tags/tag180.xml"/><Relationship Id="rId9" Type="http://schemas.openxmlformats.org/officeDocument/2006/relationships/oleObject" Target="../embeddings/oleObject29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0.v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10" Type="http://schemas.openxmlformats.org/officeDocument/2006/relationships/image" Target="../media/image1.emf"/><Relationship Id="rId4" Type="http://schemas.openxmlformats.org/officeDocument/2006/relationships/tags" Target="../tags/tag186.xml"/><Relationship Id="rId9" Type="http://schemas.openxmlformats.org/officeDocument/2006/relationships/oleObject" Target="../embeddings/oleObject30.bin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13" Type="http://schemas.openxmlformats.org/officeDocument/2006/relationships/hyperlink" Target="https://www.facebook.com/AgenciaNacionaldeInfraestructura" TargetMode="External"/><Relationship Id="rId18" Type="http://schemas.openxmlformats.org/officeDocument/2006/relationships/image" Target="../media/image9.png"/><Relationship Id="rId3" Type="http://schemas.openxmlformats.org/officeDocument/2006/relationships/tags" Target="../tags/tag191.xml"/><Relationship Id="rId21" Type="http://schemas.openxmlformats.org/officeDocument/2006/relationships/hyperlink" Target="http://ani.gov.co/rss.xml" TargetMode="External"/><Relationship Id="rId7" Type="http://schemas.openxmlformats.org/officeDocument/2006/relationships/tags" Target="../tags/tag195.xml"/><Relationship Id="rId12" Type="http://schemas.openxmlformats.org/officeDocument/2006/relationships/image" Target="../media/image3.jpeg"/><Relationship Id="rId17" Type="http://schemas.openxmlformats.org/officeDocument/2006/relationships/hyperlink" Target="https://www.youtube.com/user/ANIColombia1" TargetMode="External"/><Relationship Id="rId2" Type="http://schemas.openxmlformats.org/officeDocument/2006/relationships/tags" Target="../tags/tag190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31.vml"/><Relationship Id="rId6" Type="http://schemas.openxmlformats.org/officeDocument/2006/relationships/tags" Target="../tags/tag194.xml"/><Relationship Id="rId11" Type="http://schemas.openxmlformats.org/officeDocument/2006/relationships/image" Target="../media/image2.png"/><Relationship Id="rId5" Type="http://schemas.openxmlformats.org/officeDocument/2006/relationships/tags" Target="../tags/tag193.xml"/><Relationship Id="rId15" Type="http://schemas.openxmlformats.org/officeDocument/2006/relationships/hyperlink" Target="https://twitter.com/ANI_Colombia" TargetMode="External"/><Relationship Id="rId23" Type="http://schemas.openxmlformats.org/officeDocument/2006/relationships/hyperlink" Target="ani.gov.co" TargetMode="External"/><Relationship Id="rId10" Type="http://schemas.openxmlformats.org/officeDocument/2006/relationships/image" Target="../media/image1.emf"/><Relationship Id="rId19" Type="http://schemas.openxmlformats.org/officeDocument/2006/relationships/hyperlink" Target="https://www.flickr.com/photos/92782737@N06/" TargetMode="External"/><Relationship Id="rId4" Type="http://schemas.openxmlformats.org/officeDocument/2006/relationships/tags" Target="../tags/tag192.xml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1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619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47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9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843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8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107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2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7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6" name="Picture 1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7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cdn0.iconfinder.com/data/icons/yooicons_set01_socialbookmarks/512/social_facebook_box_blue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1190626"/>
            <a:ext cx="1180193" cy="88514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s.davidson.edu/archives/wp-content/uploads/2014/02/Twitter-Logo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20" y="1128714"/>
            <a:ext cx="1342569" cy="100692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ircleoflovethailand.com/Images/icons/red-glossy-youtube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4" y="1221242"/>
            <a:ext cx="1114877" cy="836158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donsphoto.com/blog/wp-content/uploads/2015/05/2000px-Flickr_Shiny_Icon_svg.pn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3" y="1228726"/>
            <a:ext cx="1077985" cy="808489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cons.iconseeker.com/png/fullsize/web-20-social-bookmarks/rss-1.png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80" y="1238252"/>
            <a:ext cx="1081920" cy="81144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hlinkClick r:id="rId23" action="ppaction://hlinkfile"/>
          </p:cNvPr>
          <p:cNvSpPr txBox="1">
            <a:spLocks/>
          </p:cNvSpPr>
          <p:nvPr userDrawn="1"/>
        </p:nvSpPr>
        <p:spPr bwMode="gray">
          <a:xfrm>
            <a:off x="9118599" y="2235201"/>
            <a:ext cx="26035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CO" dirty="0" smtClean="0">
                <a:solidFill>
                  <a:srgbClr val="244061">
                    <a:lumMod val="75000"/>
                  </a:srgbClr>
                </a:solidFill>
              </a:rPr>
              <a:t>ani.gov.co</a:t>
            </a:r>
            <a:endParaRPr lang="es-CO" dirty="0">
              <a:solidFill>
                <a:srgbClr val="24406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8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828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003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03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3996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5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1325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2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7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6" name="Picture 1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7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cdn0.iconfinder.com/data/icons/yooicons_set01_socialbookmarks/512/social_facebook_box_blue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1190626"/>
            <a:ext cx="1180193" cy="88514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s.davidson.edu/archives/wp-content/uploads/2014/02/Twitter-Logo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20" y="1128714"/>
            <a:ext cx="1342569" cy="100692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ircleoflovethailand.com/Images/icons/red-glossy-youtube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4" y="1221242"/>
            <a:ext cx="1114877" cy="836158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donsphoto.com/blog/wp-content/uploads/2015/05/2000px-Flickr_Shiny_Icon_svg.pn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3" y="1228726"/>
            <a:ext cx="1077985" cy="808489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cons.iconseeker.com/png/fullsize/web-20-social-bookmarks/rss-1.png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80" y="1238252"/>
            <a:ext cx="1081920" cy="81144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hlinkClick r:id="rId23" action="ppaction://hlinkfile"/>
          </p:cNvPr>
          <p:cNvSpPr txBox="1">
            <a:spLocks/>
          </p:cNvSpPr>
          <p:nvPr userDrawn="1"/>
        </p:nvSpPr>
        <p:spPr bwMode="gray">
          <a:xfrm>
            <a:off x="9118599" y="2235201"/>
            <a:ext cx="26035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CO" dirty="0" smtClean="0">
                <a:solidFill>
                  <a:srgbClr val="244061">
                    <a:lumMod val="75000"/>
                  </a:srgbClr>
                </a:solidFill>
              </a:rPr>
              <a:t>ani.gov.co</a:t>
            </a:r>
            <a:endParaRPr lang="es-CO" dirty="0">
              <a:solidFill>
                <a:srgbClr val="24406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1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679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57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61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24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237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4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90941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9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7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6" name="Picture 1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7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cdn0.iconfinder.com/data/icons/yooicons_set01_socialbookmarks/512/social_facebook_box_blue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1190626"/>
            <a:ext cx="1180193" cy="88514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s.davidson.edu/archives/wp-content/uploads/2014/02/Twitter-Logo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20" y="1128714"/>
            <a:ext cx="1342569" cy="100692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ircleoflovethailand.com/Images/icons/red-glossy-youtube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4" y="1221242"/>
            <a:ext cx="1114877" cy="836158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donsphoto.com/blog/wp-content/uploads/2015/05/2000px-Flickr_Shiny_Icon_svg.pn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3" y="1228726"/>
            <a:ext cx="1077985" cy="808489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cons.iconseeker.com/png/fullsize/web-20-social-bookmarks/rss-1.png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80" y="1238252"/>
            <a:ext cx="1081920" cy="81144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hlinkClick r:id="rId23" action="ppaction://hlinkfile"/>
          </p:cNvPr>
          <p:cNvSpPr txBox="1">
            <a:spLocks/>
          </p:cNvSpPr>
          <p:nvPr userDrawn="1"/>
        </p:nvSpPr>
        <p:spPr bwMode="gray">
          <a:xfrm>
            <a:off x="9118599" y="2235201"/>
            <a:ext cx="26035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CO" dirty="0" smtClean="0">
                <a:solidFill>
                  <a:srgbClr val="244061">
                    <a:lumMod val="75000"/>
                  </a:srgbClr>
                </a:solidFill>
              </a:rPr>
              <a:t>ani.gov.co</a:t>
            </a:r>
            <a:endParaRPr lang="es-CO" dirty="0">
              <a:solidFill>
                <a:srgbClr val="24406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7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1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1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1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0.xml"/><Relationship Id="rId23" Type="http://schemas.openxmlformats.org/officeDocument/2006/relationships/image" Target="../media/image4.jpeg"/><Relationship Id="rId10" Type="http://schemas.openxmlformats.org/officeDocument/2006/relationships/theme" Target="../theme/theme2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9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4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vmlDrawing" Target="../drawings/vmlDrawing12.v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73.xml"/><Relationship Id="rId23" Type="http://schemas.openxmlformats.org/officeDocument/2006/relationships/image" Target="../media/image4.jpeg"/><Relationship Id="rId10" Type="http://schemas.openxmlformats.org/officeDocument/2006/relationships/theme" Target="../theme/theme3.xml"/><Relationship Id="rId19" Type="http://schemas.openxmlformats.org/officeDocument/2006/relationships/tags" Target="../tags/tag77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72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37.xml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vmlDrawing" Target="../drawings/vmlDrawing22.v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136.xml"/><Relationship Id="rId23" Type="http://schemas.openxmlformats.org/officeDocument/2006/relationships/image" Target="../media/image4.jpeg"/><Relationship Id="rId10" Type="http://schemas.openxmlformats.org/officeDocument/2006/relationships/theme" Target="../theme/theme4.xml"/><Relationship Id="rId19" Type="http://schemas.openxmlformats.org/officeDocument/2006/relationships/tags" Target="../tags/tag1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3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30B7-7DE0-4A77-AC45-C59293D3436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707E-2D1A-4262-B3F0-8C7954091E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1722099" y="6492876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>
            <p:custDataLst>
              <p:tags r:id="rId17"/>
            </p:custDataLst>
          </p:nvPr>
        </p:nvSpPr>
        <p:spPr>
          <a:xfrm rot="10800000" flipH="1" flipV="1">
            <a:off x="-1" y="6721123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74551" y="6078441"/>
            <a:ext cx="2562696" cy="713512"/>
            <a:chOff x="6153800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33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1722099" y="6492876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>
            <p:custDataLst>
              <p:tags r:id="rId17"/>
            </p:custDataLst>
          </p:nvPr>
        </p:nvSpPr>
        <p:spPr>
          <a:xfrm rot="10800000" flipH="1" flipV="1">
            <a:off x="-1" y="6721123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74551" y="6078441"/>
            <a:ext cx="2562696" cy="713512"/>
            <a:chOff x="6153800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20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1722099" y="6492876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>
            <p:custDataLst>
              <p:tags r:id="rId17"/>
            </p:custDataLst>
          </p:nvPr>
        </p:nvSpPr>
        <p:spPr>
          <a:xfrm rot="10800000" flipH="1" flipV="1">
            <a:off x="-1" y="6721123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74551" y="6078441"/>
            <a:ext cx="2562696" cy="713512"/>
            <a:chOff x="6153800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6015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7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96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03.xml"/><Relationship Id="rId11" Type="http://schemas.openxmlformats.org/officeDocument/2006/relationships/oleObject" Target="../embeddings/oleObject33.bin"/><Relationship Id="rId5" Type="http://schemas.openxmlformats.org/officeDocument/2006/relationships/tags" Target="../tags/tag20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3837083" y="1690687"/>
            <a:ext cx="7954423" cy="1470025"/>
          </a:xfrm>
        </p:spPr>
        <p:txBody>
          <a:bodyPr/>
          <a:lstStyle/>
          <a:p>
            <a:r>
              <a:rPr lang="es-MX" sz="4400" dirty="0" smtClean="0">
                <a:solidFill>
                  <a:schemeClr val="accent5"/>
                </a:solidFill>
              </a:rPr>
              <a:t>Autopistas Cuarta Generación </a:t>
            </a:r>
            <a:endParaRPr lang="es-MX" sz="4400" dirty="0">
              <a:solidFill>
                <a:schemeClr val="accent5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37084" y="3467101"/>
            <a:ext cx="5852160" cy="619125"/>
          </a:xfrm>
        </p:spPr>
        <p:txBody>
          <a:bodyPr/>
          <a:lstStyle/>
          <a:p>
            <a:r>
              <a:rPr lang="es-ES" b="1" dirty="0" smtClean="0"/>
              <a:t>Luis Fernando Andrade Moreno </a:t>
            </a:r>
          </a:p>
          <a:p>
            <a:r>
              <a:rPr lang="es-ES" dirty="0" smtClean="0"/>
              <a:t>Presidente Agencia Nacional de Infraestructura</a:t>
            </a:r>
            <a:endParaRPr lang="en-US" dirty="0"/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3837084" y="4181475"/>
            <a:ext cx="3219450" cy="361950"/>
          </a:xfrm>
        </p:spPr>
        <p:txBody>
          <a:bodyPr/>
          <a:lstStyle/>
          <a:p>
            <a:r>
              <a:rPr lang="es-ES" dirty="0" smtClean="0"/>
              <a:t>17 septiembre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ángulo 94"/>
          <p:cNvSpPr/>
          <p:nvPr/>
        </p:nvSpPr>
        <p:spPr>
          <a:xfrm>
            <a:off x="-273618" y="4828005"/>
            <a:ext cx="6123139" cy="9616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ectángulo 90"/>
          <p:cNvSpPr/>
          <p:nvPr/>
        </p:nvSpPr>
        <p:spPr>
          <a:xfrm>
            <a:off x="-273618" y="3641994"/>
            <a:ext cx="6123139" cy="9616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ectángulo 89"/>
          <p:cNvSpPr/>
          <p:nvPr/>
        </p:nvSpPr>
        <p:spPr>
          <a:xfrm>
            <a:off x="-206306" y="2412270"/>
            <a:ext cx="6123139" cy="9616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25" descr="terreno-0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47" y="-404957"/>
            <a:ext cx="6964813" cy="9189640"/>
          </a:xfrm>
          <a:prstGeom prst="rect">
            <a:avLst/>
          </a:prstGeom>
        </p:spPr>
      </p:pic>
      <p:sp>
        <p:nvSpPr>
          <p:cNvPr id="13" name="Forma libre 12"/>
          <p:cNvSpPr/>
          <p:nvPr/>
        </p:nvSpPr>
        <p:spPr>
          <a:xfrm>
            <a:off x="7651426" y="4697100"/>
            <a:ext cx="469900" cy="271971"/>
          </a:xfrm>
          <a:custGeom>
            <a:avLst/>
            <a:gdLst>
              <a:gd name="connsiteX0" fmla="*/ 0 w 352425"/>
              <a:gd name="connsiteY0" fmla="*/ 0 h 203978"/>
              <a:gd name="connsiteX1" fmla="*/ 209550 w 352425"/>
              <a:gd name="connsiteY1" fmla="*/ 66675 h 203978"/>
              <a:gd name="connsiteX2" fmla="*/ 314325 w 352425"/>
              <a:gd name="connsiteY2" fmla="*/ 200025 h 203978"/>
              <a:gd name="connsiteX3" fmla="*/ 352425 w 352425"/>
              <a:gd name="connsiteY3" fmla="*/ 171450 h 203978"/>
              <a:gd name="connsiteX4" fmla="*/ 352425 w 352425"/>
              <a:gd name="connsiteY4" fmla="*/ 171450 h 2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" h="203978">
                <a:moveTo>
                  <a:pt x="0" y="0"/>
                </a:moveTo>
                <a:cubicBezTo>
                  <a:pt x="78581" y="16668"/>
                  <a:pt x="157162" y="33337"/>
                  <a:pt x="209550" y="66675"/>
                </a:cubicBezTo>
                <a:cubicBezTo>
                  <a:pt x="261938" y="100013"/>
                  <a:pt x="290513" y="182563"/>
                  <a:pt x="314325" y="200025"/>
                </a:cubicBezTo>
                <a:cubicBezTo>
                  <a:pt x="338137" y="217487"/>
                  <a:pt x="352425" y="171450"/>
                  <a:pt x="352425" y="171450"/>
                </a:cubicBezTo>
                <a:lnTo>
                  <a:pt x="352425" y="17145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>
              <a:solidFill>
                <a:prstClr val="white"/>
              </a:solidFill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8121326" y="4517095"/>
            <a:ext cx="160439" cy="451975"/>
          </a:xfrm>
          <a:custGeom>
            <a:avLst/>
            <a:gdLst>
              <a:gd name="connsiteX0" fmla="*/ 17414 w 274589"/>
              <a:gd name="connsiteY0" fmla="*/ 723900 h 723900"/>
              <a:gd name="connsiteX1" fmla="*/ 17414 w 274589"/>
              <a:gd name="connsiteY1" fmla="*/ 533400 h 723900"/>
              <a:gd name="connsiteX2" fmla="*/ 198389 w 274589"/>
              <a:gd name="connsiteY2" fmla="*/ 190500 h 723900"/>
              <a:gd name="connsiteX3" fmla="*/ 274589 w 274589"/>
              <a:gd name="connsiteY3" fmla="*/ 0 h 723900"/>
              <a:gd name="connsiteX4" fmla="*/ 274589 w 274589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89" h="723900">
                <a:moveTo>
                  <a:pt x="17414" y="723900"/>
                </a:moveTo>
                <a:cubicBezTo>
                  <a:pt x="2333" y="673100"/>
                  <a:pt x="-12748" y="622300"/>
                  <a:pt x="17414" y="533400"/>
                </a:cubicBezTo>
                <a:cubicBezTo>
                  <a:pt x="47576" y="444500"/>
                  <a:pt x="155527" y="279400"/>
                  <a:pt x="198389" y="190500"/>
                </a:cubicBezTo>
                <a:cubicBezTo>
                  <a:pt x="241252" y="101600"/>
                  <a:pt x="274589" y="0"/>
                  <a:pt x="274589" y="0"/>
                </a:cubicBezTo>
                <a:lnTo>
                  <a:pt x="274589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>
              <a:solidFill>
                <a:prstClr val="white"/>
              </a:solidFill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8256287" y="4228560"/>
            <a:ext cx="89055" cy="310190"/>
          </a:xfrm>
          <a:custGeom>
            <a:avLst/>
            <a:gdLst>
              <a:gd name="connsiteX0" fmla="*/ 0 w 27296"/>
              <a:gd name="connsiteY0" fmla="*/ 259308 h 259308"/>
              <a:gd name="connsiteX1" fmla="*/ 27296 w 27296"/>
              <a:gd name="connsiteY1" fmla="*/ 13648 h 259308"/>
              <a:gd name="connsiteX2" fmla="*/ 27296 w 27296"/>
              <a:gd name="connsiteY2" fmla="*/ 13648 h 259308"/>
              <a:gd name="connsiteX3" fmla="*/ 13648 w 27296"/>
              <a:gd name="connsiteY3" fmla="*/ 0 h 2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6" h="259308">
                <a:moveTo>
                  <a:pt x="0" y="259308"/>
                </a:moveTo>
                <a:lnTo>
                  <a:pt x="27296" y="13648"/>
                </a:lnTo>
                <a:lnTo>
                  <a:pt x="27296" y="13648"/>
                </a:lnTo>
                <a:lnTo>
                  <a:pt x="13648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8256875" y="4474550"/>
            <a:ext cx="217363" cy="88266"/>
          </a:xfrm>
          <a:custGeom>
            <a:avLst/>
            <a:gdLst>
              <a:gd name="connsiteX0" fmla="*/ 0 w 136478"/>
              <a:gd name="connsiteY0" fmla="*/ 13648 h 13648"/>
              <a:gd name="connsiteX1" fmla="*/ 136478 w 136478"/>
              <a:gd name="connsiteY1" fmla="*/ 0 h 13648"/>
              <a:gd name="connsiteX2" fmla="*/ 136478 w 136478"/>
              <a:gd name="connsiteY2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3648">
                <a:moveTo>
                  <a:pt x="0" y="13648"/>
                </a:moveTo>
                <a:lnTo>
                  <a:pt x="136478" y="0"/>
                </a:lnTo>
                <a:lnTo>
                  <a:pt x="136478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121206" y="47570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B/ventura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973116" y="3861048"/>
            <a:ext cx="7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Felisa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757551" y="4288545"/>
            <a:ext cx="727549" cy="30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Zarzal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7" name="Forma libre 56"/>
          <p:cNvSpPr/>
          <p:nvPr/>
        </p:nvSpPr>
        <p:spPr>
          <a:xfrm>
            <a:off x="7874758" y="4694245"/>
            <a:ext cx="286603" cy="68824"/>
          </a:xfrm>
          <a:custGeom>
            <a:avLst/>
            <a:gdLst>
              <a:gd name="connsiteX0" fmla="*/ 286603 w 286603"/>
              <a:gd name="connsiteY0" fmla="*/ 41528 h 68824"/>
              <a:gd name="connsiteX1" fmla="*/ 109182 w 286603"/>
              <a:gd name="connsiteY1" fmla="*/ 585 h 68824"/>
              <a:gd name="connsiteX2" fmla="*/ 0 w 286603"/>
              <a:gd name="connsiteY2" fmla="*/ 68824 h 68824"/>
              <a:gd name="connsiteX3" fmla="*/ 0 w 286603"/>
              <a:gd name="connsiteY3" fmla="*/ 68824 h 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68824">
                <a:moveTo>
                  <a:pt x="286603" y="41528"/>
                </a:moveTo>
                <a:cubicBezTo>
                  <a:pt x="221776" y="18782"/>
                  <a:pt x="156949" y="-3964"/>
                  <a:pt x="109182" y="585"/>
                </a:cubicBezTo>
                <a:cubicBezTo>
                  <a:pt x="61415" y="5134"/>
                  <a:pt x="0" y="68824"/>
                  <a:pt x="0" y="68824"/>
                </a:cubicBezTo>
                <a:lnTo>
                  <a:pt x="0" y="68824"/>
                </a:lnTo>
              </a:path>
            </a:pathLst>
          </a:custGeom>
          <a:noFill/>
          <a:ln w="57150">
            <a:solidFill>
              <a:srgbClr val="7030A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846" y="4474550"/>
            <a:ext cx="390612" cy="3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954918" y="2445180"/>
            <a:ext cx="57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Concesión Ferrocarril Pacífico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1041361" y="2874140"/>
            <a:ext cx="57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Variante Férrea Buga</a:t>
            </a:r>
            <a:endParaRPr lang="es-MX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958558" y="3799282"/>
            <a:ext cx="571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Impact" panose="020B0806030902050204" pitchFamily="34" charset="0"/>
              </a:rPr>
              <a:t>Aeropuerto de Cali 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954918" y="5029006"/>
            <a:ext cx="571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Infraestructura Portuaria </a:t>
            </a:r>
            <a:endParaRPr lang="es-MX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8" name="1 Título"/>
          <p:cNvSpPr txBox="1">
            <a:spLocks/>
          </p:cNvSpPr>
          <p:nvPr/>
        </p:nvSpPr>
        <p:spPr>
          <a:xfrm>
            <a:off x="391008" y="76863"/>
            <a:ext cx="11455321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6000" dirty="0" smtClean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Otros Modos </a:t>
            </a:r>
            <a:endParaRPr lang="es-CO" sz="60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69" name="Imagen 68" descr="Aeropuertos azul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10539" r="59609" b="84721"/>
          <a:stretch/>
        </p:blipFill>
        <p:spPr>
          <a:xfrm>
            <a:off x="7757551" y="4836017"/>
            <a:ext cx="804964" cy="682467"/>
          </a:xfrm>
          <a:prstGeom prst="rect">
            <a:avLst/>
          </a:prstGeom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7" y="4924212"/>
            <a:ext cx="917417" cy="7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n 88" descr="Aeropuertos azul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10539" r="59609" b="84721"/>
          <a:stretch/>
        </p:blipFill>
        <p:spPr>
          <a:xfrm>
            <a:off x="-279552" y="3592068"/>
            <a:ext cx="1690558" cy="1433294"/>
          </a:xfrm>
          <a:prstGeom prst="rect">
            <a:avLst/>
          </a:prstGeom>
        </p:spPr>
      </p:pic>
      <p:pic>
        <p:nvPicPr>
          <p:cNvPr id="99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5918" y="2456359"/>
            <a:ext cx="650180" cy="86643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9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7" grpId="0" animBg="1"/>
      <p:bldP spid="36" grpId="0"/>
      <p:bldP spid="42" grpId="0"/>
      <p:bldP spid="43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59080" y="255181"/>
            <a:ext cx="641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2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>
            <p:custDataLst>
              <p:tags r:id="rId3"/>
            </p:custDataLst>
          </p:nvPr>
        </p:nvSpPr>
        <p:spPr>
          <a:xfrm>
            <a:off x="3156744" y="1973581"/>
            <a:ext cx="6165393" cy="506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s-ES" sz="4800" dirty="0" smtClean="0">
                <a:solidFill>
                  <a:schemeClr val="accent5"/>
                </a:solidFill>
              </a:rPr>
              <a:t>Agenda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3149600" y="2082801"/>
            <a:ext cx="5892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Clr>
                <a:srgbClr val="A6A6A6"/>
              </a:buClr>
              <a:buSzPct val="120000"/>
              <a:buFont typeface="Arial" pitchFamily="34" charset="0"/>
              <a:buChar char="•"/>
            </a:pPr>
            <a:r>
              <a:rPr lang="es-ES" dirty="0" smtClean="0">
                <a:solidFill>
                  <a:srgbClr val="386295"/>
                </a:solidFill>
                <a:latin typeface="Candara"/>
                <a:sym typeface="Candara"/>
              </a:rPr>
              <a:t>Autopistas de Cuarta Generación </a:t>
            </a:r>
            <a:endParaRPr lang="es-ES" dirty="0">
              <a:solidFill>
                <a:srgbClr val="386295"/>
              </a:solidFill>
              <a:latin typeface="Candara"/>
              <a:sym typeface="Candara"/>
            </a:endParaRP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Clr>
                <a:srgbClr val="A6A6A6"/>
              </a:buClr>
              <a:buSzPct val="120000"/>
              <a:buFont typeface="Arial" pitchFamily="34" charset="0"/>
              <a:buChar char="•"/>
            </a:pPr>
            <a:r>
              <a:rPr lang="es-ES" dirty="0" smtClean="0">
                <a:solidFill>
                  <a:srgbClr val="386295"/>
                </a:solidFill>
                <a:latin typeface="Candara"/>
                <a:sym typeface="Candara"/>
              </a:rPr>
              <a:t>Vías para el Valle del Ca</a:t>
            </a:r>
            <a:endParaRPr lang="es-ES" dirty="0">
              <a:solidFill>
                <a:srgbClr val="386295"/>
              </a:solidFill>
              <a:latin typeface="Candara"/>
              <a:sym typeface="Candara"/>
            </a:endParaRP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 rot="8100000">
            <a:off x="2981421" y="2089034"/>
            <a:ext cx="275396" cy="275396"/>
          </a:xfrm>
          <a:custGeom>
            <a:avLst/>
            <a:gdLst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999068 w 999068"/>
              <a:gd name="connsiteY4" fmla="*/ 832553 h 999068"/>
              <a:gd name="connsiteX5" fmla="*/ 832553 w 999068"/>
              <a:gd name="connsiteY5" fmla="*/ 999068 h 999068"/>
              <a:gd name="connsiteX6" fmla="*/ 166515 w 999068"/>
              <a:gd name="connsiteY6" fmla="*/ 999068 h 999068"/>
              <a:gd name="connsiteX7" fmla="*/ 0 w 999068"/>
              <a:gd name="connsiteY7" fmla="*/ 832553 h 999068"/>
              <a:gd name="connsiteX8" fmla="*/ 0 w 999068"/>
              <a:gd name="connsiteY8" fmla="*/ 166515 h 999068"/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999068 w 999068"/>
              <a:gd name="connsiteY4" fmla="*/ 832553 h 999068"/>
              <a:gd name="connsiteX5" fmla="*/ 166515 w 999068"/>
              <a:gd name="connsiteY5" fmla="*/ 999068 h 999068"/>
              <a:gd name="connsiteX6" fmla="*/ 0 w 999068"/>
              <a:gd name="connsiteY6" fmla="*/ 832553 h 999068"/>
              <a:gd name="connsiteX7" fmla="*/ 0 w 999068"/>
              <a:gd name="connsiteY7" fmla="*/ 166515 h 999068"/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166515 w 999068"/>
              <a:gd name="connsiteY4" fmla="*/ 999068 h 999068"/>
              <a:gd name="connsiteX5" fmla="*/ 0 w 999068"/>
              <a:gd name="connsiteY5" fmla="*/ 832553 h 999068"/>
              <a:gd name="connsiteX6" fmla="*/ 0 w 999068"/>
              <a:gd name="connsiteY6" fmla="*/ 166515 h 99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068" h="999068">
                <a:moveTo>
                  <a:pt x="0" y="166515"/>
                </a:moveTo>
                <a:cubicBezTo>
                  <a:pt x="0" y="74551"/>
                  <a:pt x="74551" y="0"/>
                  <a:pt x="166515" y="0"/>
                </a:cubicBezTo>
                <a:lnTo>
                  <a:pt x="832553" y="0"/>
                </a:lnTo>
                <a:cubicBezTo>
                  <a:pt x="924517" y="0"/>
                  <a:pt x="999068" y="74551"/>
                  <a:pt x="999068" y="166515"/>
                </a:cubicBezTo>
                <a:lnTo>
                  <a:pt x="166515" y="999068"/>
                </a:lnTo>
                <a:cubicBezTo>
                  <a:pt x="74551" y="999068"/>
                  <a:pt x="0" y="924517"/>
                  <a:pt x="0" y="832553"/>
                </a:cubicBezTo>
                <a:lnTo>
                  <a:pt x="0" y="16651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8" name="Rectangle 23"/>
          <p:cNvSpPr/>
          <p:nvPr>
            <p:custDataLst>
              <p:tags r:id="rId7"/>
            </p:custDataLst>
          </p:nvPr>
        </p:nvSpPr>
        <p:spPr>
          <a:xfrm>
            <a:off x="3170916" y="2615081"/>
            <a:ext cx="6165393" cy="506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Clr>
                <a:srgbClr val="A6A6A6"/>
              </a:buClr>
              <a:buSzPct val="120000"/>
              <a:buFont typeface="Arial" pitchFamily="34" charset="0"/>
              <a:buChar char="•"/>
            </a:pPr>
            <a:r>
              <a:rPr lang="es-ES" dirty="0" smtClean="0">
                <a:solidFill>
                  <a:srgbClr val="386295"/>
                </a:solidFill>
                <a:latin typeface="Candara"/>
                <a:sym typeface="Candara"/>
              </a:rPr>
              <a:t>Infraestructura para el Valle el Cauca</a:t>
            </a:r>
            <a:endParaRPr lang="es-ES" dirty="0">
              <a:solidFill>
                <a:srgbClr val="386295"/>
              </a:solidFill>
              <a:latin typeface="Candara"/>
              <a:sym typeface="Candara"/>
            </a:endParaRPr>
          </a:p>
        </p:txBody>
      </p:sp>
      <p:sp>
        <p:nvSpPr>
          <p:cNvPr id="10" name="Rounded Rectangle 8"/>
          <p:cNvSpPr/>
          <p:nvPr>
            <p:custDataLst>
              <p:tags r:id="rId8"/>
            </p:custDataLst>
          </p:nvPr>
        </p:nvSpPr>
        <p:spPr>
          <a:xfrm rot="8100000">
            <a:off x="2995593" y="2730534"/>
            <a:ext cx="275396" cy="275396"/>
          </a:xfrm>
          <a:custGeom>
            <a:avLst/>
            <a:gdLst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999068 w 999068"/>
              <a:gd name="connsiteY4" fmla="*/ 832553 h 999068"/>
              <a:gd name="connsiteX5" fmla="*/ 832553 w 999068"/>
              <a:gd name="connsiteY5" fmla="*/ 999068 h 999068"/>
              <a:gd name="connsiteX6" fmla="*/ 166515 w 999068"/>
              <a:gd name="connsiteY6" fmla="*/ 999068 h 999068"/>
              <a:gd name="connsiteX7" fmla="*/ 0 w 999068"/>
              <a:gd name="connsiteY7" fmla="*/ 832553 h 999068"/>
              <a:gd name="connsiteX8" fmla="*/ 0 w 999068"/>
              <a:gd name="connsiteY8" fmla="*/ 166515 h 999068"/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999068 w 999068"/>
              <a:gd name="connsiteY4" fmla="*/ 832553 h 999068"/>
              <a:gd name="connsiteX5" fmla="*/ 166515 w 999068"/>
              <a:gd name="connsiteY5" fmla="*/ 999068 h 999068"/>
              <a:gd name="connsiteX6" fmla="*/ 0 w 999068"/>
              <a:gd name="connsiteY6" fmla="*/ 832553 h 999068"/>
              <a:gd name="connsiteX7" fmla="*/ 0 w 999068"/>
              <a:gd name="connsiteY7" fmla="*/ 166515 h 999068"/>
              <a:gd name="connsiteX0" fmla="*/ 0 w 999068"/>
              <a:gd name="connsiteY0" fmla="*/ 166515 h 999068"/>
              <a:gd name="connsiteX1" fmla="*/ 166515 w 999068"/>
              <a:gd name="connsiteY1" fmla="*/ 0 h 999068"/>
              <a:gd name="connsiteX2" fmla="*/ 832553 w 999068"/>
              <a:gd name="connsiteY2" fmla="*/ 0 h 999068"/>
              <a:gd name="connsiteX3" fmla="*/ 999068 w 999068"/>
              <a:gd name="connsiteY3" fmla="*/ 166515 h 999068"/>
              <a:gd name="connsiteX4" fmla="*/ 166515 w 999068"/>
              <a:gd name="connsiteY4" fmla="*/ 999068 h 999068"/>
              <a:gd name="connsiteX5" fmla="*/ 0 w 999068"/>
              <a:gd name="connsiteY5" fmla="*/ 832553 h 999068"/>
              <a:gd name="connsiteX6" fmla="*/ 0 w 999068"/>
              <a:gd name="connsiteY6" fmla="*/ 166515 h 99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068" h="999068">
                <a:moveTo>
                  <a:pt x="0" y="166515"/>
                </a:moveTo>
                <a:cubicBezTo>
                  <a:pt x="0" y="74551"/>
                  <a:pt x="74551" y="0"/>
                  <a:pt x="166515" y="0"/>
                </a:cubicBezTo>
                <a:lnTo>
                  <a:pt x="832553" y="0"/>
                </a:lnTo>
                <a:cubicBezTo>
                  <a:pt x="924517" y="0"/>
                  <a:pt x="999068" y="74551"/>
                  <a:pt x="999068" y="166515"/>
                </a:cubicBezTo>
                <a:lnTo>
                  <a:pt x="166515" y="999068"/>
                </a:lnTo>
                <a:cubicBezTo>
                  <a:pt x="74551" y="999068"/>
                  <a:pt x="0" y="924517"/>
                  <a:pt x="0" y="832553"/>
                </a:cubicBezTo>
                <a:lnTo>
                  <a:pt x="0" y="16651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24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12024" y="41988"/>
            <a:ext cx="1656184" cy="36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6744072" y="404664"/>
            <a:ext cx="118840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6744072" y="238737"/>
            <a:ext cx="118840" cy="1174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744072" y="321701"/>
            <a:ext cx="1008112" cy="18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608168" y="328043"/>
            <a:ext cx="45719" cy="107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7189820" y="324185"/>
            <a:ext cx="45719" cy="107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6732057" y="1196752"/>
            <a:ext cx="9481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7752184" y="0"/>
            <a:ext cx="982936" cy="5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1"/>
          <p:cNvSpPr/>
          <p:nvPr/>
        </p:nvSpPr>
        <p:spPr>
          <a:xfrm>
            <a:off x="231756" y="1791185"/>
            <a:ext cx="6380275" cy="409342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189" indent="-457189">
              <a:buClr>
                <a:srgbClr val="FFC000"/>
              </a:buClr>
              <a:buFont typeface="Wingdings" pitchFamily="2" charset="2"/>
              <a:buChar char="ü"/>
            </a:pPr>
            <a:r>
              <a:rPr lang="es-ES_tradnl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Cubre 7</a:t>
            </a:r>
            <a:r>
              <a:rPr lang="es-ES_tradnl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,000 </a:t>
            </a:r>
            <a:r>
              <a:rPr lang="es-ES_tradnl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km y representa </a:t>
            </a:r>
            <a:r>
              <a:rPr lang="es-ES_tradnl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más de$50 </a:t>
            </a:r>
            <a:r>
              <a:rPr lang="es-ES_tradnl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billones de inversión divididos en </a:t>
            </a:r>
            <a:r>
              <a:rPr lang="es-ES_tradnl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50 proyectos</a:t>
            </a:r>
            <a:endParaRPr lang="es-ES_tradnl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Dobles calzadas:          Más de 1.370 km</a:t>
            </a: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Número de túneles:                          141</a:t>
            </a: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Km totales de túneles:                125 km   </a:t>
            </a: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Número de viaductos:                   1.300       </a:t>
            </a: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Km viaductos:                              146 Km</a:t>
            </a: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189" indent="-457189">
              <a:buClr>
                <a:srgbClr val="FFC000"/>
              </a:buClr>
              <a:buFont typeface="Wingdings" pitchFamily="2" charset="2"/>
              <a:buChar char="ü"/>
            </a:pPr>
            <a:r>
              <a:rPr lang="es-ES_tradnl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Las especificaciones del programa son de 80 km/</a:t>
            </a:r>
            <a:r>
              <a:rPr lang="es-ES_tradnl" sz="20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hr</a:t>
            </a:r>
            <a:r>
              <a:rPr lang="es-ES_tradnl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 la mayor parte de la extensión</a:t>
            </a:r>
          </a:p>
          <a:p>
            <a:pPr marL="457189" indent="-457189">
              <a:buClr>
                <a:srgbClr val="FFC000"/>
              </a:buClr>
              <a:buFont typeface="Wingdings" pitchFamily="2" charset="2"/>
              <a:buChar char="ü"/>
            </a:pP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914377" lvl="1" indent="-457189">
              <a:buClr>
                <a:srgbClr val="FFC000"/>
              </a:buClr>
            </a:pPr>
            <a:endParaRPr lang="es-CO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112902" y="-141208"/>
            <a:ext cx="5926207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4400" dirty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Que </a:t>
            </a:r>
            <a:r>
              <a:rPr lang="es-MX" sz="4400" dirty="0" smtClean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son las Autopistas de </a:t>
            </a:r>
            <a:r>
              <a:rPr lang="es-MX" sz="4400" dirty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Cuarta Generación?</a:t>
            </a:r>
            <a:endParaRPr lang="es-CO" sz="4400" dirty="0">
              <a:ln w="0"/>
              <a:solidFill>
                <a:srgbClr val="832748"/>
              </a:solidFill>
              <a:latin typeface="Candara" panose="020E0502030303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500594" y="-288757"/>
            <a:ext cx="7339241" cy="9189640"/>
            <a:chOff x="6500594" y="-288757"/>
            <a:chExt cx="7339241" cy="9189640"/>
          </a:xfrm>
        </p:grpSpPr>
        <p:pic>
          <p:nvPicPr>
            <p:cNvPr id="15" name="Imagen 25" descr="terreno-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22" y="-288757"/>
              <a:ext cx="6964813" cy="9189640"/>
            </a:xfrm>
            <a:prstGeom prst="rect">
              <a:avLst/>
            </a:prstGeom>
          </p:spPr>
        </p:pic>
        <p:pic>
          <p:nvPicPr>
            <p:cNvPr id="16" name="Imagen 13" descr="con actules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3" t="3293" r="29750" b="37044"/>
            <a:stretch>
              <a:fillRect/>
            </a:stretch>
          </p:blipFill>
          <p:spPr>
            <a:xfrm>
              <a:off x="7781121" y="25400"/>
              <a:ext cx="3966948" cy="5459104"/>
            </a:xfrm>
            <a:prstGeom prst="rect">
              <a:avLst/>
            </a:prstGeom>
          </p:spPr>
        </p:pic>
        <p:pic>
          <p:nvPicPr>
            <p:cNvPr id="17" name="Imagen 14" descr="4G-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89" b="22551"/>
            <a:stretch>
              <a:fillRect/>
            </a:stretch>
          </p:blipFill>
          <p:spPr>
            <a:xfrm>
              <a:off x="6857853" y="-252152"/>
              <a:ext cx="5762213" cy="708653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6500594" y="3717032"/>
              <a:ext cx="721245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26 Grupo"/>
            <p:cNvGrpSpPr/>
            <p:nvPr/>
          </p:nvGrpSpPr>
          <p:grpSpPr>
            <a:xfrm>
              <a:off x="7320994" y="1314000"/>
              <a:ext cx="1181637" cy="276999"/>
              <a:chOff x="3987343" y="973090"/>
              <a:chExt cx="886227" cy="207749"/>
            </a:xfrm>
          </p:grpSpPr>
          <p:sp>
            <p:nvSpPr>
              <p:cNvPr id="21" name="16 CuadroTexto"/>
              <p:cNvSpPr txBox="1"/>
              <p:nvPr/>
            </p:nvSpPr>
            <p:spPr>
              <a:xfrm>
                <a:off x="4063012" y="973090"/>
                <a:ext cx="81055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dirty="0" err="1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Autopistas</a:t>
                </a:r>
                <a:r>
                  <a:rPr kumimoji="0" lang="en-US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 4G</a:t>
                </a:r>
              </a:p>
            </p:txBody>
          </p:sp>
          <p:sp>
            <p:nvSpPr>
              <p:cNvPr id="22" name="17 Rectángulo redondeado"/>
              <p:cNvSpPr/>
              <p:nvPr/>
            </p:nvSpPr>
            <p:spPr>
              <a:xfrm>
                <a:off x="3987343" y="999410"/>
                <a:ext cx="137666" cy="137666"/>
              </a:xfrm>
              <a:prstGeom prst="roundRect">
                <a:avLst/>
              </a:prstGeom>
              <a:solidFill>
                <a:srgbClr val="5EB13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25 Grupo"/>
            <p:cNvGrpSpPr/>
            <p:nvPr/>
          </p:nvGrpSpPr>
          <p:grpSpPr>
            <a:xfrm>
              <a:off x="7320770" y="1084408"/>
              <a:ext cx="1779515" cy="276999"/>
              <a:chOff x="3987171" y="1223473"/>
              <a:chExt cx="1334633" cy="207749"/>
            </a:xfrm>
          </p:grpSpPr>
          <p:sp>
            <p:nvSpPr>
              <p:cNvPr id="26" name="13 Rectángulo redondeado"/>
              <p:cNvSpPr/>
              <p:nvPr/>
            </p:nvSpPr>
            <p:spPr>
              <a:xfrm>
                <a:off x="3987171" y="1241739"/>
                <a:ext cx="144016" cy="144016"/>
              </a:xfrm>
              <a:prstGeom prst="roundRect">
                <a:avLst/>
              </a:prstGeom>
              <a:solidFill>
                <a:srgbClr val="255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14 CuadroTexto"/>
              <p:cNvSpPr txBox="1"/>
              <p:nvPr/>
            </p:nvSpPr>
            <p:spPr>
              <a:xfrm>
                <a:off x="4073628" y="1223473"/>
                <a:ext cx="124817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Concesiones</a:t>
                </a:r>
                <a:r>
                  <a:rPr kumimoji="0" lang="es-MX" sz="1200" b="1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</a:rPr>
                  <a:t> existentes</a:t>
                </a:r>
                <a:endParaRPr kumimoji="0" lang="en-US" sz="1200" b="1" i="0" u="none" strike="noStrike" kern="0" cap="none" spc="0" normalizeH="0" baseline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9002600" y="2060081"/>
              <a:ext cx="1576379" cy="1158757"/>
              <a:chOff x="9002600" y="2060081"/>
              <a:chExt cx="1576379" cy="1158757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10432334" y="2060848"/>
                <a:ext cx="146645" cy="288032"/>
              </a:xfrm>
              <a:prstGeom prst="ellipse">
                <a:avLst/>
              </a:prstGeom>
              <a:solidFill>
                <a:srgbClr val="E0E0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10056440" y="2060081"/>
                <a:ext cx="522539" cy="216791"/>
              </a:xfrm>
              <a:prstGeom prst="ellipse">
                <a:avLst/>
              </a:prstGeom>
              <a:solidFill>
                <a:srgbClr val="E0E0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 rot="447572">
                <a:off x="9002600" y="2472383"/>
                <a:ext cx="229657" cy="746455"/>
              </a:xfrm>
              <a:prstGeom prst="ellipse">
                <a:avLst/>
              </a:prstGeom>
              <a:solidFill>
                <a:srgbClr val="E0E0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301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imera o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egunda o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rcera o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9 iniciativ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962707" y="5454502"/>
            <a:ext cx="2137144" cy="125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870558" y="545450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9. Vías al </a:t>
            </a:r>
            <a:r>
              <a:rPr lang="es-MX" sz="1400" dirty="0" err="1" smtClean="0"/>
              <a:t>Nus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446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235402" y="6492876"/>
            <a:ext cx="432598" cy="365125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Infraestructura para el Valle del Cauca</a:t>
            </a:r>
            <a:endParaRPr lang="es-MX" sz="44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978825" y="863298"/>
            <a:ext cx="1549908" cy="2065420"/>
          </a:xfrm>
          <a:prstGeom prst="ellipse">
            <a:avLst/>
          </a:prstGeom>
          <a:noFill/>
        </p:spPr>
      </p:pic>
      <p:pic>
        <p:nvPicPr>
          <p:cNvPr id="13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29724" y="849529"/>
            <a:ext cx="1473661" cy="2065420"/>
          </a:xfrm>
          <a:prstGeom prst="ellipse">
            <a:avLst/>
          </a:prstGeom>
          <a:noFill/>
        </p:spPr>
      </p:pic>
      <p:pic>
        <p:nvPicPr>
          <p:cNvPr id="14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116778" y="863298"/>
            <a:ext cx="1334923" cy="2079189"/>
          </a:xfrm>
          <a:prstGeom prst="ellipse">
            <a:avLst/>
          </a:prstGeom>
          <a:noFill/>
        </p:spPr>
      </p:pic>
      <p:pic>
        <p:nvPicPr>
          <p:cNvPr id="15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204173" y="849529"/>
            <a:ext cx="1311981" cy="207918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9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293" t="16294" r="23265" b="5560"/>
          <a:stretch/>
        </p:blipFill>
        <p:spPr>
          <a:xfrm>
            <a:off x="318977" y="1235410"/>
            <a:ext cx="5381897" cy="5229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upo 4"/>
          <p:cNvGrpSpPr/>
          <p:nvPr/>
        </p:nvGrpSpPr>
        <p:grpSpPr>
          <a:xfrm>
            <a:off x="3019491" y="2525233"/>
            <a:ext cx="1098854" cy="301691"/>
            <a:chOff x="3183120" y="3131334"/>
            <a:chExt cx="1098854" cy="314198"/>
          </a:xfrm>
        </p:grpSpPr>
        <p:sp>
          <p:nvSpPr>
            <p:cNvPr id="6" name="Llamada con línea 2 (barra de énfasis) 5"/>
            <p:cNvSpPr/>
            <p:nvPr/>
          </p:nvSpPr>
          <p:spPr>
            <a:xfrm>
              <a:off x="3781231" y="3131334"/>
              <a:ext cx="500743" cy="147380"/>
            </a:xfrm>
            <a:prstGeom prst="accentCallout2">
              <a:avLst>
                <a:gd name="adj1" fmla="val 23626"/>
                <a:gd name="adj2" fmla="val -1067"/>
                <a:gd name="adj3" fmla="val 18750"/>
                <a:gd name="adj4" fmla="val -16667"/>
                <a:gd name="adj5" fmla="val 178456"/>
                <a:gd name="adj6" fmla="val -109588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Buga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3183120" y="3370547"/>
              <a:ext cx="72000" cy="749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9" name="Grupo 8"/>
          <p:cNvGrpSpPr/>
          <p:nvPr/>
        </p:nvGrpSpPr>
        <p:grpSpPr>
          <a:xfrm flipH="1">
            <a:off x="471377" y="2646258"/>
            <a:ext cx="1524000" cy="180670"/>
            <a:chOff x="1031157" y="1296512"/>
            <a:chExt cx="1460109" cy="208954"/>
          </a:xfrm>
        </p:grpSpPr>
        <p:sp>
          <p:nvSpPr>
            <p:cNvPr id="10" name="Llamada con línea 2 (barra de énfasis) 9"/>
            <p:cNvSpPr/>
            <p:nvPr/>
          </p:nvSpPr>
          <p:spPr>
            <a:xfrm>
              <a:off x="1594322" y="1296512"/>
              <a:ext cx="896944" cy="208953"/>
            </a:xfrm>
            <a:prstGeom prst="accentCallout2">
              <a:avLst>
                <a:gd name="adj1" fmla="val 18750"/>
                <a:gd name="adj2" fmla="val -8333"/>
                <a:gd name="adj3" fmla="val 89160"/>
                <a:gd name="adj4" fmla="val -23787"/>
                <a:gd name="adj5" fmla="val 87194"/>
                <a:gd name="adj6" fmla="val -57238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Buenaventura</a:t>
              </a:r>
              <a:endParaRPr lang="es-MX" sz="1000" dirty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1031157" y="1422194"/>
              <a:ext cx="68982" cy="8327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0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672722" y="3227221"/>
            <a:ext cx="9715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dirty="0" smtClean="0">
                <a:latin typeface="Impact" panose="020B0806030902050204" pitchFamily="34" charset="0"/>
              </a:rPr>
              <a:t>Cali</a:t>
            </a:r>
            <a:endParaRPr lang="es-MX" dirty="0">
              <a:latin typeface="Impact" panose="020B0806030902050204" pitchFamily="34" charset="0"/>
            </a:endParaRPr>
          </a:p>
        </p:txBody>
      </p:sp>
      <p:sp>
        <p:nvSpPr>
          <p:cNvPr id="23" name="Forma libre 22"/>
          <p:cNvSpPr/>
          <p:nvPr/>
        </p:nvSpPr>
        <p:spPr>
          <a:xfrm>
            <a:off x="2528777" y="4063188"/>
            <a:ext cx="1976613" cy="2390775"/>
          </a:xfrm>
          <a:custGeom>
            <a:avLst/>
            <a:gdLst>
              <a:gd name="connsiteX0" fmla="*/ 0 w 1976613"/>
              <a:gd name="connsiteY0" fmla="*/ 2390775 h 2390775"/>
              <a:gd name="connsiteX1" fmla="*/ 228600 w 1976613"/>
              <a:gd name="connsiteY1" fmla="*/ 2114550 h 2390775"/>
              <a:gd name="connsiteX2" fmla="*/ 438150 w 1976613"/>
              <a:gd name="connsiteY2" fmla="*/ 1924050 h 2390775"/>
              <a:gd name="connsiteX3" fmla="*/ 723900 w 1976613"/>
              <a:gd name="connsiteY3" fmla="*/ 1590675 h 2390775"/>
              <a:gd name="connsiteX4" fmla="*/ 876300 w 1976613"/>
              <a:gd name="connsiteY4" fmla="*/ 1466850 h 2390775"/>
              <a:gd name="connsiteX5" fmla="*/ 1038225 w 1976613"/>
              <a:gd name="connsiteY5" fmla="*/ 1352550 h 2390775"/>
              <a:gd name="connsiteX6" fmla="*/ 1143000 w 1976613"/>
              <a:gd name="connsiteY6" fmla="*/ 1209675 h 2390775"/>
              <a:gd name="connsiteX7" fmla="*/ 1266825 w 1976613"/>
              <a:gd name="connsiteY7" fmla="*/ 1209675 h 2390775"/>
              <a:gd name="connsiteX8" fmla="*/ 1485900 w 1976613"/>
              <a:gd name="connsiteY8" fmla="*/ 1019175 h 2390775"/>
              <a:gd name="connsiteX9" fmla="*/ 1495425 w 1976613"/>
              <a:gd name="connsiteY9" fmla="*/ 838200 h 2390775"/>
              <a:gd name="connsiteX10" fmla="*/ 1600200 w 1976613"/>
              <a:gd name="connsiteY10" fmla="*/ 771525 h 2390775"/>
              <a:gd name="connsiteX11" fmla="*/ 1628775 w 1976613"/>
              <a:gd name="connsiteY11" fmla="*/ 609600 h 2390775"/>
              <a:gd name="connsiteX12" fmla="*/ 1905000 w 1976613"/>
              <a:gd name="connsiteY12" fmla="*/ 419100 h 2390775"/>
              <a:gd name="connsiteX13" fmla="*/ 1971675 w 1976613"/>
              <a:gd name="connsiteY13" fmla="*/ 133350 h 2390775"/>
              <a:gd name="connsiteX14" fmla="*/ 1971675 w 1976613"/>
              <a:gd name="connsiteY14" fmla="*/ 0 h 2390775"/>
              <a:gd name="connsiteX15" fmla="*/ 1971675 w 1976613"/>
              <a:gd name="connsiteY15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6613" h="2390775">
                <a:moveTo>
                  <a:pt x="0" y="2390775"/>
                </a:moveTo>
                <a:cubicBezTo>
                  <a:pt x="77787" y="2291556"/>
                  <a:pt x="155575" y="2192337"/>
                  <a:pt x="228600" y="2114550"/>
                </a:cubicBezTo>
                <a:cubicBezTo>
                  <a:pt x="301625" y="2036762"/>
                  <a:pt x="355600" y="2011362"/>
                  <a:pt x="438150" y="1924050"/>
                </a:cubicBezTo>
                <a:cubicBezTo>
                  <a:pt x="520700" y="1836738"/>
                  <a:pt x="650875" y="1666875"/>
                  <a:pt x="723900" y="1590675"/>
                </a:cubicBezTo>
                <a:cubicBezTo>
                  <a:pt x="796925" y="1514475"/>
                  <a:pt x="823913" y="1506537"/>
                  <a:pt x="876300" y="1466850"/>
                </a:cubicBezTo>
                <a:cubicBezTo>
                  <a:pt x="928688" y="1427162"/>
                  <a:pt x="993775" y="1395412"/>
                  <a:pt x="1038225" y="1352550"/>
                </a:cubicBezTo>
                <a:cubicBezTo>
                  <a:pt x="1082675" y="1309688"/>
                  <a:pt x="1104900" y="1233487"/>
                  <a:pt x="1143000" y="1209675"/>
                </a:cubicBezTo>
                <a:cubicBezTo>
                  <a:pt x="1181100" y="1185863"/>
                  <a:pt x="1209675" y="1241425"/>
                  <a:pt x="1266825" y="1209675"/>
                </a:cubicBezTo>
                <a:cubicBezTo>
                  <a:pt x="1323975" y="1177925"/>
                  <a:pt x="1447800" y="1081088"/>
                  <a:pt x="1485900" y="1019175"/>
                </a:cubicBezTo>
                <a:cubicBezTo>
                  <a:pt x="1524000" y="957262"/>
                  <a:pt x="1476375" y="879475"/>
                  <a:pt x="1495425" y="838200"/>
                </a:cubicBezTo>
                <a:cubicBezTo>
                  <a:pt x="1514475" y="796925"/>
                  <a:pt x="1577975" y="809625"/>
                  <a:pt x="1600200" y="771525"/>
                </a:cubicBezTo>
                <a:cubicBezTo>
                  <a:pt x="1622425" y="733425"/>
                  <a:pt x="1577975" y="668337"/>
                  <a:pt x="1628775" y="609600"/>
                </a:cubicBezTo>
                <a:cubicBezTo>
                  <a:pt x="1679575" y="550863"/>
                  <a:pt x="1847850" y="498475"/>
                  <a:pt x="1905000" y="419100"/>
                </a:cubicBezTo>
                <a:cubicBezTo>
                  <a:pt x="1962150" y="339725"/>
                  <a:pt x="1960563" y="203200"/>
                  <a:pt x="1971675" y="133350"/>
                </a:cubicBezTo>
                <a:cubicBezTo>
                  <a:pt x="1982787" y="63500"/>
                  <a:pt x="1971675" y="0"/>
                  <a:pt x="1971675" y="0"/>
                </a:cubicBezTo>
                <a:lnTo>
                  <a:pt x="1971675" y="0"/>
                </a:lnTo>
              </a:path>
            </a:pathLst>
          </a:custGeom>
          <a:noFill/>
          <a:ln w="28575" cap="flat" cmpd="sng" algn="ctr">
            <a:solidFill>
              <a:srgbClr val="CC99FF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24" name="Forma libre 23"/>
          <p:cNvSpPr/>
          <p:nvPr/>
        </p:nvSpPr>
        <p:spPr>
          <a:xfrm>
            <a:off x="3147902" y="5530038"/>
            <a:ext cx="247650" cy="9525"/>
          </a:xfrm>
          <a:custGeom>
            <a:avLst/>
            <a:gdLst>
              <a:gd name="connsiteX0" fmla="*/ 247650 w 247650"/>
              <a:gd name="connsiteY0" fmla="*/ 9525 h 9525"/>
              <a:gd name="connsiteX1" fmla="*/ 161925 w 247650"/>
              <a:gd name="connsiteY1" fmla="*/ 0 h 9525"/>
              <a:gd name="connsiteX2" fmla="*/ 0 w 247650"/>
              <a:gd name="connsiteY2" fmla="*/ 9525 h 9525"/>
              <a:gd name="connsiteX3" fmla="*/ 0 w 24765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9525">
                <a:moveTo>
                  <a:pt x="247650" y="9525"/>
                </a:moveTo>
                <a:cubicBezTo>
                  <a:pt x="225425" y="4762"/>
                  <a:pt x="203200" y="0"/>
                  <a:pt x="161925" y="0"/>
                </a:cubicBezTo>
                <a:cubicBezTo>
                  <a:pt x="120650" y="0"/>
                  <a:pt x="0" y="9525"/>
                  <a:pt x="0" y="9525"/>
                </a:cubicBezTo>
                <a:lnTo>
                  <a:pt x="0" y="95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orma libre 24"/>
          <p:cNvSpPr/>
          <p:nvPr/>
        </p:nvSpPr>
        <p:spPr>
          <a:xfrm>
            <a:off x="4478869" y="2243913"/>
            <a:ext cx="716908" cy="1838798"/>
          </a:xfrm>
          <a:custGeom>
            <a:avLst/>
            <a:gdLst>
              <a:gd name="connsiteX0" fmla="*/ 31108 w 716908"/>
              <a:gd name="connsiteY0" fmla="*/ 1838325 h 1838798"/>
              <a:gd name="connsiteX1" fmla="*/ 2533 w 716908"/>
              <a:gd name="connsiteY1" fmla="*/ 1771650 h 1838798"/>
              <a:gd name="connsiteX2" fmla="*/ 88258 w 716908"/>
              <a:gd name="connsiteY2" fmla="*/ 1419225 h 1838798"/>
              <a:gd name="connsiteX3" fmla="*/ 259708 w 716908"/>
              <a:gd name="connsiteY3" fmla="*/ 1047750 h 1838798"/>
              <a:gd name="connsiteX4" fmla="*/ 316858 w 716908"/>
              <a:gd name="connsiteY4" fmla="*/ 781050 h 1838798"/>
              <a:gd name="connsiteX5" fmla="*/ 554983 w 716908"/>
              <a:gd name="connsiteY5" fmla="*/ 228600 h 1838798"/>
              <a:gd name="connsiteX6" fmla="*/ 716908 w 716908"/>
              <a:gd name="connsiteY6" fmla="*/ 0 h 1838798"/>
              <a:gd name="connsiteX7" fmla="*/ 716908 w 716908"/>
              <a:gd name="connsiteY7" fmla="*/ 0 h 18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908" h="1838798">
                <a:moveTo>
                  <a:pt x="31108" y="1838325"/>
                </a:moveTo>
                <a:cubicBezTo>
                  <a:pt x="12058" y="1839912"/>
                  <a:pt x="-6992" y="1841500"/>
                  <a:pt x="2533" y="1771650"/>
                </a:cubicBezTo>
                <a:cubicBezTo>
                  <a:pt x="12058" y="1701800"/>
                  <a:pt x="45396" y="1539875"/>
                  <a:pt x="88258" y="1419225"/>
                </a:cubicBezTo>
                <a:cubicBezTo>
                  <a:pt x="131121" y="1298575"/>
                  <a:pt x="221608" y="1154112"/>
                  <a:pt x="259708" y="1047750"/>
                </a:cubicBezTo>
                <a:cubicBezTo>
                  <a:pt x="297808" y="941388"/>
                  <a:pt x="267646" y="917575"/>
                  <a:pt x="316858" y="781050"/>
                </a:cubicBezTo>
                <a:cubicBezTo>
                  <a:pt x="366070" y="644525"/>
                  <a:pt x="488308" y="358775"/>
                  <a:pt x="554983" y="228600"/>
                </a:cubicBezTo>
                <a:cubicBezTo>
                  <a:pt x="621658" y="98425"/>
                  <a:pt x="716908" y="0"/>
                  <a:pt x="716908" y="0"/>
                </a:cubicBezTo>
                <a:lnTo>
                  <a:pt x="716908" y="0"/>
                </a:lnTo>
              </a:path>
            </a:pathLst>
          </a:custGeom>
          <a:noFill/>
          <a:ln w="28575" cap="flat" cmpd="sng" algn="ctr">
            <a:solidFill>
              <a:srgbClr val="CC99FF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26" name="Forma libre 25"/>
          <p:cNvSpPr/>
          <p:nvPr/>
        </p:nvSpPr>
        <p:spPr>
          <a:xfrm>
            <a:off x="3948002" y="1920063"/>
            <a:ext cx="1228725" cy="422128"/>
          </a:xfrm>
          <a:custGeom>
            <a:avLst/>
            <a:gdLst>
              <a:gd name="connsiteX0" fmla="*/ 1228725 w 1228725"/>
              <a:gd name="connsiteY0" fmla="*/ 314325 h 422128"/>
              <a:gd name="connsiteX1" fmla="*/ 1019175 w 1228725"/>
              <a:gd name="connsiteY1" fmla="*/ 419100 h 422128"/>
              <a:gd name="connsiteX2" fmla="*/ 790575 w 1228725"/>
              <a:gd name="connsiteY2" fmla="*/ 209550 h 422128"/>
              <a:gd name="connsiteX3" fmla="*/ 695325 w 1228725"/>
              <a:gd name="connsiteY3" fmla="*/ 142875 h 422128"/>
              <a:gd name="connsiteX4" fmla="*/ 542925 w 1228725"/>
              <a:gd name="connsiteY4" fmla="*/ 171450 h 422128"/>
              <a:gd name="connsiteX5" fmla="*/ 161925 w 1228725"/>
              <a:gd name="connsiteY5" fmla="*/ 85725 h 422128"/>
              <a:gd name="connsiteX6" fmla="*/ 0 w 1228725"/>
              <a:gd name="connsiteY6" fmla="*/ 0 h 422128"/>
              <a:gd name="connsiteX7" fmla="*/ 0 w 1228725"/>
              <a:gd name="connsiteY7" fmla="*/ 0 h 4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5" h="422128">
                <a:moveTo>
                  <a:pt x="1228725" y="314325"/>
                </a:moveTo>
                <a:cubicBezTo>
                  <a:pt x="1160462" y="375443"/>
                  <a:pt x="1092200" y="436562"/>
                  <a:pt x="1019175" y="419100"/>
                </a:cubicBezTo>
                <a:cubicBezTo>
                  <a:pt x="946150" y="401638"/>
                  <a:pt x="844550" y="255587"/>
                  <a:pt x="790575" y="209550"/>
                </a:cubicBezTo>
                <a:cubicBezTo>
                  <a:pt x="736600" y="163513"/>
                  <a:pt x="736600" y="149225"/>
                  <a:pt x="695325" y="142875"/>
                </a:cubicBezTo>
                <a:cubicBezTo>
                  <a:pt x="654050" y="136525"/>
                  <a:pt x="631825" y="180975"/>
                  <a:pt x="542925" y="171450"/>
                </a:cubicBezTo>
                <a:cubicBezTo>
                  <a:pt x="454025" y="161925"/>
                  <a:pt x="252412" y="114300"/>
                  <a:pt x="161925" y="85725"/>
                </a:cubicBezTo>
                <a:cubicBezTo>
                  <a:pt x="71438" y="571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CC00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27" name="Forma libre 26"/>
          <p:cNvSpPr/>
          <p:nvPr/>
        </p:nvSpPr>
        <p:spPr>
          <a:xfrm>
            <a:off x="3395552" y="1935977"/>
            <a:ext cx="542925" cy="260311"/>
          </a:xfrm>
          <a:custGeom>
            <a:avLst/>
            <a:gdLst>
              <a:gd name="connsiteX0" fmla="*/ 600075 w 600075"/>
              <a:gd name="connsiteY0" fmla="*/ 0 h 238125"/>
              <a:gd name="connsiteX1" fmla="*/ 504825 w 600075"/>
              <a:gd name="connsiteY1" fmla="*/ 47625 h 238125"/>
              <a:gd name="connsiteX2" fmla="*/ 142875 w 600075"/>
              <a:gd name="connsiteY2" fmla="*/ 152400 h 238125"/>
              <a:gd name="connsiteX3" fmla="*/ 0 w 600075"/>
              <a:gd name="connsiteY3" fmla="*/ 238125 h 238125"/>
              <a:gd name="connsiteX4" fmla="*/ 0 w 600075"/>
              <a:gd name="connsiteY4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75" h="238125">
                <a:moveTo>
                  <a:pt x="600075" y="0"/>
                </a:moveTo>
                <a:cubicBezTo>
                  <a:pt x="590550" y="11112"/>
                  <a:pt x="581025" y="22225"/>
                  <a:pt x="504825" y="47625"/>
                </a:cubicBezTo>
                <a:cubicBezTo>
                  <a:pt x="428625" y="73025"/>
                  <a:pt x="227012" y="120650"/>
                  <a:pt x="142875" y="152400"/>
                </a:cubicBezTo>
                <a:cubicBezTo>
                  <a:pt x="58737" y="184150"/>
                  <a:pt x="0" y="238125"/>
                  <a:pt x="0" y="238125"/>
                </a:cubicBezTo>
                <a:lnTo>
                  <a:pt x="0" y="238125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478869" y="3902368"/>
            <a:ext cx="971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400" dirty="0" smtClean="0">
                <a:latin typeface="Impact" panose="020B0806030902050204" pitchFamily="34" charset="0"/>
              </a:rPr>
              <a:t>Neiva</a:t>
            </a:r>
            <a:endParaRPr lang="es-MX" sz="1400" dirty="0">
              <a:latin typeface="Impact" panose="020B080603090205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867973" y="1685242"/>
            <a:ext cx="971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400" dirty="0" smtClean="0">
                <a:latin typeface="Impact" panose="020B0806030902050204" pitchFamily="34" charset="0"/>
              </a:rPr>
              <a:t>Armenia</a:t>
            </a:r>
            <a:endParaRPr lang="es-MX" sz="1400" dirty="0">
              <a:latin typeface="Impact" panose="020B080603090205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529739" y="1866709"/>
            <a:ext cx="971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400" dirty="0" smtClean="0">
                <a:latin typeface="Impact" panose="020B0806030902050204" pitchFamily="34" charset="0"/>
              </a:rPr>
              <a:t>Ibagué</a:t>
            </a:r>
            <a:endParaRPr lang="es-MX" dirty="0">
              <a:latin typeface="Impact" panose="020B0806030902050204" pitchFamily="34" charset="0"/>
            </a:endParaRPr>
          </a:p>
        </p:txBody>
      </p:sp>
      <p:sp>
        <p:nvSpPr>
          <p:cNvPr id="41" name="Forma libre 40"/>
          <p:cNvSpPr/>
          <p:nvPr/>
        </p:nvSpPr>
        <p:spPr>
          <a:xfrm>
            <a:off x="3671048" y="1243788"/>
            <a:ext cx="391254" cy="319832"/>
          </a:xfrm>
          <a:custGeom>
            <a:avLst/>
            <a:gdLst>
              <a:gd name="connsiteX0" fmla="*/ 10254 w 391254"/>
              <a:gd name="connsiteY0" fmla="*/ 0 h 319832"/>
              <a:gd name="connsiteX1" fmla="*/ 19779 w 391254"/>
              <a:gd name="connsiteY1" fmla="*/ 104775 h 319832"/>
              <a:gd name="connsiteX2" fmla="*/ 729 w 391254"/>
              <a:gd name="connsiteY2" fmla="*/ 200025 h 319832"/>
              <a:gd name="connsiteX3" fmla="*/ 29304 w 391254"/>
              <a:gd name="connsiteY3" fmla="*/ 314325 h 319832"/>
              <a:gd name="connsiteX4" fmla="*/ 238854 w 391254"/>
              <a:gd name="connsiteY4" fmla="*/ 295275 h 319832"/>
              <a:gd name="connsiteX5" fmla="*/ 324579 w 391254"/>
              <a:gd name="connsiteY5" fmla="*/ 238125 h 319832"/>
              <a:gd name="connsiteX6" fmla="*/ 391254 w 391254"/>
              <a:gd name="connsiteY6" fmla="*/ 19050 h 319832"/>
              <a:gd name="connsiteX7" fmla="*/ 391254 w 391254"/>
              <a:gd name="connsiteY7" fmla="*/ 19050 h 31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254" h="319832">
                <a:moveTo>
                  <a:pt x="10254" y="0"/>
                </a:moveTo>
                <a:cubicBezTo>
                  <a:pt x="15810" y="35719"/>
                  <a:pt x="21366" y="71438"/>
                  <a:pt x="19779" y="104775"/>
                </a:cubicBezTo>
                <a:cubicBezTo>
                  <a:pt x="18192" y="138112"/>
                  <a:pt x="-859" y="165100"/>
                  <a:pt x="729" y="200025"/>
                </a:cubicBezTo>
                <a:cubicBezTo>
                  <a:pt x="2317" y="234950"/>
                  <a:pt x="-10383" y="298450"/>
                  <a:pt x="29304" y="314325"/>
                </a:cubicBezTo>
                <a:cubicBezTo>
                  <a:pt x="68991" y="330200"/>
                  <a:pt x="189642" y="307975"/>
                  <a:pt x="238854" y="295275"/>
                </a:cubicBezTo>
                <a:cubicBezTo>
                  <a:pt x="288066" y="282575"/>
                  <a:pt x="299179" y="284162"/>
                  <a:pt x="324579" y="238125"/>
                </a:cubicBezTo>
                <a:cubicBezTo>
                  <a:pt x="349979" y="192088"/>
                  <a:pt x="391254" y="19050"/>
                  <a:pt x="391254" y="19050"/>
                </a:cubicBezTo>
                <a:lnTo>
                  <a:pt x="391254" y="1905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32" name="Forma libre 31"/>
          <p:cNvSpPr/>
          <p:nvPr/>
        </p:nvSpPr>
        <p:spPr>
          <a:xfrm>
            <a:off x="3386027" y="1575341"/>
            <a:ext cx="357350" cy="639997"/>
          </a:xfrm>
          <a:custGeom>
            <a:avLst/>
            <a:gdLst>
              <a:gd name="connsiteX0" fmla="*/ 0 w 295275"/>
              <a:gd name="connsiteY0" fmla="*/ 847725 h 847725"/>
              <a:gd name="connsiteX1" fmla="*/ 38100 w 295275"/>
              <a:gd name="connsiteY1" fmla="*/ 628650 h 847725"/>
              <a:gd name="connsiteX2" fmla="*/ 142875 w 295275"/>
              <a:gd name="connsiteY2" fmla="*/ 457200 h 847725"/>
              <a:gd name="connsiteX3" fmla="*/ 209550 w 295275"/>
              <a:gd name="connsiteY3" fmla="*/ 266700 h 847725"/>
              <a:gd name="connsiteX4" fmla="*/ 228600 w 295275"/>
              <a:gd name="connsiteY4" fmla="*/ 57150 h 847725"/>
              <a:gd name="connsiteX5" fmla="*/ 295275 w 295275"/>
              <a:gd name="connsiteY5" fmla="*/ 0 h 847725"/>
              <a:gd name="connsiteX6" fmla="*/ 295275 w 295275"/>
              <a:gd name="connsiteY6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75" h="847725">
                <a:moveTo>
                  <a:pt x="0" y="847725"/>
                </a:moveTo>
                <a:cubicBezTo>
                  <a:pt x="7144" y="770731"/>
                  <a:pt x="14288" y="693737"/>
                  <a:pt x="38100" y="628650"/>
                </a:cubicBezTo>
                <a:cubicBezTo>
                  <a:pt x="61912" y="563563"/>
                  <a:pt x="114300" y="517525"/>
                  <a:pt x="142875" y="457200"/>
                </a:cubicBezTo>
                <a:cubicBezTo>
                  <a:pt x="171450" y="396875"/>
                  <a:pt x="195263" y="333375"/>
                  <a:pt x="209550" y="266700"/>
                </a:cubicBezTo>
                <a:cubicBezTo>
                  <a:pt x="223837" y="200025"/>
                  <a:pt x="214313" y="101600"/>
                  <a:pt x="228600" y="57150"/>
                </a:cubicBezTo>
                <a:cubicBezTo>
                  <a:pt x="242887" y="12700"/>
                  <a:pt x="295275" y="0"/>
                  <a:pt x="295275" y="0"/>
                </a:cubicBezTo>
                <a:lnTo>
                  <a:pt x="295275" y="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976143" y="1082028"/>
            <a:ext cx="971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400" dirty="0" smtClean="0">
                <a:latin typeface="Impact" panose="020B0806030902050204" pitchFamily="34" charset="0"/>
              </a:rPr>
              <a:t>Manizales</a:t>
            </a:r>
            <a:endParaRPr lang="es-MX" sz="1400" dirty="0">
              <a:latin typeface="Impact" panose="020B0806030902050204" pitchFamily="34" charset="0"/>
            </a:endParaRPr>
          </a:p>
        </p:txBody>
      </p:sp>
      <p:sp>
        <p:nvSpPr>
          <p:cNvPr id="48" name="Forma libre 47"/>
          <p:cNvSpPr/>
          <p:nvPr/>
        </p:nvSpPr>
        <p:spPr>
          <a:xfrm>
            <a:off x="2795477" y="3272613"/>
            <a:ext cx="257175" cy="695325"/>
          </a:xfrm>
          <a:custGeom>
            <a:avLst/>
            <a:gdLst>
              <a:gd name="connsiteX0" fmla="*/ 257175 w 257175"/>
              <a:gd name="connsiteY0" fmla="*/ 0 h 695325"/>
              <a:gd name="connsiteX1" fmla="*/ 209550 w 257175"/>
              <a:gd name="connsiteY1" fmla="*/ 114300 h 695325"/>
              <a:gd name="connsiteX2" fmla="*/ 152400 w 257175"/>
              <a:gd name="connsiteY2" fmla="*/ 381000 h 695325"/>
              <a:gd name="connsiteX3" fmla="*/ 47625 w 257175"/>
              <a:gd name="connsiteY3" fmla="*/ 457200 h 695325"/>
              <a:gd name="connsiteX4" fmla="*/ 0 w 257175"/>
              <a:gd name="connsiteY4" fmla="*/ 695325 h 695325"/>
              <a:gd name="connsiteX5" fmla="*/ 0 w 257175"/>
              <a:gd name="connsiteY5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175" h="695325">
                <a:moveTo>
                  <a:pt x="257175" y="0"/>
                </a:moveTo>
                <a:cubicBezTo>
                  <a:pt x="242093" y="25400"/>
                  <a:pt x="227012" y="50800"/>
                  <a:pt x="209550" y="114300"/>
                </a:cubicBezTo>
                <a:cubicBezTo>
                  <a:pt x="192088" y="177800"/>
                  <a:pt x="179387" y="323850"/>
                  <a:pt x="152400" y="381000"/>
                </a:cubicBezTo>
                <a:cubicBezTo>
                  <a:pt x="125413" y="438150"/>
                  <a:pt x="73025" y="404813"/>
                  <a:pt x="47625" y="457200"/>
                </a:cubicBezTo>
                <a:cubicBezTo>
                  <a:pt x="22225" y="509588"/>
                  <a:pt x="0" y="695325"/>
                  <a:pt x="0" y="695325"/>
                </a:cubicBezTo>
                <a:lnTo>
                  <a:pt x="0" y="695325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2954227" y="3171013"/>
            <a:ext cx="0" cy="133350"/>
          </a:xfrm>
          <a:custGeom>
            <a:avLst/>
            <a:gdLst>
              <a:gd name="connsiteX0" fmla="*/ 0 w 0"/>
              <a:gd name="connsiteY0" fmla="*/ 0 h 133350"/>
              <a:gd name="connsiteX1" fmla="*/ 0 w 0"/>
              <a:gd name="connsiteY1" fmla="*/ 76200 h 133350"/>
              <a:gd name="connsiteX2" fmla="*/ 0 w 0"/>
              <a:gd name="connsiteY2" fmla="*/ 133350 h 133350"/>
              <a:gd name="connsiteX3" fmla="*/ 0 w 0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3350">
                <a:moveTo>
                  <a:pt x="0" y="0"/>
                </a:moveTo>
                <a:lnTo>
                  <a:pt x="0" y="76200"/>
                </a:lnTo>
                <a:lnTo>
                  <a:pt x="0" y="133350"/>
                </a:lnTo>
                <a:lnTo>
                  <a:pt x="0" y="13335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orma libre 48"/>
          <p:cNvSpPr/>
          <p:nvPr/>
        </p:nvSpPr>
        <p:spPr>
          <a:xfrm>
            <a:off x="2814527" y="3148788"/>
            <a:ext cx="228600" cy="47625"/>
          </a:xfrm>
          <a:custGeom>
            <a:avLst/>
            <a:gdLst>
              <a:gd name="connsiteX0" fmla="*/ 0 w 228600"/>
              <a:gd name="connsiteY0" fmla="*/ 47625 h 47625"/>
              <a:gd name="connsiteX1" fmla="*/ 104775 w 228600"/>
              <a:gd name="connsiteY1" fmla="*/ 38100 h 47625"/>
              <a:gd name="connsiteX2" fmla="*/ 228600 w 228600"/>
              <a:gd name="connsiteY2" fmla="*/ 0 h 47625"/>
              <a:gd name="connsiteX3" fmla="*/ 228600 w 228600"/>
              <a:gd name="connsiteY3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47625">
                <a:moveTo>
                  <a:pt x="0" y="47625"/>
                </a:moveTo>
                <a:cubicBezTo>
                  <a:pt x="33337" y="46831"/>
                  <a:pt x="66675" y="46037"/>
                  <a:pt x="104775" y="38100"/>
                </a:cubicBezTo>
                <a:cubicBezTo>
                  <a:pt x="142875" y="30163"/>
                  <a:pt x="228600" y="0"/>
                  <a:pt x="228600" y="0"/>
                </a:cubicBezTo>
                <a:lnTo>
                  <a:pt x="228600" y="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orma libre 45"/>
          <p:cNvSpPr/>
          <p:nvPr/>
        </p:nvSpPr>
        <p:spPr>
          <a:xfrm>
            <a:off x="2757377" y="3263088"/>
            <a:ext cx="314325" cy="104775"/>
          </a:xfrm>
          <a:custGeom>
            <a:avLst/>
            <a:gdLst>
              <a:gd name="connsiteX0" fmla="*/ 0 w 314325"/>
              <a:gd name="connsiteY0" fmla="*/ 104775 h 104775"/>
              <a:gd name="connsiteX1" fmla="*/ 190500 w 314325"/>
              <a:gd name="connsiteY1" fmla="*/ 38100 h 104775"/>
              <a:gd name="connsiteX2" fmla="*/ 314325 w 314325"/>
              <a:gd name="connsiteY2" fmla="*/ 0 h 104775"/>
              <a:gd name="connsiteX3" fmla="*/ 314325 w 314325"/>
              <a:gd name="connsiteY3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04775">
                <a:moveTo>
                  <a:pt x="0" y="104775"/>
                </a:moveTo>
                <a:lnTo>
                  <a:pt x="190500" y="38100"/>
                </a:lnTo>
                <a:cubicBezTo>
                  <a:pt x="242887" y="20638"/>
                  <a:pt x="314325" y="0"/>
                  <a:pt x="314325" y="0"/>
                </a:cubicBezTo>
                <a:lnTo>
                  <a:pt x="314325" y="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Forma libre 44"/>
          <p:cNvSpPr/>
          <p:nvPr/>
        </p:nvSpPr>
        <p:spPr>
          <a:xfrm>
            <a:off x="2738327" y="2805888"/>
            <a:ext cx="200025" cy="581025"/>
          </a:xfrm>
          <a:custGeom>
            <a:avLst/>
            <a:gdLst>
              <a:gd name="connsiteX0" fmla="*/ 200025 w 200025"/>
              <a:gd name="connsiteY0" fmla="*/ 0 h 581025"/>
              <a:gd name="connsiteX1" fmla="*/ 171450 w 200025"/>
              <a:gd name="connsiteY1" fmla="*/ 142875 h 581025"/>
              <a:gd name="connsiteX2" fmla="*/ 95250 w 200025"/>
              <a:gd name="connsiteY2" fmla="*/ 342900 h 581025"/>
              <a:gd name="connsiteX3" fmla="*/ 38100 w 200025"/>
              <a:gd name="connsiteY3" fmla="*/ 476250 h 581025"/>
              <a:gd name="connsiteX4" fmla="*/ 0 w 200025"/>
              <a:gd name="connsiteY4" fmla="*/ 581025 h 581025"/>
              <a:gd name="connsiteX5" fmla="*/ 0 w 200025"/>
              <a:gd name="connsiteY5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581025">
                <a:moveTo>
                  <a:pt x="200025" y="0"/>
                </a:moveTo>
                <a:cubicBezTo>
                  <a:pt x="194468" y="42862"/>
                  <a:pt x="188912" y="85725"/>
                  <a:pt x="171450" y="142875"/>
                </a:cubicBezTo>
                <a:cubicBezTo>
                  <a:pt x="153988" y="200025"/>
                  <a:pt x="117475" y="287338"/>
                  <a:pt x="95250" y="342900"/>
                </a:cubicBezTo>
                <a:cubicBezTo>
                  <a:pt x="73025" y="398462"/>
                  <a:pt x="53975" y="436563"/>
                  <a:pt x="38100" y="476250"/>
                </a:cubicBezTo>
                <a:cubicBezTo>
                  <a:pt x="22225" y="515937"/>
                  <a:pt x="0" y="581025"/>
                  <a:pt x="0" y="581025"/>
                </a:cubicBezTo>
                <a:lnTo>
                  <a:pt x="0" y="581025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3004955" y="2805888"/>
            <a:ext cx="59290" cy="476250"/>
          </a:xfrm>
          <a:custGeom>
            <a:avLst/>
            <a:gdLst>
              <a:gd name="connsiteX0" fmla="*/ 47697 w 59290"/>
              <a:gd name="connsiteY0" fmla="*/ 0 h 476250"/>
              <a:gd name="connsiteX1" fmla="*/ 72 w 59290"/>
              <a:gd name="connsiteY1" fmla="*/ 209550 h 476250"/>
              <a:gd name="connsiteX2" fmla="*/ 57222 w 59290"/>
              <a:gd name="connsiteY2" fmla="*/ 371475 h 476250"/>
              <a:gd name="connsiteX3" fmla="*/ 47697 w 59290"/>
              <a:gd name="connsiteY3" fmla="*/ 476250 h 476250"/>
              <a:gd name="connsiteX4" fmla="*/ 47697 w 59290"/>
              <a:gd name="connsiteY4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90" h="476250">
                <a:moveTo>
                  <a:pt x="47697" y="0"/>
                </a:moveTo>
                <a:cubicBezTo>
                  <a:pt x="23091" y="73819"/>
                  <a:pt x="-1515" y="147638"/>
                  <a:pt x="72" y="209550"/>
                </a:cubicBezTo>
                <a:cubicBezTo>
                  <a:pt x="1659" y="271462"/>
                  <a:pt x="49285" y="327025"/>
                  <a:pt x="57222" y="371475"/>
                </a:cubicBezTo>
                <a:cubicBezTo>
                  <a:pt x="65159" y="415925"/>
                  <a:pt x="47697" y="476250"/>
                  <a:pt x="47697" y="476250"/>
                </a:cubicBezTo>
                <a:lnTo>
                  <a:pt x="47697" y="476250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2595452" y="3939363"/>
            <a:ext cx="190500" cy="828675"/>
          </a:xfrm>
          <a:custGeom>
            <a:avLst/>
            <a:gdLst>
              <a:gd name="connsiteX0" fmla="*/ 190500 w 190500"/>
              <a:gd name="connsiteY0" fmla="*/ 0 h 828675"/>
              <a:gd name="connsiteX1" fmla="*/ 76200 w 190500"/>
              <a:gd name="connsiteY1" fmla="*/ 219075 h 828675"/>
              <a:gd name="connsiteX2" fmla="*/ 104775 w 190500"/>
              <a:gd name="connsiteY2" fmla="*/ 447675 h 828675"/>
              <a:gd name="connsiteX3" fmla="*/ 123825 w 190500"/>
              <a:gd name="connsiteY3" fmla="*/ 581025 h 828675"/>
              <a:gd name="connsiteX4" fmla="*/ 76200 w 190500"/>
              <a:gd name="connsiteY4" fmla="*/ 676275 h 828675"/>
              <a:gd name="connsiteX5" fmla="*/ 0 w 190500"/>
              <a:gd name="connsiteY5" fmla="*/ 828675 h 828675"/>
              <a:gd name="connsiteX6" fmla="*/ 0 w 190500"/>
              <a:gd name="connsiteY6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828675">
                <a:moveTo>
                  <a:pt x="190500" y="0"/>
                </a:moveTo>
                <a:cubicBezTo>
                  <a:pt x="140493" y="72231"/>
                  <a:pt x="90487" y="144463"/>
                  <a:pt x="76200" y="219075"/>
                </a:cubicBezTo>
                <a:cubicBezTo>
                  <a:pt x="61913" y="293687"/>
                  <a:pt x="96838" y="387350"/>
                  <a:pt x="104775" y="447675"/>
                </a:cubicBezTo>
                <a:cubicBezTo>
                  <a:pt x="112712" y="508000"/>
                  <a:pt x="128587" y="542925"/>
                  <a:pt x="123825" y="581025"/>
                </a:cubicBezTo>
                <a:cubicBezTo>
                  <a:pt x="119062" y="619125"/>
                  <a:pt x="76200" y="676275"/>
                  <a:pt x="76200" y="676275"/>
                </a:cubicBezTo>
                <a:lnTo>
                  <a:pt x="0" y="828675"/>
                </a:lnTo>
                <a:lnTo>
                  <a:pt x="0" y="828675"/>
                </a:lnTo>
              </a:path>
            </a:pathLst>
          </a:custGeom>
          <a:noFill/>
          <a:ln w="28575" cap="flat" cmpd="sng" algn="ctr">
            <a:solidFill>
              <a:srgbClr val="CC99FF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22" name="Forma libre 21"/>
          <p:cNvSpPr/>
          <p:nvPr/>
        </p:nvSpPr>
        <p:spPr>
          <a:xfrm>
            <a:off x="1537785" y="4748988"/>
            <a:ext cx="1048142" cy="1666875"/>
          </a:xfrm>
          <a:custGeom>
            <a:avLst/>
            <a:gdLst>
              <a:gd name="connsiteX0" fmla="*/ 1048142 w 1048142"/>
              <a:gd name="connsiteY0" fmla="*/ 0 h 1666875"/>
              <a:gd name="connsiteX1" fmla="*/ 876692 w 1048142"/>
              <a:gd name="connsiteY1" fmla="*/ 247650 h 1666875"/>
              <a:gd name="connsiteX2" fmla="*/ 524267 w 1048142"/>
              <a:gd name="connsiteY2" fmla="*/ 447675 h 1666875"/>
              <a:gd name="connsiteX3" fmla="*/ 324242 w 1048142"/>
              <a:gd name="connsiteY3" fmla="*/ 676275 h 1666875"/>
              <a:gd name="connsiteX4" fmla="*/ 133742 w 1048142"/>
              <a:gd name="connsiteY4" fmla="*/ 809625 h 1666875"/>
              <a:gd name="connsiteX5" fmla="*/ 57542 w 1048142"/>
              <a:gd name="connsiteY5" fmla="*/ 1019175 h 1666875"/>
              <a:gd name="connsiteX6" fmla="*/ 392 w 1048142"/>
              <a:gd name="connsiteY6" fmla="*/ 1190625 h 1666875"/>
              <a:gd name="connsiteX7" fmla="*/ 86117 w 1048142"/>
              <a:gd name="connsiteY7" fmla="*/ 1333500 h 1666875"/>
              <a:gd name="connsiteX8" fmla="*/ 95642 w 1048142"/>
              <a:gd name="connsiteY8" fmla="*/ 1666875 h 1666875"/>
              <a:gd name="connsiteX9" fmla="*/ 95642 w 1048142"/>
              <a:gd name="connsiteY9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142" h="1666875">
                <a:moveTo>
                  <a:pt x="1048142" y="0"/>
                </a:moveTo>
                <a:cubicBezTo>
                  <a:pt x="1006073" y="86519"/>
                  <a:pt x="964004" y="173038"/>
                  <a:pt x="876692" y="247650"/>
                </a:cubicBezTo>
                <a:cubicBezTo>
                  <a:pt x="789380" y="322262"/>
                  <a:pt x="616342" y="376238"/>
                  <a:pt x="524267" y="447675"/>
                </a:cubicBezTo>
                <a:cubicBezTo>
                  <a:pt x="432192" y="519112"/>
                  <a:pt x="389329" y="615950"/>
                  <a:pt x="324242" y="676275"/>
                </a:cubicBezTo>
                <a:cubicBezTo>
                  <a:pt x="259155" y="736600"/>
                  <a:pt x="178192" y="752475"/>
                  <a:pt x="133742" y="809625"/>
                </a:cubicBezTo>
                <a:cubicBezTo>
                  <a:pt x="89292" y="866775"/>
                  <a:pt x="79767" y="955675"/>
                  <a:pt x="57542" y="1019175"/>
                </a:cubicBezTo>
                <a:cubicBezTo>
                  <a:pt x="35317" y="1082675"/>
                  <a:pt x="-4370" y="1138238"/>
                  <a:pt x="392" y="1190625"/>
                </a:cubicBezTo>
                <a:cubicBezTo>
                  <a:pt x="5154" y="1243012"/>
                  <a:pt x="70242" y="1254125"/>
                  <a:pt x="86117" y="1333500"/>
                </a:cubicBezTo>
                <a:cubicBezTo>
                  <a:pt x="101992" y="1412875"/>
                  <a:pt x="95642" y="1666875"/>
                  <a:pt x="95642" y="1666875"/>
                </a:cubicBezTo>
                <a:lnTo>
                  <a:pt x="95642" y="1666875"/>
                </a:lnTo>
              </a:path>
            </a:pathLst>
          </a:custGeom>
          <a:noFill/>
          <a:ln w="28575" cap="flat" cmpd="sng" algn="ctr">
            <a:solidFill>
              <a:srgbClr val="FF5050"/>
            </a:solidFill>
            <a:prstDash val="solid"/>
          </a:ln>
          <a:effectLst>
            <a:glow rad="63500">
              <a:srgbClr val="366092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2738857" y="3708399"/>
            <a:ext cx="1379487" cy="301691"/>
            <a:chOff x="3183120" y="3131334"/>
            <a:chExt cx="1379487" cy="314198"/>
          </a:xfrm>
        </p:grpSpPr>
        <p:sp>
          <p:nvSpPr>
            <p:cNvPr id="52" name="Llamada con línea 2 (barra de énfasis) 51"/>
            <p:cNvSpPr/>
            <p:nvPr/>
          </p:nvSpPr>
          <p:spPr>
            <a:xfrm>
              <a:off x="3781230" y="3131334"/>
              <a:ext cx="781377" cy="202010"/>
            </a:xfrm>
            <a:prstGeom prst="accentCallout2">
              <a:avLst>
                <a:gd name="adj1" fmla="val 23626"/>
                <a:gd name="adj2" fmla="val -1067"/>
                <a:gd name="adj3" fmla="val 18750"/>
                <a:gd name="adj4" fmla="val -16667"/>
                <a:gd name="adj5" fmla="val 136395"/>
                <a:gd name="adj6" fmla="val -73557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err="1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Stder</a:t>
              </a:r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 Quilichao</a:t>
              </a:r>
            </a:p>
          </p:txBody>
        </p:sp>
        <p:sp>
          <p:nvSpPr>
            <p:cNvPr id="53" name="Elipse 52"/>
            <p:cNvSpPr/>
            <p:nvPr/>
          </p:nvSpPr>
          <p:spPr>
            <a:xfrm>
              <a:off x="3183120" y="3370547"/>
              <a:ext cx="72000" cy="749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/>
          <p:cNvGrpSpPr/>
          <p:nvPr/>
        </p:nvGrpSpPr>
        <p:grpSpPr>
          <a:xfrm flipH="1">
            <a:off x="1651239" y="4559646"/>
            <a:ext cx="990524" cy="240405"/>
            <a:chOff x="1031157" y="1227426"/>
            <a:chExt cx="948998" cy="278040"/>
          </a:xfrm>
        </p:grpSpPr>
        <p:sp>
          <p:nvSpPr>
            <p:cNvPr id="55" name="Llamada con línea 2 (barra de énfasis) 54"/>
            <p:cNvSpPr/>
            <p:nvPr/>
          </p:nvSpPr>
          <p:spPr>
            <a:xfrm>
              <a:off x="1364400" y="1227426"/>
              <a:ext cx="615755" cy="127732"/>
            </a:xfrm>
            <a:prstGeom prst="accentCallout2">
              <a:avLst>
                <a:gd name="adj1" fmla="val 18750"/>
                <a:gd name="adj2" fmla="val -8333"/>
                <a:gd name="adj3" fmla="val 178785"/>
                <a:gd name="adj4" fmla="val -22770"/>
                <a:gd name="adj5" fmla="val 176819"/>
                <a:gd name="adj6" fmla="val -51134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Popayán</a:t>
              </a:r>
              <a:endParaRPr lang="es-MX" sz="1000" dirty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" name="Elipse 55"/>
            <p:cNvSpPr/>
            <p:nvPr/>
          </p:nvSpPr>
          <p:spPr>
            <a:xfrm>
              <a:off x="1031157" y="1422194"/>
              <a:ext cx="68982" cy="8327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0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 flipH="1">
            <a:off x="660715" y="6228188"/>
            <a:ext cx="990524" cy="240405"/>
            <a:chOff x="1031157" y="1227426"/>
            <a:chExt cx="948998" cy="278040"/>
          </a:xfrm>
        </p:grpSpPr>
        <p:sp>
          <p:nvSpPr>
            <p:cNvPr id="58" name="Llamada con línea 2 (barra de énfasis) 57"/>
            <p:cNvSpPr/>
            <p:nvPr/>
          </p:nvSpPr>
          <p:spPr>
            <a:xfrm>
              <a:off x="1364400" y="1227426"/>
              <a:ext cx="615755" cy="127732"/>
            </a:xfrm>
            <a:prstGeom prst="accentCallout2">
              <a:avLst>
                <a:gd name="adj1" fmla="val 18750"/>
                <a:gd name="adj2" fmla="val -8333"/>
                <a:gd name="adj3" fmla="val 178785"/>
                <a:gd name="adj4" fmla="val -22770"/>
                <a:gd name="adj5" fmla="val 176819"/>
                <a:gd name="adj6" fmla="val -51134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Popayán</a:t>
              </a:r>
              <a:endParaRPr lang="es-MX" sz="1000" dirty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>
              <a:off x="1031157" y="1422194"/>
              <a:ext cx="68982" cy="8327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0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 flipH="1">
            <a:off x="2405028" y="1985607"/>
            <a:ext cx="990524" cy="240405"/>
            <a:chOff x="1031157" y="1227426"/>
            <a:chExt cx="948998" cy="278040"/>
          </a:xfrm>
        </p:grpSpPr>
        <p:sp>
          <p:nvSpPr>
            <p:cNvPr id="29" name="Llamada con línea 2 (barra de énfasis) 28"/>
            <p:cNvSpPr/>
            <p:nvPr/>
          </p:nvSpPr>
          <p:spPr>
            <a:xfrm>
              <a:off x="1364400" y="1227426"/>
              <a:ext cx="615755" cy="127732"/>
            </a:xfrm>
            <a:prstGeom prst="accentCallout2">
              <a:avLst>
                <a:gd name="adj1" fmla="val 18750"/>
                <a:gd name="adj2" fmla="val -8333"/>
                <a:gd name="adj3" fmla="val 178785"/>
                <a:gd name="adj4" fmla="val -22770"/>
                <a:gd name="adj5" fmla="val 176819"/>
                <a:gd name="adj6" fmla="val -51134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La Paila</a:t>
              </a:r>
              <a:endParaRPr lang="es-MX" sz="1000" dirty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>
              <a:off x="1031157" y="1422194"/>
              <a:ext cx="68982" cy="8327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0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5195777" y="2245872"/>
            <a:ext cx="854450" cy="494742"/>
            <a:chOff x="3742508" y="2679008"/>
            <a:chExt cx="854450" cy="515253"/>
          </a:xfrm>
        </p:grpSpPr>
        <p:sp>
          <p:nvSpPr>
            <p:cNvPr id="64" name="Llamada con línea 2 (barra de énfasis) 63"/>
            <p:cNvSpPr/>
            <p:nvPr/>
          </p:nvSpPr>
          <p:spPr>
            <a:xfrm>
              <a:off x="3865834" y="3074626"/>
              <a:ext cx="731124" cy="119635"/>
            </a:xfrm>
            <a:prstGeom prst="accentCallout2">
              <a:avLst>
                <a:gd name="adj1" fmla="val 23626"/>
                <a:gd name="adj2" fmla="val -1067"/>
                <a:gd name="adj3" fmla="val 18750"/>
                <a:gd name="adj4" fmla="val -16667"/>
                <a:gd name="adj5" fmla="val -298356"/>
                <a:gd name="adj6" fmla="val -15212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Girardot</a:t>
              </a:r>
            </a:p>
          </p:txBody>
        </p:sp>
        <p:sp>
          <p:nvSpPr>
            <p:cNvPr id="65" name="Elipse 64"/>
            <p:cNvSpPr/>
            <p:nvPr/>
          </p:nvSpPr>
          <p:spPr>
            <a:xfrm>
              <a:off x="3742508" y="2679008"/>
              <a:ext cx="72000" cy="749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3648098" y="5568806"/>
            <a:ext cx="2036567" cy="872091"/>
            <a:chOff x="6715189" y="4976037"/>
            <a:chExt cx="2184261" cy="872091"/>
          </a:xfrm>
        </p:grpSpPr>
        <p:sp>
          <p:nvSpPr>
            <p:cNvPr id="88" name="Rectángulo 87"/>
            <p:cNvSpPr/>
            <p:nvPr/>
          </p:nvSpPr>
          <p:spPr>
            <a:xfrm>
              <a:off x="6715189" y="4976037"/>
              <a:ext cx="2184261" cy="8720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87" name="Grupo 86"/>
            <p:cNvGrpSpPr/>
            <p:nvPr/>
          </p:nvGrpSpPr>
          <p:grpSpPr>
            <a:xfrm>
              <a:off x="6919682" y="5056783"/>
              <a:ext cx="1862811" cy="791345"/>
              <a:chOff x="6305985" y="5354494"/>
              <a:chExt cx="3620939" cy="791345"/>
            </a:xfrm>
            <a:solidFill>
              <a:schemeClr val="bg1"/>
            </a:solidFill>
          </p:grpSpPr>
          <p:grpSp>
            <p:nvGrpSpPr>
              <p:cNvPr id="72" name="Grupo 71"/>
              <p:cNvGrpSpPr/>
              <p:nvPr/>
            </p:nvGrpSpPr>
            <p:grpSpPr>
              <a:xfrm>
                <a:off x="6305985" y="5354494"/>
                <a:ext cx="3620939" cy="243491"/>
                <a:chOff x="5072548" y="2623187"/>
                <a:chExt cx="3620939" cy="419457"/>
              </a:xfrm>
              <a:grpFill/>
            </p:grpSpPr>
            <p:cxnSp>
              <p:nvCxnSpPr>
                <p:cNvPr id="73" name="Conector recto 72"/>
                <p:cNvCxnSpPr/>
                <p:nvPr/>
              </p:nvCxnSpPr>
              <p:spPr>
                <a:xfrm>
                  <a:off x="5072548" y="2832915"/>
                  <a:ext cx="272483" cy="0"/>
                </a:xfrm>
                <a:prstGeom prst="line">
                  <a:avLst/>
                </a:prstGeom>
                <a:grpFill/>
                <a:ln w="38100">
                  <a:solidFill>
                    <a:srgbClr val="7030A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4" name="Cuadro de texto 132"/>
                <p:cNvSpPr txBox="1"/>
                <p:nvPr/>
              </p:nvSpPr>
              <p:spPr>
                <a:xfrm>
                  <a:off x="5345031" y="2623187"/>
                  <a:ext cx="3348456" cy="419457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894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4G</a:t>
                  </a:r>
                  <a:r>
                    <a:rPr kumimoji="0" lang="es-MX" sz="894" b="0" i="0" u="none" strike="noStrike" kern="0" cap="none" spc="0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Adjudicada </a:t>
                  </a:r>
                  <a:endParaRPr kumimoji="0" lang="es-MX" sz="894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22B44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" name="Grupo 74"/>
              <p:cNvGrpSpPr/>
              <p:nvPr/>
            </p:nvGrpSpPr>
            <p:grpSpPr>
              <a:xfrm>
                <a:off x="6305985" y="5530038"/>
                <a:ext cx="3620939" cy="243491"/>
                <a:chOff x="5072548" y="2623187"/>
                <a:chExt cx="3620939" cy="419457"/>
              </a:xfrm>
              <a:grpFill/>
            </p:grpSpPr>
            <p:cxnSp>
              <p:nvCxnSpPr>
                <p:cNvPr id="76" name="Conector recto 75"/>
                <p:cNvCxnSpPr/>
                <p:nvPr/>
              </p:nvCxnSpPr>
              <p:spPr>
                <a:xfrm>
                  <a:off x="5072548" y="2832915"/>
                  <a:ext cx="272483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7" name="Cuadro de texto 132"/>
                <p:cNvSpPr txBox="1"/>
                <p:nvPr/>
              </p:nvSpPr>
              <p:spPr>
                <a:xfrm>
                  <a:off x="5345031" y="2623187"/>
                  <a:ext cx="3348456" cy="419457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894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4G</a:t>
                  </a:r>
                  <a:r>
                    <a:rPr kumimoji="0" lang="es-MX" sz="894" b="0" i="0" u="none" strike="noStrike" kern="0" cap="none" spc="0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Por adjudicar </a:t>
                  </a:r>
                  <a:endParaRPr kumimoji="0" lang="es-MX" sz="894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22B44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upo 77"/>
              <p:cNvGrpSpPr/>
              <p:nvPr/>
            </p:nvGrpSpPr>
            <p:grpSpPr>
              <a:xfrm>
                <a:off x="6305985" y="5719730"/>
                <a:ext cx="3620939" cy="243491"/>
                <a:chOff x="5072548" y="2623187"/>
                <a:chExt cx="3620939" cy="419457"/>
              </a:xfrm>
              <a:grpFill/>
            </p:grpSpPr>
            <p:cxnSp>
              <p:nvCxnSpPr>
                <p:cNvPr id="79" name="Conector recto 78"/>
                <p:cNvCxnSpPr/>
                <p:nvPr/>
              </p:nvCxnSpPr>
              <p:spPr>
                <a:xfrm>
                  <a:off x="5072548" y="2832915"/>
                  <a:ext cx="272483" cy="0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0" name="Cuadro de texto 132"/>
                <p:cNvSpPr txBox="1"/>
                <p:nvPr/>
              </p:nvSpPr>
              <p:spPr>
                <a:xfrm>
                  <a:off x="5345031" y="2623187"/>
                  <a:ext cx="3348456" cy="419457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894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4G</a:t>
                  </a:r>
                  <a:r>
                    <a:rPr kumimoji="0" lang="es-MX" sz="894" b="0" i="0" u="none" strike="noStrike" kern="0" cap="none" spc="0" normalizeH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Estructuración</a:t>
                  </a:r>
                  <a:endParaRPr kumimoji="0" lang="es-MX" sz="894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22B44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1" name="Grupo 80"/>
              <p:cNvGrpSpPr/>
              <p:nvPr/>
            </p:nvGrpSpPr>
            <p:grpSpPr>
              <a:xfrm>
                <a:off x="6305985" y="5902348"/>
                <a:ext cx="3620939" cy="243491"/>
                <a:chOff x="5072548" y="2623187"/>
                <a:chExt cx="3620939" cy="419457"/>
              </a:xfrm>
              <a:grpFill/>
            </p:grpSpPr>
            <p:cxnSp>
              <p:nvCxnSpPr>
                <p:cNvPr id="82" name="Conector recto 81"/>
                <p:cNvCxnSpPr/>
                <p:nvPr/>
              </p:nvCxnSpPr>
              <p:spPr>
                <a:xfrm>
                  <a:off x="5072548" y="2832915"/>
                  <a:ext cx="272483" cy="0"/>
                </a:xfrm>
                <a:prstGeom prst="line">
                  <a:avLst/>
                </a:prstGeom>
                <a:grpFill/>
                <a:ln w="38100">
                  <a:solidFill>
                    <a:schemeClr val="bg1">
                      <a:lumMod val="65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3" name="Cuadro de texto 132"/>
                <p:cNvSpPr txBox="1"/>
                <p:nvPr/>
              </p:nvSpPr>
              <p:spPr>
                <a:xfrm>
                  <a:off x="5345031" y="2623187"/>
                  <a:ext cx="3348456" cy="419457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894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Concesiones existentes</a:t>
                  </a:r>
                  <a:endParaRPr kumimoji="0" lang="es-MX" sz="894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22B44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84" name="CuadroTexto 83"/>
          <p:cNvSpPr txBox="1"/>
          <p:nvPr/>
        </p:nvSpPr>
        <p:spPr>
          <a:xfrm>
            <a:off x="2646052" y="6245241"/>
            <a:ext cx="971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400" dirty="0" smtClean="0">
                <a:latin typeface="Impact" panose="020B0806030902050204" pitchFamily="34" charset="0"/>
              </a:rPr>
              <a:t>Mocoa</a:t>
            </a:r>
            <a:endParaRPr lang="es-MX" sz="1400" dirty="0">
              <a:latin typeface="Impact" panose="020B0806030902050204" pitchFamily="34" charset="0"/>
            </a:endParaRPr>
          </a:p>
        </p:txBody>
      </p:sp>
      <p:sp>
        <p:nvSpPr>
          <p:cNvPr id="85" name="38 Recortar rectángulo de esquina diagonal"/>
          <p:cNvSpPr/>
          <p:nvPr/>
        </p:nvSpPr>
        <p:spPr>
          <a:xfrm>
            <a:off x="5969969" y="2625741"/>
            <a:ext cx="4414809" cy="699409"/>
          </a:xfrm>
          <a:prstGeom prst="snip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Mulaló</a:t>
            </a:r>
            <a:r>
              <a:rPr lang="es-CO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- </a:t>
            </a:r>
            <a:r>
              <a:rPr lang="es-CO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L/guerrero</a:t>
            </a:r>
          </a:p>
        </p:txBody>
      </p:sp>
      <p:sp>
        <p:nvSpPr>
          <p:cNvPr id="86" name="38 Recortar rectángulo de esquina diagonal"/>
          <p:cNvSpPr/>
          <p:nvPr/>
        </p:nvSpPr>
        <p:spPr>
          <a:xfrm>
            <a:off x="6008097" y="3587564"/>
            <a:ext cx="4382484" cy="699409"/>
          </a:xfrm>
          <a:prstGeom prst="snip2Diag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Buga - Buenaventura</a:t>
            </a:r>
            <a:endParaRPr lang="es-CO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0" name="38 Recortar rectángulo de esquina diagonal"/>
          <p:cNvSpPr/>
          <p:nvPr/>
        </p:nvSpPr>
        <p:spPr>
          <a:xfrm>
            <a:off x="6008096" y="4626685"/>
            <a:ext cx="4382485" cy="69940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</a:rPr>
              <a:t>Malla vial del Valle del Cauca </a:t>
            </a:r>
            <a:endParaRPr lang="es-CO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1" name="38 Recortar rectángulo de esquina diagonal"/>
          <p:cNvSpPr/>
          <p:nvPr/>
        </p:nvSpPr>
        <p:spPr>
          <a:xfrm>
            <a:off x="6008097" y="5585063"/>
            <a:ext cx="4382484" cy="69940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latin typeface="Impact" panose="020B0806030902050204" pitchFamily="34" charset="0"/>
              </a:rPr>
              <a:t>Buga – Loboguerrero</a:t>
            </a:r>
            <a:endParaRPr lang="es-CO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1995377" y="2794269"/>
            <a:ext cx="1066800" cy="164585"/>
          </a:xfrm>
          <a:custGeom>
            <a:avLst/>
            <a:gdLst>
              <a:gd name="connsiteX0" fmla="*/ 1066800 w 1066800"/>
              <a:gd name="connsiteY0" fmla="*/ 2094 h 164585"/>
              <a:gd name="connsiteX1" fmla="*/ 914400 w 1066800"/>
              <a:gd name="connsiteY1" fmla="*/ 2094 h 164585"/>
              <a:gd name="connsiteX2" fmla="*/ 707571 w 1066800"/>
              <a:gd name="connsiteY2" fmla="*/ 23865 h 164585"/>
              <a:gd name="connsiteX3" fmla="*/ 533400 w 1066800"/>
              <a:gd name="connsiteY3" fmla="*/ 143608 h 164585"/>
              <a:gd name="connsiteX4" fmla="*/ 468086 w 1066800"/>
              <a:gd name="connsiteY4" fmla="*/ 154494 h 164585"/>
              <a:gd name="connsiteX5" fmla="*/ 391886 w 1066800"/>
              <a:gd name="connsiteY5" fmla="*/ 154494 h 164585"/>
              <a:gd name="connsiteX6" fmla="*/ 315686 w 1066800"/>
              <a:gd name="connsiteY6" fmla="*/ 23865 h 164585"/>
              <a:gd name="connsiteX7" fmla="*/ 0 w 1066800"/>
              <a:gd name="connsiteY7" fmla="*/ 2094 h 164585"/>
              <a:gd name="connsiteX8" fmla="*/ 0 w 1066800"/>
              <a:gd name="connsiteY8" fmla="*/ 2094 h 16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164585">
                <a:moveTo>
                  <a:pt x="1066800" y="2094"/>
                </a:moveTo>
                <a:cubicBezTo>
                  <a:pt x="1020535" y="280"/>
                  <a:pt x="974271" y="-1534"/>
                  <a:pt x="914400" y="2094"/>
                </a:cubicBezTo>
                <a:cubicBezTo>
                  <a:pt x="854529" y="5722"/>
                  <a:pt x="771071" y="279"/>
                  <a:pt x="707571" y="23865"/>
                </a:cubicBezTo>
                <a:cubicBezTo>
                  <a:pt x="644071" y="47451"/>
                  <a:pt x="573314" y="121837"/>
                  <a:pt x="533400" y="143608"/>
                </a:cubicBezTo>
                <a:cubicBezTo>
                  <a:pt x="493486" y="165380"/>
                  <a:pt x="491672" y="152680"/>
                  <a:pt x="468086" y="154494"/>
                </a:cubicBezTo>
                <a:cubicBezTo>
                  <a:pt x="444500" y="156308"/>
                  <a:pt x="417286" y="176265"/>
                  <a:pt x="391886" y="154494"/>
                </a:cubicBezTo>
                <a:cubicBezTo>
                  <a:pt x="366486" y="132723"/>
                  <a:pt x="381000" y="49265"/>
                  <a:pt x="315686" y="23865"/>
                </a:cubicBezTo>
                <a:cubicBezTo>
                  <a:pt x="250372" y="-1535"/>
                  <a:pt x="0" y="2094"/>
                  <a:pt x="0" y="2094"/>
                </a:cubicBezTo>
                <a:lnTo>
                  <a:pt x="0" y="2094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2498651" y="2945219"/>
            <a:ext cx="297712" cy="233916"/>
          </a:xfrm>
          <a:custGeom>
            <a:avLst/>
            <a:gdLst>
              <a:gd name="connsiteX0" fmla="*/ 0 w 297712"/>
              <a:gd name="connsiteY0" fmla="*/ 0 h 233916"/>
              <a:gd name="connsiteX1" fmla="*/ 116959 w 297712"/>
              <a:gd name="connsiteY1" fmla="*/ 106325 h 233916"/>
              <a:gd name="connsiteX2" fmla="*/ 202019 w 297712"/>
              <a:gd name="connsiteY2" fmla="*/ 180753 h 233916"/>
              <a:gd name="connsiteX3" fmla="*/ 297712 w 297712"/>
              <a:gd name="connsiteY3" fmla="*/ 233916 h 233916"/>
              <a:gd name="connsiteX4" fmla="*/ 297712 w 297712"/>
              <a:gd name="connsiteY4" fmla="*/ 233916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712" h="233916">
                <a:moveTo>
                  <a:pt x="0" y="0"/>
                </a:moveTo>
                <a:lnTo>
                  <a:pt x="116959" y="106325"/>
                </a:lnTo>
                <a:cubicBezTo>
                  <a:pt x="150629" y="136451"/>
                  <a:pt x="171894" y="159488"/>
                  <a:pt x="202019" y="180753"/>
                </a:cubicBezTo>
                <a:cubicBezTo>
                  <a:pt x="232145" y="202018"/>
                  <a:pt x="297712" y="233916"/>
                  <a:pt x="297712" y="233916"/>
                </a:cubicBezTo>
                <a:lnTo>
                  <a:pt x="297712" y="233916"/>
                </a:lnTo>
              </a:path>
            </a:pathLst>
          </a:custGeom>
          <a:solidFill>
            <a:srgbClr val="7030A0"/>
          </a:solidFill>
          <a:ln w="76200" cap="flat" cmpd="sng" algn="ctr">
            <a:solidFill>
              <a:srgbClr val="7030A0"/>
            </a:solidFill>
            <a:prstDash val="solid"/>
          </a:ln>
          <a:effectLst>
            <a:glow rad="63500">
              <a:srgbClr val="7030A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s-MX" kern="0">
              <a:solidFill>
                <a:srgbClr val="24406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 flipH="1">
            <a:off x="1610830" y="2348573"/>
            <a:ext cx="928774" cy="610279"/>
            <a:chOff x="1487102" y="1492603"/>
            <a:chExt cx="823865" cy="843294"/>
          </a:xfrm>
        </p:grpSpPr>
        <p:sp>
          <p:nvSpPr>
            <p:cNvPr id="14" name="Llamada con línea 2 (barra de énfasis) 13"/>
            <p:cNvSpPr/>
            <p:nvPr/>
          </p:nvSpPr>
          <p:spPr>
            <a:xfrm>
              <a:off x="1628745" y="1492603"/>
              <a:ext cx="682222" cy="166154"/>
            </a:xfrm>
            <a:prstGeom prst="accentCallout2">
              <a:avLst>
                <a:gd name="adj1" fmla="val 90952"/>
                <a:gd name="adj2" fmla="val -6983"/>
                <a:gd name="adj3" fmla="val 89160"/>
                <a:gd name="adj4" fmla="val -19738"/>
                <a:gd name="adj5" fmla="val 452280"/>
                <a:gd name="adj6" fmla="val -17998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L/guerrero</a:t>
              </a:r>
              <a:endParaRPr lang="es-MX" sz="1000" dirty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1487102" y="2252626"/>
              <a:ext cx="68982" cy="83271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0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761758" y="2936708"/>
            <a:ext cx="1277603" cy="301691"/>
            <a:chOff x="3183120" y="3131334"/>
            <a:chExt cx="1277603" cy="314198"/>
          </a:xfrm>
        </p:grpSpPr>
        <p:sp>
          <p:nvSpPr>
            <p:cNvPr id="17" name="Llamada con línea 2 (barra de énfasis) 16"/>
            <p:cNvSpPr/>
            <p:nvPr/>
          </p:nvSpPr>
          <p:spPr>
            <a:xfrm>
              <a:off x="3781231" y="3131334"/>
              <a:ext cx="679492" cy="185857"/>
            </a:xfrm>
            <a:prstGeom prst="accentCallout2">
              <a:avLst>
                <a:gd name="adj1" fmla="val 23626"/>
                <a:gd name="adj2" fmla="val -1067"/>
                <a:gd name="adj3" fmla="val 18750"/>
                <a:gd name="adj4" fmla="val -16667"/>
                <a:gd name="adj5" fmla="val 136395"/>
                <a:gd name="adj6" fmla="val -82473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err="1" smtClean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Mulaló</a:t>
              </a:r>
              <a:endParaRPr lang="es-MX" sz="1000" dirty="0" smtClean="0">
                <a:solidFill>
                  <a:schemeClr val="bg2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3183120" y="3370547"/>
              <a:ext cx="72000" cy="749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2" name="1 Título"/>
          <p:cNvSpPr txBox="1">
            <a:spLocks/>
          </p:cNvSpPr>
          <p:nvPr/>
        </p:nvSpPr>
        <p:spPr>
          <a:xfrm>
            <a:off x="406472" y="275126"/>
            <a:ext cx="11455321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dirty="0" smtClean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Autopistas de </a:t>
            </a:r>
            <a:r>
              <a:rPr lang="es-MX" dirty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Cuarta </a:t>
            </a:r>
            <a:r>
              <a:rPr lang="es-MX" dirty="0" smtClean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Generación – </a:t>
            </a:r>
            <a:r>
              <a:rPr lang="es-MX" dirty="0">
                <a:solidFill>
                  <a:schemeClr val="accent5"/>
                </a:solidFill>
                <a:latin typeface="Candara" panose="020E0502030303020204" pitchFamily="34" charset="0"/>
              </a:rPr>
              <a:t>Valle del Cauca</a:t>
            </a:r>
            <a:endParaRPr lang="es-CO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8081742" y="1198154"/>
            <a:ext cx="4062641" cy="9616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CuadroTexto 93"/>
          <p:cNvSpPr txBox="1"/>
          <p:nvPr/>
        </p:nvSpPr>
        <p:spPr>
          <a:xfrm>
            <a:off x="8165578" y="1281160"/>
            <a:ext cx="359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Inversiones a partir de 2016 por más de</a:t>
            </a:r>
            <a:endParaRPr lang="es-MX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10296929" y="1408243"/>
            <a:ext cx="1895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$2,0 </a:t>
            </a:r>
            <a:r>
              <a:rPr lang="es-MX" sz="4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bn</a:t>
            </a:r>
            <a:endParaRPr lang="es-MX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90" grpId="0" animBg="1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mkDcN.YEu75pGj6X.Dk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0k2Vxv4E2IaC27ejpM4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7phmuGLkeCwSvWah7Nl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e.ToiKTUuLsdf6.4v0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FdzpqqEieoXdHUEYAM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mkDcN.YEu75pGj6X.Dk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0k2Vxv4E2IaC27ejpM4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7phmuGLkeCwSvWah7Nl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cWsvmEokSaesBeg8dAx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c7AiHwREWUMJPYujJVq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z7FBYSI0K.AhFlKogRx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cWsvmEokSaesBeg8dAx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z7FBYSI0K.AhFlKogR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e.ToiKTUuLsdf6.4v0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FdzpqqEieoXdHUEYA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mkDcN.YEu75pGj6X.D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0k2Vxv4E2IaC27ejpM4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7phmuGLkeCwSvWah7N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e.ToiKTUuLsdf6.4v0V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FdzpqqEieoXdHUEYAM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NTILLA ANI PPT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ANI PPT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LANTILLA ANI PPT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201</Words>
  <Application>Microsoft Office PowerPoint</Application>
  <PresentationFormat>Panorámica</PresentationFormat>
  <Paragraphs>62</Paragraphs>
  <Slides>11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MS Mincho</vt:lpstr>
      <vt:lpstr>Agency FB</vt:lpstr>
      <vt:lpstr>Arial</vt:lpstr>
      <vt:lpstr>Calibri</vt:lpstr>
      <vt:lpstr>Calibri Light</vt:lpstr>
      <vt:lpstr>Candara</vt:lpstr>
      <vt:lpstr>Helvetica Neue Bold Condensed</vt:lpstr>
      <vt:lpstr>Impact</vt:lpstr>
      <vt:lpstr>Times New Roman</vt:lpstr>
      <vt:lpstr>Wingdings</vt:lpstr>
      <vt:lpstr>2_Tema de Office</vt:lpstr>
      <vt:lpstr>PLANTILLA ANI PPT</vt:lpstr>
      <vt:lpstr>1_PLANTILLA ANI PPT</vt:lpstr>
      <vt:lpstr>2_PLANTILLA ANI PPT</vt:lpstr>
      <vt:lpstr>think-cell Slide</vt:lpstr>
      <vt:lpstr>Autopistas Cuarta Generación 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 para el Valle del Cauca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Cecilia  Cardona Restrepo</dc:creator>
  <cp:lastModifiedBy>Diana Cardona</cp:lastModifiedBy>
  <cp:revision>39</cp:revision>
  <dcterms:created xsi:type="dcterms:W3CDTF">2015-09-16T17:13:41Z</dcterms:created>
  <dcterms:modified xsi:type="dcterms:W3CDTF">2015-09-17T13:39:30Z</dcterms:modified>
</cp:coreProperties>
</file>