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 id="2147483696" r:id="rId2"/>
    <p:sldMasterId id="2147483708" r:id="rId3"/>
    <p:sldMasterId id="2147483684" r:id="rId4"/>
    <p:sldMasterId id="2147483672" r:id="rId5"/>
    <p:sldMasterId id="2147483720" r:id="rId6"/>
    <p:sldMasterId id="2147483732" r:id="rId7"/>
  </p:sldMasterIdLst>
  <p:notesMasterIdLst>
    <p:notesMasterId r:id="rId29"/>
  </p:notesMasterIdLst>
  <p:handoutMasterIdLst>
    <p:handoutMasterId r:id="rId30"/>
  </p:handoutMasterIdLst>
  <p:sldIdLst>
    <p:sldId id="256" r:id="rId8"/>
    <p:sldId id="310" r:id="rId9"/>
    <p:sldId id="317" r:id="rId10"/>
    <p:sldId id="318" r:id="rId11"/>
    <p:sldId id="319" r:id="rId12"/>
    <p:sldId id="320" r:id="rId13"/>
    <p:sldId id="321" r:id="rId14"/>
    <p:sldId id="350" r:id="rId15"/>
    <p:sldId id="361" r:id="rId16"/>
    <p:sldId id="366" r:id="rId17"/>
    <p:sldId id="344" r:id="rId18"/>
    <p:sldId id="353" r:id="rId19"/>
    <p:sldId id="362" r:id="rId20"/>
    <p:sldId id="363" r:id="rId21"/>
    <p:sldId id="364" r:id="rId22"/>
    <p:sldId id="365" r:id="rId23"/>
    <p:sldId id="351" r:id="rId24"/>
    <p:sldId id="355" r:id="rId25"/>
    <p:sldId id="358" r:id="rId26"/>
    <p:sldId id="359" r:id="rId27"/>
    <p:sldId id="340" r:id="rId28"/>
  </p:sldIdLst>
  <p:sldSz cx="9144000" cy="6858000" type="screen4x3"/>
  <p:notesSz cx="7010400" cy="92964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B84D7183-5F9D-4191-9889-E4F822608A85}">
          <p14:sldIdLst>
            <p14:sldId id="256"/>
            <p14:sldId id="310"/>
            <p14:sldId id="317"/>
            <p14:sldId id="318"/>
            <p14:sldId id="319"/>
            <p14:sldId id="320"/>
            <p14:sldId id="321"/>
            <p14:sldId id="350"/>
            <p14:sldId id="361"/>
            <p14:sldId id="366"/>
            <p14:sldId id="344"/>
            <p14:sldId id="353"/>
            <p14:sldId id="362"/>
            <p14:sldId id="363"/>
            <p14:sldId id="364"/>
            <p14:sldId id="365"/>
            <p14:sldId id="351"/>
            <p14:sldId id="355"/>
            <p14:sldId id="358"/>
            <p14:sldId id="359"/>
            <p14:sldId id="340"/>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los" initials="C" lastIdx="35" clrIdx="0">
    <p:extLst/>
  </p:cmAuthor>
  <p:cmAuthor id="2" name="Carolina Rojas" initials="CR" lastIdx="1" clrIdx="1"/>
  <p:cmAuthor id="3" name="Maria Teresa Suaza Murillo" initials="MTSM" lastIdx="3"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A5C"/>
    <a:srgbClr val="F4F6F5"/>
    <a:srgbClr val="F8FAF9"/>
    <a:srgbClr val="EDEFEE"/>
    <a:srgbClr val="F6F8F8"/>
    <a:srgbClr val="EFF1F1"/>
    <a:srgbClr val="E6EAEA"/>
    <a:srgbClr val="F3FAFF"/>
    <a:srgbClr val="F2F4F8"/>
    <a:srgbClr val="0301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Estilo claro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441" autoAdjust="0"/>
  </p:normalViewPr>
  <p:slideViewPr>
    <p:cSldViewPr>
      <p:cViewPr>
        <p:scale>
          <a:sx n="81" d="100"/>
          <a:sy n="81" d="100"/>
        </p:scale>
        <p:origin x="-1056" y="222"/>
      </p:cViewPr>
      <p:guideLst>
        <p:guide orient="horz" pos="2160"/>
        <p:guide pos="2880"/>
      </p:guideLst>
    </p:cSldViewPr>
  </p:slideViewPr>
  <p:notesTextViewPr>
    <p:cViewPr>
      <p:scale>
        <a:sx n="1" d="1"/>
        <a:sy n="1" d="1"/>
      </p:scale>
      <p:origin x="0" y="0"/>
    </p:cViewPr>
  </p:notesTextViewPr>
  <p:sorterViewPr>
    <p:cViewPr>
      <p:scale>
        <a:sx n="100" d="100"/>
        <a:sy n="100" d="100"/>
      </p:scale>
      <p:origin x="0" y="-391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slideMaster" Target="slideMasters/slideMaster3.xml"/><Relationship Id="rId21" Type="http://schemas.openxmlformats.org/officeDocument/2006/relationships/slide" Target="slides/slide14.xml"/><Relationship Id="rId34" Type="http://schemas.openxmlformats.org/officeDocument/2006/relationships/theme" Target="theme/theme1.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commentAuthors" Target="commentAuthors.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s-CO" dirty="0"/>
          </a:p>
        </p:txBody>
      </p:sp>
      <p:sp>
        <p:nvSpPr>
          <p:cNvPr id="3" name="2 Marcador de fecha"/>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920BC3B9-52BC-4323-8C17-C4CE6C3DBFCE}" type="datetime1">
              <a:rPr lang="es-CO" smtClean="0"/>
              <a:t>30/05/2017</a:t>
            </a:fld>
            <a:endParaRPr lang="es-CO" dirty="0"/>
          </a:p>
        </p:txBody>
      </p:sp>
      <p:sp>
        <p:nvSpPr>
          <p:cNvPr id="4" name="3 Marcador de pie de página"/>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s-CO" dirty="0"/>
          </a:p>
        </p:txBody>
      </p:sp>
      <p:sp>
        <p:nvSpPr>
          <p:cNvPr id="5" name="4 Marcador de número de diapositiva"/>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90580C7-EAA1-4A72-9049-7AFDA26F39E8}" type="slidenum">
              <a:rPr lang="es-CO" smtClean="0"/>
              <a:t>‹Nº›</a:t>
            </a:fld>
            <a:endParaRPr lang="es-CO" dirty="0"/>
          </a:p>
        </p:txBody>
      </p:sp>
    </p:spTree>
    <p:extLst>
      <p:ext uri="{BB962C8B-B14F-4D97-AF65-F5344CB8AC3E}">
        <p14:creationId xmlns:p14="http://schemas.microsoft.com/office/powerpoint/2010/main" val="419570010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s-CO" dirty="0"/>
          </a:p>
        </p:txBody>
      </p:sp>
      <p:sp>
        <p:nvSpPr>
          <p:cNvPr id="3" name="2 Marcador de fecha"/>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5CBDB478-E20D-4DF3-83A9-B80C20577C7F}" type="datetime1">
              <a:rPr lang="es-CO" smtClean="0"/>
              <a:t>30/05/2017</a:t>
            </a:fld>
            <a:endParaRPr lang="es-CO" dirty="0"/>
          </a:p>
        </p:txBody>
      </p:sp>
      <p:sp>
        <p:nvSpPr>
          <p:cNvPr id="4" name="3 Marcador de imagen de diapositiva"/>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s-CO" dirty="0"/>
          </a:p>
        </p:txBody>
      </p:sp>
      <p:sp>
        <p:nvSpPr>
          <p:cNvPr id="5" name="4 Marcador de notas"/>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s-CO" dirty="0"/>
          </a:p>
        </p:txBody>
      </p:sp>
      <p:sp>
        <p:nvSpPr>
          <p:cNvPr id="7" name="6 Marcador de número de diapositiva"/>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6F0DA3F-D258-4D1C-9C08-EE5EF53C1714}" type="slidenum">
              <a:rPr lang="es-CO" smtClean="0"/>
              <a:t>‹Nº›</a:t>
            </a:fld>
            <a:endParaRPr lang="es-CO" dirty="0"/>
          </a:p>
        </p:txBody>
      </p:sp>
    </p:spTree>
    <p:extLst>
      <p:ext uri="{BB962C8B-B14F-4D97-AF65-F5344CB8AC3E}">
        <p14:creationId xmlns:p14="http://schemas.microsoft.com/office/powerpoint/2010/main" val="2111799040"/>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6"/>
            <a:ext cx="7772400" cy="1470025"/>
          </a:xfrm>
        </p:spPr>
        <p:txBody>
          <a:bodyPr/>
          <a:lstStyle/>
          <a:p>
            <a:r>
              <a:rPr lang="es-ES"/>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CO"/>
          </a:p>
        </p:txBody>
      </p:sp>
      <p:sp>
        <p:nvSpPr>
          <p:cNvPr id="4" name="3 Marcador de fecha"/>
          <p:cNvSpPr>
            <a:spLocks noGrp="1"/>
          </p:cNvSpPr>
          <p:nvPr>
            <p:ph type="dt" sz="half" idx="10"/>
          </p:nvPr>
        </p:nvSpPr>
        <p:spPr/>
        <p:txBody>
          <a:bodyPr/>
          <a:lstStyle/>
          <a:p>
            <a:endParaRPr lang="es-CO" dirty="0"/>
          </a:p>
        </p:txBody>
      </p:sp>
      <p:sp>
        <p:nvSpPr>
          <p:cNvPr id="5" name="4 Marcador de pie de página"/>
          <p:cNvSpPr>
            <a:spLocks noGrp="1"/>
          </p:cNvSpPr>
          <p:nvPr>
            <p:ph type="ftr" sz="quarter" idx="11"/>
          </p:nvPr>
        </p:nvSpPr>
        <p:spPr/>
        <p:txBody>
          <a:bodyPr/>
          <a:lstStyle/>
          <a:p>
            <a:endParaRPr lang="es-CO" dirty="0"/>
          </a:p>
        </p:txBody>
      </p:sp>
      <p:sp>
        <p:nvSpPr>
          <p:cNvPr id="6" name="5 Marcador de número de diapositiva"/>
          <p:cNvSpPr>
            <a:spLocks noGrp="1"/>
          </p:cNvSpPr>
          <p:nvPr>
            <p:ph type="sldNum" sz="quarter" idx="12"/>
          </p:nvPr>
        </p:nvSpPr>
        <p:spPr/>
        <p:txBody>
          <a:bodyPr/>
          <a:lstStyle/>
          <a:p>
            <a:fld id="{3F22BD22-150A-4D9E-9AB7-089112A95F73}" type="slidenum">
              <a:rPr lang="es-CO" smtClean="0"/>
              <a:t>‹Nº›</a:t>
            </a:fld>
            <a:endParaRPr lang="es-CO" dirty="0"/>
          </a:p>
        </p:txBody>
      </p:sp>
    </p:spTree>
    <p:extLst>
      <p:ext uri="{BB962C8B-B14F-4D97-AF65-F5344CB8AC3E}">
        <p14:creationId xmlns:p14="http://schemas.microsoft.com/office/powerpoint/2010/main" val="2773181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endParaRPr lang="es-CO" dirty="0"/>
          </a:p>
        </p:txBody>
      </p:sp>
      <p:sp>
        <p:nvSpPr>
          <p:cNvPr id="5" name="4 Marcador de pie de página"/>
          <p:cNvSpPr>
            <a:spLocks noGrp="1"/>
          </p:cNvSpPr>
          <p:nvPr>
            <p:ph type="ftr" sz="quarter" idx="11"/>
          </p:nvPr>
        </p:nvSpPr>
        <p:spPr/>
        <p:txBody>
          <a:bodyPr/>
          <a:lstStyle/>
          <a:p>
            <a:endParaRPr lang="es-CO" dirty="0"/>
          </a:p>
        </p:txBody>
      </p:sp>
      <p:sp>
        <p:nvSpPr>
          <p:cNvPr id="6" name="5 Marcador de número de diapositiva"/>
          <p:cNvSpPr>
            <a:spLocks noGrp="1"/>
          </p:cNvSpPr>
          <p:nvPr>
            <p:ph type="sldNum" sz="quarter" idx="12"/>
          </p:nvPr>
        </p:nvSpPr>
        <p:spPr/>
        <p:txBody>
          <a:bodyPr/>
          <a:lstStyle/>
          <a:p>
            <a:fld id="{3F22BD22-150A-4D9E-9AB7-089112A95F73}" type="slidenum">
              <a:rPr lang="es-CO" smtClean="0"/>
              <a:t>‹Nº›</a:t>
            </a:fld>
            <a:endParaRPr lang="es-CO" dirty="0"/>
          </a:p>
        </p:txBody>
      </p:sp>
    </p:spTree>
    <p:extLst>
      <p:ext uri="{BB962C8B-B14F-4D97-AF65-F5344CB8AC3E}">
        <p14:creationId xmlns:p14="http://schemas.microsoft.com/office/powerpoint/2010/main" val="10640735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2057400" cy="5851525"/>
          </a:xfrm>
        </p:spPr>
        <p:txBody>
          <a:bodyPr vert="eaVert"/>
          <a:lstStyle/>
          <a:p>
            <a:r>
              <a:rPr lang="es-ES"/>
              <a:t>Haga clic para modificar el estilo de título del patrón</a:t>
            </a:r>
            <a:endParaRPr lang="es-CO"/>
          </a:p>
        </p:txBody>
      </p:sp>
      <p:sp>
        <p:nvSpPr>
          <p:cNvPr id="3" name="2 Marcador de texto vertical"/>
          <p:cNvSpPr>
            <a:spLocks noGrp="1"/>
          </p:cNvSpPr>
          <p:nvPr>
            <p:ph type="body" orient="vert" idx="1"/>
          </p:nvPr>
        </p:nvSpPr>
        <p:spPr>
          <a:xfrm>
            <a:off x="457200" y="274639"/>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endParaRPr lang="es-CO" dirty="0"/>
          </a:p>
        </p:txBody>
      </p:sp>
      <p:sp>
        <p:nvSpPr>
          <p:cNvPr id="5" name="4 Marcador de pie de página"/>
          <p:cNvSpPr>
            <a:spLocks noGrp="1"/>
          </p:cNvSpPr>
          <p:nvPr>
            <p:ph type="ftr" sz="quarter" idx="11"/>
          </p:nvPr>
        </p:nvSpPr>
        <p:spPr/>
        <p:txBody>
          <a:bodyPr/>
          <a:lstStyle/>
          <a:p>
            <a:endParaRPr lang="es-CO" dirty="0"/>
          </a:p>
        </p:txBody>
      </p:sp>
      <p:sp>
        <p:nvSpPr>
          <p:cNvPr id="6" name="5 Marcador de número de diapositiva"/>
          <p:cNvSpPr>
            <a:spLocks noGrp="1"/>
          </p:cNvSpPr>
          <p:nvPr>
            <p:ph type="sldNum" sz="quarter" idx="12"/>
          </p:nvPr>
        </p:nvSpPr>
        <p:spPr/>
        <p:txBody>
          <a:bodyPr/>
          <a:lstStyle/>
          <a:p>
            <a:fld id="{3F22BD22-150A-4D9E-9AB7-089112A95F73}" type="slidenum">
              <a:rPr lang="es-CO" smtClean="0"/>
              <a:t>‹Nº›</a:t>
            </a:fld>
            <a:endParaRPr lang="es-CO" dirty="0"/>
          </a:p>
        </p:txBody>
      </p:sp>
    </p:spTree>
    <p:extLst>
      <p:ext uri="{BB962C8B-B14F-4D97-AF65-F5344CB8AC3E}">
        <p14:creationId xmlns:p14="http://schemas.microsoft.com/office/powerpoint/2010/main" val="22701305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CO"/>
          </a:p>
        </p:txBody>
      </p:sp>
      <p:sp>
        <p:nvSpPr>
          <p:cNvPr id="4" name="3 Marcador de fecha"/>
          <p:cNvSpPr>
            <a:spLocks noGrp="1"/>
          </p:cNvSpPr>
          <p:nvPr>
            <p:ph type="dt" sz="half" idx="10"/>
          </p:nvPr>
        </p:nvSpPr>
        <p:spPr/>
        <p:txBody>
          <a:bodyPr/>
          <a:lstStyle/>
          <a:p>
            <a:fld id="{D0D4E8BA-6D86-466A-BC13-EDCF3A0A0EB3}" type="datetimeFigureOut">
              <a:rPr lang="es-CO" smtClean="0"/>
              <a:t>30/05/2017</a:t>
            </a:fld>
            <a:endParaRPr lang="es-CO" dirty="0"/>
          </a:p>
        </p:txBody>
      </p:sp>
      <p:sp>
        <p:nvSpPr>
          <p:cNvPr id="5" name="4 Marcador de pie de página"/>
          <p:cNvSpPr>
            <a:spLocks noGrp="1"/>
          </p:cNvSpPr>
          <p:nvPr>
            <p:ph type="ftr" sz="quarter" idx="11"/>
          </p:nvPr>
        </p:nvSpPr>
        <p:spPr/>
        <p:txBody>
          <a:bodyPr/>
          <a:lstStyle/>
          <a:p>
            <a:endParaRPr lang="es-CO" dirty="0"/>
          </a:p>
        </p:txBody>
      </p:sp>
      <p:sp>
        <p:nvSpPr>
          <p:cNvPr id="6" name="5 Marcador de número de diapositiva"/>
          <p:cNvSpPr>
            <a:spLocks noGrp="1"/>
          </p:cNvSpPr>
          <p:nvPr>
            <p:ph type="sldNum" sz="quarter" idx="12"/>
          </p:nvPr>
        </p:nvSpPr>
        <p:spPr/>
        <p:txBody>
          <a:bodyPr/>
          <a:lstStyle/>
          <a:p>
            <a:fld id="{4B481E87-6F9A-4D4A-8C0B-68B8E7FEE4B2}" type="slidenum">
              <a:rPr lang="es-CO" smtClean="0"/>
              <a:t>‹Nº›</a:t>
            </a:fld>
            <a:endParaRPr lang="es-CO" dirty="0"/>
          </a:p>
        </p:txBody>
      </p:sp>
    </p:spTree>
    <p:extLst>
      <p:ext uri="{BB962C8B-B14F-4D97-AF65-F5344CB8AC3E}">
        <p14:creationId xmlns:p14="http://schemas.microsoft.com/office/powerpoint/2010/main" val="37379196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D0D4E8BA-6D86-466A-BC13-EDCF3A0A0EB3}" type="datetimeFigureOut">
              <a:rPr lang="es-CO" smtClean="0"/>
              <a:t>30/05/2017</a:t>
            </a:fld>
            <a:endParaRPr lang="es-CO" dirty="0"/>
          </a:p>
        </p:txBody>
      </p:sp>
      <p:sp>
        <p:nvSpPr>
          <p:cNvPr id="5" name="4 Marcador de pie de página"/>
          <p:cNvSpPr>
            <a:spLocks noGrp="1"/>
          </p:cNvSpPr>
          <p:nvPr>
            <p:ph type="ftr" sz="quarter" idx="11"/>
          </p:nvPr>
        </p:nvSpPr>
        <p:spPr/>
        <p:txBody>
          <a:bodyPr/>
          <a:lstStyle/>
          <a:p>
            <a:endParaRPr lang="es-CO" dirty="0"/>
          </a:p>
        </p:txBody>
      </p:sp>
      <p:sp>
        <p:nvSpPr>
          <p:cNvPr id="6" name="5 Marcador de número de diapositiva"/>
          <p:cNvSpPr>
            <a:spLocks noGrp="1"/>
          </p:cNvSpPr>
          <p:nvPr>
            <p:ph type="sldNum" sz="quarter" idx="12"/>
          </p:nvPr>
        </p:nvSpPr>
        <p:spPr/>
        <p:txBody>
          <a:bodyPr/>
          <a:lstStyle/>
          <a:p>
            <a:fld id="{4B481E87-6F9A-4D4A-8C0B-68B8E7FEE4B2}" type="slidenum">
              <a:rPr lang="es-CO" smtClean="0"/>
              <a:t>‹Nº›</a:t>
            </a:fld>
            <a:endParaRPr lang="es-CO" dirty="0"/>
          </a:p>
        </p:txBody>
      </p:sp>
    </p:spTree>
    <p:extLst>
      <p:ext uri="{BB962C8B-B14F-4D97-AF65-F5344CB8AC3E}">
        <p14:creationId xmlns:p14="http://schemas.microsoft.com/office/powerpoint/2010/main" val="25825529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D0D4E8BA-6D86-466A-BC13-EDCF3A0A0EB3}" type="datetimeFigureOut">
              <a:rPr lang="es-CO" smtClean="0"/>
              <a:t>30/05/2017</a:t>
            </a:fld>
            <a:endParaRPr lang="es-CO" dirty="0"/>
          </a:p>
        </p:txBody>
      </p:sp>
      <p:sp>
        <p:nvSpPr>
          <p:cNvPr id="5" name="4 Marcador de pie de página"/>
          <p:cNvSpPr>
            <a:spLocks noGrp="1"/>
          </p:cNvSpPr>
          <p:nvPr>
            <p:ph type="ftr" sz="quarter" idx="11"/>
          </p:nvPr>
        </p:nvSpPr>
        <p:spPr/>
        <p:txBody>
          <a:bodyPr/>
          <a:lstStyle/>
          <a:p>
            <a:endParaRPr lang="es-CO" dirty="0"/>
          </a:p>
        </p:txBody>
      </p:sp>
      <p:sp>
        <p:nvSpPr>
          <p:cNvPr id="6" name="5 Marcador de número de diapositiva"/>
          <p:cNvSpPr>
            <a:spLocks noGrp="1"/>
          </p:cNvSpPr>
          <p:nvPr>
            <p:ph type="sldNum" sz="quarter" idx="12"/>
          </p:nvPr>
        </p:nvSpPr>
        <p:spPr/>
        <p:txBody>
          <a:bodyPr/>
          <a:lstStyle/>
          <a:p>
            <a:fld id="{4B481E87-6F9A-4D4A-8C0B-68B8E7FEE4B2}" type="slidenum">
              <a:rPr lang="es-CO" smtClean="0"/>
              <a:t>‹Nº›</a:t>
            </a:fld>
            <a:endParaRPr lang="es-CO" dirty="0"/>
          </a:p>
        </p:txBody>
      </p:sp>
    </p:spTree>
    <p:extLst>
      <p:ext uri="{BB962C8B-B14F-4D97-AF65-F5344CB8AC3E}">
        <p14:creationId xmlns:p14="http://schemas.microsoft.com/office/powerpoint/2010/main" val="8339765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4 Marcador de fecha"/>
          <p:cNvSpPr>
            <a:spLocks noGrp="1"/>
          </p:cNvSpPr>
          <p:nvPr>
            <p:ph type="dt" sz="half" idx="10"/>
          </p:nvPr>
        </p:nvSpPr>
        <p:spPr/>
        <p:txBody>
          <a:bodyPr/>
          <a:lstStyle/>
          <a:p>
            <a:fld id="{D0D4E8BA-6D86-466A-BC13-EDCF3A0A0EB3}" type="datetimeFigureOut">
              <a:rPr lang="es-CO" smtClean="0"/>
              <a:t>30/05/2017</a:t>
            </a:fld>
            <a:endParaRPr lang="es-CO" dirty="0"/>
          </a:p>
        </p:txBody>
      </p:sp>
      <p:sp>
        <p:nvSpPr>
          <p:cNvPr id="6" name="5 Marcador de pie de página"/>
          <p:cNvSpPr>
            <a:spLocks noGrp="1"/>
          </p:cNvSpPr>
          <p:nvPr>
            <p:ph type="ftr" sz="quarter" idx="11"/>
          </p:nvPr>
        </p:nvSpPr>
        <p:spPr/>
        <p:txBody>
          <a:bodyPr/>
          <a:lstStyle/>
          <a:p>
            <a:endParaRPr lang="es-CO" dirty="0"/>
          </a:p>
        </p:txBody>
      </p:sp>
      <p:sp>
        <p:nvSpPr>
          <p:cNvPr id="7" name="6 Marcador de número de diapositiva"/>
          <p:cNvSpPr>
            <a:spLocks noGrp="1"/>
          </p:cNvSpPr>
          <p:nvPr>
            <p:ph type="sldNum" sz="quarter" idx="12"/>
          </p:nvPr>
        </p:nvSpPr>
        <p:spPr/>
        <p:txBody>
          <a:bodyPr/>
          <a:lstStyle/>
          <a:p>
            <a:fld id="{4B481E87-6F9A-4D4A-8C0B-68B8E7FEE4B2}" type="slidenum">
              <a:rPr lang="es-CO" smtClean="0"/>
              <a:t>‹Nº›</a:t>
            </a:fld>
            <a:endParaRPr lang="es-CO" dirty="0"/>
          </a:p>
        </p:txBody>
      </p:sp>
    </p:spTree>
    <p:extLst>
      <p:ext uri="{BB962C8B-B14F-4D97-AF65-F5344CB8AC3E}">
        <p14:creationId xmlns:p14="http://schemas.microsoft.com/office/powerpoint/2010/main" val="16194191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6 Marcador de fecha"/>
          <p:cNvSpPr>
            <a:spLocks noGrp="1"/>
          </p:cNvSpPr>
          <p:nvPr>
            <p:ph type="dt" sz="half" idx="10"/>
          </p:nvPr>
        </p:nvSpPr>
        <p:spPr/>
        <p:txBody>
          <a:bodyPr/>
          <a:lstStyle/>
          <a:p>
            <a:fld id="{D0D4E8BA-6D86-466A-BC13-EDCF3A0A0EB3}" type="datetimeFigureOut">
              <a:rPr lang="es-CO" smtClean="0"/>
              <a:t>30/05/2017</a:t>
            </a:fld>
            <a:endParaRPr lang="es-CO" dirty="0"/>
          </a:p>
        </p:txBody>
      </p:sp>
      <p:sp>
        <p:nvSpPr>
          <p:cNvPr id="8" name="7 Marcador de pie de página"/>
          <p:cNvSpPr>
            <a:spLocks noGrp="1"/>
          </p:cNvSpPr>
          <p:nvPr>
            <p:ph type="ftr" sz="quarter" idx="11"/>
          </p:nvPr>
        </p:nvSpPr>
        <p:spPr/>
        <p:txBody>
          <a:bodyPr/>
          <a:lstStyle/>
          <a:p>
            <a:endParaRPr lang="es-CO" dirty="0"/>
          </a:p>
        </p:txBody>
      </p:sp>
      <p:sp>
        <p:nvSpPr>
          <p:cNvPr id="9" name="8 Marcador de número de diapositiva"/>
          <p:cNvSpPr>
            <a:spLocks noGrp="1"/>
          </p:cNvSpPr>
          <p:nvPr>
            <p:ph type="sldNum" sz="quarter" idx="12"/>
          </p:nvPr>
        </p:nvSpPr>
        <p:spPr/>
        <p:txBody>
          <a:bodyPr/>
          <a:lstStyle/>
          <a:p>
            <a:fld id="{4B481E87-6F9A-4D4A-8C0B-68B8E7FEE4B2}" type="slidenum">
              <a:rPr lang="es-CO" smtClean="0"/>
              <a:t>‹Nº›</a:t>
            </a:fld>
            <a:endParaRPr lang="es-CO" dirty="0"/>
          </a:p>
        </p:txBody>
      </p:sp>
    </p:spTree>
    <p:extLst>
      <p:ext uri="{BB962C8B-B14F-4D97-AF65-F5344CB8AC3E}">
        <p14:creationId xmlns:p14="http://schemas.microsoft.com/office/powerpoint/2010/main" val="21097374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fecha"/>
          <p:cNvSpPr>
            <a:spLocks noGrp="1"/>
          </p:cNvSpPr>
          <p:nvPr>
            <p:ph type="dt" sz="half" idx="10"/>
          </p:nvPr>
        </p:nvSpPr>
        <p:spPr/>
        <p:txBody>
          <a:bodyPr/>
          <a:lstStyle/>
          <a:p>
            <a:fld id="{D0D4E8BA-6D86-466A-BC13-EDCF3A0A0EB3}" type="datetimeFigureOut">
              <a:rPr lang="es-CO" smtClean="0"/>
              <a:t>30/05/2017</a:t>
            </a:fld>
            <a:endParaRPr lang="es-CO" dirty="0"/>
          </a:p>
        </p:txBody>
      </p:sp>
      <p:sp>
        <p:nvSpPr>
          <p:cNvPr id="4" name="3 Marcador de pie de página"/>
          <p:cNvSpPr>
            <a:spLocks noGrp="1"/>
          </p:cNvSpPr>
          <p:nvPr>
            <p:ph type="ftr" sz="quarter" idx="11"/>
          </p:nvPr>
        </p:nvSpPr>
        <p:spPr/>
        <p:txBody>
          <a:bodyPr/>
          <a:lstStyle/>
          <a:p>
            <a:endParaRPr lang="es-CO" dirty="0"/>
          </a:p>
        </p:txBody>
      </p:sp>
      <p:sp>
        <p:nvSpPr>
          <p:cNvPr id="5" name="4 Marcador de número de diapositiva"/>
          <p:cNvSpPr>
            <a:spLocks noGrp="1"/>
          </p:cNvSpPr>
          <p:nvPr>
            <p:ph type="sldNum" sz="quarter" idx="12"/>
          </p:nvPr>
        </p:nvSpPr>
        <p:spPr/>
        <p:txBody>
          <a:bodyPr/>
          <a:lstStyle/>
          <a:p>
            <a:fld id="{4B481E87-6F9A-4D4A-8C0B-68B8E7FEE4B2}" type="slidenum">
              <a:rPr lang="es-CO" smtClean="0"/>
              <a:t>‹Nº›</a:t>
            </a:fld>
            <a:endParaRPr lang="es-CO" dirty="0"/>
          </a:p>
        </p:txBody>
      </p:sp>
    </p:spTree>
    <p:extLst>
      <p:ext uri="{BB962C8B-B14F-4D97-AF65-F5344CB8AC3E}">
        <p14:creationId xmlns:p14="http://schemas.microsoft.com/office/powerpoint/2010/main" val="2890579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0D4E8BA-6D86-466A-BC13-EDCF3A0A0EB3}" type="datetimeFigureOut">
              <a:rPr lang="es-CO" smtClean="0"/>
              <a:t>30/05/2017</a:t>
            </a:fld>
            <a:endParaRPr lang="es-CO" dirty="0"/>
          </a:p>
        </p:txBody>
      </p:sp>
      <p:sp>
        <p:nvSpPr>
          <p:cNvPr id="3" name="2 Marcador de pie de página"/>
          <p:cNvSpPr>
            <a:spLocks noGrp="1"/>
          </p:cNvSpPr>
          <p:nvPr>
            <p:ph type="ftr" sz="quarter" idx="11"/>
          </p:nvPr>
        </p:nvSpPr>
        <p:spPr/>
        <p:txBody>
          <a:bodyPr/>
          <a:lstStyle/>
          <a:p>
            <a:endParaRPr lang="es-CO" dirty="0"/>
          </a:p>
        </p:txBody>
      </p:sp>
      <p:sp>
        <p:nvSpPr>
          <p:cNvPr id="4" name="3 Marcador de número de diapositiva"/>
          <p:cNvSpPr>
            <a:spLocks noGrp="1"/>
          </p:cNvSpPr>
          <p:nvPr>
            <p:ph type="sldNum" sz="quarter" idx="12"/>
          </p:nvPr>
        </p:nvSpPr>
        <p:spPr/>
        <p:txBody>
          <a:bodyPr/>
          <a:lstStyle/>
          <a:p>
            <a:fld id="{4B481E87-6F9A-4D4A-8C0B-68B8E7FEE4B2}" type="slidenum">
              <a:rPr lang="es-CO" smtClean="0"/>
              <a:t>‹Nº›</a:t>
            </a:fld>
            <a:endParaRPr lang="es-CO" dirty="0"/>
          </a:p>
        </p:txBody>
      </p:sp>
    </p:spTree>
    <p:extLst>
      <p:ext uri="{BB962C8B-B14F-4D97-AF65-F5344CB8AC3E}">
        <p14:creationId xmlns:p14="http://schemas.microsoft.com/office/powerpoint/2010/main" val="33954775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D0D4E8BA-6D86-466A-BC13-EDCF3A0A0EB3}" type="datetimeFigureOut">
              <a:rPr lang="es-CO" smtClean="0"/>
              <a:t>30/05/2017</a:t>
            </a:fld>
            <a:endParaRPr lang="es-CO" dirty="0"/>
          </a:p>
        </p:txBody>
      </p:sp>
      <p:sp>
        <p:nvSpPr>
          <p:cNvPr id="6" name="5 Marcador de pie de página"/>
          <p:cNvSpPr>
            <a:spLocks noGrp="1"/>
          </p:cNvSpPr>
          <p:nvPr>
            <p:ph type="ftr" sz="quarter" idx="11"/>
          </p:nvPr>
        </p:nvSpPr>
        <p:spPr/>
        <p:txBody>
          <a:bodyPr/>
          <a:lstStyle/>
          <a:p>
            <a:endParaRPr lang="es-CO" dirty="0"/>
          </a:p>
        </p:txBody>
      </p:sp>
      <p:sp>
        <p:nvSpPr>
          <p:cNvPr id="7" name="6 Marcador de número de diapositiva"/>
          <p:cNvSpPr>
            <a:spLocks noGrp="1"/>
          </p:cNvSpPr>
          <p:nvPr>
            <p:ph type="sldNum" sz="quarter" idx="12"/>
          </p:nvPr>
        </p:nvSpPr>
        <p:spPr/>
        <p:txBody>
          <a:bodyPr/>
          <a:lstStyle/>
          <a:p>
            <a:fld id="{4B481E87-6F9A-4D4A-8C0B-68B8E7FEE4B2}" type="slidenum">
              <a:rPr lang="es-CO" smtClean="0"/>
              <a:t>‹Nº›</a:t>
            </a:fld>
            <a:endParaRPr lang="es-CO" dirty="0"/>
          </a:p>
        </p:txBody>
      </p:sp>
    </p:spTree>
    <p:extLst>
      <p:ext uri="{BB962C8B-B14F-4D97-AF65-F5344CB8AC3E}">
        <p14:creationId xmlns:p14="http://schemas.microsoft.com/office/powerpoint/2010/main" val="2042657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endParaRPr lang="es-CO" dirty="0"/>
          </a:p>
        </p:txBody>
      </p:sp>
      <p:sp>
        <p:nvSpPr>
          <p:cNvPr id="5" name="4 Marcador de pie de página"/>
          <p:cNvSpPr>
            <a:spLocks noGrp="1"/>
          </p:cNvSpPr>
          <p:nvPr>
            <p:ph type="ftr" sz="quarter" idx="11"/>
          </p:nvPr>
        </p:nvSpPr>
        <p:spPr/>
        <p:txBody>
          <a:bodyPr/>
          <a:lstStyle/>
          <a:p>
            <a:endParaRPr lang="es-CO" dirty="0"/>
          </a:p>
        </p:txBody>
      </p:sp>
      <p:sp>
        <p:nvSpPr>
          <p:cNvPr id="6" name="5 Marcador de número de diapositiva"/>
          <p:cNvSpPr>
            <a:spLocks noGrp="1"/>
          </p:cNvSpPr>
          <p:nvPr>
            <p:ph type="sldNum" sz="quarter" idx="12"/>
          </p:nvPr>
        </p:nvSpPr>
        <p:spPr/>
        <p:txBody>
          <a:bodyPr/>
          <a:lstStyle/>
          <a:p>
            <a:fld id="{3F22BD22-150A-4D9E-9AB7-089112A95F73}" type="slidenum">
              <a:rPr lang="es-CO" smtClean="0"/>
              <a:t>‹Nº›</a:t>
            </a:fld>
            <a:endParaRPr lang="es-CO" dirty="0"/>
          </a:p>
        </p:txBody>
      </p:sp>
    </p:spTree>
    <p:extLst>
      <p:ext uri="{BB962C8B-B14F-4D97-AF65-F5344CB8AC3E}">
        <p14:creationId xmlns:p14="http://schemas.microsoft.com/office/powerpoint/2010/main" val="80027647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D0D4E8BA-6D86-466A-BC13-EDCF3A0A0EB3}" type="datetimeFigureOut">
              <a:rPr lang="es-CO" smtClean="0"/>
              <a:t>30/05/2017</a:t>
            </a:fld>
            <a:endParaRPr lang="es-CO" dirty="0"/>
          </a:p>
        </p:txBody>
      </p:sp>
      <p:sp>
        <p:nvSpPr>
          <p:cNvPr id="6" name="5 Marcador de pie de página"/>
          <p:cNvSpPr>
            <a:spLocks noGrp="1"/>
          </p:cNvSpPr>
          <p:nvPr>
            <p:ph type="ftr" sz="quarter" idx="11"/>
          </p:nvPr>
        </p:nvSpPr>
        <p:spPr/>
        <p:txBody>
          <a:bodyPr/>
          <a:lstStyle/>
          <a:p>
            <a:endParaRPr lang="es-CO" dirty="0"/>
          </a:p>
        </p:txBody>
      </p:sp>
      <p:sp>
        <p:nvSpPr>
          <p:cNvPr id="7" name="6 Marcador de número de diapositiva"/>
          <p:cNvSpPr>
            <a:spLocks noGrp="1"/>
          </p:cNvSpPr>
          <p:nvPr>
            <p:ph type="sldNum" sz="quarter" idx="12"/>
          </p:nvPr>
        </p:nvSpPr>
        <p:spPr/>
        <p:txBody>
          <a:bodyPr/>
          <a:lstStyle/>
          <a:p>
            <a:fld id="{4B481E87-6F9A-4D4A-8C0B-68B8E7FEE4B2}" type="slidenum">
              <a:rPr lang="es-CO" smtClean="0"/>
              <a:t>‹Nº›</a:t>
            </a:fld>
            <a:endParaRPr lang="es-CO" dirty="0"/>
          </a:p>
        </p:txBody>
      </p:sp>
    </p:spTree>
    <p:extLst>
      <p:ext uri="{BB962C8B-B14F-4D97-AF65-F5344CB8AC3E}">
        <p14:creationId xmlns:p14="http://schemas.microsoft.com/office/powerpoint/2010/main" val="39518802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D0D4E8BA-6D86-466A-BC13-EDCF3A0A0EB3}" type="datetimeFigureOut">
              <a:rPr lang="es-CO" smtClean="0"/>
              <a:t>30/05/2017</a:t>
            </a:fld>
            <a:endParaRPr lang="es-CO" dirty="0"/>
          </a:p>
        </p:txBody>
      </p:sp>
      <p:sp>
        <p:nvSpPr>
          <p:cNvPr id="5" name="4 Marcador de pie de página"/>
          <p:cNvSpPr>
            <a:spLocks noGrp="1"/>
          </p:cNvSpPr>
          <p:nvPr>
            <p:ph type="ftr" sz="quarter" idx="11"/>
          </p:nvPr>
        </p:nvSpPr>
        <p:spPr/>
        <p:txBody>
          <a:bodyPr/>
          <a:lstStyle/>
          <a:p>
            <a:endParaRPr lang="es-CO" dirty="0"/>
          </a:p>
        </p:txBody>
      </p:sp>
      <p:sp>
        <p:nvSpPr>
          <p:cNvPr id="6" name="5 Marcador de número de diapositiva"/>
          <p:cNvSpPr>
            <a:spLocks noGrp="1"/>
          </p:cNvSpPr>
          <p:nvPr>
            <p:ph type="sldNum" sz="quarter" idx="12"/>
          </p:nvPr>
        </p:nvSpPr>
        <p:spPr/>
        <p:txBody>
          <a:bodyPr/>
          <a:lstStyle/>
          <a:p>
            <a:fld id="{4B481E87-6F9A-4D4A-8C0B-68B8E7FEE4B2}" type="slidenum">
              <a:rPr lang="es-CO" smtClean="0"/>
              <a:t>‹Nº›</a:t>
            </a:fld>
            <a:endParaRPr lang="es-CO" dirty="0"/>
          </a:p>
        </p:txBody>
      </p:sp>
    </p:spTree>
    <p:extLst>
      <p:ext uri="{BB962C8B-B14F-4D97-AF65-F5344CB8AC3E}">
        <p14:creationId xmlns:p14="http://schemas.microsoft.com/office/powerpoint/2010/main" val="14585543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D0D4E8BA-6D86-466A-BC13-EDCF3A0A0EB3}" type="datetimeFigureOut">
              <a:rPr lang="es-CO" smtClean="0"/>
              <a:t>30/05/2017</a:t>
            </a:fld>
            <a:endParaRPr lang="es-CO" dirty="0"/>
          </a:p>
        </p:txBody>
      </p:sp>
      <p:sp>
        <p:nvSpPr>
          <p:cNvPr id="5" name="4 Marcador de pie de página"/>
          <p:cNvSpPr>
            <a:spLocks noGrp="1"/>
          </p:cNvSpPr>
          <p:nvPr>
            <p:ph type="ftr" sz="quarter" idx="11"/>
          </p:nvPr>
        </p:nvSpPr>
        <p:spPr/>
        <p:txBody>
          <a:bodyPr/>
          <a:lstStyle/>
          <a:p>
            <a:endParaRPr lang="es-CO" dirty="0"/>
          </a:p>
        </p:txBody>
      </p:sp>
      <p:sp>
        <p:nvSpPr>
          <p:cNvPr id="6" name="5 Marcador de número de diapositiva"/>
          <p:cNvSpPr>
            <a:spLocks noGrp="1"/>
          </p:cNvSpPr>
          <p:nvPr>
            <p:ph type="sldNum" sz="quarter" idx="12"/>
          </p:nvPr>
        </p:nvSpPr>
        <p:spPr/>
        <p:txBody>
          <a:bodyPr/>
          <a:lstStyle/>
          <a:p>
            <a:fld id="{4B481E87-6F9A-4D4A-8C0B-68B8E7FEE4B2}" type="slidenum">
              <a:rPr lang="es-CO" smtClean="0"/>
              <a:t>‹Nº›</a:t>
            </a:fld>
            <a:endParaRPr lang="es-CO" dirty="0"/>
          </a:p>
        </p:txBody>
      </p:sp>
    </p:spTree>
    <p:extLst>
      <p:ext uri="{BB962C8B-B14F-4D97-AF65-F5344CB8AC3E}">
        <p14:creationId xmlns:p14="http://schemas.microsoft.com/office/powerpoint/2010/main" val="273493419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CO"/>
          </a:p>
        </p:txBody>
      </p:sp>
      <p:sp>
        <p:nvSpPr>
          <p:cNvPr id="4" name="3 Marcador de fecha"/>
          <p:cNvSpPr>
            <a:spLocks noGrp="1"/>
          </p:cNvSpPr>
          <p:nvPr>
            <p:ph type="dt" sz="half" idx="10"/>
          </p:nvPr>
        </p:nvSpPr>
        <p:spPr/>
        <p:txBody>
          <a:bodyPr/>
          <a:lstStyle/>
          <a:p>
            <a:fld id="{4FCB3688-6D9F-418B-82A3-6A6F0A3567D4}" type="datetimeFigureOut">
              <a:rPr lang="es-CO" smtClean="0"/>
              <a:t>30/05/2017</a:t>
            </a:fld>
            <a:endParaRPr lang="es-CO" dirty="0"/>
          </a:p>
        </p:txBody>
      </p:sp>
      <p:sp>
        <p:nvSpPr>
          <p:cNvPr id="5" name="4 Marcador de pie de página"/>
          <p:cNvSpPr>
            <a:spLocks noGrp="1"/>
          </p:cNvSpPr>
          <p:nvPr>
            <p:ph type="ftr" sz="quarter" idx="11"/>
          </p:nvPr>
        </p:nvSpPr>
        <p:spPr/>
        <p:txBody>
          <a:bodyPr/>
          <a:lstStyle/>
          <a:p>
            <a:endParaRPr lang="es-CO" dirty="0"/>
          </a:p>
        </p:txBody>
      </p:sp>
      <p:sp>
        <p:nvSpPr>
          <p:cNvPr id="6" name="5 Marcador de número de diapositiva"/>
          <p:cNvSpPr>
            <a:spLocks noGrp="1"/>
          </p:cNvSpPr>
          <p:nvPr>
            <p:ph type="sldNum" sz="quarter" idx="12"/>
          </p:nvPr>
        </p:nvSpPr>
        <p:spPr/>
        <p:txBody>
          <a:bodyPr/>
          <a:lstStyle/>
          <a:p>
            <a:fld id="{A9E49943-A3A7-4C29-BB5B-B0EB8B2FBECF}" type="slidenum">
              <a:rPr lang="es-CO" smtClean="0"/>
              <a:t>‹Nº›</a:t>
            </a:fld>
            <a:endParaRPr lang="es-CO" dirty="0"/>
          </a:p>
        </p:txBody>
      </p:sp>
    </p:spTree>
    <p:extLst>
      <p:ext uri="{BB962C8B-B14F-4D97-AF65-F5344CB8AC3E}">
        <p14:creationId xmlns:p14="http://schemas.microsoft.com/office/powerpoint/2010/main" val="69622869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4FCB3688-6D9F-418B-82A3-6A6F0A3567D4}" type="datetimeFigureOut">
              <a:rPr lang="es-CO" smtClean="0"/>
              <a:t>30/05/2017</a:t>
            </a:fld>
            <a:endParaRPr lang="es-CO" dirty="0"/>
          </a:p>
        </p:txBody>
      </p:sp>
      <p:sp>
        <p:nvSpPr>
          <p:cNvPr id="5" name="4 Marcador de pie de página"/>
          <p:cNvSpPr>
            <a:spLocks noGrp="1"/>
          </p:cNvSpPr>
          <p:nvPr>
            <p:ph type="ftr" sz="quarter" idx="11"/>
          </p:nvPr>
        </p:nvSpPr>
        <p:spPr/>
        <p:txBody>
          <a:bodyPr/>
          <a:lstStyle/>
          <a:p>
            <a:endParaRPr lang="es-CO" dirty="0"/>
          </a:p>
        </p:txBody>
      </p:sp>
      <p:sp>
        <p:nvSpPr>
          <p:cNvPr id="6" name="5 Marcador de número de diapositiva"/>
          <p:cNvSpPr>
            <a:spLocks noGrp="1"/>
          </p:cNvSpPr>
          <p:nvPr>
            <p:ph type="sldNum" sz="quarter" idx="12"/>
          </p:nvPr>
        </p:nvSpPr>
        <p:spPr/>
        <p:txBody>
          <a:bodyPr/>
          <a:lstStyle/>
          <a:p>
            <a:fld id="{A9E49943-A3A7-4C29-BB5B-B0EB8B2FBECF}" type="slidenum">
              <a:rPr lang="es-CO" smtClean="0"/>
              <a:t>‹Nº›</a:t>
            </a:fld>
            <a:endParaRPr lang="es-CO" dirty="0"/>
          </a:p>
        </p:txBody>
      </p:sp>
    </p:spTree>
    <p:extLst>
      <p:ext uri="{BB962C8B-B14F-4D97-AF65-F5344CB8AC3E}">
        <p14:creationId xmlns:p14="http://schemas.microsoft.com/office/powerpoint/2010/main" val="250721413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4FCB3688-6D9F-418B-82A3-6A6F0A3567D4}" type="datetimeFigureOut">
              <a:rPr lang="es-CO" smtClean="0"/>
              <a:t>30/05/2017</a:t>
            </a:fld>
            <a:endParaRPr lang="es-CO" dirty="0"/>
          </a:p>
        </p:txBody>
      </p:sp>
      <p:sp>
        <p:nvSpPr>
          <p:cNvPr id="5" name="4 Marcador de pie de página"/>
          <p:cNvSpPr>
            <a:spLocks noGrp="1"/>
          </p:cNvSpPr>
          <p:nvPr>
            <p:ph type="ftr" sz="quarter" idx="11"/>
          </p:nvPr>
        </p:nvSpPr>
        <p:spPr/>
        <p:txBody>
          <a:bodyPr/>
          <a:lstStyle/>
          <a:p>
            <a:endParaRPr lang="es-CO" dirty="0"/>
          </a:p>
        </p:txBody>
      </p:sp>
      <p:sp>
        <p:nvSpPr>
          <p:cNvPr id="6" name="5 Marcador de número de diapositiva"/>
          <p:cNvSpPr>
            <a:spLocks noGrp="1"/>
          </p:cNvSpPr>
          <p:nvPr>
            <p:ph type="sldNum" sz="quarter" idx="12"/>
          </p:nvPr>
        </p:nvSpPr>
        <p:spPr/>
        <p:txBody>
          <a:bodyPr/>
          <a:lstStyle/>
          <a:p>
            <a:fld id="{A9E49943-A3A7-4C29-BB5B-B0EB8B2FBECF}" type="slidenum">
              <a:rPr lang="es-CO" smtClean="0"/>
              <a:t>‹Nº›</a:t>
            </a:fld>
            <a:endParaRPr lang="es-CO" dirty="0"/>
          </a:p>
        </p:txBody>
      </p:sp>
    </p:spTree>
    <p:extLst>
      <p:ext uri="{BB962C8B-B14F-4D97-AF65-F5344CB8AC3E}">
        <p14:creationId xmlns:p14="http://schemas.microsoft.com/office/powerpoint/2010/main" val="693490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4 Marcador de fecha"/>
          <p:cNvSpPr>
            <a:spLocks noGrp="1"/>
          </p:cNvSpPr>
          <p:nvPr>
            <p:ph type="dt" sz="half" idx="10"/>
          </p:nvPr>
        </p:nvSpPr>
        <p:spPr/>
        <p:txBody>
          <a:bodyPr/>
          <a:lstStyle/>
          <a:p>
            <a:fld id="{4FCB3688-6D9F-418B-82A3-6A6F0A3567D4}" type="datetimeFigureOut">
              <a:rPr lang="es-CO" smtClean="0"/>
              <a:t>30/05/2017</a:t>
            </a:fld>
            <a:endParaRPr lang="es-CO" dirty="0"/>
          </a:p>
        </p:txBody>
      </p:sp>
      <p:sp>
        <p:nvSpPr>
          <p:cNvPr id="6" name="5 Marcador de pie de página"/>
          <p:cNvSpPr>
            <a:spLocks noGrp="1"/>
          </p:cNvSpPr>
          <p:nvPr>
            <p:ph type="ftr" sz="quarter" idx="11"/>
          </p:nvPr>
        </p:nvSpPr>
        <p:spPr/>
        <p:txBody>
          <a:bodyPr/>
          <a:lstStyle/>
          <a:p>
            <a:endParaRPr lang="es-CO" dirty="0"/>
          </a:p>
        </p:txBody>
      </p:sp>
      <p:sp>
        <p:nvSpPr>
          <p:cNvPr id="7" name="6 Marcador de número de diapositiva"/>
          <p:cNvSpPr>
            <a:spLocks noGrp="1"/>
          </p:cNvSpPr>
          <p:nvPr>
            <p:ph type="sldNum" sz="quarter" idx="12"/>
          </p:nvPr>
        </p:nvSpPr>
        <p:spPr/>
        <p:txBody>
          <a:bodyPr/>
          <a:lstStyle/>
          <a:p>
            <a:fld id="{A9E49943-A3A7-4C29-BB5B-B0EB8B2FBECF}" type="slidenum">
              <a:rPr lang="es-CO" smtClean="0"/>
              <a:t>‹Nº›</a:t>
            </a:fld>
            <a:endParaRPr lang="es-CO" dirty="0"/>
          </a:p>
        </p:txBody>
      </p:sp>
    </p:spTree>
    <p:extLst>
      <p:ext uri="{BB962C8B-B14F-4D97-AF65-F5344CB8AC3E}">
        <p14:creationId xmlns:p14="http://schemas.microsoft.com/office/powerpoint/2010/main" val="117800474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6 Marcador de fecha"/>
          <p:cNvSpPr>
            <a:spLocks noGrp="1"/>
          </p:cNvSpPr>
          <p:nvPr>
            <p:ph type="dt" sz="half" idx="10"/>
          </p:nvPr>
        </p:nvSpPr>
        <p:spPr/>
        <p:txBody>
          <a:bodyPr/>
          <a:lstStyle/>
          <a:p>
            <a:fld id="{4FCB3688-6D9F-418B-82A3-6A6F0A3567D4}" type="datetimeFigureOut">
              <a:rPr lang="es-CO" smtClean="0"/>
              <a:t>30/05/2017</a:t>
            </a:fld>
            <a:endParaRPr lang="es-CO" dirty="0"/>
          </a:p>
        </p:txBody>
      </p:sp>
      <p:sp>
        <p:nvSpPr>
          <p:cNvPr id="8" name="7 Marcador de pie de página"/>
          <p:cNvSpPr>
            <a:spLocks noGrp="1"/>
          </p:cNvSpPr>
          <p:nvPr>
            <p:ph type="ftr" sz="quarter" idx="11"/>
          </p:nvPr>
        </p:nvSpPr>
        <p:spPr/>
        <p:txBody>
          <a:bodyPr/>
          <a:lstStyle/>
          <a:p>
            <a:endParaRPr lang="es-CO" dirty="0"/>
          </a:p>
        </p:txBody>
      </p:sp>
      <p:sp>
        <p:nvSpPr>
          <p:cNvPr id="9" name="8 Marcador de número de diapositiva"/>
          <p:cNvSpPr>
            <a:spLocks noGrp="1"/>
          </p:cNvSpPr>
          <p:nvPr>
            <p:ph type="sldNum" sz="quarter" idx="12"/>
          </p:nvPr>
        </p:nvSpPr>
        <p:spPr/>
        <p:txBody>
          <a:bodyPr/>
          <a:lstStyle/>
          <a:p>
            <a:fld id="{A9E49943-A3A7-4C29-BB5B-B0EB8B2FBECF}" type="slidenum">
              <a:rPr lang="es-CO" smtClean="0"/>
              <a:t>‹Nº›</a:t>
            </a:fld>
            <a:endParaRPr lang="es-CO" dirty="0"/>
          </a:p>
        </p:txBody>
      </p:sp>
    </p:spTree>
    <p:extLst>
      <p:ext uri="{BB962C8B-B14F-4D97-AF65-F5344CB8AC3E}">
        <p14:creationId xmlns:p14="http://schemas.microsoft.com/office/powerpoint/2010/main" val="363529495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fecha"/>
          <p:cNvSpPr>
            <a:spLocks noGrp="1"/>
          </p:cNvSpPr>
          <p:nvPr>
            <p:ph type="dt" sz="half" idx="10"/>
          </p:nvPr>
        </p:nvSpPr>
        <p:spPr/>
        <p:txBody>
          <a:bodyPr/>
          <a:lstStyle/>
          <a:p>
            <a:fld id="{4FCB3688-6D9F-418B-82A3-6A6F0A3567D4}" type="datetimeFigureOut">
              <a:rPr lang="es-CO" smtClean="0"/>
              <a:t>30/05/2017</a:t>
            </a:fld>
            <a:endParaRPr lang="es-CO" dirty="0"/>
          </a:p>
        </p:txBody>
      </p:sp>
      <p:sp>
        <p:nvSpPr>
          <p:cNvPr id="4" name="3 Marcador de pie de página"/>
          <p:cNvSpPr>
            <a:spLocks noGrp="1"/>
          </p:cNvSpPr>
          <p:nvPr>
            <p:ph type="ftr" sz="quarter" idx="11"/>
          </p:nvPr>
        </p:nvSpPr>
        <p:spPr/>
        <p:txBody>
          <a:bodyPr/>
          <a:lstStyle/>
          <a:p>
            <a:endParaRPr lang="es-CO" dirty="0"/>
          </a:p>
        </p:txBody>
      </p:sp>
      <p:sp>
        <p:nvSpPr>
          <p:cNvPr id="5" name="4 Marcador de número de diapositiva"/>
          <p:cNvSpPr>
            <a:spLocks noGrp="1"/>
          </p:cNvSpPr>
          <p:nvPr>
            <p:ph type="sldNum" sz="quarter" idx="12"/>
          </p:nvPr>
        </p:nvSpPr>
        <p:spPr/>
        <p:txBody>
          <a:bodyPr/>
          <a:lstStyle/>
          <a:p>
            <a:fld id="{A9E49943-A3A7-4C29-BB5B-B0EB8B2FBECF}" type="slidenum">
              <a:rPr lang="es-CO" smtClean="0"/>
              <a:t>‹Nº›</a:t>
            </a:fld>
            <a:endParaRPr lang="es-CO" dirty="0"/>
          </a:p>
        </p:txBody>
      </p:sp>
    </p:spTree>
    <p:extLst>
      <p:ext uri="{BB962C8B-B14F-4D97-AF65-F5344CB8AC3E}">
        <p14:creationId xmlns:p14="http://schemas.microsoft.com/office/powerpoint/2010/main" val="253109148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FCB3688-6D9F-418B-82A3-6A6F0A3567D4}" type="datetimeFigureOut">
              <a:rPr lang="es-CO" smtClean="0"/>
              <a:t>30/05/2017</a:t>
            </a:fld>
            <a:endParaRPr lang="es-CO" dirty="0"/>
          </a:p>
        </p:txBody>
      </p:sp>
      <p:sp>
        <p:nvSpPr>
          <p:cNvPr id="3" name="2 Marcador de pie de página"/>
          <p:cNvSpPr>
            <a:spLocks noGrp="1"/>
          </p:cNvSpPr>
          <p:nvPr>
            <p:ph type="ftr" sz="quarter" idx="11"/>
          </p:nvPr>
        </p:nvSpPr>
        <p:spPr/>
        <p:txBody>
          <a:bodyPr/>
          <a:lstStyle/>
          <a:p>
            <a:endParaRPr lang="es-CO" dirty="0"/>
          </a:p>
        </p:txBody>
      </p:sp>
      <p:sp>
        <p:nvSpPr>
          <p:cNvPr id="4" name="3 Marcador de número de diapositiva"/>
          <p:cNvSpPr>
            <a:spLocks noGrp="1"/>
          </p:cNvSpPr>
          <p:nvPr>
            <p:ph type="sldNum" sz="quarter" idx="12"/>
          </p:nvPr>
        </p:nvSpPr>
        <p:spPr/>
        <p:txBody>
          <a:bodyPr/>
          <a:lstStyle/>
          <a:p>
            <a:fld id="{A9E49943-A3A7-4C29-BB5B-B0EB8B2FBECF}" type="slidenum">
              <a:rPr lang="es-CO" smtClean="0"/>
              <a:t>‹Nº›</a:t>
            </a:fld>
            <a:endParaRPr lang="es-CO" dirty="0"/>
          </a:p>
        </p:txBody>
      </p:sp>
    </p:spTree>
    <p:extLst>
      <p:ext uri="{BB962C8B-B14F-4D97-AF65-F5344CB8AC3E}">
        <p14:creationId xmlns:p14="http://schemas.microsoft.com/office/powerpoint/2010/main" val="1008737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1"/>
            <a:ext cx="7772400" cy="1362075"/>
          </a:xfrm>
        </p:spPr>
        <p:txBody>
          <a:bodyPr anchor="t"/>
          <a:lstStyle>
            <a:lvl1pPr algn="l">
              <a:defRPr sz="4000" b="1" cap="all"/>
            </a:lvl1pPr>
          </a:lstStyle>
          <a:p>
            <a:r>
              <a:rPr lang="es-ES"/>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endParaRPr lang="es-CO" dirty="0"/>
          </a:p>
        </p:txBody>
      </p:sp>
      <p:sp>
        <p:nvSpPr>
          <p:cNvPr id="5" name="4 Marcador de pie de página"/>
          <p:cNvSpPr>
            <a:spLocks noGrp="1"/>
          </p:cNvSpPr>
          <p:nvPr>
            <p:ph type="ftr" sz="quarter" idx="11"/>
          </p:nvPr>
        </p:nvSpPr>
        <p:spPr/>
        <p:txBody>
          <a:bodyPr/>
          <a:lstStyle/>
          <a:p>
            <a:endParaRPr lang="es-CO" dirty="0"/>
          </a:p>
        </p:txBody>
      </p:sp>
      <p:sp>
        <p:nvSpPr>
          <p:cNvPr id="6" name="5 Marcador de número de diapositiva"/>
          <p:cNvSpPr>
            <a:spLocks noGrp="1"/>
          </p:cNvSpPr>
          <p:nvPr>
            <p:ph type="sldNum" sz="quarter" idx="12"/>
          </p:nvPr>
        </p:nvSpPr>
        <p:spPr/>
        <p:txBody>
          <a:bodyPr/>
          <a:lstStyle/>
          <a:p>
            <a:fld id="{3F22BD22-150A-4D9E-9AB7-089112A95F73}" type="slidenum">
              <a:rPr lang="es-CO" smtClean="0"/>
              <a:t>‹Nº›</a:t>
            </a:fld>
            <a:endParaRPr lang="es-CO" dirty="0"/>
          </a:p>
        </p:txBody>
      </p:sp>
    </p:spTree>
    <p:extLst>
      <p:ext uri="{BB962C8B-B14F-4D97-AF65-F5344CB8AC3E}">
        <p14:creationId xmlns:p14="http://schemas.microsoft.com/office/powerpoint/2010/main" val="207627334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4FCB3688-6D9F-418B-82A3-6A6F0A3567D4}" type="datetimeFigureOut">
              <a:rPr lang="es-CO" smtClean="0"/>
              <a:t>30/05/2017</a:t>
            </a:fld>
            <a:endParaRPr lang="es-CO" dirty="0"/>
          </a:p>
        </p:txBody>
      </p:sp>
      <p:sp>
        <p:nvSpPr>
          <p:cNvPr id="6" name="5 Marcador de pie de página"/>
          <p:cNvSpPr>
            <a:spLocks noGrp="1"/>
          </p:cNvSpPr>
          <p:nvPr>
            <p:ph type="ftr" sz="quarter" idx="11"/>
          </p:nvPr>
        </p:nvSpPr>
        <p:spPr/>
        <p:txBody>
          <a:bodyPr/>
          <a:lstStyle/>
          <a:p>
            <a:endParaRPr lang="es-CO" dirty="0"/>
          </a:p>
        </p:txBody>
      </p:sp>
      <p:sp>
        <p:nvSpPr>
          <p:cNvPr id="7" name="6 Marcador de número de diapositiva"/>
          <p:cNvSpPr>
            <a:spLocks noGrp="1"/>
          </p:cNvSpPr>
          <p:nvPr>
            <p:ph type="sldNum" sz="quarter" idx="12"/>
          </p:nvPr>
        </p:nvSpPr>
        <p:spPr/>
        <p:txBody>
          <a:bodyPr/>
          <a:lstStyle/>
          <a:p>
            <a:fld id="{A9E49943-A3A7-4C29-BB5B-B0EB8B2FBECF}" type="slidenum">
              <a:rPr lang="es-CO" smtClean="0"/>
              <a:t>‹Nº›</a:t>
            </a:fld>
            <a:endParaRPr lang="es-CO" dirty="0"/>
          </a:p>
        </p:txBody>
      </p:sp>
    </p:spTree>
    <p:extLst>
      <p:ext uri="{BB962C8B-B14F-4D97-AF65-F5344CB8AC3E}">
        <p14:creationId xmlns:p14="http://schemas.microsoft.com/office/powerpoint/2010/main" val="398264393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4FCB3688-6D9F-418B-82A3-6A6F0A3567D4}" type="datetimeFigureOut">
              <a:rPr lang="es-CO" smtClean="0"/>
              <a:t>30/05/2017</a:t>
            </a:fld>
            <a:endParaRPr lang="es-CO" dirty="0"/>
          </a:p>
        </p:txBody>
      </p:sp>
      <p:sp>
        <p:nvSpPr>
          <p:cNvPr id="6" name="5 Marcador de pie de página"/>
          <p:cNvSpPr>
            <a:spLocks noGrp="1"/>
          </p:cNvSpPr>
          <p:nvPr>
            <p:ph type="ftr" sz="quarter" idx="11"/>
          </p:nvPr>
        </p:nvSpPr>
        <p:spPr/>
        <p:txBody>
          <a:bodyPr/>
          <a:lstStyle/>
          <a:p>
            <a:endParaRPr lang="es-CO" dirty="0"/>
          </a:p>
        </p:txBody>
      </p:sp>
      <p:sp>
        <p:nvSpPr>
          <p:cNvPr id="7" name="6 Marcador de número de diapositiva"/>
          <p:cNvSpPr>
            <a:spLocks noGrp="1"/>
          </p:cNvSpPr>
          <p:nvPr>
            <p:ph type="sldNum" sz="quarter" idx="12"/>
          </p:nvPr>
        </p:nvSpPr>
        <p:spPr/>
        <p:txBody>
          <a:bodyPr/>
          <a:lstStyle/>
          <a:p>
            <a:fld id="{A9E49943-A3A7-4C29-BB5B-B0EB8B2FBECF}" type="slidenum">
              <a:rPr lang="es-CO" smtClean="0"/>
              <a:t>‹Nº›</a:t>
            </a:fld>
            <a:endParaRPr lang="es-CO" dirty="0"/>
          </a:p>
        </p:txBody>
      </p:sp>
    </p:spTree>
    <p:extLst>
      <p:ext uri="{BB962C8B-B14F-4D97-AF65-F5344CB8AC3E}">
        <p14:creationId xmlns:p14="http://schemas.microsoft.com/office/powerpoint/2010/main" val="67748014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4FCB3688-6D9F-418B-82A3-6A6F0A3567D4}" type="datetimeFigureOut">
              <a:rPr lang="es-CO" smtClean="0"/>
              <a:t>30/05/2017</a:t>
            </a:fld>
            <a:endParaRPr lang="es-CO" dirty="0"/>
          </a:p>
        </p:txBody>
      </p:sp>
      <p:sp>
        <p:nvSpPr>
          <p:cNvPr id="5" name="4 Marcador de pie de página"/>
          <p:cNvSpPr>
            <a:spLocks noGrp="1"/>
          </p:cNvSpPr>
          <p:nvPr>
            <p:ph type="ftr" sz="quarter" idx="11"/>
          </p:nvPr>
        </p:nvSpPr>
        <p:spPr/>
        <p:txBody>
          <a:bodyPr/>
          <a:lstStyle/>
          <a:p>
            <a:endParaRPr lang="es-CO" dirty="0"/>
          </a:p>
        </p:txBody>
      </p:sp>
      <p:sp>
        <p:nvSpPr>
          <p:cNvPr id="6" name="5 Marcador de número de diapositiva"/>
          <p:cNvSpPr>
            <a:spLocks noGrp="1"/>
          </p:cNvSpPr>
          <p:nvPr>
            <p:ph type="sldNum" sz="quarter" idx="12"/>
          </p:nvPr>
        </p:nvSpPr>
        <p:spPr/>
        <p:txBody>
          <a:bodyPr/>
          <a:lstStyle/>
          <a:p>
            <a:fld id="{A9E49943-A3A7-4C29-BB5B-B0EB8B2FBECF}" type="slidenum">
              <a:rPr lang="es-CO" smtClean="0"/>
              <a:t>‹Nº›</a:t>
            </a:fld>
            <a:endParaRPr lang="es-CO" dirty="0"/>
          </a:p>
        </p:txBody>
      </p:sp>
    </p:spTree>
    <p:extLst>
      <p:ext uri="{BB962C8B-B14F-4D97-AF65-F5344CB8AC3E}">
        <p14:creationId xmlns:p14="http://schemas.microsoft.com/office/powerpoint/2010/main" val="132052725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4FCB3688-6D9F-418B-82A3-6A6F0A3567D4}" type="datetimeFigureOut">
              <a:rPr lang="es-CO" smtClean="0"/>
              <a:t>30/05/2017</a:t>
            </a:fld>
            <a:endParaRPr lang="es-CO" dirty="0"/>
          </a:p>
        </p:txBody>
      </p:sp>
      <p:sp>
        <p:nvSpPr>
          <p:cNvPr id="5" name="4 Marcador de pie de página"/>
          <p:cNvSpPr>
            <a:spLocks noGrp="1"/>
          </p:cNvSpPr>
          <p:nvPr>
            <p:ph type="ftr" sz="quarter" idx="11"/>
          </p:nvPr>
        </p:nvSpPr>
        <p:spPr/>
        <p:txBody>
          <a:bodyPr/>
          <a:lstStyle/>
          <a:p>
            <a:endParaRPr lang="es-CO" dirty="0"/>
          </a:p>
        </p:txBody>
      </p:sp>
      <p:sp>
        <p:nvSpPr>
          <p:cNvPr id="6" name="5 Marcador de número de diapositiva"/>
          <p:cNvSpPr>
            <a:spLocks noGrp="1"/>
          </p:cNvSpPr>
          <p:nvPr>
            <p:ph type="sldNum" sz="quarter" idx="12"/>
          </p:nvPr>
        </p:nvSpPr>
        <p:spPr/>
        <p:txBody>
          <a:bodyPr/>
          <a:lstStyle/>
          <a:p>
            <a:fld id="{A9E49943-A3A7-4C29-BB5B-B0EB8B2FBECF}" type="slidenum">
              <a:rPr lang="es-CO" smtClean="0"/>
              <a:t>‹Nº›</a:t>
            </a:fld>
            <a:endParaRPr lang="es-CO" dirty="0"/>
          </a:p>
        </p:txBody>
      </p:sp>
    </p:spTree>
    <p:extLst>
      <p:ext uri="{BB962C8B-B14F-4D97-AF65-F5344CB8AC3E}">
        <p14:creationId xmlns:p14="http://schemas.microsoft.com/office/powerpoint/2010/main" val="112904600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6"/>
            <a:ext cx="7772400" cy="1470025"/>
          </a:xfrm>
        </p:spPr>
        <p:txBody>
          <a:bodyPr/>
          <a:lstStyle/>
          <a:p>
            <a:r>
              <a:rPr lang="es-ES"/>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CO"/>
          </a:p>
        </p:txBody>
      </p:sp>
      <p:sp>
        <p:nvSpPr>
          <p:cNvPr id="4" name="3 Marcador de fecha"/>
          <p:cNvSpPr>
            <a:spLocks noGrp="1"/>
          </p:cNvSpPr>
          <p:nvPr>
            <p:ph type="dt" sz="half" idx="10"/>
          </p:nvPr>
        </p:nvSpPr>
        <p:spPr/>
        <p:txBody>
          <a:bodyPr/>
          <a:lstStyle/>
          <a:p>
            <a:fld id="{003BD396-7BBC-4EB1-9FF6-327F3BB995F5}" type="datetimeFigureOut">
              <a:rPr lang="es-CO" smtClean="0"/>
              <a:t>30/05/2017</a:t>
            </a:fld>
            <a:endParaRPr lang="es-CO" dirty="0"/>
          </a:p>
        </p:txBody>
      </p:sp>
      <p:sp>
        <p:nvSpPr>
          <p:cNvPr id="5" name="4 Marcador de pie de página"/>
          <p:cNvSpPr>
            <a:spLocks noGrp="1"/>
          </p:cNvSpPr>
          <p:nvPr>
            <p:ph type="ftr" sz="quarter" idx="11"/>
          </p:nvPr>
        </p:nvSpPr>
        <p:spPr/>
        <p:txBody>
          <a:bodyPr/>
          <a:lstStyle/>
          <a:p>
            <a:endParaRPr lang="es-CO" dirty="0"/>
          </a:p>
        </p:txBody>
      </p:sp>
      <p:sp>
        <p:nvSpPr>
          <p:cNvPr id="6" name="5 Marcador de número de diapositiva"/>
          <p:cNvSpPr>
            <a:spLocks noGrp="1"/>
          </p:cNvSpPr>
          <p:nvPr>
            <p:ph type="sldNum" sz="quarter" idx="12"/>
          </p:nvPr>
        </p:nvSpPr>
        <p:spPr/>
        <p:txBody>
          <a:bodyPr/>
          <a:lstStyle/>
          <a:p>
            <a:fld id="{3756A002-DAC3-4B91-BDD4-C99C3E29F355}" type="slidenum">
              <a:rPr lang="es-CO" smtClean="0"/>
              <a:t>‹Nº›</a:t>
            </a:fld>
            <a:endParaRPr lang="es-CO" dirty="0"/>
          </a:p>
        </p:txBody>
      </p:sp>
    </p:spTree>
    <p:extLst>
      <p:ext uri="{BB962C8B-B14F-4D97-AF65-F5344CB8AC3E}">
        <p14:creationId xmlns:p14="http://schemas.microsoft.com/office/powerpoint/2010/main" val="69468288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003BD396-7BBC-4EB1-9FF6-327F3BB995F5}" type="datetimeFigureOut">
              <a:rPr lang="es-CO" smtClean="0"/>
              <a:t>30/05/2017</a:t>
            </a:fld>
            <a:endParaRPr lang="es-CO" dirty="0"/>
          </a:p>
        </p:txBody>
      </p:sp>
      <p:sp>
        <p:nvSpPr>
          <p:cNvPr id="5" name="4 Marcador de pie de página"/>
          <p:cNvSpPr>
            <a:spLocks noGrp="1"/>
          </p:cNvSpPr>
          <p:nvPr>
            <p:ph type="ftr" sz="quarter" idx="11"/>
          </p:nvPr>
        </p:nvSpPr>
        <p:spPr/>
        <p:txBody>
          <a:bodyPr/>
          <a:lstStyle/>
          <a:p>
            <a:endParaRPr lang="es-CO" dirty="0"/>
          </a:p>
        </p:txBody>
      </p:sp>
      <p:sp>
        <p:nvSpPr>
          <p:cNvPr id="6" name="5 Marcador de número de diapositiva"/>
          <p:cNvSpPr>
            <a:spLocks noGrp="1"/>
          </p:cNvSpPr>
          <p:nvPr>
            <p:ph type="sldNum" sz="quarter" idx="12"/>
          </p:nvPr>
        </p:nvSpPr>
        <p:spPr/>
        <p:txBody>
          <a:bodyPr/>
          <a:lstStyle/>
          <a:p>
            <a:fld id="{3756A002-DAC3-4B91-BDD4-C99C3E29F355}" type="slidenum">
              <a:rPr lang="es-CO" smtClean="0"/>
              <a:t>‹Nº›</a:t>
            </a:fld>
            <a:endParaRPr lang="es-CO" dirty="0"/>
          </a:p>
        </p:txBody>
      </p:sp>
    </p:spTree>
    <p:extLst>
      <p:ext uri="{BB962C8B-B14F-4D97-AF65-F5344CB8AC3E}">
        <p14:creationId xmlns:p14="http://schemas.microsoft.com/office/powerpoint/2010/main" val="284525251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1"/>
            <a:ext cx="7772400" cy="1362075"/>
          </a:xfrm>
        </p:spPr>
        <p:txBody>
          <a:bodyPr anchor="t"/>
          <a:lstStyle>
            <a:lvl1pPr algn="l">
              <a:defRPr sz="4000" b="1" cap="all"/>
            </a:lvl1pPr>
          </a:lstStyle>
          <a:p>
            <a:r>
              <a:rPr lang="es-ES"/>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003BD396-7BBC-4EB1-9FF6-327F3BB995F5}" type="datetimeFigureOut">
              <a:rPr lang="es-CO" smtClean="0"/>
              <a:t>30/05/2017</a:t>
            </a:fld>
            <a:endParaRPr lang="es-CO" dirty="0"/>
          </a:p>
        </p:txBody>
      </p:sp>
      <p:sp>
        <p:nvSpPr>
          <p:cNvPr id="5" name="4 Marcador de pie de página"/>
          <p:cNvSpPr>
            <a:spLocks noGrp="1"/>
          </p:cNvSpPr>
          <p:nvPr>
            <p:ph type="ftr" sz="quarter" idx="11"/>
          </p:nvPr>
        </p:nvSpPr>
        <p:spPr/>
        <p:txBody>
          <a:bodyPr/>
          <a:lstStyle/>
          <a:p>
            <a:endParaRPr lang="es-CO" dirty="0"/>
          </a:p>
        </p:txBody>
      </p:sp>
      <p:sp>
        <p:nvSpPr>
          <p:cNvPr id="6" name="5 Marcador de número de diapositiva"/>
          <p:cNvSpPr>
            <a:spLocks noGrp="1"/>
          </p:cNvSpPr>
          <p:nvPr>
            <p:ph type="sldNum" sz="quarter" idx="12"/>
          </p:nvPr>
        </p:nvSpPr>
        <p:spPr/>
        <p:txBody>
          <a:bodyPr/>
          <a:lstStyle/>
          <a:p>
            <a:fld id="{3756A002-DAC3-4B91-BDD4-C99C3E29F355}" type="slidenum">
              <a:rPr lang="es-CO" smtClean="0"/>
              <a:t>‹Nº›</a:t>
            </a:fld>
            <a:endParaRPr lang="es-CO" dirty="0"/>
          </a:p>
        </p:txBody>
      </p:sp>
    </p:spTree>
    <p:extLst>
      <p:ext uri="{BB962C8B-B14F-4D97-AF65-F5344CB8AC3E}">
        <p14:creationId xmlns:p14="http://schemas.microsoft.com/office/powerpoint/2010/main" val="363635369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contenido"/>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contenido"/>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4 Marcador de fecha"/>
          <p:cNvSpPr>
            <a:spLocks noGrp="1"/>
          </p:cNvSpPr>
          <p:nvPr>
            <p:ph type="dt" sz="half" idx="10"/>
          </p:nvPr>
        </p:nvSpPr>
        <p:spPr/>
        <p:txBody>
          <a:bodyPr/>
          <a:lstStyle/>
          <a:p>
            <a:fld id="{003BD396-7BBC-4EB1-9FF6-327F3BB995F5}" type="datetimeFigureOut">
              <a:rPr lang="es-CO" smtClean="0"/>
              <a:t>30/05/2017</a:t>
            </a:fld>
            <a:endParaRPr lang="es-CO" dirty="0"/>
          </a:p>
        </p:txBody>
      </p:sp>
      <p:sp>
        <p:nvSpPr>
          <p:cNvPr id="6" name="5 Marcador de pie de página"/>
          <p:cNvSpPr>
            <a:spLocks noGrp="1"/>
          </p:cNvSpPr>
          <p:nvPr>
            <p:ph type="ftr" sz="quarter" idx="11"/>
          </p:nvPr>
        </p:nvSpPr>
        <p:spPr/>
        <p:txBody>
          <a:bodyPr/>
          <a:lstStyle/>
          <a:p>
            <a:endParaRPr lang="es-CO" dirty="0"/>
          </a:p>
        </p:txBody>
      </p:sp>
      <p:sp>
        <p:nvSpPr>
          <p:cNvPr id="7" name="6 Marcador de número de diapositiva"/>
          <p:cNvSpPr>
            <a:spLocks noGrp="1"/>
          </p:cNvSpPr>
          <p:nvPr>
            <p:ph type="sldNum" sz="quarter" idx="12"/>
          </p:nvPr>
        </p:nvSpPr>
        <p:spPr/>
        <p:txBody>
          <a:bodyPr/>
          <a:lstStyle/>
          <a:p>
            <a:fld id="{3756A002-DAC3-4B91-BDD4-C99C3E29F355}" type="slidenum">
              <a:rPr lang="es-CO" smtClean="0"/>
              <a:t>‹Nº›</a:t>
            </a:fld>
            <a:endParaRPr lang="es-CO" dirty="0"/>
          </a:p>
        </p:txBody>
      </p:sp>
    </p:spTree>
    <p:extLst>
      <p:ext uri="{BB962C8B-B14F-4D97-AF65-F5344CB8AC3E}">
        <p14:creationId xmlns:p14="http://schemas.microsoft.com/office/powerpoint/2010/main" val="406952428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CO"/>
          </a:p>
        </p:txBody>
      </p:sp>
      <p:sp>
        <p:nvSpPr>
          <p:cNvPr id="3" name="2 Marcador de texto"/>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4 Marcador de texto"/>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6 Marcador de fecha"/>
          <p:cNvSpPr>
            <a:spLocks noGrp="1"/>
          </p:cNvSpPr>
          <p:nvPr>
            <p:ph type="dt" sz="half" idx="10"/>
          </p:nvPr>
        </p:nvSpPr>
        <p:spPr/>
        <p:txBody>
          <a:bodyPr/>
          <a:lstStyle/>
          <a:p>
            <a:fld id="{003BD396-7BBC-4EB1-9FF6-327F3BB995F5}" type="datetimeFigureOut">
              <a:rPr lang="es-CO" smtClean="0"/>
              <a:t>30/05/2017</a:t>
            </a:fld>
            <a:endParaRPr lang="es-CO" dirty="0"/>
          </a:p>
        </p:txBody>
      </p:sp>
      <p:sp>
        <p:nvSpPr>
          <p:cNvPr id="8" name="7 Marcador de pie de página"/>
          <p:cNvSpPr>
            <a:spLocks noGrp="1"/>
          </p:cNvSpPr>
          <p:nvPr>
            <p:ph type="ftr" sz="quarter" idx="11"/>
          </p:nvPr>
        </p:nvSpPr>
        <p:spPr/>
        <p:txBody>
          <a:bodyPr/>
          <a:lstStyle/>
          <a:p>
            <a:endParaRPr lang="es-CO" dirty="0"/>
          </a:p>
        </p:txBody>
      </p:sp>
      <p:sp>
        <p:nvSpPr>
          <p:cNvPr id="9" name="8 Marcador de número de diapositiva"/>
          <p:cNvSpPr>
            <a:spLocks noGrp="1"/>
          </p:cNvSpPr>
          <p:nvPr>
            <p:ph type="sldNum" sz="quarter" idx="12"/>
          </p:nvPr>
        </p:nvSpPr>
        <p:spPr/>
        <p:txBody>
          <a:bodyPr/>
          <a:lstStyle/>
          <a:p>
            <a:fld id="{3756A002-DAC3-4B91-BDD4-C99C3E29F355}" type="slidenum">
              <a:rPr lang="es-CO" smtClean="0"/>
              <a:t>‹Nº›</a:t>
            </a:fld>
            <a:endParaRPr lang="es-CO" dirty="0"/>
          </a:p>
        </p:txBody>
      </p:sp>
    </p:spTree>
    <p:extLst>
      <p:ext uri="{BB962C8B-B14F-4D97-AF65-F5344CB8AC3E}">
        <p14:creationId xmlns:p14="http://schemas.microsoft.com/office/powerpoint/2010/main" val="282091330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fecha"/>
          <p:cNvSpPr>
            <a:spLocks noGrp="1"/>
          </p:cNvSpPr>
          <p:nvPr>
            <p:ph type="dt" sz="half" idx="10"/>
          </p:nvPr>
        </p:nvSpPr>
        <p:spPr/>
        <p:txBody>
          <a:bodyPr/>
          <a:lstStyle/>
          <a:p>
            <a:fld id="{003BD396-7BBC-4EB1-9FF6-327F3BB995F5}" type="datetimeFigureOut">
              <a:rPr lang="es-CO" smtClean="0"/>
              <a:t>30/05/2017</a:t>
            </a:fld>
            <a:endParaRPr lang="es-CO" dirty="0"/>
          </a:p>
        </p:txBody>
      </p:sp>
      <p:sp>
        <p:nvSpPr>
          <p:cNvPr id="4" name="3 Marcador de pie de página"/>
          <p:cNvSpPr>
            <a:spLocks noGrp="1"/>
          </p:cNvSpPr>
          <p:nvPr>
            <p:ph type="ftr" sz="quarter" idx="11"/>
          </p:nvPr>
        </p:nvSpPr>
        <p:spPr/>
        <p:txBody>
          <a:bodyPr/>
          <a:lstStyle/>
          <a:p>
            <a:endParaRPr lang="es-CO" dirty="0"/>
          </a:p>
        </p:txBody>
      </p:sp>
      <p:sp>
        <p:nvSpPr>
          <p:cNvPr id="5" name="4 Marcador de número de diapositiva"/>
          <p:cNvSpPr>
            <a:spLocks noGrp="1"/>
          </p:cNvSpPr>
          <p:nvPr>
            <p:ph type="sldNum" sz="quarter" idx="12"/>
          </p:nvPr>
        </p:nvSpPr>
        <p:spPr/>
        <p:txBody>
          <a:bodyPr/>
          <a:lstStyle/>
          <a:p>
            <a:fld id="{3756A002-DAC3-4B91-BDD4-C99C3E29F355}" type="slidenum">
              <a:rPr lang="es-CO" smtClean="0"/>
              <a:t>‹Nº›</a:t>
            </a:fld>
            <a:endParaRPr lang="es-CO" dirty="0"/>
          </a:p>
        </p:txBody>
      </p:sp>
    </p:spTree>
    <p:extLst>
      <p:ext uri="{BB962C8B-B14F-4D97-AF65-F5344CB8AC3E}">
        <p14:creationId xmlns:p14="http://schemas.microsoft.com/office/powerpoint/2010/main" val="1732287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contenido"/>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contenido"/>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4 Marcador de fecha"/>
          <p:cNvSpPr>
            <a:spLocks noGrp="1"/>
          </p:cNvSpPr>
          <p:nvPr>
            <p:ph type="dt" sz="half" idx="10"/>
          </p:nvPr>
        </p:nvSpPr>
        <p:spPr/>
        <p:txBody>
          <a:bodyPr/>
          <a:lstStyle/>
          <a:p>
            <a:endParaRPr lang="es-CO" dirty="0"/>
          </a:p>
        </p:txBody>
      </p:sp>
      <p:sp>
        <p:nvSpPr>
          <p:cNvPr id="6" name="5 Marcador de pie de página"/>
          <p:cNvSpPr>
            <a:spLocks noGrp="1"/>
          </p:cNvSpPr>
          <p:nvPr>
            <p:ph type="ftr" sz="quarter" idx="11"/>
          </p:nvPr>
        </p:nvSpPr>
        <p:spPr/>
        <p:txBody>
          <a:bodyPr/>
          <a:lstStyle/>
          <a:p>
            <a:endParaRPr lang="es-CO" dirty="0"/>
          </a:p>
        </p:txBody>
      </p:sp>
      <p:sp>
        <p:nvSpPr>
          <p:cNvPr id="7" name="6 Marcador de número de diapositiva"/>
          <p:cNvSpPr>
            <a:spLocks noGrp="1"/>
          </p:cNvSpPr>
          <p:nvPr>
            <p:ph type="sldNum" sz="quarter" idx="12"/>
          </p:nvPr>
        </p:nvSpPr>
        <p:spPr/>
        <p:txBody>
          <a:bodyPr/>
          <a:lstStyle/>
          <a:p>
            <a:fld id="{3F22BD22-150A-4D9E-9AB7-089112A95F73}" type="slidenum">
              <a:rPr lang="es-CO" smtClean="0"/>
              <a:t>‹Nº›</a:t>
            </a:fld>
            <a:endParaRPr lang="es-CO" dirty="0"/>
          </a:p>
        </p:txBody>
      </p:sp>
    </p:spTree>
    <p:extLst>
      <p:ext uri="{BB962C8B-B14F-4D97-AF65-F5344CB8AC3E}">
        <p14:creationId xmlns:p14="http://schemas.microsoft.com/office/powerpoint/2010/main" val="184714669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03BD396-7BBC-4EB1-9FF6-327F3BB995F5}" type="datetimeFigureOut">
              <a:rPr lang="es-CO" smtClean="0"/>
              <a:t>30/05/2017</a:t>
            </a:fld>
            <a:endParaRPr lang="es-CO" dirty="0"/>
          </a:p>
        </p:txBody>
      </p:sp>
      <p:sp>
        <p:nvSpPr>
          <p:cNvPr id="3" name="2 Marcador de pie de página"/>
          <p:cNvSpPr>
            <a:spLocks noGrp="1"/>
          </p:cNvSpPr>
          <p:nvPr>
            <p:ph type="ftr" sz="quarter" idx="11"/>
          </p:nvPr>
        </p:nvSpPr>
        <p:spPr/>
        <p:txBody>
          <a:bodyPr/>
          <a:lstStyle/>
          <a:p>
            <a:endParaRPr lang="es-CO" dirty="0"/>
          </a:p>
        </p:txBody>
      </p:sp>
      <p:sp>
        <p:nvSpPr>
          <p:cNvPr id="4" name="3 Marcador de número de diapositiva"/>
          <p:cNvSpPr>
            <a:spLocks noGrp="1"/>
          </p:cNvSpPr>
          <p:nvPr>
            <p:ph type="sldNum" sz="quarter" idx="12"/>
          </p:nvPr>
        </p:nvSpPr>
        <p:spPr/>
        <p:txBody>
          <a:bodyPr/>
          <a:lstStyle/>
          <a:p>
            <a:fld id="{3756A002-DAC3-4B91-BDD4-C99C3E29F355}" type="slidenum">
              <a:rPr lang="es-CO" smtClean="0"/>
              <a:t>‹Nº›</a:t>
            </a:fld>
            <a:endParaRPr lang="es-CO" dirty="0"/>
          </a:p>
        </p:txBody>
      </p:sp>
    </p:spTree>
    <p:extLst>
      <p:ext uri="{BB962C8B-B14F-4D97-AF65-F5344CB8AC3E}">
        <p14:creationId xmlns:p14="http://schemas.microsoft.com/office/powerpoint/2010/main" val="360803363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2" y="273049"/>
            <a:ext cx="3008313" cy="1162051"/>
          </a:xfrm>
        </p:spPr>
        <p:txBody>
          <a:bodyPr anchor="b"/>
          <a:lstStyle>
            <a:lvl1pPr algn="l">
              <a:defRPr sz="2000" b="1"/>
            </a:lvl1pPr>
          </a:lstStyle>
          <a:p>
            <a:r>
              <a:rPr lang="es-ES"/>
              <a:t>Haga clic para modificar el estilo de título del patrón</a:t>
            </a:r>
            <a:endParaRPr lang="es-CO"/>
          </a:p>
        </p:txBody>
      </p:sp>
      <p:sp>
        <p:nvSpPr>
          <p:cNvPr id="3" name="2 Marcador de contenido"/>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texto"/>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03BD396-7BBC-4EB1-9FF6-327F3BB995F5}" type="datetimeFigureOut">
              <a:rPr lang="es-CO" smtClean="0"/>
              <a:t>30/05/2017</a:t>
            </a:fld>
            <a:endParaRPr lang="es-CO" dirty="0"/>
          </a:p>
        </p:txBody>
      </p:sp>
      <p:sp>
        <p:nvSpPr>
          <p:cNvPr id="6" name="5 Marcador de pie de página"/>
          <p:cNvSpPr>
            <a:spLocks noGrp="1"/>
          </p:cNvSpPr>
          <p:nvPr>
            <p:ph type="ftr" sz="quarter" idx="11"/>
          </p:nvPr>
        </p:nvSpPr>
        <p:spPr/>
        <p:txBody>
          <a:bodyPr/>
          <a:lstStyle/>
          <a:p>
            <a:endParaRPr lang="es-CO" dirty="0"/>
          </a:p>
        </p:txBody>
      </p:sp>
      <p:sp>
        <p:nvSpPr>
          <p:cNvPr id="7" name="6 Marcador de número de diapositiva"/>
          <p:cNvSpPr>
            <a:spLocks noGrp="1"/>
          </p:cNvSpPr>
          <p:nvPr>
            <p:ph type="sldNum" sz="quarter" idx="12"/>
          </p:nvPr>
        </p:nvSpPr>
        <p:spPr/>
        <p:txBody>
          <a:bodyPr/>
          <a:lstStyle/>
          <a:p>
            <a:fld id="{3756A002-DAC3-4B91-BDD4-C99C3E29F355}" type="slidenum">
              <a:rPr lang="es-CO" smtClean="0"/>
              <a:t>‹Nº›</a:t>
            </a:fld>
            <a:endParaRPr lang="es-CO" dirty="0"/>
          </a:p>
        </p:txBody>
      </p:sp>
    </p:spTree>
    <p:extLst>
      <p:ext uri="{BB962C8B-B14F-4D97-AF65-F5344CB8AC3E}">
        <p14:creationId xmlns:p14="http://schemas.microsoft.com/office/powerpoint/2010/main" val="136861325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9"/>
          </a:xfrm>
        </p:spPr>
        <p:txBody>
          <a:bodyPr anchor="b"/>
          <a:lstStyle>
            <a:lvl1pPr algn="l">
              <a:defRPr sz="2000" b="1"/>
            </a:lvl1pPr>
          </a:lstStyle>
          <a:p>
            <a:r>
              <a:rPr lang="es-ES"/>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dirty="0"/>
          </a:p>
        </p:txBody>
      </p:sp>
      <p:sp>
        <p:nvSpPr>
          <p:cNvPr id="4" name="3 Marcador de texto"/>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03BD396-7BBC-4EB1-9FF6-327F3BB995F5}" type="datetimeFigureOut">
              <a:rPr lang="es-CO" smtClean="0"/>
              <a:t>30/05/2017</a:t>
            </a:fld>
            <a:endParaRPr lang="es-CO" dirty="0"/>
          </a:p>
        </p:txBody>
      </p:sp>
      <p:sp>
        <p:nvSpPr>
          <p:cNvPr id="6" name="5 Marcador de pie de página"/>
          <p:cNvSpPr>
            <a:spLocks noGrp="1"/>
          </p:cNvSpPr>
          <p:nvPr>
            <p:ph type="ftr" sz="quarter" idx="11"/>
          </p:nvPr>
        </p:nvSpPr>
        <p:spPr/>
        <p:txBody>
          <a:bodyPr/>
          <a:lstStyle/>
          <a:p>
            <a:endParaRPr lang="es-CO" dirty="0"/>
          </a:p>
        </p:txBody>
      </p:sp>
      <p:sp>
        <p:nvSpPr>
          <p:cNvPr id="7" name="6 Marcador de número de diapositiva"/>
          <p:cNvSpPr>
            <a:spLocks noGrp="1"/>
          </p:cNvSpPr>
          <p:nvPr>
            <p:ph type="sldNum" sz="quarter" idx="12"/>
          </p:nvPr>
        </p:nvSpPr>
        <p:spPr/>
        <p:txBody>
          <a:bodyPr/>
          <a:lstStyle/>
          <a:p>
            <a:fld id="{3756A002-DAC3-4B91-BDD4-C99C3E29F355}" type="slidenum">
              <a:rPr lang="es-CO" smtClean="0"/>
              <a:t>‹Nº›</a:t>
            </a:fld>
            <a:endParaRPr lang="es-CO" dirty="0"/>
          </a:p>
        </p:txBody>
      </p:sp>
    </p:spTree>
    <p:extLst>
      <p:ext uri="{BB962C8B-B14F-4D97-AF65-F5344CB8AC3E}">
        <p14:creationId xmlns:p14="http://schemas.microsoft.com/office/powerpoint/2010/main" val="165059425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003BD396-7BBC-4EB1-9FF6-327F3BB995F5}" type="datetimeFigureOut">
              <a:rPr lang="es-CO" smtClean="0"/>
              <a:t>30/05/2017</a:t>
            </a:fld>
            <a:endParaRPr lang="es-CO" dirty="0"/>
          </a:p>
        </p:txBody>
      </p:sp>
      <p:sp>
        <p:nvSpPr>
          <p:cNvPr id="5" name="4 Marcador de pie de página"/>
          <p:cNvSpPr>
            <a:spLocks noGrp="1"/>
          </p:cNvSpPr>
          <p:nvPr>
            <p:ph type="ftr" sz="quarter" idx="11"/>
          </p:nvPr>
        </p:nvSpPr>
        <p:spPr/>
        <p:txBody>
          <a:bodyPr/>
          <a:lstStyle/>
          <a:p>
            <a:endParaRPr lang="es-CO" dirty="0"/>
          </a:p>
        </p:txBody>
      </p:sp>
      <p:sp>
        <p:nvSpPr>
          <p:cNvPr id="6" name="5 Marcador de número de diapositiva"/>
          <p:cNvSpPr>
            <a:spLocks noGrp="1"/>
          </p:cNvSpPr>
          <p:nvPr>
            <p:ph type="sldNum" sz="quarter" idx="12"/>
          </p:nvPr>
        </p:nvSpPr>
        <p:spPr/>
        <p:txBody>
          <a:bodyPr/>
          <a:lstStyle/>
          <a:p>
            <a:fld id="{3756A002-DAC3-4B91-BDD4-C99C3E29F355}" type="slidenum">
              <a:rPr lang="es-CO" smtClean="0"/>
              <a:t>‹Nº›</a:t>
            </a:fld>
            <a:endParaRPr lang="es-CO" dirty="0"/>
          </a:p>
        </p:txBody>
      </p:sp>
    </p:spTree>
    <p:extLst>
      <p:ext uri="{BB962C8B-B14F-4D97-AF65-F5344CB8AC3E}">
        <p14:creationId xmlns:p14="http://schemas.microsoft.com/office/powerpoint/2010/main" val="67740873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2057400" cy="5851525"/>
          </a:xfrm>
        </p:spPr>
        <p:txBody>
          <a:bodyPr vert="eaVert"/>
          <a:lstStyle/>
          <a:p>
            <a:r>
              <a:rPr lang="es-ES"/>
              <a:t>Haga clic para modificar el estilo de título del patrón</a:t>
            </a:r>
            <a:endParaRPr lang="es-CO"/>
          </a:p>
        </p:txBody>
      </p:sp>
      <p:sp>
        <p:nvSpPr>
          <p:cNvPr id="3" name="2 Marcador de texto vertical"/>
          <p:cNvSpPr>
            <a:spLocks noGrp="1"/>
          </p:cNvSpPr>
          <p:nvPr>
            <p:ph type="body" orient="vert" idx="1"/>
          </p:nvPr>
        </p:nvSpPr>
        <p:spPr>
          <a:xfrm>
            <a:off x="457200" y="274639"/>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003BD396-7BBC-4EB1-9FF6-327F3BB995F5}" type="datetimeFigureOut">
              <a:rPr lang="es-CO" smtClean="0"/>
              <a:t>30/05/2017</a:t>
            </a:fld>
            <a:endParaRPr lang="es-CO" dirty="0"/>
          </a:p>
        </p:txBody>
      </p:sp>
      <p:sp>
        <p:nvSpPr>
          <p:cNvPr id="5" name="4 Marcador de pie de página"/>
          <p:cNvSpPr>
            <a:spLocks noGrp="1"/>
          </p:cNvSpPr>
          <p:nvPr>
            <p:ph type="ftr" sz="quarter" idx="11"/>
          </p:nvPr>
        </p:nvSpPr>
        <p:spPr/>
        <p:txBody>
          <a:bodyPr/>
          <a:lstStyle/>
          <a:p>
            <a:endParaRPr lang="es-CO" dirty="0"/>
          </a:p>
        </p:txBody>
      </p:sp>
      <p:sp>
        <p:nvSpPr>
          <p:cNvPr id="6" name="5 Marcador de número de diapositiva"/>
          <p:cNvSpPr>
            <a:spLocks noGrp="1"/>
          </p:cNvSpPr>
          <p:nvPr>
            <p:ph type="sldNum" sz="quarter" idx="12"/>
          </p:nvPr>
        </p:nvSpPr>
        <p:spPr/>
        <p:txBody>
          <a:bodyPr/>
          <a:lstStyle/>
          <a:p>
            <a:fld id="{3756A002-DAC3-4B91-BDD4-C99C3E29F355}" type="slidenum">
              <a:rPr lang="es-CO" smtClean="0"/>
              <a:t>‹Nº›</a:t>
            </a:fld>
            <a:endParaRPr lang="es-CO" dirty="0"/>
          </a:p>
        </p:txBody>
      </p:sp>
    </p:spTree>
    <p:extLst>
      <p:ext uri="{BB962C8B-B14F-4D97-AF65-F5344CB8AC3E}">
        <p14:creationId xmlns:p14="http://schemas.microsoft.com/office/powerpoint/2010/main" val="311401854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6"/>
            <a:ext cx="7772400" cy="1470025"/>
          </a:xfrm>
        </p:spPr>
        <p:txBody>
          <a:bodyPr/>
          <a:lstStyle/>
          <a:p>
            <a:r>
              <a:rPr lang="es-ES"/>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CO"/>
          </a:p>
        </p:txBody>
      </p:sp>
      <p:sp>
        <p:nvSpPr>
          <p:cNvPr id="4" name="3 Marcador de fecha"/>
          <p:cNvSpPr>
            <a:spLocks noGrp="1"/>
          </p:cNvSpPr>
          <p:nvPr>
            <p:ph type="dt" sz="half" idx="10"/>
          </p:nvPr>
        </p:nvSpPr>
        <p:spPr/>
        <p:txBody>
          <a:bodyPr/>
          <a:lstStyle/>
          <a:p>
            <a:fld id="{AE069EE4-1457-4134-AB46-6EB1360A3FE4}" type="datetimeFigureOut">
              <a:rPr lang="es-CO" smtClean="0"/>
              <a:t>30/05/2017</a:t>
            </a:fld>
            <a:endParaRPr lang="es-CO" dirty="0"/>
          </a:p>
        </p:txBody>
      </p:sp>
      <p:sp>
        <p:nvSpPr>
          <p:cNvPr id="5" name="4 Marcador de pie de página"/>
          <p:cNvSpPr>
            <a:spLocks noGrp="1"/>
          </p:cNvSpPr>
          <p:nvPr>
            <p:ph type="ftr" sz="quarter" idx="11"/>
          </p:nvPr>
        </p:nvSpPr>
        <p:spPr/>
        <p:txBody>
          <a:bodyPr/>
          <a:lstStyle/>
          <a:p>
            <a:endParaRPr lang="es-CO" dirty="0"/>
          </a:p>
        </p:txBody>
      </p:sp>
      <p:sp>
        <p:nvSpPr>
          <p:cNvPr id="6" name="5 Marcador de número de diapositiva"/>
          <p:cNvSpPr>
            <a:spLocks noGrp="1"/>
          </p:cNvSpPr>
          <p:nvPr>
            <p:ph type="sldNum" sz="quarter" idx="12"/>
          </p:nvPr>
        </p:nvSpPr>
        <p:spPr/>
        <p:txBody>
          <a:bodyPr/>
          <a:lstStyle/>
          <a:p>
            <a:fld id="{D826F4EF-BE0A-4DA4-A4D6-F7E498835710}" type="slidenum">
              <a:rPr lang="es-CO" smtClean="0"/>
              <a:t>‹Nº›</a:t>
            </a:fld>
            <a:endParaRPr lang="es-CO" dirty="0"/>
          </a:p>
        </p:txBody>
      </p:sp>
    </p:spTree>
    <p:extLst>
      <p:ext uri="{BB962C8B-B14F-4D97-AF65-F5344CB8AC3E}">
        <p14:creationId xmlns:p14="http://schemas.microsoft.com/office/powerpoint/2010/main" val="12338361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AE069EE4-1457-4134-AB46-6EB1360A3FE4}" type="datetimeFigureOut">
              <a:rPr lang="es-CO" smtClean="0"/>
              <a:t>30/05/2017</a:t>
            </a:fld>
            <a:endParaRPr lang="es-CO" dirty="0"/>
          </a:p>
        </p:txBody>
      </p:sp>
      <p:sp>
        <p:nvSpPr>
          <p:cNvPr id="5" name="4 Marcador de pie de página"/>
          <p:cNvSpPr>
            <a:spLocks noGrp="1"/>
          </p:cNvSpPr>
          <p:nvPr>
            <p:ph type="ftr" sz="quarter" idx="11"/>
          </p:nvPr>
        </p:nvSpPr>
        <p:spPr/>
        <p:txBody>
          <a:bodyPr/>
          <a:lstStyle/>
          <a:p>
            <a:endParaRPr lang="es-CO" dirty="0"/>
          </a:p>
        </p:txBody>
      </p:sp>
      <p:sp>
        <p:nvSpPr>
          <p:cNvPr id="6" name="5 Marcador de número de diapositiva"/>
          <p:cNvSpPr>
            <a:spLocks noGrp="1"/>
          </p:cNvSpPr>
          <p:nvPr>
            <p:ph type="sldNum" sz="quarter" idx="12"/>
          </p:nvPr>
        </p:nvSpPr>
        <p:spPr/>
        <p:txBody>
          <a:bodyPr/>
          <a:lstStyle/>
          <a:p>
            <a:fld id="{D826F4EF-BE0A-4DA4-A4D6-F7E498835710}" type="slidenum">
              <a:rPr lang="es-CO" smtClean="0"/>
              <a:t>‹Nº›</a:t>
            </a:fld>
            <a:endParaRPr lang="es-CO" dirty="0"/>
          </a:p>
        </p:txBody>
      </p:sp>
    </p:spTree>
    <p:extLst>
      <p:ext uri="{BB962C8B-B14F-4D97-AF65-F5344CB8AC3E}">
        <p14:creationId xmlns:p14="http://schemas.microsoft.com/office/powerpoint/2010/main" val="133907734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1"/>
            <a:ext cx="7772400" cy="1362075"/>
          </a:xfrm>
        </p:spPr>
        <p:txBody>
          <a:bodyPr anchor="t"/>
          <a:lstStyle>
            <a:lvl1pPr algn="l">
              <a:defRPr sz="4000" b="1" cap="all"/>
            </a:lvl1pPr>
          </a:lstStyle>
          <a:p>
            <a:r>
              <a:rPr lang="es-ES"/>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AE069EE4-1457-4134-AB46-6EB1360A3FE4}" type="datetimeFigureOut">
              <a:rPr lang="es-CO" smtClean="0"/>
              <a:t>30/05/2017</a:t>
            </a:fld>
            <a:endParaRPr lang="es-CO" dirty="0"/>
          </a:p>
        </p:txBody>
      </p:sp>
      <p:sp>
        <p:nvSpPr>
          <p:cNvPr id="5" name="4 Marcador de pie de página"/>
          <p:cNvSpPr>
            <a:spLocks noGrp="1"/>
          </p:cNvSpPr>
          <p:nvPr>
            <p:ph type="ftr" sz="quarter" idx="11"/>
          </p:nvPr>
        </p:nvSpPr>
        <p:spPr/>
        <p:txBody>
          <a:bodyPr/>
          <a:lstStyle/>
          <a:p>
            <a:endParaRPr lang="es-CO" dirty="0"/>
          </a:p>
        </p:txBody>
      </p:sp>
      <p:sp>
        <p:nvSpPr>
          <p:cNvPr id="6" name="5 Marcador de número de diapositiva"/>
          <p:cNvSpPr>
            <a:spLocks noGrp="1"/>
          </p:cNvSpPr>
          <p:nvPr>
            <p:ph type="sldNum" sz="quarter" idx="12"/>
          </p:nvPr>
        </p:nvSpPr>
        <p:spPr/>
        <p:txBody>
          <a:bodyPr/>
          <a:lstStyle/>
          <a:p>
            <a:fld id="{D826F4EF-BE0A-4DA4-A4D6-F7E498835710}" type="slidenum">
              <a:rPr lang="es-CO" smtClean="0"/>
              <a:t>‹Nº›</a:t>
            </a:fld>
            <a:endParaRPr lang="es-CO" dirty="0"/>
          </a:p>
        </p:txBody>
      </p:sp>
    </p:spTree>
    <p:extLst>
      <p:ext uri="{BB962C8B-B14F-4D97-AF65-F5344CB8AC3E}">
        <p14:creationId xmlns:p14="http://schemas.microsoft.com/office/powerpoint/2010/main" val="349496168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contenido"/>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contenido"/>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4 Marcador de fecha"/>
          <p:cNvSpPr>
            <a:spLocks noGrp="1"/>
          </p:cNvSpPr>
          <p:nvPr>
            <p:ph type="dt" sz="half" idx="10"/>
          </p:nvPr>
        </p:nvSpPr>
        <p:spPr/>
        <p:txBody>
          <a:bodyPr/>
          <a:lstStyle/>
          <a:p>
            <a:fld id="{AE069EE4-1457-4134-AB46-6EB1360A3FE4}" type="datetimeFigureOut">
              <a:rPr lang="es-CO" smtClean="0"/>
              <a:t>30/05/2017</a:t>
            </a:fld>
            <a:endParaRPr lang="es-CO" dirty="0"/>
          </a:p>
        </p:txBody>
      </p:sp>
      <p:sp>
        <p:nvSpPr>
          <p:cNvPr id="6" name="5 Marcador de pie de página"/>
          <p:cNvSpPr>
            <a:spLocks noGrp="1"/>
          </p:cNvSpPr>
          <p:nvPr>
            <p:ph type="ftr" sz="quarter" idx="11"/>
          </p:nvPr>
        </p:nvSpPr>
        <p:spPr/>
        <p:txBody>
          <a:bodyPr/>
          <a:lstStyle/>
          <a:p>
            <a:endParaRPr lang="es-CO" dirty="0"/>
          </a:p>
        </p:txBody>
      </p:sp>
      <p:sp>
        <p:nvSpPr>
          <p:cNvPr id="7" name="6 Marcador de número de diapositiva"/>
          <p:cNvSpPr>
            <a:spLocks noGrp="1"/>
          </p:cNvSpPr>
          <p:nvPr>
            <p:ph type="sldNum" sz="quarter" idx="12"/>
          </p:nvPr>
        </p:nvSpPr>
        <p:spPr/>
        <p:txBody>
          <a:bodyPr/>
          <a:lstStyle/>
          <a:p>
            <a:fld id="{D826F4EF-BE0A-4DA4-A4D6-F7E498835710}" type="slidenum">
              <a:rPr lang="es-CO" smtClean="0"/>
              <a:t>‹Nº›</a:t>
            </a:fld>
            <a:endParaRPr lang="es-CO" dirty="0"/>
          </a:p>
        </p:txBody>
      </p:sp>
    </p:spTree>
    <p:extLst>
      <p:ext uri="{BB962C8B-B14F-4D97-AF65-F5344CB8AC3E}">
        <p14:creationId xmlns:p14="http://schemas.microsoft.com/office/powerpoint/2010/main" val="101533283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CO"/>
          </a:p>
        </p:txBody>
      </p:sp>
      <p:sp>
        <p:nvSpPr>
          <p:cNvPr id="3" name="2 Marcador de texto"/>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4 Marcador de texto"/>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6 Marcador de fecha"/>
          <p:cNvSpPr>
            <a:spLocks noGrp="1"/>
          </p:cNvSpPr>
          <p:nvPr>
            <p:ph type="dt" sz="half" idx="10"/>
          </p:nvPr>
        </p:nvSpPr>
        <p:spPr/>
        <p:txBody>
          <a:bodyPr/>
          <a:lstStyle/>
          <a:p>
            <a:fld id="{AE069EE4-1457-4134-AB46-6EB1360A3FE4}" type="datetimeFigureOut">
              <a:rPr lang="es-CO" smtClean="0"/>
              <a:t>30/05/2017</a:t>
            </a:fld>
            <a:endParaRPr lang="es-CO" dirty="0"/>
          </a:p>
        </p:txBody>
      </p:sp>
      <p:sp>
        <p:nvSpPr>
          <p:cNvPr id="8" name="7 Marcador de pie de página"/>
          <p:cNvSpPr>
            <a:spLocks noGrp="1"/>
          </p:cNvSpPr>
          <p:nvPr>
            <p:ph type="ftr" sz="quarter" idx="11"/>
          </p:nvPr>
        </p:nvSpPr>
        <p:spPr/>
        <p:txBody>
          <a:bodyPr/>
          <a:lstStyle/>
          <a:p>
            <a:endParaRPr lang="es-CO" dirty="0"/>
          </a:p>
        </p:txBody>
      </p:sp>
      <p:sp>
        <p:nvSpPr>
          <p:cNvPr id="9" name="8 Marcador de número de diapositiva"/>
          <p:cNvSpPr>
            <a:spLocks noGrp="1"/>
          </p:cNvSpPr>
          <p:nvPr>
            <p:ph type="sldNum" sz="quarter" idx="12"/>
          </p:nvPr>
        </p:nvSpPr>
        <p:spPr/>
        <p:txBody>
          <a:bodyPr/>
          <a:lstStyle/>
          <a:p>
            <a:fld id="{D826F4EF-BE0A-4DA4-A4D6-F7E498835710}" type="slidenum">
              <a:rPr lang="es-CO" smtClean="0"/>
              <a:t>‹Nº›</a:t>
            </a:fld>
            <a:endParaRPr lang="es-CO" dirty="0"/>
          </a:p>
        </p:txBody>
      </p:sp>
    </p:spTree>
    <p:extLst>
      <p:ext uri="{BB962C8B-B14F-4D97-AF65-F5344CB8AC3E}">
        <p14:creationId xmlns:p14="http://schemas.microsoft.com/office/powerpoint/2010/main" val="50658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CO"/>
          </a:p>
        </p:txBody>
      </p:sp>
      <p:sp>
        <p:nvSpPr>
          <p:cNvPr id="3" name="2 Marcador de texto"/>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4 Marcador de texto"/>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6 Marcador de fecha"/>
          <p:cNvSpPr>
            <a:spLocks noGrp="1"/>
          </p:cNvSpPr>
          <p:nvPr>
            <p:ph type="dt" sz="half" idx="10"/>
          </p:nvPr>
        </p:nvSpPr>
        <p:spPr/>
        <p:txBody>
          <a:bodyPr/>
          <a:lstStyle/>
          <a:p>
            <a:endParaRPr lang="es-CO" dirty="0"/>
          </a:p>
        </p:txBody>
      </p:sp>
      <p:sp>
        <p:nvSpPr>
          <p:cNvPr id="8" name="7 Marcador de pie de página"/>
          <p:cNvSpPr>
            <a:spLocks noGrp="1"/>
          </p:cNvSpPr>
          <p:nvPr>
            <p:ph type="ftr" sz="quarter" idx="11"/>
          </p:nvPr>
        </p:nvSpPr>
        <p:spPr/>
        <p:txBody>
          <a:bodyPr/>
          <a:lstStyle/>
          <a:p>
            <a:endParaRPr lang="es-CO" dirty="0"/>
          </a:p>
        </p:txBody>
      </p:sp>
      <p:sp>
        <p:nvSpPr>
          <p:cNvPr id="9" name="8 Marcador de número de diapositiva"/>
          <p:cNvSpPr>
            <a:spLocks noGrp="1"/>
          </p:cNvSpPr>
          <p:nvPr>
            <p:ph type="sldNum" sz="quarter" idx="12"/>
          </p:nvPr>
        </p:nvSpPr>
        <p:spPr/>
        <p:txBody>
          <a:bodyPr/>
          <a:lstStyle/>
          <a:p>
            <a:fld id="{3F22BD22-150A-4D9E-9AB7-089112A95F73}" type="slidenum">
              <a:rPr lang="es-CO" smtClean="0"/>
              <a:t>‹Nº›</a:t>
            </a:fld>
            <a:endParaRPr lang="es-CO" dirty="0"/>
          </a:p>
        </p:txBody>
      </p:sp>
    </p:spTree>
    <p:extLst>
      <p:ext uri="{BB962C8B-B14F-4D97-AF65-F5344CB8AC3E}">
        <p14:creationId xmlns:p14="http://schemas.microsoft.com/office/powerpoint/2010/main" val="67865486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fecha"/>
          <p:cNvSpPr>
            <a:spLocks noGrp="1"/>
          </p:cNvSpPr>
          <p:nvPr>
            <p:ph type="dt" sz="half" idx="10"/>
          </p:nvPr>
        </p:nvSpPr>
        <p:spPr/>
        <p:txBody>
          <a:bodyPr/>
          <a:lstStyle/>
          <a:p>
            <a:fld id="{AE069EE4-1457-4134-AB46-6EB1360A3FE4}" type="datetimeFigureOut">
              <a:rPr lang="es-CO" smtClean="0"/>
              <a:t>30/05/2017</a:t>
            </a:fld>
            <a:endParaRPr lang="es-CO" dirty="0"/>
          </a:p>
        </p:txBody>
      </p:sp>
      <p:sp>
        <p:nvSpPr>
          <p:cNvPr id="4" name="3 Marcador de pie de página"/>
          <p:cNvSpPr>
            <a:spLocks noGrp="1"/>
          </p:cNvSpPr>
          <p:nvPr>
            <p:ph type="ftr" sz="quarter" idx="11"/>
          </p:nvPr>
        </p:nvSpPr>
        <p:spPr/>
        <p:txBody>
          <a:bodyPr/>
          <a:lstStyle/>
          <a:p>
            <a:endParaRPr lang="es-CO" dirty="0"/>
          </a:p>
        </p:txBody>
      </p:sp>
      <p:sp>
        <p:nvSpPr>
          <p:cNvPr id="5" name="4 Marcador de número de diapositiva"/>
          <p:cNvSpPr>
            <a:spLocks noGrp="1"/>
          </p:cNvSpPr>
          <p:nvPr>
            <p:ph type="sldNum" sz="quarter" idx="12"/>
          </p:nvPr>
        </p:nvSpPr>
        <p:spPr/>
        <p:txBody>
          <a:bodyPr/>
          <a:lstStyle/>
          <a:p>
            <a:fld id="{D826F4EF-BE0A-4DA4-A4D6-F7E498835710}" type="slidenum">
              <a:rPr lang="es-CO" smtClean="0"/>
              <a:t>‹Nº›</a:t>
            </a:fld>
            <a:endParaRPr lang="es-CO" dirty="0"/>
          </a:p>
        </p:txBody>
      </p:sp>
    </p:spTree>
    <p:extLst>
      <p:ext uri="{BB962C8B-B14F-4D97-AF65-F5344CB8AC3E}">
        <p14:creationId xmlns:p14="http://schemas.microsoft.com/office/powerpoint/2010/main" val="389474651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E069EE4-1457-4134-AB46-6EB1360A3FE4}" type="datetimeFigureOut">
              <a:rPr lang="es-CO" smtClean="0"/>
              <a:t>30/05/2017</a:t>
            </a:fld>
            <a:endParaRPr lang="es-CO" dirty="0"/>
          </a:p>
        </p:txBody>
      </p:sp>
      <p:sp>
        <p:nvSpPr>
          <p:cNvPr id="3" name="2 Marcador de pie de página"/>
          <p:cNvSpPr>
            <a:spLocks noGrp="1"/>
          </p:cNvSpPr>
          <p:nvPr>
            <p:ph type="ftr" sz="quarter" idx="11"/>
          </p:nvPr>
        </p:nvSpPr>
        <p:spPr/>
        <p:txBody>
          <a:bodyPr/>
          <a:lstStyle/>
          <a:p>
            <a:endParaRPr lang="es-CO" dirty="0"/>
          </a:p>
        </p:txBody>
      </p:sp>
      <p:sp>
        <p:nvSpPr>
          <p:cNvPr id="4" name="3 Marcador de número de diapositiva"/>
          <p:cNvSpPr>
            <a:spLocks noGrp="1"/>
          </p:cNvSpPr>
          <p:nvPr>
            <p:ph type="sldNum" sz="quarter" idx="12"/>
          </p:nvPr>
        </p:nvSpPr>
        <p:spPr/>
        <p:txBody>
          <a:bodyPr/>
          <a:lstStyle/>
          <a:p>
            <a:fld id="{D826F4EF-BE0A-4DA4-A4D6-F7E498835710}" type="slidenum">
              <a:rPr lang="es-CO" smtClean="0"/>
              <a:t>‹Nº›</a:t>
            </a:fld>
            <a:endParaRPr lang="es-CO" dirty="0"/>
          </a:p>
        </p:txBody>
      </p:sp>
    </p:spTree>
    <p:extLst>
      <p:ext uri="{BB962C8B-B14F-4D97-AF65-F5344CB8AC3E}">
        <p14:creationId xmlns:p14="http://schemas.microsoft.com/office/powerpoint/2010/main" val="48649011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2" y="273049"/>
            <a:ext cx="3008313" cy="1162051"/>
          </a:xfrm>
        </p:spPr>
        <p:txBody>
          <a:bodyPr anchor="b"/>
          <a:lstStyle>
            <a:lvl1pPr algn="l">
              <a:defRPr sz="2000" b="1"/>
            </a:lvl1pPr>
          </a:lstStyle>
          <a:p>
            <a:r>
              <a:rPr lang="es-ES"/>
              <a:t>Haga clic para modificar el estilo de título del patrón</a:t>
            </a:r>
            <a:endParaRPr lang="es-CO"/>
          </a:p>
        </p:txBody>
      </p:sp>
      <p:sp>
        <p:nvSpPr>
          <p:cNvPr id="3" name="2 Marcador de contenido"/>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texto"/>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AE069EE4-1457-4134-AB46-6EB1360A3FE4}" type="datetimeFigureOut">
              <a:rPr lang="es-CO" smtClean="0"/>
              <a:t>30/05/2017</a:t>
            </a:fld>
            <a:endParaRPr lang="es-CO" dirty="0"/>
          </a:p>
        </p:txBody>
      </p:sp>
      <p:sp>
        <p:nvSpPr>
          <p:cNvPr id="6" name="5 Marcador de pie de página"/>
          <p:cNvSpPr>
            <a:spLocks noGrp="1"/>
          </p:cNvSpPr>
          <p:nvPr>
            <p:ph type="ftr" sz="quarter" idx="11"/>
          </p:nvPr>
        </p:nvSpPr>
        <p:spPr/>
        <p:txBody>
          <a:bodyPr/>
          <a:lstStyle/>
          <a:p>
            <a:endParaRPr lang="es-CO" dirty="0"/>
          </a:p>
        </p:txBody>
      </p:sp>
      <p:sp>
        <p:nvSpPr>
          <p:cNvPr id="7" name="6 Marcador de número de diapositiva"/>
          <p:cNvSpPr>
            <a:spLocks noGrp="1"/>
          </p:cNvSpPr>
          <p:nvPr>
            <p:ph type="sldNum" sz="quarter" idx="12"/>
          </p:nvPr>
        </p:nvSpPr>
        <p:spPr/>
        <p:txBody>
          <a:bodyPr/>
          <a:lstStyle/>
          <a:p>
            <a:fld id="{D826F4EF-BE0A-4DA4-A4D6-F7E498835710}" type="slidenum">
              <a:rPr lang="es-CO" smtClean="0"/>
              <a:t>‹Nº›</a:t>
            </a:fld>
            <a:endParaRPr lang="es-CO" dirty="0"/>
          </a:p>
        </p:txBody>
      </p:sp>
    </p:spTree>
    <p:extLst>
      <p:ext uri="{BB962C8B-B14F-4D97-AF65-F5344CB8AC3E}">
        <p14:creationId xmlns:p14="http://schemas.microsoft.com/office/powerpoint/2010/main" val="100779490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9"/>
          </a:xfrm>
        </p:spPr>
        <p:txBody>
          <a:bodyPr anchor="b"/>
          <a:lstStyle>
            <a:lvl1pPr algn="l">
              <a:defRPr sz="2000" b="1"/>
            </a:lvl1pPr>
          </a:lstStyle>
          <a:p>
            <a:r>
              <a:rPr lang="es-ES"/>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dirty="0"/>
          </a:p>
        </p:txBody>
      </p:sp>
      <p:sp>
        <p:nvSpPr>
          <p:cNvPr id="4" name="3 Marcador de texto"/>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AE069EE4-1457-4134-AB46-6EB1360A3FE4}" type="datetimeFigureOut">
              <a:rPr lang="es-CO" smtClean="0"/>
              <a:t>30/05/2017</a:t>
            </a:fld>
            <a:endParaRPr lang="es-CO" dirty="0"/>
          </a:p>
        </p:txBody>
      </p:sp>
      <p:sp>
        <p:nvSpPr>
          <p:cNvPr id="6" name="5 Marcador de pie de página"/>
          <p:cNvSpPr>
            <a:spLocks noGrp="1"/>
          </p:cNvSpPr>
          <p:nvPr>
            <p:ph type="ftr" sz="quarter" idx="11"/>
          </p:nvPr>
        </p:nvSpPr>
        <p:spPr/>
        <p:txBody>
          <a:bodyPr/>
          <a:lstStyle/>
          <a:p>
            <a:endParaRPr lang="es-CO" dirty="0"/>
          </a:p>
        </p:txBody>
      </p:sp>
      <p:sp>
        <p:nvSpPr>
          <p:cNvPr id="7" name="6 Marcador de número de diapositiva"/>
          <p:cNvSpPr>
            <a:spLocks noGrp="1"/>
          </p:cNvSpPr>
          <p:nvPr>
            <p:ph type="sldNum" sz="quarter" idx="12"/>
          </p:nvPr>
        </p:nvSpPr>
        <p:spPr/>
        <p:txBody>
          <a:bodyPr/>
          <a:lstStyle/>
          <a:p>
            <a:fld id="{D826F4EF-BE0A-4DA4-A4D6-F7E498835710}" type="slidenum">
              <a:rPr lang="es-CO" smtClean="0"/>
              <a:t>‹Nº›</a:t>
            </a:fld>
            <a:endParaRPr lang="es-CO" dirty="0"/>
          </a:p>
        </p:txBody>
      </p:sp>
    </p:spTree>
    <p:extLst>
      <p:ext uri="{BB962C8B-B14F-4D97-AF65-F5344CB8AC3E}">
        <p14:creationId xmlns:p14="http://schemas.microsoft.com/office/powerpoint/2010/main" val="108065813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AE069EE4-1457-4134-AB46-6EB1360A3FE4}" type="datetimeFigureOut">
              <a:rPr lang="es-CO" smtClean="0"/>
              <a:t>30/05/2017</a:t>
            </a:fld>
            <a:endParaRPr lang="es-CO" dirty="0"/>
          </a:p>
        </p:txBody>
      </p:sp>
      <p:sp>
        <p:nvSpPr>
          <p:cNvPr id="5" name="4 Marcador de pie de página"/>
          <p:cNvSpPr>
            <a:spLocks noGrp="1"/>
          </p:cNvSpPr>
          <p:nvPr>
            <p:ph type="ftr" sz="quarter" idx="11"/>
          </p:nvPr>
        </p:nvSpPr>
        <p:spPr/>
        <p:txBody>
          <a:bodyPr/>
          <a:lstStyle/>
          <a:p>
            <a:endParaRPr lang="es-CO" dirty="0"/>
          </a:p>
        </p:txBody>
      </p:sp>
      <p:sp>
        <p:nvSpPr>
          <p:cNvPr id="6" name="5 Marcador de número de diapositiva"/>
          <p:cNvSpPr>
            <a:spLocks noGrp="1"/>
          </p:cNvSpPr>
          <p:nvPr>
            <p:ph type="sldNum" sz="quarter" idx="12"/>
          </p:nvPr>
        </p:nvSpPr>
        <p:spPr/>
        <p:txBody>
          <a:bodyPr/>
          <a:lstStyle/>
          <a:p>
            <a:fld id="{D826F4EF-BE0A-4DA4-A4D6-F7E498835710}" type="slidenum">
              <a:rPr lang="es-CO" smtClean="0"/>
              <a:t>‹Nº›</a:t>
            </a:fld>
            <a:endParaRPr lang="es-CO" dirty="0"/>
          </a:p>
        </p:txBody>
      </p:sp>
    </p:spTree>
    <p:extLst>
      <p:ext uri="{BB962C8B-B14F-4D97-AF65-F5344CB8AC3E}">
        <p14:creationId xmlns:p14="http://schemas.microsoft.com/office/powerpoint/2010/main" val="58210914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2057400" cy="5851525"/>
          </a:xfrm>
        </p:spPr>
        <p:txBody>
          <a:bodyPr vert="eaVert"/>
          <a:lstStyle/>
          <a:p>
            <a:r>
              <a:rPr lang="es-ES"/>
              <a:t>Haga clic para modificar el estilo de título del patrón</a:t>
            </a:r>
            <a:endParaRPr lang="es-CO"/>
          </a:p>
        </p:txBody>
      </p:sp>
      <p:sp>
        <p:nvSpPr>
          <p:cNvPr id="3" name="2 Marcador de texto vertical"/>
          <p:cNvSpPr>
            <a:spLocks noGrp="1"/>
          </p:cNvSpPr>
          <p:nvPr>
            <p:ph type="body" orient="vert" idx="1"/>
          </p:nvPr>
        </p:nvSpPr>
        <p:spPr>
          <a:xfrm>
            <a:off x="457200" y="274639"/>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AE069EE4-1457-4134-AB46-6EB1360A3FE4}" type="datetimeFigureOut">
              <a:rPr lang="es-CO" smtClean="0"/>
              <a:t>30/05/2017</a:t>
            </a:fld>
            <a:endParaRPr lang="es-CO" dirty="0"/>
          </a:p>
        </p:txBody>
      </p:sp>
      <p:sp>
        <p:nvSpPr>
          <p:cNvPr id="5" name="4 Marcador de pie de página"/>
          <p:cNvSpPr>
            <a:spLocks noGrp="1"/>
          </p:cNvSpPr>
          <p:nvPr>
            <p:ph type="ftr" sz="quarter" idx="11"/>
          </p:nvPr>
        </p:nvSpPr>
        <p:spPr/>
        <p:txBody>
          <a:bodyPr/>
          <a:lstStyle/>
          <a:p>
            <a:endParaRPr lang="es-CO" dirty="0"/>
          </a:p>
        </p:txBody>
      </p:sp>
      <p:sp>
        <p:nvSpPr>
          <p:cNvPr id="6" name="5 Marcador de número de diapositiva"/>
          <p:cNvSpPr>
            <a:spLocks noGrp="1"/>
          </p:cNvSpPr>
          <p:nvPr>
            <p:ph type="sldNum" sz="quarter" idx="12"/>
          </p:nvPr>
        </p:nvSpPr>
        <p:spPr/>
        <p:txBody>
          <a:bodyPr/>
          <a:lstStyle/>
          <a:p>
            <a:fld id="{D826F4EF-BE0A-4DA4-A4D6-F7E498835710}" type="slidenum">
              <a:rPr lang="es-CO" smtClean="0"/>
              <a:t>‹Nº›</a:t>
            </a:fld>
            <a:endParaRPr lang="es-CO" dirty="0"/>
          </a:p>
        </p:txBody>
      </p:sp>
    </p:spTree>
    <p:extLst>
      <p:ext uri="{BB962C8B-B14F-4D97-AF65-F5344CB8AC3E}">
        <p14:creationId xmlns:p14="http://schemas.microsoft.com/office/powerpoint/2010/main" val="113878765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CO"/>
          </a:p>
        </p:txBody>
      </p:sp>
      <p:sp>
        <p:nvSpPr>
          <p:cNvPr id="4" name="3 Marcador de fecha"/>
          <p:cNvSpPr>
            <a:spLocks noGrp="1"/>
          </p:cNvSpPr>
          <p:nvPr>
            <p:ph type="dt" sz="half" idx="10"/>
          </p:nvPr>
        </p:nvSpPr>
        <p:spPr/>
        <p:txBody>
          <a:bodyPr/>
          <a:lstStyle/>
          <a:p>
            <a:fld id="{1CC97A7F-683C-4056-A615-12A08BE35604}" type="datetime1">
              <a:rPr lang="es-CO" smtClean="0">
                <a:solidFill>
                  <a:prstClr val="black">
                    <a:tint val="75000"/>
                  </a:prstClr>
                </a:solidFill>
              </a:rPr>
              <a:pPr/>
              <a:t>30/05/2017</a:t>
            </a:fld>
            <a:endParaRPr lang="es-CO" dirty="0">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4B481E87-6F9A-4D4A-8C0B-68B8E7FEE4B2}" type="slidenum">
              <a:rPr lang="es-CO" smtClean="0">
                <a:solidFill>
                  <a:prstClr val="black"/>
                </a:solidFill>
              </a:rPr>
              <a:pPr/>
              <a:t>‹Nº›</a:t>
            </a:fld>
            <a:endParaRPr lang="es-CO" dirty="0">
              <a:solidFill>
                <a:prstClr val="black"/>
              </a:solidFill>
            </a:endParaRPr>
          </a:p>
        </p:txBody>
      </p:sp>
    </p:spTree>
    <p:extLst>
      <p:ext uri="{BB962C8B-B14F-4D97-AF65-F5344CB8AC3E}">
        <p14:creationId xmlns:p14="http://schemas.microsoft.com/office/powerpoint/2010/main" val="123416063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Haga clic para modificar el estilo de título del patrón</a:t>
            </a:r>
            <a:endParaRPr lang="es-CO" dirty="0"/>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C36EA19B-5D80-4081-A4BA-9ACF9FCBBADA}" type="datetime1">
              <a:rPr lang="es-CO" smtClean="0">
                <a:solidFill>
                  <a:prstClr val="black">
                    <a:tint val="75000"/>
                  </a:prstClr>
                </a:solidFill>
              </a:rPr>
              <a:pPr/>
              <a:t>30/05/2017</a:t>
            </a:fld>
            <a:endParaRPr lang="es-CO" dirty="0">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6" name="5 Marcador de número de diapositiva"/>
          <p:cNvSpPr>
            <a:spLocks noGrp="1"/>
          </p:cNvSpPr>
          <p:nvPr>
            <p:ph type="sldNum" sz="quarter" idx="12"/>
          </p:nvPr>
        </p:nvSpPr>
        <p:spPr>
          <a:xfrm>
            <a:off x="2627784" y="6201568"/>
            <a:ext cx="2133600" cy="365125"/>
          </a:xfrm>
        </p:spPr>
        <p:txBody>
          <a:bodyPr/>
          <a:lstStyle/>
          <a:p>
            <a:fld id="{4B481E87-6F9A-4D4A-8C0B-68B8E7FEE4B2}" type="slidenum">
              <a:rPr lang="es-CO" smtClean="0">
                <a:solidFill>
                  <a:prstClr val="black"/>
                </a:solidFill>
              </a:rPr>
              <a:pPr/>
              <a:t>‹Nº›</a:t>
            </a:fld>
            <a:endParaRPr lang="es-CO" dirty="0">
              <a:solidFill>
                <a:prstClr val="black"/>
              </a:solidFill>
            </a:endParaRPr>
          </a:p>
        </p:txBody>
      </p:sp>
    </p:spTree>
    <p:extLst>
      <p:ext uri="{BB962C8B-B14F-4D97-AF65-F5344CB8AC3E}">
        <p14:creationId xmlns:p14="http://schemas.microsoft.com/office/powerpoint/2010/main" val="110941746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D53A9903-C8A7-434F-B576-F402CCDB5192}" type="datetime1">
              <a:rPr lang="es-CO" smtClean="0">
                <a:solidFill>
                  <a:prstClr val="black">
                    <a:tint val="75000"/>
                  </a:prstClr>
                </a:solidFill>
              </a:rPr>
              <a:pPr/>
              <a:t>30/05/2017</a:t>
            </a:fld>
            <a:endParaRPr lang="es-CO" dirty="0">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4B481E87-6F9A-4D4A-8C0B-68B8E7FEE4B2}" type="slidenum">
              <a:rPr lang="es-CO" smtClean="0">
                <a:solidFill>
                  <a:prstClr val="black"/>
                </a:solidFill>
              </a:rPr>
              <a:pPr/>
              <a:t>‹Nº›</a:t>
            </a:fld>
            <a:endParaRPr lang="es-CO" dirty="0">
              <a:solidFill>
                <a:prstClr val="black"/>
              </a:solidFill>
            </a:endParaRPr>
          </a:p>
        </p:txBody>
      </p:sp>
    </p:spTree>
    <p:extLst>
      <p:ext uri="{BB962C8B-B14F-4D97-AF65-F5344CB8AC3E}">
        <p14:creationId xmlns:p14="http://schemas.microsoft.com/office/powerpoint/2010/main" val="66497642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4 Marcador de fecha"/>
          <p:cNvSpPr>
            <a:spLocks noGrp="1"/>
          </p:cNvSpPr>
          <p:nvPr>
            <p:ph type="dt" sz="half" idx="10"/>
          </p:nvPr>
        </p:nvSpPr>
        <p:spPr/>
        <p:txBody>
          <a:bodyPr/>
          <a:lstStyle/>
          <a:p>
            <a:fld id="{DA6421CF-70EF-4363-867C-8B0A29F99FF7}" type="datetime1">
              <a:rPr lang="es-CO" smtClean="0">
                <a:solidFill>
                  <a:prstClr val="black">
                    <a:tint val="75000"/>
                  </a:prstClr>
                </a:solidFill>
              </a:rPr>
              <a:pPr/>
              <a:t>30/05/2017</a:t>
            </a:fld>
            <a:endParaRPr lang="es-CO" dirty="0">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4B481E87-6F9A-4D4A-8C0B-68B8E7FEE4B2}" type="slidenum">
              <a:rPr lang="es-CO" smtClean="0">
                <a:solidFill>
                  <a:prstClr val="black"/>
                </a:solidFill>
              </a:rPr>
              <a:pPr/>
              <a:t>‹Nº›</a:t>
            </a:fld>
            <a:endParaRPr lang="es-CO" dirty="0">
              <a:solidFill>
                <a:prstClr val="black"/>
              </a:solidFill>
            </a:endParaRPr>
          </a:p>
        </p:txBody>
      </p:sp>
    </p:spTree>
    <p:extLst>
      <p:ext uri="{BB962C8B-B14F-4D97-AF65-F5344CB8AC3E}">
        <p14:creationId xmlns:p14="http://schemas.microsoft.com/office/powerpoint/2010/main" val="194713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fecha"/>
          <p:cNvSpPr>
            <a:spLocks noGrp="1"/>
          </p:cNvSpPr>
          <p:nvPr>
            <p:ph type="dt" sz="half" idx="10"/>
          </p:nvPr>
        </p:nvSpPr>
        <p:spPr/>
        <p:txBody>
          <a:bodyPr/>
          <a:lstStyle/>
          <a:p>
            <a:endParaRPr lang="es-CO" dirty="0"/>
          </a:p>
        </p:txBody>
      </p:sp>
      <p:sp>
        <p:nvSpPr>
          <p:cNvPr id="4" name="3 Marcador de pie de página"/>
          <p:cNvSpPr>
            <a:spLocks noGrp="1"/>
          </p:cNvSpPr>
          <p:nvPr>
            <p:ph type="ftr" sz="quarter" idx="11"/>
          </p:nvPr>
        </p:nvSpPr>
        <p:spPr/>
        <p:txBody>
          <a:bodyPr/>
          <a:lstStyle/>
          <a:p>
            <a:endParaRPr lang="es-CO" dirty="0"/>
          </a:p>
        </p:txBody>
      </p:sp>
      <p:sp>
        <p:nvSpPr>
          <p:cNvPr id="5" name="4 Marcador de número de diapositiva"/>
          <p:cNvSpPr>
            <a:spLocks noGrp="1"/>
          </p:cNvSpPr>
          <p:nvPr>
            <p:ph type="sldNum" sz="quarter" idx="12"/>
          </p:nvPr>
        </p:nvSpPr>
        <p:spPr/>
        <p:txBody>
          <a:bodyPr/>
          <a:lstStyle/>
          <a:p>
            <a:fld id="{3F22BD22-150A-4D9E-9AB7-089112A95F73}" type="slidenum">
              <a:rPr lang="es-CO" smtClean="0"/>
              <a:t>‹Nº›</a:t>
            </a:fld>
            <a:endParaRPr lang="es-CO" dirty="0"/>
          </a:p>
        </p:txBody>
      </p:sp>
    </p:spTree>
    <p:extLst>
      <p:ext uri="{BB962C8B-B14F-4D97-AF65-F5344CB8AC3E}">
        <p14:creationId xmlns:p14="http://schemas.microsoft.com/office/powerpoint/2010/main" val="3442723901"/>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6 Marcador de fecha"/>
          <p:cNvSpPr>
            <a:spLocks noGrp="1"/>
          </p:cNvSpPr>
          <p:nvPr>
            <p:ph type="dt" sz="half" idx="10"/>
          </p:nvPr>
        </p:nvSpPr>
        <p:spPr/>
        <p:txBody>
          <a:bodyPr/>
          <a:lstStyle/>
          <a:p>
            <a:fld id="{6C7DAAE0-4A15-4236-B1D9-009AC6A1F373}" type="datetime1">
              <a:rPr lang="es-CO" smtClean="0">
                <a:solidFill>
                  <a:prstClr val="black">
                    <a:tint val="75000"/>
                  </a:prstClr>
                </a:solidFill>
              </a:rPr>
              <a:pPr/>
              <a:t>30/05/2017</a:t>
            </a:fld>
            <a:endParaRPr lang="es-CO" dirty="0">
              <a:solidFill>
                <a:prstClr val="black">
                  <a:tint val="75000"/>
                </a:prstClr>
              </a:solidFill>
            </a:endParaRPr>
          </a:p>
        </p:txBody>
      </p:sp>
      <p:sp>
        <p:nvSpPr>
          <p:cNvPr id="8" name="7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9" name="8 Marcador de número de diapositiva"/>
          <p:cNvSpPr>
            <a:spLocks noGrp="1"/>
          </p:cNvSpPr>
          <p:nvPr>
            <p:ph type="sldNum" sz="quarter" idx="12"/>
          </p:nvPr>
        </p:nvSpPr>
        <p:spPr/>
        <p:txBody>
          <a:bodyPr/>
          <a:lstStyle/>
          <a:p>
            <a:fld id="{4B481E87-6F9A-4D4A-8C0B-68B8E7FEE4B2}" type="slidenum">
              <a:rPr lang="es-CO" smtClean="0">
                <a:solidFill>
                  <a:prstClr val="black"/>
                </a:solidFill>
              </a:rPr>
              <a:pPr/>
              <a:t>‹Nº›</a:t>
            </a:fld>
            <a:endParaRPr lang="es-CO" dirty="0">
              <a:solidFill>
                <a:prstClr val="black"/>
              </a:solidFill>
            </a:endParaRPr>
          </a:p>
        </p:txBody>
      </p:sp>
    </p:spTree>
    <p:extLst>
      <p:ext uri="{BB962C8B-B14F-4D97-AF65-F5344CB8AC3E}">
        <p14:creationId xmlns:p14="http://schemas.microsoft.com/office/powerpoint/2010/main" val="71641864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fecha"/>
          <p:cNvSpPr>
            <a:spLocks noGrp="1"/>
          </p:cNvSpPr>
          <p:nvPr>
            <p:ph type="dt" sz="half" idx="10"/>
          </p:nvPr>
        </p:nvSpPr>
        <p:spPr/>
        <p:txBody>
          <a:bodyPr/>
          <a:lstStyle/>
          <a:p>
            <a:fld id="{D8A4932C-43CC-4743-BD38-B299DA4EE821}" type="datetime1">
              <a:rPr lang="es-CO" smtClean="0">
                <a:solidFill>
                  <a:prstClr val="black">
                    <a:tint val="75000"/>
                  </a:prstClr>
                </a:solidFill>
              </a:rPr>
              <a:pPr/>
              <a:t>30/05/2017</a:t>
            </a:fld>
            <a:endParaRPr lang="es-CO" dirty="0">
              <a:solidFill>
                <a:prstClr val="black">
                  <a:tint val="75000"/>
                </a:prstClr>
              </a:solidFill>
            </a:endParaRPr>
          </a:p>
        </p:txBody>
      </p:sp>
      <p:sp>
        <p:nvSpPr>
          <p:cNvPr id="4" name="3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4B481E87-6F9A-4D4A-8C0B-68B8E7FEE4B2}" type="slidenum">
              <a:rPr lang="es-CO" smtClean="0">
                <a:solidFill>
                  <a:prstClr val="black"/>
                </a:solidFill>
              </a:rPr>
              <a:pPr/>
              <a:t>‹Nº›</a:t>
            </a:fld>
            <a:endParaRPr lang="es-CO" dirty="0">
              <a:solidFill>
                <a:prstClr val="black"/>
              </a:solidFill>
            </a:endParaRPr>
          </a:p>
        </p:txBody>
      </p:sp>
    </p:spTree>
    <p:extLst>
      <p:ext uri="{BB962C8B-B14F-4D97-AF65-F5344CB8AC3E}">
        <p14:creationId xmlns:p14="http://schemas.microsoft.com/office/powerpoint/2010/main" val="254901016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6E63FB1-D295-498E-92F8-73EF22FFBB96}" type="datetime1">
              <a:rPr lang="es-CO" smtClean="0">
                <a:solidFill>
                  <a:prstClr val="black">
                    <a:tint val="75000"/>
                  </a:prstClr>
                </a:solidFill>
              </a:rPr>
              <a:pPr/>
              <a:t>30/05/2017</a:t>
            </a:fld>
            <a:endParaRPr lang="es-CO" dirty="0">
              <a:solidFill>
                <a:prstClr val="black">
                  <a:tint val="75000"/>
                </a:prstClr>
              </a:solidFill>
            </a:endParaRPr>
          </a:p>
        </p:txBody>
      </p:sp>
      <p:sp>
        <p:nvSpPr>
          <p:cNvPr id="3" name="2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4B481E87-6F9A-4D4A-8C0B-68B8E7FEE4B2}" type="slidenum">
              <a:rPr lang="es-CO" smtClean="0">
                <a:solidFill>
                  <a:prstClr val="black"/>
                </a:solidFill>
              </a:rPr>
              <a:pPr/>
              <a:t>‹Nº›</a:t>
            </a:fld>
            <a:endParaRPr lang="es-CO" dirty="0">
              <a:solidFill>
                <a:prstClr val="black"/>
              </a:solidFill>
            </a:endParaRPr>
          </a:p>
        </p:txBody>
      </p:sp>
    </p:spTree>
    <p:extLst>
      <p:ext uri="{BB962C8B-B14F-4D97-AF65-F5344CB8AC3E}">
        <p14:creationId xmlns:p14="http://schemas.microsoft.com/office/powerpoint/2010/main" val="1519965426"/>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E48BDB0E-B791-4933-86E1-B55E02B97541}" type="datetime1">
              <a:rPr lang="es-CO" smtClean="0">
                <a:solidFill>
                  <a:prstClr val="black">
                    <a:tint val="75000"/>
                  </a:prstClr>
                </a:solidFill>
              </a:rPr>
              <a:pPr/>
              <a:t>30/05/2017</a:t>
            </a:fld>
            <a:endParaRPr lang="es-CO" dirty="0">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4B481E87-6F9A-4D4A-8C0B-68B8E7FEE4B2}" type="slidenum">
              <a:rPr lang="es-CO" smtClean="0">
                <a:solidFill>
                  <a:prstClr val="black"/>
                </a:solidFill>
              </a:rPr>
              <a:pPr/>
              <a:t>‹Nº›</a:t>
            </a:fld>
            <a:endParaRPr lang="es-CO" dirty="0">
              <a:solidFill>
                <a:prstClr val="black"/>
              </a:solidFill>
            </a:endParaRPr>
          </a:p>
        </p:txBody>
      </p:sp>
    </p:spTree>
    <p:extLst>
      <p:ext uri="{BB962C8B-B14F-4D97-AF65-F5344CB8AC3E}">
        <p14:creationId xmlns:p14="http://schemas.microsoft.com/office/powerpoint/2010/main" val="105474443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BAA497EC-D7A6-4EBB-8BDE-A79F81E796D8}" type="datetime1">
              <a:rPr lang="es-CO" smtClean="0">
                <a:solidFill>
                  <a:prstClr val="black">
                    <a:tint val="75000"/>
                  </a:prstClr>
                </a:solidFill>
              </a:rPr>
              <a:pPr/>
              <a:t>30/05/2017</a:t>
            </a:fld>
            <a:endParaRPr lang="es-CO" dirty="0">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4B481E87-6F9A-4D4A-8C0B-68B8E7FEE4B2}" type="slidenum">
              <a:rPr lang="es-CO" smtClean="0">
                <a:solidFill>
                  <a:prstClr val="black"/>
                </a:solidFill>
              </a:rPr>
              <a:pPr/>
              <a:t>‹Nº›</a:t>
            </a:fld>
            <a:endParaRPr lang="es-CO" dirty="0">
              <a:solidFill>
                <a:prstClr val="black"/>
              </a:solidFill>
            </a:endParaRPr>
          </a:p>
        </p:txBody>
      </p:sp>
    </p:spTree>
    <p:extLst>
      <p:ext uri="{BB962C8B-B14F-4D97-AF65-F5344CB8AC3E}">
        <p14:creationId xmlns:p14="http://schemas.microsoft.com/office/powerpoint/2010/main" val="2494190887"/>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A7AD99DD-F780-4EDA-956C-51794CB9045D}" type="datetime1">
              <a:rPr lang="es-CO" smtClean="0">
                <a:solidFill>
                  <a:prstClr val="black">
                    <a:tint val="75000"/>
                  </a:prstClr>
                </a:solidFill>
              </a:rPr>
              <a:pPr/>
              <a:t>30/05/2017</a:t>
            </a:fld>
            <a:endParaRPr lang="es-CO" dirty="0">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4B481E87-6F9A-4D4A-8C0B-68B8E7FEE4B2}" type="slidenum">
              <a:rPr lang="es-CO" smtClean="0">
                <a:solidFill>
                  <a:prstClr val="black"/>
                </a:solidFill>
              </a:rPr>
              <a:pPr/>
              <a:t>‹Nº›</a:t>
            </a:fld>
            <a:endParaRPr lang="es-CO" dirty="0">
              <a:solidFill>
                <a:prstClr val="black"/>
              </a:solidFill>
            </a:endParaRPr>
          </a:p>
        </p:txBody>
      </p:sp>
    </p:spTree>
    <p:extLst>
      <p:ext uri="{BB962C8B-B14F-4D97-AF65-F5344CB8AC3E}">
        <p14:creationId xmlns:p14="http://schemas.microsoft.com/office/powerpoint/2010/main" val="3402202073"/>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2C7FCBEC-97BD-4F97-B361-649484FE7496}" type="datetime1">
              <a:rPr lang="es-CO" smtClean="0">
                <a:solidFill>
                  <a:prstClr val="black">
                    <a:tint val="75000"/>
                  </a:prstClr>
                </a:solidFill>
              </a:rPr>
              <a:pPr/>
              <a:t>30/05/2017</a:t>
            </a:fld>
            <a:endParaRPr lang="es-CO" dirty="0">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4B481E87-6F9A-4D4A-8C0B-68B8E7FEE4B2}" type="slidenum">
              <a:rPr lang="es-CO" smtClean="0">
                <a:solidFill>
                  <a:prstClr val="black"/>
                </a:solidFill>
              </a:rPr>
              <a:pPr/>
              <a:t>‹Nº›</a:t>
            </a:fld>
            <a:endParaRPr lang="es-CO" dirty="0">
              <a:solidFill>
                <a:prstClr val="black"/>
              </a:solidFill>
            </a:endParaRPr>
          </a:p>
        </p:txBody>
      </p:sp>
    </p:spTree>
    <p:extLst>
      <p:ext uri="{BB962C8B-B14F-4D97-AF65-F5344CB8AC3E}">
        <p14:creationId xmlns:p14="http://schemas.microsoft.com/office/powerpoint/2010/main" val="4154251594"/>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CO"/>
          </a:p>
        </p:txBody>
      </p:sp>
      <p:sp>
        <p:nvSpPr>
          <p:cNvPr id="4" name="3 Marcador de fecha"/>
          <p:cNvSpPr>
            <a:spLocks noGrp="1"/>
          </p:cNvSpPr>
          <p:nvPr>
            <p:ph type="dt" sz="half" idx="10"/>
          </p:nvPr>
        </p:nvSpPr>
        <p:spPr/>
        <p:txBody>
          <a:bodyPr/>
          <a:lstStyle/>
          <a:p>
            <a:fld id="{1CC97A7F-683C-4056-A615-12A08BE35604}" type="datetime1">
              <a:rPr lang="es-CO" smtClean="0">
                <a:solidFill>
                  <a:prstClr val="black">
                    <a:tint val="75000"/>
                  </a:prstClr>
                </a:solidFill>
              </a:rPr>
              <a:pPr/>
              <a:t>30/05/2017</a:t>
            </a:fld>
            <a:endParaRPr lang="es-CO" dirty="0">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4B481E87-6F9A-4D4A-8C0B-68B8E7FEE4B2}" type="slidenum">
              <a:rPr lang="es-CO" smtClean="0">
                <a:solidFill>
                  <a:prstClr val="black"/>
                </a:solidFill>
              </a:rPr>
              <a:pPr/>
              <a:t>‹Nº›</a:t>
            </a:fld>
            <a:endParaRPr lang="es-CO" dirty="0">
              <a:solidFill>
                <a:prstClr val="black"/>
              </a:solidFill>
            </a:endParaRPr>
          </a:p>
        </p:txBody>
      </p:sp>
    </p:spTree>
    <p:extLst>
      <p:ext uri="{BB962C8B-B14F-4D97-AF65-F5344CB8AC3E}">
        <p14:creationId xmlns:p14="http://schemas.microsoft.com/office/powerpoint/2010/main" val="4142058196"/>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Haga clic para modificar el estilo de título del patrón</a:t>
            </a:r>
            <a:endParaRPr lang="es-CO" dirty="0"/>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C36EA19B-5D80-4081-A4BA-9ACF9FCBBADA}" type="datetime1">
              <a:rPr lang="es-CO" smtClean="0">
                <a:solidFill>
                  <a:prstClr val="black">
                    <a:tint val="75000"/>
                  </a:prstClr>
                </a:solidFill>
              </a:rPr>
              <a:pPr/>
              <a:t>30/05/2017</a:t>
            </a:fld>
            <a:endParaRPr lang="es-CO" dirty="0">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6" name="5 Marcador de número de diapositiva"/>
          <p:cNvSpPr>
            <a:spLocks noGrp="1"/>
          </p:cNvSpPr>
          <p:nvPr>
            <p:ph type="sldNum" sz="quarter" idx="12"/>
          </p:nvPr>
        </p:nvSpPr>
        <p:spPr>
          <a:xfrm>
            <a:off x="2627784" y="6201568"/>
            <a:ext cx="2133600" cy="365125"/>
          </a:xfrm>
        </p:spPr>
        <p:txBody>
          <a:bodyPr/>
          <a:lstStyle/>
          <a:p>
            <a:fld id="{4B481E87-6F9A-4D4A-8C0B-68B8E7FEE4B2}" type="slidenum">
              <a:rPr lang="es-CO" smtClean="0">
                <a:solidFill>
                  <a:prstClr val="black"/>
                </a:solidFill>
              </a:rPr>
              <a:pPr/>
              <a:t>‹Nº›</a:t>
            </a:fld>
            <a:endParaRPr lang="es-CO" dirty="0">
              <a:solidFill>
                <a:prstClr val="black"/>
              </a:solidFill>
            </a:endParaRPr>
          </a:p>
        </p:txBody>
      </p:sp>
    </p:spTree>
    <p:extLst>
      <p:ext uri="{BB962C8B-B14F-4D97-AF65-F5344CB8AC3E}">
        <p14:creationId xmlns:p14="http://schemas.microsoft.com/office/powerpoint/2010/main" val="1046671902"/>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D53A9903-C8A7-434F-B576-F402CCDB5192}" type="datetime1">
              <a:rPr lang="es-CO" smtClean="0">
                <a:solidFill>
                  <a:prstClr val="black">
                    <a:tint val="75000"/>
                  </a:prstClr>
                </a:solidFill>
              </a:rPr>
              <a:pPr/>
              <a:t>30/05/2017</a:t>
            </a:fld>
            <a:endParaRPr lang="es-CO" dirty="0">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4B481E87-6F9A-4D4A-8C0B-68B8E7FEE4B2}" type="slidenum">
              <a:rPr lang="es-CO" smtClean="0">
                <a:solidFill>
                  <a:prstClr val="black"/>
                </a:solidFill>
              </a:rPr>
              <a:pPr/>
              <a:t>‹Nº›</a:t>
            </a:fld>
            <a:endParaRPr lang="es-CO" dirty="0">
              <a:solidFill>
                <a:prstClr val="black"/>
              </a:solidFill>
            </a:endParaRPr>
          </a:p>
        </p:txBody>
      </p:sp>
    </p:spTree>
    <p:extLst>
      <p:ext uri="{BB962C8B-B14F-4D97-AF65-F5344CB8AC3E}">
        <p14:creationId xmlns:p14="http://schemas.microsoft.com/office/powerpoint/2010/main" val="13916860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endParaRPr lang="es-CO" dirty="0"/>
          </a:p>
        </p:txBody>
      </p:sp>
      <p:sp>
        <p:nvSpPr>
          <p:cNvPr id="3" name="2 Marcador de pie de página"/>
          <p:cNvSpPr>
            <a:spLocks noGrp="1"/>
          </p:cNvSpPr>
          <p:nvPr>
            <p:ph type="ftr" sz="quarter" idx="11"/>
          </p:nvPr>
        </p:nvSpPr>
        <p:spPr/>
        <p:txBody>
          <a:bodyPr/>
          <a:lstStyle/>
          <a:p>
            <a:endParaRPr lang="es-CO" dirty="0"/>
          </a:p>
        </p:txBody>
      </p:sp>
      <p:sp>
        <p:nvSpPr>
          <p:cNvPr id="4" name="3 Marcador de número de diapositiva"/>
          <p:cNvSpPr>
            <a:spLocks noGrp="1"/>
          </p:cNvSpPr>
          <p:nvPr>
            <p:ph type="sldNum" sz="quarter" idx="12"/>
          </p:nvPr>
        </p:nvSpPr>
        <p:spPr/>
        <p:txBody>
          <a:bodyPr/>
          <a:lstStyle/>
          <a:p>
            <a:fld id="{3F22BD22-150A-4D9E-9AB7-089112A95F73}" type="slidenum">
              <a:rPr lang="es-CO" smtClean="0"/>
              <a:t>‹Nº›</a:t>
            </a:fld>
            <a:endParaRPr lang="es-CO" dirty="0"/>
          </a:p>
        </p:txBody>
      </p:sp>
    </p:spTree>
    <p:extLst>
      <p:ext uri="{BB962C8B-B14F-4D97-AF65-F5344CB8AC3E}">
        <p14:creationId xmlns:p14="http://schemas.microsoft.com/office/powerpoint/2010/main" val="1341684464"/>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4 Marcador de fecha"/>
          <p:cNvSpPr>
            <a:spLocks noGrp="1"/>
          </p:cNvSpPr>
          <p:nvPr>
            <p:ph type="dt" sz="half" idx="10"/>
          </p:nvPr>
        </p:nvSpPr>
        <p:spPr/>
        <p:txBody>
          <a:bodyPr/>
          <a:lstStyle/>
          <a:p>
            <a:fld id="{DA6421CF-70EF-4363-867C-8B0A29F99FF7}" type="datetime1">
              <a:rPr lang="es-CO" smtClean="0">
                <a:solidFill>
                  <a:prstClr val="black">
                    <a:tint val="75000"/>
                  </a:prstClr>
                </a:solidFill>
              </a:rPr>
              <a:pPr/>
              <a:t>30/05/2017</a:t>
            </a:fld>
            <a:endParaRPr lang="es-CO" dirty="0">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4B481E87-6F9A-4D4A-8C0B-68B8E7FEE4B2}" type="slidenum">
              <a:rPr lang="es-CO" smtClean="0">
                <a:solidFill>
                  <a:prstClr val="black"/>
                </a:solidFill>
              </a:rPr>
              <a:pPr/>
              <a:t>‹Nº›</a:t>
            </a:fld>
            <a:endParaRPr lang="es-CO" dirty="0">
              <a:solidFill>
                <a:prstClr val="black"/>
              </a:solidFill>
            </a:endParaRPr>
          </a:p>
        </p:txBody>
      </p:sp>
    </p:spTree>
    <p:extLst>
      <p:ext uri="{BB962C8B-B14F-4D97-AF65-F5344CB8AC3E}">
        <p14:creationId xmlns:p14="http://schemas.microsoft.com/office/powerpoint/2010/main" val="2165640860"/>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6 Marcador de fecha"/>
          <p:cNvSpPr>
            <a:spLocks noGrp="1"/>
          </p:cNvSpPr>
          <p:nvPr>
            <p:ph type="dt" sz="half" idx="10"/>
          </p:nvPr>
        </p:nvSpPr>
        <p:spPr/>
        <p:txBody>
          <a:bodyPr/>
          <a:lstStyle/>
          <a:p>
            <a:fld id="{6C7DAAE0-4A15-4236-B1D9-009AC6A1F373}" type="datetime1">
              <a:rPr lang="es-CO" smtClean="0">
                <a:solidFill>
                  <a:prstClr val="black">
                    <a:tint val="75000"/>
                  </a:prstClr>
                </a:solidFill>
              </a:rPr>
              <a:pPr/>
              <a:t>30/05/2017</a:t>
            </a:fld>
            <a:endParaRPr lang="es-CO" dirty="0">
              <a:solidFill>
                <a:prstClr val="black">
                  <a:tint val="75000"/>
                </a:prstClr>
              </a:solidFill>
            </a:endParaRPr>
          </a:p>
        </p:txBody>
      </p:sp>
      <p:sp>
        <p:nvSpPr>
          <p:cNvPr id="8" name="7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9" name="8 Marcador de número de diapositiva"/>
          <p:cNvSpPr>
            <a:spLocks noGrp="1"/>
          </p:cNvSpPr>
          <p:nvPr>
            <p:ph type="sldNum" sz="quarter" idx="12"/>
          </p:nvPr>
        </p:nvSpPr>
        <p:spPr/>
        <p:txBody>
          <a:bodyPr/>
          <a:lstStyle/>
          <a:p>
            <a:fld id="{4B481E87-6F9A-4D4A-8C0B-68B8E7FEE4B2}" type="slidenum">
              <a:rPr lang="es-CO" smtClean="0">
                <a:solidFill>
                  <a:prstClr val="black"/>
                </a:solidFill>
              </a:rPr>
              <a:pPr/>
              <a:t>‹Nº›</a:t>
            </a:fld>
            <a:endParaRPr lang="es-CO" dirty="0">
              <a:solidFill>
                <a:prstClr val="black"/>
              </a:solidFill>
            </a:endParaRPr>
          </a:p>
        </p:txBody>
      </p:sp>
    </p:spTree>
    <p:extLst>
      <p:ext uri="{BB962C8B-B14F-4D97-AF65-F5344CB8AC3E}">
        <p14:creationId xmlns:p14="http://schemas.microsoft.com/office/powerpoint/2010/main" val="1704464834"/>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fecha"/>
          <p:cNvSpPr>
            <a:spLocks noGrp="1"/>
          </p:cNvSpPr>
          <p:nvPr>
            <p:ph type="dt" sz="half" idx="10"/>
          </p:nvPr>
        </p:nvSpPr>
        <p:spPr/>
        <p:txBody>
          <a:bodyPr/>
          <a:lstStyle/>
          <a:p>
            <a:fld id="{D8A4932C-43CC-4743-BD38-B299DA4EE821}" type="datetime1">
              <a:rPr lang="es-CO" smtClean="0">
                <a:solidFill>
                  <a:prstClr val="black">
                    <a:tint val="75000"/>
                  </a:prstClr>
                </a:solidFill>
              </a:rPr>
              <a:pPr/>
              <a:t>30/05/2017</a:t>
            </a:fld>
            <a:endParaRPr lang="es-CO" dirty="0">
              <a:solidFill>
                <a:prstClr val="black">
                  <a:tint val="75000"/>
                </a:prstClr>
              </a:solidFill>
            </a:endParaRPr>
          </a:p>
        </p:txBody>
      </p:sp>
      <p:sp>
        <p:nvSpPr>
          <p:cNvPr id="4" name="3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4B481E87-6F9A-4D4A-8C0B-68B8E7FEE4B2}" type="slidenum">
              <a:rPr lang="es-CO" smtClean="0">
                <a:solidFill>
                  <a:prstClr val="black"/>
                </a:solidFill>
              </a:rPr>
              <a:pPr/>
              <a:t>‹Nº›</a:t>
            </a:fld>
            <a:endParaRPr lang="es-CO" dirty="0">
              <a:solidFill>
                <a:prstClr val="black"/>
              </a:solidFill>
            </a:endParaRPr>
          </a:p>
        </p:txBody>
      </p:sp>
    </p:spTree>
    <p:extLst>
      <p:ext uri="{BB962C8B-B14F-4D97-AF65-F5344CB8AC3E}">
        <p14:creationId xmlns:p14="http://schemas.microsoft.com/office/powerpoint/2010/main" val="1551894925"/>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6E63FB1-D295-498E-92F8-73EF22FFBB96}" type="datetime1">
              <a:rPr lang="es-CO" smtClean="0">
                <a:solidFill>
                  <a:prstClr val="black">
                    <a:tint val="75000"/>
                  </a:prstClr>
                </a:solidFill>
              </a:rPr>
              <a:pPr/>
              <a:t>30/05/2017</a:t>
            </a:fld>
            <a:endParaRPr lang="es-CO" dirty="0">
              <a:solidFill>
                <a:prstClr val="black">
                  <a:tint val="75000"/>
                </a:prstClr>
              </a:solidFill>
            </a:endParaRPr>
          </a:p>
        </p:txBody>
      </p:sp>
      <p:sp>
        <p:nvSpPr>
          <p:cNvPr id="3" name="2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4B481E87-6F9A-4D4A-8C0B-68B8E7FEE4B2}" type="slidenum">
              <a:rPr lang="es-CO" smtClean="0">
                <a:solidFill>
                  <a:prstClr val="black"/>
                </a:solidFill>
              </a:rPr>
              <a:pPr/>
              <a:t>‹Nº›</a:t>
            </a:fld>
            <a:endParaRPr lang="es-CO" dirty="0">
              <a:solidFill>
                <a:prstClr val="black"/>
              </a:solidFill>
            </a:endParaRPr>
          </a:p>
        </p:txBody>
      </p:sp>
    </p:spTree>
    <p:extLst>
      <p:ext uri="{BB962C8B-B14F-4D97-AF65-F5344CB8AC3E}">
        <p14:creationId xmlns:p14="http://schemas.microsoft.com/office/powerpoint/2010/main" val="239918634"/>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E48BDB0E-B791-4933-86E1-B55E02B97541}" type="datetime1">
              <a:rPr lang="es-CO" smtClean="0">
                <a:solidFill>
                  <a:prstClr val="black">
                    <a:tint val="75000"/>
                  </a:prstClr>
                </a:solidFill>
              </a:rPr>
              <a:pPr/>
              <a:t>30/05/2017</a:t>
            </a:fld>
            <a:endParaRPr lang="es-CO" dirty="0">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4B481E87-6F9A-4D4A-8C0B-68B8E7FEE4B2}" type="slidenum">
              <a:rPr lang="es-CO" smtClean="0">
                <a:solidFill>
                  <a:prstClr val="black"/>
                </a:solidFill>
              </a:rPr>
              <a:pPr/>
              <a:t>‹Nº›</a:t>
            </a:fld>
            <a:endParaRPr lang="es-CO" dirty="0">
              <a:solidFill>
                <a:prstClr val="black"/>
              </a:solidFill>
            </a:endParaRPr>
          </a:p>
        </p:txBody>
      </p:sp>
    </p:spTree>
    <p:extLst>
      <p:ext uri="{BB962C8B-B14F-4D97-AF65-F5344CB8AC3E}">
        <p14:creationId xmlns:p14="http://schemas.microsoft.com/office/powerpoint/2010/main" val="4108704293"/>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BAA497EC-D7A6-4EBB-8BDE-A79F81E796D8}" type="datetime1">
              <a:rPr lang="es-CO" smtClean="0">
                <a:solidFill>
                  <a:prstClr val="black">
                    <a:tint val="75000"/>
                  </a:prstClr>
                </a:solidFill>
              </a:rPr>
              <a:pPr/>
              <a:t>30/05/2017</a:t>
            </a:fld>
            <a:endParaRPr lang="es-CO" dirty="0">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4B481E87-6F9A-4D4A-8C0B-68B8E7FEE4B2}" type="slidenum">
              <a:rPr lang="es-CO" smtClean="0">
                <a:solidFill>
                  <a:prstClr val="black"/>
                </a:solidFill>
              </a:rPr>
              <a:pPr/>
              <a:t>‹Nº›</a:t>
            </a:fld>
            <a:endParaRPr lang="es-CO" dirty="0">
              <a:solidFill>
                <a:prstClr val="black"/>
              </a:solidFill>
            </a:endParaRPr>
          </a:p>
        </p:txBody>
      </p:sp>
    </p:spTree>
    <p:extLst>
      <p:ext uri="{BB962C8B-B14F-4D97-AF65-F5344CB8AC3E}">
        <p14:creationId xmlns:p14="http://schemas.microsoft.com/office/powerpoint/2010/main" val="829858571"/>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A7AD99DD-F780-4EDA-956C-51794CB9045D}" type="datetime1">
              <a:rPr lang="es-CO" smtClean="0">
                <a:solidFill>
                  <a:prstClr val="black">
                    <a:tint val="75000"/>
                  </a:prstClr>
                </a:solidFill>
              </a:rPr>
              <a:pPr/>
              <a:t>30/05/2017</a:t>
            </a:fld>
            <a:endParaRPr lang="es-CO" dirty="0">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4B481E87-6F9A-4D4A-8C0B-68B8E7FEE4B2}" type="slidenum">
              <a:rPr lang="es-CO" smtClean="0">
                <a:solidFill>
                  <a:prstClr val="black"/>
                </a:solidFill>
              </a:rPr>
              <a:pPr/>
              <a:t>‹Nº›</a:t>
            </a:fld>
            <a:endParaRPr lang="es-CO" dirty="0">
              <a:solidFill>
                <a:prstClr val="black"/>
              </a:solidFill>
            </a:endParaRPr>
          </a:p>
        </p:txBody>
      </p:sp>
    </p:spTree>
    <p:extLst>
      <p:ext uri="{BB962C8B-B14F-4D97-AF65-F5344CB8AC3E}">
        <p14:creationId xmlns:p14="http://schemas.microsoft.com/office/powerpoint/2010/main" val="4058470300"/>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2C7FCBEC-97BD-4F97-B361-649484FE7496}" type="datetime1">
              <a:rPr lang="es-CO" smtClean="0">
                <a:solidFill>
                  <a:prstClr val="black">
                    <a:tint val="75000"/>
                  </a:prstClr>
                </a:solidFill>
              </a:rPr>
              <a:pPr/>
              <a:t>30/05/2017</a:t>
            </a:fld>
            <a:endParaRPr lang="es-CO" dirty="0">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O"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4B481E87-6F9A-4D4A-8C0B-68B8E7FEE4B2}" type="slidenum">
              <a:rPr lang="es-CO" smtClean="0">
                <a:solidFill>
                  <a:prstClr val="black"/>
                </a:solidFill>
              </a:rPr>
              <a:pPr/>
              <a:t>‹Nº›</a:t>
            </a:fld>
            <a:endParaRPr lang="es-CO" dirty="0">
              <a:solidFill>
                <a:prstClr val="black"/>
              </a:solidFill>
            </a:endParaRPr>
          </a:p>
        </p:txBody>
      </p:sp>
    </p:spTree>
    <p:extLst>
      <p:ext uri="{BB962C8B-B14F-4D97-AF65-F5344CB8AC3E}">
        <p14:creationId xmlns:p14="http://schemas.microsoft.com/office/powerpoint/2010/main" val="2235521843"/>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1_Título y objetos">
    <p:spTree>
      <p:nvGrpSpPr>
        <p:cNvPr id="1" name=""/>
        <p:cNvGrpSpPr/>
        <p:nvPr/>
      </p:nvGrpSpPr>
      <p:grpSpPr>
        <a:xfrm>
          <a:off x="0" y="0"/>
          <a:ext cx="0" cy="0"/>
          <a:chOff x="0" y="0"/>
          <a:chExt cx="0" cy="0"/>
        </a:xfrm>
      </p:grpSpPr>
      <p:sp>
        <p:nvSpPr>
          <p:cNvPr id="4" name="3 Marcador de fecha"/>
          <p:cNvSpPr>
            <a:spLocks noGrp="1"/>
          </p:cNvSpPr>
          <p:nvPr>
            <p:ph type="dt" sz="half" idx="10"/>
          </p:nvPr>
        </p:nvSpPr>
        <p:spPr>
          <a:xfrm>
            <a:off x="457200" y="6356351"/>
            <a:ext cx="2133600" cy="365125"/>
          </a:xfrm>
          <a:prstGeom prst="rect">
            <a:avLst/>
          </a:prstGeom>
        </p:spPr>
        <p:txBody>
          <a:bodyPr/>
          <a:lstStyle/>
          <a:p>
            <a:endParaRPr lang="es-CO" dirty="0">
              <a:solidFill>
                <a:prstClr val="black">
                  <a:tint val="75000"/>
                </a:prstClr>
              </a:solidFill>
            </a:endParaRPr>
          </a:p>
        </p:txBody>
      </p:sp>
      <p:sp>
        <p:nvSpPr>
          <p:cNvPr id="5" name="4 Marcador de pie de página"/>
          <p:cNvSpPr>
            <a:spLocks noGrp="1"/>
          </p:cNvSpPr>
          <p:nvPr>
            <p:ph type="ftr" sz="quarter" idx="11"/>
          </p:nvPr>
        </p:nvSpPr>
        <p:spPr>
          <a:xfrm>
            <a:off x="3124200" y="6356351"/>
            <a:ext cx="2895600" cy="365125"/>
          </a:xfrm>
          <a:prstGeom prst="rect">
            <a:avLst/>
          </a:prstGeom>
        </p:spPr>
        <p:txBody>
          <a:bodyPr/>
          <a:lstStyle/>
          <a:p>
            <a:endParaRPr lang="es-CO"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3F22BD22-150A-4D9E-9AB7-089112A95F73}" type="slidenum">
              <a:rPr lang="es-CO" smtClean="0">
                <a:solidFill>
                  <a:prstClr val="black"/>
                </a:solidFill>
              </a:rPr>
              <a:pPr/>
              <a:t>‹Nº›</a:t>
            </a:fld>
            <a:endParaRPr lang="es-CO" dirty="0">
              <a:solidFill>
                <a:prstClr val="black"/>
              </a:solidFill>
            </a:endParaRPr>
          </a:p>
        </p:txBody>
      </p:sp>
    </p:spTree>
    <p:extLst>
      <p:ext uri="{BB962C8B-B14F-4D97-AF65-F5344CB8AC3E}">
        <p14:creationId xmlns:p14="http://schemas.microsoft.com/office/powerpoint/2010/main" val="16207989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2" y="273049"/>
            <a:ext cx="3008313" cy="1162051"/>
          </a:xfrm>
        </p:spPr>
        <p:txBody>
          <a:bodyPr anchor="b"/>
          <a:lstStyle>
            <a:lvl1pPr algn="l">
              <a:defRPr sz="2000" b="1"/>
            </a:lvl1pPr>
          </a:lstStyle>
          <a:p>
            <a:r>
              <a:rPr lang="es-ES"/>
              <a:t>Haga clic para modificar el estilo de título del patrón</a:t>
            </a:r>
            <a:endParaRPr lang="es-CO"/>
          </a:p>
        </p:txBody>
      </p:sp>
      <p:sp>
        <p:nvSpPr>
          <p:cNvPr id="3" name="2 Marcador de contenido"/>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texto"/>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endParaRPr lang="es-CO" dirty="0"/>
          </a:p>
        </p:txBody>
      </p:sp>
      <p:sp>
        <p:nvSpPr>
          <p:cNvPr id="6" name="5 Marcador de pie de página"/>
          <p:cNvSpPr>
            <a:spLocks noGrp="1"/>
          </p:cNvSpPr>
          <p:nvPr>
            <p:ph type="ftr" sz="quarter" idx="11"/>
          </p:nvPr>
        </p:nvSpPr>
        <p:spPr/>
        <p:txBody>
          <a:bodyPr/>
          <a:lstStyle/>
          <a:p>
            <a:endParaRPr lang="es-CO" dirty="0"/>
          </a:p>
        </p:txBody>
      </p:sp>
      <p:sp>
        <p:nvSpPr>
          <p:cNvPr id="7" name="6 Marcador de número de diapositiva"/>
          <p:cNvSpPr>
            <a:spLocks noGrp="1"/>
          </p:cNvSpPr>
          <p:nvPr>
            <p:ph type="sldNum" sz="quarter" idx="12"/>
          </p:nvPr>
        </p:nvSpPr>
        <p:spPr/>
        <p:txBody>
          <a:bodyPr/>
          <a:lstStyle/>
          <a:p>
            <a:fld id="{3F22BD22-150A-4D9E-9AB7-089112A95F73}" type="slidenum">
              <a:rPr lang="es-CO" smtClean="0"/>
              <a:t>‹Nº›</a:t>
            </a:fld>
            <a:endParaRPr lang="es-CO" dirty="0"/>
          </a:p>
        </p:txBody>
      </p:sp>
    </p:spTree>
    <p:extLst>
      <p:ext uri="{BB962C8B-B14F-4D97-AF65-F5344CB8AC3E}">
        <p14:creationId xmlns:p14="http://schemas.microsoft.com/office/powerpoint/2010/main" val="934004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9"/>
          </a:xfrm>
        </p:spPr>
        <p:txBody>
          <a:bodyPr anchor="b"/>
          <a:lstStyle>
            <a:lvl1pPr algn="l">
              <a:defRPr sz="2000" b="1"/>
            </a:lvl1pPr>
          </a:lstStyle>
          <a:p>
            <a:r>
              <a:rPr lang="es-ES"/>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dirty="0"/>
          </a:p>
        </p:txBody>
      </p:sp>
      <p:sp>
        <p:nvSpPr>
          <p:cNvPr id="4" name="3 Marcador de texto"/>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endParaRPr lang="es-CO" dirty="0"/>
          </a:p>
        </p:txBody>
      </p:sp>
      <p:sp>
        <p:nvSpPr>
          <p:cNvPr id="6" name="5 Marcador de pie de página"/>
          <p:cNvSpPr>
            <a:spLocks noGrp="1"/>
          </p:cNvSpPr>
          <p:nvPr>
            <p:ph type="ftr" sz="quarter" idx="11"/>
          </p:nvPr>
        </p:nvSpPr>
        <p:spPr/>
        <p:txBody>
          <a:bodyPr/>
          <a:lstStyle/>
          <a:p>
            <a:endParaRPr lang="es-CO" dirty="0"/>
          </a:p>
        </p:txBody>
      </p:sp>
      <p:sp>
        <p:nvSpPr>
          <p:cNvPr id="7" name="6 Marcador de número de diapositiva"/>
          <p:cNvSpPr>
            <a:spLocks noGrp="1"/>
          </p:cNvSpPr>
          <p:nvPr>
            <p:ph type="sldNum" sz="quarter" idx="12"/>
          </p:nvPr>
        </p:nvSpPr>
        <p:spPr/>
        <p:txBody>
          <a:bodyPr/>
          <a:lstStyle/>
          <a:p>
            <a:fld id="{3F22BD22-150A-4D9E-9AB7-089112A95F73}" type="slidenum">
              <a:rPr lang="es-CO" smtClean="0"/>
              <a:t>‹Nº›</a:t>
            </a:fld>
            <a:endParaRPr lang="es-CO" dirty="0"/>
          </a:p>
        </p:txBody>
      </p:sp>
    </p:spTree>
    <p:extLst>
      <p:ext uri="{BB962C8B-B14F-4D97-AF65-F5344CB8AC3E}">
        <p14:creationId xmlns:p14="http://schemas.microsoft.com/office/powerpoint/2010/main" val="328128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4.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5.jp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4.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6.jp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image" Target="../media/image4.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7.jp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 Id="rId14" Type="http://schemas.openxmlformats.org/officeDocument/2006/relationships/image" Target="../media/image8.pn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3.jp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5" Type="http://schemas.openxmlformats.org/officeDocument/2006/relationships/image" Target="../media/image2.png"/><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 Id="rId14" Type="http://schemas.openxmlformats.org/officeDocument/2006/relationships/image" Target="../media/image4.png"/></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theme" Target="../theme/theme7.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slideLayout" Target="../slideLayouts/slideLayout78.xml"/><Relationship Id="rId2" Type="http://schemas.openxmlformats.org/officeDocument/2006/relationships/slideLayout" Target="../slideLayouts/slideLayout68.xml"/><Relationship Id="rId16" Type="http://schemas.openxmlformats.org/officeDocument/2006/relationships/image" Target="../media/image2.png"/><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5" Type="http://schemas.openxmlformats.org/officeDocument/2006/relationships/image" Target="../media/image4.png"/><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 Id="rId14" Type="http://schemas.openxmlformats.org/officeDocument/2006/relationships/image" Target="../media/image3.jp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7 Imagen"/>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1 Marcador de título"/>
          <p:cNvSpPr>
            <a:spLocks noGrp="1"/>
          </p:cNvSpPr>
          <p:nvPr>
            <p:ph type="title"/>
          </p:nvPr>
        </p:nvSpPr>
        <p:spPr>
          <a:xfrm>
            <a:off x="457200" y="274637"/>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2 Marcador de texto"/>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s-CO" dirty="0"/>
          </a:p>
        </p:txBody>
      </p:sp>
      <p:sp>
        <p:nvSpPr>
          <p:cNvPr id="5" name="4 Marcador de pie de página"/>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dirty="0"/>
          </a:p>
        </p:txBody>
      </p:sp>
      <p:sp>
        <p:nvSpPr>
          <p:cNvPr id="6" name="5 Marcador de número de diapositiva"/>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22BD22-150A-4D9E-9AB7-089112A95F73}" type="slidenum">
              <a:rPr lang="es-CO" smtClean="0"/>
              <a:t>‹Nº›</a:t>
            </a:fld>
            <a:endParaRPr lang="es-CO" dirty="0"/>
          </a:p>
        </p:txBody>
      </p:sp>
      <p:pic>
        <p:nvPicPr>
          <p:cNvPr id="9" name="8 Imagen"/>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8244408" y="6093296"/>
            <a:ext cx="648072" cy="477527"/>
          </a:xfrm>
          <a:prstGeom prst="rect">
            <a:avLst/>
          </a:prstGeom>
        </p:spPr>
      </p:pic>
    </p:spTree>
    <p:extLst>
      <p:ext uri="{BB962C8B-B14F-4D97-AF65-F5344CB8AC3E}">
        <p14:creationId xmlns:p14="http://schemas.microsoft.com/office/powerpoint/2010/main" val="29568873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9 Imagen"/>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dirty="0"/>
              <a:t>Haga clic para modificar el estilo de título del patrón</a:t>
            </a:r>
            <a:endParaRPr lang="es-CO" dirty="0"/>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dirty="0"/>
              <a:t>Haga clic para modificar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CO" dirty="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D4E8BA-6D86-466A-BC13-EDCF3A0A0EB3}" type="datetimeFigureOut">
              <a:rPr lang="es-CO" smtClean="0"/>
              <a:t>30/05/2017</a:t>
            </a:fld>
            <a:endParaRPr lang="es-CO"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dirty="0"/>
          </a:p>
        </p:txBody>
      </p:sp>
      <p:sp>
        <p:nvSpPr>
          <p:cNvPr id="6" name="5 Marcador de número de diapositiva"/>
          <p:cNvSpPr>
            <a:spLocks noGrp="1"/>
          </p:cNvSpPr>
          <p:nvPr>
            <p:ph type="sldNum" sz="quarter" idx="4"/>
          </p:nvPr>
        </p:nvSpPr>
        <p:spPr>
          <a:xfrm>
            <a:off x="6588224" y="548680"/>
            <a:ext cx="2133600" cy="365125"/>
          </a:xfrm>
          <a:prstGeom prst="rect">
            <a:avLst/>
          </a:prstGeom>
        </p:spPr>
        <p:txBody>
          <a:bodyPr vert="horz" lIns="91440" tIns="45720" rIns="91440" bIns="45720" rtlCol="0" anchor="ctr"/>
          <a:lstStyle>
            <a:lvl1pPr algn="r">
              <a:defRPr sz="1200">
                <a:solidFill>
                  <a:schemeClr val="bg1"/>
                </a:solidFill>
              </a:defRPr>
            </a:lvl1pPr>
          </a:lstStyle>
          <a:p>
            <a:fld id="{4B481E87-6F9A-4D4A-8C0B-68B8E7FEE4B2}" type="slidenum">
              <a:rPr lang="es-CO" smtClean="0"/>
              <a:pPr/>
              <a:t>‹Nº›</a:t>
            </a:fld>
            <a:endParaRPr lang="es-CO" dirty="0"/>
          </a:p>
        </p:txBody>
      </p:sp>
      <p:sp>
        <p:nvSpPr>
          <p:cNvPr id="9" name="8 CuadroTexto"/>
          <p:cNvSpPr txBox="1"/>
          <p:nvPr userDrawn="1"/>
        </p:nvSpPr>
        <p:spPr>
          <a:xfrm>
            <a:off x="179512" y="6517753"/>
            <a:ext cx="3344185" cy="246221"/>
          </a:xfrm>
          <a:prstGeom prst="rect">
            <a:avLst/>
          </a:prstGeom>
          <a:noFill/>
        </p:spPr>
        <p:txBody>
          <a:bodyPr wrap="none" rtlCol="0">
            <a:spAutoFit/>
          </a:bodyPr>
          <a:lstStyle/>
          <a:p>
            <a:r>
              <a:rPr lang="en-US" sz="1000" dirty="0">
                <a:solidFill>
                  <a:schemeClr val="bg1">
                    <a:lumMod val="65000"/>
                  </a:schemeClr>
                </a:solidFill>
              </a:rPr>
              <a:t>Associated worldwide with CPA Associates International, Inc.</a:t>
            </a:r>
            <a:endParaRPr lang="es-CO" sz="1000" dirty="0">
              <a:solidFill>
                <a:schemeClr val="bg1">
                  <a:lumMod val="65000"/>
                </a:schemeClr>
              </a:solidFill>
            </a:endParaRPr>
          </a:p>
        </p:txBody>
      </p:sp>
      <p:pic>
        <p:nvPicPr>
          <p:cNvPr id="11" name="Picture 4" descr="D:\TRABAJO\LOGOS\CABRERA\Logo para reduccion.png"/>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6406575" y="6165304"/>
            <a:ext cx="2701929" cy="5983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106801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6 Imagen"/>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CB3688-6D9F-418B-82A3-6A6F0A3567D4}" type="datetimeFigureOut">
              <a:rPr lang="es-CO" smtClean="0"/>
              <a:t>30/05/2017</a:t>
            </a:fld>
            <a:endParaRPr lang="es-CO"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E49943-A3A7-4C29-BB5B-B0EB8B2FBECF}" type="slidenum">
              <a:rPr lang="es-CO" smtClean="0"/>
              <a:t>‹Nº›</a:t>
            </a:fld>
            <a:endParaRPr lang="es-CO" dirty="0"/>
          </a:p>
        </p:txBody>
      </p:sp>
      <p:pic>
        <p:nvPicPr>
          <p:cNvPr id="8" name="Picture 4" descr="D:\TRABAJO\LOGOS\CABRERA\Logo para reduccion.png"/>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6406575" y="6165304"/>
            <a:ext cx="2701929" cy="598377"/>
          </a:xfrm>
          <a:prstGeom prst="rect">
            <a:avLst/>
          </a:prstGeom>
          <a:noFill/>
          <a:extLst>
            <a:ext uri="{909E8E84-426E-40DD-AFC4-6F175D3DCCD1}">
              <a14:hiddenFill xmlns:a14="http://schemas.microsoft.com/office/drawing/2010/main">
                <a:solidFill>
                  <a:srgbClr val="FFFFFF"/>
                </a:solidFill>
              </a14:hiddenFill>
            </a:ext>
          </a:extLst>
        </p:spPr>
      </p:pic>
      <p:sp>
        <p:nvSpPr>
          <p:cNvPr id="9" name="8 CuadroTexto"/>
          <p:cNvSpPr txBox="1"/>
          <p:nvPr userDrawn="1"/>
        </p:nvSpPr>
        <p:spPr>
          <a:xfrm>
            <a:off x="179512" y="6517753"/>
            <a:ext cx="3344185" cy="246221"/>
          </a:xfrm>
          <a:prstGeom prst="rect">
            <a:avLst/>
          </a:prstGeom>
          <a:noFill/>
        </p:spPr>
        <p:txBody>
          <a:bodyPr wrap="none" rtlCol="0">
            <a:spAutoFit/>
          </a:bodyPr>
          <a:lstStyle/>
          <a:p>
            <a:r>
              <a:rPr lang="en-US" sz="1000" dirty="0">
                <a:solidFill>
                  <a:schemeClr val="bg1">
                    <a:lumMod val="65000"/>
                  </a:schemeClr>
                </a:solidFill>
              </a:rPr>
              <a:t>Associated worldwide with CPA Associates International, Inc.</a:t>
            </a:r>
            <a:endParaRPr lang="es-CO" sz="1000" dirty="0">
              <a:solidFill>
                <a:schemeClr val="bg1">
                  <a:lumMod val="65000"/>
                </a:schemeClr>
              </a:solidFill>
            </a:endParaRPr>
          </a:p>
        </p:txBody>
      </p:sp>
    </p:spTree>
    <p:extLst>
      <p:ext uri="{BB962C8B-B14F-4D97-AF65-F5344CB8AC3E}">
        <p14:creationId xmlns:p14="http://schemas.microsoft.com/office/powerpoint/2010/main" val="307356535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7"/>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2 Marcador de texto"/>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3BD396-7BBC-4EB1-9FF6-327F3BB995F5}" type="datetimeFigureOut">
              <a:rPr lang="es-CO" smtClean="0"/>
              <a:t>30/05/2017</a:t>
            </a:fld>
            <a:endParaRPr lang="es-CO" dirty="0"/>
          </a:p>
        </p:txBody>
      </p:sp>
      <p:sp>
        <p:nvSpPr>
          <p:cNvPr id="5" name="4 Marcador de pie de página"/>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dirty="0"/>
          </a:p>
        </p:txBody>
      </p:sp>
      <p:sp>
        <p:nvSpPr>
          <p:cNvPr id="6" name="5 Marcador de número de diapositiva"/>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56A002-DAC3-4B91-BDD4-C99C3E29F355}" type="slidenum">
              <a:rPr lang="es-CO" smtClean="0"/>
              <a:t>‹Nº›</a:t>
            </a:fld>
            <a:endParaRPr lang="es-CO" dirty="0"/>
          </a:p>
        </p:txBody>
      </p:sp>
      <p:pic>
        <p:nvPicPr>
          <p:cNvPr id="7" name="6 Imagen"/>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0" name="9 CuadroTexto"/>
          <p:cNvSpPr txBox="1"/>
          <p:nvPr userDrawn="1"/>
        </p:nvSpPr>
        <p:spPr>
          <a:xfrm>
            <a:off x="179512" y="6517753"/>
            <a:ext cx="3344185" cy="246221"/>
          </a:xfrm>
          <a:prstGeom prst="rect">
            <a:avLst/>
          </a:prstGeom>
          <a:noFill/>
        </p:spPr>
        <p:txBody>
          <a:bodyPr wrap="none" rtlCol="0">
            <a:spAutoFit/>
          </a:bodyPr>
          <a:lstStyle/>
          <a:p>
            <a:r>
              <a:rPr lang="en-US" sz="1000" dirty="0">
                <a:solidFill>
                  <a:schemeClr val="bg1">
                    <a:lumMod val="65000"/>
                  </a:schemeClr>
                </a:solidFill>
              </a:rPr>
              <a:t>Associated worldwide with CPA Associates International, Inc.</a:t>
            </a:r>
            <a:endParaRPr lang="es-CO" sz="1000" dirty="0">
              <a:solidFill>
                <a:schemeClr val="bg1">
                  <a:lumMod val="65000"/>
                </a:schemeClr>
              </a:solidFill>
            </a:endParaRPr>
          </a:p>
        </p:txBody>
      </p:sp>
      <p:pic>
        <p:nvPicPr>
          <p:cNvPr id="2052" name="Picture 4" descr="D:\TRABAJO\LOGOS\CABRERA\Logo para reduccion.png"/>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6284186" y="6337210"/>
            <a:ext cx="2701929" cy="5983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173647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3" name="12 Imagen"/>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1 Marcador de título"/>
          <p:cNvSpPr>
            <a:spLocks noGrp="1"/>
          </p:cNvSpPr>
          <p:nvPr>
            <p:ph type="title"/>
          </p:nvPr>
        </p:nvSpPr>
        <p:spPr>
          <a:xfrm>
            <a:off x="457200" y="274637"/>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2 Marcador de texto"/>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s-ES" dirty="0"/>
              <a:t>Haga clic para modificar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CO" dirty="0"/>
          </a:p>
        </p:txBody>
      </p:sp>
      <p:sp>
        <p:nvSpPr>
          <p:cNvPr id="4" name="3 Marcador de fecha"/>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069EE4-1457-4134-AB46-6EB1360A3FE4}" type="datetimeFigureOut">
              <a:rPr lang="es-CO" smtClean="0"/>
              <a:t>30/05/2017</a:t>
            </a:fld>
            <a:endParaRPr lang="es-CO" dirty="0"/>
          </a:p>
        </p:txBody>
      </p:sp>
      <p:sp>
        <p:nvSpPr>
          <p:cNvPr id="5" name="4 Marcador de pie de página"/>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dirty="0"/>
          </a:p>
        </p:txBody>
      </p:sp>
      <p:sp>
        <p:nvSpPr>
          <p:cNvPr id="6" name="5 Marcador de número de diapositiva"/>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26F4EF-BE0A-4DA4-A4D6-F7E498835710}" type="slidenum">
              <a:rPr lang="es-CO" smtClean="0"/>
              <a:t>‹Nº›</a:t>
            </a:fld>
            <a:endParaRPr lang="es-CO" dirty="0"/>
          </a:p>
        </p:txBody>
      </p:sp>
      <p:pic>
        <p:nvPicPr>
          <p:cNvPr id="14" name="13 Imagen"/>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7020272" y="6420213"/>
            <a:ext cx="1872208" cy="393163"/>
          </a:xfrm>
          <a:prstGeom prst="rect">
            <a:avLst/>
          </a:prstGeom>
        </p:spPr>
      </p:pic>
      <p:sp>
        <p:nvSpPr>
          <p:cNvPr id="17" name="16 CuadroTexto"/>
          <p:cNvSpPr txBox="1"/>
          <p:nvPr userDrawn="1"/>
        </p:nvSpPr>
        <p:spPr>
          <a:xfrm>
            <a:off x="179512" y="6517753"/>
            <a:ext cx="3344185" cy="246221"/>
          </a:xfrm>
          <a:prstGeom prst="rect">
            <a:avLst/>
          </a:prstGeom>
          <a:noFill/>
        </p:spPr>
        <p:txBody>
          <a:bodyPr wrap="none" rtlCol="0">
            <a:spAutoFit/>
          </a:bodyPr>
          <a:lstStyle/>
          <a:p>
            <a:r>
              <a:rPr lang="en-US" sz="1000" dirty="0">
                <a:solidFill>
                  <a:schemeClr val="bg1">
                    <a:lumMod val="65000"/>
                  </a:schemeClr>
                </a:solidFill>
              </a:rPr>
              <a:t>Associated worldwide with CPA Associates International, Inc.</a:t>
            </a:r>
            <a:endParaRPr lang="es-CO" sz="1000" dirty="0">
              <a:solidFill>
                <a:schemeClr val="bg1">
                  <a:lumMod val="65000"/>
                </a:schemeClr>
              </a:solidFill>
            </a:endParaRPr>
          </a:p>
        </p:txBody>
      </p:sp>
    </p:spTree>
    <p:extLst>
      <p:ext uri="{BB962C8B-B14F-4D97-AF65-F5344CB8AC3E}">
        <p14:creationId xmlns:p14="http://schemas.microsoft.com/office/powerpoint/2010/main" val="11477068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9 Imagen"/>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dirty="0"/>
              <a:t>Haga clic para modificar el estilo de título del patrón</a:t>
            </a:r>
            <a:endParaRPr lang="es-CO" dirty="0"/>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dirty="0"/>
              <a:t>Haga clic para modificar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CO" dirty="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617B72-EB27-454E-BB07-FC52239428E9}" type="datetime1">
              <a:rPr lang="es-CO" smtClean="0">
                <a:solidFill>
                  <a:prstClr val="black">
                    <a:tint val="75000"/>
                  </a:prstClr>
                </a:solidFill>
              </a:rPr>
              <a:pPr/>
              <a:t>30/05/2017</a:t>
            </a:fld>
            <a:endParaRPr lang="es-CO" dirty="0">
              <a:solidFill>
                <a:prstClr val="black">
                  <a:tint val="75000"/>
                </a:prstClr>
              </a:solidFill>
            </a:endParaRP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dirty="0">
              <a:solidFill>
                <a:prstClr val="black">
                  <a:tint val="75000"/>
                </a:prstClr>
              </a:solidFill>
            </a:endParaRPr>
          </a:p>
        </p:txBody>
      </p:sp>
      <p:sp>
        <p:nvSpPr>
          <p:cNvPr id="6" name="5 Marcador de número de diapositiva"/>
          <p:cNvSpPr>
            <a:spLocks noGrp="1"/>
          </p:cNvSpPr>
          <p:nvPr>
            <p:ph type="sldNum" sz="quarter" idx="4"/>
          </p:nvPr>
        </p:nvSpPr>
        <p:spPr>
          <a:xfrm>
            <a:off x="2671355" y="6152277"/>
            <a:ext cx="2133600" cy="365125"/>
          </a:xfrm>
          <a:prstGeom prst="rect">
            <a:avLst/>
          </a:prstGeom>
        </p:spPr>
        <p:txBody>
          <a:bodyPr vert="horz" lIns="91440" tIns="45720" rIns="91440" bIns="45720" rtlCol="0" anchor="ctr"/>
          <a:lstStyle>
            <a:lvl1pPr algn="r">
              <a:defRPr sz="1200">
                <a:solidFill>
                  <a:schemeClr val="tx1"/>
                </a:solidFill>
              </a:defRPr>
            </a:lvl1pPr>
          </a:lstStyle>
          <a:p>
            <a:fld id="{4B481E87-6F9A-4D4A-8C0B-68B8E7FEE4B2}" type="slidenum">
              <a:rPr lang="es-CO" smtClean="0">
                <a:solidFill>
                  <a:prstClr val="black"/>
                </a:solidFill>
              </a:rPr>
              <a:pPr/>
              <a:t>‹Nº›</a:t>
            </a:fld>
            <a:endParaRPr lang="es-CO" dirty="0">
              <a:solidFill>
                <a:prstClr val="black"/>
              </a:solidFill>
            </a:endParaRPr>
          </a:p>
        </p:txBody>
      </p:sp>
      <p:sp>
        <p:nvSpPr>
          <p:cNvPr id="9" name="8 CuadroTexto"/>
          <p:cNvSpPr txBox="1"/>
          <p:nvPr userDrawn="1"/>
        </p:nvSpPr>
        <p:spPr>
          <a:xfrm>
            <a:off x="2977575" y="6543516"/>
            <a:ext cx="3344185" cy="246221"/>
          </a:xfrm>
          <a:prstGeom prst="rect">
            <a:avLst/>
          </a:prstGeom>
          <a:noFill/>
        </p:spPr>
        <p:txBody>
          <a:bodyPr wrap="none" rtlCol="0">
            <a:spAutoFit/>
          </a:bodyPr>
          <a:lstStyle/>
          <a:p>
            <a:r>
              <a:rPr lang="en-US" sz="1000" dirty="0">
                <a:solidFill>
                  <a:prstClr val="white">
                    <a:lumMod val="65000"/>
                  </a:prstClr>
                </a:solidFill>
              </a:rPr>
              <a:t>Associated worldwide with CPA Associates International, Inc.</a:t>
            </a:r>
            <a:endParaRPr lang="es-CO" sz="1000" dirty="0">
              <a:solidFill>
                <a:prstClr val="white">
                  <a:lumMod val="65000"/>
                </a:prstClr>
              </a:solidFill>
            </a:endParaRPr>
          </a:p>
        </p:txBody>
      </p:sp>
      <p:pic>
        <p:nvPicPr>
          <p:cNvPr id="11" name="Picture 4" descr="D:\TRABAJO\LOGOS\CABRERA\Logo para reduccion.png"/>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6406575" y="6165304"/>
            <a:ext cx="2701929" cy="598377"/>
          </a:xfrm>
          <a:prstGeom prst="rect">
            <a:avLst/>
          </a:prstGeom>
          <a:noFill/>
          <a:extLst>
            <a:ext uri="{909E8E84-426E-40DD-AFC4-6F175D3DCCD1}">
              <a14:hiddenFill xmlns:a14="http://schemas.microsoft.com/office/drawing/2010/main">
                <a:solidFill>
                  <a:srgbClr val="FFFFFF"/>
                </a:solidFill>
              </a14:hiddenFill>
            </a:ext>
          </a:extLst>
        </p:spPr>
      </p:pic>
      <p:pic>
        <p:nvPicPr>
          <p:cNvPr id="12" name="8 Imagen"/>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251520" y="6212353"/>
            <a:ext cx="648072" cy="477527"/>
          </a:xfrm>
          <a:prstGeom prst="rect">
            <a:avLst/>
          </a:prstGeom>
        </p:spPr>
      </p:pic>
    </p:spTree>
    <p:extLst>
      <p:ext uri="{BB962C8B-B14F-4D97-AF65-F5344CB8AC3E}">
        <p14:creationId xmlns:p14="http://schemas.microsoft.com/office/powerpoint/2010/main" val="98093975"/>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9 Imagen"/>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dirty="0"/>
              <a:t>Haga clic para modificar el estilo de título del patrón</a:t>
            </a:r>
            <a:endParaRPr lang="es-CO" dirty="0"/>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dirty="0"/>
              <a:t>Haga clic para modificar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CO" dirty="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617B72-EB27-454E-BB07-FC52239428E9}" type="datetime1">
              <a:rPr lang="es-CO" smtClean="0">
                <a:solidFill>
                  <a:prstClr val="black">
                    <a:tint val="75000"/>
                  </a:prstClr>
                </a:solidFill>
              </a:rPr>
              <a:pPr/>
              <a:t>30/05/2017</a:t>
            </a:fld>
            <a:endParaRPr lang="es-CO" dirty="0">
              <a:solidFill>
                <a:prstClr val="black">
                  <a:tint val="75000"/>
                </a:prstClr>
              </a:solidFill>
            </a:endParaRP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dirty="0">
              <a:solidFill>
                <a:prstClr val="black">
                  <a:tint val="75000"/>
                </a:prstClr>
              </a:solidFill>
            </a:endParaRPr>
          </a:p>
        </p:txBody>
      </p:sp>
      <p:sp>
        <p:nvSpPr>
          <p:cNvPr id="6" name="5 Marcador de número de diapositiva"/>
          <p:cNvSpPr>
            <a:spLocks noGrp="1"/>
          </p:cNvSpPr>
          <p:nvPr>
            <p:ph type="sldNum" sz="quarter" idx="4"/>
          </p:nvPr>
        </p:nvSpPr>
        <p:spPr>
          <a:xfrm>
            <a:off x="2671355" y="6152277"/>
            <a:ext cx="2133600" cy="365125"/>
          </a:xfrm>
          <a:prstGeom prst="rect">
            <a:avLst/>
          </a:prstGeom>
        </p:spPr>
        <p:txBody>
          <a:bodyPr vert="horz" lIns="91440" tIns="45720" rIns="91440" bIns="45720" rtlCol="0" anchor="ctr"/>
          <a:lstStyle>
            <a:lvl1pPr algn="r">
              <a:defRPr sz="1200">
                <a:solidFill>
                  <a:schemeClr val="tx1"/>
                </a:solidFill>
              </a:defRPr>
            </a:lvl1pPr>
          </a:lstStyle>
          <a:p>
            <a:fld id="{4B481E87-6F9A-4D4A-8C0B-68B8E7FEE4B2}" type="slidenum">
              <a:rPr lang="es-CO" smtClean="0">
                <a:solidFill>
                  <a:prstClr val="black"/>
                </a:solidFill>
              </a:rPr>
              <a:pPr/>
              <a:t>‹Nº›</a:t>
            </a:fld>
            <a:endParaRPr lang="es-CO" dirty="0">
              <a:solidFill>
                <a:prstClr val="black"/>
              </a:solidFill>
            </a:endParaRPr>
          </a:p>
        </p:txBody>
      </p:sp>
      <p:sp>
        <p:nvSpPr>
          <p:cNvPr id="9" name="8 CuadroTexto"/>
          <p:cNvSpPr txBox="1"/>
          <p:nvPr userDrawn="1"/>
        </p:nvSpPr>
        <p:spPr>
          <a:xfrm>
            <a:off x="2977575" y="6543516"/>
            <a:ext cx="3344185" cy="246221"/>
          </a:xfrm>
          <a:prstGeom prst="rect">
            <a:avLst/>
          </a:prstGeom>
          <a:noFill/>
        </p:spPr>
        <p:txBody>
          <a:bodyPr wrap="none" rtlCol="0">
            <a:spAutoFit/>
          </a:bodyPr>
          <a:lstStyle/>
          <a:p>
            <a:r>
              <a:rPr lang="en-US" sz="1000" dirty="0">
                <a:solidFill>
                  <a:prstClr val="white">
                    <a:lumMod val="65000"/>
                  </a:prstClr>
                </a:solidFill>
              </a:rPr>
              <a:t>Associated worldwide with CPA Associates International, Inc.</a:t>
            </a:r>
            <a:endParaRPr lang="es-CO" sz="1000" dirty="0">
              <a:solidFill>
                <a:prstClr val="white">
                  <a:lumMod val="65000"/>
                </a:prstClr>
              </a:solidFill>
            </a:endParaRPr>
          </a:p>
        </p:txBody>
      </p:sp>
      <p:pic>
        <p:nvPicPr>
          <p:cNvPr id="11" name="Picture 4" descr="D:\TRABAJO\LOGOS\CABRERA\Logo para reduccion.png"/>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6406575" y="6165304"/>
            <a:ext cx="2701929" cy="598377"/>
          </a:xfrm>
          <a:prstGeom prst="rect">
            <a:avLst/>
          </a:prstGeom>
          <a:noFill/>
          <a:extLst>
            <a:ext uri="{909E8E84-426E-40DD-AFC4-6F175D3DCCD1}">
              <a14:hiddenFill xmlns:a14="http://schemas.microsoft.com/office/drawing/2010/main">
                <a:solidFill>
                  <a:srgbClr val="FFFFFF"/>
                </a:solidFill>
              </a14:hiddenFill>
            </a:ext>
          </a:extLst>
        </p:spPr>
      </p:pic>
      <p:pic>
        <p:nvPicPr>
          <p:cNvPr id="12" name="8 Imagen"/>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251520" y="6212353"/>
            <a:ext cx="648072" cy="477527"/>
          </a:xfrm>
          <a:prstGeom prst="rect">
            <a:avLst/>
          </a:prstGeom>
        </p:spPr>
      </p:pic>
    </p:spTree>
    <p:extLst>
      <p:ext uri="{BB962C8B-B14F-4D97-AF65-F5344CB8AC3E}">
        <p14:creationId xmlns:p14="http://schemas.microsoft.com/office/powerpoint/2010/main" val="1184395410"/>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5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5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59836" y="2420887"/>
            <a:ext cx="5773563" cy="1405111"/>
          </a:xfrm>
          <a:prstGeom prst="rect">
            <a:avLst/>
          </a:prstGeom>
        </p:spPr>
      </p:pic>
      <p:pic>
        <p:nvPicPr>
          <p:cNvPr id="3" name="2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5536" y="4364612"/>
            <a:ext cx="8195426" cy="736308"/>
          </a:xfrm>
          <a:prstGeom prst="rect">
            <a:avLst/>
          </a:prstGeom>
        </p:spPr>
      </p:pic>
    </p:spTree>
    <p:extLst>
      <p:ext uri="{BB962C8B-B14F-4D97-AF65-F5344CB8AC3E}">
        <p14:creationId xmlns:p14="http://schemas.microsoft.com/office/powerpoint/2010/main" val="152296869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Marcador de contenido"/>
          <p:cNvSpPr>
            <a:spLocks noGrp="1"/>
          </p:cNvSpPr>
          <p:nvPr>
            <p:ph idx="1"/>
          </p:nvPr>
        </p:nvSpPr>
        <p:spPr>
          <a:xfrm>
            <a:off x="457200" y="1052736"/>
            <a:ext cx="8229600" cy="5073427"/>
          </a:xfrm>
        </p:spPr>
        <p:txBody>
          <a:bodyPr>
            <a:noAutofit/>
          </a:bodyPr>
          <a:lstStyle/>
          <a:p>
            <a:pPr marL="0" indent="0" algn="ctr">
              <a:buNone/>
              <a:defRPr/>
            </a:pPr>
            <a:r>
              <a:rPr lang="es-CO" altLang="es-CO" sz="1800" b="1" dirty="0">
                <a:latin typeface="Arial" panose="020B0604020202020204" pitchFamily="34" charset="0"/>
                <a:cs typeface="Arial" panose="020B0604020202020204" pitchFamily="34" charset="0"/>
              </a:rPr>
              <a:t>                                                         </a:t>
            </a:r>
          </a:p>
        </p:txBody>
      </p:sp>
      <p:sp>
        <p:nvSpPr>
          <p:cNvPr id="4" name="3 Marcador de número de diapositiva"/>
          <p:cNvSpPr>
            <a:spLocks noGrp="1"/>
          </p:cNvSpPr>
          <p:nvPr>
            <p:ph type="sldNum" sz="quarter" idx="12"/>
          </p:nvPr>
        </p:nvSpPr>
        <p:spPr/>
        <p:txBody>
          <a:bodyPr/>
          <a:lstStyle/>
          <a:p>
            <a:fld id="{3F22BD22-150A-4D9E-9AB7-089112A95F73}" type="slidenum">
              <a:rPr lang="es-CO" smtClean="0">
                <a:solidFill>
                  <a:prstClr val="black"/>
                </a:solidFill>
              </a:rPr>
              <a:pPr/>
              <a:t>9</a:t>
            </a:fld>
            <a:endParaRPr lang="es-CO" dirty="0">
              <a:solidFill>
                <a:prstClr val="black"/>
              </a:solidFill>
            </a:endParaRPr>
          </a:p>
        </p:txBody>
      </p:sp>
      <p:sp>
        <p:nvSpPr>
          <p:cNvPr id="2" name="1 Rectángulo"/>
          <p:cNvSpPr/>
          <p:nvPr/>
        </p:nvSpPr>
        <p:spPr>
          <a:xfrm>
            <a:off x="539552" y="1443841"/>
            <a:ext cx="8208912" cy="276999"/>
          </a:xfrm>
          <a:prstGeom prst="rect">
            <a:avLst/>
          </a:prstGeom>
        </p:spPr>
        <p:txBody>
          <a:bodyPr wrap="square">
            <a:spAutoFit/>
          </a:bodyPr>
          <a:lstStyle/>
          <a:p>
            <a:pPr algn="just">
              <a:defRPr/>
            </a:pPr>
            <a:endParaRPr lang="es-CO" sz="1200" dirty="0">
              <a:solidFill>
                <a:prstClr val="black"/>
              </a:solidFill>
              <a:latin typeface="Arial" panose="020B0604020202020204" pitchFamily="34" charset="0"/>
              <a:cs typeface="Arial" panose="020B0604020202020204" pitchFamily="34" charset="0"/>
            </a:endParaRPr>
          </a:p>
        </p:txBody>
      </p:sp>
      <p:sp>
        <p:nvSpPr>
          <p:cNvPr id="9" name="Título 1"/>
          <p:cNvSpPr>
            <a:spLocks noGrp="1"/>
          </p:cNvSpPr>
          <p:nvPr>
            <p:ph type="title"/>
          </p:nvPr>
        </p:nvSpPr>
        <p:spPr>
          <a:xfrm>
            <a:off x="662880" y="188640"/>
            <a:ext cx="8229600" cy="414661"/>
          </a:xfrm>
        </p:spPr>
        <p:txBody>
          <a:bodyPr>
            <a:normAutofit/>
          </a:bodyPr>
          <a:lstStyle/>
          <a:p>
            <a:pPr algn="r"/>
            <a:r>
              <a:rPr lang="es-ES_tradnl" altLang="es-CO" sz="2000" b="1" dirty="0">
                <a:latin typeface="Arial" panose="020B0604020202020204" pitchFamily="34" charset="0"/>
                <a:cs typeface="Arial" panose="020B0604020202020204" pitchFamily="34" charset="0"/>
              </a:rPr>
              <a:t>II. Comentarios</a:t>
            </a:r>
            <a:endParaRPr lang="es-CO" sz="2000" b="1" dirty="0">
              <a:cs typeface="Arial" pitchFamily="34" charset="0"/>
            </a:endParaRPr>
          </a:p>
        </p:txBody>
      </p:sp>
      <p:sp>
        <p:nvSpPr>
          <p:cNvPr id="10" name="9 Rectángulo"/>
          <p:cNvSpPr/>
          <p:nvPr/>
        </p:nvSpPr>
        <p:spPr>
          <a:xfrm>
            <a:off x="251520" y="620688"/>
            <a:ext cx="8568952" cy="2289729"/>
          </a:xfrm>
          <a:prstGeom prst="rect">
            <a:avLst/>
          </a:prstGeom>
        </p:spPr>
        <p:txBody>
          <a:bodyPr wrap="square">
            <a:spAutoFit/>
          </a:bodyPr>
          <a:lstStyle/>
          <a:p>
            <a:pPr marL="0" lvl="1" algn="just">
              <a:lnSpc>
                <a:spcPct val="98000"/>
              </a:lnSpc>
              <a:defRPr/>
            </a:pPr>
            <a:r>
              <a:rPr lang="es-CO" altLang="es-CO" sz="1200" b="1" dirty="0" smtClean="0">
                <a:latin typeface="Arial" panose="020B0604020202020204" pitchFamily="34" charset="0"/>
                <a:cs typeface="Arial" panose="020B0604020202020204" pitchFamily="34" charset="0"/>
              </a:rPr>
              <a:t>Comentario </a:t>
            </a:r>
            <a:r>
              <a:rPr lang="es-CO" altLang="es-CO" sz="1200" b="1" dirty="0">
                <a:latin typeface="Arial" panose="020B0604020202020204" pitchFamily="34" charset="0"/>
                <a:cs typeface="Arial" panose="020B0604020202020204" pitchFamily="34" charset="0"/>
              </a:rPr>
              <a:t>de la administración</a:t>
            </a:r>
            <a:r>
              <a:rPr lang="es-CO" altLang="es-CO" sz="1200" b="1" dirty="0" smtClean="0">
                <a:latin typeface="Arial" panose="020B0604020202020204" pitchFamily="34" charset="0"/>
                <a:cs typeface="Arial" panose="020B0604020202020204" pitchFamily="34" charset="0"/>
              </a:rPr>
              <a:t>: </a:t>
            </a:r>
            <a:r>
              <a:rPr lang="es-CO" sz="1200" dirty="0" smtClean="0">
                <a:latin typeface="Arial" panose="020B0604020202020204" pitchFamily="34" charset="0"/>
                <a:cs typeface="Arial" panose="020B0604020202020204" pitchFamily="34" charset="0"/>
              </a:rPr>
              <a:t>Ya </a:t>
            </a:r>
            <a:r>
              <a:rPr lang="es-CO" sz="1200" dirty="0">
                <a:latin typeface="Arial" panose="020B0604020202020204" pitchFamily="34" charset="0"/>
                <a:cs typeface="Arial" panose="020B0604020202020204" pitchFamily="34" charset="0"/>
              </a:rPr>
              <a:t>se informó y se habló con cada jefe de área que tenía procesos de personal con vacaciones pendientes para generar alarma y poder este año adelantar vacaciones para disminuir estos periodos , se realizará seguimiento. </a:t>
            </a:r>
          </a:p>
          <a:p>
            <a:pPr algn="just">
              <a:lnSpc>
                <a:spcPct val="98000"/>
              </a:lnSpc>
              <a:spcBef>
                <a:spcPct val="0"/>
              </a:spcBef>
              <a:buFontTx/>
              <a:buNone/>
              <a:defRPr/>
            </a:pPr>
            <a:endParaRPr lang="es-ES" altLang="es-CO" sz="1200" dirty="0" smtClean="0">
              <a:latin typeface="Arial" panose="020B0604020202020204" pitchFamily="34" charset="0"/>
            </a:endParaRPr>
          </a:p>
          <a:p>
            <a:pPr algn="just">
              <a:lnSpc>
                <a:spcPct val="98000"/>
              </a:lnSpc>
              <a:spcBef>
                <a:spcPct val="0"/>
              </a:spcBef>
              <a:buFontTx/>
              <a:buNone/>
              <a:defRPr/>
            </a:pPr>
            <a:endParaRPr lang="es-ES" altLang="es-CO" sz="1200" dirty="0">
              <a:latin typeface="Arial" panose="020B0604020202020204" pitchFamily="34" charset="0"/>
            </a:endParaRPr>
          </a:p>
          <a:p>
            <a:pPr marL="174625" indent="-174625" algn="just">
              <a:defRPr/>
            </a:pPr>
            <a:r>
              <a:rPr lang="es-CO" altLang="es-CO" sz="1200" b="1" dirty="0">
                <a:solidFill>
                  <a:prstClr val="black"/>
                </a:solidFill>
                <a:latin typeface="Arial" panose="020B0604020202020204" pitchFamily="34" charset="0"/>
                <a:cs typeface="Arial" panose="020B0604020202020204" pitchFamily="34" charset="0"/>
              </a:rPr>
              <a:t>4.	</a:t>
            </a:r>
            <a:r>
              <a:rPr lang="es-ES" altLang="es-CO" sz="1200" b="1" u="sng" dirty="0">
                <a:latin typeface="Arial" panose="020B0604020202020204" pitchFamily="34" charset="0"/>
                <a:cs typeface="Arial" panose="020B0604020202020204" pitchFamily="34" charset="0"/>
              </a:rPr>
              <a:t>Lectura y resumen de Actas de Junta Directiva y ¨Comité de la Mesa.</a:t>
            </a:r>
          </a:p>
          <a:p>
            <a:pPr marL="266700" indent="0" algn="just">
              <a:buFont typeface="Arial" pitchFamily="34" charset="0"/>
              <a:buNone/>
              <a:defRPr/>
            </a:pPr>
            <a:endParaRPr lang="es-CO" altLang="es-CO" sz="1200" dirty="0">
              <a:solidFill>
                <a:prstClr val="black"/>
              </a:solidFill>
              <a:latin typeface="Arial" panose="020B0604020202020204" pitchFamily="34" charset="0"/>
              <a:cs typeface="Arial" panose="020B0604020202020204" pitchFamily="34" charset="0"/>
            </a:endParaRPr>
          </a:p>
          <a:p>
            <a:pPr algn="just">
              <a:defRPr/>
            </a:pPr>
            <a:r>
              <a:rPr lang="es-ES" altLang="es-CO" sz="1200" dirty="0">
                <a:latin typeface="Arial" panose="020B0604020202020204" pitchFamily="34" charset="0"/>
                <a:cs typeface="Arial" panose="020B0604020202020204" pitchFamily="34" charset="0"/>
              </a:rPr>
              <a:t>No fue posible evidenciar y dar  lectura a las actas de las reuniones ordinarias y extraordinarias de la Junta Directiva, ni las actas de comité de la mesa de la Cámara de Comercio transcurridas durante el presente año, debido a que la persona encargada de la custodia de las actas y atendernos se encontraba en licencia por unos días, y algunos funcionarios de la entidad se encontraban ocupados con el evento de Expo negocios. Por lo expuesto esta actividad se realizara en nuestras próximas visitas.</a:t>
            </a:r>
            <a:endParaRPr lang="es-CO" altLang="es-CO" sz="1200" b="1"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98783371"/>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Marcador de contenido"/>
          <p:cNvSpPr>
            <a:spLocks noGrp="1"/>
          </p:cNvSpPr>
          <p:nvPr>
            <p:ph idx="1"/>
          </p:nvPr>
        </p:nvSpPr>
        <p:spPr>
          <a:xfrm>
            <a:off x="5004048" y="785813"/>
            <a:ext cx="3024336" cy="1368152"/>
          </a:xfrm>
          <a:noFill/>
          <a:ln>
            <a:noFill/>
          </a:ln>
          <a:effectLst/>
        </p:spPr>
        <p:txBody>
          <a:bodyPr>
            <a:noAutofit/>
          </a:bodyPr>
          <a:lstStyle/>
          <a:p>
            <a:pPr marL="0" indent="0" algn="ctr">
              <a:buNone/>
              <a:defRPr/>
            </a:pPr>
            <a:endParaRPr lang="es-CO" sz="1800" dirty="0">
              <a:solidFill>
                <a:schemeClr val="bg1"/>
              </a:solidFill>
            </a:endParaRPr>
          </a:p>
          <a:p>
            <a:pPr marL="0" indent="0" algn="r">
              <a:buNone/>
              <a:defRPr/>
            </a:pPr>
            <a:endParaRPr lang="es-CO" sz="1800" dirty="0">
              <a:solidFill>
                <a:schemeClr val="bg1"/>
              </a:solidFill>
            </a:endParaRPr>
          </a:p>
        </p:txBody>
      </p:sp>
      <p:sp>
        <p:nvSpPr>
          <p:cNvPr id="4" name="3 Marcador de número de diapositiva"/>
          <p:cNvSpPr>
            <a:spLocks noGrp="1"/>
          </p:cNvSpPr>
          <p:nvPr>
            <p:ph type="sldNum" sz="quarter" idx="12"/>
          </p:nvPr>
        </p:nvSpPr>
        <p:spPr/>
        <p:txBody>
          <a:bodyPr/>
          <a:lstStyle/>
          <a:p>
            <a:fld id="{3F22BD22-150A-4D9E-9AB7-089112A95F73}" type="slidenum">
              <a:rPr lang="es-CO" smtClean="0">
                <a:solidFill>
                  <a:prstClr val="black"/>
                </a:solidFill>
              </a:rPr>
              <a:pPr/>
              <a:t>10</a:t>
            </a:fld>
            <a:endParaRPr lang="es-CO" dirty="0">
              <a:solidFill>
                <a:prstClr val="black"/>
              </a:solidFill>
            </a:endParaRPr>
          </a:p>
        </p:txBody>
      </p:sp>
      <p:sp>
        <p:nvSpPr>
          <p:cNvPr id="2" name="1 Rectángulo"/>
          <p:cNvSpPr/>
          <p:nvPr/>
        </p:nvSpPr>
        <p:spPr>
          <a:xfrm>
            <a:off x="4788024" y="2164918"/>
            <a:ext cx="4034880" cy="701731"/>
          </a:xfrm>
          <a:prstGeom prst="rect">
            <a:avLst/>
          </a:prstGeom>
        </p:spPr>
        <p:txBody>
          <a:bodyPr wrap="square">
            <a:spAutoFit/>
          </a:bodyPr>
          <a:lstStyle/>
          <a:p>
            <a:pPr algn="ctr">
              <a:spcBef>
                <a:spcPct val="20000"/>
              </a:spcBef>
              <a:defRPr/>
            </a:pPr>
            <a:endParaRPr lang="es-CO" altLang="es-CO" b="1" dirty="0">
              <a:solidFill>
                <a:prstClr val="black"/>
              </a:solidFill>
              <a:latin typeface="Arial" panose="020B0604020202020204" pitchFamily="34" charset="0"/>
              <a:cs typeface="Arial" panose="020B0604020202020204" pitchFamily="34" charset="0"/>
            </a:endParaRPr>
          </a:p>
          <a:p>
            <a:pPr algn="ctr">
              <a:spcBef>
                <a:spcPct val="20000"/>
              </a:spcBef>
              <a:defRPr/>
            </a:pPr>
            <a:endParaRPr lang="es-CO" altLang="es-CO" b="1" dirty="0">
              <a:solidFill>
                <a:prstClr val="black"/>
              </a:solidFill>
              <a:latin typeface="Arial" panose="020B0604020202020204" pitchFamily="34" charset="0"/>
              <a:cs typeface="Arial" panose="020B0604020202020204" pitchFamily="34" charset="0"/>
            </a:endParaRPr>
          </a:p>
        </p:txBody>
      </p:sp>
      <p:sp>
        <p:nvSpPr>
          <p:cNvPr id="5" name="Título 1"/>
          <p:cNvSpPr>
            <a:spLocks noGrp="1"/>
          </p:cNvSpPr>
          <p:nvPr>
            <p:ph type="title"/>
          </p:nvPr>
        </p:nvSpPr>
        <p:spPr>
          <a:xfrm>
            <a:off x="590872" y="217618"/>
            <a:ext cx="8229600" cy="475078"/>
          </a:xfrm>
        </p:spPr>
        <p:txBody>
          <a:bodyPr>
            <a:normAutofit/>
          </a:bodyPr>
          <a:lstStyle/>
          <a:p>
            <a:pPr algn="r"/>
            <a:r>
              <a:rPr lang="es-MX" sz="2000" b="1" kern="0" dirty="0">
                <a:latin typeface="Arial" panose="020B0604020202020204" pitchFamily="34" charset="0"/>
                <a:cs typeface="Arial" panose="020B0604020202020204" pitchFamily="34" charset="0"/>
              </a:rPr>
              <a:t>III. Análisis de variaciones</a:t>
            </a:r>
            <a:endParaRPr lang="es-CO" sz="2000" b="1" dirty="0">
              <a:cs typeface="Arial" pitchFamily="34" charset="0"/>
            </a:endParaRPr>
          </a:p>
        </p:txBody>
      </p:sp>
      <p:sp>
        <p:nvSpPr>
          <p:cNvPr id="9" name="8 Rectángulo"/>
          <p:cNvSpPr/>
          <p:nvPr/>
        </p:nvSpPr>
        <p:spPr>
          <a:xfrm>
            <a:off x="251520" y="692696"/>
            <a:ext cx="8568952" cy="5816977"/>
          </a:xfrm>
          <a:prstGeom prst="rect">
            <a:avLst/>
          </a:prstGeom>
        </p:spPr>
        <p:txBody>
          <a:bodyPr wrap="square">
            <a:spAutoFit/>
          </a:bodyPr>
          <a:lstStyle/>
          <a:p>
            <a:pPr marL="0" lvl="1" algn="just">
              <a:defRPr/>
            </a:pPr>
            <a:r>
              <a:rPr lang="es-ES" altLang="es-CO" sz="1200" dirty="0">
                <a:latin typeface="Arial" charset="0"/>
              </a:rPr>
              <a:t>A continuación se muestra las variaciones más importantes que han tenido los diferentes rubros del estado de situación financiera y la participación de cada uno de ellos sobre el total, tanto de activos como pasivos durante el período enero - marzo de 2017. (cifras en miles de pesos).</a:t>
            </a:r>
          </a:p>
          <a:p>
            <a:pPr marL="273050" lvl="1" indent="-273050" algn="just">
              <a:defRPr/>
            </a:pPr>
            <a:r>
              <a:rPr lang="es-MX" altLang="es-CO" sz="1200" dirty="0">
                <a:solidFill>
                  <a:prstClr val="black"/>
                </a:solidFill>
                <a:latin typeface="Arial" panose="020B0604020202020204" pitchFamily="34" charset="0"/>
                <a:cs typeface="Arial" panose="020B0604020202020204" pitchFamily="34" charset="0"/>
              </a:rPr>
              <a:t> </a:t>
            </a:r>
          </a:p>
          <a:p>
            <a:pPr marL="273050" lvl="1" indent="-273050" algn="just">
              <a:defRPr/>
            </a:pPr>
            <a:endParaRPr lang="es-MX" altLang="es-CO" sz="1200" dirty="0">
              <a:solidFill>
                <a:prstClr val="black"/>
              </a:solidFill>
              <a:latin typeface="Arial" panose="020B0604020202020204" pitchFamily="34" charset="0"/>
              <a:cs typeface="Arial" panose="020B0604020202020204" pitchFamily="34" charset="0"/>
            </a:endParaRPr>
          </a:p>
          <a:p>
            <a:pPr marL="273050" lvl="1" indent="-273050" algn="just">
              <a:defRPr/>
            </a:pPr>
            <a:endParaRPr lang="es-MX" altLang="es-CO" sz="1200" dirty="0">
              <a:solidFill>
                <a:prstClr val="black"/>
              </a:solidFill>
              <a:latin typeface="Arial" panose="020B0604020202020204" pitchFamily="34" charset="0"/>
              <a:cs typeface="Arial" panose="020B0604020202020204" pitchFamily="34" charset="0"/>
            </a:endParaRPr>
          </a:p>
          <a:p>
            <a:pPr marL="273050" lvl="1" indent="-273050" algn="just">
              <a:defRPr/>
            </a:pPr>
            <a:endParaRPr lang="es-MX" altLang="es-CO" sz="1200" dirty="0">
              <a:solidFill>
                <a:prstClr val="black"/>
              </a:solidFill>
              <a:latin typeface="Arial" panose="020B0604020202020204" pitchFamily="34" charset="0"/>
              <a:cs typeface="Arial" panose="020B0604020202020204" pitchFamily="34" charset="0"/>
            </a:endParaRPr>
          </a:p>
          <a:p>
            <a:pPr marL="273050" lvl="1" indent="-273050" algn="just">
              <a:defRPr/>
            </a:pPr>
            <a:endParaRPr lang="es-MX" altLang="es-CO" sz="1200" dirty="0">
              <a:solidFill>
                <a:prstClr val="black"/>
              </a:solidFill>
              <a:latin typeface="Arial" panose="020B0604020202020204" pitchFamily="34" charset="0"/>
              <a:cs typeface="Arial" panose="020B0604020202020204" pitchFamily="34" charset="0"/>
            </a:endParaRPr>
          </a:p>
          <a:p>
            <a:pPr marL="273050" lvl="1" indent="-273050" algn="just">
              <a:defRPr/>
            </a:pPr>
            <a:endParaRPr lang="es-MX" altLang="es-CO" sz="1200" dirty="0">
              <a:solidFill>
                <a:prstClr val="black"/>
              </a:solidFill>
              <a:latin typeface="Arial" panose="020B0604020202020204" pitchFamily="34" charset="0"/>
              <a:cs typeface="Arial" panose="020B0604020202020204" pitchFamily="34" charset="0"/>
            </a:endParaRPr>
          </a:p>
          <a:p>
            <a:pPr marL="273050" lvl="1" indent="-273050" algn="just">
              <a:defRPr/>
            </a:pPr>
            <a:endParaRPr lang="es-MX" altLang="es-CO" sz="1200" dirty="0">
              <a:solidFill>
                <a:prstClr val="black"/>
              </a:solidFill>
              <a:latin typeface="Arial" panose="020B0604020202020204" pitchFamily="34" charset="0"/>
              <a:cs typeface="Arial" panose="020B0604020202020204" pitchFamily="34" charset="0"/>
            </a:endParaRPr>
          </a:p>
          <a:p>
            <a:pPr marL="273050" lvl="1" indent="-273050" algn="just">
              <a:defRPr/>
            </a:pPr>
            <a:endParaRPr lang="es-MX" altLang="es-CO" sz="1200" dirty="0">
              <a:solidFill>
                <a:prstClr val="black"/>
              </a:solidFill>
              <a:latin typeface="Arial" panose="020B0604020202020204" pitchFamily="34" charset="0"/>
              <a:cs typeface="Arial" panose="020B0604020202020204" pitchFamily="34" charset="0"/>
            </a:endParaRPr>
          </a:p>
          <a:p>
            <a:pPr marL="273050" lvl="1" indent="-273050" algn="just">
              <a:defRPr/>
            </a:pPr>
            <a:endParaRPr lang="es-MX" altLang="es-CO" sz="1200" dirty="0">
              <a:solidFill>
                <a:prstClr val="black"/>
              </a:solidFill>
              <a:latin typeface="Arial" panose="020B0604020202020204" pitchFamily="34" charset="0"/>
              <a:cs typeface="Arial" panose="020B0604020202020204" pitchFamily="34" charset="0"/>
            </a:endParaRPr>
          </a:p>
          <a:p>
            <a:pPr marL="273050" lvl="1" indent="-273050" algn="just">
              <a:defRPr/>
            </a:pPr>
            <a:endParaRPr lang="es-MX" altLang="es-CO" sz="1200" dirty="0">
              <a:solidFill>
                <a:prstClr val="black"/>
              </a:solidFill>
              <a:latin typeface="Arial" panose="020B0604020202020204" pitchFamily="34" charset="0"/>
              <a:cs typeface="Arial" panose="020B0604020202020204" pitchFamily="34" charset="0"/>
            </a:endParaRPr>
          </a:p>
          <a:p>
            <a:pPr marL="273050" lvl="1" indent="-273050" algn="just">
              <a:defRPr/>
            </a:pPr>
            <a:endParaRPr lang="es-MX" altLang="es-CO" sz="1200" dirty="0">
              <a:solidFill>
                <a:prstClr val="black"/>
              </a:solidFill>
              <a:latin typeface="Arial" panose="020B0604020202020204" pitchFamily="34" charset="0"/>
              <a:cs typeface="Arial" panose="020B0604020202020204" pitchFamily="34" charset="0"/>
            </a:endParaRPr>
          </a:p>
          <a:p>
            <a:pPr marL="273050" lvl="1" indent="-273050" algn="just">
              <a:defRPr/>
            </a:pPr>
            <a:endParaRPr lang="es-MX" altLang="es-CO" sz="1200" dirty="0">
              <a:solidFill>
                <a:prstClr val="black"/>
              </a:solidFill>
              <a:latin typeface="Arial" panose="020B0604020202020204" pitchFamily="34" charset="0"/>
              <a:cs typeface="Arial" panose="020B0604020202020204" pitchFamily="34" charset="0"/>
            </a:endParaRPr>
          </a:p>
          <a:p>
            <a:pPr marL="273050" lvl="1" indent="-273050" algn="just">
              <a:defRPr/>
            </a:pPr>
            <a:endParaRPr lang="es-MX" altLang="es-CO" sz="1200" dirty="0">
              <a:solidFill>
                <a:prstClr val="black"/>
              </a:solidFill>
              <a:latin typeface="Arial" panose="020B0604020202020204" pitchFamily="34" charset="0"/>
              <a:cs typeface="Arial" panose="020B0604020202020204" pitchFamily="34" charset="0"/>
            </a:endParaRPr>
          </a:p>
          <a:p>
            <a:pPr marL="273050" lvl="1" indent="-273050" algn="just">
              <a:defRPr/>
            </a:pPr>
            <a:endParaRPr lang="es-MX" altLang="es-CO" sz="1200" dirty="0">
              <a:solidFill>
                <a:prstClr val="black"/>
              </a:solidFill>
              <a:latin typeface="Arial" panose="020B0604020202020204" pitchFamily="34" charset="0"/>
              <a:cs typeface="Arial" panose="020B0604020202020204" pitchFamily="34" charset="0"/>
            </a:endParaRPr>
          </a:p>
          <a:p>
            <a:pPr marL="273050" lvl="1" indent="-273050" algn="just">
              <a:defRPr/>
            </a:pPr>
            <a:endParaRPr lang="es-MX" altLang="es-CO" sz="1200" dirty="0">
              <a:solidFill>
                <a:prstClr val="black"/>
              </a:solidFill>
              <a:latin typeface="Arial" panose="020B0604020202020204" pitchFamily="34" charset="0"/>
              <a:cs typeface="Arial" panose="020B0604020202020204" pitchFamily="34" charset="0"/>
            </a:endParaRPr>
          </a:p>
          <a:p>
            <a:pPr marL="273050" lvl="1" indent="-273050" algn="just">
              <a:defRPr/>
            </a:pPr>
            <a:endParaRPr lang="es-MX" altLang="es-CO" sz="1200" dirty="0">
              <a:solidFill>
                <a:prstClr val="black"/>
              </a:solidFill>
              <a:latin typeface="Arial" panose="020B0604020202020204" pitchFamily="34" charset="0"/>
              <a:cs typeface="Arial" panose="020B0604020202020204" pitchFamily="34" charset="0"/>
            </a:endParaRPr>
          </a:p>
          <a:p>
            <a:pPr marL="273050" lvl="1" indent="-273050" algn="just">
              <a:defRPr/>
            </a:pPr>
            <a:endParaRPr lang="es-MX" altLang="es-CO" sz="1200" dirty="0">
              <a:solidFill>
                <a:prstClr val="black"/>
              </a:solidFill>
              <a:latin typeface="Arial" panose="020B0604020202020204" pitchFamily="34" charset="0"/>
              <a:cs typeface="Arial" panose="020B0604020202020204" pitchFamily="34" charset="0"/>
            </a:endParaRPr>
          </a:p>
          <a:p>
            <a:pPr marL="273050" lvl="1" indent="-273050" algn="just">
              <a:defRPr/>
            </a:pPr>
            <a:endParaRPr lang="es-MX" altLang="es-CO" sz="1200" dirty="0">
              <a:solidFill>
                <a:prstClr val="black"/>
              </a:solidFill>
              <a:latin typeface="Arial" panose="020B0604020202020204" pitchFamily="34" charset="0"/>
              <a:cs typeface="Arial" panose="020B0604020202020204" pitchFamily="34" charset="0"/>
            </a:endParaRPr>
          </a:p>
          <a:p>
            <a:pPr marL="273050" lvl="1" indent="-273050" algn="just">
              <a:defRPr/>
            </a:pPr>
            <a:endParaRPr lang="es-MX" altLang="es-CO" sz="1200" dirty="0">
              <a:solidFill>
                <a:prstClr val="black"/>
              </a:solidFill>
              <a:latin typeface="Arial" panose="020B0604020202020204" pitchFamily="34" charset="0"/>
              <a:cs typeface="Arial" panose="020B0604020202020204" pitchFamily="34" charset="0"/>
            </a:endParaRPr>
          </a:p>
          <a:p>
            <a:pPr marL="273050" lvl="1" indent="-273050" algn="just">
              <a:defRPr/>
            </a:pPr>
            <a:endParaRPr lang="es-MX" altLang="es-CO" sz="1200" dirty="0">
              <a:solidFill>
                <a:prstClr val="black"/>
              </a:solidFill>
              <a:latin typeface="Arial" panose="020B0604020202020204" pitchFamily="34" charset="0"/>
              <a:cs typeface="Arial" panose="020B0604020202020204" pitchFamily="34" charset="0"/>
            </a:endParaRPr>
          </a:p>
          <a:p>
            <a:pPr marL="273050" lvl="1" indent="-273050" algn="just">
              <a:defRPr/>
            </a:pPr>
            <a:endParaRPr lang="es-MX" altLang="es-CO" sz="1200" dirty="0">
              <a:solidFill>
                <a:prstClr val="black"/>
              </a:solidFill>
              <a:latin typeface="Arial" panose="020B0604020202020204" pitchFamily="34" charset="0"/>
              <a:cs typeface="Arial" panose="020B0604020202020204" pitchFamily="34" charset="0"/>
            </a:endParaRPr>
          </a:p>
          <a:p>
            <a:pPr marL="273050" lvl="1" indent="-273050" algn="just">
              <a:defRPr/>
            </a:pPr>
            <a:endParaRPr lang="es-MX" altLang="es-CO" sz="1200" dirty="0">
              <a:solidFill>
                <a:prstClr val="black"/>
              </a:solidFill>
              <a:latin typeface="Arial" panose="020B0604020202020204" pitchFamily="34" charset="0"/>
              <a:cs typeface="Arial" panose="020B0604020202020204" pitchFamily="34" charset="0"/>
            </a:endParaRPr>
          </a:p>
          <a:p>
            <a:pPr marL="273050" lvl="1" indent="-273050" algn="just">
              <a:defRPr/>
            </a:pPr>
            <a:endParaRPr lang="es-MX" altLang="es-CO" sz="1200" dirty="0">
              <a:solidFill>
                <a:prstClr val="black"/>
              </a:solidFill>
              <a:latin typeface="Arial" panose="020B0604020202020204" pitchFamily="34" charset="0"/>
              <a:cs typeface="Arial" panose="020B0604020202020204" pitchFamily="34" charset="0"/>
            </a:endParaRPr>
          </a:p>
          <a:p>
            <a:pPr marL="273050" lvl="1" indent="-273050" algn="just">
              <a:defRPr/>
            </a:pPr>
            <a:endParaRPr lang="es-MX" altLang="es-CO" sz="1200" dirty="0">
              <a:solidFill>
                <a:prstClr val="black"/>
              </a:solidFill>
              <a:latin typeface="Arial" panose="020B0604020202020204" pitchFamily="34" charset="0"/>
              <a:cs typeface="Arial" panose="020B0604020202020204" pitchFamily="34" charset="0"/>
            </a:endParaRPr>
          </a:p>
          <a:p>
            <a:pPr marL="273050" lvl="1" indent="-273050" algn="just">
              <a:defRPr/>
            </a:pPr>
            <a:endParaRPr lang="es-MX" altLang="es-CO" sz="1200" dirty="0">
              <a:solidFill>
                <a:prstClr val="black"/>
              </a:solidFill>
              <a:latin typeface="Arial" panose="020B0604020202020204" pitchFamily="34" charset="0"/>
              <a:cs typeface="Arial" panose="020B0604020202020204" pitchFamily="34" charset="0"/>
            </a:endParaRPr>
          </a:p>
          <a:p>
            <a:pPr marL="273050" lvl="1" indent="-273050" algn="just">
              <a:defRPr/>
            </a:pPr>
            <a:endParaRPr lang="es-MX" altLang="es-CO" sz="1200" dirty="0">
              <a:solidFill>
                <a:prstClr val="black"/>
              </a:solidFill>
              <a:latin typeface="Arial" panose="020B0604020202020204" pitchFamily="34" charset="0"/>
              <a:cs typeface="Arial" panose="020B0604020202020204" pitchFamily="34" charset="0"/>
            </a:endParaRPr>
          </a:p>
          <a:p>
            <a:pPr marL="273050" lvl="1" indent="-273050" algn="just">
              <a:defRPr/>
            </a:pPr>
            <a:endParaRPr lang="es-MX" altLang="es-CO" sz="1200" dirty="0">
              <a:solidFill>
                <a:prstClr val="black"/>
              </a:solidFill>
              <a:latin typeface="Arial" panose="020B0604020202020204" pitchFamily="34" charset="0"/>
              <a:cs typeface="Arial" panose="020B0604020202020204" pitchFamily="34" charset="0"/>
            </a:endParaRPr>
          </a:p>
        </p:txBody>
      </p:sp>
      <p:graphicFrame>
        <p:nvGraphicFramePr>
          <p:cNvPr id="10" name="9 Tabla"/>
          <p:cNvGraphicFramePr>
            <a:graphicFrameLocks noGrp="1"/>
          </p:cNvGraphicFramePr>
          <p:nvPr>
            <p:extLst>
              <p:ext uri="{D42A27DB-BD31-4B8C-83A1-F6EECF244321}">
                <p14:modId xmlns:p14="http://schemas.microsoft.com/office/powerpoint/2010/main" val="1694104311"/>
              </p:ext>
            </p:extLst>
          </p:nvPr>
        </p:nvGraphicFramePr>
        <p:xfrm>
          <a:off x="535161" y="1484784"/>
          <a:ext cx="7853263" cy="4525971"/>
        </p:xfrm>
        <a:graphic>
          <a:graphicData uri="http://schemas.openxmlformats.org/drawingml/2006/table">
            <a:tbl>
              <a:tblPr/>
              <a:tblGrid>
                <a:gridCol w="2690412">
                  <a:extLst>
                    <a:ext uri="{9D8B030D-6E8A-4147-A177-3AD203B41FA5}">
                      <a16:colId xmlns:a16="http://schemas.microsoft.com/office/drawing/2014/main" xmlns="" val="20000"/>
                    </a:ext>
                  </a:extLst>
                </a:gridCol>
                <a:gridCol w="498225">
                  <a:extLst>
                    <a:ext uri="{9D8B030D-6E8A-4147-A177-3AD203B41FA5}">
                      <a16:colId xmlns:a16="http://schemas.microsoft.com/office/drawing/2014/main" xmlns="" val="20001"/>
                    </a:ext>
                  </a:extLst>
                </a:gridCol>
                <a:gridCol w="1046271">
                  <a:extLst>
                    <a:ext uri="{9D8B030D-6E8A-4147-A177-3AD203B41FA5}">
                      <a16:colId xmlns:a16="http://schemas.microsoft.com/office/drawing/2014/main" xmlns="" val="20002"/>
                    </a:ext>
                  </a:extLst>
                </a:gridCol>
                <a:gridCol w="102759">
                  <a:extLst>
                    <a:ext uri="{9D8B030D-6E8A-4147-A177-3AD203B41FA5}">
                      <a16:colId xmlns:a16="http://schemas.microsoft.com/office/drawing/2014/main" xmlns="" val="20003"/>
                    </a:ext>
                  </a:extLst>
                </a:gridCol>
                <a:gridCol w="498225">
                  <a:extLst>
                    <a:ext uri="{9D8B030D-6E8A-4147-A177-3AD203B41FA5}">
                      <a16:colId xmlns:a16="http://schemas.microsoft.com/office/drawing/2014/main" xmlns="" val="20004"/>
                    </a:ext>
                  </a:extLst>
                </a:gridCol>
                <a:gridCol w="1158372">
                  <a:extLst>
                    <a:ext uri="{9D8B030D-6E8A-4147-A177-3AD203B41FA5}">
                      <a16:colId xmlns:a16="http://schemas.microsoft.com/office/drawing/2014/main" xmlns="" val="20005"/>
                    </a:ext>
                  </a:extLst>
                </a:gridCol>
                <a:gridCol w="1195738">
                  <a:extLst>
                    <a:ext uri="{9D8B030D-6E8A-4147-A177-3AD203B41FA5}">
                      <a16:colId xmlns:a16="http://schemas.microsoft.com/office/drawing/2014/main" xmlns="" val="20006"/>
                    </a:ext>
                  </a:extLst>
                </a:gridCol>
                <a:gridCol w="663261">
                  <a:extLst>
                    <a:ext uri="{9D8B030D-6E8A-4147-A177-3AD203B41FA5}">
                      <a16:colId xmlns:a16="http://schemas.microsoft.com/office/drawing/2014/main" xmlns="" val="20007"/>
                    </a:ext>
                  </a:extLst>
                </a:gridCol>
              </a:tblGrid>
              <a:tr h="148823">
                <a:tc>
                  <a:txBody>
                    <a:bodyPr/>
                    <a:lstStyle/>
                    <a:p>
                      <a:pPr algn="ctr" fontAlgn="b"/>
                      <a:r>
                        <a:rPr lang="es-CO" sz="900" b="1" i="0" u="none" strike="noStrike" dirty="0">
                          <a:effectLst/>
                          <a:latin typeface="Arial"/>
                        </a:rPr>
                        <a:t>DESCRIPCION</a:t>
                      </a:r>
                    </a:p>
                  </a:txBody>
                  <a:tcPr marL="8754" marR="8754" marT="875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s-CO" sz="900" b="1" i="0" u="none" strike="noStrike" dirty="0">
                          <a:effectLst/>
                          <a:latin typeface="Arial"/>
                        </a:rPr>
                        <a:t>% </a:t>
                      </a:r>
                      <a:r>
                        <a:rPr lang="es-CO" sz="900" b="1" i="0" u="none" strike="noStrike" dirty="0" err="1">
                          <a:effectLst/>
                          <a:latin typeface="Arial"/>
                        </a:rPr>
                        <a:t>Part</a:t>
                      </a:r>
                      <a:endParaRPr lang="es-CO" sz="900" b="1" i="0" u="none" strike="noStrike" dirty="0">
                        <a:effectLst/>
                        <a:latin typeface="Arial"/>
                      </a:endParaRPr>
                    </a:p>
                  </a:txBody>
                  <a:tcPr marL="8754" marR="8754" marT="875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s-CO" sz="900" b="1" i="0" u="none" strike="noStrike" dirty="0">
                          <a:effectLst/>
                          <a:latin typeface="Arial"/>
                        </a:rPr>
                        <a:t>31-mar-17</a:t>
                      </a:r>
                    </a:p>
                  </a:txBody>
                  <a:tcPr marL="8754" marR="8754" marT="875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s-CO" sz="900" b="1" i="0" u="none" strike="noStrike" dirty="0">
                          <a:effectLst/>
                          <a:latin typeface="Arial"/>
                        </a:rPr>
                        <a:t> </a:t>
                      </a:r>
                    </a:p>
                  </a:txBody>
                  <a:tcPr marL="8754" marR="8754" marT="875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s-CO" sz="900" b="1" i="0" u="none" strike="noStrike" dirty="0">
                          <a:effectLst/>
                          <a:latin typeface="Arial"/>
                        </a:rPr>
                        <a:t>% </a:t>
                      </a:r>
                      <a:r>
                        <a:rPr lang="es-CO" sz="900" b="1" i="0" u="none" strike="noStrike" dirty="0" err="1">
                          <a:effectLst/>
                          <a:latin typeface="Arial"/>
                        </a:rPr>
                        <a:t>Part</a:t>
                      </a:r>
                      <a:endParaRPr lang="es-CO" sz="900" b="1" i="0" u="none" strike="noStrike" dirty="0">
                        <a:effectLst/>
                        <a:latin typeface="Arial"/>
                      </a:endParaRPr>
                    </a:p>
                  </a:txBody>
                  <a:tcPr marL="8754" marR="8754" marT="875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s-CO" sz="900" b="1" i="0" u="none" strike="noStrike" dirty="0">
                          <a:effectLst/>
                          <a:latin typeface="Arial"/>
                        </a:rPr>
                        <a:t>01-ene-17</a:t>
                      </a:r>
                    </a:p>
                  </a:txBody>
                  <a:tcPr marL="8754" marR="8754" marT="875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s-CO" sz="900" b="1" i="0" u="none" strike="noStrike" dirty="0">
                          <a:effectLst/>
                          <a:latin typeface="Arial"/>
                        </a:rPr>
                        <a:t>Var.</a:t>
                      </a:r>
                    </a:p>
                  </a:txBody>
                  <a:tcPr marL="8754" marR="8754" marT="875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s-CO" sz="900" b="1" i="0" u="none" strike="noStrike" dirty="0">
                          <a:effectLst/>
                          <a:latin typeface="Arial"/>
                        </a:rPr>
                        <a:t>% </a:t>
                      </a:r>
                      <a:r>
                        <a:rPr lang="es-CO" sz="900" b="1" i="0" u="none" strike="noStrike" dirty="0" err="1">
                          <a:effectLst/>
                          <a:latin typeface="Arial"/>
                        </a:rPr>
                        <a:t>var</a:t>
                      </a:r>
                      <a:endParaRPr lang="es-CO" sz="900" b="1" i="0" u="none" strike="noStrike" dirty="0">
                        <a:effectLst/>
                        <a:latin typeface="Arial"/>
                      </a:endParaRPr>
                    </a:p>
                  </a:txBody>
                  <a:tcPr marL="8754" marR="8754" marT="875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xmlns="" val="10000"/>
                  </a:ext>
                </a:extLst>
              </a:tr>
              <a:tr h="148823">
                <a:tc>
                  <a:txBody>
                    <a:bodyPr/>
                    <a:lstStyle/>
                    <a:p>
                      <a:pPr algn="l" fontAlgn="b"/>
                      <a:r>
                        <a:rPr lang="es-CO" sz="900" b="1" i="0" u="none" strike="noStrike">
                          <a:effectLst/>
                          <a:latin typeface="Arial"/>
                        </a:rPr>
                        <a:t> </a:t>
                      </a:r>
                    </a:p>
                  </a:txBody>
                  <a:tcPr marL="8754" marR="8754" marT="875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s-CO" sz="900" b="1" i="0" u="none" strike="noStrike">
                          <a:effectLst/>
                          <a:latin typeface="Arial"/>
                        </a:rPr>
                        <a:t> </a:t>
                      </a:r>
                    </a:p>
                  </a:txBody>
                  <a:tcPr marL="8754" marR="8754" marT="8754"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s-CO" sz="900" b="0" i="0" u="none" strike="noStrike">
                          <a:effectLst/>
                          <a:latin typeface="Arial"/>
                        </a:rPr>
                        <a:t> </a:t>
                      </a:r>
                    </a:p>
                  </a:txBody>
                  <a:tcPr marL="8754" marR="8754" marT="8754"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s-CO" sz="900" b="0" i="0" u="none" strike="noStrike">
                          <a:effectLst/>
                          <a:latin typeface="Arial"/>
                        </a:rPr>
                        <a:t> </a:t>
                      </a:r>
                    </a:p>
                  </a:txBody>
                  <a:tcPr marL="8754" marR="8754" marT="8754"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s-CO" sz="900" b="0" i="0" u="none" strike="noStrike">
                          <a:effectLst/>
                          <a:latin typeface="Arial"/>
                        </a:rPr>
                        <a:t> </a:t>
                      </a:r>
                    </a:p>
                  </a:txBody>
                  <a:tcPr marL="8754" marR="8754" marT="8754"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s-CO" sz="900" b="0" i="0" u="none" strike="noStrike">
                          <a:effectLst/>
                          <a:latin typeface="Arial"/>
                        </a:rPr>
                        <a:t> </a:t>
                      </a:r>
                    </a:p>
                  </a:txBody>
                  <a:tcPr marL="8754" marR="8754" marT="8754"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s-CO" sz="900" b="0" i="0" u="none" strike="noStrike">
                          <a:effectLst/>
                          <a:latin typeface="Arial"/>
                        </a:rPr>
                        <a:t> </a:t>
                      </a:r>
                    </a:p>
                  </a:txBody>
                  <a:tcPr marL="8754" marR="8754" marT="8754"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s-CO" sz="900" b="0" i="0" u="none" strike="noStrike">
                          <a:effectLst/>
                          <a:latin typeface="Arial"/>
                        </a:rPr>
                        <a:t> </a:t>
                      </a:r>
                    </a:p>
                  </a:txBody>
                  <a:tcPr marL="8754" marR="8754" marT="875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xmlns="" val="10001"/>
                  </a:ext>
                </a:extLst>
              </a:tr>
              <a:tr h="148823">
                <a:tc>
                  <a:txBody>
                    <a:bodyPr/>
                    <a:lstStyle/>
                    <a:p>
                      <a:pPr algn="l" fontAlgn="b"/>
                      <a:r>
                        <a:rPr lang="es-CO" sz="900" b="1" i="0" u="none" strike="noStrike">
                          <a:effectLst/>
                          <a:latin typeface="Arial"/>
                        </a:rPr>
                        <a:t>ACTIVO</a:t>
                      </a:r>
                    </a:p>
                  </a:txBody>
                  <a:tcPr marL="8754" marR="8754" marT="875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s-CO" sz="900" b="1" i="0" u="none" strike="noStrike">
                        <a:effectLst/>
                        <a:latin typeface="Arial"/>
                      </a:endParaRPr>
                    </a:p>
                  </a:txBody>
                  <a:tcPr marL="8754" marR="8754" marT="8754" marB="0" anchor="b">
                    <a:lnL>
                      <a:noFill/>
                    </a:lnL>
                    <a:lnR>
                      <a:noFill/>
                    </a:lnR>
                    <a:lnT>
                      <a:noFill/>
                    </a:lnT>
                    <a:lnB>
                      <a:noFill/>
                    </a:lnB>
                  </a:tcPr>
                </a:tc>
                <a:tc>
                  <a:txBody>
                    <a:bodyPr/>
                    <a:lstStyle/>
                    <a:p>
                      <a:pPr algn="ctr" fontAlgn="b"/>
                      <a:endParaRPr lang="es-CO" sz="900" b="0" i="0" u="none" strike="noStrike">
                        <a:effectLst/>
                        <a:latin typeface="Arial"/>
                      </a:endParaRPr>
                    </a:p>
                  </a:txBody>
                  <a:tcPr marL="8754" marR="8754" marT="8754" marB="0" anchor="b">
                    <a:lnL>
                      <a:noFill/>
                    </a:lnL>
                    <a:lnR>
                      <a:noFill/>
                    </a:lnR>
                    <a:lnT>
                      <a:noFill/>
                    </a:lnT>
                    <a:lnB>
                      <a:noFill/>
                    </a:lnB>
                  </a:tcPr>
                </a:tc>
                <a:tc>
                  <a:txBody>
                    <a:bodyPr/>
                    <a:lstStyle/>
                    <a:p>
                      <a:pPr algn="ctr" fontAlgn="b"/>
                      <a:endParaRPr lang="es-CO" sz="900" b="0" i="0" u="none" strike="noStrike">
                        <a:effectLst/>
                        <a:latin typeface="Arial"/>
                      </a:endParaRPr>
                    </a:p>
                  </a:txBody>
                  <a:tcPr marL="8754" marR="8754" marT="8754" marB="0" anchor="b">
                    <a:lnL>
                      <a:noFill/>
                    </a:lnL>
                    <a:lnR>
                      <a:noFill/>
                    </a:lnR>
                    <a:lnT>
                      <a:noFill/>
                    </a:lnT>
                    <a:lnB>
                      <a:noFill/>
                    </a:lnB>
                  </a:tcPr>
                </a:tc>
                <a:tc>
                  <a:txBody>
                    <a:bodyPr/>
                    <a:lstStyle/>
                    <a:p>
                      <a:pPr algn="l" fontAlgn="b"/>
                      <a:endParaRPr lang="es-CO" sz="900" b="0" i="0" u="none" strike="noStrike">
                        <a:effectLst/>
                        <a:latin typeface="Arial"/>
                      </a:endParaRPr>
                    </a:p>
                  </a:txBody>
                  <a:tcPr marL="8754" marR="8754" marT="8754" marB="0" anchor="b">
                    <a:lnL>
                      <a:noFill/>
                    </a:lnL>
                    <a:lnR>
                      <a:noFill/>
                    </a:lnR>
                    <a:lnT>
                      <a:noFill/>
                    </a:lnT>
                    <a:lnB>
                      <a:noFill/>
                    </a:lnB>
                  </a:tcPr>
                </a:tc>
                <a:tc>
                  <a:txBody>
                    <a:bodyPr/>
                    <a:lstStyle/>
                    <a:p>
                      <a:pPr algn="l" fontAlgn="b"/>
                      <a:endParaRPr lang="es-CO" sz="900" b="0" i="0" u="none" strike="noStrike">
                        <a:effectLst/>
                        <a:latin typeface="Arial"/>
                      </a:endParaRPr>
                    </a:p>
                  </a:txBody>
                  <a:tcPr marL="8754" marR="8754" marT="8754" marB="0" anchor="b">
                    <a:lnL>
                      <a:noFill/>
                    </a:lnL>
                    <a:lnR>
                      <a:noFill/>
                    </a:lnR>
                    <a:lnT>
                      <a:noFill/>
                    </a:lnT>
                    <a:lnB>
                      <a:noFill/>
                    </a:lnB>
                  </a:tcPr>
                </a:tc>
                <a:tc>
                  <a:txBody>
                    <a:bodyPr/>
                    <a:lstStyle/>
                    <a:p>
                      <a:pPr algn="l" fontAlgn="b"/>
                      <a:endParaRPr lang="es-CO" sz="900" b="0" i="0" u="none" strike="noStrike">
                        <a:effectLst/>
                        <a:latin typeface="Arial"/>
                      </a:endParaRPr>
                    </a:p>
                  </a:txBody>
                  <a:tcPr marL="8754" marR="8754" marT="8754" marB="0" anchor="b">
                    <a:lnL>
                      <a:noFill/>
                    </a:lnL>
                    <a:lnR>
                      <a:noFill/>
                    </a:lnR>
                    <a:lnT>
                      <a:noFill/>
                    </a:lnT>
                    <a:lnB>
                      <a:noFill/>
                    </a:lnB>
                  </a:tcPr>
                </a:tc>
                <a:tc>
                  <a:txBody>
                    <a:bodyPr/>
                    <a:lstStyle/>
                    <a:p>
                      <a:pPr algn="l" fontAlgn="b"/>
                      <a:r>
                        <a:rPr lang="es-CO" sz="900" b="0" i="0" u="none" strike="noStrike">
                          <a:effectLst/>
                          <a:latin typeface="Arial"/>
                        </a:rPr>
                        <a:t> </a:t>
                      </a:r>
                    </a:p>
                  </a:txBody>
                  <a:tcPr marL="8754" marR="8754" marT="8754"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2"/>
                  </a:ext>
                </a:extLst>
              </a:tr>
              <a:tr h="148823">
                <a:tc>
                  <a:txBody>
                    <a:bodyPr/>
                    <a:lstStyle/>
                    <a:p>
                      <a:pPr algn="l" fontAlgn="b"/>
                      <a:r>
                        <a:rPr lang="es-CO" sz="900" b="1" i="0" u="none" strike="noStrike">
                          <a:effectLst/>
                          <a:latin typeface="Arial"/>
                        </a:rPr>
                        <a:t>ACTIVOS CORRIENTES</a:t>
                      </a:r>
                    </a:p>
                  </a:txBody>
                  <a:tcPr marL="8754" marR="8754" marT="875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s-CO" sz="900" b="1" i="0" u="none" strike="noStrike">
                        <a:effectLst/>
                        <a:latin typeface="Arial"/>
                      </a:endParaRPr>
                    </a:p>
                  </a:txBody>
                  <a:tcPr marL="8754" marR="8754" marT="8754" marB="0" anchor="b">
                    <a:lnL>
                      <a:noFill/>
                    </a:lnL>
                    <a:lnR>
                      <a:noFill/>
                    </a:lnR>
                    <a:lnT>
                      <a:noFill/>
                    </a:lnT>
                    <a:lnB>
                      <a:noFill/>
                    </a:lnB>
                  </a:tcPr>
                </a:tc>
                <a:tc>
                  <a:txBody>
                    <a:bodyPr/>
                    <a:lstStyle/>
                    <a:p>
                      <a:pPr algn="ctr" fontAlgn="b"/>
                      <a:endParaRPr lang="es-CO" sz="900" b="0" i="0" u="none" strike="noStrike">
                        <a:effectLst/>
                        <a:latin typeface="Arial"/>
                      </a:endParaRPr>
                    </a:p>
                  </a:txBody>
                  <a:tcPr marL="8754" marR="8754" marT="8754" marB="0" anchor="b">
                    <a:lnL>
                      <a:noFill/>
                    </a:lnL>
                    <a:lnR>
                      <a:noFill/>
                    </a:lnR>
                    <a:lnT>
                      <a:noFill/>
                    </a:lnT>
                    <a:lnB>
                      <a:noFill/>
                    </a:lnB>
                  </a:tcPr>
                </a:tc>
                <a:tc>
                  <a:txBody>
                    <a:bodyPr/>
                    <a:lstStyle/>
                    <a:p>
                      <a:pPr algn="ctr" fontAlgn="b"/>
                      <a:endParaRPr lang="es-CO" sz="900" b="0" i="0" u="none" strike="noStrike">
                        <a:effectLst/>
                        <a:latin typeface="Arial"/>
                      </a:endParaRPr>
                    </a:p>
                  </a:txBody>
                  <a:tcPr marL="8754" marR="8754" marT="8754" marB="0" anchor="b">
                    <a:lnL>
                      <a:noFill/>
                    </a:lnL>
                    <a:lnR>
                      <a:noFill/>
                    </a:lnR>
                    <a:lnT>
                      <a:noFill/>
                    </a:lnT>
                    <a:lnB>
                      <a:noFill/>
                    </a:lnB>
                  </a:tcPr>
                </a:tc>
                <a:tc>
                  <a:txBody>
                    <a:bodyPr/>
                    <a:lstStyle/>
                    <a:p>
                      <a:pPr algn="l" fontAlgn="b"/>
                      <a:endParaRPr lang="es-CO" sz="900" b="0" i="0" u="none" strike="noStrike">
                        <a:effectLst/>
                        <a:latin typeface="Arial"/>
                      </a:endParaRPr>
                    </a:p>
                  </a:txBody>
                  <a:tcPr marL="8754" marR="8754" marT="8754" marB="0" anchor="b">
                    <a:lnL>
                      <a:noFill/>
                    </a:lnL>
                    <a:lnR>
                      <a:noFill/>
                    </a:lnR>
                    <a:lnT>
                      <a:noFill/>
                    </a:lnT>
                    <a:lnB>
                      <a:noFill/>
                    </a:lnB>
                  </a:tcPr>
                </a:tc>
                <a:tc>
                  <a:txBody>
                    <a:bodyPr/>
                    <a:lstStyle/>
                    <a:p>
                      <a:pPr algn="l" fontAlgn="b"/>
                      <a:endParaRPr lang="es-CO" sz="900" b="0" i="0" u="none" strike="noStrike">
                        <a:effectLst/>
                        <a:latin typeface="Arial"/>
                      </a:endParaRPr>
                    </a:p>
                  </a:txBody>
                  <a:tcPr marL="8754" marR="8754" marT="8754" marB="0" anchor="b">
                    <a:lnL>
                      <a:noFill/>
                    </a:lnL>
                    <a:lnR>
                      <a:noFill/>
                    </a:lnR>
                    <a:lnT>
                      <a:noFill/>
                    </a:lnT>
                    <a:lnB>
                      <a:noFill/>
                    </a:lnB>
                  </a:tcPr>
                </a:tc>
                <a:tc>
                  <a:txBody>
                    <a:bodyPr/>
                    <a:lstStyle/>
                    <a:p>
                      <a:pPr algn="l" fontAlgn="b"/>
                      <a:endParaRPr lang="es-CO" sz="900" b="0" i="0" u="none" strike="noStrike">
                        <a:effectLst/>
                        <a:latin typeface="Arial"/>
                      </a:endParaRPr>
                    </a:p>
                  </a:txBody>
                  <a:tcPr marL="8754" marR="8754" marT="8754" marB="0" anchor="b">
                    <a:lnL>
                      <a:noFill/>
                    </a:lnL>
                    <a:lnR>
                      <a:noFill/>
                    </a:lnR>
                    <a:lnT>
                      <a:noFill/>
                    </a:lnT>
                    <a:lnB>
                      <a:noFill/>
                    </a:lnB>
                  </a:tcPr>
                </a:tc>
                <a:tc>
                  <a:txBody>
                    <a:bodyPr/>
                    <a:lstStyle/>
                    <a:p>
                      <a:pPr algn="l" fontAlgn="b"/>
                      <a:r>
                        <a:rPr lang="es-CO" sz="900" b="0" i="0" u="none" strike="noStrike">
                          <a:effectLst/>
                          <a:latin typeface="Arial"/>
                        </a:rPr>
                        <a:t> </a:t>
                      </a:r>
                    </a:p>
                  </a:txBody>
                  <a:tcPr marL="8754" marR="8754" marT="8754"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3"/>
                  </a:ext>
                </a:extLst>
              </a:tr>
              <a:tr h="175086">
                <a:tc>
                  <a:txBody>
                    <a:bodyPr/>
                    <a:lstStyle/>
                    <a:p>
                      <a:pPr algn="l" fontAlgn="b"/>
                      <a:r>
                        <a:rPr lang="es-CO" sz="900" b="0" i="0" u="none" strike="noStrike">
                          <a:effectLst/>
                          <a:latin typeface="Arial"/>
                        </a:rPr>
                        <a:t>EFECTIVO Y EQUIVALENTE DE EFECTIVO</a:t>
                      </a:r>
                    </a:p>
                  </a:txBody>
                  <a:tcPr marL="8754" marR="8754" marT="875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s-CO" sz="900" b="0" i="0" u="none" strike="noStrike">
                          <a:effectLst/>
                          <a:latin typeface="Arial"/>
                        </a:rPr>
                        <a:t>24%</a:t>
                      </a:r>
                    </a:p>
                  </a:txBody>
                  <a:tcPr marL="8754" marR="8754" marT="8754" marB="0" anchor="b">
                    <a:lnL>
                      <a:noFill/>
                    </a:lnL>
                    <a:lnR>
                      <a:noFill/>
                    </a:lnR>
                    <a:lnT>
                      <a:noFill/>
                    </a:lnT>
                    <a:lnB>
                      <a:noFill/>
                    </a:lnB>
                  </a:tcPr>
                </a:tc>
                <a:tc>
                  <a:txBody>
                    <a:bodyPr/>
                    <a:lstStyle/>
                    <a:p>
                      <a:pPr algn="r" fontAlgn="b"/>
                      <a:r>
                        <a:rPr lang="es-CO" sz="900" b="0" i="0" u="none" strike="noStrike">
                          <a:effectLst/>
                          <a:latin typeface="Arial"/>
                        </a:rPr>
                        <a:t>25.728.158</a:t>
                      </a:r>
                    </a:p>
                  </a:txBody>
                  <a:tcPr marL="8754" marR="8754" marT="8754" marB="0" anchor="b">
                    <a:lnL>
                      <a:noFill/>
                    </a:lnL>
                    <a:lnR>
                      <a:noFill/>
                    </a:lnR>
                    <a:lnT>
                      <a:noFill/>
                    </a:lnT>
                    <a:lnB>
                      <a:noFill/>
                    </a:lnB>
                  </a:tcPr>
                </a:tc>
                <a:tc>
                  <a:txBody>
                    <a:bodyPr/>
                    <a:lstStyle/>
                    <a:p>
                      <a:pPr algn="ctr" fontAlgn="b"/>
                      <a:endParaRPr lang="es-CO" sz="900" b="0" i="0" u="none" strike="noStrike">
                        <a:effectLst/>
                        <a:latin typeface="Arial"/>
                      </a:endParaRPr>
                    </a:p>
                  </a:txBody>
                  <a:tcPr marL="8754" marR="8754" marT="8754" marB="0" anchor="b">
                    <a:lnL>
                      <a:noFill/>
                    </a:lnL>
                    <a:lnR>
                      <a:noFill/>
                    </a:lnR>
                    <a:lnT>
                      <a:noFill/>
                    </a:lnT>
                    <a:lnB>
                      <a:noFill/>
                    </a:lnB>
                  </a:tcPr>
                </a:tc>
                <a:tc>
                  <a:txBody>
                    <a:bodyPr/>
                    <a:lstStyle/>
                    <a:p>
                      <a:pPr algn="ctr" fontAlgn="b"/>
                      <a:r>
                        <a:rPr lang="es-CO" sz="900" b="0" i="0" u="none" strike="noStrike">
                          <a:effectLst/>
                          <a:latin typeface="Arial"/>
                        </a:rPr>
                        <a:t>12%</a:t>
                      </a:r>
                    </a:p>
                  </a:txBody>
                  <a:tcPr marL="8754" marR="8754" marT="8754" marB="0" anchor="b">
                    <a:lnL>
                      <a:noFill/>
                    </a:lnL>
                    <a:lnR>
                      <a:noFill/>
                    </a:lnR>
                    <a:lnT>
                      <a:noFill/>
                    </a:lnT>
                    <a:lnB>
                      <a:noFill/>
                    </a:lnB>
                  </a:tcPr>
                </a:tc>
                <a:tc>
                  <a:txBody>
                    <a:bodyPr/>
                    <a:lstStyle/>
                    <a:p>
                      <a:pPr algn="r" fontAlgn="b"/>
                      <a:r>
                        <a:rPr lang="es-CO" sz="900" b="0" i="0" u="none" strike="noStrike">
                          <a:effectLst/>
                          <a:latin typeface="Arial"/>
                        </a:rPr>
                        <a:t>10.745.001</a:t>
                      </a:r>
                    </a:p>
                  </a:txBody>
                  <a:tcPr marL="8754" marR="8754" marT="8754" marB="0" anchor="b">
                    <a:lnL>
                      <a:noFill/>
                    </a:lnL>
                    <a:lnR>
                      <a:noFill/>
                    </a:lnR>
                    <a:lnT>
                      <a:noFill/>
                    </a:lnT>
                    <a:lnB>
                      <a:noFill/>
                    </a:lnB>
                  </a:tcPr>
                </a:tc>
                <a:tc>
                  <a:txBody>
                    <a:bodyPr/>
                    <a:lstStyle/>
                    <a:p>
                      <a:pPr algn="r" fontAlgn="b"/>
                      <a:r>
                        <a:rPr lang="es-CO" sz="900" b="0" i="0" u="none" strike="noStrike">
                          <a:effectLst/>
                          <a:latin typeface="Arial"/>
                        </a:rPr>
                        <a:t>14.983.157</a:t>
                      </a:r>
                    </a:p>
                  </a:txBody>
                  <a:tcPr marL="8754" marR="8754" marT="8754" marB="0" anchor="b">
                    <a:lnL>
                      <a:noFill/>
                    </a:lnL>
                    <a:lnR>
                      <a:noFill/>
                    </a:lnR>
                    <a:lnT>
                      <a:noFill/>
                    </a:lnT>
                    <a:lnB>
                      <a:noFill/>
                    </a:lnB>
                  </a:tcPr>
                </a:tc>
                <a:tc>
                  <a:txBody>
                    <a:bodyPr/>
                    <a:lstStyle/>
                    <a:p>
                      <a:pPr algn="ctr" fontAlgn="b"/>
                      <a:r>
                        <a:rPr lang="es-CO" sz="900" b="0" i="0" u="none" strike="noStrike">
                          <a:effectLst/>
                          <a:latin typeface="Arial"/>
                        </a:rPr>
                        <a:t>94%</a:t>
                      </a:r>
                    </a:p>
                  </a:txBody>
                  <a:tcPr marL="8754" marR="8754" marT="8754"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4"/>
                  </a:ext>
                </a:extLst>
              </a:tr>
              <a:tr h="148823">
                <a:tc>
                  <a:txBody>
                    <a:bodyPr/>
                    <a:lstStyle/>
                    <a:p>
                      <a:pPr algn="l" fontAlgn="b"/>
                      <a:r>
                        <a:rPr lang="es-CO" sz="900" b="0" i="0" u="none" strike="noStrike">
                          <a:effectLst/>
                          <a:latin typeface="Arial"/>
                        </a:rPr>
                        <a:t>CUENTAS POR COBRAR</a:t>
                      </a:r>
                    </a:p>
                  </a:txBody>
                  <a:tcPr marL="8754" marR="8754" marT="875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s-CO" sz="900" b="0" i="0" u="none" strike="noStrike">
                          <a:effectLst/>
                          <a:latin typeface="Arial"/>
                        </a:rPr>
                        <a:t>15%</a:t>
                      </a:r>
                    </a:p>
                  </a:txBody>
                  <a:tcPr marL="8754" marR="8754" marT="8754" marB="0" anchor="b">
                    <a:lnL>
                      <a:noFill/>
                    </a:lnL>
                    <a:lnR>
                      <a:noFill/>
                    </a:lnR>
                    <a:lnT>
                      <a:noFill/>
                    </a:lnT>
                    <a:lnB>
                      <a:noFill/>
                    </a:lnB>
                  </a:tcPr>
                </a:tc>
                <a:tc>
                  <a:txBody>
                    <a:bodyPr/>
                    <a:lstStyle/>
                    <a:p>
                      <a:pPr algn="r" fontAlgn="b"/>
                      <a:r>
                        <a:rPr lang="es-CO" sz="900" b="0" i="0" u="none" strike="noStrike">
                          <a:effectLst/>
                          <a:latin typeface="Arial"/>
                        </a:rPr>
                        <a:t>15.941.669</a:t>
                      </a:r>
                    </a:p>
                  </a:txBody>
                  <a:tcPr marL="8754" marR="8754" marT="8754" marB="0" anchor="b">
                    <a:lnL>
                      <a:noFill/>
                    </a:lnL>
                    <a:lnR>
                      <a:noFill/>
                    </a:lnR>
                    <a:lnT>
                      <a:noFill/>
                    </a:lnT>
                    <a:lnB>
                      <a:noFill/>
                    </a:lnB>
                  </a:tcPr>
                </a:tc>
                <a:tc>
                  <a:txBody>
                    <a:bodyPr/>
                    <a:lstStyle/>
                    <a:p>
                      <a:pPr algn="ctr" fontAlgn="b"/>
                      <a:endParaRPr lang="es-CO" sz="900" b="0" i="0" u="none" strike="noStrike">
                        <a:effectLst/>
                        <a:latin typeface="Arial"/>
                      </a:endParaRPr>
                    </a:p>
                  </a:txBody>
                  <a:tcPr marL="8754" marR="8754" marT="8754" marB="0" anchor="b">
                    <a:lnL>
                      <a:noFill/>
                    </a:lnL>
                    <a:lnR>
                      <a:noFill/>
                    </a:lnR>
                    <a:lnT>
                      <a:noFill/>
                    </a:lnT>
                    <a:lnB>
                      <a:noFill/>
                    </a:lnB>
                  </a:tcPr>
                </a:tc>
                <a:tc>
                  <a:txBody>
                    <a:bodyPr/>
                    <a:lstStyle/>
                    <a:p>
                      <a:pPr algn="ctr" fontAlgn="b"/>
                      <a:r>
                        <a:rPr lang="es-CO" sz="900" b="0" i="0" u="none" strike="noStrike">
                          <a:effectLst/>
                          <a:latin typeface="Arial"/>
                        </a:rPr>
                        <a:t>18%</a:t>
                      </a:r>
                    </a:p>
                  </a:txBody>
                  <a:tcPr marL="8754" marR="8754" marT="8754" marB="0" anchor="b">
                    <a:lnL>
                      <a:noFill/>
                    </a:lnL>
                    <a:lnR>
                      <a:noFill/>
                    </a:lnR>
                    <a:lnT>
                      <a:noFill/>
                    </a:lnT>
                    <a:lnB>
                      <a:noFill/>
                    </a:lnB>
                  </a:tcPr>
                </a:tc>
                <a:tc>
                  <a:txBody>
                    <a:bodyPr/>
                    <a:lstStyle/>
                    <a:p>
                      <a:pPr algn="r" fontAlgn="b"/>
                      <a:r>
                        <a:rPr lang="es-CO" sz="900" b="0" i="0" u="none" strike="noStrike">
                          <a:effectLst/>
                          <a:latin typeface="Arial"/>
                        </a:rPr>
                        <a:t>16.622.913</a:t>
                      </a:r>
                    </a:p>
                  </a:txBody>
                  <a:tcPr marL="8754" marR="8754" marT="8754" marB="0" anchor="b">
                    <a:lnL>
                      <a:noFill/>
                    </a:lnL>
                    <a:lnR>
                      <a:noFill/>
                    </a:lnR>
                    <a:lnT>
                      <a:noFill/>
                    </a:lnT>
                    <a:lnB>
                      <a:noFill/>
                    </a:lnB>
                  </a:tcPr>
                </a:tc>
                <a:tc>
                  <a:txBody>
                    <a:bodyPr/>
                    <a:lstStyle/>
                    <a:p>
                      <a:pPr algn="r" fontAlgn="b"/>
                      <a:r>
                        <a:rPr lang="es-CO" sz="900" b="0" i="0" u="none" strike="noStrike">
                          <a:effectLst/>
                          <a:latin typeface="Arial"/>
                        </a:rPr>
                        <a:t>(681.243)</a:t>
                      </a:r>
                    </a:p>
                  </a:txBody>
                  <a:tcPr marL="8754" marR="8754" marT="8754" marB="0" anchor="b">
                    <a:lnL>
                      <a:noFill/>
                    </a:lnL>
                    <a:lnR>
                      <a:noFill/>
                    </a:lnR>
                    <a:lnT>
                      <a:noFill/>
                    </a:lnT>
                    <a:lnB>
                      <a:noFill/>
                    </a:lnB>
                  </a:tcPr>
                </a:tc>
                <a:tc>
                  <a:txBody>
                    <a:bodyPr/>
                    <a:lstStyle/>
                    <a:p>
                      <a:pPr algn="ctr" fontAlgn="b"/>
                      <a:r>
                        <a:rPr lang="es-CO" sz="900" b="0" i="0" u="none" strike="noStrike">
                          <a:effectLst/>
                          <a:latin typeface="Arial"/>
                        </a:rPr>
                        <a:t>-4%</a:t>
                      </a:r>
                    </a:p>
                  </a:txBody>
                  <a:tcPr marL="8754" marR="8754" marT="8754"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5"/>
                  </a:ext>
                </a:extLst>
              </a:tr>
              <a:tr h="148823">
                <a:tc>
                  <a:txBody>
                    <a:bodyPr/>
                    <a:lstStyle/>
                    <a:p>
                      <a:pPr algn="l" fontAlgn="b"/>
                      <a:r>
                        <a:rPr lang="es-CO" sz="900" b="0" i="0" u="none" strike="noStrike">
                          <a:effectLst/>
                          <a:latin typeface="Arial"/>
                        </a:rPr>
                        <a:t>OTROS ACTIVOS NO FINANCIEROS</a:t>
                      </a:r>
                    </a:p>
                  </a:txBody>
                  <a:tcPr marL="8754" marR="8754" marT="875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s-CO" sz="900" b="0" i="0" u="none" strike="noStrike">
                          <a:effectLst/>
                          <a:latin typeface="Arial"/>
                        </a:rPr>
                        <a:t>0,1%</a:t>
                      </a:r>
                    </a:p>
                  </a:txBody>
                  <a:tcPr marL="8754" marR="8754" marT="8754" marB="0" anchor="b">
                    <a:lnL>
                      <a:noFill/>
                    </a:lnL>
                    <a:lnR>
                      <a:noFill/>
                    </a:lnR>
                    <a:lnT>
                      <a:noFill/>
                    </a:lnT>
                    <a:lnB>
                      <a:noFill/>
                    </a:lnB>
                  </a:tcPr>
                </a:tc>
                <a:tc>
                  <a:txBody>
                    <a:bodyPr/>
                    <a:lstStyle/>
                    <a:p>
                      <a:pPr algn="r" fontAlgn="b"/>
                      <a:r>
                        <a:rPr lang="es-CO" sz="900" b="0" i="0" u="none" strike="noStrike">
                          <a:effectLst/>
                          <a:latin typeface="Arial"/>
                        </a:rPr>
                        <a:t>86.451</a:t>
                      </a:r>
                    </a:p>
                  </a:txBody>
                  <a:tcPr marL="8754" marR="8754" marT="8754" marB="0" anchor="b">
                    <a:lnL>
                      <a:noFill/>
                    </a:lnL>
                    <a:lnR>
                      <a:noFill/>
                    </a:lnR>
                    <a:lnT>
                      <a:noFill/>
                    </a:lnT>
                    <a:lnB>
                      <a:noFill/>
                    </a:lnB>
                  </a:tcPr>
                </a:tc>
                <a:tc>
                  <a:txBody>
                    <a:bodyPr/>
                    <a:lstStyle/>
                    <a:p>
                      <a:pPr algn="ctr" fontAlgn="b"/>
                      <a:endParaRPr lang="es-CO" sz="900" b="0" i="0" u="none" strike="noStrike">
                        <a:effectLst/>
                        <a:latin typeface="Arial"/>
                      </a:endParaRPr>
                    </a:p>
                  </a:txBody>
                  <a:tcPr marL="8754" marR="8754" marT="8754" marB="0" anchor="b">
                    <a:lnL>
                      <a:noFill/>
                    </a:lnL>
                    <a:lnR>
                      <a:noFill/>
                    </a:lnR>
                    <a:lnT>
                      <a:noFill/>
                    </a:lnT>
                    <a:lnB>
                      <a:noFill/>
                    </a:lnB>
                  </a:tcPr>
                </a:tc>
                <a:tc>
                  <a:txBody>
                    <a:bodyPr/>
                    <a:lstStyle/>
                    <a:p>
                      <a:pPr algn="ctr" fontAlgn="b"/>
                      <a:r>
                        <a:rPr lang="es-CO" sz="900" b="0" i="0" u="none" strike="noStrike">
                          <a:effectLst/>
                          <a:latin typeface="Arial"/>
                        </a:rPr>
                        <a:t>0,01%</a:t>
                      </a:r>
                    </a:p>
                  </a:txBody>
                  <a:tcPr marL="8754" marR="8754" marT="8754" marB="0" anchor="b">
                    <a:lnL>
                      <a:noFill/>
                    </a:lnL>
                    <a:lnR>
                      <a:noFill/>
                    </a:lnR>
                    <a:lnT>
                      <a:noFill/>
                    </a:lnT>
                    <a:lnB>
                      <a:noFill/>
                    </a:lnB>
                  </a:tcPr>
                </a:tc>
                <a:tc>
                  <a:txBody>
                    <a:bodyPr/>
                    <a:lstStyle/>
                    <a:p>
                      <a:pPr algn="r" fontAlgn="b"/>
                      <a:r>
                        <a:rPr lang="es-CO" sz="900" b="0" i="0" u="none" strike="noStrike">
                          <a:effectLst/>
                          <a:latin typeface="Arial"/>
                        </a:rPr>
                        <a:t>4.955</a:t>
                      </a:r>
                    </a:p>
                  </a:txBody>
                  <a:tcPr marL="8754" marR="8754" marT="8754" marB="0" anchor="b">
                    <a:lnL>
                      <a:noFill/>
                    </a:lnL>
                    <a:lnR>
                      <a:noFill/>
                    </a:lnR>
                    <a:lnT>
                      <a:noFill/>
                    </a:lnT>
                    <a:lnB>
                      <a:noFill/>
                    </a:lnB>
                  </a:tcPr>
                </a:tc>
                <a:tc>
                  <a:txBody>
                    <a:bodyPr/>
                    <a:lstStyle/>
                    <a:p>
                      <a:pPr algn="r" fontAlgn="b"/>
                      <a:r>
                        <a:rPr lang="es-CO" sz="900" b="0" i="0" u="none" strike="noStrike">
                          <a:effectLst/>
                          <a:latin typeface="Arial"/>
                        </a:rPr>
                        <a:t>81.496</a:t>
                      </a:r>
                    </a:p>
                  </a:txBody>
                  <a:tcPr marL="8754" marR="8754" marT="8754" marB="0" anchor="b">
                    <a:lnL>
                      <a:noFill/>
                    </a:lnL>
                    <a:lnR>
                      <a:noFill/>
                    </a:lnR>
                    <a:lnT>
                      <a:noFill/>
                    </a:lnT>
                    <a:lnB>
                      <a:noFill/>
                    </a:lnB>
                  </a:tcPr>
                </a:tc>
                <a:tc>
                  <a:txBody>
                    <a:bodyPr/>
                    <a:lstStyle/>
                    <a:p>
                      <a:pPr algn="ctr" fontAlgn="b"/>
                      <a:r>
                        <a:rPr lang="es-CO" sz="900" b="0" i="0" u="none" strike="noStrike">
                          <a:effectLst/>
                          <a:latin typeface="Arial"/>
                        </a:rPr>
                        <a:t>1%</a:t>
                      </a:r>
                    </a:p>
                  </a:txBody>
                  <a:tcPr marL="8754" marR="8754" marT="8754"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6"/>
                  </a:ext>
                </a:extLst>
              </a:tr>
              <a:tr h="148823">
                <a:tc>
                  <a:txBody>
                    <a:bodyPr/>
                    <a:lstStyle/>
                    <a:p>
                      <a:pPr algn="l" fontAlgn="b"/>
                      <a:r>
                        <a:rPr lang="es-CO" sz="900" b="1" i="0" u="none" strike="noStrike">
                          <a:effectLst/>
                          <a:latin typeface="Arial"/>
                        </a:rPr>
                        <a:t>TOTAL ACTIVOS CORRIENTES</a:t>
                      </a:r>
                    </a:p>
                  </a:txBody>
                  <a:tcPr marL="8754" marR="8754" marT="875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s-CO" sz="900" b="0" i="0" u="none" strike="noStrike">
                        <a:effectLst/>
                        <a:latin typeface="Arial"/>
                      </a:endParaRPr>
                    </a:p>
                  </a:txBody>
                  <a:tcPr marL="8754" marR="8754" marT="8754" marB="0" anchor="b">
                    <a:lnL>
                      <a:noFill/>
                    </a:lnL>
                    <a:lnR>
                      <a:noFill/>
                    </a:lnR>
                    <a:lnT>
                      <a:noFill/>
                    </a:lnT>
                    <a:lnB>
                      <a:noFill/>
                    </a:lnB>
                  </a:tcPr>
                </a:tc>
                <a:tc>
                  <a:txBody>
                    <a:bodyPr/>
                    <a:lstStyle/>
                    <a:p>
                      <a:pPr algn="r" fontAlgn="b"/>
                      <a:r>
                        <a:rPr lang="es-CO" sz="900" b="1" i="0" u="none" strike="noStrike">
                          <a:effectLst/>
                          <a:latin typeface="Arial"/>
                        </a:rPr>
                        <a:t>41.756.279</a:t>
                      </a:r>
                    </a:p>
                  </a:txBody>
                  <a:tcPr marL="8754" marR="8754" marT="8754" marB="0" anchor="b">
                    <a:lnL>
                      <a:noFill/>
                    </a:lnL>
                    <a:lnR>
                      <a:noFill/>
                    </a:lnR>
                    <a:lnT>
                      <a:noFill/>
                    </a:lnT>
                    <a:lnB>
                      <a:noFill/>
                    </a:lnB>
                  </a:tcPr>
                </a:tc>
                <a:tc>
                  <a:txBody>
                    <a:bodyPr/>
                    <a:lstStyle/>
                    <a:p>
                      <a:pPr algn="ctr" fontAlgn="b"/>
                      <a:endParaRPr lang="es-CO" sz="900" b="0" i="0" u="none" strike="noStrike">
                        <a:effectLst/>
                        <a:latin typeface="Arial"/>
                      </a:endParaRPr>
                    </a:p>
                  </a:txBody>
                  <a:tcPr marL="8754" marR="8754" marT="8754" marB="0" anchor="b">
                    <a:lnL>
                      <a:noFill/>
                    </a:lnL>
                    <a:lnR>
                      <a:noFill/>
                    </a:lnR>
                    <a:lnT>
                      <a:noFill/>
                    </a:lnT>
                    <a:lnB>
                      <a:noFill/>
                    </a:lnB>
                  </a:tcPr>
                </a:tc>
                <a:tc>
                  <a:txBody>
                    <a:bodyPr/>
                    <a:lstStyle/>
                    <a:p>
                      <a:pPr algn="ctr" fontAlgn="b"/>
                      <a:endParaRPr lang="es-CO" sz="900" b="0" i="0" u="none" strike="noStrike">
                        <a:effectLst/>
                        <a:latin typeface="Arial"/>
                      </a:endParaRPr>
                    </a:p>
                  </a:txBody>
                  <a:tcPr marL="8754" marR="8754" marT="8754" marB="0" anchor="b">
                    <a:lnL>
                      <a:noFill/>
                    </a:lnL>
                    <a:lnR>
                      <a:noFill/>
                    </a:lnR>
                    <a:lnT>
                      <a:noFill/>
                    </a:lnT>
                    <a:lnB>
                      <a:noFill/>
                    </a:lnB>
                  </a:tcPr>
                </a:tc>
                <a:tc>
                  <a:txBody>
                    <a:bodyPr/>
                    <a:lstStyle/>
                    <a:p>
                      <a:pPr algn="r" fontAlgn="b"/>
                      <a:r>
                        <a:rPr lang="es-CO" sz="900" b="1" i="0" u="none" strike="noStrike">
                          <a:effectLst/>
                          <a:latin typeface="Arial"/>
                        </a:rPr>
                        <a:t>27.372.869</a:t>
                      </a:r>
                    </a:p>
                  </a:txBody>
                  <a:tcPr marL="8754" marR="8754" marT="8754" marB="0" anchor="b">
                    <a:lnL>
                      <a:noFill/>
                    </a:lnL>
                    <a:lnR>
                      <a:noFill/>
                    </a:lnR>
                    <a:lnT>
                      <a:noFill/>
                    </a:lnT>
                    <a:lnB>
                      <a:noFill/>
                    </a:lnB>
                  </a:tcPr>
                </a:tc>
                <a:tc>
                  <a:txBody>
                    <a:bodyPr/>
                    <a:lstStyle/>
                    <a:p>
                      <a:pPr algn="l" fontAlgn="b"/>
                      <a:endParaRPr lang="es-CO" sz="900" b="0" i="0" u="none" strike="noStrike">
                        <a:effectLst/>
                        <a:latin typeface="Arial"/>
                      </a:endParaRPr>
                    </a:p>
                  </a:txBody>
                  <a:tcPr marL="8754" marR="8754" marT="8754" marB="0" anchor="b">
                    <a:lnL>
                      <a:noFill/>
                    </a:lnL>
                    <a:lnR>
                      <a:noFill/>
                    </a:lnR>
                    <a:lnT>
                      <a:noFill/>
                    </a:lnT>
                    <a:lnB>
                      <a:noFill/>
                    </a:lnB>
                  </a:tcPr>
                </a:tc>
                <a:tc>
                  <a:txBody>
                    <a:bodyPr/>
                    <a:lstStyle/>
                    <a:p>
                      <a:pPr algn="ctr" fontAlgn="b"/>
                      <a:r>
                        <a:rPr lang="es-CO" sz="900" b="0" i="0" u="none" strike="noStrike">
                          <a:effectLst/>
                          <a:latin typeface="Arial"/>
                        </a:rPr>
                        <a:t> </a:t>
                      </a:r>
                    </a:p>
                  </a:txBody>
                  <a:tcPr marL="8754" marR="8754" marT="8754"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7"/>
                  </a:ext>
                </a:extLst>
              </a:tr>
              <a:tr h="148823">
                <a:tc>
                  <a:txBody>
                    <a:bodyPr/>
                    <a:lstStyle/>
                    <a:p>
                      <a:pPr algn="l" fontAlgn="b"/>
                      <a:r>
                        <a:rPr lang="es-CO" sz="900" b="1" i="0" u="none" strike="noStrike">
                          <a:effectLst/>
                          <a:latin typeface="Arial"/>
                        </a:rPr>
                        <a:t>ACTIVO NO CORRIENTE</a:t>
                      </a:r>
                    </a:p>
                  </a:txBody>
                  <a:tcPr marL="8754" marR="8754" marT="875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s-CO" sz="900" b="0" i="0" u="none" strike="noStrike">
                        <a:effectLst/>
                        <a:latin typeface="Arial"/>
                      </a:endParaRPr>
                    </a:p>
                  </a:txBody>
                  <a:tcPr marL="8754" marR="8754" marT="8754" marB="0" anchor="b">
                    <a:lnL>
                      <a:noFill/>
                    </a:lnL>
                    <a:lnR>
                      <a:noFill/>
                    </a:lnR>
                    <a:lnT>
                      <a:noFill/>
                    </a:lnT>
                    <a:lnB>
                      <a:noFill/>
                    </a:lnB>
                  </a:tcPr>
                </a:tc>
                <a:tc>
                  <a:txBody>
                    <a:bodyPr/>
                    <a:lstStyle/>
                    <a:p>
                      <a:pPr algn="l" fontAlgn="b"/>
                      <a:endParaRPr lang="es-CO" sz="900" b="0" i="0" u="none" strike="noStrike">
                        <a:effectLst/>
                        <a:latin typeface="Arial"/>
                      </a:endParaRPr>
                    </a:p>
                  </a:txBody>
                  <a:tcPr marL="8754" marR="8754" marT="8754" marB="0" anchor="b">
                    <a:lnL>
                      <a:noFill/>
                    </a:lnL>
                    <a:lnR>
                      <a:noFill/>
                    </a:lnR>
                    <a:lnT>
                      <a:noFill/>
                    </a:lnT>
                    <a:lnB>
                      <a:noFill/>
                    </a:lnB>
                  </a:tcPr>
                </a:tc>
                <a:tc>
                  <a:txBody>
                    <a:bodyPr/>
                    <a:lstStyle/>
                    <a:p>
                      <a:pPr algn="ctr" fontAlgn="b"/>
                      <a:endParaRPr lang="es-CO" sz="900" b="0" i="0" u="none" strike="noStrike">
                        <a:effectLst/>
                        <a:latin typeface="Arial"/>
                      </a:endParaRPr>
                    </a:p>
                  </a:txBody>
                  <a:tcPr marL="8754" marR="8754" marT="8754" marB="0" anchor="b">
                    <a:lnL>
                      <a:noFill/>
                    </a:lnL>
                    <a:lnR>
                      <a:noFill/>
                    </a:lnR>
                    <a:lnT>
                      <a:noFill/>
                    </a:lnT>
                    <a:lnB>
                      <a:noFill/>
                    </a:lnB>
                  </a:tcPr>
                </a:tc>
                <a:tc>
                  <a:txBody>
                    <a:bodyPr/>
                    <a:lstStyle/>
                    <a:p>
                      <a:pPr algn="ctr" fontAlgn="b"/>
                      <a:endParaRPr lang="es-CO" sz="900" b="0" i="0" u="none" strike="noStrike">
                        <a:effectLst/>
                        <a:latin typeface="Arial"/>
                      </a:endParaRPr>
                    </a:p>
                  </a:txBody>
                  <a:tcPr marL="8754" marR="8754" marT="8754" marB="0" anchor="b">
                    <a:lnL>
                      <a:noFill/>
                    </a:lnL>
                    <a:lnR>
                      <a:noFill/>
                    </a:lnR>
                    <a:lnT>
                      <a:noFill/>
                    </a:lnT>
                    <a:lnB>
                      <a:noFill/>
                    </a:lnB>
                  </a:tcPr>
                </a:tc>
                <a:tc>
                  <a:txBody>
                    <a:bodyPr/>
                    <a:lstStyle/>
                    <a:p>
                      <a:pPr algn="l" fontAlgn="b"/>
                      <a:endParaRPr lang="es-CO" sz="900" b="0" i="0" u="none" strike="noStrike">
                        <a:effectLst/>
                        <a:latin typeface="Arial"/>
                      </a:endParaRPr>
                    </a:p>
                  </a:txBody>
                  <a:tcPr marL="8754" marR="8754" marT="8754" marB="0" anchor="b">
                    <a:lnL>
                      <a:noFill/>
                    </a:lnL>
                    <a:lnR>
                      <a:noFill/>
                    </a:lnR>
                    <a:lnT>
                      <a:noFill/>
                    </a:lnT>
                    <a:lnB>
                      <a:noFill/>
                    </a:lnB>
                  </a:tcPr>
                </a:tc>
                <a:tc>
                  <a:txBody>
                    <a:bodyPr/>
                    <a:lstStyle/>
                    <a:p>
                      <a:pPr algn="l" fontAlgn="b"/>
                      <a:endParaRPr lang="es-CO" sz="900" b="0" i="0" u="none" strike="noStrike">
                        <a:effectLst/>
                        <a:latin typeface="Arial"/>
                      </a:endParaRPr>
                    </a:p>
                  </a:txBody>
                  <a:tcPr marL="8754" marR="8754" marT="8754" marB="0" anchor="b">
                    <a:lnL>
                      <a:noFill/>
                    </a:lnL>
                    <a:lnR>
                      <a:noFill/>
                    </a:lnR>
                    <a:lnT>
                      <a:noFill/>
                    </a:lnT>
                    <a:lnB>
                      <a:noFill/>
                    </a:lnB>
                  </a:tcPr>
                </a:tc>
                <a:tc>
                  <a:txBody>
                    <a:bodyPr/>
                    <a:lstStyle/>
                    <a:p>
                      <a:pPr algn="ctr" fontAlgn="b"/>
                      <a:r>
                        <a:rPr lang="es-CO" sz="900" b="0" i="0" u="none" strike="noStrike">
                          <a:effectLst/>
                          <a:latin typeface="Arial"/>
                        </a:rPr>
                        <a:t> </a:t>
                      </a:r>
                    </a:p>
                  </a:txBody>
                  <a:tcPr marL="8754" marR="8754" marT="8754"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8"/>
                  </a:ext>
                </a:extLst>
              </a:tr>
              <a:tr h="148823">
                <a:tc>
                  <a:txBody>
                    <a:bodyPr/>
                    <a:lstStyle/>
                    <a:p>
                      <a:pPr algn="l" fontAlgn="b"/>
                      <a:r>
                        <a:rPr lang="es-CO" sz="900" b="0" i="0" u="none" strike="noStrike">
                          <a:effectLst/>
                          <a:latin typeface="Arial"/>
                        </a:rPr>
                        <a:t>OTROS ACTIVOS FINANCIEROS</a:t>
                      </a:r>
                    </a:p>
                  </a:txBody>
                  <a:tcPr marL="8754" marR="8754" marT="875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s-CO" sz="900" b="0" i="0" u="none" strike="noStrike">
                          <a:effectLst/>
                          <a:latin typeface="Arial"/>
                        </a:rPr>
                        <a:t>44%</a:t>
                      </a:r>
                    </a:p>
                  </a:txBody>
                  <a:tcPr marL="8754" marR="8754" marT="8754" marB="0" anchor="b">
                    <a:lnL>
                      <a:noFill/>
                    </a:lnL>
                    <a:lnR>
                      <a:noFill/>
                    </a:lnR>
                    <a:lnT>
                      <a:noFill/>
                    </a:lnT>
                    <a:lnB>
                      <a:noFill/>
                    </a:lnB>
                  </a:tcPr>
                </a:tc>
                <a:tc>
                  <a:txBody>
                    <a:bodyPr/>
                    <a:lstStyle/>
                    <a:p>
                      <a:pPr algn="r" fontAlgn="b"/>
                      <a:r>
                        <a:rPr lang="es-CO" sz="900" b="0" i="0" u="none" strike="noStrike">
                          <a:effectLst/>
                          <a:latin typeface="Arial"/>
                        </a:rPr>
                        <a:t>47.498.941</a:t>
                      </a:r>
                    </a:p>
                  </a:txBody>
                  <a:tcPr marL="8754" marR="8754" marT="8754" marB="0" anchor="b">
                    <a:lnL>
                      <a:noFill/>
                    </a:lnL>
                    <a:lnR>
                      <a:noFill/>
                    </a:lnR>
                    <a:lnT>
                      <a:noFill/>
                    </a:lnT>
                    <a:lnB>
                      <a:noFill/>
                    </a:lnB>
                  </a:tcPr>
                </a:tc>
                <a:tc>
                  <a:txBody>
                    <a:bodyPr/>
                    <a:lstStyle/>
                    <a:p>
                      <a:pPr algn="ctr" fontAlgn="b"/>
                      <a:endParaRPr lang="es-CO" sz="900" b="0" i="0" u="none" strike="noStrike">
                        <a:effectLst/>
                        <a:latin typeface="Arial"/>
                      </a:endParaRPr>
                    </a:p>
                  </a:txBody>
                  <a:tcPr marL="8754" marR="8754" marT="8754" marB="0" anchor="b">
                    <a:lnL>
                      <a:noFill/>
                    </a:lnL>
                    <a:lnR>
                      <a:noFill/>
                    </a:lnR>
                    <a:lnT>
                      <a:noFill/>
                    </a:lnT>
                    <a:lnB>
                      <a:noFill/>
                    </a:lnB>
                  </a:tcPr>
                </a:tc>
                <a:tc>
                  <a:txBody>
                    <a:bodyPr/>
                    <a:lstStyle/>
                    <a:p>
                      <a:pPr algn="ctr" fontAlgn="b"/>
                      <a:r>
                        <a:rPr lang="es-CO" sz="900" b="0" i="0" u="none" strike="noStrike">
                          <a:effectLst/>
                          <a:latin typeface="Arial"/>
                        </a:rPr>
                        <a:t>50%</a:t>
                      </a:r>
                    </a:p>
                  </a:txBody>
                  <a:tcPr marL="8754" marR="8754" marT="8754" marB="0" anchor="b">
                    <a:lnL>
                      <a:noFill/>
                    </a:lnL>
                    <a:lnR>
                      <a:noFill/>
                    </a:lnR>
                    <a:lnT>
                      <a:noFill/>
                    </a:lnT>
                    <a:lnB>
                      <a:noFill/>
                    </a:lnB>
                  </a:tcPr>
                </a:tc>
                <a:tc>
                  <a:txBody>
                    <a:bodyPr/>
                    <a:lstStyle/>
                    <a:p>
                      <a:pPr algn="r" fontAlgn="b"/>
                      <a:r>
                        <a:rPr lang="es-CO" sz="900" b="0" i="0" u="none" strike="noStrike">
                          <a:effectLst/>
                          <a:latin typeface="Arial"/>
                        </a:rPr>
                        <a:t>45.851.814</a:t>
                      </a:r>
                    </a:p>
                  </a:txBody>
                  <a:tcPr marL="8754" marR="8754" marT="8754" marB="0" anchor="b">
                    <a:lnL>
                      <a:noFill/>
                    </a:lnL>
                    <a:lnR>
                      <a:noFill/>
                    </a:lnR>
                    <a:lnT>
                      <a:noFill/>
                    </a:lnT>
                    <a:lnB>
                      <a:noFill/>
                    </a:lnB>
                  </a:tcPr>
                </a:tc>
                <a:tc>
                  <a:txBody>
                    <a:bodyPr/>
                    <a:lstStyle/>
                    <a:p>
                      <a:pPr algn="r" fontAlgn="b"/>
                      <a:r>
                        <a:rPr lang="es-CO" sz="900" b="0" i="0" u="none" strike="noStrike">
                          <a:effectLst/>
                          <a:latin typeface="Arial"/>
                        </a:rPr>
                        <a:t>1.647.126</a:t>
                      </a:r>
                    </a:p>
                  </a:txBody>
                  <a:tcPr marL="8754" marR="8754" marT="8754" marB="0" anchor="b">
                    <a:lnL>
                      <a:noFill/>
                    </a:lnL>
                    <a:lnR>
                      <a:noFill/>
                    </a:lnR>
                    <a:lnT>
                      <a:noFill/>
                    </a:lnT>
                    <a:lnB>
                      <a:noFill/>
                    </a:lnB>
                  </a:tcPr>
                </a:tc>
                <a:tc>
                  <a:txBody>
                    <a:bodyPr/>
                    <a:lstStyle/>
                    <a:p>
                      <a:pPr algn="ctr" fontAlgn="b"/>
                      <a:r>
                        <a:rPr lang="es-CO" sz="900" b="0" i="0" u="none" strike="noStrike">
                          <a:effectLst/>
                          <a:latin typeface="Arial"/>
                        </a:rPr>
                        <a:t>10%</a:t>
                      </a:r>
                    </a:p>
                  </a:txBody>
                  <a:tcPr marL="8754" marR="8754" marT="8754"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9"/>
                  </a:ext>
                </a:extLst>
              </a:tr>
              <a:tr h="148823">
                <a:tc>
                  <a:txBody>
                    <a:bodyPr/>
                    <a:lstStyle/>
                    <a:p>
                      <a:pPr algn="l" fontAlgn="b"/>
                      <a:r>
                        <a:rPr lang="es-CO" sz="900" b="0" i="0" u="none" strike="noStrike">
                          <a:effectLst/>
                          <a:latin typeface="Arial"/>
                        </a:rPr>
                        <a:t>PROP. PTA. Y EQUIPO</a:t>
                      </a:r>
                    </a:p>
                  </a:txBody>
                  <a:tcPr marL="8754" marR="8754" marT="875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s-CO" sz="900" b="0" i="0" u="none" strike="noStrike">
                          <a:effectLst/>
                          <a:latin typeface="Arial"/>
                        </a:rPr>
                        <a:t>13%</a:t>
                      </a:r>
                    </a:p>
                  </a:txBody>
                  <a:tcPr marL="8754" marR="8754" marT="8754" marB="0" anchor="b">
                    <a:lnL>
                      <a:noFill/>
                    </a:lnL>
                    <a:lnR>
                      <a:noFill/>
                    </a:lnR>
                    <a:lnT>
                      <a:noFill/>
                    </a:lnT>
                    <a:lnB>
                      <a:noFill/>
                    </a:lnB>
                  </a:tcPr>
                </a:tc>
                <a:tc>
                  <a:txBody>
                    <a:bodyPr/>
                    <a:lstStyle/>
                    <a:p>
                      <a:pPr algn="r" fontAlgn="b"/>
                      <a:r>
                        <a:rPr lang="es-CO" sz="900" b="0" i="0" u="none" strike="noStrike">
                          <a:effectLst/>
                          <a:latin typeface="Arial"/>
                        </a:rPr>
                        <a:t>13.835.892</a:t>
                      </a:r>
                    </a:p>
                  </a:txBody>
                  <a:tcPr marL="8754" marR="8754" marT="8754" marB="0" anchor="b">
                    <a:lnL>
                      <a:noFill/>
                    </a:lnL>
                    <a:lnR>
                      <a:noFill/>
                    </a:lnR>
                    <a:lnT>
                      <a:noFill/>
                    </a:lnT>
                    <a:lnB>
                      <a:noFill/>
                    </a:lnB>
                  </a:tcPr>
                </a:tc>
                <a:tc>
                  <a:txBody>
                    <a:bodyPr/>
                    <a:lstStyle/>
                    <a:p>
                      <a:pPr algn="ctr" fontAlgn="b"/>
                      <a:endParaRPr lang="es-CO" sz="900" b="0" i="0" u="none" strike="noStrike">
                        <a:effectLst/>
                        <a:latin typeface="Arial"/>
                      </a:endParaRPr>
                    </a:p>
                  </a:txBody>
                  <a:tcPr marL="8754" marR="8754" marT="8754" marB="0" anchor="b">
                    <a:lnL>
                      <a:noFill/>
                    </a:lnL>
                    <a:lnR>
                      <a:noFill/>
                    </a:lnR>
                    <a:lnT>
                      <a:noFill/>
                    </a:lnT>
                    <a:lnB>
                      <a:noFill/>
                    </a:lnB>
                  </a:tcPr>
                </a:tc>
                <a:tc>
                  <a:txBody>
                    <a:bodyPr/>
                    <a:lstStyle/>
                    <a:p>
                      <a:pPr algn="ctr" fontAlgn="b"/>
                      <a:r>
                        <a:rPr lang="es-CO" sz="900" b="0" i="0" u="none" strike="noStrike">
                          <a:effectLst/>
                          <a:latin typeface="Arial"/>
                        </a:rPr>
                        <a:t>15%</a:t>
                      </a:r>
                    </a:p>
                  </a:txBody>
                  <a:tcPr marL="8754" marR="8754" marT="8754" marB="0" anchor="b">
                    <a:lnL>
                      <a:noFill/>
                    </a:lnL>
                    <a:lnR>
                      <a:noFill/>
                    </a:lnR>
                    <a:lnT>
                      <a:noFill/>
                    </a:lnT>
                    <a:lnB>
                      <a:noFill/>
                    </a:lnB>
                  </a:tcPr>
                </a:tc>
                <a:tc>
                  <a:txBody>
                    <a:bodyPr/>
                    <a:lstStyle/>
                    <a:p>
                      <a:pPr algn="r" fontAlgn="b"/>
                      <a:r>
                        <a:rPr lang="es-CO" sz="900" b="0" i="0" u="none" strike="noStrike">
                          <a:effectLst/>
                          <a:latin typeface="Arial"/>
                        </a:rPr>
                        <a:t>13.969.990</a:t>
                      </a:r>
                    </a:p>
                  </a:txBody>
                  <a:tcPr marL="8754" marR="8754" marT="8754" marB="0" anchor="b">
                    <a:lnL>
                      <a:noFill/>
                    </a:lnL>
                    <a:lnR>
                      <a:noFill/>
                    </a:lnR>
                    <a:lnT>
                      <a:noFill/>
                    </a:lnT>
                    <a:lnB>
                      <a:noFill/>
                    </a:lnB>
                  </a:tcPr>
                </a:tc>
                <a:tc>
                  <a:txBody>
                    <a:bodyPr/>
                    <a:lstStyle/>
                    <a:p>
                      <a:pPr algn="r" fontAlgn="b"/>
                      <a:r>
                        <a:rPr lang="es-CO" sz="900" b="0" i="0" u="none" strike="noStrike">
                          <a:effectLst/>
                          <a:latin typeface="Arial"/>
                        </a:rPr>
                        <a:t>(134.098)</a:t>
                      </a:r>
                    </a:p>
                  </a:txBody>
                  <a:tcPr marL="8754" marR="8754" marT="8754" marB="0" anchor="b">
                    <a:lnL>
                      <a:noFill/>
                    </a:lnL>
                    <a:lnR>
                      <a:noFill/>
                    </a:lnR>
                    <a:lnT>
                      <a:noFill/>
                    </a:lnT>
                    <a:lnB>
                      <a:noFill/>
                    </a:lnB>
                  </a:tcPr>
                </a:tc>
                <a:tc>
                  <a:txBody>
                    <a:bodyPr/>
                    <a:lstStyle/>
                    <a:p>
                      <a:pPr algn="ctr" fontAlgn="b"/>
                      <a:r>
                        <a:rPr lang="es-CO" sz="900" b="0" i="0" u="none" strike="noStrike">
                          <a:effectLst/>
                          <a:latin typeface="Arial"/>
                        </a:rPr>
                        <a:t>-1%</a:t>
                      </a:r>
                    </a:p>
                  </a:txBody>
                  <a:tcPr marL="8754" marR="8754" marT="8754"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10"/>
                  </a:ext>
                </a:extLst>
              </a:tr>
              <a:tr h="148823">
                <a:tc>
                  <a:txBody>
                    <a:bodyPr/>
                    <a:lstStyle/>
                    <a:p>
                      <a:pPr algn="l" fontAlgn="b"/>
                      <a:r>
                        <a:rPr lang="es-CO" sz="900" b="0" i="0" u="none" strike="noStrike">
                          <a:effectLst/>
                          <a:latin typeface="Arial"/>
                        </a:rPr>
                        <a:t> ACTIVOS INTANGIBLES</a:t>
                      </a:r>
                    </a:p>
                  </a:txBody>
                  <a:tcPr marL="8754" marR="8754" marT="875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s-CO" sz="900" b="0" i="0" u="none" strike="noStrike">
                          <a:effectLst/>
                          <a:latin typeface="Arial"/>
                        </a:rPr>
                        <a:t>0,3%</a:t>
                      </a:r>
                    </a:p>
                  </a:txBody>
                  <a:tcPr marL="8754" marR="8754" marT="8754" marB="0" anchor="b">
                    <a:lnL>
                      <a:noFill/>
                    </a:lnL>
                    <a:lnR>
                      <a:noFill/>
                    </a:lnR>
                    <a:lnT>
                      <a:noFill/>
                    </a:lnT>
                    <a:lnB>
                      <a:noFill/>
                    </a:lnB>
                  </a:tcPr>
                </a:tc>
                <a:tc>
                  <a:txBody>
                    <a:bodyPr/>
                    <a:lstStyle/>
                    <a:p>
                      <a:pPr algn="r" fontAlgn="b"/>
                      <a:r>
                        <a:rPr lang="es-CO" sz="900" b="0" i="0" u="none" strike="noStrike">
                          <a:effectLst/>
                          <a:latin typeface="Arial"/>
                        </a:rPr>
                        <a:t>325.455</a:t>
                      </a:r>
                    </a:p>
                  </a:txBody>
                  <a:tcPr marL="8754" marR="8754" marT="8754" marB="0" anchor="b">
                    <a:lnL>
                      <a:noFill/>
                    </a:lnL>
                    <a:lnR>
                      <a:noFill/>
                    </a:lnR>
                    <a:lnT>
                      <a:noFill/>
                    </a:lnT>
                    <a:lnB>
                      <a:noFill/>
                    </a:lnB>
                  </a:tcPr>
                </a:tc>
                <a:tc>
                  <a:txBody>
                    <a:bodyPr/>
                    <a:lstStyle/>
                    <a:p>
                      <a:pPr algn="ctr" fontAlgn="b"/>
                      <a:endParaRPr lang="es-CO" sz="900" b="0" i="0" u="none" strike="noStrike">
                        <a:effectLst/>
                        <a:latin typeface="Arial"/>
                      </a:endParaRPr>
                    </a:p>
                  </a:txBody>
                  <a:tcPr marL="8754" marR="8754" marT="8754" marB="0" anchor="b">
                    <a:lnL>
                      <a:noFill/>
                    </a:lnL>
                    <a:lnR>
                      <a:noFill/>
                    </a:lnR>
                    <a:lnT>
                      <a:noFill/>
                    </a:lnT>
                    <a:lnB>
                      <a:noFill/>
                    </a:lnB>
                  </a:tcPr>
                </a:tc>
                <a:tc>
                  <a:txBody>
                    <a:bodyPr/>
                    <a:lstStyle/>
                    <a:p>
                      <a:pPr algn="ctr" fontAlgn="b"/>
                      <a:r>
                        <a:rPr lang="es-CO" sz="900" b="0" i="0" u="none" strike="noStrike">
                          <a:effectLst/>
                          <a:latin typeface="Arial"/>
                        </a:rPr>
                        <a:t>0,4%</a:t>
                      </a:r>
                    </a:p>
                  </a:txBody>
                  <a:tcPr marL="8754" marR="8754" marT="8754" marB="0" anchor="b">
                    <a:lnL>
                      <a:noFill/>
                    </a:lnL>
                    <a:lnR>
                      <a:noFill/>
                    </a:lnR>
                    <a:lnT>
                      <a:noFill/>
                    </a:lnT>
                    <a:lnB>
                      <a:noFill/>
                    </a:lnB>
                  </a:tcPr>
                </a:tc>
                <a:tc>
                  <a:txBody>
                    <a:bodyPr/>
                    <a:lstStyle/>
                    <a:p>
                      <a:pPr algn="r" fontAlgn="b"/>
                      <a:r>
                        <a:rPr lang="es-CO" sz="900" b="0" i="0" u="none" strike="noStrike">
                          <a:effectLst/>
                          <a:latin typeface="Arial"/>
                        </a:rPr>
                        <a:t>325.455</a:t>
                      </a:r>
                    </a:p>
                  </a:txBody>
                  <a:tcPr marL="8754" marR="8754" marT="8754" marB="0" anchor="b">
                    <a:lnL>
                      <a:noFill/>
                    </a:lnL>
                    <a:lnR>
                      <a:noFill/>
                    </a:lnR>
                    <a:lnT>
                      <a:noFill/>
                    </a:lnT>
                    <a:lnB>
                      <a:noFill/>
                    </a:lnB>
                  </a:tcPr>
                </a:tc>
                <a:tc>
                  <a:txBody>
                    <a:bodyPr/>
                    <a:lstStyle/>
                    <a:p>
                      <a:pPr algn="r" fontAlgn="b"/>
                      <a:r>
                        <a:rPr lang="es-CO" sz="900" b="0" i="0" u="none" strike="noStrike">
                          <a:effectLst/>
                          <a:latin typeface="Arial"/>
                        </a:rPr>
                        <a:t>0</a:t>
                      </a:r>
                    </a:p>
                  </a:txBody>
                  <a:tcPr marL="8754" marR="8754" marT="8754" marB="0" anchor="b">
                    <a:lnL>
                      <a:noFill/>
                    </a:lnL>
                    <a:lnR>
                      <a:noFill/>
                    </a:lnR>
                    <a:lnT>
                      <a:noFill/>
                    </a:lnT>
                    <a:lnB>
                      <a:noFill/>
                    </a:lnB>
                  </a:tcPr>
                </a:tc>
                <a:tc>
                  <a:txBody>
                    <a:bodyPr/>
                    <a:lstStyle/>
                    <a:p>
                      <a:pPr algn="ctr" fontAlgn="b"/>
                      <a:r>
                        <a:rPr lang="es-CO" sz="900" b="0" i="0" u="none" strike="noStrike">
                          <a:effectLst/>
                          <a:latin typeface="Arial"/>
                        </a:rPr>
                        <a:t>0%</a:t>
                      </a:r>
                    </a:p>
                  </a:txBody>
                  <a:tcPr marL="8754" marR="8754" marT="8754"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11"/>
                  </a:ext>
                </a:extLst>
              </a:tr>
              <a:tr h="148823">
                <a:tc>
                  <a:txBody>
                    <a:bodyPr/>
                    <a:lstStyle/>
                    <a:p>
                      <a:pPr algn="l" fontAlgn="b"/>
                      <a:r>
                        <a:rPr lang="es-CO" sz="900" b="0" i="0" u="none" strike="noStrike">
                          <a:effectLst/>
                          <a:latin typeface="Arial"/>
                        </a:rPr>
                        <a:t>OTROS ACTIVOS</a:t>
                      </a:r>
                    </a:p>
                  </a:txBody>
                  <a:tcPr marL="8754" marR="8754" marT="875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s-CO" sz="900" b="0" i="0" u="none" strike="noStrike">
                          <a:effectLst/>
                          <a:latin typeface="Arial"/>
                        </a:rPr>
                        <a:t>4,2%</a:t>
                      </a:r>
                    </a:p>
                  </a:txBody>
                  <a:tcPr marL="8754" marR="8754" marT="8754" marB="0" anchor="b">
                    <a:lnL>
                      <a:noFill/>
                    </a:lnL>
                    <a:lnR>
                      <a:noFill/>
                    </a:lnR>
                    <a:lnT>
                      <a:noFill/>
                    </a:lnT>
                    <a:lnB>
                      <a:noFill/>
                    </a:lnB>
                  </a:tcPr>
                </a:tc>
                <a:tc>
                  <a:txBody>
                    <a:bodyPr/>
                    <a:lstStyle/>
                    <a:p>
                      <a:pPr algn="r" fontAlgn="b"/>
                      <a:r>
                        <a:rPr lang="es-CO" sz="900" b="0" i="0" u="none" strike="noStrike">
                          <a:effectLst/>
                          <a:latin typeface="Arial"/>
                        </a:rPr>
                        <a:t>4.583.000</a:t>
                      </a:r>
                    </a:p>
                  </a:txBody>
                  <a:tcPr marL="8754" marR="8754" marT="8754" marB="0" anchor="b">
                    <a:lnL>
                      <a:noFill/>
                    </a:lnL>
                    <a:lnR>
                      <a:noFill/>
                    </a:lnR>
                    <a:lnT>
                      <a:noFill/>
                    </a:lnT>
                    <a:lnB>
                      <a:noFill/>
                    </a:lnB>
                  </a:tcPr>
                </a:tc>
                <a:tc>
                  <a:txBody>
                    <a:bodyPr/>
                    <a:lstStyle/>
                    <a:p>
                      <a:pPr algn="ctr" fontAlgn="b"/>
                      <a:endParaRPr lang="es-CO" sz="900" b="0" i="0" u="none" strike="noStrike">
                        <a:effectLst/>
                        <a:latin typeface="Arial"/>
                      </a:endParaRPr>
                    </a:p>
                  </a:txBody>
                  <a:tcPr marL="8754" marR="8754" marT="8754" marB="0" anchor="b">
                    <a:lnL>
                      <a:noFill/>
                    </a:lnL>
                    <a:lnR>
                      <a:noFill/>
                    </a:lnR>
                    <a:lnT>
                      <a:noFill/>
                    </a:lnT>
                    <a:lnB>
                      <a:noFill/>
                    </a:lnB>
                  </a:tcPr>
                </a:tc>
                <a:tc>
                  <a:txBody>
                    <a:bodyPr/>
                    <a:lstStyle/>
                    <a:p>
                      <a:pPr algn="ctr" fontAlgn="b"/>
                      <a:r>
                        <a:rPr lang="es-CO" sz="900" b="0" i="0" u="none" strike="noStrike">
                          <a:effectLst/>
                          <a:latin typeface="Arial"/>
                        </a:rPr>
                        <a:t>5%</a:t>
                      </a:r>
                    </a:p>
                  </a:txBody>
                  <a:tcPr marL="8754" marR="8754" marT="8754" marB="0" anchor="b">
                    <a:lnL>
                      <a:noFill/>
                    </a:lnL>
                    <a:lnR>
                      <a:noFill/>
                    </a:lnR>
                    <a:lnT>
                      <a:noFill/>
                    </a:lnT>
                    <a:lnB>
                      <a:noFill/>
                    </a:lnB>
                  </a:tcPr>
                </a:tc>
                <a:tc>
                  <a:txBody>
                    <a:bodyPr/>
                    <a:lstStyle/>
                    <a:p>
                      <a:pPr algn="r" fontAlgn="b"/>
                      <a:r>
                        <a:rPr lang="es-CO" sz="900" b="0" i="0" u="none" strike="noStrike" dirty="0">
                          <a:effectLst/>
                          <a:latin typeface="Arial"/>
                        </a:rPr>
                        <a:t>4.583.000</a:t>
                      </a:r>
                    </a:p>
                  </a:txBody>
                  <a:tcPr marL="8754" marR="8754" marT="8754" marB="0" anchor="b">
                    <a:lnL>
                      <a:noFill/>
                    </a:lnL>
                    <a:lnR>
                      <a:noFill/>
                    </a:lnR>
                    <a:lnT>
                      <a:noFill/>
                    </a:lnT>
                    <a:lnB>
                      <a:noFill/>
                    </a:lnB>
                  </a:tcPr>
                </a:tc>
                <a:tc>
                  <a:txBody>
                    <a:bodyPr/>
                    <a:lstStyle/>
                    <a:p>
                      <a:pPr algn="r" fontAlgn="b"/>
                      <a:r>
                        <a:rPr lang="es-CO" sz="900" b="0" i="0" u="none" strike="noStrike">
                          <a:effectLst/>
                          <a:latin typeface="Arial"/>
                        </a:rPr>
                        <a:t>0</a:t>
                      </a:r>
                    </a:p>
                  </a:txBody>
                  <a:tcPr marL="8754" marR="8754" marT="8754" marB="0" anchor="b">
                    <a:lnL>
                      <a:noFill/>
                    </a:lnL>
                    <a:lnR>
                      <a:noFill/>
                    </a:lnR>
                    <a:lnT>
                      <a:noFill/>
                    </a:lnT>
                    <a:lnB>
                      <a:noFill/>
                    </a:lnB>
                  </a:tcPr>
                </a:tc>
                <a:tc>
                  <a:txBody>
                    <a:bodyPr/>
                    <a:lstStyle/>
                    <a:p>
                      <a:pPr algn="ctr" fontAlgn="b"/>
                      <a:r>
                        <a:rPr lang="es-CO" sz="900" b="0" i="0" u="none" strike="noStrike">
                          <a:effectLst/>
                          <a:latin typeface="Arial"/>
                        </a:rPr>
                        <a:t>0%</a:t>
                      </a:r>
                    </a:p>
                  </a:txBody>
                  <a:tcPr marL="8754" marR="8754" marT="8754"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12"/>
                  </a:ext>
                </a:extLst>
              </a:tr>
              <a:tr h="148823">
                <a:tc>
                  <a:txBody>
                    <a:bodyPr/>
                    <a:lstStyle/>
                    <a:p>
                      <a:pPr algn="l" fontAlgn="b"/>
                      <a:r>
                        <a:rPr lang="es-CO" sz="900" b="1" i="0" u="none" strike="noStrike">
                          <a:effectLst/>
                          <a:latin typeface="Arial"/>
                        </a:rPr>
                        <a:t>TOTAL ACTIVOS NO CORRIENTES</a:t>
                      </a:r>
                    </a:p>
                  </a:txBody>
                  <a:tcPr marL="8754" marR="8754" marT="8754"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s-CO" sz="900" b="0" i="0" u="none" strike="noStrike">
                        <a:effectLst/>
                        <a:latin typeface="Arial"/>
                      </a:endParaRPr>
                    </a:p>
                  </a:txBody>
                  <a:tcPr marL="8754" marR="8754" marT="875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s-CO" sz="900" b="1" i="0" u="none" strike="noStrike">
                          <a:effectLst/>
                          <a:latin typeface="Arial"/>
                        </a:rPr>
                        <a:t>66.243.287</a:t>
                      </a:r>
                    </a:p>
                  </a:txBody>
                  <a:tcPr marL="8754" marR="8754" marT="875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s-CO" sz="900" b="0" i="0" u="none" strike="noStrike">
                        <a:effectLst/>
                        <a:latin typeface="Arial"/>
                      </a:endParaRPr>
                    </a:p>
                  </a:txBody>
                  <a:tcPr marL="8754" marR="8754" marT="875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s-CO" sz="900" b="0" i="0" u="none" strike="noStrike">
                        <a:effectLst/>
                        <a:latin typeface="Arial"/>
                      </a:endParaRPr>
                    </a:p>
                  </a:txBody>
                  <a:tcPr marL="8754" marR="8754" marT="875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s-CO" sz="900" b="1" i="0" u="none" strike="noStrike" dirty="0">
                          <a:effectLst/>
                          <a:latin typeface="Arial"/>
                        </a:rPr>
                        <a:t>64.730.259</a:t>
                      </a:r>
                    </a:p>
                  </a:txBody>
                  <a:tcPr marL="8754" marR="8754" marT="875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CO" sz="900" b="0" i="0" u="none" strike="noStrike">
                        <a:effectLst/>
                        <a:latin typeface="Arial"/>
                      </a:endParaRPr>
                    </a:p>
                  </a:txBody>
                  <a:tcPr marL="8754" marR="8754" marT="875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s-CO" sz="900" b="0" i="0" u="none" strike="noStrike">
                          <a:effectLst/>
                          <a:latin typeface="Arial"/>
                        </a:rPr>
                        <a:t> </a:t>
                      </a:r>
                    </a:p>
                  </a:txBody>
                  <a:tcPr marL="8754" marR="8754" marT="8754"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3"/>
                  </a:ext>
                </a:extLst>
              </a:tr>
              <a:tr h="148823">
                <a:tc>
                  <a:txBody>
                    <a:bodyPr/>
                    <a:lstStyle/>
                    <a:p>
                      <a:pPr algn="l" fontAlgn="b"/>
                      <a:r>
                        <a:rPr lang="es-CO" sz="900" b="1" i="0" u="none" strike="noStrike">
                          <a:effectLst/>
                          <a:latin typeface="Arial"/>
                        </a:rPr>
                        <a:t>TOTAL ACTIVO</a:t>
                      </a:r>
                    </a:p>
                  </a:txBody>
                  <a:tcPr marL="8754" marR="8754" marT="875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s-CO" sz="900" b="1" i="0" u="none" strike="noStrike">
                          <a:effectLst/>
                          <a:latin typeface="Arial"/>
                        </a:rPr>
                        <a:t>100%</a:t>
                      </a:r>
                    </a:p>
                  </a:txBody>
                  <a:tcPr marL="8754" marR="8754" marT="875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r" fontAlgn="b"/>
                      <a:r>
                        <a:rPr lang="es-CO" sz="900" b="1" i="0" u="none" strike="noStrike">
                          <a:effectLst/>
                          <a:latin typeface="Arial"/>
                        </a:rPr>
                        <a:t>107.999.567</a:t>
                      </a:r>
                    </a:p>
                  </a:txBody>
                  <a:tcPr marL="8754" marR="8754" marT="875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s-CO" sz="900" b="1" i="0" u="none" strike="noStrike">
                          <a:effectLst/>
                          <a:latin typeface="Arial"/>
                        </a:rPr>
                        <a:t> </a:t>
                      </a:r>
                    </a:p>
                  </a:txBody>
                  <a:tcPr marL="8754" marR="8754" marT="875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s-CO" sz="900" b="1" i="0" u="none" strike="noStrike">
                          <a:effectLst/>
                          <a:latin typeface="Arial"/>
                        </a:rPr>
                        <a:t>100%</a:t>
                      </a:r>
                    </a:p>
                  </a:txBody>
                  <a:tcPr marL="8754" marR="8754" marT="875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r" fontAlgn="b"/>
                      <a:r>
                        <a:rPr lang="es-CO" sz="900" b="1" i="0" u="none" strike="noStrike" dirty="0">
                          <a:effectLst/>
                          <a:latin typeface="Arial"/>
                        </a:rPr>
                        <a:t>92.103.128</a:t>
                      </a:r>
                    </a:p>
                  </a:txBody>
                  <a:tcPr marL="8754" marR="8754" marT="875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r" fontAlgn="b"/>
                      <a:r>
                        <a:rPr lang="es-CO" sz="900" b="1" i="0" u="none" strike="noStrike">
                          <a:effectLst/>
                          <a:latin typeface="Arial"/>
                        </a:rPr>
                        <a:t>15.896.438</a:t>
                      </a:r>
                    </a:p>
                  </a:txBody>
                  <a:tcPr marL="8754" marR="8754" marT="875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s-CO" sz="900" b="1" i="0" u="none" strike="noStrike">
                          <a:effectLst/>
                          <a:latin typeface="Arial"/>
                        </a:rPr>
                        <a:t> </a:t>
                      </a:r>
                    </a:p>
                  </a:txBody>
                  <a:tcPr marL="8754" marR="8754" marT="875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xmlns="" val="10014"/>
                  </a:ext>
                </a:extLst>
              </a:tr>
              <a:tr h="148823">
                <a:tc>
                  <a:txBody>
                    <a:bodyPr/>
                    <a:lstStyle/>
                    <a:p>
                      <a:pPr algn="l" fontAlgn="b"/>
                      <a:r>
                        <a:rPr lang="es-CO" sz="900" b="1" i="0" u="none" strike="noStrike">
                          <a:effectLst/>
                          <a:latin typeface="Arial"/>
                        </a:rPr>
                        <a:t> </a:t>
                      </a:r>
                    </a:p>
                  </a:txBody>
                  <a:tcPr marL="8754" marR="8754" marT="875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s-CO" sz="900" b="1" i="0" u="none" strike="noStrike">
                          <a:effectLst/>
                          <a:latin typeface="Arial"/>
                        </a:rPr>
                        <a:t> </a:t>
                      </a:r>
                    </a:p>
                  </a:txBody>
                  <a:tcPr marL="8754" marR="8754" marT="8754"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s-CO" sz="900" b="0" i="0" u="none" strike="noStrike">
                          <a:effectLst/>
                          <a:latin typeface="Arial"/>
                        </a:rPr>
                        <a:t> </a:t>
                      </a:r>
                    </a:p>
                  </a:txBody>
                  <a:tcPr marL="8754" marR="8754" marT="8754"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s-CO" sz="900" b="0" i="0" u="none" strike="noStrike">
                          <a:effectLst/>
                          <a:latin typeface="Arial"/>
                        </a:rPr>
                        <a:t> </a:t>
                      </a:r>
                    </a:p>
                  </a:txBody>
                  <a:tcPr marL="8754" marR="8754" marT="8754"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s-CO" sz="900" b="0" i="0" u="none" strike="noStrike">
                          <a:effectLst/>
                          <a:latin typeface="Arial"/>
                        </a:rPr>
                        <a:t> </a:t>
                      </a:r>
                    </a:p>
                  </a:txBody>
                  <a:tcPr marL="8754" marR="8754" marT="8754"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s-CO" sz="900" b="0" i="0" u="none" strike="noStrike" dirty="0">
                          <a:effectLst/>
                          <a:latin typeface="Arial"/>
                        </a:rPr>
                        <a:t> </a:t>
                      </a:r>
                    </a:p>
                  </a:txBody>
                  <a:tcPr marL="8754" marR="8754" marT="8754"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s-CO" sz="900" b="1" i="0" u="none" strike="noStrike">
                          <a:effectLst/>
                          <a:latin typeface="Arial"/>
                        </a:rPr>
                        <a:t> </a:t>
                      </a:r>
                    </a:p>
                  </a:txBody>
                  <a:tcPr marL="8754" marR="8754" marT="8754"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s-CO" sz="900" b="1" i="0" u="none" strike="noStrike">
                          <a:effectLst/>
                          <a:latin typeface="Arial"/>
                        </a:rPr>
                        <a:t> </a:t>
                      </a:r>
                    </a:p>
                  </a:txBody>
                  <a:tcPr marL="8754" marR="8754" marT="875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xmlns="" val="10015"/>
                  </a:ext>
                </a:extLst>
              </a:tr>
              <a:tr h="175086">
                <a:tc>
                  <a:txBody>
                    <a:bodyPr/>
                    <a:lstStyle/>
                    <a:p>
                      <a:pPr algn="l" fontAlgn="b"/>
                      <a:r>
                        <a:rPr lang="es-CO" sz="900" b="1" i="0" u="none" strike="noStrike">
                          <a:effectLst/>
                          <a:latin typeface="Arial"/>
                        </a:rPr>
                        <a:t>PASIVO</a:t>
                      </a:r>
                    </a:p>
                  </a:txBody>
                  <a:tcPr marL="8754" marR="8754" marT="875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s-CO" sz="900" b="0" i="0" u="none" strike="noStrike">
                        <a:effectLst/>
                        <a:latin typeface="Arial"/>
                      </a:endParaRPr>
                    </a:p>
                  </a:txBody>
                  <a:tcPr marL="8754" marR="8754" marT="8754" marB="0" anchor="b">
                    <a:lnL>
                      <a:noFill/>
                    </a:lnL>
                    <a:lnR>
                      <a:noFill/>
                    </a:lnR>
                    <a:lnT>
                      <a:noFill/>
                    </a:lnT>
                    <a:lnB>
                      <a:noFill/>
                    </a:lnB>
                  </a:tcPr>
                </a:tc>
                <a:tc>
                  <a:txBody>
                    <a:bodyPr/>
                    <a:lstStyle/>
                    <a:p>
                      <a:pPr algn="l" fontAlgn="b"/>
                      <a:endParaRPr lang="es-CO" sz="900" b="0" i="0" u="none" strike="noStrike">
                        <a:effectLst/>
                        <a:latin typeface="Arial"/>
                      </a:endParaRPr>
                    </a:p>
                  </a:txBody>
                  <a:tcPr marL="8754" marR="8754" marT="8754" marB="0" anchor="b">
                    <a:lnL>
                      <a:noFill/>
                    </a:lnL>
                    <a:lnR>
                      <a:noFill/>
                    </a:lnR>
                    <a:lnT>
                      <a:noFill/>
                    </a:lnT>
                    <a:lnB>
                      <a:noFill/>
                    </a:lnB>
                  </a:tcPr>
                </a:tc>
                <a:tc>
                  <a:txBody>
                    <a:bodyPr/>
                    <a:lstStyle/>
                    <a:p>
                      <a:pPr algn="ctr" fontAlgn="b"/>
                      <a:endParaRPr lang="es-CO" sz="900" b="0" i="0" u="none" strike="noStrike">
                        <a:effectLst/>
                        <a:latin typeface="Arial"/>
                      </a:endParaRPr>
                    </a:p>
                  </a:txBody>
                  <a:tcPr marL="8754" marR="8754" marT="8754" marB="0" anchor="b">
                    <a:lnL>
                      <a:noFill/>
                    </a:lnL>
                    <a:lnR>
                      <a:noFill/>
                    </a:lnR>
                    <a:lnT>
                      <a:noFill/>
                    </a:lnT>
                    <a:lnB>
                      <a:noFill/>
                    </a:lnB>
                  </a:tcPr>
                </a:tc>
                <a:tc>
                  <a:txBody>
                    <a:bodyPr/>
                    <a:lstStyle/>
                    <a:p>
                      <a:pPr algn="ctr" fontAlgn="b"/>
                      <a:endParaRPr lang="es-CO" sz="900" b="0" i="0" u="none" strike="noStrike">
                        <a:effectLst/>
                        <a:latin typeface="Arial"/>
                      </a:endParaRPr>
                    </a:p>
                  </a:txBody>
                  <a:tcPr marL="8754" marR="8754" marT="8754" marB="0" anchor="b">
                    <a:lnL>
                      <a:noFill/>
                    </a:lnL>
                    <a:lnR>
                      <a:noFill/>
                    </a:lnR>
                    <a:lnT>
                      <a:noFill/>
                    </a:lnT>
                    <a:lnB>
                      <a:noFill/>
                    </a:lnB>
                  </a:tcPr>
                </a:tc>
                <a:tc>
                  <a:txBody>
                    <a:bodyPr/>
                    <a:lstStyle/>
                    <a:p>
                      <a:pPr algn="l" fontAlgn="b"/>
                      <a:endParaRPr lang="es-CO" sz="900" b="0" i="0" u="none" strike="noStrike">
                        <a:effectLst/>
                        <a:latin typeface="Arial"/>
                      </a:endParaRPr>
                    </a:p>
                  </a:txBody>
                  <a:tcPr marL="8754" marR="8754" marT="8754" marB="0" anchor="b">
                    <a:lnL>
                      <a:noFill/>
                    </a:lnL>
                    <a:lnR>
                      <a:noFill/>
                    </a:lnR>
                    <a:lnT>
                      <a:noFill/>
                    </a:lnT>
                    <a:lnB>
                      <a:noFill/>
                    </a:lnB>
                  </a:tcPr>
                </a:tc>
                <a:tc>
                  <a:txBody>
                    <a:bodyPr/>
                    <a:lstStyle/>
                    <a:p>
                      <a:pPr algn="l" fontAlgn="b"/>
                      <a:endParaRPr lang="es-CO" sz="900" b="0" i="0" u="none" strike="noStrike">
                        <a:effectLst/>
                        <a:latin typeface="Arial"/>
                      </a:endParaRPr>
                    </a:p>
                  </a:txBody>
                  <a:tcPr marL="8754" marR="8754" marT="8754" marB="0" anchor="b">
                    <a:lnL>
                      <a:noFill/>
                    </a:lnL>
                    <a:lnR>
                      <a:noFill/>
                    </a:lnR>
                    <a:lnT>
                      <a:noFill/>
                    </a:lnT>
                    <a:lnB>
                      <a:noFill/>
                    </a:lnB>
                  </a:tcPr>
                </a:tc>
                <a:tc>
                  <a:txBody>
                    <a:bodyPr/>
                    <a:lstStyle/>
                    <a:p>
                      <a:pPr algn="ctr" fontAlgn="b"/>
                      <a:r>
                        <a:rPr lang="es-CO" sz="900" b="0" i="0" u="none" strike="noStrike">
                          <a:effectLst/>
                          <a:latin typeface="Arial"/>
                        </a:rPr>
                        <a:t> </a:t>
                      </a:r>
                    </a:p>
                  </a:txBody>
                  <a:tcPr marL="8754" marR="8754" marT="8754"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16"/>
                  </a:ext>
                </a:extLst>
              </a:tr>
              <a:tr h="175086">
                <a:tc>
                  <a:txBody>
                    <a:bodyPr/>
                    <a:lstStyle/>
                    <a:p>
                      <a:pPr algn="l" fontAlgn="b"/>
                      <a:r>
                        <a:rPr lang="es-CO" sz="900" b="1" i="0" u="none" strike="noStrike">
                          <a:effectLst/>
                          <a:latin typeface="Arial"/>
                        </a:rPr>
                        <a:t>PASIVO CORRIENTE</a:t>
                      </a:r>
                    </a:p>
                  </a:txBody>
                  <a:tcPr marL="8754" marR="8754" marT="875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s-CO" sz="900" b="0" i="0" u="none" strike="noStrike">
                        <a:effectLst/>
                        <a:latin typeface="Arial"/>
                      </a:endParaRPr>
                    </a:p>
                  </a:txBody>
                  <a:tcPr marL="8754" marR="8754" marT="8754" marB="0" anchor="b">
                    <a:lnL>
                      <a:noFill/>
                    </a:lnL>
                    <a:lnR>
                      <a:noFill/>
                    </a:lnR>
                    <a:lnT>
                      <a:noFill/>
                    </a:lnT>
                    <a:lnB>
                      <a:noFill/>
                    </a:lnB>
                  </a:tcPr>
                </a:tc>
                <a:tc>
                  <a:txBody>
                    <a:bodyPr/>
                    <a:lstStyle/>
                    <a:p>
                      <a:pPr algn="l" fontAlgn="b"/>
                      <a:endParaRPr lang="es-CO" sz="900" b="0" i="0" u="none" strike="noStrike">
                        <a:effectLst/>
                        <a:latin typeface="Arial"/>
                      </a:endParaRPr>
                    </a:p>
                  </a:txBody>
                  <a:tcPr marL="8754" marR="8754" marT="8754" marB="0" anchor="b">
                    <a:lnL>
                      <a:noFill/>
                    </a:lnL>
                    <a:lnR>
                      <a:noFill/>
                    </a:lnR>
                    <a:lnT>
                      <a:noFill/>
                    </a:lnT>
                    <a:lnB>
                      <a:noFill/>
                    </a:lnB>
                  </a:tcPr>
                </a:tc>
                <a:tc>
                  <a:txBody>
                    <a:bodyPr/>
                    <a:lstStyle/>
                    <a:p>
                      <a:pPr algn="ctr" fontAlgn="b"/>
                      <a:endParaRPr lang="es-CO" sz="900" b="0" i="0" u="none" strike="noStrike">
                        <a:effectLst/>
                        <a:latin typeface="Arial"/>
                      </a:endParaRPr>
                    </a:p>
                  </a:txBody>
                  <a:tcPr marL="8754" marR="8754" marT="8754" marB="0" anchor="b">
                    <a:lnL>
                      <a:noFill/>
                    </a:lnL>
                    <a:lnR>
                      <a:noFill/>
                    </a:lnR>
                    <a:lnT>
                      <a:noFill/>
                    </a:lnT>
                    <a:lnB>
                      <a:noFill/>
                    </a:lnB>
                  </a:tcPr>
                </a:tc>
                <a:tc>
                  <a:txBody>
                    <a:bodyPr/>
                    <a:lstStyle/>
                    <a:p>
                      <a:pPr algn="ctr" fontAlgn="b"/>
                      <a:endParaRPr lang="es-CO" sz="900" b="0" i="0" u="none" strike="noStrike">
                        <a:effectLst/>
                        <a:latin typeface="Arial"/>
                      </a:endParaRPr>
                    </a:p>
                  </a:txBody>
                  <a:tcPr marL="8754" marR="8754" marT="8754" marB="0" anchor="b">
                    <a:lnL>
                      <a:noFill/>
                    </a:lnL>
                    <a:lnR>
                      <a:noFill/>
                    </a:lnR>
                    <a:lnT>
                      <a:noFill/>
                    </a:lnT>
                    <a:lnB>
                      <a:noFill/>
                    </a:lnB>
                  </a:tcPr>
                </a:tc>
                <a:tc>
                  <a:txBody>
                    <a:bodyPr/>
                    <a:lstStyle/>
                    <a:p>
                      <a:pPr algn="l" fontAlgn="b"/>
                      <a:endParaRPr lang="es-CO" sz="900" b="0" i="0" u="none" strike="noStrike">
                        <a:effectLst/>
                        <a:latin typeface="Arial"/>
                      </a:endParaRPr>
                    </a:p>
                  </a:txBody>
                  <a:tcPr marL="8754" marR="8754" marT="8754" marB="0" anchor="b">
                    <a:lnL>
                      <a:noFill/>
                    </a:lnL>
                    <a:lnR>
                      <a:noFill/>
                    </a:lnR>
                    <a:lnT>
                      <a:noFill/>
                    </a:lnT>
                    <a:lnB>
                      <a:noFill/>
                    </a:lnB>
                  </a:tcPr>
                </a:tc>
                <a:tc>
                  <a:txBody>
                    <a:bodyPr/>
                    <a:lstStyle/>
                    <a:p>
                      <a:pPr algn="l" fontAlgn="b"/>
                      <a:endParaRPr lang="es-CO" sz="900" b="0" i="0" u="none" strike="noStrike">
                        <a:effectLst/>
                        <a:latin typeface="Arial"/>
                      </a:endParaRPr>
                    </a:p>
                  </a:txBody>
                  <a:tcPr marL="8754" marR="8754" marT="8754" marB="0" anchor="b">
                    <a:lnL>
                      <a:noFill/>
                    </a:lnL>
                    <a:lnR>
                      <a:noFill/>
                    </a:lnR>
                    <a:lnT>
                      <a:noFill/>
                    </a:lnT>
                    <a:lnB>
                      <a:noFill/>
                    </a:lnB>
                  </a:tcPr>
                </a:tc>
                <a:tc>
                  <a:txBody>
                    <a:bodyPr/>
                    <a:lstStyle/>
                    <a:p>
                      <a:pPr algn="ctr" fontAlgn="b"/>
                      <a:r>
                        <a:rPr lang="es-CO" sz="900" b="0" i="0" u="none" strike="noStrike">
                          <a:effectLst/>
                          <a:latin typeface="Arial"/>
                        </a:rPr>
                        <a:t> </a:t>
                      </a:r>
                    </a:p>
                  </a:txBody>
                  <a:tcPr marL="8754" marR="8754" marT="8754"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17"/>
                  </a:ext>
                </a:extLst>
              </a:tr>
              <a:tr h="175086">
                <a:tc>
                  <a:txBody>
                    <a:bodyPr/>
                    <a:lstStyle/>
                    <a:p>
                      <a:pPr algn="l" fontAlgn="b"/>
                      <a:r>
                        <a:rPr lang="es-CO" sz="900" b="0" i="0" u="none" strike="noStrike">
                          <a:effectLst/>
                          <a:latin typeface="Arial"/>
                        </a:rPr>
                        <a:t>PASIVOS FINANCIEROS</a:t>
                      </a:r>
                    </a:p>
                  </a:txBody>
                  <a:tcPr marL="8754" marR="8754" marT="875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s-CO" sz="900" b="0" i="0" u="none" strike="noStrike">
                          <a:effectLst/>
                          <a:latin typeface="Arial"/>
                        </a:rPr>
                        <a:t>31%</a:t>
                      </a:r>
                    </a:p>
                  </a:txBody>
                  <a:tcPr marL="8754" marR="8754" marT="8754" marB="0" anchor="b">
                    <a:lnL>
                      <a:noFill/>
                    </a:lnL>
                    <a:lnR>
                      <a:noFill/>
                    </a:lnR>
                    <a:lnT>
                      <a:noFill/>
                    </a:lnT>
                    <a:lnB>
                      <a:noFill/>
                    </a:lnB>
                  </a:tcPr>
                </a:tc>
                <a:tc>
                  <a:txBody>
                    <a:bodyPr/>
                    <a:lstStyle/>
                    <a:p>
                      <a:pPr algn="r" fontAlgn="b"/>
                      <a:r>
                        <a:rPr lang="es-CO" sz="900" b="0" i="0" u="none" strike="noStrike">
                          <a:effectLst/>
                          <a:latin typeface="Arial"/>
                        </a:rPr>
                        <a:t>10.181.990</a:t>
                      </a:r>
                    </a:p>
                  </a:txBody>
                  <a:tcPr marL="8754" marR="8754" marT="8754" marB="0" anchor="b">
                    <a:lnL>
                      <a:noFill/>
                    </a:lnL>
                    <a:lnR>
                      <a:noFill/>
                    </a:lnR>
                    <a:lnT>
                      <a:noFill/>
                    </a:lnT>
                    <a:lnB>
                      <a:noFill/>
                    </a:lnB>
                  </a:tcPr>
                </a:tc>
                <a:tc>
                  <a:txBody>
                    <a:bodyPr/>
                    <a:lstStyle/>
                    <a:p>
                      <a:pPr algn="ctr" fontAlgn="b"/>
                      <a:endParaRPr lang="es-CO" sz="900" b="0" i="0" u="none" strike="noStrike">
                        <a:effectLst/>
                        <a:latin typeface="Arial"/>
                      </a:endParaRPr>
                    </a:p>
                  </a:txBody>
                  <a:tcPr marL="8754" marR="8754" marT="8754" marB="0" anchor="b">
                    <a:lnL>
                      <a:noFill/>
                    </a:lnL>
                    <a:lnR>
                      <a:noFill/>
                    </a:lnR>
                    <a:lnT>
                      <a:noFill/>
                    </a:lnT>
                    <a:lnB>
                      <a:noFill/>
                    </a:lnB>
                  </a:tcPr>
                </a:tc>
                <a:tc>
                  <a:txBody>
                    <a:bodyPr/>
                    <a:lstStyle/>
                    <a:p>
                      <a:pPr algn="ctr" fontAlgn="b"/>
                      <a:r>
                        <a:rPr lang="es-CO" sz="900" b="0" i="0" u="none" strike="noStrike">
                          <a:effectLst/>
                          <a:latin typeface="Arial"/>
                        </a:rPr>
                        <a:t>31%</a:t>
                      </a:r>
                    </a:p>
                  </a:txBody>
                  <a:tcPr marL="8754" marR="8754" marT="8754" marB="0" anchor="b">
                    <a:lnL>
                      <a:noFill/>
                    </a:lnL>
                    <a:lnR>
                      <a:noFill/>
                    </a:lnR>
                    <a:lnT>
                      <a:noFill/>
                    </a:lnT>
                    <a:lnB>
                      <a:noFill/>
                    </a:lnB>
                  </a:tcPr>
                </a:tc>
                <a:tc>
                  <a:txBody>
                    <a:bodyPr/>
                    <a:lstStyle/>
                    <a:p>
                      <a:pPr algn="r" fontAlgn="b"/>
                      <a:r>
                        <a:rPr lang="es-CO" sz="900" b="0" i="0" u="none" strike="noStrike">
                          <a:effectLst/>
                          <a:latin typeface="Arial"/>
                        </a:rPr>
                        <a:t>12.123.335</a:t>
                      </a:r>
                    </a:p>
                  </a:txBody>
                  <a:tcPr marL="8754" marR="8754" marT="8754" marB="0" anchor="b">
                    <a:lnL>
                      <a:noFill/>
                    </a:lnL>
                    <a:lnR>
                      <a:noFill/>
                    </a:lnR>
                    <a:lnT>
                      <a:noFill/>
                    </a:lnT>
                    <a:lnB>
                      <a:noFill/>
                    </a:lnB>
                  </a:tcPr>
                </a:tc>
                <a:tc>
                  <a:txBody>
                    <a:bodyPr/>
                    <a:lstStyle/>
                    <a:p>
                      <a:pPr algn="r" fontAlgn="b"/>
                      <a:r>
                        <a:rPr lang="es-CO" sz="900" b="0" i="0" u="none" strike="noStrike">
                          <a:effectLst/>
                          <a:latin typeface="Arial"/>
                        </a:rPr>
                        <a:t>(1.941.345)</a:t>
                      </a:r>
                    </a:p>
                  </a:txBody>
                  <a:tcPr marL="8754" marR="8754" marT="8754" marB="0" anchor="b">
                    <a:lnL>
                      <a:noFill/>
                    </a:lnL>
                    <a:lnR>
                      <a:noFill/>
                    </a:lnR>
                    <a:lnT>
                      <a:noFill/>
                    </a:lnT>
                    <a:lnB>
                      <a:noFill/>
                    </a:lnB>
                  </a:tcPr>
                </a:tc>
                <a:tc>
                  <a:txBody>
                    <a:bodyPr/>
                    <a:lstStyle/>
                    <a:p>
                      <a:pPr algn="ctr" fontAlgn="b"/>
                      <a:r>
                        <a:rPr lang="es-CO" sz="900" b="0" i="0" u="none" strike="noStrike">
                          <a:effectLst/>
                          <a:latin typeface="Arial"/>
                        </a:rPr>
                        <a:t>32%</a:t>
                      </a:r>
                    </a:p>
                  </a:txBody>
                  <a:tcPr marL="8754" marR="8754" marT="8754"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18"/>
                  </a:ext>
                </a:extLst>
              </a:tr>
              <a:tr h="175086">
                <a:tc>
                  <a:txBody>
                    <a:bodyPr/>
                    <a:lstStyle/>
                    <a:p>
                      <a:pPr algn="l" fontAlgn="b"/>
                      <a:r>
                        <a:rPr lang="es-CO" sz="900" b="0" i="0" u="none" strike="noStrike">
                          <a:effectLst/>
                          <a:latin typeface="Arial"/>
                        </a:rPr>
                        <a:t>CUENTAS POR PAGAR COMERCIALES</a:t>
                      </a:r>
                    </a:p>
                  </a:txBody>
                  <a:tcPr marL="8754" marR="8754" marT="875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s-CO" sz="900" b="0" i="0" u="none" strike="noStrike">
                          <a:effectLst/>
                          <a:latin typeface="Arial"/>
                        </a:rPr>
                        <a:t>7,2%</a:t>
                      </a:r>
                    </a:p>
                  </a:txBody>
                  <a:tcPr marL="8754" marR="8754" marT="8754" marB="0" anchor="b">
                    <a:lnL>
                      <a:noFill/>
                    </a:lnL>
                    <a:lnR>
                      <a:noFill/>
                    </a:lnR>
                    <a:lnT>
                      <a:noFill/>
                    </a:lnT>
                    <a:lnB>
                      <a:noFill/>
                    </a:lnB>
                  </a:tcPr>
                </a:tc>
                <a:tc>
                  <a:txBody>
                    <a:bodyPr/>
                    <a:lstStyle/>
                    <a:p>
                      <a:pPr algn="r" fontAlgn="b"/>
                      <a:r>
                        <a:rPr lang="es-CO" sz="900" b="0" i="0" u="none" strike="noStrike" dirty="0">
                          <a:effectLst/>
                          <a:latin typeface="Arial"/>
                        </a:rPr>
                        <a:t>2.362.602</a:t>
                      </a:r>
                    </a:p>
                  </a:txBody>
                  <a:tcPr marL="8754" marR="8754" marT="8754" marB="0" anchor="b">
                    <a:lnL>
                      <a:noFill/>
                    </a:lnL>
                    <a:lnR>
                      <a:noFill/>
                    </a:lnR>
                    <a:lnT>
                      <a:noFill/>
                    </a:lnT>
                    <a:lnB>
                      <a:noFill/>
                    </a:lnB>
                  </a:tcPr>
                </a:tc>
                <a:tc>
                  <a:txBody>
                    <a:bodyPr/>
                    <a:lstStyle/>
                    <a:p>
                      <a:pPr algn="ctr" fontAlgn="b"/>
                      <a:endParaRPr lang="es-CO" sz="900" b="0" i="0" u="none" strike="noStrike">
                        <a:effectLst/>
                        <a:latin typeface="Arial"/>
                      </a:endParaRPr>
                    </a:p>
                  </a:txBody>
                  <a:tcPr marL="8754" marR="8754" marT="8754" marB="0" anchor="b">
                    <a:lnL>
                      <a:noFill/>
                    </a:lnL>
                    <a:lnR>
                      <a:noFill/>
                    </a:lnR>
                    <a:lnT>
                      <a:noFill/>
                    </a:lnT>
                    <a:lnB>
                      <a:noFill/>
                    </a:lnB>
                  </a:tcPr>
                </a:tc>
                <a:tc>
                  <a:txBody>
                    <a:bodyPr/>
                    <a:lstStyle/>
                    <a:p>
                      <a:pPr algn="ctr" fontAlgn="b"/>
                      <a:r>
                        <a:rPr lang="es-CO" sz="900" b="0" i="0" u="none" strike="noStrike">
                          <a:effectLst/>
                          <a:latin typeface="Arial"/>
                        </a:rPr>
                        <a:t>10%</a:t>
                      </a:r>
                    </a:p>
                  </a:txBody>
                  <a:tcPr marL="8754" marR="8754" marT="8754" marB="0" anchor="b">
                    <a:lnL>
                      <a:noFill/>
                    </a:lnL>
                    <a:lnR>
                      <a:noFill/>
                    </a:lnR>
                    <a:lnT>
                      <a:noFill/>
                    </a:lnT>
                    <a:lnB>
                      <a:noFill/>
                    </a:lnB>
                  </a:tcPr>
                </a:tc>
                <a:tc>
                  <a:txBody>
                    <a:bodyPr/>
                    <a:lstStyle/>
                    <a:p>
                      <a:pPr algn="r" fontAlgn="b"/>
                      <a:r>
                        <a:rPr lang="es-CO" sz="900" b="0" i="0" u="none" strike="noStrike">
                          <a:effectLst/>
                          <a:latin typeface="Arial"/>
                        </a:rPr>
                        <a:t>3.891.850</a:t>
                      </a:r>
                    </a:p>
                  </a:txBody>
                  <a:tcPr marL="8754" marR="8754" marT="8754" marB="0" anchor="b">
                    <a:lnL>
                      <a:noFill/>
                    </a:lnL>
                    <a:lnR>
                      <a:noFill/>
                    </a:lnR>
                    <a:lnT>
                      <a:noFill/>
                    </a:lnT>
                    <a:lnB>
                      <a:noFill/>
                    </a:lnB>
                  </a:tcPr>
                </a:tc>
                <a:tc>
                  <a:txBody>
                    <a:bodyPr/>
                    <a:lstStyle/>
                    <a:p>
                      <a:pPr algn="r" fontAlgn="b"/>
                      <a:r>
                        <a:rPr lang="es-CO" sz="900" b="0" i="0" u="none" strike="noStrike">
                          <a:effectLst/>
                          <a:latin typeface="Arial"/>
                        </a:rPr>
                        <a:t>(1.529.248)</a:t>
                      </a:r>
                    </a:p>
                  </a:txBody>
                  <a:tcPr marL="8754" marR="8754" marT="8754" marB="0" anchor="b">
                    <a:lnL>
                      <a:noFill/>
                    </a:lnL>
                    <a:lnR>
                      <a:noFill/>
                    </a:lnR>
                    <a:lnT>
                      <a:noFill/>
                    </a:lnT>
                    <a:lnB>
                      <a:noFill/>
                    </a:lnB>
                  </a:tcPr>
                </a:tc>
                <a:tc>
                  <a:txBody>
                    <a:bodyPr/>
                    <a:lstStyle/>
                    <a:p>
                      <a:pPr algn="ctr" fontAlgn="b"/>
                      <a:r>
                        <a:rPr lang="es-CO" sz="900" b="0" i="0" u="none" strike="noStrike">
                          <a:effectLst/>
                          <a:latin typeface="Arial"/>
                        </a:rPr>
                        <a:t>25%</a:t>
                      </a:r>
                    </a:p>
                  </a:txBody>
                  <a:tcPr marL="8754" marR="8754" marT="8754"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19"/>
                  </a:ext>
                </a:extLst>
              </a:tr>
              <a:tr h="175086">
                <a:tc>
                  <a:txBody>
                    <a:bodyPr/>
                    <a:lstStyle/>
                    <a:p>
                      <a:pPr algn="l" fontAlgn="b"/>
                      <a:r>
                        <a:rPr lang="es-CO" sz="900" b="0" i="0" u="none" strike="noStrike">
                          <a:effectLst/>
                          <a:latin typeface="Arial"/>
                        </a:rPr>
                        <a:t>OTRAS CUENTAS POR PAGAR</a:t>
                      </a:r>
                    </a:p>
                  </a:txBody>
                  <a:tcPr marL="8754" marR="8754" marT="875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s-CO" sz="900" b="0" i="0" u="none" strike="noStrike">
                          <a:effectLst/>
                          <a:latin typeface="Arial"/>
                        </a:rPr>
                        <a:t>48%</a:t>
                      </a:r>
                    </a:p>
                  </a:txBody>
                  <a:tcPr marL="8754" marR="8754" marT="8754" marB="0" anchor="b">
                    <a:lnL>
                      <a:noFill/>
                    </a:lnL>
                    <a:lnR>
                      <a:noFill/>
                    </a:lnR>
                    <a:lnT>
                      <a:noFill/>
                    </a:lnT>
                    <a:lnB>
                      <a:noFill/>
                    </a:lnB>
                  </a:tcPr>
                </a:tc>
                <a:tc>
                  <a:txBody>
                    <a:bodyPr/>
                    <a:lstStyle/>
                    <a:p>
                      <a:pPr algn="r" fontAlgn="b"/>
                      <a:r>
                        <a:rPr lang="es-CO" sz="900" b="0" i="0" u="none" strike="noStrike" dirty="0">
                          <a:effectLst/>
                          <a:latin typeface="Arial"/>
                        </a:rPr>
                        <a:t>15.889.663</a:t>
                      </a:r>
                    </a:p>
                  </a:txBody>
                  <a:tcPr marL="8754" marR="8754" marT="8754" marB="0" anchor="b">
                    <a:lnL>
                      <a:noFill/>
                    </a:lnL>
                    <a:lnR>
                      <a:noFill/>
                    </a:lnR>
                    <a:lnT>
                      <a:noFill/>
                    </a:lnT>
                    <a:lnB>
                      <a:noFill/>
                    </a:lnB>
                  </a:tcPr>
                </a:tc>
                <a:tc>
                  <a:txBody>
                    <a:bodyPr/>
                    <a:lstStyle/>
                    <a:p>
                      <a:pPr algn="ctr" fontAlgn="b"/>
                      <a:endParaRPr lang="es-CO" sz="900" b="0" i="0" u="none" strike="noStrike">
                        <a:effectLst/>
                        <a:latin typeface="Arial"/>
                      </a:endParaRPr>
                    </a:p>
                  </a:txBody>
                  <a:tcPr marL="8754" marR="8754" marT="8754" marB="0" anchor="b">
                    <a:lnL>
                      <a:noFill/>
                    </a:lnL>
                    <a:lnR>
                      <a:noFill/>
                    </a:lnR>
                    <a:lnT>
                      <a:noFill/>
                    </a:lnT>
                    <a:lnB>
                      <a:noFill/>
                    </a:lnB>
                  </a:tcPr>
                </a:tc>
                <a:tc>
                  <a:txBody>
                    <a:bodyPr/>
                    <a:lstStyle/>
                    <a:p>
                      <a:pPr algn="ctr" fontAlgn="b"/>
                      <a:r>
                        <a:rPr lang="es-CO" sz="900" b="0" i="0" u="none" strike="noStrike">
                          <a:effectLst/>
                          <a:latin typeface="Arial"/>
                        </a:rPr>
                        <a:t>44%</a:t>
                      </a:r>
                    </a:p>
                  </a:txBody>
                  <a:tcPr marL="8754" marR="8754" marT="8754" marB="0" anchor="b">
                    <a:lnL>
                      <a:noFill/>
                    </a:lnL>
                    <a:lnR>
                      <a:noFill/>
                    </a:lnR>
                    <a:lnT>
                      <a:noFill/>
                    </a:lnT>
                    <a:lnB>
                      <a:noFill/>
                    </a:lnB>
                  </a:tcPr>
                </a:tc>
                <a:tc>
                  <a:txBody>
                    <a:bodyPr/>
                    <a:lstStyle/>
                    <a:p>
                      <a:pPr algn="r" fontAlgn="b"/>
                      <a:r>
                        <a:rPr lang="es-CO" sz="900" b="0" i="0" u="none" strike="noStrike">
                          <a:effectLst/>
                          <a:latin typeface="Arial"/>
                        </a:rPr>
                        <a:t>17.197.235</a:t>
                      </a:r>
                    </a:p>
                  </a:txBody>
                  <a:tcPr marL="8754" marR="8754" marT="8754" marB="0" anchor="b">
                    <a:lnL>
                      <a:noFill/>
                    </a:lnL>
                    <a:lnR>
                      <a:noFill/>
                    </a:lnR>
                    <a:lnT>
                      <a:noFill/>
                    </a:lnT>
                    <a:lnB>
                      <a:noFill/>
                    </a:lnB>
                  </a:tcPr>
                </a:tc>
                <a:tc>
                  <a:txBody>
                    <a:bodyPr/>
                    <a:lstStyle/>
                    <a:p>
                      <a:pPr algn="r" fontAlgn="b"/>
                      <a:r>
                        <a:rPr lang="es-CO" sz="900" b="0" i="0" u="none" strike="noStrike">
                          <a:effectLst/>
                          <a:latin typeface="Arial"/>
                        </a:rPr>
                        <a:t>(1.307.572)</a:t>
                      </a:r>
                    </a:p>
                  </a:txBody>
                  <a:tcPr marL="8754" marR="8754" marT="8754" marB="0" anchor="b">
                    <a:lnL>
                      <a:noFill/>
                    </a:lnL>
                    <a:lnR>
                      <a:noFill/>
                    </a:lnR>
                    <a:lnT>
                      <a:noFill/>
                    </a:lnT>
                    <a:lnB>
                      <a:noFill/>
                    </a:lnB>
                  </a:tcPr>
                </a:tc>
                <a:tc>
                  <a:txBody>
                    <a:bodyPr/>
                    <a:lstStyle/>
                    <a:p>
                      <a:pPr algn="ctr" fontAlgn="b"/>
                      <a:r>
                        <a:rPr lang="es-CO" sz="900" b="0" i="0" u="none" strike="noStrike">
                          <a:effectLst/>
                          <a:latin typeface="Arial"/>
                        </a:rPr>
                        <a:t>21%</a:t>
                      </a:r>
                    </a:p>
                  </a:txBody>
                  <a:tcPr marL="8754" marR="8754" marT="8754"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20"/>
                  </a:ext>
                </a:extLst>
              </a:tr>
              <a:tr h="175086">
                <a:tc>
                  <a:txBody>
                    <a:bodyPr/>
                    <a:lstStyle/>
                    <a:p>
                      <a:pPr algn="l" fontAlgn="b"/>
                      <a:r>
                        <a:rPr lang="es-CO" sz="900" b="0" i="0" u="none" strike="noStrike">
                          <a:effectLst/>
                          <a:latin typeface="Arial"/>
                        </a:rPr>
                        <a:t>PASIVOS POR IMPUESTOS CORRIENTES</a:t>
                      </a:r>
                    </a:p>
                  </a:txBody>
                  <a:tcPr marL="8754" marR="8754" marT="875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s-CO" sz="900" b="0" i="0" u="none" strike="noStrike">
                          <a:effectLst/>
                          <a:latin typeface="Arial"/>
                        </a:rPr>
                        <a:t>-0,1%</a:t>
                      </a:r>
                    </a:p>
                  </a:txBody>
                  <a:tcPr marL="8754" marR="8754" marT="8754" marB="0" anchor="b">
                    <a:lnL>
                      <a:noFill/>
                    </a:lnL>
                    <a:lnR>
                      <a:noFill/>
                    </a:lnR>
                    <a:lnT>
                      <a:noFill/>
                    </a:lnT>
                    <a:lnB>
                      <a:noFill/>
                    </a:lnB>
                  </a:tcPr>
                </a:tc>
                <a:tc>
                  <a:txBody>
                    <a:bodyPr/>
                    <a:lstStyle/>
                    <a:p>
                      <a:pPr algn="r" fontAlgn="b"/>
                      <a:r>
                        <a:rPr lang="es-CO" sz="900" b="0" i="0" u="none" strike="noStrike">
                          <a:effectLst/>
                          <a:latin typeface="Arial"/>
                        </a:rPr>
                        <a:t>(37.296)</a:t>
                      </a:r>
                    </a:p>
                  </a:txBody>
                  <a:tcPr marL="8754" marR="8754" marT="8754" marB="0" anchor="b">
                    <a:lnL>
                      <a:noFill/>
                    </a:lnL>
                    <a:lnR>
                      <a:noFill/>
                    </a:lnR>
                    <a:lnT>
                      <a:noFill/>
                    </a:lnT>
                    <a:lnB>
                      <a:noFill/>
                    </a:lnB>
                  </a:tcPr>
                </a:tc>
                <a:tc>
                  <a:txBody>
                    <a:bodyPr/>
                    <a:lstStyle/>
                    <a:p>
                      <a:pPr algn="ctr" fontAlgn="b"/>
                      <a:endParaRPr lang="es-CO" sz="900" b="0" i="0" u="none" strike="noStrike">
                        <a:effectLst/>
                        <a:latin typeface="Arial"/>
                      </a:endParaRPr>
                    </a:p>
                  </a:txBody>
                  <a:tcPr marL="8754" marR="8754" marT="8754" marB="0" anchor="b">
                    <a:lnL>
                      <a:noFill/>
                    </a:lnL>
                    <a:lnR>
                      <a:noFill/>
                    </a:lnR>
                    <a:lnT>
                      <a:noFill/>
                    </a:lnT>
                    <a:lnB>
                      <a:noFill/>
                    </a:lnB>
                  </a:tcPr>
                </a:tc>
                <a:tc>
                  <a:txBody>
                    <a:bodyPr/>
                    <a:lstStyle/>
                    <a:p>
                      <a:pPr algn="ctr" fontAlgn="b"/>
                      <a:r>
                        <a:rPr lang="es-CO" sz="900" b="0" i="0" u="none" strike="noStrike">
                          <a:effectLst/>
                          <a:latin typeface="Arial"/>
                        </a:rPr>
                        <a:t>0%</a:t>
                      </a:r>
                    </a:p>
                  </a:txBody>
                  <a:tcPr marL="8754" marR="8754" marT="8754" marB="0" anchor="b">
                    <a:lnL>
                      <a:noFill/>
                    </a:lnL>
                    <a:lnR>
                      <a:noFill/>
                    </a:lnR>
                    <a:lnT>
                      <a:noFill/>
                    </a:lnT>
                    <a:lnB>
                      <a:noFill/>
                    </a:lnB>
                  </a:tcPr>
                </a:tc>
                <a:tc>
                  <a:txBody>
                    <a:bodyPr/>
                    <a:lstStyle/>
                    <a:p>
                      <a:pPr algn="r" fontAlgn="b"/>
                      <a:r>
                        <a:rPr lang="es-CO" sz="900" b="0" i="0" u="none" strike="noStrike">
                          <a:effectLst/>
                          <a:latin typeface="Arial"/>
                        </a:rPr>
                        <a:t>59.063</a:t>
                      </a:r>
                    </a:p>
                  </a:txBody>
                  <a:tcPr marL="8754" marR="8754" marT="8754" marB="0" anchor="b">
                    <a:lnL>
                      <a:noFill/>
                    </a:lnL>
                    <a:lnR>
                      <a:noFill/>
                    </a:lnR>
                    <a:lnT>
                      <a:noFill/>
                    </a:lnT>
                    <a:lnB>
                      <a:noFill/>
                    </a:lnB>
                  </a:tcPr>
                </a:tc>
                <a:tc>
                  <a:txBody>
                    <a:bodyPr/>
                    <a:lstStyle/>
                    <a:p>
                      <a:pPr algn="r" fontAlgn="b"/>
                      <a:r>
                        <a:rPr lang="es-CO" sz="900" b="0" i="0" u="none" strike="noStrike">
                          <a:effectLst/>
                          <a:latin typeface="Arial"/>
                        </a:rPr>
                        <a:t>(96.359)</a:t>
                      </a:r>
                    </a:p>
                  </a:txBody>
                  <a:tcPr marL="8754" marR="8754" marT="8754" marB="0" anchor="b">
                    <a:lnL>
                      <a:noFill/>
                    </a:lnL>
                    <a:lnR>
                      <a:noFill/>
                    </a:lnR>
                    <a:lnT>
                      <a:noFill/>
                    </a:lnT>
                    <a:lnB>
                      <a:noFill/>
                    </a:lnB>
                  </a:tcPr>
                </a:tc>
                <a:tc>
                  <a:txBody>
                    <a:bodyPr/>
                    <a:lstStyle/>
                    <a:p>
                      <a:pPr algn="ctr" fontAlgn="b"/>
                      <a:r>
                        <a:rPr lang="es-CO" sz="900" b="0" i="0" u="none" strike="noStrike">
                          <a:effectLst/>
                          <a:latin typeface="Arial"/>
                        </a:rPr>
                        <a:t>2%</a:t>
                      </a:r>
                    </a:p>
                  </a:txBody>
                  <a:tcPr marL="8754" marR="8754" marT="8754"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21"/>
                  </a:ext>
                </a:extLst>
              </a:tr>
              <a:tr h="148823">
                <a:tc>
                  <a:txBody>
                    <a:bodyPr/>
                    <a:lstStyle/>
                    <a:p>
                      <a:pPr algn="l" fontAlgn="b"/>
                      <a:r>
                        <a:rPr lang="es-CO" sz="900" b="0" i="0" u="none" strike="noStrike">
                          <a:effectLst/>
                          <a:latin typeface="Arial"/>
                        </a:rPr>
                        <a:t>OTROS PASIVOS</a:t>
                      </a:r>
                    </a:p>
                  </a:txBody>
                  <a:tcPr marL="8754" marR="8754" marT="875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s-CO" sz="900" b="0" i="0" u="none" strike="noStrike">
                          <a:effectLst/>
                          <a:latin typeface="Arial"/>
                        </a:rPr>
                        <a:t>12%</a:t>
                      </a:r>
                    </a:p>
                  </a:txBody>
                  <a:tcPr marL="8754" marR="8754" marT="8754" marB="0" anchor="b">
                    <a:lnL>
                      <a:noFill/>
                    </a:lnL>
                    <a:lnR>
                      <a:noFill/>
                    </a:lnR>
                    <a:lnT>
                      <a:noFill/>
                    </a:lnT>
                    <a:lnB>
                      <a:noFill/>
                    </a:lnB>
                  </a:tcPr>
                </a:tc>
                <a:tc>
                  <a:txBody>
                    <a:bodyPr/>
                    <a:lstStyle/>
                    <a:p>
                      <a:pPr algn="r" fontAlgn="b"/>
                      <a:r>
                        <a:rPr lang="es-CO" sz="900" b="0" i="0" u="none" strike="noStrike">
                          <a:effectLst/>
                          <a:latin typeface="Arial"/>
                        </a:rPr>
                        <a:t>4.027.743</a:t>
                      </a:r>
                    </a:p>
                  </a:txBody>
                  <a:tcPr marL="8754" marR="8754" marT="8754" marB="0" anchor="b">
                    <a:lnL>
                      <a:noFill/>
                    </a:lnL>
                    <a:lnR>
                      <a:noFill/>
                    </a:lnR>
                    <a:lnT>
                      <a:noFill/>
                    </a:lnT>
                    <a:lnB>
                      <a:noFill/>
                    </a:lnB>
                  </a:tcPr>
                </a:tc>
                <a:tc>
                  <a:txBody>
                    <a:bodyPr/>
                    <a:lstStyle/>
                    <a:p>
                      <a:pPr algn="ctr" fontAlgn="b"/>
                      <a:endParaRPr lang="es-CO" sz="900" b="0" i="0" u="none" strike="noStrike">
                        <a:effectLst/>
                        <a:latin typeface="Arial"/>
                      </a:endParaRPr>
                    </a:p>
                  </a:txBody>
                  <a:tcPr marL="8754" marR="8754" marT="8754" marB="0" anchor="b">
                    <a:lnL>
                      <a:noFill/>
                    </a:lnL>
                    <a:lnR>
                      <a:noFill/>
                    </a:lnR>
                    <a:lnT>
                      <a:noFill/>
                    </a:lnT>
                    <a:lnB>
                      <a:noFill/>
                    </a:lnB>
                  </a:tcPr>
                </a:tc>
                <a:tc>
                  <a:txBody>
                    <a:bodyPr/>
                    <a:lstStyle/>
                    <a:p>
                      <a:pPr algn="ctr" fontAlgn="b"/>
                      <a:r>
                        <a:rPr lang="es-CO" sz="900" b="0" i="0" u="none" strike="noStrike">
                          <a:effectLst/>
                          <a:latin typeface="Arial"/>
                        </a:rPr>
                        <a:t>14%</a:t>
                      </a:r>
                    </a:p>
                  </a:txBody>
                  <a:tcPr marL="8754" marR="8754" marT="8754" marB="0" anchor="b">
                    <a:lnL>
                      <a:noFill/>
                    </a:lnL>
                    <a:lnR>
                      <a:noFill/>
                    </a:lnR>
                    <a:lnT>
                      <a:noFill/>
                    </a:lnT>
                    <a:lnB>
                      <a:noFill/>
                    </a:lnB>
                  </a:tcPr>
                </a:tc>
                <a:tc>
                  <a:txBody>
                    <a:bodyPr/>
                    <a:lstStyle/>
                    <a:p>
                      <a:pPr algn="r" fontAlgn="b"/>
                      <a:r>
                        <a:rPr lang="es-CO" sz="900" b="0" i="0" u="none" strike="noStrike">
                          <a:effectLst/>
                          <a:latin typeface="Arial"/>
                        </a:rPr>
                        <a:t>5.304.542</a:t>
                      </a:r>
                    </a:p>
                  </a:txBody>
                  <a:tcPr marL="8754" marR="8754" marT="8754" marB="0" anchor="b">
                    <a:lnL>
                      <a:noFill/>
                    </a:lnL>
                    <a:lnR>
                      <a:noFill/>
                    </a:lnR>
                    <a:lnT>
                      <a:noFill/>
                    </a:lnT>
                    <a:lnB>
                      <a:noFill/>
                    </a:lnB>
                  </a:tcPr>
                </a:tc>
                <a:tc>
                  <a:txBody>
                    <a:bodyPr/>
                    <a:lstStyle/>
                    <a:p>
                      <a:pPr algn="r" fontAlgn="b"/>
                      <a:r>
                        <a:rPr lang="es-CO" sz="900" b="0" i="0" u="none" strike="noStrike">
                          <a:effectLst/>
                          <a:latin typeface="Arial"/>
                        </a:rPr>
                        <a:t>(1.276.799)</a:t>
                      </a:r>
                    </a:p>
                  </a:txBody>
                  <a:tcPr marL="8754" marR="8754" marT="8754" marB="0" anchor="b">
                    <a:lnL>
                      <a:noFill/>
                    </a:lnL>
                    <a:lnR>
                      <a:noFill/>
                    </a:lnR>
                    <a:lnT>
                      <a:noFill/>
                    </a:lnT>
                    <a:lnB>
                      <a:noFill/>
                    </a:lnB>
                  </a:tcPr>
                </a:tc>
                <a:tc>
                  <a:txBody>
                    <a:bodyPr/>
                    <a:lstStyle/>
                    <a:p>
                      <a:pPr algn="ctr" fontAlgn="b"/>
                      <a:r>
                        <a:rPr lang="es-CO" sz="900" b="0" i="0" u="none" strike="noStrike">
                          <a:effectLst/>
                          <a:latin typeface="Arial"/>
                        </a:rPr>
                        <a:t>21%</a:t>
                      </a:r>
                    </a:p>
                  </a:txBody>
                  <a:tcPr marL="8754" marR="8754" marT="8754"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22"/>
                  </a:ext>
                </a:extLst>
              </a:tr>
              <a:tr h="148823">
                <a:tc>
                  <a:txBody>
                    <a:bodyPr/>
                    <a:lstStyle/>
                    <a:p>
                      <a:pPr algn="l" fontAlgn="b"/>
                      <a:r>
                        <a:rPr lang="es-CO" sz="900" b="1" i="0" u="none" strike="noStrike">
                          <a:effectLst/>
                          <a:latin typeface="Arial"/>
                        </a:rPr>
                        <a:t>TOTAL PASIVO CORRIENTE</a:t>
                      </a:r>
                    </a:p>
                  </a:txBody>
                  <a:tcPr marL="8754" marR="8754" marT="875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s-CO" sz="900" b="0" i="0" u="none" strike="noStrike">
                        <a:effectLst/>
                        <a:latin typeface="Arial"/>
                      </a:endParaRPr>
                    </a:p>
                  </a:txBody>
                  <a:tcPr marL="8754" marR="8754" marT="8754" marB="0" anchor="b">
                    <a:lnL>
                      <a:noFill/>
                    </a:lnL>
                    <a:lnR>
                      <a:noFill/>
                    </a:lnR>
                    <a:lnT>
                      <a:noFill/>
                    </a:lnT>
                    <a:lnB>
                      <a:noFill/>
                    </a:lnB>
                  </a:tcPr>
                </a:tc>
                <a:tc>
                  <a:txBody>
                    <a:bodyPr/>
                    <a:lstStyle/>
                    <a:p>
                      <a:pPr algn="r" fontAlgn="b"/>
                      <a:r>
                        <a:rPr lang="es-CO" sz="900" b="1" i="0" u="none" strike="noStrike">
                          <a:effectLst/>
                          <a:latin typeface="Arial"/>
                        </a:rPr>
                        <a:t>32.424.703</a:t>
                      </a:r>
                    </a:p>
                  </a:txBody>
                  <a:tcPr marL="8754" marR="8754" marT="8754" marB="0" anchor="b">
                    <a:lnL>
                      <a:noFill/>
                    </a:lnL>
                    <a:lnR>
                      <a:noFill/>
                    </a:lnR>
                    <a:lnT>
                      <a:noFill/>
                    </a:lnT>
                    <a:lnB>
                      <a:noFill/>
                    </a:lnB>
                  </a:tcPr>
                </a:tc>
                <a:tc>
                  <a:txBody>
                    <a:bodyPr/>
                    <a:lstStyle/>
                    <a:p>
                      <a:pPr algn="ctr" fontAlgn="b"/>
                      <a:endParaRPr lang="es-CO" sz="900" b="0" i="0" u="none" strike="noStrike">
                        <a:effectLst/>
                        <a:latin typeface="Arial"/>
                      </a:endParaRPr>
                    </a:p>
                  </a:txBody>
                  <a:tcPr marL="8754" marR="8754" marT="8754" marB="0" anchor="b">
                    <a:lnL>
                      <a:noFill/>
                    </a:lnL>
                    <a:lnR>
                      <a:noFill/>
                    </a:lnR>
                    <a:lnT>
                      <a:noFill/>
                    </a:lnT>
                    <a:lnB>
                      <a:noFill/>
                    </a:lnB>
                  </a:tcPr>
                </a:tc>
                <a:tc>
                  <a:txBody>
                    <a:bodyPr/>
                    <a:lstStyle/>
                    <a:p>
                      <a:pPr algn="ctr" fontAlgn="b"/>
                      <a:endParaRPr lang="es-CO" sz="900" b="0" i="0" u="none" strike="noStrike">
                        <a:effectLst/>
                        <a:latin typeface="Arial"/>
                      </a:endParaRPr>
                    </a:p>
                  </a:txBody>
                  <a:tcPr marL="8754" marR="8754" marT="8754" marB="0" anchor="b">
                    <a:lnL>
                      <a:noFill/>
                    </a:lnL>
                    <a:lnR>
                      <a:noFill/>
                    </a:lnR>
                    <a:lnT>
                      <a:noFill/>
                    </a:lnT>
                    <a:lnB>
                      <a:noFill/>
                    </a:lnB>
                  </a:tcPr>
                </a:tc>
                <a:tc>
                  <a:txBody>
                    <a:bodyPr/>
                    <a:lstStyle/>
                    <a:p>
                      <a:pPr algn="r" fontAlgn="b"/>
                      <a:r>
                        <a:rPr lang="es-CO" sz="900" b="1" i="0" u="none" strike="noStrike">
                          <a:effectLst/>
                          <a:latin typeface="Arial"/>
                        </a:rPr>
                        <a:t>38.576.026</a:t>
                      </a:r>
                    </a:p>
                  </a:txBody>
                  <a:tcPr marL="8754" marR="8754" marT="8754" marB="0" anchor="b">
                    <a:lnL>
                      <a:noFill/>
                    </a:lnL>
                    <a:lnR>
                      <a:noFill/>
                    </a:lnR>
                    <a:lnT>
                      <a:noFill/>
                    </a:lnT>
                    <a:lnB>
                      <a:noFill/>
                    </a:lnB>
                  </a:tcPr>
                </a:tc>
                <a:tc>
                  <a:txBody>
                    <a:bodyPr/>
                    <a:lstStyle/>
                    <a:p>
                      <a:pPr algn="r" fontAlgn="b"/>
                      <a:r>
                        <a:rPr lang="es-CO" sz="900" b="0" i="0" u="none" strike="noStrike">
                          <a:effectLst/>
                          <a:latin typeface="Arial"/>
                        </a:rPr>
                        <a:t>(6.151.323)</a:t>
                      </a:r>
                    </a:p>
                  </a:txBody>
                  <a:tcPr marL="8754" marR="8754" marT="8754" marB="0" anchor="b">
                    <a:lnL>
                      <a:noFill/>
                    </a:lnL>
                    <a:lnR>
                      <a:noFill/>
                    </a:lnR>
                    <a:lnT>
                      <a:noFill/>
                    </a:lnT>
                    <a:lnB>
                      <a:noFill/>
                    </a:lnB>
                  </a:tcPr>
                </a:tc>
                <a:tc>
                  <a:txBody>
                    <a:bodyPr/>
                    <a:lstStyle/>
                    <a:p>
                      <a:pPr algn="ctr" fontAlgn="b"/>
                      <a:r>
                        <a:rPr lang="es-CO" sz="900" b="0" i="0" u="none" strike="noStrike">
                          <a:effectLst/>
                          <a:latin typeface="Arial"/>
                        </a:rPr>
                        <a:t> </a:t>
                      </a:r>
                    </a:p>
                  </a:txBody>
                  <a:tcPr marL="8754" marR="8754" marT="8754"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23"/>
                  </a:ext>
                </a:extLst>
              </a:tr>
              <a:tr h="148823">
                <a:tc>
                  <a:txBody>
                    <a:bodyPr/>
                    <a:lstStyle/>
                    <a:p>
                      <a:pPr algn="l" fontAlgn="b"/>
                      <a:r>
                        <a:rPr lang="es-CO" sz="900" b="1" i="0" u="none" strike="noStrike">
                          <a:effectLst/>
                          <a:latin typeface="Arial"/>
                        </a:rPr>
                        <a:t>PASIVO NO CORRIENTE</a:t>
                      </a:r>
                    </a:p>
                  </a:txBody>
                  <a:tcPr marL="8754" marR="8754" marT="875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s-CO" sz="900" b="0" i="0" u="none" strike="noStrike">
                        <a:effectLst/>
                        <a:latin typeface="Arial"/>
                      </a:endParaRPr>
                    </a:p>
                  </a:txBody>
                  <a:tcPr marL="8754" marR="8754" marT="8754" marB="0" anchor="b">
                    <a:lnL>
                      <a:noFill/>
                    </a:lnL>
                    <a:lnR>
                      <a:noFill/>
                    </a:lnR>
                    <a:lnT>
                      <a:noFill/>
                    </a:lnT>
                    <a:lnB>
                      <a:noFill/>
                    </a:lnB>
                  </a:tcPr>
                </a:tc>
                <a:tc>
                  <a:txBody>
                    <a:bodyPr/>
                    <a:lstStyle/>
                    <a:p>
                      <a:pPr algn="l" fontAlgn="b"/>
                      <a:endParaRPr lang="es-CO" sz="900" b="0" i="0" u="none" strike="noStrike">
                        <a:effectLst/>
                        <a:latin typeface="Arial"/>
                      </a:endParaRPr>
                    </a:p>
                  </a:txBody>
                  <a:tcPr marL="8754" marR="8754" marT="8754" marB="0" anchor="b">
                    <a:lnL>
                      <a:noFill/>
                    </a:lnL>
                    <a:lnR>
                      <a:noFill/>
                    </a:lnR>
                    <a:lnT>
                      <a:noFill/>
                    </a:lnT>
                    <a:lnB>
                      <a:noFill/>
                    </a:lnB>
                  </a:tcPr>
                </a:tc>
                <a:tc>
                  <a:txBody>
                    <a:bodyPr/>
                    <a:lstStyle/>
                    <a:p>
                      <a:pPr algn="ctr" fontAlgn="b"/>
                      <a:endParaRPr lang="es-CO" sz="900" b="0" i="0" u="none" strike="noStrike">
                        <a:effectLst/>
                        <a:latin typeface="Arial"/>
                      </a:endParaRPr>
                    </a:p>
                  </a:txBody>
                  <a:tcPr marL="8754" marR="8754" marT="8754" marB="0" anchor="b">
                    <a:lnL>
                      <a:noFill/>
                    </a:lnL>
                    <a:lnR>
                      <a:noFill/>
                    </a:lnR>
                    <a:lnT>
                      <a:noFill/>
                    </a:lnT>
                    <a:lnB>
                      <a:noFill/>
                    </a:lnB>
                  </a:tcPr>
                </a:tc>
                <a:tc>
                  <a:txBody>
                    <a:bodyPr/>
                    <a:lstStyle/>
                    <a:p>
                      <a:pPr algn="ctr" fontAlgn="b"/>
                      <a:endParaRPr lang="es-CO" sz="900" b="0" i="0" u="none" strike="noStrike">
                        <a:effectLst/>
                        <a:latin typeface="Arial"/>
                      </a:endParaRPr>
                    </a:p>
                  </a:txBody>
                  <a:tcPr marL="8754" marR="8754" marT="8754" marB="0" anchor="b">
                    <a:lnL>
                      <a:noFill/>
                    </a:lnL>
                    <a:lnR>
                      <a:noFill/>
                    </a:lnR>
                    <a:lnT>
                      <a:noFill/>
                    </a:lnT>
                    <a:lnB>
                      <a:noFill/>
                    </a:lnB>
                  </a:tcPr>
                </a:tc>
                <a:tc>
                  <a:txBody>
                    <a:bodyPr/>
                    <a:lstStyle/>
                    <a:p>
                      <a:pPr algn="l" fontAlgn="b"/>
                      <a:endParaRPr lang="es-CO" sz="900" b="0" i="0" u="none" strike="noStrike">
                        <a:effectLst/>
                        <a:latin typeface="Arial"/>
                      </a:endParaRPr>
                    </a:p>
                  </a:txBody>
                  <a:tcPr marL="8754" marR="8754" marT="8754" marB="0" anchor="b">
                    <a:lnL>
                      <a:noFill/>
                    </a:lnL>
                    <a:lnR>
                      <a:noFill/>
                    </a:lnR>
                    <a:lnT>
                      <a:noFill/>
                    </a:lnT>
                    <a:lnB>
                      <a:noFill/>
                    </a:lnB>
                  </a:tcPr>
                </a:tc>
                <a:tc>
                  <a:txBody>
                    <a:bodyPr/>
                    <a:lstStyle/>
                    <a:p>
                      <a:pPr algn="l" fontAlgn="b"/>
                      <a:endParaRPr lang="es-CO" sz="900" b="0" i="0" u="none" strike="noStrike">
                        <a:effectLst/>
                        <a:latin typeface="Arial"/>
                      </a:endParaRPr>
                    </a:p>
                  </a:txBody>
                  <a:tcPr marL="8754" marR="8754" marT="8754" marB="0" anchor="b">
                    <a:lnL>
                      <a:noFill/>
                    </a:lnL>
                    <a:lnR>
                      <a:noFill/>
                    </a:lnR>
                    <a:lnT>
                      <a:noFill/>
                    </a:lnT>
                    <a:lnB>
                      <a:noFill/>
                    </a:lnB>
                  </a:tcPr>
                </a:tc>
                <a:tc>
                  <a:txBody>
                    <a:bodyPr/>
                    <a:lstStyle/>
                    <a:p>
                      <a:pPr algn="ctr" fontAlgn="b"/>
                      <a:r>
                        <a:rPr lang="es-CO" sz="900" b="0" i="0" u="none" strike="noStrike">
                          <a:effectLst/>
                          <a:latin typeface="Arial"/>
                        </a:rPr>
                        <a:t> </a:t>
                      </a:r>
                    </a:p>
                  </a:txBody>
                  <a:tcPr marL="8754" marR="8754" marT="8754"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24"/>
                  </a:ext>
                </a:extLst>
              </a:tr>
              <a:tr h="148823">
                <a:tc>
                  <a:txBody>
                    <a:bodyPr/>
                    <a:lstStyle/>
                    <a:p>
                      <a:pPr algn="l" fontAlgn="b"/>
                      <a:r>
                        <a:rPr lang="es-CO" sz="900" b="0" i="0" u="none" strike="noStrike">
                          <a:effectLst/>
                          <a:latin typeface="Arial"/>
                        </a:rPr>
                        <a:t>PASIVOS FINANCIEROS</a:t>
                      </a:r>
                    </a:p>
                  </a:txBody>
                  <a:tcPr marL="8754" marR="8754" marT="875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s-CO" sz="900" b="0" i="0" u="none" strike="noStrike">
                          <a:effectLst/>
                          <a:latin typeface="Arial"/>
                        </a:rPr>
                        <a:t>0%</a:t>
                      </a:r>
                    </a:p>
                  </a:txBody>
                  <a:tcPr marL="8754" marR="8754" marT="8754" marB="0" anchor="b">
                    <a:lnL>
                      <a:noFill/>
                    </a:lnL>
                    <a:lnR>
                      <a:noFill/>
                    </a:lnR>
                    <a:lnT>
                      <a:noFill/>
                    </a:lnT>
                    <a:lnB>
                      <a:noFill/>
                    </a:lnB>
                  </a:tcPr>
                </a:tc>
                <a:tc>
                  <a:txBody>
                    <a:bodyPr/>
                    <a:lstStyle/>
                    <a:p>
                      <a:pPr algn="r" fontAlgn="b"/>
                      <a:r>
                        <a:rPr lang="es-CO" sz="900" b="0" i="0" u="none" strike="noStrike" dirty="0">
                          <a:effectLst/>
                          <a:latin typeface="Arial"/>
                        </a:rPr>
                        <a:t>0</a:t>
                      </a:r>
                    </a:p>
                  </a:txBody>
                  <a:tcPr marL="8754" marR="8754" marT="8754" marB="0" anchor="b">
                    <a:lnL>
                      <a:noFill/>
                    </a:lnL>
                    <a:lnR>
                      <a:noFill/>
                    </a:lnR>
                    <a:lnT>
                      <a:noFill/>
                    </a:lnT>
                    <a:lnB>
                      <a:noFill/>
                    </a:lnB>
                  </a:tcPr>
                </a:tc>
                <a:tc>
                  <a:txBody>
                    <a:bodyPr/>
                    <a:lstStyle/>
                    <a:p>
                      <a:pPr algn="ctr" fontAlgn="b"/>
                      <a:endParaRPr lang="es-CO" sz="900" b="0" i="0" u="none" strike="noStrike" dirty="0">
                        <a:effectLst/>
                        <a:latin typeface="Arial"/>
                      </a:endParaRPr>
                    </a:p>
                  </a:txBody>
                  <a:tcPr marL="8754" marR="8754" marT="8754" marB="0" anchor="b">
                    <a:lnL>
                      <a:noFill/>
                    </a:lnL>
                    <a:lnR>
                      <a:noFill/>
                    </a:lnR>
                    <a:lnT>
                      <a:noFill/>
                    </a:lnT>
                    <a:lnB>
                      <a:noFill/>
                    </a:lnB>
                  </a:tcPr>
                </a:tc>
                <a:tc>
                  <a:txBody>
                    <a:bodyPr/>
                    <a:lstStyle/>
                    <a:p>
                      <a:pPr algn="ctr" fontAlgn="b"/>
                      <a:r>
                        <a:rPr lang="es-CO" sz="900" b="0" i="0" u="none" strike="noStrike" dirty="0">
                          <a:effectLst/>
                          <a:latin typeface="Arial"/>
                        </a:rPr>
                        <a:t>0%</a:t>
                      </a:r>
                    </a:p>
                  </a:txBody>
                  <a:tcPr marL="8754" marR="8754" marT="8754" marB="0" anchor="b">
                    <a:lnL>
                      <a:noFill/>
                    </a:lnL>
                    <a:lnR>
                      <a:noFill/>
                    </a:lnR>
                    <a:lnT>
                      <a:noFill/>
                    </a:lnT>
                    <a:lnB>
                      <a:noFill/>
                    </a:lnB>
                  </a:tcPr>
                </a:tc>
                <a:tc>
                  <a:txBody>
                    <a:bodyPr/>
                    <a:lstStyle/>
                    <a:p>
                      <a:pPr algn="r" fontAlgn="b"/>
                      <a:r>
                        <a:rPr lang="es-CO" sz="900" b="0" i="0" u="none" strike="noStrike" dirty="0">
                          <a:effectLst/>
                          <a:latin typeface="Arial"/>
                        </a:rPr>
                        <a:t>0</a:t>
                      </a:r>
                    </a:p>
                  </a:txBody>
                  <a:tcPr marL="8754" marR="8754" marT="8754" marB="0" anchor="b">
                    <a:lnL>
                      <a:noFill/>
                    </a:lnL>
                    <a:lnR>
                      <a:noFill/>
                    </a:lnR>
                    <a:lnT>
                      <a:noFill/>
                    </a:lnT>
                    <a:lnB>
                      <a:noFill/>
                    </a:lnB>
                  </a:tcPr>
                </a:tc>
                <a:tc>
                  <a:txBody>
                    <a:bodyPr/>
                    <a:lstStyle/>
                    <a:p>
                      <a:pPr algn="r" fontAlgn="b"/>
                      <a:r>
                        <a:rPr lang="es-CO" sz="900" b="0" i="0" u="none" strike="noStrike" dirty="0">
                          <a:effectLst/>
                          <a:latin typeface="Arial"/>
                        </a:rPr>
                        <a:t>0</a:t>
                      </a:r>
                    </a:p>
                  </a:txBody>
                  <a:tcPr marL="8754" marR="8754" marT="8754" marB="0" anchor="b">
                    <a:lnL>
                      <a:noFill/>
                    </a:lnL>
                    <a:lnR>
                      <a:noFill/>
                    </a:lnR>
                    <a:lnT>
                      <a:noFill/>
                    </a:lnT>
                    <a:lnB>
                      <a:noFill/>
                    </a:lnB>
                  </a:tcPr>
                </a:tc>
                <a:tc>
                  <a:txBody>
                    <a:bodyPr/>
                    <a:lstStyle/>
                    <a:p>
                      <a:pPr algn="ctr" fontAlgn="b"/>
                      <a:r>
                        <a:rPr lang="es-CO" sz="900" b="0" i="0" u="none" strike="noStrike">
                          <a:effectLst/>
                          <a:latin typeface="Arial"/>
                        </a:rPr>
                        <a:t>0%</a:t>
                      </a:r>
                    </a:p>
                  </a:txBody>
                  <a:tcPr marL="8754" marR="8754" marT="8754"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25"/>
                  </a:ext>
                </a:extLst>
              </a:tr>
              <a:tr h="148823">
                <a:tc>
                  <a:txBody>
                    <a:bodyPr/>
                    <a:lstStyle/>
                    <a:p>
                      <a:pPr algn="l" fontAlgn="b"/>
                      <a:r>
                        <a:rPr lang="es-CO" sz="900" b="0" i="0" u="none" strike="noStrike">
                          <a:effectLst/>
                          <a:latin typeface="Arial"/>
                        </a:rPr>
                        <a:t>PASIVOS ESTIMADOS Y  PROVISIONES</a:t>
                      </a:r>
                    </a:p>
                  </a:txBody>
                  <a:tcPr marL="8754" marR="8754" marT="875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s-CO" sz="900" b="0" i="0" u="none" strike="noStrike">
                          <a:effectLst/>
                          <a:latin typeface="Arial"/>
                        </a:rPr>
                        <a:t>1%</a:t>
                      </a:r>
                    </a:p>
                  </a:txBody>
                  <a:tcPr marL="8754" marR="8754" marT="8754" marB="0" anchor="b">
                    <a:lnL>
                      <a:noFill/>
                    </a:lnL>
                    <a:lnR>
                      <a:noFill/>
                    </a:lnR>
                    <a:lnT>
                      <a:noFill/>
                    </a:lnT>
                    <a:lnB>
                      <a:noFill/>
                    </a:lnB>
                  </a:tcPr>
                </a:tc>
                <a:tc>
                  <a:txBody>
                    <a:bodyPr/>
                    <a:lstStyle/>
                    <a:p>
                      <a:pPr algn="r" fontAlgn="b"/>
                      <a:r>
                        <a:rPr lang="es-CO" sz="900" b="0" i="0" u="none" strike="noStrike">
                          <a:effectLst/>
                          <a:latin typeface="Arial"/>
                        </a:rPr>
                        <a:t>391.691</a:t>
                      </a:r>
                    </a:p>
                  </a:txBody>
                  <a:tcPr marL="8754" marR="8754" marT="8754" marB="0" anchor="b">
                    <a:lnL>
                      <a:noFill/>
                    </a:lnL>
                    <a:lnR>
                      <a:noFill/>
                    </a:lnR>
                    <a:lnT>
                      <a:noFill/>
                    </a:lnT>
                    <a:lnB>
                      <a:noFill/>
                    </a:lnB>
                  </a:tcPr>
                </a:tc>
                <a:tc>
                  <a:txBody>
                    <a:bodyPr/>
                    <a:lstStyle/>
                    <a:p>
                      <a:pPr algn="ctr" fontAlgn="b"/>
                      <a:endParaRPr lang="es-CO" sz="900" b="0" i="0" u="none" strike="noStrike">
                        <a:effectLst/>
                        <a:latin typeface="Arial"/>
                      </a:endParaRPr>
                    </a:p>
                  </a:txBody>
                  <a:tcPr marL="8754" marR="8754" marT="8754" marB="0" anchor="b">
                    <a:lnL>
                      <a:noFill/>
                    </a:lnL>
                    <a:lnR>
                      <a:noFill/>
                    </a:lnR>
                    <a:lnT>
                      <a:noFill/>
                    </a:lnT>
                    <a:lnB>
                      <a:noFill/>
                    </a:lnB>
                  </a:tcPr>
                </a:tc>
                <a:tc>
                  <a:txBody>
                    <a:bodyPr/>
                    <a:lstStyle/>
                    <a:p>
                      <a:pPr algn="ctr" fontAlgn="b"/>
                      <a:r>
                        <a:rPr lang="es-CO" sz="900" b="0" i="0" u="none" strike="noStrike">
                          <a:effectLst/>
                          <a:latin typeface="Arial"/>
                        </a:rPr>
                        <a:t>1%</a:t>
                      </a:r>
                    </a:p>
                  </a:txBody>
                  <a:tcPr marL="8754" marR="8754" marT="8754" marB="0" anchor="b">
                    <a:lnL>
                      <a:noFill/>
                    </a:lnL>
                    <a:lnR>
                      <a:noFill/>
                    </a:lnR>
                    <a:lnT>
                      <a:noFill/>
                    </a:lnT>
                    <a:lnB>
                      <a:noFill/>
                    </a:lnB>
                  </a:tcPr>
                </a:tc>
                <a:tc>
                  <a:txBody>
                    <a:bodyPr/>
                    <a:lstStyle/>
                    <a:p>
                      <a:pPr algn="r" fontAlgn="b"/>
                      <a:r>
                        <a:rPr lang="es-CO" sz="900" b="0" i="0" u="none" strike="noStrike" dirty="0">
                          <a:effectLst/>
                          <a:latin typeface="Arial"/>
                        </a:rPr>
                        <a:t>391.691</a:t>
                      </a:r>
                    </a:p>
                  </a:txBody>
                  <a:tcPr marL="8754" marR="8754" marT="8754" marB="0" anchor="b">
                    <a:lnL>
                      <a:noFill/>
                    </a:lnL>
                    <a:lnR>
                      <a:noFill/>
                    </a:lnR>
                    <a:lnT>
                      <a:noFill/>
                    </a:lnT>
                    <a:lnB>
                      <a:noFill/>
                    </a:lnB>
                  </a:tcPr>
                </a:tc>
                <a:tc>
                  <a:txBody>
                    <a:bodyPr/>
                    <a:lstStyle/>
                    <a:p>
                      <a:pPr algn="r" fontAlgn="b"/>
                      <a:r>
                        <a:rPr lang="es-CO" sz="900" b="0" i="0" u="none" strike="noStrike">
                          <a:effectLst/>
                          <a:latin typeface="Arial"/>
                        </a:rPr>
                        <a:t>0</a:t>
                      </a:r>
                    </a:p>
                  </a:txBody>
                  <a:tcPr marL="8754" marR="8754" marT="8754" marB="0" anchor="b">
                    <a:lnL>
                      <a:noFill/>
                    </a:lnL>
                    <a:lnR>
                      <a:noFill/>
                    </a:lnR>
                    <a:lnT>
                      <a:noFill/>
                    </a:lnT>
                    <a:lnB>
                      <a:noFill/>
                    </a:lnB>
                  </a:tcPr>
                </a:tc>
                <a:tc>
                  <a:txBody>
                    <a:bodyPr/>
                    <a:lstStyle/>
                    <a:p>
                      <a:pPr algn="ctr" fontAlgn="b"/>
                      <a:r>
                        <a:rPr lang="es-CO" sz="900" b="0" i="0" u="none" strike="noStrike">
                          <a:effectLst/>
                          <a:latin typeface="Arial"/>
                        </a:rPr>
                        <a:t>0%</a:t>
                      </a:r>
                    </a:p>
                  </a:txBody>
                  <a:tcPr marL="8754" marR="8754" marT="8754"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26"/>
                  </a:ext>
                </a:extLst>
              </a:tr>
              <a:tr h="148823">
                <a:tc>
                  <a:txBody>
                    <a:bodyPr/>
                    <a:lstStyle/>
                    <a:p>
                      <a:pPr algn="l" fontAlgn="b"/>
                      <a:r>
                        <a:rPr lang="es-CO" sz="900" b="1" i="0" u="none" strike="noStrike">
                          <a:effectLst/>
                          <a:latin typeface="Arial"/>
                        </a:rPr>
                        <a:t>TOTAL PASIVO NO CORRIENTE</a:t>
                      </a:r>
                    </a:p>
                  </a:txBody>
                  <a:tcPr marL="8754" marR="8754" marT="8754"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s-CO" sz="900" b="0" i="0" u="none" strike="noStrike">
                        <a:effectLst/>
                        <a:latin typeface="Arial"/>
                      </a:endParaRPr>
                    </a:p>
                  </a:txBody>
                  <a:tcPr marL="8754" marR="8754" marT="875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s-CO" sz="900" b="1" i="0" u="none" strike="noStrike">
                          <a:effectLst/>
                          <a:latin typeface="Arial"/>
                        </a:rPr>
                        <a:t>391.691</a:t>
                      </a:r>
                    </a:p>
                  </a:txBody>
                  <a:tcPr marL="8754" marR="8754" marT="875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s-CO" sz="900" b="0" i="0" u="none" strike="noStrike">
                        <a:effectLst/>
                        <a:latin typeface="Arial"/>
                      </a:endParaRPr>
                    </a:p>
                  </a:txBody>
                  <a:tcPr marL="8754" marR="8754" marT="875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s-CO" sz="900" b="0" i="0" u="none" strike="noStrike">
                        <a:effectLst/>
                        <a:latin typeface="Arial"/>
                      </a:endParaRPr>
                    </a:p>
                  </a:txBody>
                  <a:tcPr marL="8754" marR="8754" marT="875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s-CO" sz="900" b="1" i="0" u="none" strike="noStrike">
                          <a:effectLst/>
                          <a:latin typeface="Arial"/>
                        </a:rPr>
                        <a:t>391.691</a:t>
                      </a:r>
                    </a:p>
                  </a:txBody>
                  <a:tcPr marL="8754" marR="8754" marT="875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s-CO" sz="900" b="0" i="0" u="none" strike="noStrike">
                          <a:effectLst/>
                          <a:latin typeface="Arial"/>
                        </a:rPr>
                        <a:t>0</a:t>
                      </a:r>
                    </a:p>
                  </a:txBody>
                  <a:tcPr marL="8754" marR="8754" marT="875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s-CO" sz="900" b="0" i="0" u="none" strike="noStrike">
                          <a:effectLst/>
                          <a:latin typeface="Arial"/>
                        </a:rPr>
                        <a:t>0%</a:t>
                      </a:r>
                    </a:p>
                  </a:txBody>
                  <a:tcPr marL="8754" marR="8754" marT="8754"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7"/>
                  </a:ext>
                </a:extLst>
              </a:tr>
              <a:tr h="175086">
                <a:tc>
                  <a:txBody>
                    <a:bodyPr/>
                    <a:lstStyle/>
                    <a:p>
                      <a:pPr algn="l" fontAlgn="b"/>
                      <a:r>
                        <a:rPr lang="es-CO" sz="900" b="1" i="0" u="none" strike="noStrike">
                          <a:effectLst/>
                          <a:latin typeface="Arial"/>
                        </a:rPr>
                        <a:t>TOTAL PASIVO </a:t>
                      </a:r>
                    </a:p>
                  </a:txBody>
                  <a:tcPr marL="8754" marR="8754" marT="875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s-CO" sz="900" b="1" i="0" u="none" strike="noStrike">
                          <a:effectLst/>
                          <a:latin typeface="Arial"/>
                        </a:rPr>
                        <a:t>100%</a:t>
                      </a:r>
                    </a:p>
                  </a:txBody>
                  <a:tcPr marL="8754" marR="8754" marT="875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r" fontAlgn="b"/>
                      <a:r>
                        <a:rPr lang="es-CO" sz="900" b="1" i="0" u="none" strike="noStrike">
                          <a:effectLst/>
                          <a:latin typeface="Arial"/>
                        </a:rPr>
                        <a:t>32.816.394</a:t>
                      </a:r>
                    </a:p>
                  </a:txBody>
                  <a:tcPr marL="8754" marR="8754" marT="875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s-CO" sz="900" b="1" i="0" u="none" strike="noStrike">
                          <a:effectLst/>
                          <a:latin typeface="Arial"/>
                        </a:rPr>
                        <a:t> </a:t>
                      </a:r>
                    </a:p>
                  </a:txBody>
                  <a:tcPr marL="8754" marR="8754" marT="875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s-CO" sz="900" b="1" i="0" u="none" strike="noStrike">
                          <a:effectLst/>
                          <a:latin typeface="Arial"/>
                        </a:rPr>
                        <a:t>100%</a:t>
                      </a:r>
                    </a:p>
                  </a:txBody>
                  <a:tcPr marL="8754" marR="8754" marT="875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r" fontAlgn="b"/>
                      <a:r>
                        <a:rPr lang="es-CO" sz="900" b="1" i="0" u="none" strike="noStrike">
                          <a:effectLst/>
                          <a:latin typeface="Arial"/>
                        </a:rPr>
                        <a:t>38.967.717</a:t>
                      </a:r>
                    </a:p>
                  </a:txBody>
                  <a:tcPr marL="8754" marR="8754" marT="875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r" fontAlgn="b"/>
                      <a:r>
                        <a:rPr lang="es-CO" sz="900" b="1" i="0" u="none" strike="noStrike">
                          <a:effectLst/>
                          <a:latin typeface="Arial"/>
                        </a:rPr>
                        <a:t>(6.151.323)</a:t>
                      </a:r>
                    </a:p>
                  </a:txBody>
                  <a:tcPr marL="8754" marR="8754" marT="875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s-CO" sz="900" b="1" i="0" u="none" strike="noStrike" dirty="0">
                          <a:effectLst/>
                          <a:latin typeface="Arial"/>
                        </a:rPr>
                        <a:t> </a:t>
                      </a:r>
                    </a:p>
                  </a:txBody>
                  <a:tcPr marL="8754" marR="8754" marT="875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xmlns="" val="10028"/>
                  </a:ext>
                </a:extLst>
              </a:tr>
            </a:tbl>
          </a:graphicData>
        </a:graphic>
      </p:graphicFrame>
    </p:spTree>
    <p:extLst>
      <p:ext uri="{BB962C8B-B14F-4D97-AF65-F5344CB8AC3E}">
        <p14:creationId xmlns:p14="http://schemas.microsoft.com/office/powerpoint/2010/main" val="4189587347"/>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Marcador de contenido"/>
          <p:cNvSpPr>
            <a:spLocks noGrp="1"/>
          </p:cNvSpPr>
          <p:nvPr>
            <p:ph idx="1"/>
          </p:nvPr>
        </p:nvSpPr>
        <p:spPr>
          <a:xfrm>
            <a:off x="5004048" y="785813"/>
            <a:ext cx="3024336" cy="1368152"/>
          </a:xfrm>
          <a:noFill/>
          <a:ln>
            <a:noFill/>
          </a:ln>
          <a:effectLst/>
        </p:spPr>
        <p:txBody>
          <a:bodyPr>
            <a:noAutofit/>
          </a:bodyPr>
          <a:lstStyle/>
          <a:p>
            <a:pPr marL="0" indent="0" algn="ctr">
              <a:buNone/>
              <a:defRPr/>
            </a:pPr>
            <a:endParaRPr lang="es-CO" sz="1800" dirty="0">
              <a:solidFill>
                <a:schemeClr val="bg1"/>
              </a:solidFill>
            </a:endParaRPr>
          </a:p>
          <a:p>
            <a:pPr marL="0" indent="0" algn="r">
              <a:buNone/>
              <a:defRPr/>
            </a:pPr>
            <a:endParaRPr lang="es-CO" sz="1800" dirty="0">
              <a:solidFill>
                <a:schemeClr val="bg1"/>
              </a:solidFill>
            </a:endParaRPr>
          </a:p>
        </p:txBody>
      </p:sp>
      <p:sp>
        <p:nvSpPr>
          <p:cNvPr id="4" name="3 Marcador de número de diapositiva"/>
          <p:cNvSpPr>
            <a:spLocks noGrp="1"/>
          </p:cNvSpPr>
          <p:nvPr>
            <p:ph type="sldNum" sz="quarter" idx="12"/>
          </p:nvPr>
        </p:nvSpPr>
        <p:spPr/>
        <p:txBody>
          <a:bodyPr/>
          <a:lstStyle/>
          <a:p>
            <a:fld id="{3F22BD22-150A-4D9E-9AB7-089112A95F73}" type="slidenum">
              <a:rPr lang="es-CO" smtClean="0">
                <a:solidFill>
                  <a:prstClr val="black"/>
                </a:solidFill>
              </a:rPr>
              <a:pPr/>
              <a:t>11</a:t>
            </a:fld>
            <a:endParaRPr lang="es-CO" dirty="0">
              <a:solidFill>
                <a:prstClr val="black"/>
              </a:solidFill>
            </a:endParaRPr>
          </a:p>
        </p:txBody>
      </p:sp>
      <p:sp>
        <p:nvSpPr>
          <p:cNvPr id="2" name="1 Rectángulo"/>
          <p:cNvSpPr/>
          <p:nvPr/>
        </p:nvSpPr>
        <p:spPr>
          <a:xfrm>
            <a:off x="4788024" y="2164918"/>
            <a:ext cx="4034880" cy="701731"/>
          </a:xfrm>
          <a:prstGeom prst="rect">
            <a:avLst/>
          </a:prstGeom>
        </p:spPr>
        <p:txBody>
          <a:bodyPr wrap="square">
            <a:spAutoFit/>
          </a:bodyPr>
          <a:lstStyle/>
          <a:p>
            <a:pPr algn="ctr">
              <a:spcBef>
                <a:spcPct val="20000"/>
              </a:spcBef>
              <a:defRPr/>
            </a:pPr>
            <a:endParaRPr lang="es-CO" altLang="es-CO" b="1" dirty="0">
              <a:solidFill>
                <a:prstClr val="black"/>
              </a:solidFill>
              <a:latin typeface="Arial" panose="020B0604020202020204" pitchFamily="34" charset="0"/>
              <a:cs typeface="Arial" panose="020B0604020202020204" pitchFamily="34" charset="0"/>
            </a:endParaRPr>
          </a:p>
          <a:p>
            <a:pPr algn="ctr">
              <a:spcBef>
                <a:spcPct val="20000"/>
              </a:spcBef>
              <a:defRPr/>
            </a:pPr>
            <a:endParaRPr lang="es-CO" altLang="es-CO" b="1" dirty="0">
              <a:solidFill>
                <a:prstClr val="black"/>
              </a:solidFill>
              <a:latin typeface="Arial" panose="020B0604020202020204" pitchFamily="34" charset="0"/>
              <a:cs typeface="Arial" panose="020B0604020202020204" pitchFamily="34" charset="0"/>
            </a:endParaRPr>
          </a:p>
        </p:txBody>
      </p:sp>
      <p:sp>
        <p:nvSpPr>
          <p:cNvPr id="10" name="9 Rectángulo"/>
          <p:cNvSpPr/>
          <p:nvPr/>
        </p:nvSpPr>
        <p:spPr>
          <a:xfrm>
            <a:off x="251520" y="717659"/>
            <a:ext cx="8640960" cy="5786199"/>
          </a:xfrm>
          <a:prstGeom prst="rect">
            <a:avLst/>
          </a:prstGeom>
        </p:spPr>
        <p:txBody>
          <a:bodyPr wrap="square">
            <a:spAutoFit/>
          </a:bodyPr>
          <a:lstStyle/>
          <a:p>
            <a:pPr algn="just"/>
            <a:endParaRPr lang="es-MX" altLang="es-CO" sz="1200" b="1" dirty="0">
              <a:solidFill>
                <a:prstClr val="black"/>
              </a:solidFill>
              <a:latin typeface="Arial" panose="020B0604020202020204" pitchFamily="34" charset="0"/>
              <a:cs typeface="Arial" panose="020B0604020202020204" pitchFamily="34" charset="0"/>
            </a:endParaRPr>
          </a:p>
          <a:p>
            <a:pPr algn="just"/>
            <a:endParaRPr lang="es-MX" altLang="es-CO" sz="1200" b="1" dirty="0">
              <a:solidFill>
                <a:prstClr val="black"/>
              </a:solidFill>
              <a:latin typeface="Arial" panose="020B0604020202020204" pitchFamily="34" charset="0"/>
              <a:cs typeface="Arial" panose="020B0604020202020204" pitchFamily="34" charset="0"/>
            </a:endParaRPr>
          </a:p>
          <a:p>
            <a:pPr algn="just"/>
            <a:r>
              <a:rPr lang="es-MX" altLang="es-CO" sz="1200" b="1" dirty="0">
                <a:solidFill>
                  <a:prstClr val="black"/>
                </a:solidFill>
                <a:latin typeface="Arial" panose="020B0604020202020204" pitchFamily="34" charset="0"/>
                <a:cs typeface="Arial" panose="020B0604020202020204" pitchFamily="34" charset="0"/>
              </a:rPr>
              <a:t> </a:t>
            </a:r>
          </a:p>
          <a:p>
            <a:pPr algn="just"/>
            <a:endParaRPr lang="es-MX" altLang="es-CO" sz="1200" b="1" dirty="0">
              <a:solidFill>
                <a:prstClr val="black"/>
              </a:solidFill>
              <a:latin typeface="Arial" panose="020B0604020202020204" pitchFamily="34" charset="0"/>
              <a:cs typeface="Arial" panose="020B0604020202020204" pitchFamily="34" charset="0"/>
            </a:endParaRPr>
          </a:p>
          <a:p>
            <a:pPr algn="just"/>
            <a:endParaRPr lang="es-MX" altLang="es-CO" sz="1200" b="1" dirty="0">
              <a:solidFill>
                <a:prstClr val="black"/>
              </a:solidFill>
              <a:latin typeface="Arial" panose="020B0604020202020204" pitchFamily="34" charset="0"/>
              <a:cs typeface="Arial" panose="020B0604020202020204" pitchFamily="34" charset="0"/>
            </a:endParaRPr>
          </a:p>
          <a:p>
            <a:pPr algn="just"/>
            <a:endParaRPr lang="es-MX" altLang="es-CO" sz="1200" b="1" dirty="0">
              <a:solidFill>
                <a:prstClr val="black"/>
              </a:solidFill>
              <a:latin typeface="Arial" panose="020B0604020202020204" pitchFamily="34" charset="0"/>
              <a:cs typeface="Arial" panose="020B0604020202020204" pitchFamily="34" charset="0"/>
            </a:endParaRPr>
          </a:p>
          <a:p>
            <a:pPr algn="just"/>
            <a:endParaRPr lang="es-MX" altLang="es-CO" sz="1200" b="1" dirty="0">
              <a:solidFill>
                <a:prstClr val="black"/>
              </a:solidFill>
              <a:latin typeface="Arial" panose="020B0604020202020204" pitchFamily="34" charset="0"/>
              <a:cs typeface="Arial" panose="020B0604020202020204" pitchFamily="34" charset="0"/>
            </a:endParaRPr>
          </a:p>
          <a:p>
            <a:pPr algn="just"/>
            <a:endParaRPr lang="es-MX" altLang="es-CO" sz="1200" b="1" dirty="0">
              <a:solidFill>
                <a:prstClr val="black"/>
              </a:solidFill>
              <a:latin typeface="Arial" panose="020B0604020202020204" pitchFamily="34" charset="0"/>
              <a:cs typeface="Arial" panose="020B0604020202020204" pitchFamily="34" charset="0"/>
            </a:endParaRPr>
          </a:p>
          <a:p>
            <a:pPr algn="just">
              <a:lnSpc>
                <a:spcPct val="95000"/>
              </a:lnSpc>
            </a:pPr>
            <a:r>
              <a:rPr lang="es-MX" altLang="es-CO" sz="1200" b="1" dirty="0">
                <a:solidFill>
                  <a:prstClr val="black"/>
                </a:solidFill>
                <a:latin typeface="Arial" panose="020B0604020202020204" pitchFamily="34" charset="0"/>
                <a:cs typeface="Arial" panose="020B0604020202020204" pitchFamily="34" charset="0"/>
              </a:rPr>
              <a:t>Activo.</a:t>
            </a:r>
          </a:p>
          <a:p>
            <a:pPr algn="just">
              <a:lnSpc>
                <a:spcPct val="95000"/>
              </a:lnSpc>
            </a:pPr>
            <a:endParaRPr lang="es-MX" altLang="es-CO" sz="1200" b="1" dirty="0">
              <a:solidFill>
                <a:prstClr val="black"/>
              </a:solidFill>
              <a:latin typeface="Arial" panose="020B0604020202020204" pitchFamily="34" charset="0"/>
              <a:cs typeface="Arial" panose="020B0604020202020204" pitchFamily="34" charset="0"/>
            </a:endParaRPr>
          </a:p>
          <a:p>
            <a:pPr algn="just">
              <a:lnSpc>
                <a:spcPct val="95000"/>
              </a:lnSpc>
            </a:pPr>
            <a:r>
              <a:rPr lang="es-MX" altLang="es-CO" sz="1200" b="1" dirty="0">
                <a:solidFill>
                  <a:prstClr val="black"/>
                </a:solidFill>
                <a:latin typeface="Arial" panose="020B0604020202020204" pitchFamily="34" charset="0"/>
                <a:cs typeface="Arial" panose="020B0604020202020204" pitchFamily="34" charset="0"/>
              </a:rPr>
              <a:t>Efectivo y equivalentes de efectivo: </a:t>
            </a:r>
            <a:r>
              <a:rPr lang="es-CO" altLang="es-CO" sz="1200" dirty="0">
                <a:solidFill>
                  <a:prstClr val="black"/>
                </a:solidFill>
                <a:latin typeface="Arial" panose="020B0604020202020204" pitchFamily="34" charset="0"/>
                <a:cs typeface="Arial" panose="020B0604020202020204" pitchFamily="34" charset="0"/>
              </a:rPr>
              <a:t>El incremento presentado por $14 mil millones entre enero y marzo de 2017, se debe a la generación de nuevas inversiones en: Cartera colectiva fidurenta No.003000501573 por $900 millones, cartera colectiva credinvertir No.301741062 por $1.0 mil millones, cartera colectiva Fiducoldex por $500 millones de pesos, a demás del incremento del $4.0 mil millones en otras inversiones existentes a enero del 2017.</a:t>
            </a:r>
          </a:p>
          <a:p>
            <a:pPr algn="just">
              <a:lnSpc>
                <a:spcPct val="95000"/>
              </a:lnSpc>
            </a:pPr>
            <a:endParaRPr lang="es-CO" altLang="es-CO" sz="1200" dirty="0">
              <a:solidFill>
                <a:prstClr val="black"/>
              </a:solidFill>
              <a:latin typeface="Arial" panose="020B0604020202020204" pitchFamily="34" charset="0"/>
              <a:cs typeface="Arial" panose="020B0604020202020204" pitchFamily="34" charset="0"/>
            </a:endParaRPr>
          </a:p>
          <a:p>
            <a:pPr algn="just">
              <a:lnSpc>
                <a:spcPct val="95000"/>
              </a:lnSpc>
            </a:pPr>
            <a:r>
              <a:rPr lang="es-CO" altLang="es-CO" sz="1200" dirty="0">
                <a:solidFill>
                  <a:prstClr val="black"/>
                </a:solidFill>
                <a:latin typeface="Arial" panose="020B0604020202020204" pitchFamily="34" charset="0"/>
                <a:cs typeface="Arial" panose="020B0604020202020204" pitchFamily="34" charset="0"/>
              </a:rPr>
              <a:t>Adicionalmente se presentó una variación positiva de $7,3 mil millones en el recaudo de la renovación de las cámaras de comercio en la cuenta de bancos y caja de la entidad</a:t>
            </a:r>
            <a:endParaRPr lang="es-MX" altLang="es-CO" sz="1200" b="1" dirty="0">
              <a:solidFill>
                <a:prstClr val="black"/>
              </a:solidFill>
              <a:latin typeface="Arial" panose="020B0604020202020204" pitchFamily="34" charset="0"/>
              <a:cs typeface="Arial" panose="020B0604020202020204" pitchFamily="34" charset="0"/>
            </a:endParaRPr>
          </a:p>
          <a:p>
            <a:pPr algn="just">
              <a:lnSpc>
                <a:spcPct val="95000"/>
              </a:lnSpc>
            </a:pPr>
            <a:endParaRPr lang="es-MX" altLang="es-CO" sz="1200" b="1" dirty="0">
              <a:solidFill>
                <a:prstClr val="black"/>
              </a:solidFill>
              <a:latin typeface="Arial" panose="020B0604020202020204" pitchFamily="34" charset="0"/>
              <a:cs typeface="Arial" panose="020B0604020202020204" pitchFamily="34" charset="0"/>
            </a:endParaRPr>
          </a:p>
          <a:p>
            <a:pPr algn="just">
              <a:lnSpc>
                <a:spcPct val="95000"/>
              </a:lnSpc>
            </a:pPr>
            <a:r>
              <a:rPr lang="es-CO" altLang="es-CO" sz="1200" b="1" dirty="0">
                <a:latin typeface="Arial" panose="020B0604020202020204" pitchFamily="34" charset="0"/>
                <a:cs typeface="Arial" panose="020B0604020202020204" pitchFamily="34" charset="0"/>
              </a:rPr>
              <a:t>Cuentas por cobrar: </a:t>
            </a:r>
            <a:r>
              <a:rPr lang="es-CO" altLang="es-CO" sz="1200" dirty="0">
                <a:latin typeface="Arial" panose="020B0604020202020204" pitchFamily="34" charset="0"/>
                <a:cs typeface="Arial" panose="020B0604020202020204" pitchFamily="34" charset="0"/>
              </a:rPr>
              <a:t>Este rubro durante el período analizado presenta un disminución del 4%, equivalente a $681 millones debido a los siguientes movimientos: </a:t>
            </a:r>
          </a:p>
          <a:p>
            <a:pPr algn="just">
              <a:lnSpc>
                <a:spcPct val="95000"/>
              </a:lnSpc>
            </a:pPr>
            <a:endParaRPr lang="es-CO" altLang="es-CO" sz="1200" dirty="0">
              <a:solidFill>
                <a:prstClr val="black"/>
              </a:solidFill>
              <a:latin typeface="Arial" panose="020B0604020202020204" pitchFamily="34" charset="0"/>
              <a:cs typeface="Arial" panose="020B0604020202020204" pitchFamily="34" charset="0"/>
            </a:endParaRPr>
          </a:p>
          <a:p>
            <a:pPr algn="just">
              <a:lnSpc>
                <a:spcPct val="95000"/>
              </a:lnSpc>
            </a:pPr>
            <a:r>
              <a:rPr lang="es-CO" altLang="es-CO" sz="1200" dirty="0">
                <a:solidFill>
                  <a:prstClr val="black"/>
                </a:solidFill>
                <a:latin typeface="Arial" panose="020B0604020202020204" pitchFamily="34" charset="0"/>
                <a:cs typeface="Arial" panose="020B0604020202020204" pitchFamily="34" charset="0"/>
              </a:rPr>
              <a:t>En las cuentas por cobrar clientes se presenta una diferencia por recaudos por $228 millones de pesos, los cuales están representados en los siguientes terceros; </a:t>
            </a:r>
            <a:r>
              <a:rPr lang="es-CO" altLang="es-CO" sz="1100" dirty="0">
                <a:solidFill>
                  <a:prstClr val="black"/>
                </a:solidFill>
                <a:latin typeface="Arial" panose="020B0604020202020204" pitchFamily="34" charset="0"/>
                <a:cs typeface="Arial" panose="020B0604020202020204" pitchFamily="34" charset="0"/>
              </a:rPr>
              <a:t>EXPERIAN COLOMBIA S A por $215 millones, INCUBADORA SANTANDER S.A. $8 millones de pesos, INGENIERIA COMERCIALIZACION IMPORTACION $4,7 millones. RIOPAILA CASTILLA S.A $11,7 millones. SEGURIDAD NAPOLES LIMITADA $32,1 millones y SMURFIT CARTON DE COLOMBIA por $15,4 millones.</a:t>
            </a:r>
          </a:p>
          <a:p>
            <a:pPr algn="just">
              <a:lnSpc>
                <a:spcPct val="95000"/>
              </a:lnSpc>
            </a:pPr>
            <a:endParaRPr lang="es-CO" altLang="es-CO" sz="1200" dirty="0">
              <a:solidFill>
                <a:prstClr val="black"/>
              </a:solidFill>
              <a:latin typeface="Arial" panose="020B0604020202020204" pitchFamily="34" charset="0"/>
              <a:cs typeface="Arial" panose="020B0604020202020204" pitchFamily="34" charset="0"/>
            </a:endParaRPr>
          </a:p>
          <a:p>
            <a:pPr algn="just">
              <a:lnSpc>
                <a:spcPct val="95000"/>
              </a:lnSpc>
            </a:pPr>
            <a:r>
              <a:rPr lang="es-CO" altLang="es-CO" sz="1200" dirty="0">
                <a:solidFill>
                  <a:prstClr val="black"/>
                </a:solidFill>
                <a:latin typeface="Arial" panose="020B0604020202020204" pitchFamily="34" charset="0"/>
                <a:cs typeface="Arial" panose="020B0604020202020204" pitchFamily="34" charset="0"/>
              </a:rPr>
              <a:t>Incremento en los anticipos y avances otorgados por $375 millones para futura suscripción de acciones para el Centro de Eventos Valle del Pacifico S.A. $343,1 millones.</a:t>
            </a:r>
          </a:p>
          <a:p>
            <a:pPr algn="just">
              <a:lnSpc>
                <a:spcPct val="95000"/>
              </a:lnSpc>
            </a:pPr>
            <a:endParaRPr lang="es-CO" altLang="es-CO" sz="1200" dirty="0">
              <a:solidFill>
                <a:prstClr val="black"/>
              </a:solidFill>
              <a:latin typeface="Arial" panose="020B0604020202020204" pitchFamily="34" charset="0"/>
              <a:cs typeface="Arial" panose="020B0604020202020204" pitchFamily="34" charset="0"/>
            </a:endParaRPr>
          </a:p>
          <a:p>
            <a:pPr algn="just">
              <a:lnSpc>
                <a:spcPct val="95000"/>
              </a:lnSpc>
            </a:pPr>
            <a:r>
              <a:rPr lang="es-CO" altLang="es-CO" sz="1200" dirty="0">
                <a:solidFill>
                  <a:prstClr val="black"/>
                </a:solidFill>
                <a:latin typeface="Arial" panose="020B0604020202020204" pitchFamily="34" charset="0"/>
                <a:cs typeface="Arial" panose="020B0604020202020204" pitchFamily="34" charset="0"/>
              </a:rPr>
              <a:t>Respecto a las cuentas por cobrar varios: se evidencia una disminución por valor de $1.200 millones de pesos, la cual corresponde principalmente a la  separación publico - privado de la cámara de comercio de Cali por -1.295,2 millones.</a:t>
            </a:r>
            <a:endParaRPr lang="es-MX" altLang="es-CO" sz="1200" dirty="0">
              <a:solidFill>
                <a:prstClr val="black"/>
              </a:solidFill>
              <a:latin typeface="Arial" panose="020B0604020202020204" pitchFamily="34" charset="0"/>
              <a:cs typeface="Arial" panose="020B0604020202020204" pitchFamily="34" charset="0"/>
            </a:endParaRPr>
          </a:p>
        </p:txBody>
      </p:sp>
      <p:graphicFrame>
        <p:nvGraphicFramePr>
          <p:cNvPr id="3" name="2 Tabla"/>
          <p:cNvGraphicFramePr>
            <a:graphicFrameLocks noGrp="1"/>
          </p:cNvGraphicFramePr>
          <p:nvPr>
            <p:extLst>
              <p:ext uri="{D42A27DB-BD31-4B8C-83A1-F6EECF244321}">
                <p14:modId xmlns:p14="http://schemas.microsoft.com/office/powerpoint/2010/main" val="1105306560"/>
              </p:ext>
            </p:extLst>
          </p:nvPr>
        </p:nvGraphicFramePr>
        <p:xfrm>
          <a:off x="467544" y="717659"/>
          <a:ext cx="8001000" cy="1355589"/>
        </p:xfrm>
        <a:graphic>
          <a:graphicData uri="http://schemas.openxmlformats.org/drawingml/2006/table">
            <a:tbl>
              <a:tblPr/>
              <a:tblGrid>
                <a:gridCol w="2741025">
                  <a:extLst>
                    <a:ext uri="{9D8B030D-6E8A-4147-A177-3AD203B41FA5}">
                      <a16:colId xmlns:a16="http://schemas.microsoft.com/office/drawing/2014/main" xmlns="" val="20000"/>
                    </a:ext>
                  </a:extLst>
                </a:gridCol>
                <a:gridCol w="507597">
                  <a:extLst>
                    <a:ext uri="{9D8B030D-6E8A-4147-A177-3AD203B41FA5}">
                      <a16:colId xmlns:a16="http://schemas.microsoft.com/office/drawing/2014/main" xmlns="" val="20001"/>
                    </a:ext>
                  </a:extLst>
                </a:gridCol>
                <a:gridCol w="1065954">
                  <a:extLst>
                    <a:ext uri="{9D8B030D-6E8A-4147-A177-3AD203B41FA5}">
                      <a16:colId xmlns:a16="http://schemas.microsoft.com/office/drawing/2014/main" xmlns="" val="20002"/>
                    </a:ext>
                  </a:extLst>
                </a:gridCol>
                <a:gridCol w="104692">
                  <a:extLst>
                    <a:ext uri="{9D8B030D-6E8A-4147-A177-3AD203B41FA5}">
                      <a16:colId xmlns:a16="http://schemas.microsoft.com/office/drawing/2014/main" xmlns="" val="20003"/>
                    </a:ext>
                  </a:extLst>
                </a:gridCol>
                <a:gridCol w="507597">
                  <a:extLst>
                    <a:ext uri="{9D8B030D-6E8A-4147-A177-3AD203B41FA5}">
                      <a16:colId xmlns:a16="http://schemas.microsoft.com/office/drawing/2014/main" xmlns="" val="20004"/>
                    </a:ext>
                  </a:extLst>
                </a:gridCol>
                <a:gridCol w="1180163">
                  <a:extLst>
                    <a:ext uri="{9D8B030D-6E8A-4147-A177-3AD203B41FA5}">
                      <a16:colId xmlns:a16="http://schemas.microsoft.com/office/drawing/2014/main" xmlns="" val="20005"/>
                    </a:ext>
                  </a:extLst>
                </a:gridCol>
                <a:gridCol w="1218233">
                  <a:extLst>
                    <a:ext uri="{9D8B030D-6E8A-4147-A177-3AD203B41FA5}">
                      <a16:colId xmlns:a16="http://schemas.microsoft.com/office/drawing/2014/main" xmlns="" val="20006"/>
                    </a:ext>
                  </a:extLst>
                </a:gridCol>
                <a:gridCol w="675739">
                  <a:extLst>
                    <a:ext uri="{9D8B030D-6E8A-4147-A177-3AD203B41FA5}">
                      <a16:colId xmlns:a16="http://schemas.microsoft.com/office/drawing/2014/main" xmlns="" val="20007"/>
                    </a:ext>
                  </a:extLst>
                </a:gridCol>
              </a:tblGrid>
              <a:tr h="42872">
                <a:tc>
                  <a:txBody>
                    <a:bodyPr/>
                    <a:lstStyle/>
                    <a:p>
                      <a:pPr algn="ctr" fontAlgn="b"/>
                      <a:r>
                        <a:rPr lang="es-CO" sz="900" b="1" i="0" u="none" strike="noStrike" dirty="0">
                          <a:effectLst/>
                          <a:latin typeface="Arial"/>
                        </a:rPr>
                        <a:t>DESCRIPCION</a:t>
                      </a:r>
                    </a:p>
                  </a:txBody>
                  <a:tcPr marL="8754" marR="8754" marT="8754" marB="0" anchor="b">
                    <a:lnL w="6350" cap="flat" cmpd="sng" algn="ctr">
                      <a:solidFill>
                        <a:srgbClr val="000000"/>
                      </a:solidFill>
                      <a:prstDash val="solid"/>
                      <a:round/>
                      <a:headEnd type="none" w="med" len="med"/>
                      <a:tailEnd type="none" w="med" len="med"/>
                    </a:lnL>
                    <a:lnR>
                      <a:noFill/>
                    </a:lnR>
                    <a:lnT>
                      <a:noFill/>
                    </a:lnT>
                    <a:lnB>
                      <a:noFill/>
                    </a:lnB>
                    <a:solidFill>
                      <a:schemeClr val="bg1">
                        <a:lumMod val="75000"/>
                      </a:schemeClr>
                    </a:solidFill>
                  </a:tcPr>
                </a:tc>
                <a:tc>
                  <a:txBody>
                    <a:bodyPr/>
                    <a:lstStyle/>
                    <a:p>
                      <a:pPr algn="ctr" fontAlgn="b"/>
                      <a:r>
                        <a:rPr lang="es-CO" sz="900" b="1" i="0" u="none" strike="noStrike" dirty="0">
                          <a:effectLst/>
                          <a:latin typeface="Arial"/>
                        </a:rPr>
                        <a:t>% </a:t>
                      </a:r>
                      <a:r>
                        <a:rPr lang="es-CO" sz="900" b="1" i="0" u="none" strike="noStrike" dirty="0" err="1">
                          <a:effectLst/>
                          <a:latin typeface="Arial"/>
                        </a:rPr>
                        <a:t>Part</a:t>
                      </a:r>
                      <a:endParaRPr lang="es-CO" sz="900" b="1" i="0" u="none" strike="noStrike" dirty="0">
                        <a:effectLst/>
                        <a:latin typeface="Arial"/>
                      </a:endParaRPr>
                    </a:p>
                  </a:txBody>
                  <a:tcPr marL="8754" marR="8754" marT="8754" marB="0" anchor="b">
                    <a:lnL>
                      <a:noFill/>
                    </a:lnL>
                    <a:lnR>
                      <a:noFill/>
                    </a:lnR>
                    <a:lnT>
                      <a:noFill/>
                    </a:lnT>
                    <a:lnB>
                      <a:noFill/>
                    </a:lnB>
                    <a:solidFill>
                      <a:schemeClr val="bg1">
                        <a:lumMod val="75000"/>
                      </a:schemeClr>
                    </a:solidFill>
                  </a:tcPr>
                </a:tc>
                <a:tc>
                  <a:txBody>
                    <a:bodyPr/>
                    <a:lstStyle/>
                    <a:p>
                      <a:pPr algn="ctr" fontAlgn="b"/>
                      <a:r>
                        <a:rPr lang="es-CO" sz="900" b="1" i="0" u="none" strike="noStrike" dirty="0">
                          <a:effectLst/>
                          <a:latin typeface="Arial"/>
                        </a:rPr>
                        <a:t>31-mar-17</a:t>
                      </a:r>
                    </a:p>
                  </a:txBody>
                  <a:tcPr marL="8754" marR="8754" marT="8754" marB="0" anchor="b">
                    <a:lnL>
                      <a:noFill/>
                    </a:lnL>
                    <a:lnR>
                      <a:noFill/>
                    </a:lnR>
                    <a:lnT>
                      <a:noFill/>
                    </a:lnT>
                    <a:lnB>
                      <a:noFill/>
                    </a:lnB>
                    <a:solidFill>
                      <a:schemeClr val="bg1">
                        <a:lumMod val="75000"/>
                      </a:schemeClr>
                    </a:solidFill>
                  </a:tcPr>
                </a:tc>
                <a:tc>
                  <a:txBody>
                    <a:bodyPr/>
                    <a:lstStyle/>
                    <a:p>
                      <a:pPr algn="ctr" fontAlgn="b"/>
                      <a:r>
                        <a:rPr lang="es-CO" sz="900" b="1" i="0" u="none" strike="noStrike" dirty="0">
                          <a:effectLst/>
                          <a:latin typeface="Arial"/>
                        </a:rPr>
                        <a:t> </a:t>
                      </a:r>
                    </a:p>
                  </a:txBody>
                  <a:tcPr marL="8754" marR="8754" marT="8754" marB="0" anchor="b">
                    <a:lnL>
                      <a:noFill/>
                    </a:lnL>
                    <a:lnR>
                      <a:noFill/>
                    </a:lnR>
                    <a:lnT>
                      <a:noFill/>
                    </a:lnT>
                    <a:lnB>
                      <a:noFill/>
                    </a:lnB>
                    <a:solidFill>
                      <a:schemeClr val="bg1">
                        <a:lumMod val="75000"/>
                      </a:schemeClr>
                    </a:solidFill>
                  </a:tcPr>
                </a:tc>
                <a:tc>
                  <a:txBody>
                    <a:bodyPr/>
                    <a:lstStyle/>
                    <a:p>
                      <a:pPr algn="ctr" fontAlgn="b"/>
                      <a:r>
                        <a:rPr lang="es-CO" sz="900" b="1" i="0" u="none" strike="noStrike" dirty="0">
                          <a:effectLst/>
                          <a:latin typeface="Arial"/>
                        </a:rPr>
                        <a:t>% </a:t>
                      </a:r>
                      <a:r>
                        <a:rPr lang="es-CO" sz="900" b="1" i="0" u="none" strike="noStrike" dirty="0" err="1">
                          <a:effectLst/>
                          <a:latin typeface="Arial"/>
                        </a:rPr>
                        <a:t>Part</a:t>
                      </a:r>
                      <a:endParaRPr lang="es-CO" sz="900" b="1" i="0" u="none" strike="noStrike" dirty="0">
                        <a:effectLst/>
                        <a:latin typeface="Arial"/>
                      </a:endParaRPr>
                    </a:p>
                  </a:txBody>
                  <a:tcPr marL="8754" marR="8754" marT="8754" marB="0" anchor="b">
                    <a:lnL>
                      <a:noFill/>
                    </a:lnL>
                    <a:lnR>
                      <a:noFill/>
                    </a:lnR>
                    <a:lnT>
                      <a:noFill/>
                    </a:lnT>
                    <a:lnB>
                      <a:noFill/>
                    </a:lnB>
                    <a:solidFill>
                      <a:schemeClr val="bg1">
                        <a:lumMod val="75000"/>
                      </a:schemeClr>
                    </a:solidFill>
                  </a:tcPr>
                </a:tc>
                <a:tc>
                  <a:txBody>
                    <a:bodyPr/>
                    <a:lstStyle/>
                    <a:p>
                      <a:pPr algn="ctr" fontAlgn="b"/>
                      <a:r>
                        <a:rPr lang="es-CO" sz="900" b="1" i="0" u="none" strike="noStrike" dirty="0">
                          <a:effectLst/>
                          <a:latin typeface="Arial"/>
                        </a:rPr>
                        <a:t>01-ene-17</a:t>
                      </a:r>
                    </a:p>
                  </a:txBody>
                  <a:tcPr marL="8754" marR="8754" marT="8754" marB="0" anchor="b">
                    <a:lnL>
                      <a:noFill/>
                    </a:lnL>
                    <a:lnR>
                      <a:noFill/>
                    </a:lnR>
                    <a:lnT>
                      <a:noFill/>
                    </a:lnT>
                    <a:lnB>
                      <a:noFill/>
                    </a:lnB>
                    <a:solidFill>
                      <a:schemeClr val="bg1">
                        <a:lumMod val="75000"/>
                      </a:schemeClr>
                    </a:solidFill>
                  </a:tcPr>
                </a:tc>
                <a:tc>
                  <a:txBody>
                    <a:bodyPr/>
                    <a:lstStyle/>
                    <a:p>
                      <a:pPr algn="ctr" fontAlgn="b"/>
                      <a:r>
                        <a:rPr lang="es-CO" sz="900" b="1" i="0" u="none" strike="noStrike" dirty="0">
                          <a:effectLst/>
                          <a:latin typeface="Arial"/>
                        </a:rPr>
                        <a:t>Var.</a:t>
                      </a:r>
                    </a:p>
                  </a:txBody>
                  <a:tcPr marL="8754" marR="8754" marT="8754" marB="0" anchor="b">
                    <a:lnL>
                      <a:noFill/>
                    </a:lnL>
                    <a:lnR>
                      <a:noFill/>
                    </a:lnR>
                    <a:lnT>
                      <a:noFill/>
                    </a:lnT>
                    <a:lnB>
                      <a:noFill/>
                    </a:lnB>
                    <a:solidFill>
                      <a:schemeClr val="bg1">
                        <a:lumMod val="75000"/>
                      </a:schemeClr>
                    </a:solidFill>
                  </a:tcPr>
                </a:tc>
                <a:tc>
                  <a:txBody>
                    <a:bodyPr/>
                    <a:lstStyle/>
                    <a:p>
                      <a:pPr algn="ctr" fontAlgn="b"/>
                      <a:r>
                        <a:rPr lang="es-CO" sz="900" b="1" i="0" u="none" strike="noStrike" dirty="0">
                          <a:effectLst/>
                          <a:latin typeface="Arial"/>
                        </a:rPr>
                        <a:t>% </a:t>
                      </a:r>
                      <a:r>
                        <a:rPr lang="es-CO" sz="900" b="1" i="0" u="none" strike="noStrike" dirty="0" err="1">
                          <a:effectLst/>
                          <a:latin typeface="Arial"/>
                        </a:rPr>
                        <a:t>var</a:t>
                      </a:r>
                      <a:endParaRPr lang="es-CO" sz="900" b="1" i="0" u="none" strike="noStrike" dirty="0">
                        <a:effectLst/>
                        <a:latin typeface="Arial"/>
                      </a:endParaRPr>
                    </a:p>
                  </a:txBody>
                  <a:tcPr marL="8754" marR="8754" marT="8754" marB="0" anchor="b">
                    <a:lnL>
                      <a:noFill/>
                    </a:lnL>
                    <a:lnR w="6350" cap="flat" cmpd="sng" algn="ctr">
                      <a:solidFill>
                        <a:srgbClr val="000000"/>
                      </a:solidFill>
                      <a:prstDash val="solid"/>
                      <a:round/>
                      <a:headEnd type="none" w="med" len="med"/>
                      <a:tailEnd type="none" w="med" len="med"/>
                    </a:lnR>
                    <a:lnT>
                      <a:noFill/>
                    </a:lnT>
                    <a:lnB>
                      <a:noFill/>
                    </a:lnB>
                    <a:solidFill>
                      <a:schemeClr val="bg1">
                        <a:lumMod val="75000"/>
                      </a:schemeClr>
                    </a:solidFill>
                  </a:tcPr>
                </a:tc>
                <a:extLst>
                  <a:ext uri="{0D108BD9-81ED-4DB2-BD59-A6C34878D82A}">
                    <a16:rowId xmlns:a16="http://schemas.microsoft.com/office/drawing/2014/main" xmlns="" val="10000"/>
                  </a:ext>
                </a:extLst>
              </a:tr>
              <a:tr h="161925">
                <a:tc>
                  <a:txBody>
                    <a:bodyPr/>
                    <a:lstStyle/>
                    <a:p>
                      <a:pPr algn="l" fontAlgn="b"/>
                      <a:r>
                        <a:rPr lang="es-CO" sz="1000" b="1" i="0" u="none" strike="noStrike" dirty="0">
                          <a:effectLst/>
                          <a:latin typeface="Arial"/>
                        </a:rPr>
                        <a:t>PATRIMONIO</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b"/>
                      <a:r>
                        <a:rPr lang="es-CO" sz="1000" b="1" i="0" u="none" strike="noStrike">
                          <a:effectLst/>
                          <a:latin typeface="Arial"/>
                        </a:rPr>
                        <a:t> </a:t>
                      </a:r>
                    </a:p>
                  </a:txBody>
                  <a:tcPr marL="9525" marR="9525" marT="9525" marB="0" anchor="b">
                    <a:lnL>
                      <a:noFill/>
                    </a:lnL>
                    <a:lnR>
                      <a:noFill/>
                    </a:lnR>
                    <a:lnT>
                      <a:noFill/>
                    </a:lnT>
                    <a:lnB>
                      <a:noFill/>
                    </a:lnB>
                    <a:solidFill>
                      <a:srgbClr val="FFFFFF"/>
                    </a:solidFill>
                  </a:tcPr>
                </a:tc>
                <a:tc>
                  <a:txBody>
                    <a:bodyPr/>
                    <a:lstStyle/>
                    <a:p>
                      <a:pPr algn="l" fontAlgn="b"/>
                      <a:r>
                        <a:rPr lang="es-CO" sz="1000" b="0" i="0" u="none" strike="noStrike" dirty="0">
                          <a:effectLst/>
                          <a:latin typeface="Arial"/>
                        </a:rPr>
                        <a:t> </a:t>
                      </a:r>
                    </a:p>
                  </a:txBody>
                  <a:tcPr marL="9525" marR="9525" marT="9525" marB="0" anchor="b">
                    <a:lnL>
                      <a:noFill/>
                    </a:lnL>
                    <a:lnR>
                      <a:noFill/>
                    </a:lnR>
                    <a:lnT>
                      <a:noFill/>
                    </a:lnT>
                    <a:lnB>
                      <a:noFill/>
                    </a:lnB>
                    <a:solidFill>
                      <a:srgbClr val="FFFFFF"/>
                    </a:solidFill>
                  </a:tcPr>
                </a:tc>
                <a:tc>
                  <a:txBody>
                    <a:bodyPr/>
                    <a:lstStyle/>
                    <a:p>
                      <a:pPr algn="ctr" fontAlgn="b"/>
                      <a:r>
                        <a:rPr lang="es-CO" sz="1000" b="0" i="0" u="none" strike="noStrike">
                          <a:effectLst/>
                          <a:latin typeface="Arial"/>
                        </a:rPr>
                        <a:t> </a:t>
                      </a:r>
                    </a:p>
                  </a:txBody>
                  <a:tcPr marL="9525" marR="9525" marT="9525" marB="0" anchor="b">
                    <a:lnL>
                      <a:noFill/>
                    </a:lnL>
                    <a:lnR>
                      <a:noFill/>
                    </a:lnR>
                    <a:lnT>
                      <a:noFill/>
                    </a:lnT>
                    <a:lnB>
                      <a:noFill/>
                    </a:lnB>
                    <a:solidFill>
                      <a:srgbClr val="FFFFFF"/>
                    </a:solidFill>
                  </a:tcPr>
                </a:tc>
                <a:tc>
                  <a:txBody>
                    <a:bodyPr/>
                    <a:lstStyle/>
                    <a:p>
                      <a:pPr algn="ctr" fontAlgn="b"/>
                      <a:r>
                        <a:rPr lang="es-CO" sz="1000" b="0" i="0" u="none" strike="noStrike">
                          <a:effectLst/>
                          <a:latin typeface="Arial"/>
                        </a:rPr>
                        <a:t> </a:t>
                      </a:r>
                    </a:p>
                  </a:txBody>
                  <a:tcPr marL="9525" marR="9525" marT="9525" marB="0" anchor="b">
                    <a:lnL>
                      <a:noFill/>
                    </a:lnL>
                    <a:lnR>
                      <a:noFill/>
                    </a:lnR>
                    <a:lnT>
                      <a:noFill/>
                    </a:lnT>
                    <a:lnB>
                      <a:noFill/>
                    </a:lnB>
                    <a:solidFill>
                      <a:srgbClr val="FFFFFF"/>
                    </a:solidFill>
                  </a:tcPr>
                </a:tc>
                <a:tc>
                  <a:txBody>
                    <a:bodyPr/>
                    <a:lstStyle/>
                    <a:p>
                      <a:pPr algn="l" fontAlgn="b"/>
                      <a:r>
                        <a:rPr lang="es-CO" sz="1000" b="0" i="0" u="none" strike="noStrike">
                          <a:effectLst/>
                          <a:latin typeface="Arial"/>
                        </a:rPr>
                        <a:t> </a:t>
                      </a:r>
                    </a:p>
                  </a:txBody>
                  <a:tcPr marL="9525" marR="9525" marT="9525" marB="0" anchor="b">
                    <a:lnL>
                      <a:noFill/>
                    </a:lnL>
                    <a:lnR>
                      <a:noFill/>
                    </a:lnR>
                    <a:lnT>
                      <a:noFill/>
                    </a:lnT>
                    <a:lnB>
                      <a:noFill/>
                    </a:lnB>
                    <a:solidFill>
                      <a:srgbClr val="FFFFFF"/>
                    </a:solidFill>
                  </a:tcPr>
                </a:tc>
                <a:tc>
                  <a:txBody>
                    <a:bodyPr/>
                    <a:lstStyle/>
                    <a:p>
                      <a:pPr algn="l" fontAlgn="b"/>
                      <a:r>
                        <a:rPr lang="es-CO" sz="1000" b="1" i="0" u="none" strike="noStrike" dirty="0">
                          <a:effectLst/>
                          <a:latin typeface="Arial"/>
                        </a:rPr>
                        <a:t> </a:t>
                      </a:r>
                    </a:p>
                  </a:txBody>
                  <a:tcPr marL="9525" marR="9525" marT="9525" marB="0" anchor="b">
                    <a:lnL>
                      <a:noFill/>
                    </a:lnL>
                    <a:lnR>
                      <a:noFill/>
                    </a:lnR>
                    <a:lnT>
                      <a:noFill/>
                    </a:lnT>
                    <a:lnB>
                      <a:noFill/>
                    </a:lnB>
                    <a:solidFill>
                      <a:srgbClr val="FFFFFF"/>
                    </a:solidFill>
                  </a:tcPr>
                </a:tc>
                <a:tc>
                  <a:txBody>
                    <a:bodyPr/>
                    <a:lstStyle/>
                    <a:p>
                      <a:pPr algn="ctr" fontAlgn="b"/>
                      <a:r>
                        <a:rPr lang="es-CO" sz="1000" b="1" i="0" u="none" strike="noStrike">
                          <a:effectLst/>
                          <a:latin typeface="Arial"/>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xmlns="" val="10001"/>
                  </a:ext>
                </a:extLst>
              </a:tr>
              <a:tr h="190500">
                <a:tc>
                  <a:txBody>
                    <a:bodyPr/>
                    <a:lstStyle/>
                    <a:p>
                      <a:pPr algn="l" fontAlgn="b"/>
                      <a:r>
                        <a:rPr lang="es-CO" sz="1000" b="0" i="0" u="none" strike="noStrike">
                          <a:effectLst/>
                          <a:latin typeface="Arial"/>
                        </a:rPr>
                        <a:t>GANANCIAS ACUMULADAS</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s-CO" sz="1000" b="0" i="0" u="none" strike="noStrike">
                          <a:effectLst/>
                          <a:latin typeface="Arial"/>
                        </a:rPr>
                        <a:t>22%</a:t>
                      </a:r>
                    </a:p>
                  </a:txBody>
                  <a:tcPr marL="9525" marR="9525" marT="9525" marB="0" anchor="b">
                    <a:lnL>
                      <a:noFill/>
                    </a:lnL>
                    <a:lnR>
                      <a:noFill/>
                    </a:lnR>
                    <a:lnT>
                      <a:noFill/>
                    </a:lnT>
                    <a:lnB>
                      <a:noFill/>
                    </a:lnB>
                  </a:tcPr>
                </a:tc>
                <a:tc>
                  <a:txBody>
                    <a:bodyPr/>
                    <a:lstStyle/>
                    <a:p>
                      <a:pPr algn="r" fontAlgn="b"/>
                      <a:r>
                        <a:rPr lang="es-CO" sz="1000" b="0" i="0" u="none" strike="noStrike">
                          <a:effectLst/>
                          <a:latin typeface="Arial"/>
                        </a:rPr>
                        <a:t>15.548.312</a:t>
                      </a:r>
                    </a:p>
                  </a:txBody>
                  <a:tcPr marL="9525" marR="9525" marT="9525" marB="0" anchor="b">
                    <a:lnL>
                      <a:noFill/>
                    </a:lnL>
                    <a:lnR>
                      <a:noFill/>
                    </a:lnR>
                    <a:lnT>
                      <a:noFill/>
                    </a:lnT>
                    <a:lnB>
                      <a:noFill/>
                    </a:lnB>
                  </a:tcPr>
                </a:tc>
                <a:tc>
                  <a:txBody>
                    <a:bodyPr/>
                    <a:lstStyle/>
                    <a:p>
                      <a:pPr algn="ctr" fontAlgn="b"/>
                      <a:endParaRPr lang="es-CO" sz="1000" b="0" i="0" u="none" strike="noStrike">
                        <a:effectLst/>
                        <a:latin typeface="Arial"/>
                      </a:endParaRPr>
                    </a:p>
                  </a:txBody>
                  <a:tcPr marL="9525" marR="9525" marT="9525" marB="0" anchor="b">
                    <a:lnL>
                      <a:noFill/>
                    </a:lnL>
                    <a:lnR>
                      <a:noFill/>
                    </a:lnR>
                    <a:lnT>
                      <a:noFill/>
                    </a:lnT>
                    <a:lnB>
                      <a:noFill/>
                    </a:lnB>
                  </a:tcPr>
                </a:tc>
                <a:tc>
                  <a:txBody>
                    <a:bodyPr/>
                    <a:lstStyle/>
                    <a:p>
                      <a:pPr algn="ctr" fontAlgn="b"/>
                      <a:r>
                        <a:rPr lang="es-CO" sz="1000" b="0" i="0" u="none" strike="noStrike" dirty="0">
                          <a:effectLst/>
                          <a:latin typeface="Arial"/>
                        </a:rPr>
                        <a:t>42%</a:t>
                      </a:r>
                    </a:p>
                  </a:txBody>
                  <a:tcPr marL="9525" marR="9525" marT="9525" marB="0" anchor="b">
                    <a:lnL>
                      <a:noFill/>
                    </a:lnL>
                    <a:lnR>
                      <a:noFill/>
                    </a:lnR>
                    <a:lnT>
                      <a:noFill/>
                    </a:lnT>
                    <a:lnB>
                      <a:noFill/>
                    </a:lnB>
                  </a:tcPr>
                </a:tc>
                <a:tc>
                  <a:txBody>
                    <a:bodyPr/>
                    <a:lstStyle/>
                    <a:p>
                      <a:pPr algn="r" fontAlgn="b"/>
                      <a:r>
                        <a:rPr lang="es-CO" sz="1000" b="0" i="0" u="none" strike="noStrike">
                          <a:effectLst/>
                          <a:latin typeface="Arial"/>
                        </a:rPr>
                        <a:t>20.753.725</a:t>
                      </a:r>
                    </a:p>
                  </a:txBody>
                  <a:tcPr marL="9525" marR="9525" marT="9525" marB="0" anchor="b">
                    <a:lnL>
                      <a:noFill/>
                    </a:lnL>
                    <a:lnR>
                      <a:noFill/>
                    </a:lnR>
                    <a:lnT>
                      <a:noFill/>
                    </a:lnT>
                    <a:lnB>
                      <a:noFill/>
                    </a:lnB>
                  </a:tcPr>
                </a:tc>
                <a:tc>
                  <a:txBody>
                    <a:bodyPr/>
                    <a:lstStyle/>
                    <a:p>
                      <a:pPr algn="r" fontAlgn="b"/>
                      <a:r>
                        <a:rPr lang="es-CO" sz="1000" b="0" i="0" u="none" strike="noStrike" dirty="0">
                          <a:effectLst/>
                          <a:latin typeface="Arial"/>
                        </a:rPr>
                        <a:t>(5.205.413)</a:t>
                      </a:r>
                    </a:p>
                  </a:txBody>
                  <a:tcPr marL="9525" marR="9525" marT="9525" marB="0" anchor="b">
                    <a:lnL>
                      <a:noFill/>
                    </a:lnL>
                    <a:lnR>
                      <a:noFill/>
                    </a:lnR>
                    <a:lnT>
                      <a:noFill/>
                    </a:lnT>
                    <a:lnB>
                      <a:noFill/>
                    </a:lnB>
                  </a:tcPr>
                </a:tc>
                <a:tc>
                  <a:txBody>
                    <a:bodyPr/>
                    <a:lstStyle/>
                    <a:p>
                      <a:pPr algn="ctr" fontAlgn="b"/>
                      <a:r>
                        <a:rPr lang="es-CO" sz="1000" b="0" i="0" u="none" strike="noStrike">
                          <a:effectLst/>
                          <a:latin typeface="Arial"/>
                        </a:rPr>
                        <a:t>-25%</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2"/>
                  </a:ext>
                </a:extLst>
              </a:tr>
              <a:tr h="190500">
                <a:tc>
                  <a:txBody>
                    <a:bodyPr/>
                    <a:lstStyle/>
                    <a:p>
                      <a:pPr algn="l" fontAlgn="b"/>
                      <a:r>
                        <a:rPr lang="es-CO" sz="1000" b="0" i="0" u="none" strike="noStrike" dirty="0">
                          <a:effectLst/>
                          <a:latin typeface="Arial"/>
                        </a:rPr>
                        <a:t>RESULTADOS DE EJERCICIOS ANTERIORES</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s-CO" sz="1000" b="0" i="0" u="none" strike="noStrike">
                          <a:effectLst/>
                          <a:latin typeface="Arial"/>
                        </a:rPr>
                        <a:t>51%</a:t>
                      </a:r>
                    </a:p>
                  </a:txBody>
                  <a:tcPr marL="9525" marR="9525" marT="9525" marB="0" anchor="b">
                    <a:lnL>
                      <a:noFill/>
                    </a:lnL>
                    <a:lnR>
                      <a:noFill/>
                    </a:lnR>
                    <a:lnT>
                      <a:noFill/>
                    </a:lnT>
                    <a:lnB>
                      <a:noFill/>
                    </a:lnB>
                  </a:tcPr>
                </a:tc>
                <a:tc>
                  <a:txBody>
                    <a:bodyPr/>
                    <a:lstStyle/>
                    <a:p>
                      <a:pPr algn="r" fontAlgn="b"/>
                      <a:r>
                        <a:rPr lang="es-CO" sz="1000" b="0" i="0" u="none" strike="noStrike">
                          <a:effectLst/>
                          <a:latin typeface="Arial"/>
                        </a:rPr>
                        <a:t>36.749.287</a:t>
                      </a:r>
                    </a:p>
                  </a:txBody>
                  <a:tcPr marL="9525" marR="9525" marT="9525" marB="0" anchor="b">
                    <a:lnL>
                      <a:noFill/>
                    </a:lnL>
                    <a:lnR>
                      <a:noFill/>
                    </a:lnR>
                    <a:lnT>
                      <a:noFill/>
                    </a:lnT>
                    <a:lnB>
                      <a:noFill/>
                    </a:lnB>
                  </a:tcPr>
                </a:tc>
                <a:tc>
                  <a:txBody>
                    <a:bodyPr/>
                    <a:lstStyle/>
                    <a:p>
                      <a:pPr algn="ctr" fontAlgn="b"/>
                      <a:endParaRPr lang="es-CO" sz="1000" b="0" i="0" u="none" strike="noStrike">
                        <a:effectLst/>
                        <a:latin typeface="Arial"/>
                      </a:endParaRPr>
                    </a:p>
                  </a:txBody>
                  <a:tcPr marL="9525" marR="9525" marT="9525" marB="0" anchor="b">
                    <a:lnL>
                      <a:noFill/>
                    </a:lnL>
                    <a:lnR>
                      <a:noFill/>
                    </a:lnR>
                    <a:lnT>
                      <a:noFill/>
                    </a:lnT>
                    <a:lnB>
                      <a:noFill/>
                    </a:lnB>
                  </a:tcPr>
                </a:tc>
                <a:tc>
                  <a:txBody>
                    <a:bodyPr/>
                    <a:lstStyle/>
                    <a:p>
                      <a:pPr algn="ctr" fontAlgn="b"/>
                      <a:r>
                        <a:rPr lang="es-CO" sz="1000" b="0" i="0" u="none" strike="noStrike">
                          <a:effectLst/>
                          <a:latin typeface="Arial"/>
                        </a:rPr>
                        <a:t>64%</a:t>
                      </a:r>
                    </a:p>
                  </a:txBody>
                  <a:tcPr marL="9525" marR="9525" marT="9525" marB="0" anchor="b">
                    <a:lnL>
                      <a:noFill/>
                    </a:lnL>
                    <a:lnR>
                      <a:noFill/>
                    </a:lnR>
                    <a:lnT>
                      <a:noFill/>
                    </a:lnT>
                    <a:lnB>
                      <a:noFill/>
                    </a:lnB>
                  </a:tcPr>
                </a:tc>
                <a:tc>
                  <a:txBody>
                    <a:bodyPr/>
                    <a:lstStyle/>
                    <a:p>
                      <a:pPr algn="r" fontAlgn="b"/>
                      <a:r>
                        <a:rPr lang="es-CO" sz="1000" b="0" i="0" u="none" strike="noStrike" dirty="0">
                          <a:effectLst/>
                          <a:latin typeface="Arial"/>
                        </a:rPr>
                        <a:t>31.543.874</a:t>
                      </a:r>
                    </a:p>
                  </a:txBody>
                  <a:tcPr marL="9525" marR="9525" marT="9525" marB="0" anchor="b">
                    <a:lnL>
                      <a:noFill/>
                    </a:lnL>
                    <a:lnR>
                      <a:noFill/>
                    </a:lnR>
                    <a:lnT>
                      <a:noFill/>
                    </a:lnT>
                    <a:lnB>
                      <a:noFill/>
                    </a:lnB>
                  </a:tcPr>
                </a:tc>
                <a:tc>
                  <a:txBody>
                    <a:bodyPr/>
                    <a:lstStyle/>
                    <a:p>
                      <a:pPr algn="r" fontAlgn="b"/>
                      <a:r>
                        <a:rPr lang="es-CO" sz="1000" b="0" i="0" u="none" strike="noStrike" dirty="0">
                          <a:effectLst/>
                          <a:latin typeface="Arial"/>
                        </a:rPr>
                        <a:t>5.205.413</a:t>
                      </a:r>
                    </a:p>
                  </a:txBody>
                  <a:tcPr marL="9525" marR="9525" marT="9525" marB="0" anchor="b">
                    <a:lnL>
                      <a:noFill/>
                    </a:lnL>
                    <a:lnR>
                      <a:noFill/>
                    </a:lnR>
                    <a:lnT>
                      <a:noFill/>
                    </a:lnT>
                    <a:lnB>
                      <a:noFill/>
                    </a:lnB>
                  </a:tcPr>
                </a:tc>
                <a:tc>
                  <a:txBody>
                    <a:bodyPr/>
                    <a:lstStyle/>
                    <a:p>
                      <a:pPr algn="ctr" fontAlgn="b"/>
                      <a:r>
                        <a:rPr lang="es-CO" sz="1000" b="0" i="0" u="none" strike="noStrike">
                          <a:effectLst/>
                          <a:latin typeface="Arial"/>
                        </a:rPr>
                        <a:t>17%</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3"/>
                  </a:ext>
                </a:extLst>
              </a:tr>
              <a:tr h="190500">
                <a:tc>
                  <a:txBody>
                    <a:bodyPr/>
                    <a:lstStyle/>
                    <a:p>
                      <a:pPr algn="l" fontAlgn="b"/>
                      <a:r>
                        <a:rPr lang="es-CO" sz="1000" b="0" i="0" u="none" strike="noStrike">
                          <a:effectLst/>
                          <a:latin typeface="Arial"/>
                        </a:rPr>
                        <a:t>RESULTADOS DEL PRESENTE EJERCICIO</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s-CO" sz="1000" b="0" i="0" u="none" strike="noStrike">
                          <a:effectLst/>
                          <a:latin typeface="Arial"/>
                        </a:rPr>
                        <a:t>31%</a:t>
                      </a:r>
                    </a:p>
                  </a:txBody>
                  <a:tcPr marL="9525" marR="9525" marT="9525" marB="0" anchor="b">
                    <a:lnL>
                      <a:noFill/>
                    </a:lnL>
                    <a:lnR>
                      <a:noFill/>
                    </a:lnR>
                    <a:lnT>
                      <a:noFill/>
                    </a:lnT>
                    <a:lnB>
                      <a:noFill/>
                    </a:lnB>
                  </a:tcPr>
                </a:tc>
                <a:tc>
                  <a:txBody>
                    <a:bodyPr/>
                    <a:lstStyle/>
                    <a:p>
                      <a:pPr algn="r" fontAlgn="b"/>
                      <a:r>
                        <a:rPr lang="es-CO" sz="1000" b="0" i="0" u="none" strike="noStrike">
                          <a:effectLst/>
                          <a:latin typeface="Arial"/>
                        </a:rPr>
                        <a:t>22.047.761</a:t>
                      </a:r>
                    </a:p>
                  </a:txBody>
                  <a:tcPr marL="9525" marR="9525" marT="9525" marB="0" anchor="b">
                    <a:lnL>
                      <a:noFill/>
                    </a:lnL>
                    <a:lnR>
                      <a:noFill/>
                    </a:lnR>
                    <a:lnT>
                      <a:noFill/>
                    </a:lnT>
                    <a:lnB>
                      <a:noFill/>
                    </a:lnB>
                  </a:tcPr>
                </a:tc>
                <a:tc>
                  <a:txBody>
                    <a:bodyPr/>
                    <a:lstStyle/>
                    <a:p>
                      <a:pPr algn="ctr" fontAlgn="b"/>
                      <a:endParaRPr lang="es-CO" sz="1000" b="0" i="0" u="none" strike="noStrike">
                        <a:effectLst/>
                        <a:latin typeface="Arial"/>
                      </a:endParaRPr>
                    </a:p>
                  </a:txBody>
                  <a:tcPr marL="9525" marR="9525" marT="9525" marB="0" anchor="b">
                    <a:lnL>
                      <a:noFill/>
                    </a:lnL>
                    <a:lnR>
                      <a:noFill/>
                    </a:lnR>
                    <a:lnT>
                      <a:noFill/>
                    </a:lnT>
                    <a:lnB>
                      <a:noFill/>
                    </a:lnB>
                  </a:tcPr>
                </a:tc>
                <a:tc>
                  <a:txBody>
                    <a:bodyPr/>
                    <a:lstStyle/>
                    <a:p>
                      <a:pPr algn="ctr" fontAlgn="b"/>
                      <a:r>
                        <a:rPr lang="es-CO" sz="1000" b="0" i="0" u="none" strike="noStrike">
                          <a:effectLst/>
                          <a:latin typeface="Arial"/>
                        </a:rPr>
                        <a:t>0%</a:t>
                      </a:r>
                    </a:p>
                  </a:txBody>
                  <a:tcPr marL="9525" marR="9525" marT="9525" marB="0" anchor="b">
                    <a:lnL>
                      <a:noFill/>
                    </a:lnL>
                    <a:lnR>
                      <a:noFill/>
                    </a:lnR>
                    <a:lnT>
                      <a:noFill/>
                    </a:lnT>
                    <a:lnB>
                      <a:noFill/>
                    </a:lnB>
                  </a:tcPr>
                </a:tc>
                <a:tc>
                  <a:txBody>
                    <a:bodyPr/>
                    <a:lstStyle/>
                    <a:p>
                      <a:pPr algn="r" fontAlgn="b"/>
                      <a:r>
                        <a:rPr lang="es-CO" sz="1000" b="0" i="0" u="none" strike="noStrike">
                          <a:effectLst/>
                          <a:latin typeface="Arial"/>
                        </a:rPr>
                        <a:t>0</a:t>
                      </a:r>
                    </a:p>
                  </a:txBody>
                  <a:tcPr marL="9525" marR="9525" marT="9525" marB="0" anchor="b">
                    <a:lnL>
                      <a:noFill/>
                    </a:lnL>
                    <a:lnR>
                      <a:noFill/>
                    </a:lnR>
                    <a:lnT>
                      <a:noFill/>
                    </a:lnT>
                    <a:lnB>
                      <a:noFill/>
                    </a:lnB>
                  </a:tcPr>
                </a:tc>
                <a:tc>
                  <a:txBody>
                    <a:bodyPr/>
                    <a:lstStyle/>
                    <a:p>
                      <a:pPr algn="r" fontAlgn="b"/>
                      <a:r>
                        <a:rPr lang="es-CO" sz="1000" b="0" i="0" u="none" strike="noStrike">
                          <a:effectLst/>
                          <a:latin typeface="Arial"/>
                        </a:rPr>
                        <a:t>22.047.761</a:t>
                      </a:r>
                    </a:p>
                  </a:txBody>
                  <a:tcPr marL="9525" marR="9525" marT="9525" marB="0" anchor="b">
                    <a:lnL>
                      <a:noFill/>
                    </a:lnL>
                    <a:lnR>
                      <a:noFill/>
                    </a:lnR>
                    <a:lnT>
                      <a:noFill/>
                    </a:lnT>
                    <a:lnB>
                      <a:noFill/>
                    </a:lnB>
                  </a:tcPr>
                </a:tc>
                <a:tc>
                  <a:txBody>
                    <a:bodyPr/>
                    <a:lstStyle/>
                    <a:p>
                      <a:pPr algn="ctr" fontAlgn="b"/>
                      <a:r>
                        <a:rPr lang="es-CO" sz="1000" b="0" i="0" u="none" strike="noStrike" dirty="0">
                          <a:effectLst/>
                          <a:latin typeface="Arial"/>
                        </a:rPr>
                        <a:t>0%!</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4"/>
                  </a:ext>
                </a:extLst>
              </a:tr>
              <a:tr h="190500">
                <a:tc>
                  <a:txBody>
                    <a:bodyPr/>
                    <a:lstStyle/>
                    <a:p>
                      <a:pPr algn="l" fontAlgn="b"/>
                      <a:r>
                        <a:rPr lang="es-CO" sz="1000" b="0" i="0" u="none" strike="noStrike">
                          <a:effectLst/>
                          <a:latin typeface="Arial"/>
                        </a:rPr>
                        <a:t>OTROS RESULTADOS INTEGRALES</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s-CO" sz="1000" b="0" i="0" u="none" strike="noStrike">
                          <a:effectLst/>
                          <a:latin typeface="Arial"/>
                        </a:rPr>
                        <a:t>-4%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s-CO" sz="1000" b="0" i="0" u="none" strike="noStrike">
                          <a:effectLst/>
                          <a:latin typeface="Arial"/>
                        </a:rPr>
                        <a:t>(2.872.916)</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s-CO" sz="1000" b="0" i="0" u="none" strike="noStrike">
                        <a:effectLst/>
                        <a:latin typeface="Arial"/>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s-CO" sz="1000" b="0" i="0" u="none" strike="noStrike">
                          <a:effectLst/>
                          <a:latin typeface="Arial"/>
                        </a:rPr>
                        <a:t>-6%</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s-CO" sz="1000" b="0" i="0" u="none" strike="noStrike">
                          <a:effectLst/>
                          <a:latin typeface="Arial"/>
                        </a:rPr>
                        <a:t>(2.872.916)</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s-CO" sz="1000" b="0" i="0" u="none" strike="noStrike">
                          <a:effectLst/>
                          <a:latin typeface="Arial"/>
                        </a:rPr>
                        <a:t>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s-CO" sz="1000" b="0" i="0" u="none" strike="noStrike" dirty="0">
                          <a:effectLst/>
                          <a:latin typeface="Arial"/>
                        </a:rPr>
                        <a:t>0%</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61925">
                <a:tc>
                  <a:txBody>
                    <a:bodyPr/>
                    <a:lstStyle/>
                    <a:p>
                      <a:pPr algn="l" fontAlgn="b"/>
                      <a:r>
                        <a:rPr lang="es-CO" sz="1000" b="1" i="0" u="none" strike="noStrike" dirty="0">
                          <a:effectLst/>
                          <a:latin typeface="Arial"/>
                        </a:rPr>
                        <a:t>TOTAL PATRIMONIO</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s-CO" sz="1000" b="1" i="0" u="none" strike="noStrike">
                          <a:effectLst/>
                          <a:latin typeface="Arial"/>
                        </a:rPr>
                        <a:t>100%</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r" fontAlgn="b"/>
                      <a:r>
                        <a:rPr lang="es-CO" sz="1000" b="1" i="0" u="none" strike="noStrike">
                          <a:effectLst/>
                          <a:latin typeface="Arial"/>
                        </a:rPr>
                        <a:t>71.472.444</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s-CO" sz="1000" b="1" i="0" u="none" strike="noStrike">
                          <a:effectLst/>
                          <a:latin typeface="Arial"/>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s-CO" sz="1000" b="1" i="0" u="none" strike="noStrike">
                          <a:effectLst/>
                          <a:latin typeface="Arial"/>
                        </a:rPr>
                        <a:t>100%</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r" fontAlgn="b"/>
                      <a:r>
                        <a:rPr lang="es-CO" sz="1000" b="1" i="0" u="none" strike="noStrike">
                          <a:effectLst/>
                          <a:latin typeface="Arial"/>
                        </a:rPr>
                        <a:t>49.424.682</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r" fontAlgn="b"/>
                      <a:r>
                        <a:rPr lang="es-CO" sz="1000" b="1" i="0" u="none" strike="noStrike">
                          <a:effectLst/>
                          <a:latin typeface="Arial"/>
                        </a:rPr>
                        <a:t>22.047.761</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s-CO" sz="1000" b="1" i="0" u="none" strike="noStrike" dirty="0">
                          <a:effectLst/>
                          <a:latin typeface="Arial"/>
                        </a:rPr>
                        <a: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xmlns="" val="10006"/>
                  </a:ext>
                </a:extLst>
              </a:tr>
            </a:tbl>
          </a:graphicData>
        </a:graphic>
      </p:graphicFrame>
      <p:sp>
        <p:nvSpPr>
          <p:cNvPr id="11" name="Título 1"/>
          <p:cNvSpPr>
            <a:spLocks noGrp="1"/>
          </p:cNvSpPr>
          <p:nvPr>
            <p:ph type="title"/>
          </p:nvPr>
        </p:nvSpPr>
        <p:spPr>
          <a:xfrm>
            <a:off x="590872" y="217618"/>
            <a:ext cx="8229600" cy="475078"/>
          </a:xfrm>
        </p:spPr>
        <p:txBody>
          <a:bodyPr>
            <a:normAutofit/>
          </a:bodyPr>
          <a:lstStyle/>
          <a:p>
            <a:pPr algn="r"/>
            <a:r>
              <a:rPr lang="es-MX" sz="2000" b="1" kern="0" dirty="0">
                <a:latin typeface="Arial" panose="020B0604020202020204" pitchFamily="34" charset="0"/>
                <a:cs typeface="Arial" panose="020B0604020202020204" pitchFamily="34" charset="0"/>
              </a:rPr>
              <a:t>III. Análisis de variaciones</a:t>
            </a:r>
            <a:endParaRPr lang="es-CO" sz="2000" b="1" dirty="0">
              <a:cs typeface="Arial" pitchFamily="34" charset="0"/>
            </a:endParaRPr>
          </a:p>
        </p:txBody>
      </p:sp>
    </p:spTree>
    <p:extLst>
      <p:ext uri="{BB962C8B-B14F-4D97-AF65-F5344CB8AC3E}">
        <p14:creationId xmlns:p14="http://schemas.microsoft.com/office/powerpoint/2010/main" val="3131711753"/>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Marcador de contenido"/>
          <p:cNvSpPr>
            <a:spLocks noGrp="1"/>
          </p:cNvSpPr>
          <p:nvPr>
            <p:ph idx="1"/>
          </p:nvPr>
        </p:nvSpPr>
        <p:spPr>
          <a:xfrm>
            <a:off x="5004048" y="785813"/>
            <a:ext cx="3024336" cy="1368152"/>
          </a:xfrm>
          <a:noFill/>
          <a:ln>
            <a:noFill/>
          </a:ln>
          <a:effectLst/>
        </p:spPr>
        <p:txBody>
          <a:bodyPr>
            <a:noAutofit/>
          </a:bodyPr>
          <a:lstStyle/>
          <a:p>
            <a:pPr marL="0" indent="0" algn="ctr">
              <a:buNone/>
              <a:defRPr/>
            </a:pPr>
            <a:endParaRPr lang="es-CO" sz="1800" dirty="0">
              <a:solidFill>
                <a:schemeClr val="bg1"/>
              </a:solidFill>
            </a:endParaRPr>
          </a:p>
          <a:p>
            <a:pPr marL="0" indent="0" algn="r">
              <a:buNone/>
              <a:defRPr/>
            </a:pPr>
            <a:endParaRPr lang="es-CO" sz="1800" dirty="0">
              <a:solidFill>
                <a:schemeClr val="bg1"/>
              </a:solidFill>
            </a:endParaRPr>
          </a:p>
        </p:txBody>
      </p:sp>
      <p:sp>
        <p:nvSpPr>
          <p:cNvPr id="4" name="3 Marcador de número de diapositiva"/>
          <p:cNvSpPr>
            <a:spLocks noGrp="1"/>
          </p:cNvSpPr>
          <p:nvPr>
            <p:ph type="sldNum" sz="quarter" idx="12"/>
          </p:nvPr>
        </p:nvSpPr>
        <p:spPr/>
        <p:txBody>
          <a:bodyPr/>
          <a:lstStyle/>
          <a:p>
            <a:fld id="{3F22BD22-150A-4D9E-9AB7-089112A95F73}" type="slidenum">
              <a:rPr lang="es-CO" smtClean="0">
                <a:solidFill>
                  <a:prstClr val="black"/>
                </a:solidFill>
              </a:rPr>
              <a:pPr/>
              <a:t>12</a:t>
            </a:fld>
            <a:endParaRPr lang="es-CO" dirty="0">
              <a:solidFill>
                <a:prstClr val="black"/>
              </a:solidFill>
            </a:endParaRPr>
          </a:p>
        </p:txBody>
      </p:sp>
      <p:sp>
        <p:nvSpPr>
          <p:cNvPr id="2" name="1 Rectángulo"/>
          <p:cNvSpPr/>
          <p:nvPr/>
        </p:nvSpPr>
        <p:spPr>
          <a:xfrm>
            <a:off x="4788024" y="2164918"/>
            <a:ext cx="4034880" cy="701731"/>
          </a:xfrm>
          <a:prstGeom prst="rect">
            <a:avLst/>
          </a:prstGeom>
        </p:spPr>
        <p:txBody>
          <a:bodyPr wrap="square">
            <a:spAutoFit/>
          </a:bodyPr>
          <a:lstStyle/>
          <a:p>
            <a:pPr algn="ctr">
              <a:spcBef>
                <a:spcPct val="20000"/>
              </a:spcBef>
              <a:defRPr/>
            </a:pPr>
            <a:endParaRPr lang="es-CO" altLang="es-CO" b="1" dirty="0">
              <a:solidFill>
                <a:prstClr val="black"/>
              </a:solidFill>
              <a:latin typeface="Arial" panose="020B0604020202020204" pitchFamily="34" charset="0"/>
              <a:cs typeface="Arial" panose="020B0604020202020204" pitchFamily="34" charset="0"/>
            </a:endParaRPr>
          </a:p>
          <a:p>
            <a:pPr algn="ctr">
              <a:spcBef>
                <a:spcPct val="20000"/>
              </a:spcBef>
              <a:defRPr/>
            </a:pPr>
            <a:endParaRPr lang="es-CO" altLang="es-CO" b="1" dirty="0">
              <a:solidFill>
                <a:prstClr val="black"/>
              </a:solidFill>
              <a:latin typeface="Arial" panose="020B0604020202020204" pitchFamily="34" charset="0"/>
              <a:cs typeface="Arial" panose="020B0604020202020204" pitchFamily="34" charset="0"/>
            </a:endParaRPr>
          </a:p>
        </p:txBody>
      </p:sp>
      <p:sp>
        <p:nvSpPr>
          <p:cNvPr id="10" name="9 Rectángulo"/>
          <p:cNvSpPr/>
          <p:nvPr/>
        </p:nvSpPr>
        <p:spPr>
          <a:xfrm>
            <a:off x="251520" y="717659"/>
            <a:ext cx="8640960" cy="5609228"/>
          </a:xfrm>
          <a:prstGeom prst="rect">
            <a:avLst/>
          </a:prstGeom>
        </p:spPr>
        <p:txBody>
          <a:bodyPr wrap="square">
            <a:spAutoFit/>
          </a:bodyPr>
          <a:lstStyle/>
          <a:p>
            <a:pPr algn="just"/>
            <a:r>
              <a:rPr lang="es-MX" altLang="es-CO" sz="1200" b="1" dirty="0">
                <a:solidFill>
                  <a:prstClr val="black"/>
                </a:solidFill>
                <a:latin typeface="Arial" panose="020B0604020202020204" pitchFamily="34" charset="0"/>
                <a:cs typeface="Arial" panose="020B0604020202020204" pitchFamily="34" charset="0"/>
              </a:rPr>
              <a:t>Otros activos financieros: </a:t>
            </a:r>
            <a:r>
              <a:rPr lang="es-CO" altLang="es-CO" sz="1200" dirty="0">
                <a:solidFill>
                  <a:prstClr val="black"/>
                </a:solidFill>
                <a:latin typeface="Arial" panose="020B0604020202020204" pitchFamily="34" charset="0"/>
                <a:cs typeface="Arial" panose="020B0604020202020204" pitchFamily="34" charset="0"/>
              </a:rPr>
              <a:t>Con el 44% de la participación en el activo y un saldo de $47 mil millones de pesos al cierre del 31 de marzo del 2017, este rubro presentó una variación de 1,6 mil millones de pesos correspondiente a la inversión en CDT en el banco Colpatria por $142 millones, banco corbanca por $1,5 mil millones, banco WWB por $500 millones, así como el registro de la disminución de la inversión en el CEVP por $495 millones de pesos. </a:t>
            </a:r>
            <a:r>
              <a:rPr lang="es-MX" altLang="es-CO" sz="1200" dirty="0">
                <a:solidFill>
                  <a:prstClr val="black"/>
                </a:solidFill>
                <a:latin typeface="Arial" panose="020B0604020202020204" pitchFamily="34" charset="0"/>
                <a:cs typeface="Arial" panose="020B0604020202020204" pitchFamily="34" charset="0"/>
              </a:rPr>
              <a:t> </a:t>
            </a:r>
          </a:p>
          <a:p>
            <a:pPr algn="just"/>
            <a:endParaRPr lang="es-MX" altLang="es-CO" sz="1200" dirty="0">
              <a:solidFill>
                <a:prstClr val="black"/>
              </a:solidFill>
              <a:latin typeface="Arial" panose="020B0604020202020204" pitchFamily="34" charset="0"/>
              <a:cs typeface="Arial" panose="020B0604020202020204" pitchFamily="34" charset="0"/>
            </a:endParaRPr>
          </a:p>
          <a:p>
            <a:pPr algn="just"/>
            <a:r>
              <a:rPr lang="es-MX" altLang="es-CO" sz="1200" b="1" dirty="0">
                <a:solidFill>
                  <a:prstClr val="black"/>
                </a:solidFill>
                <a:latin typeface="Arial" panose="020B0604020202020204" pitchFamily="34" charset="0"/>
                <a:cs typeface="Arial" panose="020B0604020202020204" pitchFamily="34" charset="0"/>
              </a:rPr>
              <a:t>Propiedad planta y equipo:</a:t>
            </a:r>
            <a:r>
              <a:rPr lang="es-CO" altLang="es-CO" sz="1200" dirty="0">
                <a:solidFill>
                  <a:prstClr val="black"/>
                </a:solidFill>
                <a:latin typeface="Arial" panose="020B0604020202020204" pitchFamily="34" charset="0"/>
                <a:cs typeface="Arial" panose="020B0604020202020204" pitchFamily="34" charset="0"/>
              </a:rPr>
              <a:t>Al 31 de marzo del 2017 se evidencia una disminución por $134 millones la cual corresponde a la depreciación mensual de los activos fijos.</a:t>
            </a:r>
          </a:p>
          <a:p>
            <a:pPr algn="just"/>
            <a:endParaRPr lang="es-CO" altLang="es-CO" sz="1200" dirty="0">
              <a:solidFill>
                <a:prstClr val="black"/>
              </a:solidFill>
              <a:latin typeface="Arial" panose="020B0604020202020204" pitchFamily="34" charset="0"/>
              <a:cs typeface="Arial" panose="020B0604020202020204" pitchFamily="34" charset="0"/>
            </a:endParaRPr>
          </a:p>
          <a:p>
            <a:pPr algn="just"/>
            <a:r>
              <a:rPr lang="es-MX" altLang="es-CO" sz="1200" b="1" dirty="0">
                <a:solidFill>
                  <a:prstClr val="black"/>
                </a:solidFill>
                <a:latin typeface="Arial" panose="020B0604020202020204" pitchFamily="34" charset="0"/>
                <a:cs typeface="Arial" panose="020B0604020202020204" pitchFamily="34" charset="0"/>
              </a:rPr>
              <a:t>Pasivos.</a:t>
            </a:r>
          </a:p>
          <a:p>
            <a:pPr algn="just"/>
            <a:endParaRPr lang="es-MX" altLang="es-CO" sz="1200" b="1" dirty="0">
              <a:solidFill>
                <a:prstClr val="black"/>
              </a:solidFill>
              <a:latin typeface="Arial" panose="020B0604020202020204" pitchFamily="34" charset="0"/>
              <a:cs typeface="Arial" panose="020B0604020202020204" pitchFamily="34" charset="0"/>
            </a:endParaRPr>
          </a:p>
          <a:p>
            <a:pPr algn="just"/>
            <a:r>
              <a:rPr lang="es-MX" altLang="es-CO" sz="1200" b="1" dirty="0">
                <a:solidFill>
                  <a:prstClr val="black"/>
                </a:solidFill>
                <a:latin typeface="Arial" panose="020B0604020202020204" pitchFamily="34" charset="0"/>
                <a:cs typeface="Arial" panose="020B0604020202020204" pitchFamily="34" charset="0"/>
              </a:rPr>
              <a:t>Pasivos Financieros: </a:t>
            </a:r>
            <a:r>
              <a:rPr lang="es-MX" altLang="es-CO" sz="1200" dirty="0">
                <a:solidFill>
                  <a:prstClr val="black"/>
                </a:solidFill>
                <a:latin typeface="Arial" panose="020B0604020202020204" pitchFamily="34" charset="0"/>
                <a:cs typeface="Arial" panose="020B0604020202020204" pitchFamily="34" charset="0"/>
              </a:rPr>
              <a:t>Este rubro </a:t>
            </a:r>
            <a:r>
              <a:rPr lang="es-CO" altLang="es-CO" sz="1200" dirty="0">
                <a:solidFill>
                  <a:prstClr val="black"/>
                </a:solidFill>
                <a:latin typeface="Arial" panose="020B0604020202020204" pitchFamily="34" charset="0"/>
                <a:cs typeface="Arial" panose="020B0604020202020204" pitchFamily="34" charset="0"/>
              </a:rPr>
              <a:t>presentó una disminución de $1,9 mil millones durante el mes de marzo respecto a enero; se evidencia que esta corresponde al pago mensual de </a:t>
            </a:r>
            <a:r>
              <a:rPr lang="es-CO" altLang="es-CO" sz="1200" dirty="0" smtClean="0">
                <a:solidFill>
                  <a:prstClr val="black"/>
                </a:solidFill>
                <a:latin typeface="Arial" panose="020B0604020202020204" pitchFamily="34" charset="0"/>
                <a:cs typeface="Arial" panose="020B0604020202020204" pitchFamily="34" charset="0"/>
              </a:rPr>
              <a:t>los créditos </a:t>
            </a:r>
            <a:r>
              <a:rPr lang="es-CO" altLang="es-CO" sz="1200" dirty="0">
                <a:solidFill>
                  <a:prstClr val="black"/>
                </a:solidFill>
                <a:latin typeface="Arial" panose="020B0604020202020204" pitchFamily="34" charset="0"/>
                <a:cs typeface="Arial" panose="020B0604020202020204" pitchFamily="34" charset="0"/>
              </a:rPr>
              <a:t>ordinarios y leasing que se tienen con los diferentes bancos, pagos que promedio corresponden a $2,2 mil millones de pesos, adicionalmente, se evidencia la existencia de nuevos leasing financieros por valor de $97 millones de pesos y $180 millones por causación de intereses, debido a que estos son pagos trimestrales. </a:t>
            </a:r>
          </a:p>
          <a:p>
            <a:pPr algn="just"/>
            <a:endParaRPr lang="es-CO" altLang="es-CO" sz="1200" dirty="0">
              <a:solidFill>
                <a:prstClr val="black"/>
              </a:solidFill>
              <a:latin typeface="Arial" panose="020B0604020202020204" pitchFamily="34" charset="0"/>
              <a:cs typeface="Arial" panose="020B0604020202020204" pitchFamily="34" charset="0"/>
            </a:endParaRPr>
          </a:p>
          <a:p>
            <a:pPr algn="just"/>
            <a:r>
              <a:rPr lang="es-CO" altLang="es-CO" sz="1200" b="1" dirty="0">
                <a:solidFill>
                  <a:prstClr val="black"/>
                </a:solidFill>
                <a:latin typeface="Arial" panose="020B0604020202020204" pitchFamily="34" charset="0"/>
                <a:cs typeface="Arial" panose="020B0604020202020204" pitchFamily="34" charset="0"/>
              </a:rPr>
              <a:t>Cuentas por pagar comerciales: </a:t>
            </a:r>
            <a:r>
              <a:rPr lang="es-CO" altLang="es-CO" sz="1200" dirty="0">
                <a:solidFill>
                  <a:prstClr val="black"/>
                </a:solidFill>
                <a:latin typeface="Arial" panose="020B0604020202020204" pitchFamily="34" charset="0"/>
                <a:cs typeface="Arial" panose="020B0604020202020204" pitchFamily="34" charset="0"/>
              </a:rPr>
              <a:t>Con una participación del 7% del total de los pasivos al corte del 31 de marzo del 2017 se evidencia una disminución del 39% correspondiente a los siguientes conceptos: honorarios $120 millones, correspondiente a los siguientes terceros, </a:t>
            </a:r>
            <a:r>
              <a:rPr lang="es-CO" altLang="es-CO" sz="1050" dirty="0">
                <a:solidFill>
                  <a:prstClr val="black"/>
                </a:solidFill>
                <a:latin typeface="Arial" panose="020B0604020202020204" pitchFamily="34" charset="0"/>
                <a:cs typeface="Arial" panose="020B0604020202020204" pitchFamily="34" charset="0"/>
              </a:rPr>
              <a:t>CONSORCIO CALI FUTURA por $62,4 millones, CRITERIUM SAS $52,4, ENTABLAMENTO S.A.S. $10,3 millones y FIGUEROA CARDOZO FELIPE EDUARDO $172,5 millones.</a:t>
            </a:r>
            <a:r>
              <a:rPr lang="es-CO" altLang="es-CO" sz="1200" dirty="0">
                <a:solidFill>
                  <a:prstClr val="black"/>
                </a:solidFill>
                <a:latin typeface="Arial" panose="020B0604020202020204" pitchFamily="34" charset="0"/>
                <a:cs typeface="Arial" panose="020B0604020202020204" pitchFamily="34" charset="0"/>
              </a:rPr>
              <a:t> Disminución de pago de fondos por $713 millones de pesos, correspondiente a los siguientes terceros: </a:t>
            </a:r>
            <a:r>
              <a:rPr lang="es-CO" altLang="es-CO" sz="1050" dirty="0">
                <a:solidFill>
                  <a:prstClr val="black"/>
                </a:solidFill>
                <a:latin typeface="Arial" panose="020B0604020202020204" pitchFamily="34" charset="0"/>
                <a:cs typeface="Arial" panose="020B0604020202020204" pitchFamily="34" charset="0"/>
              </a:rPr>
              <a:t>CLUSTER DEVELOPMENT SAS por $312 millones, FUNDACION HOSPITAL UNIVERSITARIO DEL VALLE $38,3 millones, PRICEWATERHOUSECOOPERS ASESORES GERENCIALES LTDA. 32,4 millones, RODRIGUEZ ROMAN GINNA MARCELA $12 millones y UNIVERSIDAD DEL VALLE $79,9 millones. </a:t>
            </a:r>
            <a:r>
              <a:rPr lang="es-CO" altLang="es-CO" sz="1200" dirty="0">
                <a:solidFill>
                  <a:prstClr val="black"/>
                </a:solidFill>
                <a:latin typeface="Arial" panose="020B0604020202020204" pitchFamily="34" charset="0"/>
                <a:cs typeface="Arial" panose="020B0604020202020204" pitchFamily="34" charset="0"/>
              </a:rPr>
              <a:t>Así como la disminución de las otras cuentas por pagar de $683 millones de pesos del </a:t>
            </a:r>
            <a:r>
              <a:rPr lang="es-CO" altLang="es-CO" sz="1050" dirty="0">
                <a:solidFill>
                  <a:prstClr val="black"/>
                </a:solidFill>
                <a:latin typeface="Arial" panose="020B0604020202020204" pitchFamily="34" charset="0"/>
                <a:cs typeface="Arial" panose="020B0604020202020204" pitchFamily="34" charset="0"/>
              </a:rPr>
              <a:t>CENTRO DE EVENTOS VALLE DEL PACIFICO S.A. CEVP</a:t>
            </a:r>
            <a:endParaRPr lang="es-MX" altLang="es-CO" sz="1050" dirty="0">
              <a:solidFill>
                <a:prstClr val="black"/>
              </a:solidFill>
              <a:latin typeface="Arial" panose="020B0604020202020204" pitchFamily="34" charset="0"/>
              <a:cs typeface="Arial" panose="020B0604020202020204" pitchFamily="34" charset="0"/>
            </a:endParaRPr>
          </a:p>
          <a:p>
            <a:pPr algn="just"/>
            <a:endParaRPr lang="es-MX" altLang="es-CO" sz="1200" b="1" dirty="0">
              <a:solidFill>
                <a:prstClr val="black"/>
              </a:solidFill>
              <a:latin typeface="Arial" panose="020B0604020202020204" pitchFamily="34" charset="0"/>
              <a:cs typeface="Arial" panose="020B0604020202020204" pitchFamily="34" charset="0"/>
            </a:endParaRPr>
          </a:p>
          <a:p>
            <a:pPr algn="just"/>
            <a:r>
              <a:rPr lang="es-MX" altLang="es-CO" sz="1200" b="1" dirty="0">
                <a:solidFill>
                  <a:prstClr val="black"/>
                </a:solidFill>
                <a:latin typeface="Arial" panose="020B0604020202020204" pitchFamily="34" charset="0"/>
                <a:cs typeface="Arial" panose="020B0604020202020204" pitchFamily="34" charset="0"/>
              </a:rPr>
              <a:t>Otras cuentas por pagar:</a:t>
            </a:r>
            <a:r>
              <a:rPr lang="es-CO" altLang="es-CO" sz="1200" dirty="0">
                <a:solidFill>
                  <a:prstClr val="black"/>
                </a:solidFill>
                <a:latin typeface="Arial" panose="020B0604020202020204" pitchFamily="34" charset="0"/>
                <a:cs typeface="Arial" panose="020B0604020202020204" pitchFamily="34" charset="0"/>
              </a:rPr>
              <a:t>Al cierre de nuestra auditoría se presenta una disminución de $1,3 mil millones la cual corresponde principalmente a la disminución de separación público privado por $1,2  mil millones de pesos, así como el incremento de la causación aportes de pensiones/ cesantías por $133 millones de pesos. De la misma manera, se presenta una variación negativa de $198 millones correspondiente al pago de salarios por $8 millones de pesos, cesantías $344 millones de pesos e intereses a las cesantías $54 millones de pesos. </a:t>
            </a:r>
            <a:endParaRPr lang="es-MX" altLang="es-CO" sz="1200" b="1" dirty="0">
              <a:solidFill>
                <a:prstClr val="black"/>
              </a:solidFill>
              <a:latin typeface="Arial" panose="020B0604020202020204" pitchFamily="34" charset="0"/>
              <a:cs typeface="Arial" panose="020B0604020202020204" pitchFamily="34" charset="0"/>
            </a:endParaRPr>
          </a:p>
        </p:txBody>
      </p:sp>
      <p:sp>
        <p:nvSpPr>
          <p:cNvPr id="11" name="Título 1"/>
          <p:cNvSpPr>
            <a:spLocks noGrp="1"/>
          </p:cNvSpPr>
          <p:nvPr>
            <p:ph type="title"/>
          </p:nvPr>
        </p:nvSpPr>
        <p:spPr>
          <a:xfrm>
            <a:off x="590872" y="217618"/>
            <a:ext cx="8229600" cy="475078"/>
          </a:xfrm>
        </p:spPr>
        <p:txBody>
          <a:bodyPr>
            <a:normAutofit/>
          </a:bodyPr>
          <a:lstStyle/>
          <a:p>
            <a:pPr algn="r"/>
            <a:r>
              <a:rPr lang="es-MX" sz="2000" b="1" kern="0" dirty="0">
                <a:latin typeface="Arial" panose="020B0604020202020204" pitchFamily="34" charset="0"/>
                <a:cs typeface="Arial" panose="020B0604020202020204" pitchFamily="34" charset="0"/>
              </a:rPr>
              <a:t>III. Análisis de variaciones</a:t>
            </a:r>
            <a:endParaRPr lang="es-CO" sz="2000" b="1" dirty="0">
              <a:cs typeface="Arial" pitchFamily="34" charset="0"/>
            </a:endParaRPr>
          </a:p>
        </p:txBody>
      </p:sp>
    </p:spTree>
    <p:extLst>
      <p:ext uri="{BB962C8B-B14F-4D97-AF65-F5344CB8AC3E}">
        <p14:creationId xmlns:p14="http://schemas.microsoft.com/office/powerpoint/2010/main" val="2475348047"/>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Marcador de contenido"/>
          <p:cNvSpPr>
            <a:spLocks noGrp="1"/>
          </p:cNvSpPr>
          <p:nvPr>
            <p:ph idx="1"/>
          </p:nvPr>
        </p:nvSpPr>
        <p:spPr>
          <a:xfrm>
            <a:off x="5004048" y="785813"/>
            <a:ext cx="3024336" cy="1368152"/>
          </a:xfrm>
          <a:noFill/>
          <a:ln>
            <a:noFill/>
          </a:ln>
          <a:effectLst/>
        </p:spPr>
        <p:txBody>
          <a:bodyPr>
            <a:noAutofit/>
          </a:bodyPr>
          <a:lstStyle/>
          <a:p>
            <a:pPr marL="0" indent="0" algn="ctr">
              <a:buNone/>
              <a:defRPr/>
            </a:pPr>
            <a:endParaRPr lang="es-CO" sz="1800" dirty="0">
              <a:solidFill>
                <a:schemeClr val="bg1"/>
              </a:solidFill>
            </a:endParaRPr>
          </a:p>
          <a:p>
            <a:pPr marL="0" indent="0" algn="r">
              <a:buNone/>
              <a:defRPr/>
            </a:pPr>
            <a:endParaRPr lang="es-CO" sz="1800" dirty="0">
              <a:solidFill>
                <a:schemeClr val="bg1"/>
              </a:solidFill>
            </a:endParaRPr>
          </a:p>
        </p:txBody>
      </p:sp>
      <p:sp>
        <p:nvSpPr>
          <p:cNvPr id="4" name="3 Marcador de número de diapositiva"/>
          <p:cNvSpPr>
            <a:spLocks noGrp="1"/>
          </p:cNvSpPr>
          <p:nvPr>
            <p:ph type="sldNum" sz="quarter" idx="12"/>
          </p:nvPr>
        </p:nvSpPr>
        <p:spPr/>
        <p:txBody>
          <a:bodyPr/>
          <a:lstStyle/>
          <a:p>
            <a:fld id="{3F22BD22-150A-4D9E-9AB7-089112A95F73}" type="slidenum">
              <a:rPr lang="es-CO" smtClean="0">
                <a:solidFill>
                  <a:prstClr val="black"/>
                </a:solidFill>
              </a:rPr>
              <a:pPr/>
              <a:t>13</a:t>
            </a:fld>
            <a:endParaRPr lang="es-CO" dirty="0">
              <a:solidFill>
                <a:prstClr val="black"/>
              </a:solidFill>
            </a:endParaRPr>
          </a:p>
        </p:txBody>
      </p:sp>
      <p:sp>
        <p:nvSpPr>
          <p:cNvPr id="2" name="1 Rectángulo"/>
          <p:cNvSpPr/>
          <p:nvPr/>
        </p:nvSpPr>
        <p:spPr>
          <a:xfrm>
            <a:off x="4788024" y="2164918"/>
            <a:ext cx="4034880" cy="701731"/>
          </a:xfrm>
          <a:prstGeom prst="rect">
            <a:avLst/>
          </a:prstGeom>
        </p:spPr>
        <p:txBody>
          <a:bodyPr wrap="square">
            <a:spAutoFit/>
          </a:bodyPr>
          <a:lstStyle/>
          <a:p>
            <a:pPr algn="ctr">
              <a:spcBef>
                <a:spcPct val="20000"/>
              </a:spcBef>
              <a:defRPr/>
            </a:pPr>
            <a:endParaRPr lang="es-CO" altLang="es-CO" b="1" dirty="0">
              <a:solidFill>
                <a:prstClr val="black"/>
              </a:solidFill>
              <a:latin typeface="Arial" panose="020B0604020202020204" pitchFamily="34" charset="0"/>
              <a:cs typeface="Arial" panose="020B0604020202020204" pitchFamily="34" charset="0"/>
            </a:endParaRPr>
          </a:p>
          <a:p>
            <a:pPr algn="ctr">
              <a:spcBef>
                <a:spcPct val="20000"/>
              </a:spcBef>
              <a:defRPr/>
            </a:pPr>
            <a:endParaRPr lang="es-CO" altLang="es-CO" b="1" dirty="0">
              <a:solidFill>
                <a:prstClr val="black"/>
              </a:solidFill>
              <a:latin typeface="Arial" panose="020B0604020202020204" pitchFamily="34" charset="0"/>
              <a:cs typeface="Arial" panose="020B0604020202020204" pitchFamily="34" charset="0"/>
            </a:endParaRPr>
          </a:p>
        </p:txBody>
      </p:sp>
      <p:sp>
        <p:nvSpPr>
          <p:cNvPr id="10" name="9 Rectángulo"/>
          <p:cNvSpPr/>
          <p:nvPr/>
        </p:nvSpPr>
        <p:spPr>
          <a:xfrm>
            <a:off x="251520" y="717659"/>
            <a:ext cx="8568952" cy="1754326"/>
          </a:xfrm>
          <a:prstGeom prst="rect">
            <a:avLst/>
          </a:prstGeom>
        </p:spPr>
        <p:txBody>
          <a:bodyPr wrap="square">
            <a:spAutoFit/>
          </a:bodyPr>
          <a:lstStyle/>
          <a:p>
            <a:pPr algn="just"/>
            <a:r>
              <a:rPr lang="es-CO" altLang="es-CO" sz="1200" dirty="0">
                <a:solidFill>
                  <a:prstClr val="black"/>
                </a:solidFill>
                <a:latin typeface="Arial" panose="020B0604020202020204" pitchFamily="34" charset="0"/>
                <a:cs typeface="Arial" panose="020B0604020202020204" pitchFamily="34" charset="0"/>
              </a:rPr>
              <a:t>Es de resaltar que a su vez se presentaron los siguientes incrementos por el desarrollo de la operación, prima de servicios por valor de $150 millones de pesos y vacaciones consolidadas por $59 millones de pesos. Adicionalmente, se presenta un incremento en los cargos diferidos por $81 millones de pesos, el cual corresponde a los siguientes terceros: </a:t>
            </a:r>
            <a:r>
              <a:rPr lang="es-CO" altLang="es-CO" sz="1000" dirty="0">
                <a:solidFill>
                  <a:prstClr val="black"/>
                </a:solidFill>
                <a:latin typeface="Arial" panose="020B0604020202020204" pitchFamily="34" charset="0"/>
                <a:cs typeface="Arial" panose="020B0604020202020204" pitchFamily="34" charset="0"/>
              </a:rPr>
              <a:t>ARROCERA LA ESMERALDA S.A.S. por </a:t>
            </a:r>
            <a:r>
              <a:rPr lang="es-CO" altLang="es-CO" sz="1200" dirty="0">
                <a:solidFill>
                  <a:prstClr val="black"/>
                </a:solidFill>
                <a:latin typeface="Arial" panose="020B0604020202020204" pitchFamily="34" charset="0"/>
                <a:cs typeface="Arial" panose="020B0604020202020204" pitchFamily="34" charset="0"/>
              </a:rPr>
              <a:t>$29 millones, </a:t>
            </a:r>
            <a:r>
              <a:rPr lang="es-CO" altLang="es-CO" sz="1000" dirty="0">
                <a:solidFill>
                  <a:prstClr val="black"/>
                </a:solidFill>
                <a:latin typeface="Arial" panose="020B0604020202020204" pitchFamily="34" charset="0"/>
                <a:cs typeface="Arial" panose="020B0604020202020204" pitchFamily="34" charset="0"/>
              </a:rPr>
              <a:t>EFECTIMEDIOS S.A. por </a:t>
            </a:r>
            <a:r>
              <a:rPr lang="es-CO" altLang="es-CO" sz="1200" dirty="0">
                <a:solidFill>
                  <a:prstClr val="black"/>
                </a:solidFill>
                <a:latin typeface="Arial" panose="020B0604020202020204" pitchFamily="34" charset="0"/>
                <a:cs typeface="Arial" panose="020B0604020202020204" pitchFamily="34" charset="0"/>
              </a:rPr>
              <a:t>$14 millones, </a:t>
            </a:r>
            <a:r>
              <a:rPr lang="es-CO" altLang="es-CO" sz="1000" dirty="0">
                <a:solidFill>
                  <a:prstClr val="black"/>
                </a:solidFill>
                <a:latin typeface="Arial" panose="020B0604020202020204" pitchFamily="34" charset="0"/>
                <a:cs typeface="Arial" panose="020B0604020202020204" pitchFamily="34" charset="0"/>
              </a:rPr>
              <a:t>SEGURIDAD NAPOLES LIMITADA por </a:t>
            </a:r>
            <a:r>
              <a:rPr lang="es-CO" altLang="es-CO" sz="1200" dirty="0">
                <a:solidFill>
                  <a:prstClr val="black"/>
                </a:solidFill>
                <a:latin typeface="Arial" panose="020B0604020202020204" pitchFamily="34" charset="0"/>
                <a:cs typeface="Arial" panose="020B0604020202020204" pitchFamily="34" charset="0"/>
              </a:rPr>
              <a:t>$32 millones, </a:t>
            </a:r>
            <a:r>
              <a:rPr lang="es-CO" altLang="es-CO" sz="1000" dirty="0">
                <a:solidFill>
                  <a:prstClr val="black"/>
                </a:solidFill>
                <a:latin typeface="Arial" panose="020B0604020202020204" pitchFamily="34" charset="0"/>
                <a:cs typeface="Arial" panose="020B0604020202020204" pitchFamily="34" charset="0"/>
              </a:rPr>
              <a:t>TECNOQUMICAS</a:t>
            </a:r>
            <a:r>
              <a:rPr lang="es-CO" altLang="es-CO" sz="1200" dirty="0">
                <a:solidFill>
                  <a:prstClr val="black"/>
                </a:solidFill>
                <a:latin typeface="Arial" panose="020B0604020202020204" pitchFamily="34" charset="0"/>
                <a:cs typeface="Arial" panose="020B0604020202020204" pitchFamily="34" charset="0"/>
              </a:rPr>
              <a:t> por $17 millones y el saldo que a la fecha esta pendiente de </a:t>
            </a:r>
            <a:r>
              <a:rPr lang="es-CO" altLang="es-CO" sz="1000" dirty="0">
                <a:solidFill>
                  <a:prstClr val="black"/>
                </a:solidFill>
                <a:latin typeface="Arial" panose="020B0604020202020204" pitchFamily="34" charset="0"/>
                <a:cs typeface="Arial" panose="020B0604020202020204" pitchFamily="34" charset="0"/>
              </a:rPr>
              <a:t>$PAYAN &amp; CIA LIMITADA </a:t>
            </a:r>
            <a:r>
              <a:rPr lang="es-CO" altLang="es-CO" sz="1200" dirty="0">
                <a:solidFill>
                  <a:prstClr val="black"/>
                </a:solidFill>
                <a:latin typeface="Arial" panose="020B0604020202020204" pitchFamily="34" charset="0"/>
                <a:cs typeface="Arial" panose="020B0604020202020204" pitchFamily="34" charset="0"/>
              </a:rPr>
              <a:t>por $6 millones.</a:t>
            </a:r>
            <a:endParaRPr lang="es-MX" altLang="es-CO" sz="1200" dirty="0">
              <a:solidFill>
                <a:prstClr val="black"/>
              </a:solidFill>
              <a:latin typeface="Arial" panose="020B0604020202020204" pitchFamily="34" charset="0"/>
              <a:cs typeface="Arial" panose="020B0604020202020204" pitchFamily="34" charset="0"/>
            </a:endParaRPr>
          </a:p>
          <a:p>
            <a:pPr algn="just"/>
            <a:endParaRPr lang="es-MX" altLang="es-CO" sz="1200" b="1" dirty="0">
              <a:solidFill>
                <a:prstClr val="black"/>
              </a:solidFill>
              <a:latin typeface="Arial" panose="020B0604020202020204" pitchFamily="34" charset="0"/>
              <a:cs typeface="Arial" panose="020B0604020202020204" pitchFamily="34" charset="0"/>
            </a:endParaRPr>
          </a:p>
          <a:p>
            <a:pPr algn="just"/>
            <a:r>
              <a:rPr lang="es-MX" altLang="es-CO" sz="1200" b="1" dirty="0">
                <a:solidFill>
                  <a:prstClr val="black"/>
                </a:solidFill>
                <a:latin typeface="Arial" panose="020B0604020202020204" pitchFamily="34" charset="0"/>
                <a:cs typeface="Arial" panose="020B0604020202020204" pitchFamily="34" charset="0"/>
              </a:rPr>
              <a:t>Otras Pasivos: </a:t>
            </a:r>
            <a:r>
              <a:rPr lang="es-CO" altLang="es-CO" sz="1200" dirty="0">
                <a:solidFill>
                  <a:prstClr val="black"/>
                </a:solidFill>
                <a:latin typeface="Arial" panose="020B0604020202020204" pitchFamily="34" charset="0"/>
                <a:cs typeface="Arial" panose="020B0604020202020204" pitchFamily="34" charset="0"/>
              </a:rPr>
              <a:t>Con una participación del 12% en el pasivo, presenta una disminución del 21%, el cual corresponde a la disminución presentada en los depósitos recibidos por $414 millones de pesos y a la disminución en los ingresos recibidos para terceros por $885 millones de pesos. </a:t>
            </a:r>
            <a:endParaRPr lang="es-MX" altLang="es-CO" sz="1200" b="1" dirty="0">
              <a:solidFill>
                <a:prstClr val="black"/>
              </a:solidFill>
              <a:latin typeface="Arial" panose="020B0604020202020204" pitchFamily="34" charset="0"/>
              <a:cs typeface="Arial" panose="020B0604020202020204" pitchFamily="34" charset="0"/>
            </a:endParaRPr>
          </a:p>
        </p:txBody>
      </p:sp>
      <p:sp>
        <p:nvSpPr>
          <p:cNvPr id="11" name="Título 1"/>
          <p:cNvSpPr>
            <a:spLocks noGrp="1"/>
          </p:cNvSpPr>
          <p:nvPr>
            <p:ph type="title"/>
          </p:nvPr>
        </p:nvSpPr>
        <p:spPr>
          <a:xfrm>
            <a:off x="590872" y="217618"/>
            <a:ext cx="8229600" cy="475078"/>
          </a:xfrm>
        </p:spPr>
        <p:txBody>
          <a:bodyPr>
            <a:normAutofit/>
          </a:bodyPr>
          <a:lstStyle/>
          <a:p>
            <a:pPr algn="r"/>
            <a:r>
              <a:rPr lang="es-MX" sz="2000" b="1" kern="0" dirty="0">
                <a:latin typeface="Arial" panose="020B0604020202020204" pitchFamily="34" charset="0"/>
                <a:cs typeface="Arial" panose="020B0604020202020204" pitchFamily="34" charset="0"/>
              </a:rPr>
              <a:t>III. Análisis de variaciones</a:t>
            </a:r>
            <a:endParaRPr lang="es-CO" sz="2000" b="1" dirty="0">
              <a:cs typeface="Arial" pitchFamily="34" charset="0"/>
            </a:endParaRPr>
          </a:p>
        </p:txBody>
      </p:sp>
    </p:spTree>
    <p:extLst>
      <p:ext uri="{BB962C8B-B14F-4D97-AF65-F5344CB8AC3E}">
        <p14:creationId xmlns:p14="http://schemas.microsoft.com/office/powerpoint/2010/main" val="844779374"/>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Marcador de contenido"/>
          <p:cNvSpPr>
            <a:spLocks noGrp="1"/>
          </p:cNvSpPr>
          <p:nvPr>
            <p:ph idx="1"/>
          </p:nvPr>
        </p:nvSpPr>
        <p:spPr>
          <a:xfrm>
            <a:off x="5004048" y="785813"/>
            <a:ext cx="3024336" cy="1368152"/>
          </a:xfrm>
          <a:noFill/>
          <a:ln>
            <a:noFill/>
          </a:ln>
          <a:effectLst/>
        </p:spPr>
        <p:txBody>
          <a:bodyPr>
            <a:noAutofit/>
          </a:bodyPr>
          <a:lstStyle/>
          <a:p>
            <a:pPr marL="0" indent="0" algn="ctr">
              <a:buNone/>
              <a:defRPr/>
            </a:pPr>
            <a:endParaRPr lang="es-CO" sz="1800" dirty="0">
              <a:solidFill>
                <a:schemeClr val="bg1"/>
              </a:solidFill>
            </a:endParaRPr>
          </a:p>
          <a:p>
            <a:pPr marL="0" indent="0" algn="r">
              <a:buNone/>
              <a:defRPr/>
            </a:pPr>
            <a:endParaRPr lang="es-CO" sz="1800" dirty="0">
              <a:solidFill>
                <a:schemeClr val="bg1"/>
              </a:solidFill>
            </a:endParaRPr>
          </a:p>
        </p:txBody>
      </p:sp>
      <p:sp>
        <p:nvSpPr>
          <p:cNvPr id="4" name="3 Marcador de número de diapositiva"/>
          <p:cNvSpPr>
            <a:spLocks noGrp="1"/>
          </p:cNvSpPr>
          <p:nvPr>
            <p:ph type="sldNum" sz="quarter" idx="12"/>
          </p:nvPr>
        </p:nvSpPr>
        <p:spPr/>
        <p:txBody>
          <a:bodyPr/>
          <a:lstStyle/>
          <a:p>
            <a:fld id="{3F22BD22-150A-4D9E-9AB7-089112A95F73}" type="slidenum">
              <a:rPr lang="es-CO" smtClean="0">
                <a:solidFill>
                  <a:prstClr val="black"/>
                </a:solidFill>
              </a:rPr>
              <a:pPr/>
              <a:t>14</a:t>
            </a:fld>
            <a:endParaRPr lang="es-CO" dirty="0">
              <a:solidFill>
                <a:prstClr val="black"/>
              </a:solidFill>
            </a:endParaRPr>
          </a:p>
        </p:txBody>
      </p:sp>
      <p:sp>
        <p:nvSpPr>
          <p:cNvPr id="2" name="1 Rectángulo"/>
          <p:cNvSpPr/>
          <p:nvPr/>
        </p:nvSpPr>
        <p:spPr>
          <a:xfrm>
            <a:off x="4788024" y="2164918"/>
            <a:ext cx="4034880" cy="701731"/>
          </a:xfrm>
          <a:prstGeom prst="rect">
            <a:avLst/>
          </a:prstGeom>
        </p:spPr>
        <p:txBody>
          <a:bodyPr wrap="square">
            <a:spAutoFit/>
          </a:bodyPr>
          <a:lstStyle/>
          <a:p>
            <a:pPr algn="ctr">
              <a:spcBef>
                <a:spcPct val="20000"/>
              </a:spcBef>
              <a:defRPr/>
            </a:pPr>
            <a:endParaRPr lang="es-CO" altLang="es-CO" b="1" dirty="0">
              <a:solidFill>
                <a:prstClr val="black"/>
              </a:solidFill>
              <a:latin typeface="Arial" panose="020B0604020202020204" pitchFamily="34" charset="0"/>
              <a:cs typeface="Arial" panose="020B0604020202020204" pitchFamily="34" charset="0"/>
            </a:endParaRPr>
          </a:p>
          <a:p>
            <a:pPr algn="ctr">
              <a:spcBef>
                <a:spcPct val="20000"/>
              </a:spcBef>
              <a:defRPr/>
            </a:pPr>
            <a:endParaRPr lang="es-CO" altLang="es-CO" b="1" dirty="0">
              <a:solidFill>
                <a:prstClr val="black"/>
              </a:solidFill>
              <a:latin typeface="Arial" panose="020B0604020202020204" pitchFamily="34" charset="0"/>
              <a:cs typeface="Arial" panose="020B0604020202020204" pitchFamily="34" charset="0"/>
            </a:endParaRPr>
          </a:p>
        </p:txBody>
      </p:sp>
      <p:sp>
        <p:nvSpPr>
          <p:cNvPr id="10" name="9 Rectángulo"/>
          <p:cNvSpPr/>
          <p:nvPr/>
        </p:nvSpPr>
        <p:spPr>
          <a:xfrm>
            <a:off x="323528" y="717659"/>
            <a:ext cx="8496944" cy="5226046"/>
          </a:xfrm>
          <a:prstGeom prst="rect">
            <a:avLst/>
          </a:prstGeom>
        </p:spPr>
        <p:txBody>
          <a:bodyPr wrap="square">
            <a:spAutoFit/>
          </a:bodyPr>
          <a:lstStyle/>
          <a:p>
            <a:pPr algn="just">
              <a:lnSpc>
                <a:spcPct val="90000"/>
              </a:lnSpc>
              <a:spcBef>
                <a:spcPct val="0"/>
              </a:spcBef>
            </a:pPr>
            <a:r>
              <a:rPr lang="es-ES" altLang="es-CO" sz="1200" dirty="0">
                <a:latin typeface="Arial" charset="0"/>
              </a:rPr>
              <a:t>El siguiente es el comparativo del estado de resultados por el periodo entre marzo 31 de 2016 y marzo 31 de 2017 (cifras en miles de pesos)</a:t>
            </a:r>
            <a:r>
              <a:rPr lang="es-CO" altLang="es-CO" sz="1200" dirty="0">
                <a:latin typeface="Arial" charset="0"/>
              </a:rPr>
              <a:t>.</a:t>
            </a:r>
            <a:endParaRPr lang="es-ES" altLang="es-CO" sz="1200" dirty="0">
              <a:latin typeface="Arial" charset="0"/>
            </a:endParaRPr>
          </a:p>
          <a:p>
            <a:pPr algn="just"/>
            <a:endParaRPr lang="es-MX" altLang="es-CO" sz="1200" dirty="0">
              <a:solidFill>
                <a:prstClr val="black"/>
              </a:solidFill>
              <a:latin typeface="Arial" panose="020B0604020202020204" pitchFamily="34" charset="0"/>
              <a:cs typeface="Arial" panose="020B0604020202020204" pitchFamily="34" charset="0"/>
            </a:endParaRPr>
          </a:p>
          <a:p>
            <a:pPr algn="just"/>
            <a:endParaRPr lang="es-MX" altLang="es-CO" sz="1200" dirty="0">
              <a:solidFill>
                <a:prstClr val="black"/>
              </a:solidFill>
              <a:latin typeface="Arial" panose="020B0604020202020204" pitchFamily="34" charset="0"/>
              <a:cs typeface="Arial" panose="020B0604020202020204" pitchFamily="34" charset="0"/>
            </a:endParaRPr>
          </a:p>
          <a:p>
            <a:pPr algn="just"/>
            <a:endParaRPr lang="es-MX" altLang="es-CO" sz="1200" dirty="0">
              <a:solidFill>
                <a:prstClr val="black"/>
              </a:solidFill>
              <a:latin typeface="Arial" panose="020B0604020202020204" pitchFamily="34" charset="0"/>
              <a:cs typeface="Arial" panose="020B0604020202020204" pitchFamily="34" charset="0"/>
            </a:endParaRPr>
          </a:p>
          <a:p>
            <a:pPr algn="just"/>
            <a:endParaRPr lang="es-MX" altLang="es-CO" sz="1200" dirty="0">
              <a:solidFill>
                <a:prstClr val="black"/>
              </a:solidFill>
              <a:latin typeface="Arial" panose="020B0604020202020204" pitchFamily="34" charset="0"/>
              <a:cs typeface="Arial" panose="020B0604020202020204" pitchFamily="34" charset="0"/>
            </a:endParaRPr>
          </a:p>
          <a:p>
            <a:pPr algn="just"/>
            <a:endParaRPr lang="es-MX" altLang="es-CO" sz="1200" dirty="0">
              <a:solidFill>
                <a:prstClr val="black"/>
              </a:solidFill>
              <a:latin typeface="Arial" panose="020B0604020202020204" pitchFamily="34" charset="0"/>
              <a:cs typeface="Arial" panose="020B0604020202020204" pitchFamily="34" charset="0"/>
            </a:endParaRPr>
          </a:p>
          <a:p>
            <a:pPr algn="just"/>
            <a:endParaRPr lang="es-MX" altLang="es-CO" sz="1200" dirty="0">
              <a:solidFill>
                <a:prstClr val="black"/>
              </a:solidFill>
              <a:latin typeface="Arial" panose="020B0604020202020204" pitchFamily="34" charset="0"/>
              <a:cs typeface="Arial" panose="020B0604020202020204" pitchFamily="34" charset="0"/>
            </a:endParaRPr>
          </a:p>
          <a:p>
            <a:pPr algn="just"/>
            <a:endParaRPr lang="es-MX" altLang="es-CO" sz="1200" dirty="0">
              <a:solidFill>
                <a:prstClr val="black"/>
              </a:solidFill>
              <a:latin typeface="Arial" panose="020B0604020202020204" pitchFamily="34" charset="0"/>
              <a:cs typeface="Arial" panose="020B0604020202020204" pitchFamily="34" charset="0"/>
            </a:endParaRPr>
          </a:p>
          <a:p>
            <a:pPr algn="just"/>
            <a:endParaRPr lang="es-MX" altLang="es-CO" sz="1200" dirty="0">
              <a:solidFill>
                <a:prstClr val="black"/>
              </a:solidFill>
              <a:latin typeface="Arial" panose="020B0604020202020204" pitchFamily="34" charset="0"/>
              <a:cs typeface="Arial" panose="020B0604020202020204" pitchFamily="34" charset="0"/>
            </a:endParaRPr>
          </a:p>
          <a:p>
            <a:pPr algn="just"/>
            <a:endParaRPr lang="es-MX" altLang="es-CO" sz="1200" dirty="0">
              <a:solidFill>
                <a:prstClr val="black"/>
              </a:solidFill>
              <a:latin typeface="Arial" panose="020B0604020202020204" pitchFamily="34" charset="0"/>
              <a:cs typeface="Arial" panose="020B0604020202020204" pitchFamily="34" charset="0"/>
            </a:endParaRPr>
          </a:p>
          <a:p>
            <a:pPr algn="just"/>
            <a:endParaRPr lang="es-MX" altLang="es-CO" sz="1200" dirty="0">
              <a:solidFill>
                <a:prstClr val="black"/>
              </a:solidFill>
              <a:latin typeface="Arial" panose="020B0604020202020204" pitchFamily="34" charset="0"/>
              <a:cs typeface="Arial" panose="020B0604020202020204" pitchFamily="34" charset="0"/>
            </a:endParaRPr>
          </a:p>
          <a:p>
            <a:pPr algn="just"/>
            <a:endParaRPr lang="es-MX" altLang="es-CO" sz="1200" dirty="0">
              <a:solidFill>
                <a:prstClr val="black"/>
              </a:solidFill>
              <a:latin typeface="Arial" panose="020B0604020202020204" pitchFamily="34" charset="0"/>
              <a:cs typeface="Arial" panose="020B0604020202020204" pitchFamily="34" charset="0"/>
            </a:endParaRPr>
          </a:p>
          <a:p>
            <a:pPr algn="just"/>
            <a:endParaRPr lang="es-MX" altLang="es-CO" sz="1200" dirty="0">
              <a:solidFill>
                <a:prstClr val="black"/>
              </a:solidFill>
              <a:latin typeface="Arial" panose="020B0604020202020204" pitchFamily="34" charset="0"/>
              <a:cs typeface="Arial" panose="020B0604020202020204" pitchFamily="34" charset="0"/>
            </a:endParaRPr>
          </a:p>
          <a:p>
            <a:pPr algn="just"/>
            <a:endParaRPr lang="es-MX" altLang="es-CO" sz="1200" b="1" dirty="0">
              <a:solidFill>
                <a:prstClr val="black"/>
              </a:solidFill>
              <a:latin typeface="Arial" panose="020B0604020202020204" pitchFamily="34" charset="0"/>
              <a:cs typeface="Arial" panose="020B0604020202020204" pitchFamily="34" charset="0"/>
            </a:endParaRPr>
          </a:p>
          <a:p>
            <a:pPr algn="just"/>
            <a:endParaRPr lang="es-MX" altLang="es-CO" sz="1200" b="1" dirty="0">
              <a:solidFill>
                <a:prstClr val="black"/>
              </a:solidFill>
              <a:latin typeface="Arial" panose="020B0604020202020204" pitchFamily="34" charset="0"/>
              <a:cs typeface="Arial" panose="020B0604020202020204" pitchFamily="34" charset="0"/>
            </a:endParaRPr>
          </a:p>
          <a:p>
            <a:pPr algn="just"/>
            <a:endParaRPr lang="es-MX" altLang="es-CO" sz="1200" b="1" dirty="0">
              <a:solidFill>
                <a:prstClr val="black"/>
              </a:solidFill>
              <a:latin typeface="Arial" panose="020B0604020202020204" pitchFamily="34" charset="0"/>
              <a:cs typeface="Arial" panose="020B0604020202020204" pitchFamily="34" charset="0"/>
            </a:endParaRPr>
          </a:p>
          <a:p>
            <a:pPr algn="just"/>
            <a:endParaRPr lang="es-MX" altLang="es-CO" sz="1200" b="1" dirty="0">
              <a:solidFill>
                <a:prstClr val="black"/>
              </a:solidFill>
              <a:latin typeface="Arial" panose="020B0604020202020204" pitchFamily="34" charset="0"/>
              <a:cs typeface="Arial" panose="020B0604020202020204" pitchFamily="34" charset="0"/>
            </a:endParaRPr>
          </a:p>
          <a:p>
            <a:pPr algn="just"/>
            <a:endParaRPr lang="es-MX" altLang="es-CO" sz="1200" b="1" dirty="0">
              <a:solidFill>
                <a:prstClr val="black"/>
              </a:solidFill>
              <a:latin typeface="Arial" panose="020B0604020202020204" pitchFamily="34" charset="0"/>
              <a:cs typeface="Arial" panose="020B0604020202020204" pitchFamily="34" charset="0"/>
            </a:endParaRPr>
          </a:p>
          <a:p>
            <a:pPr algn="just"/>
            <a:endParaRPr lang="es-MX" altLang="es-CO" sz="1200" b="1" dirty="0">
              <a:solidFill>
                <a:prstClr val="black"/>
              </a:solidFill>
              <a:latin typeface="Arial" panose="020B0604020202020204" pitchFamily="34" charset="0"/>
              <a:cs typeface="Arial" panose="020B0604020202020204" pitchFamily="34" charset="0"/>
            </a:endParaRPr>
          </a:p>
          <a:p>
            <a:pPr algn="just"/>
            <a:endParaRPr lang="es-MX" altLang="es-CO" sz="1200" b="1" dirty="0">
              <a:solidFill>
                <a:prstClr val="black"/>
              </a:solidFill>
              <a:latin typeface="Arial" panose="020B0604020202020204" pitchFamily="34" charset="0"/>
              <a:cs typeface="Arial" panose="020B0604020202020204" pitchFamily="34" charset="0"/>
            </a:endParaRPr>
          </a:p>
          <a:p>
            <a:pPr algn="just"/>
            <a:endParaRPr lang="es-MX" altLang="es-CO" sz="1200" b="1" dirty="0">
              <a:solidFill>
                <a:prstClr val="black"/>
              </a:solidFill>
              <a:latin typeface="Arial" panose="020B0604020202020204" pitchFamily="34" charset="0"/>
              <a:cs typeface="Arial" panose="020B0604020202020204" pitchFamily="34" charset="0"/>
            </a:endParaRPr>
          </a:p>
          <a:p>
            <a:pPr algn="just"/>
            <a:endParaRPr lang="es-MX" altLang="es-CO" sz="1200" b="1" dirty="0">
              <a:solidFill>
                <a:prstClr val="black"/>
              </a:solidFill>
              <a:latin typeface="Arial" panose="020B0604020202020204" pitchFamily="34" charset="0"/>
              <a:cs typeface="Arial" panose="020B0604020202020204" pitchFamily="34" charset="0"/>
            </a:endParaRPr>
          </a:p>
          <a:p>
            <a:pPr algn="just"/>
            <a:endParaRPr lang="es-MX" altLang="es-CO" sz="1200" b="1" dirty="0">
              <a:solidFill>
                <a:prstClr val="black"/>
              </a:solidFill>
              <a:latin typeface="Arial" panose="020B0604020202020204" pitchFamily="34" charset="0"/>
              <a:cs typeface="Arial" panose="020B0604020202020204" pitchFamily="34" charset="0"/>
            </a:endParaRPr>
          </a:p>
          <a:p>
            <a:pPr algn="just"/>
            <a:endParaRPr lang="es-MX" altLang="es-CO" sz="1200" b="1" dirty="0">
              <a:solidFill>
                <a:prstClr val="black"/>
              </a:solidFill>
              <a:latin typeface="Arial" panose="020B0604020202020204" pitchFamily="34" charset="0"/>
              <a:cs typeface="Arial" panose="020B0604020202020204" pitchFamily="34" charset="0"/>
            </a:endParaRPr>
          </a:p>
          <a:p>
            <a:pPr algn="just"/>
            <a:endParaRPr lang="es-MX" altLang="es-CO" sz="1200" b="1" dirty="0">
              <a:solidFill>
                <a:prstClr val="black"/>
              </a:solidFill>
              <a:latin typeface="Arial" panose="020B0604020202020204" pitchFamily="34" charset="0"/>
              <a:cs typeface="Arial" panose="020B0604020202020204" pitchFamily="34" charset="0"/>
            </a:endParaRPr>
          </a:p>
          <a:p>
            <a:pPr algn="just"/>
            <a:endParaRPr lang="es-MX" altLang="es-CO" sz="1200" b="1" dirty="0">
              <a:solidFill>
                <a:prstClr val="black"/>
              </a:solidFill>
              <a:latin typeface="Arial" panose="020B0604020202020204" pitchFamily="34" charset="0"/>
              <a:cs typeface="Arial" panose="020B0604020202020204" pitchFamily="34" charset="0"/>
            </a:endParaRPr>
          </a:p>
          <a:p>
            <a:pPr algn="just"/>
            <a:endParaRPr lang="es-MX" altLang="es-CO" sz="1200" b="1" dirty="0">
              <a:solidFill>
                <a:prstClr val="black"/>
              </a:solidFill>
              <a:latin typeface="Arial" panose="020B0604020202020204" pitchFamily="34" charset="0"/>
              <a:cs typeface="Arial" panose="020B0604020202020204" pitchFamily="34" charset="0"/>
            </a:endParaRPr>
          </a:p>
        </p:txBody>
      </p:sp>
      <p:graphicFrame>
        <p:nvGraphicFramePr>
          <p:cNvPr id="3" name="2 Tabla"/>
          <p:cNvGraphicFramePr>
            <a:graphicFrameLocks noGrp="1"/>
          </p:cNvGraphicFramePr>
          <p:nvPr>
            <p:extLst>
              <p:ext uri="{D42A27DB-BD31-4B8C-83A1-F6EECF244321}">
                <p14:modId xmlns:p14="http://schemas.microsoft.com/office/powerpoint/2010/main" val="227970386"/>
              </p:ext>
            </p:extLst>
          </p:nvPr>
        </p:nvGraphicFramePr>
        <p:xfrm>
          <a:off x="683568" y="1268760"/>
          <a:ext cx="7416824" cy="4338786"/>
        </p:xfrm>
        <a:graphic>
          <a:graphicData uri="http://schemas.openxmlformats.org/drawingml/2006/table">
            <a:tbl>
              <a:tblPr/>
              <a:tblGrid>
                <a:gridCol w="2154824">
                  <a:extLst>
                    <a:ext uri="{9D8B030D-6E8A-4147-A177-3AD203B41FA5}">
                      <a16:colId xmlns:a16="http://schemas.microsoft.com/office/drawing/2014/main" xmlns="" val="20000"/>
                    </a:ext>
                  </a:extLst>
                </a:gridCol>
                <a:gridCol w="615580">
                  <a:extLst>
                    <a:ext uri="{9D8B030D-6E8A-4147-A177-3AD203B41FA5}">
                      <a16:colId xmlns:a16="http://schemas.microsoft.com/office/drawing/2014/main" xmlns="" val="20001"/>
                    </a:ext>
                  </a:extLst>
                </a:gridCol>
                <a:gridCol w="1246551">
                  <a:extLst>
                    <a:ext uri="{9D8B030D-6E8A-4147-A177-3AD203B41FA5}">
                      <a16:colId xmlns:a16="http://schemas.microsoft.com/office/drawing/2014/main" xmlns="" val="20002"/>
                    </a:ext>
                  </a:extLst>
                </a:gridCol>
                <a:gridCol w="823499">
                  <a:extLst>
                    <a:ext uri="{9D8B030D-6E8A-4147-A177-3AD203B41FA5}">
                      <a16:colId xmlns:a16="http://schemas.microsoft.com/office/drawing/2014/main" xmlns="" val="20003"/>
                    </a:ext>
                  </a:extLst>
                </a:gridCol>
                <a:gridCol w="1093005">
                  <a:extLst>
                    <a:ext uri="{9D8B030D-6E8A-4147-A177-3AD203B41FA5}">
                      <a16:colId xmlns:a16="http://schemas.microsoft.com/office/drawing/2014/main" xmlns="" val="20004"/>
                    </a:ext>
                  </a:extLst>
                </a:gridCol>
                <a:gridCol w="858790">
                  <a:extLst>
                    <a:ext uri="{9D8B030D-6E8A-4147-A177-3AD203B41FA5}">
                      <a16:colId xmlns:a16="http://schemas.microsoft.com/office/drawing/2014/main" xmlns="" val="20005"/>
                    </a:ext>
                  </a:extLst>
                </a:gridCol>
                <a:gridCol w="624575">
                  <a:extLst>
                    <a:ext uri="{9D8B030D-6E8A-4147-A177-3AD203B41FA5}">
                      <a16:colId xmlns:a16="http://schemas.microsoft.com/office/drawing/2014/main" xmlns="" val="20006"/>
                    </a:ext>
                  </a:extLst>
                </a:gridCol>
              </a:tblGrid>
              <a:tr h="128943">
                <a:tc>
                  <a:txBody>
                    <a:bodyPr/>
                    <a:lstStyle/>
                    <a:p>
                      <a:pPr algn="ctr" fontAlgn="b"/>
                      <a:r>
                        <a:rPr lang="es-CO" sz="1000" b="1" i="0" u="none" strike="noStrike" dirty="0">
                          <a:solidFill>
                            <a:srgbClr val="FFFFFF"/>
                          </a:solidFill>
                          <a:effectLst/>
                          <a:latin typeface="Arial"/>
                        </a:rPr>
                        <a:t>Descripción</a:t>
                      </a:r>
                    </a:p>
                  </a:txBody>
                  <a:tcPr marL="18000" marR="18000" marT="18000" marB="1800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66092"/>
                    </a:solidFill>
                  </a:tcPr>
                </a:tc>
                <a:tc>
                  <a:txBody>
                    <a:bodyPr/>
                    <a:lstStyle/>
                    <a:p>
                      <a:pPr algn="ctr" fontAlgn="b"/>
                      <a:r>
                        <a:rPr lang="es-CO" sz="1000" b="1" i="0" u="sng" strike="noStrike">
                          <a:solidFill>
                            <a:srgbClr val="FFFFFF"/>
                          </a:solidFill>
                          <a:effectLst/>
                          <a:latin typeface="Arial"/>
                        </a:rPr>
                        <a:t>% Part</a:t>
                      </a:r>
                    </a:p>
                  </a:txBody>
                  <a:tcPr marL="18000" marR="18000" marT="18000" marB="1800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66092"/>
                    </a:solidFill>
                  </a:tcPr>
                </a:tc>
                <a:tc>
                  <a:txBody>
                    <a:bodyPr/>
                    <a:lstStyle/>
                    <a:p>
                      <a:pPr algn="ctr" fontAlgn="b"/>
                      <a:r>
                        <a:rPr lang="es-CO" sz="1000" b="1" i="0" u="sng" strike="noStrike">
                          <a:solidFill>
                            <a:srgbClr val="FFFFFF"/>
                          </a:solidFill>
                          <a:effectLst/>
                          <a:latin typeface="Arial"/>
                        </a:rPr>
                        <a:t>31-mar-17</a:t>
                      </a:r>
                    </a:p>
                  </a:txBody>
                  <a:tcPr marL="18000" marR="18000" marT="18000" marB="1800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66092"/>
                    </a:solidFill>
                  </a:tcPr>
                </a:tc>
                <a:tc>
                  <a:txBody>
                    <a:bodyPr/>
                    <a:lstStyle/>
                    <a:p>
                      <a:pPr algn="ctr" fontAlgn="b"/>
                      <a:r>
                        <a:rPr lang="es-CO" sz="1000" b="1" i="0" u="sng" strike="noStrike">
                          <a:solidFill>
                            <a:srgbClr val="FFFFFF"/>
                          </a:solidFill>
                          <a:effectLst/>
                          <a:latin typeface="Arial"/>
                        </a:rPr>
                        <a:t>% Part</a:t>
                      </a:r>
                    </a:p>
                  </a:txBody>
                  <a:tcPr marL="18000" marR="18000" marT="18000" marB="1800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66092"/>
                    </a:solidFill>
                  </a:tcPr>
                </a:tc>
                <a:tc>
                  <a:txBody>
                    <a:bodyPr/>
                    <a:lstStyle/>
                    <a:p>
                      <a:pPr algn="ctr" fontAlgn="b"/>
                      <a:r>
                        <a:rPr lang="es-CO" sz="1000" b="1" i="0" u="sng" strike="noStrike">
                          <a:solidFill>
                            <a:srgbClr val="FFFFFF"/>
                          </a:solidFill>
                          <a:effectLst/>
                          <a:latin typeface="Arial"/>
                        </a:rPr>
                        <a:t>31-mar-16</a:t>
                      </a:r>
                    </a:p>
                  </a:txBody>
                  <a:tcPr marL="18000" marR="18000" marT="18000" marB="1800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66092"/>
                    </a:solidFill>
                  </a:tcPr>
                </a:tc>
                <a:tc>
                  <a:txBody>
                    <a:bodyPr/>
                    <a:lstStyle/>
                    <a:p>
                      <a:pPr algn="ctr" fontAlgn="b"/>
                      <a:r>
                        <a:rPr lang="es-CO" sz="1000" b="1" i="0" u="sng" strike="noStrike">
                          <a:solidFill>
                            <a:srgbClr val="FFFFFF"/>
                          </a:solidFill>
                          <a:effectLst/>
                          <a:latin typeface="Arial"/>
                        </a:rPr>
                        <a:t>var</a:t>
                      </a:r>
                    </a:p>
                  </a:txBody>
                  <a:tcPr marL="18000" marR="18000" marT="18000" marB="1800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66092"/>
                    </a:solidFill>
                  </a:tcPr>
                </a:tc>
                <a:tc>
                  <a:txBody>
                    <a:bodyPr/>
                    <a:lstStyle/>
                    <a:p>
                      <a:pPr algn="ctr" fontAlgn="b"/>
                      <a:r>
                        <a:rPr lang="es-CO" sz="1000" b="1" i="0" u="sng" strike="noStrike">
                          <a:solidFill>
                            <a:srgbClr val="FFFFFF"/>
                          </a:solidFill>
                          <a:effectLst/>
                          <a:latin typeface="Arial"/>
                        </a:rPr>
                        <a:t>% var</a:t>
                      </a:r>
                    </a:p>
                  </a:txBody>
                  <a:tcPr marL="18000" marR="18000" marT="18000" marB="1800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66092"/>
                    </a:solidFill>
                  </a:tcPr>
                </a:tc>
                <a:extLst>
                  <a:ext uri="{0D108BD9-81ED-4DB2-BD59-A6C34878D82A}">
                    <a16:rowId xmlns:a16="http://schemas.microsoft.com/office/drawing/2014/main" xmlns="" val="10000"/>
                  </a:ext>
                </a:extLst>
              </a:tr>
              <a:tr h="128943">
                <a:tc>
                  <a:txBody>
                    <a:bodyPr/>
                    <a:lstStyle/>
                    <a:p>
                      <a:pPr algn="l" fontAlgn="b"/>
                      <a:r>
                        <a:rPr lang="es-CO" sz="1000" b="1" i="0" u="none" strike="noStrike" dirty="0">
                          <a:effectLst/>
                          <a:latin typeface="Arial"/>
                        </a:rPr>
                        <a:t>Ingresos Ordinarios</a:t>
                      </a:r>
                    </a:p>
                  </a:txBody>
                  <a:tcPr marL="18000" marR="18000" marT="18000" marB="1800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ctr" fontAlgn="b"/>
                      <a:r>
                        <a:rPr lang="es-CO" sz="1000" b="1" i="0" u="none" strike="noStrike">
                          <a:effectLst/>
                          <a:latin typeface="Arial"/>
                        </a:rPr>
                        <a:t> </a:t>
                      </a:r>
                    </a:p>
                  </a:txBody>
                  <a:tcPr marL="18000" marR="18000" marT="18000" marB="1800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ctr" fontAlgn="b"/>
                      <a:r>
                        <a:rPr lang="es-CO" sz="1000" b="1" i="0" u="none" strike="noStrike" dirty="0">
                          <a:effectLst/>
                          <a:latin typeface="Arial"/>
                        </a:rPr>
                        <a:t> </a:t>
                      </a:r>
                    </a:p>
                  </a:txBody>
                  <a:tcPr marL="18000" marR="18000" marT="18000" marB="1800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ctr" fontAlgn="b"/>
                      <a:r>
                        <a:rPr lang="es-CO" sz="1000" b="1" i="0" u="none" strike="noStrike">
                          <a:effectLst/>
                          <a:latin typeface="Arial"/>
                        </a:rPr>
                        <a:t> </a:t>
                      </a:r>
                    </a:p>
                  </a:txBody>
                  <a:tcPr marL="18000" marR="18000" marT="18000" marB="1800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ctr" fontAlgn="b"/>
                      <a:r>
                        <a:rPr lang="es-CO" sz="1000" b="1" i="0" u="none" strike="noStrike">
                          <a:effectLst/>
                          <a:latin typeface="Arial"/>
                        </a:rPr>
                        <a:t> </a:t>
                      </a:r>
                    </a:p>
                  </a:txBody>
                  <a:tcPr marL="18000" marR="18000" marT="18000" marB="1800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l" fontAlgn="b"/>
                      <a:r>
                        <a:rPr lang="es-CO" sz="1000" b="0" i="0" u="none" strike="noStrike">
                          <a:effectLst/>
                          <a:latin typeface="Arial"/>
                        </a:rPr>
                        <a:t> </a:t>
                      </a:r>
                    </a:p>
                  </a:txBody>
                  <a:tcPr marL="18000" marR="18000" marT="18000" marB="1800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l" fontAlgn="b"/>
                      <a:r>
                        <a:rPr lang="es-CO" sz="1000" b="0" i="0" u="none" strike="noStrike">
                          <a:effectLst/>
                          <a:latin typeface="Arial"/>
                        </a:rPr>
                        <a:t> </a:t>
                      </a:r>
                    </a:p>
                  </a:txBody>
                  <a:tcPr marL="18000" marR="18000" marT="18000" marB="18000" anchor="b">
                    <a:lnL>
                      <a:noFill/>
                    </a:lnL>
                    <a:lnR>
                      <a:noFill/>
                    </a:lnR>
                    <a:lnT w="635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xmlns="" val="10001"/>
                  </a:ext>
                </a:extLst>
              </a:tr>
              <a:tr h="135729">
                <a:tc>
                  <a:txBody>
                    <a:bodyPr/>
                    <a:lstStyle/>
                    <a:p>
                      <a:pPr algn="l" fontAlgn="b"/>
                      <a:r>
                        <a:rPr lang="es-CO" sz="1000" b="0" i="0" u="none" strike="noStrike" dirty="0">
                          <a:effectLst/>
                          <a:latin typeface="Arial"/>
                        </a:rPr>
                        <a:t>Ingresos Del Período</a:t>
                      </a:r>
                    </a:p>
                  </a:txBody>
                  <a:tcPr marL="18000" marR="18000" marT="18000" marB="1800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s-CO" sz="1000" b="1" i="0" u="none" strike="noStrike">
                          <a:effectLst/>
                          <a:latin typeface="Arial"/>
                        </a:rPr>
                        <a:t>100%</a:t>
                      </a:r>
                    </a:p>
                  </a:txBody>
                  <a:tcPr marL="18000" marR="18000" marT="18000" marB="1800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s-CO" sz="1000" b="0" i="0" u="none" strike="noStrike">
                          <a:effectLst/>
                          <a:latin typeface="Arial"/>
                        </a:rPr>
                        <a:t>(31.482.696)</a:t>
                      </a:r>
                    </a:p>
                  </a:txBody>
                  <a:tcPr marL="18000" marR="18000" marT="18000" marB="1800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s-CO" sz="1000" b="1" i="0" u="none" strike="noStrike">
                          <a:effectLst/>
                          <a:latin typeface="Arial"/>
                        </a:rPr>
                        <a:t>100%</a:t>
                      </a:r>
                    </a:p>
                  </a:txBody>
                  <a:tcPr marL="18000" marR="18000" marT="18000" marB="1800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s-CO" sz="1000" b="0" i="0" u="none" strike="noStrike">
                          <a:effectLst/>
                          <a:latin typeface="Arial"/>
                        </a:rPr>
                        <a:t>(27.710.132)</a:t>
                      </a:r>
                    </a:p>
                  </a:txBody>
                  <a:tcPr marL="18000" marR="18000" marT="18000" marB="1800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s-CO" sz="1000" b="0" i="0" u="none" strike="noStrike">
                          <a:effectLst/>
                          <a:latin typeface="Arial"/>
                        </a:rPr>
                        <a:t>(3.772.564)</a:t>
                      </a:r>
                    </a:p>
                  </a:txBody>
                  <a:tcPr marL="18000" marR="18000" marT="18000" marB="1800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s-CO" sz="1000" b="0" i="0" u="none" strike="noStrike">
                          <a:effectLst/>
                          <a:latin typeface="Arial"/>
                        </a:rPr>
                        <a:t> </a:t>
                      </a:r>
                    </a:p>
                  </a:txBody>
                  <a:tcPr marL="18000" marR="18000" marT="18000" marB="18000" anchor="b">
                    <a:lnL>
                      <a:noFill/>
                    </a:lnL>
                    <a:lnR>
                      <a:noFill/>
                    </a:lnR>
                    <a:lnT>
                      <a:noFill/>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2"/>
                  </a:ext>
                </a:extLst>
              </a:tr>
              <a:tr h="128943">
                <a:tc>
                  <a:txBody>
                    <a:bodyPr/>
                    <a:lstStyle/>
                    <a:p>
                      <a:pPr algn="l" fontAlgn="b"/>
                      <a:r>
                        <a:rPr lang="es-CO" sz="1000" b="1" i="0" u="none" strike="noStrike" dirty="0">
                          <a:effectLst/>
                          <a:latin typeface="Arial"/>
                        </a:rPr>
                        <a:t>Total Ingresos Operacionales</a:t>
                      </a:r>
                    </a:p>
                  </a:txBody>
                  <a:tcPr marL="18000" marR="18000" marT="18000" marB="1800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s-CO" sz="1000" b="0" i="0" u="none" strike="noStrike" dirty="0">
                          <a:effectLst/>
                          <a:latin typeface="Arial"/>
                        </a:rPr>
                        <a:t> </a:t>
                      </a:r>
                    </a:p>
                  </a:txBody>
                  <a:tcPr marL="18000" marR="18000" marT="18000" marB="1800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s-CO" sz="1000" b="1" i="0" u="none" strike="noStrike">
                          <a:effectLst/>
                          <a:latin typeface="Arial"/>
                        </a:rPr>
                        <a:t>(31.482.696)</a:t>
                      </a:r>
                    </a:p>
                  </a:txBody>
                  <a:tcPr marL="18000" marR="18000" marT="18000" marB="1800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s-CO" sz="1000" b="1" i="0" u="none" strike="noStrike">
                          <a:effectLst/>
                          <a:latin typeface="Arial"/>
                        </a:rPr>
                        <a:t> </a:t>
                      </a:r>
                    </a:p>
                  </a:txBody>
                  <a:tcPr marL="18000" marR="18000" marT="18000" marB="1800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s-CO" sz="1000" b="1" i="0" u="none" strike="noStrike">
                          <a:effectLst/>
                          <a:latin typeface="Arial"/>
                        </a:rPr>
                        <a:t>(27.710.132)</a:t>
                      </a:r>
                    </a:p>
                  </a:txBody>
                  <a:tcPr marL="18000" marR="18000" marT="18000" marB="1800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s-CO" sz="1000" b="1" i="0" u="none" strike="noStrike">
                          <a:effectLst/>
                          <a:latin typeface="Arial"/>
                        </a:rPr>
                        <a:t>(3.772.564)</a:t>
                      </a:r>
                    </a:p>
                  </a:txBody>
                  <a:tcPr marL="18000" marR="18000" marT="18000" marB="1800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s-CO" sz="1000" b="1" i="0" u="none" strike="noStrike">
                          <a:effectLst/>
                          <a:latin typeface="Arial"/>
                        </a:rPr>
                        <a:t>14%</a:t>
                      </a:r>
                    </a:p>
                  </a:txBody>
                  <a:tcPr marL="18000" marR="18000" marT="18000" marB="1800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3"/>
                  </a:ext>
                </a:extLst>
              </a:tr>
              <a:tr h="128943">
                <a:tc>
                  <a:txBody>
                    <a:bodyPr/>
                    <a:lstStyle/>
                    <a:p>
                      <a:pPr algn="l" fontAlgn="b"/>
                      <a:r>
                        <a:rPr lang="es-CO" sz="1000" b="1" i="0" u="none" strike="noStrike" dirty="0">
                          <a:effectLst/>
                          <a:latin typeface="Arial"/>
                        </a:rPr>
                        <a:t>Resultado Bruto en Ventas</a:t>
                      </a:r>
                    </a:p>
                  </a:txBody>
                  <a:tcPr marL="18000" marR="18000" marT="18000" marB="1800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s-CO" sz="1000" b="1" i="0" u="none" strike="noStrike">
                          <a:effectLst/>
                          <a:latin typeface="Arial"/>
                        </a:rPr>
                        <a:t>100%</a:t>
                      </a:r>
                    </a:p>
                  </a:txBody>
                  <a:tcPr marL="18000" marR="18000" marT="18000" marB="1800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s-CO" sz="1000" b="1" i="0" u="none" strike="noStrike">
                          <a:effectLst/>
                          <a:latin typeface="Arial"/>
                        </a:rPr>
                        <a:t>(31.482.696)</a:t>
                      </a:r>
                    </a:p>
                  </a:txBody>
                  <a:tcPr marL="18000" marR="18000" marT="18000" marB="1800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s-CO" sz="1000" b="1" i="0" u="none" strike="noStrike">
                          <a:effectLst/>
                          <a:latin typeface="Arial"/>
                        </a:rPr>
                        <a:t>100%</a:t>
                      </a:r>
                    </a:p>
                  </a:txBody>
                  <a:tcPr marL="18000" marR="18000" marT="18000" marB="1800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s-CO" sz="1000" b="1" i="0" u="none" strike="noStrike">
                          <a:effectLst/>
                          <a:latin typeface="Arial"/>
                        </a:rPr>
                        <a:t>(27.710.132)</a:t>
                      </a:r>
                    </a:p>
                  </a:txBody>
                  <a:tcPr marL="18000" marR="18000" marT="18000" marB="1800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s-CO" sz="1000" b="1" i="0" u="none" strike="noStrike">
                          <a:effectLst/>
                          <a:latin typeface="Arial"/>
                        </a:rPr>
                        <a:t>(3.772.564)</a:t>
                      </a:r>
                    </a:p>
                  </a:txBody>
                  <a:tcPr marL="18000" marR="18000" marT="18000" marB="1800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s-CO" sz="1000" b="1" i="0" u="none" strike="noStrike">
                          <a:effectLst/>
                          <a:latin typeface="Arial"/>
                        </a:rPr>
                        <a:t>14%</a:t>
                      </a:r>
                    </a:p>
                  </a:txBody>
                  <a:tcPr marL="18000" marR="18000" marT="18000" marB="1800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4"/>
                  </a:ext>
                </a:extLst>
              </a:tr>
              <a:tr h="128943">
                <a:tc>
                  <a:txBody>
                    <a:bodyPr/>
                    <a:lstStyle/>
                    <a:p>
                      <a:pPr algn="l" fontAlgn="b"/>
                      <a:r>
                        <a:rPr lang="es-CO" sz="1000" b="0" i="0" u="none" strike="noStrike" dirty="0">
                          <a:effectLst/>
                          <a:latin typeface="Arial"/>
                        </a:rPr>
                        <a:t> </a:t>
                      </a:r>
                    </a:p>
                  </a:txBody>
                  <a:tcPr marL="18000" marR="18000" marT="18000" marB="1800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l" fontAlgn="b"/>
                      <a:r>
                        <a:rPr lang="es-CO" sz="1000" b="0" i="0" u="none" strike="noStrike">
                          <a:effectLst/>
                          <a:latin typeface="Arial"/>
                        </a:rPr>
                        <a:t> </a:t>
                      </a:r>
                    </a:p>
                  </a:txBody>
                  <a:tcPr marL="18000" marR="18000" marT="18000" marB="1800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l" fontAlgn="b"/>
                      <a:r>
                        <a:rPr lang="es-CO" sz="1000" b="0" i="0" u="none" strike="noStrike">
                          <a:effectLst/>
                          <a:latin typeface="Arial"/>
                        </a:rPr>
                        <a:t> </a:t>
                      </a:r>
                    </a:p>
                  </a:txBody>
                  <a:tcPr marL="18000" marR="18000" marT="18000" marB="1800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ctr" fontAlgn="b"/>
                      <a:r>
                        <a:rPr lang="es-CO" sz="1000" b="0" i="0" u="none" strike="noStrike">
                          <a:effectLst/>
                          <a:latin typeface="Arial"/>
                        </a:rPr>
                        <a:t> </a:t>
                      </a:r>
                    </a:p>
                  </a:txBody>
                  <a:tcPr marL="18000" marR="18000" marT="18000" marB="1800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l" fontAlgn="b"/>
                      <a:r>
                        <a:rPr lang="es-CO" sz="1000" b="0" i="0" u="none" strike="noStrike" dirty="0">
                          <a:effectLst/>
                          <a:latin typeface="Arial"/>
                        </a:rPr>
                        <a:t> </a:t>
                      </a:r>
                    </a:p>
                  </a:txBody>
                  <a:tcPr marL="18000" marR="18000" marT="18000" marB="1800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l" fontAlgn="b"/>
                      <a:r>
                        <a:rPr lang="es-CO" sz="1000" b="0" i="0" u="none" strike="noStrike">
                          <a:effectLst/>
                          <a:latin typeface="Arial"/>
                        </a:rPr>
                        <a:t> </a:t>
                      </a:r>
                    </a:p>
                  </a:txBody>
                  <a:tcPr marL="18000" marR="18000" marT="18000" marB="1800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l" fontAlgn="b"/>
                      <a:r>
                        <a:rPr lang="es-CO" sz="1000" b="0" i="0" u="none" strike="noStrike">
                          <a:effectLst/>
                          <a:latin typeface="Arial"/>
                        </a:rPr>
                        <a:t> </a:t>
                      </a:r>
                    </a:p>
                  </a:txBody>
                  <a:tcPr marL="18000" marR="18000" marT="18000" marB="18000" anchor="b">
                    <a:lnL>
                      <a:noFill/>
                    </a:lnL>
                    <a:lnR>
                      <a:noFill/>
                    </a:lnR>
                    <a:lnT w="635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xmlns="" val="10005"/>
                  </a:ext>
                </a:extLst>
              </a:tr>
              <a:tr h="229986">
                <a:tc>
                  <a:txBody>
                    <a:bodyPr/>
                    <a:lstStyle/>
                    <a:p>
                      <a:pPr algn="l" fontAlgn="b"/>
                      <a:r>
                        <a:rPr lang="es-CO" sz="1000" b="0" i="0" u="none" strike="noStrike" dirty="0">
                          <a:effectLst/>
                          <a:latin typeface="Arial"/>
                        </a:rPr>
                        <a:t>Gastos Operacionales de Administracion</a:t>
                      </a:r>
                    </a:p>
                  </a:txBody>
                  <a:tcPr marL="18000" marR="18000" marT="18000" marB="18000" anchor="b">
                    <a:lnL>
                      <a:noFill/>
                    </a:lnL>
                    <a:lnR>
                      <a:noFill/>
                    </a:lnR>
                    <a:lnT>
                      <a:noFill/>
                    </a:lnT>
                    <a:lnB>
                      <a:noFill/>
                    </a:lnB>
                    <a:noFill/>
                  </a:tcPr>
                </a:tc>
                <a:tc>
                  <a:txBody>
                    <a:bodyPr/>
                    <a:lstStyle/>
                    <a:p>
                      <a:pPr algn="r" fontAlgn="b"/>
                      <a:r>
                        <a:rPr lang="es-CO" sz="1000" b="0" i="0" u="none" strike="noStrike">
                          <a:effectLst/>
                          <a:latin typeface="Arial"/>
                        </a:rPr>
                        <a:t>-25%</a:t>
                      </a:r>
                    </a:p>
                  </a:txBody>
                  <a:tcPr marL="18000" marR="18000" marT="18000" marB="18000" anchor="b">
                    <a:lnL>
                      <a:noFill/>
                    </a:lnL>
                    <a:lnR>
                      <a:noFill/>
                    </a:lnR>
                    <a:lnT>
                      <a:noFill/>
                    </a:lnT>
                    <a:lnB>
                      <a:noFill/>
                    </a:lnB>
                    <a:noFill/>
                  </a:tcPr>
                </a:tc>
                <a:tc>
                  <a:txBody>
                    <a:bodyPr/>
                    <a:lstStyle/>
                    <a:p>
                      <a:pPr algn="r" fontAlgn="b"/>
                      <a:r>
                        <a:rPr lang="es-CO" sz="1000" b="0" i="0" u="none" strike="noStrike">
                          <a:effectLst/>
                          <a:latin typeface="Arial"/>
                        </a:rPr>
                        <a:t>7.749.606</a:t>
                      </a:r>
                    </a:p>
                  </a:txBody>
                  <a:tcPr marL="18000" marR="18000" marT="18000" marB="18000" anchor="b">
                    <a:lnL>
                      <a:noFill/>
                    </a:lnL>
                    <a:lnR>
                      <a:noFill/>
                    </a:lnR>
                    <a:lnT>
                      <a:noFill/>
                    </a:lnT>
                    <a:lnB>
                      <a:noFill/>
                    </a:lnB>
                    <a:noFill/>
                  </a:tcPr>
                </a:tc>
                <a:tc>
                  <a:txBody>
                    <a:bodyPr/>
                    <a:lstStyle/>
                    <a:p>
                      <a:pPr algn="ctr" fontAlgn="b"/>
                      <a:r>
                        <a:rPr lang="es-CO" sz="1000" b="0" i="0" u="none" strike="noStrike">
                          <a:effectLst/>
                          <a:latin typeface="Arial"/>
                        </a:rPr>
                        <a:t>-22%</a:t>
                      </a:r>
                    </a:p>
                  </a:txBody>
                  <a:tcPr marL="18000" marR="18000" marT="18000" marB="18000" anchor="b">
                    <a:lnL>
                      <a:noFill/>
                    </a:lnL>
                    <a:lnR>
                      <a:noFill/>
                    </a:lnR>
                    <a:lnT>
                      <a:noFill/>
                    </a:lnT>
                    <a:lnB>
                      <a:noFill/>
                    </a:lnB>
                    <a:noFill/>
                  </a:tcPr>
                </a:tc>
                <a:tc>
                  <a:txBody>
                    <a:bodyPr/>
                    <a:lstStyle/>
                    <a:p>
                      <a:pPr algn="r" fontAlgn="b"/>
                      <a:r>
                        <a:rPr lang="es-CO" sz="1000" b="0" i="0" u="none" strike="noStrike">
                          <a:effectLst/>
                          <a:latin typeface="Arial"/>
                        </a:rPr>
                        <a:t>6.051.890</a:t>
                      </a:r>
                    </a:p>
                  </a:txBody>
                  <a:tcPr marL="18000" marR="18000" marT="18000" marB="18000" anchor="b">
                    <a:lnL>
                      <a:noFill/>
                    </a:lnL>
                    <a:lnR>
                      <a:noFill/>
                    </a:lnR>
                    <a:lnT>
                      <a:noFill/>
                    </a:lnT>
                    <a:lnB>
                      <a:noFill/>
                    </a:lnB>
                    <a:noFill/>
                  </a:tcPr>
                </a:tc>
                <a:tc>
                  <a:txBody>
                    <a:bodyPr/>
                    <a:lstStyle/>
                    <a:p>
                      <a:pPr algn="r" fontAlgn="b"/>
                      <a:r>
                        <a:rPr lang="es-CO" sz="1000" b="0" i="0" u="none" strike="noStrike">
                          <a:effectLst/>
                          <a:latin typeface="Arial"/>
                        </a:rPr>
                        <a:t>1.697.715</a:t>
                      </a:r>
                    </a:p>
                  </a:txBody>
                  <a:tcPr marL="18000" marR="18000" marT="18000" marB="18000" anchor="b">
                    <a:lnL>
                      <a:noFill/>
                    </a:lnL>
                    <a:lnR>
                      <a:noFill/>
                    </a:lnR>
                    <a:lnT>
                      <a:noFill/>
                    </a:lnT>
                    <a:lnB>
                      <a:noFill/>
                    </a:lnB>
                    <a:noFill/>
                  </a:tcPr>
                </a:tc>
                <a:tc>
                  <a:txBody>
                    <a:bodyPr/>
                    <a:lstStyle/>
                    <a:p>
                      <a:pPr algn="r" fontAlgn="b"/>
                      <a:r>
                        <a:rPr lang="es-CO" sz="1000" b="0" i="0" u="none" strike="noStrike">
                          <a:effectLst/>
                          <a:latin typeface="Arial"/>
                        </a:rPr>
                        <a:t>28%</a:t>
                      </a:r>
                    </a:p>
                  </a:txBody>
                  <a:tcPr marL="18000" marR="18000" marT="18000" marB="18000" anchor="b">
                    <a:lnL>
                      <a:noFill/>
                    </a:lnL>
                    <a:lnR>
                      <a:noFill/>
                    </a:lnR>
                    <a:lnT>
                      <a:noFill/>
                    </a:lnT>
                    <a:lnB>
                      <a:noFill/>
                    </a:lnB>
                    <a:noFill/>
                  </a:tcPr>
                </a:tc>
                <a:extLst>
                  <a:ext uri="{0D108BD9-81ED-4DB2-BD59-A6C34878D82A}">
                    <a16:rowId xmlns:a16="http://schemas.microsoft.com/office/drawing/2014/main" xmlns="" val="10006"/>
                  </a:ext>
                </a:extLst>
              </a:tr>
              <a:tr h="135729">
                <a:tc>
                  <a:txBody>
                    <a:bodyPr/>
                    <a:lstStyle/>
                    <a:p>
                      <a:pPr algn="l" fontAlgn="b"/>
                      <a:r>
                        <a:rPr lang="es-CO" sz="1000" b="0" i="0" u="none" strike="noStrike">
                          <a:effectLst/>
                          <a:latin typeface="Arial"/>
                        </a:rPr>
                        <a:t>Gastos operacionales</a:t>
                      </a:r>
                    </a:p>
                  </a:txBody>
                  <a:tcPr marL="18000" marR="18000" marT="18000" marB="1800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s-CO" sz="1000" b="0" i="0" u="none" strike="noStrike">
                          <a:effectLst/>
                          <a:latin typeface="Arial"/>
                        </a:rPr>
                        <a:t>-3%</a:t>
                      </a:r>
                    </a:p>
                  </a:txBody>
                  <a:tcPr marL="18000" marR="18000" marT="18000" marB="1800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s-CO" sz="1000" b="0" i="0" u="none" strike="noStrike" dirty="0">
                          <a:effectLst/>
                          <a:latin typeface="Arial"/>
                        </a:rPr>
                        <a:t>857.326</a:t>
                      </a:r>
                    </a:p>
                  </a:txBody>
                  <a:tcPr marL="18000" marR="18000" marT="18000" marB="1800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s-CO" sz="1000" b="0" i="0" u="none" strike="noStrike">
                          <a:effectLst/>
                          <a:latin typeface="Arial"/>
                        </a:rPr>
                        <a:t>-2%</a:t>
                      </a:r>
                    </a:p>
                  </a:txBody>
                  <a:tcPr marL="18000" marR="18000" marT="18000" marB="1800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s-CO" sz="1000" b="0" i="0" u="none" strike="noStrike">
                          <a:effectLst/>
                          <a:latin typeface="Arial"/>
                        </a:rPr>
                        <a:t>649.158</a:t>
                      </a:r>
                    </a:p>
                  </a:txBody>
                  <a:tcPr marL="18000" marR="18000" marT="18000" marB="1800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s-CO" sz="1000" b="0" i="0" u="none" strike="noStrike">
                          <a:effectLst/>
                          <a:latin typeface="Arial"/>
                        </a:rPr>
                        <a:t>208.168</a:t>
                      </a:r>
                    </a:p>
                  </a:txBody>
                  <a:tcPr marL="18000" marR="18000" marT="18000" marB="1800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s-CO" sz="1000" b="0" i="0" u="none" strike="noStrike">
                          <a:effectLst/>
                          <a:latin typeface="Arial"/>
                        </a:rPr>
                        <a:t>32%</a:t>
                      </a:r>
                    </a:p>
                  </a:txBody>
                  <a:tcPr marL="18000" marR="18000" marT="18000" marB="18000" anchor="b">
                    <a:lnL>
                      <a:noFill/>
                    </a:lnL>
                    <a:lnR>
                      <a:noFill/>
                    </a:lnR>
                    <a:lnT>
                      <a:noFill/>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7"/>
                  </a:ext>
                </a:extLst>
              </a:tr>
              <a:tr h="128943">
                <a:tc>
                  <a:txBody>
                    <a:bodyPr/>
                    <a:lstStyle/>
                    <a:p>
                      <a:pPr algn="l" fontAlgn="b"/>
                      <a:r>
                        <a:rPr lang="es-CO" sz="1000" b="1" i="0" u="none" strike="noStrike">
                          <a:effectLst/>
                          <a:latin typeface="Arial"/>
                        </a:rPr>
                        <a:t>Total Gastos Operacionales</a:t>
                      </a:r>
                    </a:p>
                  </a:txBody>
                  <a:tcPr marL="18000" marR="18000" marT="18000" marB="1800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s-CO" sz="1000" b="1" i="0" u="none" strike="noStrike">
                          <a:effectLst/>
                          <a:latin typeface="Arial"/>
                        </a:rPr>
                        <a:t>-27%</a:t>
                      </a:r>
                    </a:p>
                  </a:txBody>
                  <a:tcPr marL="18000" marR="18000" marT="18000" marB="1800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s-CO" sz="1000" b="1" i="0" u="none" strike="noStrike" dirty="0">
                          <a:effectLst/>
                          <a:latin typeface="Arial"/>
                        </a:rPr>
                        <a:t>8.606.931</a:t>
                      </a:r>
                    </a:p>
                  </a:txBody>
                  <a:tcPr marL="18000" marR="18000" marT="18000" marB="1800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s-CO" sz="1000" b="1" i="0" u="none" strike="noStrike">
                          <a:effectLst/>
                          <a:latin typeface="Arial"/>
                        </a:rPr>
                        <a:t>-24%</a:t>
                      </a:r>
                    </a:p>
                  </a:txBody>
                  <a:tcPr marL="18000" marR="18000" marT="18000" marB="1800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s-CO" sz="1000" b="1" i="0" u="none" strike="noStrike">
                          <a:effectLst/>
                          <a:latin typeface="Arial"/>
                        </a:rPr>
                        <a:t>6.701.048</a:t>
                      </a:r>
                    </a:p>
                  </a:txBody>
                  <a:tcPr marL="18000" marR="18000" marT="18000" marB="1800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s-CO" sz="1000" b="1" i="0" u="none" strike="noStrike">
                          <a:effectLst/>
                          <a:latin typeface="Arial"/>
                        </a:rPr>
                        <a:t>1.905.883</a:t>
                      </a:r>
                    </a:p>
                  </a:txBody>
                  <a:tcPr marL="18000" marR="18000" marT="18000" marB="1800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s-CO" sz="1000" b="1" i="0" u="none" strike="noStrike">
                          <a:effectLst/>
                          <a:latin typeface="Arial"/>
                        </a:rPr>
                        <a:t>28%</a:t>
                      </a:r>
                    </a:p>
                  </a:txBody>
                  <a:tcPr marL="18000" marR="18000" marT="18000" marB="1800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8"/>
                  </a:ext>
                </a:extLst>
              </a:tr>
              <a:tr h="128943">
                <a:tc>
                  <a:txBody>
                    <a:bodyPr/>
                    <a:lstStyle/>
                    <a:p>
                      <a:pPr algn="l" fontAlgn="b"/>
                      <a:r>
                        <a:rPr lang="es-CO" sz="1000" b="0" i="0" u="none" strike="noStrike" dirty="0">
                          <a:effectLst/>
                          <a:latin typeface="Arial"/>
                        </a:rPr>
                        <a:t> </a:t>
                      </a:r>
                    </a:p>
                  </a:txBody>
                  <a:tcPr marL="18000" marR="18000" marT="18000" marB="1800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s-CO" sz="1000" b="0" i="0" u="none" strike="noStrike" dirty="0">
                          <a:effectLst/>
                          <a:latin typeface="Arial"/>
                        </a:rPr>
                        <a:t> </a:t>
                      </a:r>
                    </a:p>
                  </a:txBody>
                  <a:tcPr marL="18000" marR="18000" marT="18000" marB="1800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s-CO" sz="1000" b="0" i="0" u="none" strike="noStrike">
                          <a:effectLst/>
                          <a:latin typeface="Arial"/>
                        </a:rPr>
                        <a:t> </a:t>
                      </a:r>
                    </a:p>
                  </a:txBody>
                  <a:tcPr marL="18000" marR="18000" marT="18000" marB="1800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s-CO" sz="1000" b="0" i="0" u="none" strike="noStrike" dirty="0">
                          <a:effectLst/>
                          <a:latin typeface="Arial"/>
                        </a:rPr>
                        <a:t> </a:t>
                      </a:r>
                    </a:p>
                  </a:txBody>
                  <a:tcPr marL="18000" marR="18000" marT="18000" marB="1800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s-CO" sz="1000" b="0" i="0" u="none" strike="noStrike">
                          <a:effectLst/>
                          <a:latin typeface="Arial"/>
                        </a:rPr>
                        <a:t> </a:t>
                      </a:r>
                    </a:p>
                  </a:txBody>
                  <a:tcPr marL="18000" marR="18000" marT="18000" marB="1800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s-CO" sz="1000" b="0" i="0" u="none" strike="noStrike">
                          <a:effectLst/>
                          <a:latin typeface="Arial"/>
                        </a:rPr>
                        <a:t> </a:t>
                      </a:r>
                    </a:p>
                  </a:txBody>
                  <a:tcPr marL="18000" marR="18000" marT="18000" marB="1800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s-CO" sz="1000" b="0" i="0" u="none" strike="noStrike">
                          <a:effectLst/>
                          <a:latin typeface="Arial"/>
                        </a:rPr>
                        <a:t> </a:t>
                      </a:r>
                    </a:p>
                  </a:txBody>
                  <a:tcPr marL="18000" marR="18000" marT="18000" marB="1800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9"/>
                  </a:ext>
                </a:extLst>
              </a:tr>
              <a:tr h="128943">
                <a:tc>
                  <a:txBody>
                    <a:bodyPr/>
                    <a:lstStyle/>
                    <a:p>
                      <a:pPr algn="l" fontAlgn="b"/>
                      <a:r>
                        <a:rPr lang="es-CO" sz="1000" b="1" i="0" u="none" strike="noStrike">
                          <a:effectLst/>
                          <a:latin typeface="Arial"/>
                        </a:rPr>
                        <a:t>Resultado Operacional</a:t>
                      </a:r>
                    </a:p>
                  </a:txBody>
                  <a:tcPr marL="18000" marR="18000" marT="18000" marB="1800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s-CO" sz="1000" b="1" i="0" u="none" strike="noStrike" dirty="0">
                          <a:effectLst/>
                          <a:latin typeface="Arial"/>
                        </a:rPr>
                        <a:t>73%</a:t>
                      </a:r>
                    </a:p>
                  </a:txBody>
                  <a:tcPr marL="18000" marR="18000" marT="18000" marB="1800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s-CO" sz="1000" b="1" i="0" u="none" strike="noStrike">
                          <a:effectLst/>
                          <a:latin typeface="Arial"/>
                        </a:rPr>
                        <a:t>(22.875.764)</a:t>
                      </a:r>
                    </a:p>
                  </a:txBody>
                  <a:tcPr marL="18000" marR="18000" marT="18000" marB="1800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s-CO" sz="1000" b="1" i="0" u="none" strike="noStrike">
                          <a:effectLst/>
                          <a:latin typeface="Arial"/>
                        </a:rPr>
                        <a:t>76%</a:t>
                      </a:r>
                    </a:p>
                  </a:txBody>
                  <a:tcPr marL="18000" marR="18000" marT="18000" marB="1800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s-CO" sz="1000" b="1" i="0" u="none" strike="noStrike">
                          <a:effectLst/>
                          <a:latin typeface="Arial"/>
                        </a:rPr>
                        <a:t>(21.009.084)</a:t>
                      </a:r>
                    </a:p>
                  </a:txBody>
                  <a:tcPr marL="18000" marR="18000" marT="18000" marB="1800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s-CO" sz="1000" b="1" i="0" u="none" strike="noStrike">
                          <a:effectLst/>
                          <a:latin typeface="Arial"/>
                        </a:rPr>
                        <a:t>(1.866.680)</a:t>
                      </a:r>
                    </a:p>
                  </a:txBody>
                  <a:tcPr marL="18000" marR="18000" marT="18000" marB="1800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s-CO" sz="1000" b="1" i="0" u="none" strike="noStrike">
                          <a:effectLst/>
                          <a:latin typeface="Arial"/>
                        </a:rPr>
                        <a:t>9%</a:t>
                      </a:r>
                    </a:p>
                  </a:txBody>
                  <a:tcPr marL="18000" marR="18000" marT="18000" marB="1800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10"/>
                  </a:ext>
                </a:extLst>
              </a:tr>
              <a:tr h="128943">
                <a:tc>
                  <a:txBody>
                    <a:bodyPr/>
                    <a:lstStyle/>
                    <a:p>
                      <a:pPr algn="l" fontAlgn="b"/>
                      <a:r>
                        <a:rPr lang="es-CO" sz="1000" b="0" i="0" u="none" strike="noStrike">
                          <a:effectLst/>
                          <a:latin typeface="Arial"/>
                        </a:rPr>
                        <a:t> </a:t>
                      </a:r>
                    </a:p>
                  </a:txBody>
                  <a:tcPr marL="18000" marR="18000" marT="18000" marB="1800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l" fontAlgn="b"/>
                      <a:r>
                        <a:rPr lang="es-CO" sz="1000" b="0" i="0" u="none" strike="noStrike">
                          <a:effectLst/>
                          <a:latin typeface="Arial"/>
                        </a:rPr>
                        <a:t> </a:t>
                      </a:r>
                    </a:p>
                  </a:txBody>
                  <a:tcPr marL="18000" marR="18000" marT="18000" marB="1800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l" fontAlgn="b"/>
                      <a:r>
                        <a:rPr lang="es-CO" sz="1000" b="0" i="0" u="none" strike="noStrike">
                          <a:effectLst/>
                          <a:latin typeface="Arial"/>
                        </a:rPr>
                        <a:t> </a:t>
                      </a:r>
                    </a:p>
                  </a:txBody>
                  <a:tcPr marL="18000" marR="18000" marT="18000" marB="1800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ctr" fontAlgn="b"/>
                      <a:r>
                        <a:rPr lang="es-CO" sz="1000" b="0" i="0" u="none" strike="noStrike" dirty="0">
                          <a:effectLst/>
                          <a:latin typeface="Arial"/>
                        </a:rPr>
                        <a:t> </a:t>
                      </a:r>
                    </a:p>
                  </a:txBody>
                  <a:tcPr marL="18000" marR="18000" marT="18000" marB="1800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l" fontAlgn="b"/>
                      <a:r>
                        <a:rPr lang="es-CO" sz="1000" b="0" i="0" u="none" strike="noStrike">
                          <a:effectLst/>
                          <a:latin typeface="Arial"/>
                        </a:rPr>
                        <a:t> </a:t>
                      </a:r>
                    </a:p>
                  </a:txBody>
                  <a:tcPr marL="18000" marR="18000" marT="18000" marB="1800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l" fontAlgn="b"/>
                      <a:r>
                        <a:rPr lang="es-CO" sz="1000" b="0" i="0" u="none" strike="noStrike">
                          <a:effectLst/>
                          <a:latin typeface="Arial"/>
                        </a:rPr>
                        <a:t> </a:t>
                      </a:r>
                    </a:p>
                  </a:txBody>
                  <a:tcPr marL="18000" marR="18000" marT="18000" marB="1800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l" fontAlgn="b"/>
                      <a:r>
                        <a:rPr lang="es-CO" sz="1000" b="0" i="0" u="none" strike="noStrike">
                          <a:effectLst/>
                          <a:latin typeface="Arial"/>
                        </a:rPr>
                        <a:t> </a:t>
                      </a:r>
                    </a:p>
                  </a:txBody>
                  <a:tcPr marL="18000" marR="18000" marT="18000" marB="18000" anchor="b">
                    <a:lnL>
                      <a:noFill/>
                    </a:lnL>
                    <a:lnR>
                      <a:noFill/>
                    </a:lnR>
                    <a:lnT w="635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xmlns="" val="10011"/>
                  </a:ext>
                </a:extLst>
              </a:tr>
              <a:tr h="229986">
                <a:tc>
                  <a:txBody>
                    <a:bodyPr/>
                    <a:lstStyle/>
                    <a:p>
                      <a:pPr algn="l" fontAlgn="b"/>
                      <a:r>
                        <a:rPr lang="es-CO" sz="1000" b="1" i="0" u="none" strike="noStrike" dirty="0">
                          <a:effectLst/>
                          <a:latin typeface="Arial"/>
                        </a:rPr>
                        <a:t>Otros Ingresos y Egresos Netos</a:t>
                      </a:r>
                    </a:p>
                  </a:txBody>
                  <a:tcPr marL="18000" marR="18000" marT="18000" marB="18000" anchor="b">
                    <a:lnL>
                      <a:noFill/>
                    </a:lnL>
                    <a:lnR>
                      <a:noFill/>
                    </a:lnR>
                    <a:lnT>
                      <a:noFill/>
                    </a:lnT>
                    <a:lnB>
                      <a:noFill/>
                    </a:lnB>
                    <a:noFill/>
                  </a:tcPr>
                </a:tc>
                <a:tc>
                  <a:txBody>
                    <a:bodyPr/>
                    <a:lstStyle/>
                    <a:p>
                      <a:pPr algn="l" fontAlgn="b"/>
                      <a:r>
                        <a:rPr lang="es-CO" sz="1000" b="0" i="0" u="none" strike="noStrike">
                          <a:effectLst/>
                          <a:latin typeface="Arial"/>
                        </a:rPr>
                        <a:t> </a:t>
                      </a:r>
                    </a:p>
                  </a:txBody>
                  <a:tcPr marL="18000" marR="18000" marT="18000" marB="18000" anchor="b">
                    <a:lnL>
                      <a:noFill/>
                    </a:lnL>
                    <a:lnR>
                      <a:noFill/>
                    </a:lnR>
                    <a:lnT>
                      <a:noFill/>
                    </a:lnT>
                    <a:lnB>
                      <a:noFill/>
                    </a:lnB>
                    <a:noFill/>
                  </a:tcPr>
                </a:tc>
                <a:tc>
                  <a:txBody>
                    <a:bodyPr/>
                    <a:lstStyle/>
                    <a:p>
                      <a:pPr algn="l" fontAlgn="b"/>
                      <a:r>
                        <a:rPr lang="es-CO" sz="1000" b="0" i="0" u="none" strike="noStrike" dirty="0">
                          <a:effectLst/>
                          <a:latin typeface="Arial"/>
                        </a:rPr>
                        <a:t> </a:t>
                      </a:r>
                    </a:p>
                  </a:txBody>
                  <a:tcPr marL="18000" marR="18000" marT="18000" marB="18000" anchor="b">
                    <a:lnL>
                      <a:noFill/>
                    </a:lnL>
                    <a:lnR>
                      <a:noFill/>
                    </a:lnR>
                    <a:lnT>
                      <a:noFill/>
                    </a:lnT>
                    <a:lnB>
                      <a:noFill/>
                    </a:lnB>
                    <a:noFill/>
                  </a:tcPr>
                </a:tc>
                <a:tc>
                  <a:txBody>
                    <a:bodyPr/>
                    <a:lstStyle/>
                    <a:p>
                      <a:pPr algn="ctr" fontAlgn="b"/>
                      <a:r>
                        <a:rPr lang="es-CO" sz="1000" b="0" i="0" u="none" strike="noStrike">
                          <a:effectLst/>
                          <a:latin typeface="Arial"/>
                        </a:rPr>
                        <a:t> </a:t>
                      </a:r>
                    </a:p>
                  </a:txBody>
                  <a:tcPr marL="18000" marR="18000" marT="18000" marB="18000" anchor="b">
                    <a:lnL>
                      <a:noFill/>
                    </a:lnL>
                    <a:lnR>
                      <a:noFill/>
                    </a:lnR>
                    <a:lnT>
                      <a:noFill/>
                    </a:lnT>
                    <a:lnB>
                      <a:noFill/>
                    </a:lnB>
                    <a:noFill/>
                  </a:tcPr>
                </a:tc>
                <a:tc>
                  <a:txBody>
                    <a:bodyPr/>
                    <a:lstStyle/>
                    <a:p>
                      <a:pPr algn="l" fontAlgn="b"/>
                      <a:r>
                        <a:rPr lang="es-CO" sz="1000" b="0" i="0" u="none" strike="noStrike" dirty="0">
                          <a:effectLst/>
                          <a:latin typeface="Arial"/>
                        </a:rPr>
                        <a:t> </a:t>
                      </a:r>
                    </a:p>
                  </a:txBody>
                  <a:tcPr marL="18000" marR="18000" marT="18000" marB="18000" anchor="b">
                    <a:lnL>
                      <a:noFill/>
                    </a:lnL>
                    <a:lnR>
                      <a:noFill/>
                    </a:lnR>
                    <a:lnT>
                      <a:noFill/>
                    </a:lnT>
                    <a:lnB>
                      <a:noFill/>
                    </a:lnB>
                    <a:noFill/>
                  </a:tcPr>
                </a:tc>
                <a:tc>
                  <a:txBody>
                    <a:bodyPr/>
                    <a:lstStyle/>
                    <a:p>
                      <a:pPr algn="l" fontAlgn="b"/>
                      <a:r>
                        <a:rPr lang="es-CO" sz="1000" b="0" i="0" u="none" strike="noStrike">
                          <a:effectLst/>
                          <a:latin typeface="Arial"/>
                        </a:rPr>
                        <a:t> </a:t>
                      </a:r>
                    </a:p>
                  </a:txBody>
                  <a:tcPr marL="18000" marR="18000" marT="18000" marB="18000" anchor="b">
                    <a:lnL>
                      <a:noFill/>
                    </a:lnL>
                    <a:lnR>
                      <a:noFill/>
                    </a:lnR>
                    <a:lnT>
                      <a:noFill/>
                    </a:lnT>
                    <a:lnB>
                      <a:noFill/>
                    </a:lnB>
                    <a:noFill/>
                  </a:tcPr>
                </a:tc>
                <a:tc>
                  <a:txBody>
                    <a:bodyPr/>
                    <a:lstStyle/>
                    <a:p>
                      <a:pPr algn="l" fontAlgn="b"/>
                      <a:r>
                        <a:rPr lang="es-CO" sz="1000" b="0" i="0" u="none" strike="noStrike">
                          <a:effectLst/>
                          <a:latin typeface="Arial"/>
                        </a:rPr>
                        <a:t> </a:t>
                      </a:r>
                    </a:p>
                  </a:txBody>
                  <a:tcPr marL="18000" marR="18000" marT="18000" marB="18000" anchor="b">
                    <a:lnL>
                      <a:noFill/>
                    </a:lnL>
                    <a:lnR>
                      <a:noFill/>
                    </a:lnR>
                    <a:lnT>
                      <a:noFill/>
                    </a:lnT>
                    <a:lnB>
                      <a:noFill/>
                    </a:lnB>
                    <a:noFill/>
                  </a:tcPr>
                </a:tc>
                <a:extLst>
                  <a:ext uri="{0D108BD9-81ED-4DB2-BD59-A6C34878D82A}">
                    <a16:rowId xmlns:a16="http://schemas.microsoft.com/office/drawing/2014/main" xmlns="" val="10012"/>
                  </a:ext>
                </a:extLst>
              </a:tr>
              <a:tr h="135729">
                <a:tc>
                  <a:txBody>
                    <a:bodyPr/>
                    <a:lstStyle/>
                    <a:p>
                      <a:pPr algn="l" fontAlgn="b"/>
                      <a:r>
                        <a:rPr lang="es-CO" sz="1000" b="0" i="0" u="none" strike="noStrike">
                          <a:effectLst/>
                          <a:latin typeface="Arial"/>
                        </a:rPr>
                        <a:t>Otros ingresos</a:t>
                      </a:r>
                    </a:p>
                  </a:txBody>
                  <a:tcPr marL="18000" marR="18000" marT="18000" marB="18000" anchor="b">
                    <a:lnL>
                      <a:noFill/>
                    </a:lnL>
                    <a:lnR>
                      <a:noFill/>
                    </a:lnR>
                    <a:lnT>
                      <a:noFill/>
                    </a:lnT>
                    <a:lnB>
                      <a:noFill/>
                    </a:lnB>
                    <a:noFill/>
                  </a:tcPr>
                </a:tc>
                <a:tc>
                  <a:txBody>
                    <a:bodyPr/>
                    <a:lstStyle/>
                    <a:p>
                      <a:pPr algn="r" fontAlgn="b"/>
                      <a:r>
                        <a:rPr lang="es-CO" sz="1000" b="0" i="0" u="none" strike="noStrike">
                          <a:effectLst/>
                          <a:latin typeface="Arial"/>
                        </a:rPr>
                        <a:t>2%</a:t>
                      </a:r>
                    </a:p>
                  </a:txBody>
                  <a:tcPr marL="18000" marR="18000" marT="18000" marB="18000" anchor="b">
                    <a:lnL>
                      <a:noFill/>
                    </a:lnL>
                    <a:lnR>
                      <a:noFill/>
                    </a:lnR>
                    <a:lnT>
                      <a:noFill/>
                    </a:lnT>
                    <a:lnB>
                      <a:noFill/>
                    </a:lnB>
                    <a:noFill/>
                  </a:tcPr>
                </a:tc>
                <a:tc>
                  <a:txBody>
                    <a:bodyPr/>
                    <a:lstStyle/>
                    <a:p>
                      <a:pPr algn="r" fontAlgn="b"/>
                      <a:r>
                        <a:rPr lang="es-CO" sz="1000" b="0" i="0" u="none" strike="noStrike">
                          <a:effectLst/>
                          <a:latin typeface="Arial"/>
                        </a:rPr>
                        <a:t>(565.689)</a:t>
                      </a:r>
                    </a:p>
                  </a:txBody>
                  <a:tcPr marL="18000" marR="18000" marT="18000" marB="18000" anchor="b">
                    <a:lnL>
                      <a:noFill/>
                    </a:lnL>
                    <a:lnR>
                      <a:noFill/>
                    </a:lnR>
                    <a:lnT>
                      <a:noFill/>
                    </a:lnT>
                    <a:lnB>
                      <a:noFill/>
                    </a:lnB>
                    <a:noFill/>
                  </a:tcPr>
                </a:tc>
                <a:tc>
                  <a:txBody>
                    <a:bodyPr/>
                    <a:lstStyle/>
                    <a:p>
                      <a:pPr algn="ctr" fontAlgn="b"/>
                      <a:r>
                        <a:rPr lang="es-CO" sz="1000" b="0" i="0" u="none" strike="noStrike">
                          <a:effectLst/>
                          <a:latin typeface="Arial"/>
                        </a:rPr>
                        <a:t>0%</a:t>
                      </a:r>
                    </a:p>
                  </a:txBody>
                  <a:tcPr marL="18000" marR="18000" marT="18000" marB="18000" anchor="b">
                    <a:lnL>
                      <a:noFill/>
                    </a:lnL>
                    <a:lnR>
                      <a:noFill/>
                    </a:lnR>
                    <a:lnT>
                      <a:noFill/>
                    </a:lnT>
                    <a:lnB>
                      <a:noFill/>
                    </a:lnB>
                    <a:noFill/>
                  </a:tcPr>
                </a:tc>
                <a:tc>
                  <a:txBody>
                    <a:bodyPr/>
                    <a:lstStyle/>
                    <a:p>
                      <a:pPr algn="r" fontAlgn="b"/>
                      <a:r>
                        <a:rPr lang="es-CO" sz="1000" b="0" i="0" u="none" strike="noStrike" dirty="0">
                          <a:effectLst/>
                          <a:latin typeface="Arial"/>
                        </a:rPr>
                        <a:t>(97.789)</a:t>
                      </a:r>
                    </a:p>
                  </a:txBody>
                  <a:tcPr marL="18000" marR="18000" marT="18000" marB="18000" anchor="b">
                    <a:lnL>
                      <a:noFill/>
                    </a:lnL>
                    <a:lnR>
                      <a:noFill/>
                    </a:lnR>
                    <a:lnT>
                      <a:noFill/>
                    </a:lnT>
                    <a:lnB>
                      <a:noFill/>
                    </a:lnB>
                    <a:noFill/>
                  </a:tcPr>
                </a:tc>
                <a:tc>
                  <a:txBody>
                    <a:bodyPr/>
                    <a:lstStyle/>
                    <a:p>
                      <a:pPr algn="r" fontAlgn="b"/>
                      <a:r>
                        <a:rPr lang="es-CO" sz="1000" b="0" i="0" u="none" strike="noStrike">
                          <a:effectLst/>
                          <a:latin typeface="Arial"/>
                        </a:rPr>
                        <a:t>(467.900)</a:t>
                      </a:r>
                    </a:p>
                  </a:txBody>
                  <a:tcPr marL="18000" marR="18000" marT="18000" marB="18000" anchor="b">
                    <a:lnL>
                      <a:noFill/>
                    </a:lnL>
                    <a:lnR>
                      <a:noFill/>
                    </a:lnR>
                    <a:lnT>
                      <a:noFill/>
                    </a:lnT>
                    <a:lnB>
                      <a:noFill/>
                    </a:lnB>
                    <a:noFill/>
                  </a:tcPr>
                </a:tc>
                <a:tc>
                  <a:txBody>
                    <a:bodyPr/>
                    <a:lstStyle/>
                    <a:p>
                      <a:pPr algn="r" fontAlgn="b"/>
                      <a:r>
                        <a:rPr lang="es-CO" sz="1000" b="0" i="0" u="none" strike="noStrike">
                          <a:effectLst/>
                          <a:latin typeface="Arial"/>
                        </a:rPr>
                        <a:t>478%</a:t>
                      </a:r>
                    </a:p>
                  </a:txBody>
                  <a:tcPr marL="18000" marR="18000" marT="18000" marB="18000" anchor="b">
                    <a:lnL>
                      <a:noFill/>
                    </a:lnL>
                    <a:lnR>
                      <a:noFill/>
                    </a:lnR>
                    <a:lnT>
                      <a:noFill/>
                    </a:lnT>
                    <a:lnB>
                      <a:noFill/>
                    </a:lnB>
                    <a:noFill/>
                  </a:tcPr>
                </a:tc>
                <a:extLst>
                  <a:ext uri="{0D108BD9-81ED-4DB2-BD59-A6C34878D82A}">
                    <a16:rowId xmlns:a16="http://schemas.microsoft.com/office/drawing/2014/main" xmlns="" val="10013"/>
                  </a:ext>
                </a:extLst>
              </a:tr>
              <a:tr h="135729">
                <a:tc>
                  <a:txBody>
                    <a:bodyPr/>
                    <a:lstStyle/>
                    <a:p>
                      <a:pPr algn="l" fontAlgn="b"/>
                      <a:r>
                        <a:rPr lang="es-CO" sz="1000" b="0" i="0" u="none" strike="noStrike">
                          <a:effectLst/>
                          <a:latin typeface="Arial"/>
                        </a:rPr>
                        <a:t>Egresos No Operacionales</a:t>
                      </a:r>
                    </a:p>
                  </a:txBody>
                  <a:tcPr marL="18000" marR="18000" marT="18000" marB="1800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s-CO" sz="1000" b="0" i="0" u="none" strike="noStrike">
                          <a:effectLst/>
                          <a:latin typeface="Arial"/>
                        </a:rPr>
                        <a:t>-4%</a:t>
                      </a:r>
                    </a:p>
                  </a:txBody>
                  <a:tcPr marL="18000" marR="18000" marT="18000" marB="1800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s-CO" sz="1000" b="0" i="0" u="none" strike="noStrike" dirty="0">
                          <a:effectLst/>
                          <a:latin typeface="Arial"/>
                        </a:rPr>
                        <a:t>1.393.692</a:t>
                      </a:r>
                    </a:p>
                  </a:txBody>
                  <a:tcPr marL="18000" marR="18000" marT="18000" marB="1800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s-CO" sz="1000" b="0" i="0" u="none" strike="noStrike">
                          <a:effectLst/>
                          <a:latin typeface="Arial"/>
                        </a:rPr>
                        <a:t>-6%</a:t>
                      </a:r>
                    </a:p>
                  </a:txBody>
                  <a:tcPr marL="18000" marR="18000" marT="18000" marB="1800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s-CO" sz="1000" b="0" i="0" u="none" strike="noStrike">
                          <a:effectLst/>
                          <a:latin typeface="Arial"/>
                        </a:rPr>
                        <a:t>1.742.705</a:t>
                      </a:r>
                    </a:p>
                  </a:txBody>
                  <a:tcPr marL="18000" marR="18000" marT="18000" marB="1800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s-CO" sz="1000" b="0" i="0" u="none" strike="noStrike">
                          <a:effectLst/>
                          <a:latin typeface="Arial"/>
                        </a:rPr>
                        <a:t>(349.013)</a:t>
                      </a:r>
                    </a:p>
                  </a:txBody>
                  <a:tcPr marL="18000" marR="18000" marT="18000" marB="1800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b"/>
                      <a:r>
                        <a:rPr lang="es-CO" sz="1000" b="0" i="0" u="none" strike="noStrike">
                          <a:effectLst/>
                          <a:latin typeface="Arial"/>
                        </a:rPr>
                        <a:t>-20%</a:t>
                      </a:r>
                    </a:p>
                  </a:txBody>
                  <a:tcPr marL="18000" marR="18000" marT="18000" marB="18000" anchor="b">
                    <a:lnL>
                      <a:noFill/>
                    </a:lnL>
                    <a:lnR>
                      <a:noFill/>
                    </a:lnR>
                    <a:lnT>
                      <a:noFill/>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14"/>
                  </a:ext>
                </a:extLst>
              </a:tr>
              <a:tr h="128943">
                <a:tc>
                  <a:txBody>
                    <a:bodyPr/>
                    <a:lstStyle/>
                    <a:p>
                      <a:pPr algn="l" fontAlgn="b"/>
                      <a:r>
                        <a:rPr lang="es-CO" sz="1000" b="1" i="0" u="none" strike="noStrike">
                          <a:effectLst/>
                          <a:latin typeface="Arial"/>
                        </a:rPr>
                        <a:t>Resultado no operacional</a:t>
                      </a:r>
                    </a:p>
                  </a:txBody>
                  <a:tcPr marL="18000" marR="18000" marT="18000" marB="1800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s-CO" sz="1000" b="0" i="0" u="none" strike="noStrike">
                          <a:effectLst/>
                          <a:latin typeface="Arial"/>
                        </a:rPr>
                        <a:t>-3%</a:t>
                      </a:r>
                    </a:p>
                  </a:txBody>
                  <a:tcPr marL="18000" marR="18000" marT="18000" marB="1800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s-CO" sz="1000" b="1" i="0" u="none" strike="noStrike" dirty="0">
                          <a:effectLst/>
                          <a:latin typeface="Arial"/>
                        </a:rPr>
                        <a:t>828.003</a:t>
                      </a:r>
                    </a:p>
                  </a:txBody>
                  <a:tcPr marL="18000" marR="18000" marT="18000" marB="1800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s-CO" sz="1000" b="1" i="0" u="none" strike="noStrike">
                          <a:effectLst/>
                          <a:latin typeface="Arial"/>
                        </a:rPr>
                        <a:t>-6%</a:t>
                      </a:r>
                    </a:p>
                  </a:txBody>
                  <a:tcPr marL="18000" marR="18000" marT="18000" marB="1800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s-CO" sz="1000" b="1" i="0" u="none" strike="noStrike">
                          <a:effectLst/>
                          <a:latin typeface="Arial"/>
                        </a:rPr>
                        <a:t>1.644.916</a:t>
                      </a:r>
                    </a:p>
                  </a:txBody>
                  <a:tcPr marL="18000" marR="18000" marT="18000" marB="1800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s-CO" sz="1000" b="1" i="0" u="none" strike="noStrike" dirty="0">
                          <a:effectLst/>
                          <a:latin typeface="Arial"/>
                        </a:rPr>
                        <a:t>(816.913)</a:t>
                      </a:r>
                    </a:p>
                  </a:txBody>
                  <a:tcPr marL="18000" marR="18000" marT="18000" marB="1800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s-CO" sz="1000" b="1" i="0" u="none" strike="noStrike">
                          <a:effectLst/>
                          <a:latin typeface="Arial"/>
                        </a:rPr>
                        <a:t>-50%</a:t>
                      </a:r>
                    </a:p>
                  </a:txBody>
                  <a:tcPr marL="18000" marR="18000" marT="18000" marB="1800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15"/>
                  </a:ext>
                </a:extLst>
              </a:tr>
              <a:tr h="128943">
                <a:tc>
                  <a:txBody>
                    <a:bodyPr/>
                    <a:lstStyle/>
                    <a:p>
                      <a:pPr algn="l" fontAlgn="b"/>
                      <a:r>
                        <a:rPr lang="es-CO" sz="1000" b="0" i="0" u="none" strike="noStrike">
                          <a:effectLst/>
                          <a:latin typeface="Arial"/>
                        </a:rPr>
                        <a:t> </a:t>
                      </a:r>
                    </a:p>
                  </a:txBody>
                  <a:tcPr marL="18000" marR="18000" marT="18000" marB="1800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s-CO" sz="1000" b="0" i="0" u="none" strike="noStrike">
                          <a:effectLst/>
                          <a:latin typeface="Arial"/>
                        </a:rPr>
                        <a:t> </a:t>
                      </a:r>
                    </a:p>
                  </a:txBody>
                  <a:tcPr marL="18000" marR="18000" marT="18000" marB="1800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s-CO" sz="1000" b="1" i="0" u="none" strike="noStrike">
                          <a:effectLst/>
                          <a:latin typeface="Arial"/>
                        </a:rPr>
                        <a:t> </a:t>
                      </a:r>
                    </a:p>
                  </a:txBody>
                  <a:tcPr marL="18000" marR="18000" marT="18000" marB="1800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s-CO" sz="1000" b="0" i="0" u="none" strike="noStrike" dirty="0">
                          <a:effectLst/>
                          <a:latin typeface="Arial"/>
                        </a:rPr>
                        <a:t> </a:t>
                      </a:r>
                    </a:p>
                  </a:txBody>
                  <a:tcPr marL="18000" marR="18000" marT="18000" marB="1800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s-CO" sz="1000" b="0" i="0" u="none" strike="noStrike">
                          <a:effectLst/>
                          <a:latin typeface="Arial"/>
                        </a:rPr>
                        <a:t> </a:t>
                      </a:r>
                    </a:p>
                  </a:txBody>
                  <a:tcPr marL="18000" marR="18000" marT="18000" marB="1800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s-CO" sz="1000" b="0" i="0" u="none" strike="noStrike" dirty="0">
                          <a:effectLst/>
                          <a:latin typeface="Arial"/>
                        </a:rPr>
                        <a:t> </a:t>
                      </a:r>
                    </a:p>
                  </a:txBody>
                  <a:tcPr marL="18000" marR="18000" marT="18000" marB="1800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s-CO" sz="1000" b="0" i="0" u="none" strike="noStrike">
                          <a:effectLst/>
                          <a:latin typeface="Arial"/>
                        </a:rPr>
                        <a:t> </a:t>
                      </a:r>
                    </a:p>
                  </a:txBody>
                  <a:tcPr marL="18000" marR="18000" marT="18000" marB="1800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16"/>
                  </a:ext>
                </a:extLst>
              </a:tr>
              <a:tr h="128943">
                <a:tc>
                  <a:txBody>
                    <a:bodyPr/>
                    <a:lstStyle/>
                    <a:p>
                      <a:pPr algn="l" fontAlgn="b"/>
                      <a:r>
                        <a:rPr lang="es-CO" sz="1000" b="1" i="0" u="none" strike="noStrike">
                          <a:effectLst/>
                          <a:latin typeface="Arial"/>
                        </a:rPr>
                        <a:t>Utilidad antes de Impuestos</a:t>
                      </a:r>
                    </a:p>
                  </a:txBody>
                  <a:tcPr marL="18000" marR="18000" marT="18000" marB="1800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s-CO" sz="1000" b="1" i="0" u="none" strike="noStrike">
                          <a:effectLst/>
                          <a:latin typeface="Arial"/>
                        </a:rPr>
                        <a:t>70%</a:t>
                      </a:r>
                    </a:p>
                  </a:txBody>
                  <a:tcPr marL="18000" marR="18000" marT="18000" marB="1800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s-CO" sz="1000" b="1" i="0" u="none" strike="noStrike">
                          <a:effectLst/>
                          <a:latin typeface="Arial"/>
                        </a:rPr>
                        <a:t>(22.047.761)</a:t>
                      </a:r>
                    </a:p>
                  </a:txBody>
                  <a:tcPr marL="18000" marR="18000" marT="18000" marB="1800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s-CO" sz="1000" b="1" i="0" u="none" strike="noStrike" dirty="0">
                          <a:effectLst/>
                          <a:latin typeface="Arial"/>
                        </a:rPr>
                        <a:t>70%</a:t>
                      </a:r>
                    </a:p>
                  </a:txBody>
                  <a:tcPr marL="18000" marR="18000" marT="18000" marB="1800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s-CO" sz="1000" b="1" i="0" u="none" strike="noStrike">
                          <a:effectLst/>
                          <a:latin typeface="Arial"/>
                        </a:rPr>
                        <a:t>(19.364.168)</a:t>
                      </a:r>
                    </a:p>
                  </a:txBody>
                  <a:tcPr marL="18000" marR="18000" marT="18000" marB="1800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s-CO" sz="1000" b="1" i="0" u="none" strike="noStrike" dirty="0">
                          <a:effectLst/>
                          <a:latin typeface="Arial"/>
                        </a:rPr>
                        <a:t>(2.683.593)</a:t>
                      </a:r>
                    </a:p>
                  </a:txBody>
                  <a:tcPr marL="18000" marR="18000" marT="18000" marB="1800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s-CO" sz="1000" b="1" i="0" u="none" strike="noStrike">
                          <a:effectLst/>
                          <a:latin typeface="Arial"/>
                        </a:rPr>
                        <a:t>14%</a:t>
                      </a:r>
                    </a:p>
                  </a:txBody>
                  <a:tcPr marL="18000" marR="18000" marT="18000" marB="1800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17"/>
                  </a:ext>
                </a:extLst>
              </a:tr>
              <a:tr h="128943">
                <a:tc>
                  <a:txBody>
                    <a:bodyPr/>
                    <a:lstStyle/>
                    <a:p>
                      <a:pPr algn="l" fontAlgn="b"/>
                      <a:r>
                        <a:rPr lang="es-CO" sz="1000" b="0" i="0" u="none" strike="noStrike" dirty="0">
                          <a:effectLst/>
                          <a:latin typeface="Arial"/>
                        </a:rPr>
                        <a:t> </a:t>
                      </a:r>
                    </a:p>
                  </a:txBody>
                  <a:tcPr marL="18000" marR="18000" marT="18000" marB="1800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l" fontAlgn="b"/>
                      <a:r>
                        <a:rPr lang="es-CO" sz="1000" b="0" i="0" u="none" strike="noStrike">
                          <a:effectLst/>
                          <a:latin typeface="Arial"/>
                        </a:rPr>
                        <a:t> </a:t>
                      </a:r>
                    </a:p>
                  </a:txBody>
                  <a:tcPr marL="18000" marR="18000" marT="18000" marB="1800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l" fontAlgn="b"/>
                      <a:r>
                        <a:rPr lang="es-CO" sz="1000" b="0" i="0" u="none" strike="noStrike">
                          <a:effectLst/>
                          <a:latin typeface="Arial"/>
                        </a:rPr>
                        <a:t> </a:t>
                      </a:r>
                    </a:p>
                  </a:txBody>
                  <a:tcPr marL="18000" marR="18000" marT="18000" marB="1800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ctr" fontAlgn="b"/>
                      <a:r>
                        <a:rPr lang="es-CO" sz="1000" b="0" i="0" u="none" strike="noStrike" dirty="0">
                          <a:effectLst/>
                          <a:latin typeface="Arial"/>
                        </a:rPr>
                        <a:t> </a:t>
                      </a:r>
                    </a:p>
                  </a:txBody>
                  <a:tcPr marL="18000" marR="18000" marT="18000" marB="1800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l" fontAlgn="b"/>
                      <a:r>
                        <a:rPr lang="es-CO" sz="1000" b="0" i="0" u="none" strike="noStrike">
                          <a:effectLst/>
                          <a:latin typeface="Arial"/>
                        </a:rPr>
                        <a:t> </a:t>
                      </a:r>
                    </a:p>
                  </a:txBody>
                  <a:tcPr marL="18000" marR="18000" marT="18000" marB="1800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l" fontAlgn="b"/>
                      <a:r>
                        <a:rPr lang="es-CO" sz="1000" b="0" i="0" u="none" strike="noStrike" dirty="0">
                          <a:effectLst/>
                          <a:latin typeface="Arial"/>
                        </a:rPr>
                        <a:t> </a:t>
                      </a:r>
                    </a:p>
                  </a:txBody>
                  <a:tcPr marL="18000" marR="18000" marT="18000" marB="1800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l" fontAlgn="b"/>
                      <a:r>
                        <a:rPr lang="es-CO" sz="1000" b="0" i="0" u="none" strike="noStrike">
                          <a:effectLst/>
                          <a:latin typeface="Arial"/>
                        </a:rPr>
                        <a:t> </a:t>
                      </a:r>
                    </a:p>
                  </a:txBody>
                  <a:tcPr marL="18000" marR="18000" marT="18000" marB="18000" anchor="b">
                    <a:lnL>
                      <a:noFill/>
                    </a:lnL>
                    <a:lnR>
                      <a:noFill/>
                    </a:lnR>
                    <a:lnT w="635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xmlns="" val="10018"/>
                  </a:ext>
                </a:extLst>
              </a:tr>
              <a:tr h="128943">
                <a:tc>
                  <a:txBody>
                    <a:bodyPr/>
                    <a:lstStyle/>
                    <a:p>
                      <a:pPr algn="l" fontAlgn="b"/>
                      <a:r>
                        <a:rPr lang="es-CO" sz="1000" b="0" i="0" u="none" strike="noStrike" dirty="0">
                          <a:effectLst/>
                          <a:latin typeface="Arial"/>
                        </a:rPr>
                        <a:t>Provisión Para Imp. Sobre </a:t>
                      </a:r>
                      <a:r>
                        <a:rPr lang="es-CO" sz="1000" b="0" i="0" u="none" strike="noStrike" dirty="0" err="1">
                          <a:effectLst/>
                          <a:latin typeface="Arial"/>
                        </a:rPr>
                        <a:t>Rent</a:t>
                      </a:r>
                      <a:r>
                        <a:rPr lang="es-CO" sz="1000" b="0" i="0" u="none" strike="noStrike" dirty="0">
                          <a:effectLst/>
                          <a:latin typeface="Arial"/>
                        </a:rPr>
                        <a:t>.</a:t>
                      </a:r>
                    </a:p>
                  </a:txBody>
                  <a:tcPr marL="18000" marR="18000" marT="18000" marB="18000" anchor="b">
                    <a:lnL>
                      <a:noFill/>
                    </a:lnL>
                    <a:lnR>
                      <a:noFill/>
                    </a:lnR>
                    <a:lnT>
                      <a:noFill/>
                    </a:lnT>
                    <a:lnB>
                      <a:noFill/>
                    </a:lnB>
                    <a:noFill/>
                  </a:tcPr>
                </a:tc>
                <a:tc>
                  <a:txBody>
                    <a:bodyPr/>
                    <a:lstStyle/>
                    <a:p>
                      <a:pPr algn="r" fontAlgn="b"/>
                      <a:r>
                        <a:rPr lang="es-CO" sz="1000" b="0" i="0" u="none" strike="noStrike">
                          <a:effectLst/>
                          <a:latin typeface="Arial"/>
                        </a:rPr>
                        <a:t>0%</a:t>
                      </a:r>
                    </a:p>
                  </a:txBody>
                  <a:tcPr marL="18000" marR="18000" marT="18000" marB="18000" anchor="b">
                    <a:lnL>
                      <a:noFill/>
                    </a:lnL>
                    <a:lnR>
                      <a:noFill/>
                    </a:lnR>
                    <a:lnT>
                      <a:noFill/>
                    </a:lnT>
                    <a:lnB>
                      <a:noFill/>
                    </a:lnB>
                    <a:noFill/>
                  </a:tcPr>
                </a:tc>
                <a:tc>
                  <a:txBody>
                    <a:bodyPr/>
                    <a:lstStyle/>
                    <a:p>
                      <a:pPr algn="r" fontAlgn="b"/>
                      <a:r>
                        <a:rPr lang="es-CO" sz="1000" b="0" i="0" u="none" strike="noStrike">
                          <a:effectLst/>
                          <a:latin typeface="Arial"/>
                        </a:rPr>
                        <a:t>0</a:t>
                      </a:r>
                    </a:p>
                  </a:txBody>
                  <a:tcPr marL="18000" marR="18000" marT="18000" marB="18000" anchor="b">
                    <a:lnL>
                      <a:noFill/>
                    </a:lnL>
                    <a:lnR>
                      <a:noFill/>
                    </a:lnR>
                    <a:lnT>
                      <a:noFill/>
                    </a:lnT>
                    <a:lnB>
                      <a:noFill/>
                    </a:lnB>
                    <a:noFill/>
                  </a:tcPr>
                </a:tc>
                <a:tc>
                  <a:txBody>
                    <a:bodyPr/>
                    <a:lstStyle/>
                    <a:p>
                      <a:pPr algn="ctr" fontAlgn="b"/>
                      <a:r>
                        <a:rPr lang="es-CO" sz="1000" b="0" i="0" u="none" strike="noStrike" dirty="0">
                          <a:effectLst/>
                          <a:latin typeface="Arial"/>
                        </a:rPr>
                        <a:t>0%</a:t>
                      </a:r>
                    </a:p>
                  </a:txBody>
                  <a:tcPr marL="18000" marR="18000" marT="18000" marB="18000" anchor="b">
                    <a:lnL>
                      <a:noFill/>
                    </a:lnL>
                    <a:lnR>
                      <a:noFill/>
                    </a:lnR>
                    <a:lnT>
                      <a:noFill/>
                    </a:lnT>
                    <a:lnB>
                      <a:noFill/>
                    </a:lnB>
                    <a:noFill/>
                  </a:tcPr>
                </a:tc>
                <a:tc>
                  <a:txBody>
                    <a:bodyPr/>
                    <a:lstStyle/>
                    <a:p>
                      <a:pPr algn="r" fontAlgn="b"/>
                      <a:r>
                        <a:rPr lang="es-CO" sz="1000" b="0" i="0" u="none" strike="noStrike" dirty="0">
                          <a:effectLst/>
                          <a:latin typeface="Arial"/>
                        </a:rPr>
                        <a:t>0</a:t>
                      </a:r>
                    </a:p>
                  </a:txBody>
                  <a:tcPr marL="18000" marR="18000" marT="18000" marB="18000" anchor="b">
                    <a:lnL>
                      <a:noFill/>
                    </a:lnL>
                    <a:lnR>
                      <a:noFill/>
                    </a:lnR>
                    <a:lnT>
                      <a:noFill/>
                    </a:lnT>
                    <a:lnB>
                      <a:noFill/>
                    </a:lnB>
                    <a:noFill/>
                  </a:tcPr>
                </a:tc>
                <a:tc>
                  <a:txBody>
                    <a:bodyPr/>
                    <a:lstStyle/>
                    <a:p>
                      <a:pPr algn="r" fontAlgn="b"/>
                      <a:r>
                        <a:rPr lang="es-CO" sz="1000" b="0" i="0" u="none" strike="noStrike" dirty="0">
                          <a:effectLst/>
                          <a:latin typeface="Arial"/>
                        </a:rPr>
                        <a:t>0</a:t>
                      </a:r>
                    </a:p>
                  </a:txBody>
                  <a:tcPr marL="18000" marR="18000" marT="18000" marB="18000" anchor="b">
                    <a:lnL>
                      <a:noFill/>
                    </a:lnL>
                    <a:lnR>
                      <a:noFill/>
                    </a:lnR>
                    <a:lnT>
                      <a:noFill/>
                    </a:lnT>
                    <a:lnB>
                      <a:noFill/>
                    </a:lnB>
                    <a:noFill/>
                  </a:tcPr>
                </a:tc>
                <a:tc>
                  <a:txBody>
                    <a:bodyPr/>
                    <a:lstStyle/>
                    <a:p>
                      <a:pPr algn="l" fontAlgn="b"/>
                      <a:r>
                        <a:rPr lang="es-CO" sz="1000" b="1" i="0" u="none" strike="noStrike" dirty="0">
                          <a:effectLst/>
                          <a:latin typeface="Arial"/>
                        </a:rPr>
                        <a:t> </a:t>
                      </a:r>
                    </a:p>
                  </a:txBody>
                  <a:tcPr marL="18000" marR="18000" marT="18000" marB="18000" anchor="b">
                    <a:lnL>
                      <a:noFill/>
                    </a:lnL>
                    <a:lnR>
                      <a:noFill/>
                    </a:lnR>
                    <a:lnT>
                      <a:noFill/>
                    </a:lnT>
                    <a:lnB>
                      <a:noFill/>
                    </a:lnB>
                    <a:noFill/>
                  </a:tcPr>
                </a:tc>
                <a:extLst>
                  <a:ext uri="{0D108BD9-81ED-4DB2-BD59-A6C34878D82A}">
                    <a16:rowId xmlns:a16="http://schemas.microsoft.com/office/drawing/2014/main" xmlns="" val="10019"/>
                  </a:ext>
                </a:extLst>
              </a:tr>
              <a:tr h="70462">
                <a:tc>
                  <a:txBody>
                    <a:bodyPr/>
                    <a:lstStyle/>
                    <a:p>
                      <a:pPr algn="l" fontAlgn="b"/>
                      <a:r>
                        <a:rPr lang="es-CO" sz="1000" b="0" i="0" u="none" strike="noStrike" dirty="0">
                          <a:effectLst/>
                          <a:latin typeface="Arial"/>
                        </a:rPr>
                        <a:t> </a:t>
                      </a:r>
                    </a:p>
                  </a:txBody>
                  <a:tcPr marL="18000" marR="18000" marT="18000" marB="1800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s-CO" sz="1000" b="0" i="0" u="none" strike="noStrike" dirty="0">
                          <a:effectLst/>
                          <a:latin typeface="Arial"/>
                        </a:rPr>
                        <a:t> </a:t>
                      </a:r>
                    </a:p>
                  </a:txBody>
                  <a:tcPr marL="18000" marR="18000" marT="18000" marB="1800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s-CO" sz="1000" b="0" i="0" u="none" strike="noStrike" dirty="0">
                          <a:effectLst/>
                          <a:latin typeface="Arial"/>
                        </a:rPr>
                        <a:t> </a:t>
                      </a:r>
                    </a:p>
                  </a:txBody>
                  <a:tcPr marL="18000" marR="18000" marT="18000" marB="1800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es-CO" sz="1000" b="0" i="0" u="none" strike="noStrike" dirty="0">
                          <a:effectLst/>
                          <a:latin typeface="Arial"/>
                        </a:rPr>
                        <a:t> </a:t>
                      </a:r>
                    </a:p>
                  </a:txBody>
                  <a:tcPr marL="18000" marR="18000" marT="18000" marB="1800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s-CO" sz="1000" b="0" i="0" u="none" strike="noStrike" dirty="0">
                          <a:effectLst/>
                          <a:latin typeface="Arial"/>
                        </a:rPr>
                        <a:t> </a:t>
                      </a:r>
                    </a:p>
                  </a:txBody>
                  <a:tcPr marL="18000" marR="18000" marT="18000" marB="1800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s-CO" sz="1000" b="0" i="0" u="none" strike="noStrike" dirty="0">
                          <a:effectLst/>
                          <a:latin typeface="Arial"/>
                        </a:rPr>
                        <a:t> </a:t>
                      </a:r>
                    </a:p>
                  </a:txBody>
                  <a:tcPr marL="18000" marR="18000" marT="18000" marB="1800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s-CO" sz="1000" b="0" i="0" u="none" strike="noStrike" dirty="0">
                          <a:effectLst/>
                          <a:latin typeface="Arial"/>
                        </a:rPr>
                        <a:t> </a:t>
                      </a:r>
                    </a:p>
                  </a:txBody>
                  <a:tcPr marL="18000" marR="18000" marT="18000" marB="18000" anchor="b">
                    <a:lnL>
                      <a:noFill/>
                    </a:lnL>
                    <a:lnR>
                      <a:noFill/>
                    </a:lnR>
                    <a:lnT>
                      <a:noFill/>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20"/>
                  </a:ext>
                </a:extLst>
              </a:tr>
              <a:tr h="128943">
                <a:tc>
                  <a:txBody>
                    <a:bodyPr/>
                    <a:lstStyle/>
                    <a:p>
                      <a:pPr algn="l" fontAlgn="b"/>
                      <a:r>
                        <a:rPr lang="es-CO" sz="1000" b="1" i="0" u="none" strike="noStrike">
                          <a:effectLst/>
                          <a:latin typeface="Arial"/>
                        </a:rPr>
                        <a:t>Resultado Neto Del Ejercicio</a:t>
                      </a:r>
                    </a:p>
                  </a:txBody>
                  <a:tcPr marL="18000" marR="18000" marT="18000" marB="1800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r" fontAlgn="b"/>
                      <a:r>
                        <a:rPr lang="es-CO" sz="1000" b="1" i="0" u="none" strike="noStrike">
                          <a:effectLst/>
                          <a:latin typeface="Arial"/>
                        </a:rPr>
                        <a:t>70%</a:t>
                      </a:r>
                    </a:p>
                  </a:txBody>
                  <a:tcPr marL="18000" marR="18000" marT="18000" marB="1800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r" fontAlgn="b"/>
                      <a:r>
                        <a:rPr lang="es-CO" sz="1000" b="1" i="0" u="none" strike="noStrike">
                          <a:effectLst/>
                          <a:latin typeface="Arial"/>
                        </a:rPr>
                        <a:t>(22.047.761)</a:t>
                      </a:r>
                    </a:p>
                  </a:txBody>
                  <a:tcPr marL="18000" marR="18000" marT="18000" marB="1800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b"/>
                      <a:r>
                        <a:rPr lang="es-CO" sz="1000" b="1" i="0" u="none" strike="noStrike">
                          <a:effectLst/>
                          <a:latin typeface="Arial"/>
                        </a:rPr>
                        <a:t>70%</a:t>
                      </a:r>
                    </a:p>
                  </a:txBody>
                  <a:tcPr marL="18000" marR="18000" marT="18000" marB="1800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r" fontAlgn="b"/>
                      <a:r>
                        <a:rPr lang="es-CO" sz="1000" b="1" i="0" u="none" strike="noStrike">
                          <a:effectLst/>
                          <a:latin typeface="Arial"/>
                        </a:rPr>
                        <a:t>(19.364.168)</a:t>
                      </a:r>
                    </a:p>
                  </a:txBody>
                  <a:tcPr marL="18000" marR="18000" marT="18000" marB="1800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r" fontAlgn="b"/>
                      <a:r>
                        <a:rPr lang="es-CO" sz="1000" b="1" i="0" u="none" strike="noStrike" dirty="0">
                          <a:effectLst/>
                          <a:latin typeface="Arial"/>
                        </a:rPr>
                        <a:t>(2.683.593)</a:t>
                      </a:r>
                    </a:p>
                  </a:txBody>
                  <a:tcPr marL="18000" marR="18000" marT="18000" marB="1800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r" fontAlgn="b"/>
                      <a:r>
                        <a:rPr lang="es-CO" sz="1000" b="1" i="0" u="none" strike="noStrike" dirty="0">
                          <a:effectLst/>
                          <a:latin typeface="Arial"/>
                        </a:rPr>
                        <a:t>14%</a:t>
                      </a:r>
                    </a:p>
                  </a:txBody>
                  <a:tcPr marL="18000" marR="18000" marT="18000" marB="1800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xmlns="" val="10021"/>
                  </a:ext>
                </a:extLst>
              </a:tr>
            </a:tbl>
          </a:graphicData>
        </a:graphic>
      </p:graphicFrame>
      <p:sp>
        <p:nvSpPr>
          <p:cNvPr id="11" name="Título 1"/>
          <p:cNvSpPr>
            <a:spLocks noGrp="1"/>
          </p:cNvSpPr>
          <p:nvPr>
            <p:ph type="title"/>
          </p:nvPr>
        </p:nvSpPr>
        <p:spPr>
          <a:xfrm>
            <a:off x="590872" y="217618"/>
            <a:ext cx="8229600" cy="475078"/>
          </a:xfrm>
        </p:spPr>
        <p:txBody>
          <a:bodyPr>
            <a:normAutofit/>
          </a:bodyPr>
          <a:lstStyle/>
          <a:p>
            <a:pPr algn="r"/>
            <a:r>
              <a:rPr lang="es-MX" sz="2000" b="1" kern="0" dirty="0">
                <a:latin typeface="Arial" panose="020B0604020202020204" pitchFamily="34" charset="0"/>
                <a:cs typeface="Arial" panose="020B0604020202020204" pitchFamily="34" charset="0"/>
              </a:rPr>
              <a:t>III. Análisis de variaciones</a:t>
            </a:r>
            <a:endParaRPr lang="es-CO" sz="2000" b="1" dirty="0">
              <a:cs typeface="Arial" pitchFamily="34" charset="0"/>
            </a:endParaRPr>
          </a:p>
        </p:txBody>
      </p:sp>
    </p:spTree>
    <p:extLst>
      <p:ext uri="{BB962C8B-B14F-4D97-AF65-F5344CB8AC3E}">
        <p14:creationId xmlns:p14="http://schemas.microsoft.com/office/powerpoint/2010/main" val="3482348084"/>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Marcador de contenido"/>
          <p:cNvSpPr>
            <a:spLocks noGrp="1"/>
          </p:cNvSpPr>
          <p:nvPr>
            <p:ph idx="1"/>
          </p:nvPr>
        </p:nvSpPr>
        <p:spPr>
          <a:xfrm>
            <a:off x="5004048" y="785813"/>
            <a:ext cx="3024336" cy="1368152"/>
          </a:xfrm>
          <a:noFill/>
          <a:ln>
            <a:noFill/>
          </a:ln>
          <a:effectLst/>
        </p:spPr>
        <p:txBody>
          <a:bodyPr>
            <a:noAutofit/>
          </a:bodyPr>
          <a:lstStyle/>
          <a:p>
            <a:pPr marL="0" indent="0" algn="ctr">
              <a:buNone/>
              <a:defRPr/>
            </a:pPr>
            <a:endParaRPr lang="es-CO" sz="1800" dirty="0">
              <a:solidFill>
                <a:schemeClr val="bg1"/>
              </a:solidFill>
            </a:endParaRPr>
          </a:p>
          <a:p>
            <a:pPr marL="0" indent="0" algn="r">
              <a:buNone/>
              <a:defRPr/>
            </a:pPr>
            <a:endParaRPr lang="es-CO" sz="1800" dirty="0">
              <a:solidFill>
                <a:schemeClr val="bg1"/>
              </a:solidFill>
            </a:endParaRPr>
          </a:p>
        </p:txBody>
      </p:sp>
      <p:sp>
        <p:nvSpPr>
          <p:cNvPr id="4" name="3 Marcador de número de diapositiva"/>
          <p:cNvSpPr>
            <a:spLocks noGrp="1"/>
          </p:cNvSpPr>
          <p:nvPr>
            <p:ph type="sldNum" sz="quarter" idx="12"/>
          </p:nvPr>
        </p:nvSpPr>
        <p:spPr/>
        <p:txBody>
          <a:bodyPr/>
          <a:lstStyle/>
          <a:p>
            <a:fld id="{3F22BD22-150A-4D9E-9AB7-089112A95F73}" type="slidenum">
              <a:rPr lang="es-CO" smtClean="0">
                <a:solidFill>
                  <a:prstClr val="black"/>
                </a:solidFill>
              </a:rPr>
              <a:pPr/>
              <a:t>15</a:t>
            </a:fld>
            <a:endParaRPr lang="es-CO" dirty="0">
              <a:solidFill>
                <a:prstClr val="black"/>
              </a:solidFill>
            </a:endParaRPr>
          </a:p>
        </p:txBody>
      </p:sp>
      <p:sp>
        <p:nvSpPr>
          <p:cNvPr id="2" name="1 Rectángulo"/>
          <p:cNvSpPr/>
          <p:nvPr/>
        </p:nvSpPr>
        <p:spPr>
          <a:xfrm>
            <a:off x="4788024" y="2164918"/>
            <a:ext cx="4034880" cy="701731"/>
          </a:xfrm>
          <a:prstGeom prst="rect">
            <a:avLst/>
          </a:prstGeom>
        </p:spPr>
        <p:txBody>
          <a:bodyPr wrap="square">
            <a:spAutoFit/>
          </a:bodyPr>
          <a:lstStyle/>
          <a:p>
            <a:pPr algn="ctr">
              <a:spcBef>
                <a:spcPct val="20000"/>
              </a:spcBef>
              <a:defRPr/>
            </a:pPr>
            <a:endParaRPr lang="es-CO" altLang="es-CO" b="1" dirty="0">
              <a:solidFill>
                <a:prstClr val="black"/>
              </a:solidFill>
              <a:latin typeface="Arial" panose="020B0604020202020204" pitchFamily="34" charset="0"/>
              <a:cs typeface="Arial" panose="020B0604020202020204" pitchFamily="34" charset="0"/>
            </a:endParaRPr>
          </a:p>
          <a:p>
            <a:pPr algn="ctr">
              <a:spcBef>
                <a:spcPct val="20000"/>
              </a:spcBef>
              <a:defRPr/>
            </a:pPr>
            <a:endParaRPr lang="es-CO" altLang="es-CO" b="1" dirty="0">
              <a:solidFill>
                <a:prstClr val="black"/>
              </a:solidFill>
              <a:latin typeface="Arial" panose="020B0604020202020204" pitchFamily="34" charset="0"/>
              <a:cs typeface="Arial" panose="020B0604020202020204" pitchFamily="34" charset="0"/>
            </a:endParaRPr>
          </a:p>
        </p:txBody>
      </p:sp>
      <p:sp>
        <p:nvSpPr>
          <p:cNvPr id="10" name="9 Rectángulo"/>
          <p:cNvSpPr/>
          <p:nvPr/>
        </p:nvSpPr>
        <p:spPr>
          <a:xfrm>
            <a:off x="251520" y="722804"/>
            <a:ext cx="8640960" cy="4062651"/>
          </a:xfrm>
          <a:prstGeom prst="rect">
            <a:avLst/>
          </a:prstGeom>
        </p:spPr>
        <p:txBody>
          <a:bodyPr wrap="square">
            <a:spAutoFit/>
          </a:bodyPr>
          <a:lstStyle/>
          <a:p>
            <a:pPr algn="just">
              <a:lnSpc>
                <a:spcPct val="90000"/>
              </a:lnSpc>
              <a:spcBef>
                <a:spcPct val="0"/>
              </a:spcBef>
            </a:pPr>
            <a:r>
              <a:rPr lang="es-CO" altLang="es-CO" sz="1200" b="1" dirty="0">
                <a:latin typeface="Arial" charset="0"/>
              </a:rPr>
              <a:t>Ingresos Ordinarios: </a:t>
            </a:r>
            <a:r>
              <a:rPr lang="es-CO" altLang="es-CO" sz="1200" dirty="0">
                <a:latin typeface="Arial" charset="0"/>
              </a:rPr>
              <a:t>El incremento del 14% del ingreso se origina principalmente por el pago de renovaciones de cámara de comercio que se realiza durante el primer trimestre del año, por el cual al 31 de marzo del 2016 se obtuvieron ingresos por $22 mil millones de pesos mientras que para el año 2017 se registran ingresos por $25 mil millones de pesos. </a:t>
            </a:r>
          </a:p>
          <a:p>
            <a:pPr algn="just">
              <a:lnSpc>
                <a:spcPct val="90000"/>
              </a:lnSpc>
              <a:spcBef>
                <a:spcPct val="0"/>
              </a:spcBef>
            </a:pPr>
            <a:endParaRPr lang="es-CO" altLang="es-CO" sz="1200" dirty="0">
              <a:latin typeface="Arial" charset="0"/>
            </a:endParaRPr>
          </a:p>
          <a:p>
            <a:pPr algn="just">
              <a:lnSpc>
                <a:spcPct val="90000"/>
              </a:lnSpc>
              <a:spcBef>
                <a:spcPct val="0"/>
              </a:spcBef>
            </a:pPr>
            <a:r>
              <a:rPr lang="es-CO" altLang="es-CO" sz="1200" b="1" dirty="0">
                <a:latin typeface="Arial" charset="0"/>
              </a:rPr>
              <a:t>Gastos Operacionales de Administración: </a:t>
            </a:r>
            <a:r>
              <a:rPr lang="es-CO" altLang="es-CO" sz="1200" dirty="0">
                <a:latin typeface="Arial" charset="0"/>
              </a:rPr>
              <a:t>El incremento corresponde a $1.269 millones de los gastos de personal producto de los incrementos salariales, así como la variación ascendente de $113 millones en arrendamientos representados en los siguientes rubros: construcciones y edificaciones $8 millones de peso, alquiler de computo $28 millones, alquiler de espacio virtual $8 millones, alquiler de equipos de transporte $30 millones, alquiler de software/uso licencias-plataforma $36 millones y alquiler de muebles y enseres $2 millones de pesos.  De la misma manera se evidencia una variación ascendente en los gastos por servicios por $214 millones en el rubro de procesamiento de datos</a:t>
            </a:r>
            <a:r>
              <a:rPr lang="es-CO" altLang="es-CO" sz="1200" dirty="0">
                <a:solidFill>
                  <a:srgbClr val="FF0000"/>
                </a:solidFill>
                <a:latin typeface="Arial" charset="0"/>
              </a:rPr>
              <a:t>.</a:t>
            </a:r>
            <a:endParaRPr lang="es-CO" altLang="es-CO" sz="1200" dirty="0">
              <a:latin typeface="Arial" charset="0"/>
            </a:endParaRPr>
          </a:p>
          <a:p>
            <a:pPr algn="just">
              <a:lnSpc>
                <a:spcPct val="90000"/>
              </a:lnSpc>
              <a:spcBef>
                <a:spcPct val="0"/>
              </a:spcBef>
            </a:pPr>
            <a:endParaRPr lang="es-CO" altLang="es-CO" sz="1200" dirty="0">
              <a:latin typeface="Arial" charset="0"/>
            </a:endParaRPr>
          </a:p>
          <a:p>
            <a:pPr algn="just">
              <a:lnSpc>
                <a:spcPct val="90000"/>
              </a:lnSpc>
              <a:spcBef>
                <a:spcPct val="0"/>
              </a:spcBef>
            </a:pPr>
            <a:r>
              <a:rPr lang="es-ES" altLang="es-CO" sz="1200" b="1" dirty="0">
                <a:latin typeface="Arial" charset="0"/>
              </a:rPr>
              <a:t>Gastos Operacionales</a:t>
            </a:r>
            <a:r>
              <a:rPr lang="es-ES" sz="1200" b="1" dirty="0">
                <a:latin typeface="Arial" panose="020B0604020202020204" pitchFamily="34" charset="0"/>
                <a:cs typeface="Arial" panose="020B0604020202020204" pitchFamily="34" charset="0"/>
              </a:rPr>
              <a:t>: </a:t>
            </a:r>
            <a:r>
              <a:rPr lang="es-CO" sz="1200" dirty="0">
                <a:latin typeface="Arial" panose="020B0604020202020204" pitchFamily="34" charset="0"/>
                <a:cs typeface="Arial" panose="020B0604020202020204" pitchFamily="34" charset="0"/>
              </a:rPr>
              <a:t>Se evidencia una variación ascendente de $208 millones a marzo del 2017 respecto al 31 de marzo del 2016, la cual se debe principalmente al incremento de $171 millones de pesos en los honorarios causados por los servicios de TI, así como el incremento en publicidad y propaganda de $36 millones de pesos.</a:t>
            </a:r>
          </a:p>
          <a:p>
            <a:pPr algn="just">
              <a:lnSpc>
                <a:spcPct val="90000"/>
              </a:lnSpc>
              <a:spcBef>
                <a:spcPct val="0"/>
              </a:spcBef>
            </a:pPr>
            <a:endParaRPr lang="es-MX" altLang="es-CO" sz="1200" dirty="0">
              <a:solidFill>
                <a:prstClr val="black"/>
              </a:solidFill>
              <a:latin typeface="Arial" panose="020B0604020202020204" pitchFamily="34" charset="0"/>
              <a:cs typeface="Arial" panose="020B0604020202020204" pitchFamily="34" charset="0"/>
            </a:endParaRPr>
          </a:p>
          <a:p>
            <a:pPr algn="just"/>
            <a:r>
              <a:rPr lang="es-CO" altLang="es-CO" sz="1200" b="1" dirty="0">
                <a:latin typeface="Arial" panose="020B0604020202020204" pitchFamily="34" charset="0"/>
                <a:cs typeface="Arial" panose="020B0604020202020204" pitchFamily="34" charset="0"/>
              </a:rPr>
              <a:t>Otros Ingresos: </a:t>
            </a:r>
            <a:r>
              <a:rPr lang="es-CO" altLang="es-CO" sz="1200" dirty="0">
                <a:latin typeface="Arial" panose="020B0604020202020204" pitchFamily="34" charset="0"/>
                <a:cs typeface="Arial" panose="020B0604020202020204" pitchFamily="34" charset="0"/>
              </a:rPr>
              <a:t>El incremento corresponde principalmente al reconocimiento contable de la medición del método de participación </a:t>
            </a:r>
            <a:r>
              <a:rPr lang="es-CO" altLang="es-CO" sz="1200" dirty="0" smtClean="0">
                <a:latin typeface="Arial" panose="020B0604020202020204" pitchFamily="34" charset="0"/>
                <a:cs typeface="Arial" panose="020B0604020202020204" pitchFamily="34" charset="0"/>
              </a:rPr>
              <a:t>en el mes de enero de 2017, en donde </a:t>
            </a:r>
            <a:r>
              <a:rPr lang="es-CO" altLang="es-CO" sz="1200" dirty="0">
                <a:latin typeface="Arial" panose="020B0604020202020204" pitchFamily="34" charset="0"/>
                <a:cs typeface="Arial" panose="020B0604020202020204" pitchFamily="34" charset="0"/>
              </a:rPr>
              <a:t>se registraron ingresos </a:t>
            </a:r>
            <a:r>
              <a:rPr lang="es-CO" altLang="es-CO" sz="1200" dirty="0" smtClean="0">
                <a:latin typeface="Arial" panose="020B0604020202020204" pitchFamily="34" charset="0"/>
                <a:cs typeface="Arial" panose="020B0604020202020204" pitchFamily="34" charset="0"/>
              </a:rPr>
              <a:t>de $501 </a:t>
            </a:r>
            <a:r>
              <a:rPr lang="es-CO" altLang="es-CO" sz="1200" dirty="0">
                <a:latin typeface="Arial" panose="020B0604020202020204" pitchFamily="34" charset="0"/>
                <a:cs typeface="Arial" panose="020B0604020202020204" pitchFamily="34" charset="0"/>
              </a:rPr>
              <a:t>millones de pesos mientras que durante el primer trimestre 2016 no se obtuvieron </a:t>
            </a:r>
            <a:r>
              <a:rPr lang="es-CO" altLang="es-CO" sz="1200" dirty="0" smtClean="0">
                <a:latin typeface="Arial" panose="020B0604020202020204" pitchFamily="34" charset="0"/>
                <a:cs typeface="Arial" panose="020B0604020202020204" pitchFamily="34" charset="0"/>
              </a:rPr>
              <a:t>ingresos por este concepto.</a:t>
            </a:r>
            <a:endParaRPr lang="es-MX" altLang="es-CO" sz="1200" dirty="0">
              <a:latin typeface="Arial" panose="020B0604020202020204" pitchFamily="34" charset="0"/>
              <a:cs typeface="Arial" panose="020B0604020202020204" pitchFamily="34" charset="0"/>
            </a:endParaRPr>
          </a:p>
          <a:p>
            <a:pPr algn="just"/>
            <a:endParaRPr lang="es-MX" altLang="es-CO" sz="1200" dirty="0">
              <a:solidFill>
                <a:prstClr val="black"/>
              </a:solidFill>
              <a:latin typeface="Arial" panose="020B0604020202020204" pitchFamily="34" charset="0"/>
              <a:cs typeface="Arial" panose="020B0604020202020204" pitchFamily="34" charset="0"/>
            </a:endParaRPr>
          </a:p>
          <a:p>
            <a:pPr algn="just"/>
            <a:r>
              <a:rPr lang="es-CO" altLang="es-CO" sz="1200" b="1" dirty="0">
                <a:latin typeface="Arial" panose="020B0604020202020204" pitchFamily="34" charset="0"/>
                <a:cs typeface="Arial" panose="020B0604020202020204" pitchFamily="34" charset="0"/>
              </a:rPr>
              <a:t>Egresos </a:t>
            </a:r>
            <a:r>
              <a:rPr lang="es-CO" altLang="es-CO" sz="1200" b="1" dirty="0" smtClean="0">
                <a:latin typeface="Arial" panose="020B0604020202020204" pitchFamily="34" charset="0"/>
                <a:cs typeface="Arial" panose="020B0604020202020204" pitchFamily="34" charset="0"/>
              </a:rPr>
              <a:t>No Operacionales</a:t>
            </a:r>
            <a:r>
              <a:rPr lang="es-CO" altLang="es-CO" sz="1200" b="1" dirty="0">
                <a:latin typeface="Arial" panose="020B0604020202020204" pitchFamily="34" charset="0"/>
                <a:cs typeface="Arial" panose="020B0604020202020204" pitchFamily="34" charset="0"/>
              </a:rPr>
              <a:t>: </a:t>
            </a:r>
            <a:r>
              <a:rPr lang="es-ES" sz="1200" dirty="0">
                <a:latin typeface="Arial" panose="020B0604020202020204" pitchFamily="34" charset="0"/>
                <a:cs typeface="Arial" panose="020B0604020202020204" pitchFamily="34" charset="0"/>
              </a:rPr>
              <a:t>Esta rubro durante el período analizado presenta una disminución de $349 millones, los cuales corresponden principalmente </a:t>
            </a:r>
            <a:r>
              <a:rPr lang="es-ES" sz="1200" dirty="0" smtClean="0">
                <a:latin typeface="Arial" panose="020B0604020202020204" pitchFamily="34" charset="0"/>
                <a:cs typeface="Arial" panose="020B0604020202020204" pitchFamily="34" charset="0"/>
              </a:rPr>
              <a:t>al efecto entre la </a:t>
            </a:r>
            <a:r>
              <a:rPr lang="es-ES" sz="1200" dirty="0">
                <a:latin typeface="Arial" panose="020B0604020202020204" pitchFamily="34" charset="0"/>
                <a:cs typeface="Arial" panose="020B0604020202020204" pitchFamily="34" charset="0"/>
              </a:rPr>
              <a:t>disminución en $</a:t>
            </a:r>
            <a:r>
              <a:rPr lang="es-ES" sz="1200" dirty="0" smtClean="0">
                <a:latin typeface="Arial" panose="020B0604020202020204" pitchFamily="34" charset="0"/>
                <a:cs typeface="Arial" panose="020B0604020202020204" pitchFamily="34" charset="0"/>
              </a:rPr>
              <a:t>188 </a:t>
            </a:r>
            <a:r>
              <a:rPr lang="es-ES" sz="1200" dirty="0">
                <a:latin typeface="Arial" panose="020B0604020202020204" pitchFamily="34" charset="0"/>
                <a:cs typeface="Arial" panose="020B0604020202020204" pitchFamily="34" charset="0"/>
              </a:rPr>
              <a:t>millones de pesos por gastos </a:t>
            </a:r>
            <a:r>
              <a:rPr lang="es-ES" sz="1200" dirty="0" smtClean="0">
                <a:latin typeface="Arial" panose="020B0604020202020204" pitchFamily="34" charset="0"/>
                <a:cs typeface="Arial" panose="020B0604020202020204" pitchFamily="34" charset="0"/>
              </a:rPr>
              <a:t>intereses, </a:t>
            </a:r>
            <a:r>
              <a:rPr lang="es-ES" sz="1200" dirty="0">
                <a:latin typeface="Arial" panose="020B0604020202020204" pitchFamily="34" charset="0"/>
                <a:cs typeface="Arial" panose="020B0604020202020204" pitchFamily="34" charset="0"/>
              </a:rPr>
              <a:t>$142 millones por la aplicación </a:t>
            </a:r>
            <a:r>
              <a:rPr lang="es-ES" sz="1200" dirty="0" smtClean="0">
                <a:latin typeface="Arial" panose="020B0604020202020204" pitchFamily="34" charset="0"/>
                <a:cs typeface="Arial" panose="020B0604020202020204" pitchFamily="34" charset="0"/>
              </a:rPr>
              <a:t>del </a:t>
            </a:r>
            <a:r>
              <a:rPr lang="es-ES" sz="1200" dirty="0">
                <a:latin typeface="Arial" panose="020B0604020202020204" pitchFamily="34" charset="0"/>
                <a:cs typeface="Arial" panose="020B0604020202020204" pitchFamily="34" charset="0"/>
              </a:rPr>
              <a:t>método de participación patrimonial de las acciones </a:t>
            </a:r>
            <a:r>
              <a:rPr lang="es-ES" sz="1200" dirty="0" smtClean="0">
                <a:latin typeface="Arial" panose="020B0604020202020204" pitchFamily="34" charset="0"/>
                <a:cs typeface="Arial" panose="020B0604020202020204" pitchFamily="34" charset="0"/>
              </a:rPr>
              <a:t>en sociedades anónimas y </a:t>
            </a:r>
            <a:r>
              <a:rPr lang="es-ES" sz="1200" dirty="0">
                <a:latin typeface="Arial" panose="020B0604020202020204" pitchFamily="34" charset="0"/>
                <a:cs typeface="Arial" panose="020B0604020202020204" pitchFamily="34" charset="0"/>
              </a:rPr>
              <a:t>$31 millones por gastos extraordinarios. </a:t>
            </a:r>
            <a:endParaRPr lang="es-MX" altLang="es-CO" sz="1200" b="1" dirty="0">
              <a:latin typeface="Arial" panose="020B0604020202020204" pitchFamily="34" charset="0"/>
              <a:cs typeface="Arial" panose="020B0604020202020204" pitchFamily="34" charset="0"/>
            </a:endParaRPr>
          </a:p>
        </p:txBody>
      </p:sp>
      <p:sp>
        <p:nvSpPr>
          <p:cNvPr id="11" name="Título 1"/>
          <p:cNvSpPr>
            <a:spLocks noGrp="1"/>
          </p:cNvSpPr>
          <p:nvPr>
            <p:ph type="title"/>
          </p:nvPr>
        </p:nvSpPr>
        <p:spPr>
          <a:xfrm>
            <a:off x="590872" y="217618"/>
            <a:ext cx="8229600" cy="475078"/>
          </a:xfrm>
        </p:spPr>
        <p:txBody>
          <a:bodyPr>
            <a:normAutofit/>
          </a:bodyPr>
          <a:lstStyle/>
          <a:p>
            <a:pPr algn="r"/>
            <a:r>
              <a:rPr lang="es-MX" sz="2000" b="1" kern="0" dirty="0">
                <a:latin typeface="Arial" panose="020B0604020202020204" pitchFamily="34" charset="0"/>
                <a:cs typeface="Arial" panose="020B0604020202020204" pitchFamily="34" charset="0"/>
              </a:rPr>
              <a:t>III. Análisis de variaciones</a:t>
            </a:r>
            <a:endParaRPr lang="es-CO" sz="2000" b="1" dirty="0">
              <a:cs typeface="Arial" pitchFamily="34" charset="0"/>
            </a:endParaRPr>
          </a:p>
        </p:txBody>
      </p:sp>
    </p:spTree>
    <p:extLst>
      <p:ext uri="{BB962C8B-B14F-4D97-AF65-F5344CB8AC3E}">
        <p14:creationId xmlns:p14="http://schemas.microsoft.com/office/powerpoint/2010/main" val="2586821432"/>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Marcador de contenido"/>
          <p:cNvSpPr>
            <a:spLocks noGrp="1"/>
          </p:cNvSpPr>
          <p:nvPr>
            <p:ph idx="1"/>
          </p:nvPr>
        </p:nvSpPr>
        <p:spPr>
          <a:xfrm>
            <a:off x="5004048" y="785813"/>
            <a:ext cx="3024336" cy="1368152"/>
          </a:xfrm>
          <a:noFill/>
          <a:ln>
            <a:noFill/>
          </a:ln>
          <a:effectLst/>
        </p:spPr>
        <p:txBody>
          <a:bodyPr>
            <a:noAutofit/>
          </a:bodyPr>
          <a:lstStyle/>
          <a:p>
            <a:pPr marL="0" indent="0" algn="ctr">
              <a:buNone/>
              <a:defRPr/>
            </a:pPr>
            <a:endParaRPr lang="es-CO" sz="1800" dirty="0">
              <a:solidFill>
                <a:schemeClr val="bg1"/>
              </a:solidFill>
            </a:endParaRPr>
          </a:p>
          <a:p>
            <a:pPr marL="0" indent="0" algn="r">
              <a:buNone/>
              <a:defRPr/>
            </a:pPr>
            <a:endParaRPr lang="es-CO" sz="1800" dirty="0">
              <a:solidFill>
                <a:schemeClr val="bg1"/>
              </a:solidFill>
            </a:endParaRPr>
          </a:p>
        </p:txBody>
      </p:sp>
      <p:sp>
        <p:nvSpPr>
          <p:cNvPr id="4" name="3 Marcador de número de diapositiva"/>
          <p:cNvSpPr>
            <a:spLocks noGrp="1"/>
          </p:cNvSpPr>
          <p:nvPr>
            <p:ph type="sldNum" sz="quarter" idx="12"/>
          </p:nvPr>
        </p:nvSpPr>
        <p:spPr/>
        <p:txBody>
          <a:bodyPr/>
          <a:lstStyle/>
          <a:p>
            <a:fld id="{3F22BD22-150A-4D9E-9AB7-089112A95F73}" type="slidenum">
              <a:rPr lang="es-CO" smtClean="0">
                <a:solidFill>
                  <a:prstClr val="black"/>
                </a:solidFill>
              </a:rPr>
              <a:pPr/>
              <a:t>16</a:t>
            </a:fld>
            <a:endParaRPr lang="es-CO" dirty="0">
              <a:solidFill>
                <a:prstClr val="black"/>
              </a:solidFill>
            </a:endParaRPr>
          </a:p>
        </p:txBody>
      </p:sp>
      <p:sp>
        <p:nvSpPr>
          <p:cNvPr id="2" name="1 Rectángulo"/>
          <p:cNvSpPr/>
          <p:nvPr/>
        </p:nvSpPr>
        <p:spPr>
          <a:xfrm>
            <a:off x="4788024" y="2164918"/>
            <a:ext cx="4034880" cy="701731"/>
          </a:xfrm>
          <a:prstGeom prst="rect">
            <a:avLst/>
          </a:prstGeom>
        </p:spPr>
        <p:txBody>
          <a:bodyPr wrap="square">
            <a:spAutoFit/>
          </a:bodyPr>
          <a:lstStyle/>
          <a:p>
            <a:pPr algn="ctr">
              <a:spcBef>
                <a:spcPct val="20000"/>
              </a:spcBef>
              <a:defRPr/>
            </a:pPr>
            <a:endParaRPr lang="es-CO" altLang="es-CO" b="1" dirty="0">
              <a:solidFill>
                <a:prstClr val="black"/>
              </a:solidFill>
              <a:latin typeface="Arial" panose="020B0604020202020204" pitchFamily="34" charset="0"/>
              <a:cs typeface="Arial" panose="020B0604020202020204" pitchFamily="34" charset="0"/>
            </a:endParaRPr>
          </a:p>
          <a:p>
            <a:pPr algn="ctr">
              <a:spcBef>
                <a:spcPct val="20000"/>
              </a:spcBef>
              <a:defRPr/>
            </a:pPr>
            <a:endParaRPr lang="es-CO" altLang="es-CO" b="1" dirty="0">
              <a:solidFill>
                <a:prstClr val="black"/>
              </a:solidFill>
              <a:latin typeface="Arial" panose="020B0604020202020204" pitchFamily="34" charset="0"/>
              <a:cs typeface="Arial" panose="020B0604020202020204" pitchFamily="34" charset="0"/>
            </a:endParaRPr>
          </a:p>
        </p:txBody>
      </p:sp>
      <p:sp>
        <p:nvSpPr>
          <p:cNvPr id="9" name="8 Rectángulo"/>
          <p:cNvSpPr/>
          <p:nvPr/>
        </p:nvSpPr>
        <p:spPr>
          <a:xfrm>
            <a:off x="251520" y="692696"/>
            <a:ext cx="8568952" cy="3046988"/>
          </a:xfrm>
          <a:prstGeom prst="rect">
            <a:avLst/>
          </a:prstGeom>
        </p:spPr>
        <p:txBody>
          <a:bodyPr wrap="square">
            <a:spAutoFit/>
          </a:bodyPr>
          <a:lstStyle/>
          <a:p>
            <a:pPr marL="0" lvl="1" algn="just">
              <a:defRPr/>
            </a:pPr>
            <a:r>
              <a:rPr lang="es-ES" sz="1200" b="1" dirty="0">
                <a:solidFill>
                  <a:prstClr val="black"/>
                </a:solidFill>
                <a:latin typeface="Arial" panose="020B0604020202020204" pitchFamily="34" charset="0"/>
                <a:cs typeface="Arial" panose="020B0604020202020204" pitchFamily="34" charset="0"/>
              </a:rPr>
              <a:t>Análisis cumplimiento  presupuestal de los ingresos. </a:t>
            </a:r>
          </a:p>
          <a:p>
            <a:pPr marL="0" lvl="1" algn="just">
              <a:defRPr/>
            </a:pPr>
            <a:endParaRPr lang="es-ES" altLang="es-CO" sz="1200" b="1" dirty="0">
              <a:solidFill>
                <a:prstClr val="black"/>
              </a:solidFill>
              <a:latin typeface="Arial" panose="020B0604020202020204" pitchFamily="34" charset="0"/>
              <a:cs typeface="Arial" panose="020B0604020202020204" pitchFamily="34" charset="0"/>
            </a:endParaRPr>
          </a:p>
          <a:p>
            <a:pPr marL="0" lvl="1" algn="just">
              <a:defRPr/>
            </a:pPr>
            <a:r>
              <a:rPr lang="es-MX" altLang="es-CO" sz="1200" dirty="0">
                <a:solidFill>
                  <a:prstClr val="black"/>
                </a:solidFill>
                <a:latin typeface="Arial" panose="020B0604020202020204" pitchFamily="34" charset="0"/>
                <a:cs typeface="Arial" panose="020B0604020202020204" pitchFamily="34" charset="0"/>
              </a:rPr>
              <a:t>Los ingresos  ordinarios presupuestados del año 2017 fueron de $50.964 millones y al mes de marzo de 2017 por valor de $31.266 millones, siendo el ejecutado $31.482 millones, que equivalen al 101% del cumplimiento en la proyección de los ingresos, lo </a:t>
            </a:r>
            <a:r>
              <a:rPr lang="es-CO" altLang="es-CO" sz="1200" dirty="0">
                <a:solidFill>
                  <a:prstClr val="black"/>
                </a:solidFill>
                <a:latin typeface="Arial" panose="020B0604020202020204" pitchFamily="34" charset="0"/>
                <a:cs typeface="Arial" panose="020B0604020202020204" pitchFamily="34" charset="0"/>
              </a:rPr>
              <a:t>que denota una adecuada gestión y exactitud en la determinación del presupuesto y cumplimiento en la ejecución presupuestal</a:t>
            </a:r>
          </a:p>
          <a:p>
            <a:pPr marL="0" lvl="1" algn="just">
              <a:defRPr/>
            </a:pPr>
            <a:r>
              <a:rPr lang="es-CO" altLang="es-CO" sz="1200" dirty="0">
                <a:solidFill>
                  <a:prstClr val="black"/>
                </a:solidFill>
                <a:latin typeface="Arial" panose="020B0604020202020204" pitchFamily="34" charset="0"/>
                <a:cs typeface="Arial" panose="020B0604020202020204" pitchFamily="34" charset="0"/>
              </a:rPr>
              <a:t>.</a:t>
            </a:r>
          </a:p>
          <a:p>
            <a:pPr marL="0" lvl="1" algn="just">
              <a:defRPr/>
            </a:pPr>
            <a:r>
              <a:rPr lang="es-ES" altLang="es-CO" sz="1200" dirty="0">
                <a:solidFill>
                  <a:prstClr val="black"/>
                </a:solidFill>
                <a:latin typeface="Arial" panose="020B0604020202020204" pitchFamily="34" charset="0"/>
                <a:cs typeface="Arial" panose="020B0604020202020204" pitchFamily="34" charset="0"/>
              </a:rPr>
              <a:t>Cifras expresadas en miles.</a:t>
            </a:r>
          </a:p>
          <a:p>
            <a:pPr marL="0" lvl="1" algn="just">
              <a:defRPr/>
            </a:pPr>
            <a:endParaRPr lang="es-ES" altLang="es-CO" sz="1200" dirty="0">
              <a:solidFill>
                <a:prstClr val="black"/>
              </a:solidFill>
              <a:latin typeface="Arial" panose="020B0604020202020204" pitchFamily="34" charset="0"/>
              <a:cs typeface="Arial" panose="020B0604020202020204" pitchFamily="34" charset="0"/>
            </a:endParaRPr>
          </a:p>
          <a:p>
            <a:pPr marL="0" lvl="1" algn="just">
              <a:defRPr/>
            </a:pPr>
            <a:endParaRPr lang="es-ES" altLang="es-CO" sz="1200" dirty="0">
              <a:solidFill>
                <a:prstClr val="black"/>
              </a:solidFill>
              <a:latin typeface="Arial" panose="020B0604020202020204" pitchFamily="34" charset="0"/>
              <a:cs typeface="Arial" panose="020B0604020202020204" pitchFamily="34" charset="0"/>
            </a:endParaRPr>
          </a:p>
          <a:p>
            <a:pPr marL="0" lvl="1" algn="just">
              <a:defRPr/>
            </a:pPr>
            <a:r>
              <a:rPr lang="es-ES" altLang="es-CO" sz="1200" dirty="0">
                <a:solidFill>
                  <a:prstClr val="black"/>
                </a:solidFill>
                <a:latin typeface="Arial" panose="020B0604020202020204" pitchFamily="34" charset="0"/>
                <a:cs typeface="Arial" panose="020B0604020202020204" pitchFamily="34" charset="0"/>
              </a:rPr>
              <a:t> </a:t>
            </a:r>
          </a:p>
          <a:p>
            <a:pPr marL="0" lvl="1" algn="just">
              <a:defRPr/>
            </a:pPr>
            <a:endParaRPr lang="es-ES" altLang="es-CO" sz="1200" dirty="0">
              <a:solidFill>
                <a:prstClr val="black"/>
              </a:solidFill>
              <a:latin typeface="Arial" panose="020B0604020202020204" pitchFamily="34" charset="0"/>
              <a:cs typeface="Arial" panose="020B0604020202020204" pitchFamily="34" charset="0"/>
            </a:endParaRPr>
          </a:p>
          <a:p>
            <a:pPr marL="0" lvl="1" algn="just">
              <a:defRPr/>
            </a:pPr>
            <a:endParaRPr lang="es-ES" altLang="es-CO" sz="1200" dirty="0">
              <a:solidFill>
                <a:prstClr val="black"/>
              </a:solidFill>
              <a:latin typeface="Arial" panose="020B0604020202020204" pitchFamily="34" charset="0"/>
              <a:cs typeface="Arial" panose="020B0604020202020204" pitchFamily="34" charset="0"/>
            </a:endParaRPr>
          </a:p>
          <a:p>
            <a:pPr marL="0" lvl="1" algn="just">
              <a:defRPr/>
            </a:pPr>
            <a:r>
              <a:rPr lang="es-CO" altLang="es-CO" sz="1200" b="1" dirty="0">
                <a:solidFill>
                  <a:srgbClr val="FF0000"/>
                </a:solidFill>
                <a:latin typeface="Arial" panose="020B0604020202020204" pitchFamily="34" charset="0"/>
                <a:cs typeface="Arial" panose="020B0604020202020204" pitchFamily="34" charset="0"/>
              </a:rPr>
              <a:t>(A)</a:t>
            </a:r>
            <a:r>
              <a:rPr lang="es-CO" altLang="es-CO" sz="1200" dirty="0">
                <a:solidFill>
                  <a:srgbClr val="FF0000"/>
                </a:solidFill>
                <a:latin typeface="Arial" panose="020B0604020202020204" pitchFamily="34" charset="0"/>
                <a:cs typeface="Arial" panose="020B0604020202020204" pitchFamily="34" charset="0"/>
              </a:rPr>
              <a:t> </a:t>
            </a:r>
            <a:r>
              <a:rPr lang="es-CO" altLang="es-CO" sz="1200" dirty="0">
                <a:latin typeface="Arial" panose="020B0604020202020204" pitchFamily="34" charset="0"/>
                <a:cs typeface="Arial" panose="020B0604020202020204" pitchFamily="34" charset="0"/>
              </a:rPr>
              <a:t>Con relación a otros ingresos, se sobre ejecutó un mayor ingreso debido principalmente al incremento de $501 millones por concepto de los ingresos del método de participación con El Centro de Eventos del Pacifico S.A., los cuales no estaban presupuestados.</a:t>
            </a:r>
            <a:endParaRPr lang="es-ES" altLang="es-CO" sz="1200" dirty="0">
              <a:latin typeface="Arial" panose="020B0604020202020204" pitchFamily="34" charset="0"/>
              <a:cs typeface="Arial" panose="020B0604020202020204" pitchFamily="34" charset="0"/>
            </a:endParaRPr>
          </a:p>
        </p:txBody>
      </p:sp>
      <p:sp>
        <p:nvSpPr>
          <p:cNvPr id="11" name="Título 1"/>
          <p:cNvSpPr>
            <a:spLocks noGrp="1"/>
          </p:cNvSpPr>
          <p:nvPr>
            <p:ph type="title"/>
          </p:nvPr>
        </p:nvSpPr>
        <p:spPr>
          <a:xfrm>
            <a:off x="590872" y="217618"/>
            <a:ext cx="8229600" cy="475078"/>
          </a:xfrm>
        </p:spPr>
        <p:txBody>
          <a:bodyPr>
            <a:normAutofit/>
          </a:bodyPr>
          <a:lstStyle/>
          <a:p>
            <a:pPr algn="r"/>
            <a:r>
              <a:rPr lang="es-ES_tradnl" sz="2000" b="1" dirty="0">
                <a:latin typeface="Arial" panose="020B0604020202020204" pitchFamily="34" charset="0"/>
                <a:cs typeface="Arial" panose="020B0604020202020204" pitchFamily="34" charset="0"/>
              </a:rPr>
              <a:t>IV. Análisis y cumplimiento presupuestal </a:t>
            </a:r>
            <a:endParaRPr lang="es-CO" sz="2000" b="1" dirty="0">
              <a:cs typeface="Arial" pitchFamily="34" charset="0"/>
            </a:endParaRPr>
          </a:p>
        </p:txBody>
      </p:sp>
      <p:graphicFrame>
        <p:nvGraphicFramePr>
          <p:cNvPr id="5" name="4 Tabla"/>
          <p:cNvGraphicFramePr>
            <a:graphicFrameLocks noGrp="1"/>
          </p:cNvGraphicFramePr>
          <p:nvPr>
            <p:extLst>
              <p:ext uri="{D42A27DB-BD31-4B8C-83A1-F6EECF244321}">
                <p14:modId xmlns:p14="http://schemas.microsoft.com/office/powerpoint/2010/main" val="2763357964"/>
              </p:ext>
            </p:extLst>
          </p:nvPr>
        </p:nvGraphicFramePr>
        <p:xfrm>
          <a:off x="1111075" y="2321818"/>
          <a:ext cx="6845301" cy="647700"/>
        </p:xfrm>
        <a:graphic>
          <a:graphicData uri="http://schemas.openxmlformats.org/drawingml/2006/table">
            <a:tbl>
              <a:tblPr>
                <a:tableStyleId>{7E9639D4-E3E2-4D34-9284-5A2195B3D0D7}</a:tableStyleId>
              </a:tblPr>
              <a:tblGrid>
                <a:gridCol w="634706">
                  <a:extLst>
                    <a:ext uri="{9D8B030D-6E8A-4147-A177-3AD203B41FA5}">
                      <a16:colId xmlns:a16="http://schemas.microsoft.com/office/drawing/2014/main" xmlns="" val="20000"/>
                    </a:ext>
                  </a:extLst>
                </a:gridCol>
                <a:gridCol w="1497905">
                  <a:extLst>
                    <a:ext uri="{9D8B030D-6E8A-4147-A177-3AD203B41FA5}">
                      <a16:colId xmlns:a16="http://schemas.microsoft.com/office/drawing/2014/main" xmlns="" val="20001"/>
                    </a:ext>
                  </a:extLst>
                </a:gridCol>
                <a:gridCol w="901282">
                  <a:extLst>
                    <a:ext uri="{9D8B030D-6E8A-4147-A177-3AD203B41FA5}">
                      <a16:colId xmlns:a16="http://schemas.microsoft.com/office/drawing/2014/main" xmlns="" val="20002"/>
                    </a:ext>
                  </a:extLst>
                </a:gridCol>
                <a:gridCol w="990141">
                  <a:extLst>
                    <a:ext uri="{9D8B030D-6E8A-4147-A177-3AD203B41FA5}">
                      <a16:colId xmlns:a16="http://schemas.microsoft.com/office/drawing/2014/main" xmlns="" val="20003"/>
                    </a:ext>
                  </a:extLst>
                </a:gridCol>
                <a:gridCol w="926670">
                  <a:extLst>
                    <a:ext uri="{9D8B030D-6E8A-4147-A177-3AD203B41FA5}">
                      <a16:colId xmlns:a16="http://schemas.microsoft.com/office/drawing/2014/main" xmlns="" val="20004"/>
                    </a:ext>
                  </a:extLst>
                </a:gridCol>
                <a:gridCol w="233872">
                  <a:extLst>
                    <a:ext uri="{9D8B030D-6E8A-4147-A177-3AD203B41FA5}">
                      <a16:colId xmlns:a16="http://schemas.microsoft.com/office/drawing/2014/main" xmlns="" val="20005"/>
                    </a:ext>
                  </a:extLst>
                </a:gridCol>
                <a:gridCol w="784831">
                  <a:extLst>
                    <a:ext uri="{9D8B030D-6E8A-4147-A177-3AD203B41FA5}">
                      <a16:colId xmlns:a16="http://schemas.microsoft.com/office/drawing/2014/main" xmlns="" val="20006"/>
                    </a:ext>
                  </a:extLst>
                </a:gridCol>
                <a:gridCol w="875894">
                  <a:extLst>
                    <a:ext uri="{9D8B030D-6E8A-4147-A177-3AD203B41FA5}">
                      <a16:colId xmlns:a16="http://schemas.microsoft.com/office/drawing/2014/main" xmlns="" val="20007"/>
                    </a:ext>
                  </a:extLst>
                </a:gridCol>
              </a:tblGrid>
              <a:tr h="323850">
                <a:tc>
                  <a:txBody>
                    <a:bodyPr/>
                    <a:lstStyle/>
                    <a:p>
                      <a:pPr algn="ctr" fontAlgn="ctr"/>
                      <a:r>
                        <a:rPr lang="es-CO" sz="1000" b="1" u="none" strike="noStrike" dirty="0">
                          <a:solidFill>
                            <a:schemeClr val="bg1"/>
                          </a:solidFill>
                          <a:effectLst/>
                          <a:latin typeface="Arial" panose="020B0604020202020204" pitchFamily="34" charset="0"/>
                          <a:cs typeface="Arial" panose="020B0604020202020204" pitchFamily="34" charset="0"/>
                        </a:rPr>
                        <a:t>Cuentas</a:t>
                      </a:r>
                      <a:endParaRPr lang="es-CO" sz="10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A5C"/>
                    </a:solidFill>
                  </a:tcPr>
                </a:tc>
                <a:tc>
                  <a:txBody>
                    <a:bodyPr/>
                    <a:lstStyle/>
                    <a:p>
                      <a:pPr algn="ctr" fontAlgn="ctr"/>
                      <a:r>
                        <a:rPr lang="es-CO" sz="1000" b="1" u="none" strike="noStrike" dirty="0">
                          <a:solidFill>
                            <a:schemeClr val="bg1"/>
                          </a:solidFill>
                          <a:effectLst/>
                          <a:latin typeface="Arial" panose="020B0604020202020204" pitchFamily="34" charset="0"/>
                          <a:cs typeface="Arial" panose="020B0604020202020204" pitchFamily="34" charset="0"/>
                        </a:rPr>
                        <a:t>Descripción                            </a:t>
                      </a:r>
                      <a:endParaRPr lang="es-CO" sz="10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A5C"/>
                    </a:solidFill>
                  </a:tcPr>
                </a:tc>
                <a:tc>
                  <a:txBody>
                    <a:bodyPr/>
                    <a:lstStyle/>
                    <a:p>
                      <a:pPr algn="ctr" fontAlgn="ctr"/>
                      <a:r>
                        <a:rPr lang="es-CO" sz="1000" b="1" u="none" strike="noStrike" dirty="0">
                          <a:solidFill>
                            <a:schemeClr val="bg1"/>
                          </a:solidFill>
                          <a:effectLst/>
                          <a:latin typeface="Arial" panose="020B0604020202020204" pitchFamily="34" charset="0"/>
                          <a:cs typeface="Arial" panose="020B0604020202020204" pitchFamily="34" charset="0"/>
                        </a:rPr>
                        <a:t>Presupuesto Anual</a:t>
                      </a:r>
                      <a:endParaRPr lang="es-CO" sz="10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A5C"/>
                    </a:solidFill>
                  </a:tcPr>
                </a:tc>
                <a:tc>
                  <a:txBody>
                    <a:bodyPr/>
                    <a:lstStyle/>
                    <a:p>
                      <a:pPr algn="ctr" fontAlgn="ctr"/>
                      <a:r>
                        <a:rPr lang="es-CO" sz="1000" b="1" u="none" strike="noStrike" dirty="0">
                          <a:solidFill>
                            <a:schemeClr val="bg1"/>
                          </a:solidFill>
                          <a:effectLst/>
                          <a:latin typeface="Arial" panose="020B0604020202020204" pitchFamily="34" charset="0"/>
                          <a:cs typeface="Arial" panose="020B0604020202020204" pitchFamily="34" charset="0"/>
                        </a:rPr>
                        <a:t>Presupuesto </a:t>
                      </a:r>
                    </a:p>
                    <a:p>
                      <a:pPr algn="ctr" fontAlgn="ctr"/>
                      <a:r>
                        <a:rPr lang="es-CO" sz="1000" b="1" u="none" strike="noStrike" dirty="0">
                          <a:solidFill>
                            <a:schemeClr val="bg1"/>
                          </a:solidFill>
                          <a:effectLst/>
                          <a:latin typeface="Arial" panose="020B0604020202020204" pitchFamily="34" charset="0"/>
                          <a:cs typeface="Arial" panose="020B0604020202020204" pitchFamily="34" charset="0"/>
                        </a:rPr>
                        <a:t>ENE a MZO</a:t>
                      </a:r>
                      <a:endParaRPr lang="es-CO" sz="10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A5C"/>
                    </a:solidFill>
                  </a:tcPr>
                </a:tc>
                <a:tc>
                  <a:txBody>
                    <a:bodyPr/>
                    <a:lstStyle/>
                    <a:p>
                      <a:pPr algn="ctr" fontAlgn="ctr"/>
                      <a:r>
                        <a:rPr lang="es-CO" sz="1000" b="1" u="none" strike="noStrike" dirty="0">
                          <a:solidFill>
                            <a:schemeClr val="bg1"/>
                          </a:solidFill>
                          <a:effectLst/>
                          <a:latin typeface="Arial" panose="020B0604020202020204" pitchFamily="34" charset="0"/>
                          <a:cs typeface="Arial" panose="020B0604020202020204" pitchFamily="34" charset="0"/>
                        </a:rPr>
                        <a:t>Ejecución. </a:t>
                      </a:r>
                    </a:p>
                    <a:p>
                      <a:pPr algn="ctr" fontAlgn="ctr"/>
                      <a:r>
                        <a:rPr lang="es-CO" sz="1000" b="1" u="none" strike="noStrike" dirty="0">
                          <a:solidFill>
                            <a:schemeClr val="bg1"/>
                          </a:solidFill>
                          <a:effectLst/>
                          <a:latin typeface="Arial" panose="020B0604020202020204" pitchFamily="34" charset="0"/>
                          <a:cs typeface="Arial" panose="020B0604020202020204" pitchFamily="34" charset="0"/>
                        </a:rPr>
                        <a:t>ENE a MZO</a:t>
                      </a:r>
                      <a:endParaRPr lang="es-CO" sz="10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A5C"/>
                    </a:solidFill>
                  </a:tcPr>
                </a:tc>
                <a:tc>
                  <a:txBody>
                    <a:bodyPr/>
                    <a:lstStyle/>
                    <a:p>
                      <a:pPr algn="ctr" fontAlgn="ctr"/>
                      <a:r>
                        <a:rPr lang="es-CO" sz="1000" b="1" u="none" strike="noStrike">
                          <a:solidFill>
                            <a:schemeClr val="bg1"/>
                          </a:solidFill>
                          <a:effectLst/>
                          <a:latin typeface="Arial" panose="020B0604020202020204" pitchFamily="34" charset="0"/>
                          <a:cs typeface="Arial" panose="020B0604020202020204" pitchFamily="34" charset="0"/>
                        </a:rPr>
                        <a:t> </a:t>
                      </a:r>
                      <a:endParaRPr lang="es-CO" sz="1000" b="1" i="0" u="none" strike="noStrike">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A5C"/>
                    </a:solidFill>
                  </a:tcPr>
                </a:tc>
                <a:tc>
                  <a:txBody>
                    <a:bodyPr/>
                    <a:lstStyle/>
                    <a:p>
                      <a:pPr algn="ctr" fontAlgn="ctr"/>
                      <a:r>
                        <a:rPr lang="es-CO" sz="1000" b="1" u="none" strike="noStrike" dirty="0">
                          <a:solidFill>
                            <a:schemeClr val="bg1"/>
                          </a:solidFill>
                          <a:effectLst/>
                          <a:latin typeface="Arial" panose="020B0604020202020204" pitchFamily="34" charset="0"/>
                          <a:cs typeface="Arial" panose="020B0604020202020204" pitchFamily="34" charset="0"/>
                        </a:rPr>
                        <a:t>%Variación</a:t>
                      </a:r>
                      <a:endParaRPr lang="es-CO" sz="10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A5C"/>
                    </a:solidFill>
                  </a:tcPr>
                </a:tc>
                <a:tc>
                  <a:txBody>
                    <a:bodyPr/>
                    <a:lstStyle/>
                    <a:p>
                      <a:pPr algn="ctr" fontAlgn="ctr"/>
                      <a:r>
                        <a:rPr lang="es-CO" sz="1000" b="1" u="none" strike="noStrike" dirty="0">
                          <a:solidFill>
                            <a:schemeClr val="bg1"/>
                          </a:solidFill>
                          <a:effectLst/>
                          <a:latin typeface="Arial" panose="020B0604020202020204" pitchFamily="34" charset="0"/>
                          <a:cs typeface="Arial" panose="020B0604020202020204" pitchFamily="34" charset="0"/>
                        </a:rPr>
                        <a:t>Por ejecutar </a:t>
                      </a:r>
                      <a:endParaRPr lang="es-CO" sz="10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A5C"/>
                    </a:solidFill>
                  </a:tcPr>
                </a:tc>
                <a:extLst>
                  <a:ext uri="{0D108BD9-81ED-4DB2-BD59-A6C34878D82A}">
                    <a16:rowId xmlns:a16="http://schemas.microsoft.com/office/drawing/2014/main" xmlns="" val="10000"/>
                  </a:ext>
                </a:extLst>
              </a:tr>
              <a:tr h="161925">
                <a:tc>
                  <a:txBody>
                    <a:bodyPr/>
                    <a:lstStyle/>
                    <a:p>
                      <a:pPr algn="r" fontAlgn="b"/>
                      <a:r>
                        <a:rPr lang="es-CO" sz="1000" u="none" strike="noStrike">
                          <a:effectLst/>
                          <a:latin typeface="Arial" panose="020B0604020202020204" pitchFamily="34" charset="0"/>
                          <a:cs typeface="Arial" panose="020B0604020202020204" pitchFamily="34" charset="0"/>
                        </a:rPr>
                        <a:t>41</a:t>
                      </a:r>
                      <a:endParaRPr lang="es-CO"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s-CO" sz="1000" u="none" strike="noStrike" dirty="0">
                          <a:effectLst/>
                          <a:latin typeface="Arial" panose="020B0604020202020204" pitchFamily="34" charset="0"/>
                          <a:cs typeface="Arial" panose="020B0604020202020204" pitchFamily="34" charset="0"/>
                        </a:rPr>
                        <a:t>Ingresos Ordinarios</a:t>
                      </a:r>
                      <a:endParaRPr lang="es-CO"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s-CO" sz="1000" u="none" strike="noStrike" dirty="0">
                          <a:effectLst/>
                          <a:latin typeface="Arial" panose="020B0604020202020204" pitchFamily="34" charset="0"/>
                          <a:cs typeface="Arial" panose="020B0604020202020204" pitchFamily="34" charset="0"/>
                        </a:rPr>
                        <a:t>     50.964.985 </a:t>
                      </a:r>
                      <a:endParaRPr lang="es-CO"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s-CO" sz="1000" u="none" strike="noStrike" dirty="0">
                          <a:effectLst/>
                          <a:latin typeface="Arial" panose="020B0604020202020204" pitchFamily="34" charset="0"/>
                          <a:cs typeface="Arial" panose="020B0604020202020204" pitchFamily="34" charset="0"/>
                        </a:rPr>
                        <a:t>       31.266.925 </a:t>
                      </a:r>
                      <a:endParaRPr lang="es-CO"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s-CO" sz="1000" u="none" strike="noStrike" dirty="0">
                          <a:effectLst/>
                          <a:latin typeface="Arial" panose="020B0604020202020204" pitchFamily="34" charset="0"/>
                          <a:cs typeface="Arial" panose="020B0604020202020204" pitchFamily="34" charset="0"/>
                        </a:rPr>
                        <a:t>      31.482.696 </a:t>
                      </a:r>
                      <a:endParaRPr lang="es-CO"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endParaRPr lang="es-CO"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es-CO" sz="1000" u="none" strike="noStrike" dirty="0">
                          <a:effectLst/>
                          <a:latin typeface="Arial" panose="020B0604020202020204" pitchFamily="34" charset="0"/>
                          <a:cs typeface="Arial" panose="020B0604020202020204" pitchFamily="34" charset="0"/>
                        </a:rPr>
                        <a:t>101</a:t>
                      </a:r>
                      <a:endParaRPr lang="es-CO"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s-CO" sz="1000" u="none" strike="noStrike">
                          <a:effectLst/>
                          <a:latin typeface="Arial" panose="020B0604020202020204" pitchFamily="34" charset="0"/>
                          <a:cs typeface="Arial" panose="020B0604020202020204" pitchFamily="34" charset="0"/>
                        </a:rPr>
                        <a:t>    19.482.289 </a:t>
                      </a:r>
                      <a:endParaRPr lang="es-CO"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xmlns="" val="10001"/>
                  </a:ext>
                </a:extLst>
              </a:tr>
              <a:tr h="161925">
                <a:tc>
                  <a:txBody>
                    <a:bodyPr/>
                    <a:lstStyle/>
                    <a:p>
                      <a:pPr algn="r" fontAlgn="b"/>
                      <a:r>
                        <a:rPr lang="es-CO" sz="1000" u="none" strike="noStrike">
                          <a:effectLst/>
                          <a:latin typeface="Arial" panose="020B0604020202020204" pitchFamily="34" charset="0"/>
                          <a:cs typeface="Arial" panose="020B0604020202020204" pitchFamily="34" charset="0"/>
                        </a:rPr>
                        <a:t>42</a:t>
                      </a:r>
                      <a:endParaRPr lang="es-CO"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s-CO" sz="1000" u="none" strike="noStrike" dirty="0">
                          <a:effectLst/>
                          <a:latin typeface="Arial" panose="020B0604020202020204" pitchFamily="34" charset="0"/>
                          <a:cs typeface="Arial" panose="020B0604020202020204" pitchFamily="34" charset="0"/>
                        </a:rPr>
                        <a:t>Otros Ingresos</a:t>
                      </a:r>
                      <a:endParaRPr lang="es-CO"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s-CO" sz="1000" u="none" strike="noStrike">
                          <a:effectLst/>
                          <a:latin typeface="Arial" panose="020B0604020202020204" pitchFamily="34" charset="0"/>
                          <a:cs typeface="Arial" panose="020B0604020202020204" pitchFamily="34" charset="0"/>
                        </a:rPr>
                        <a:t>         224.208 </a:t>
                      </a:r>
                      <a:endParaRPr lang="es-CO"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s-CO" sz="1000" u="none" strike="noStrike">
                          <a:effectLst/>
                          <a:latin typeface="Arial" panose="020B0604020202020204" pitchFamily="34" charset="0"/>
                          <a:cs typeface="Arial" panose="020B0604020202020204" pitchFamily="34" charset="0"/>
                        </a:rPr>
                        <a:t>              60.370 </a:t>
                      </a:r>
                      <a:endParaRPr lang="es-CO"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s-CO" sz="1000" u="none" strike="noStrike">
                          <a:effectLst/>
                          <a:latin typeface="Arial" panose="020B0604020202020204" pitchFamily="34" charset="0"/>
                          <a:cs typeface="Arial" panose="020B0604020202020204" pitchFamily="34" charset="0"/>
                        </a:rPr>
                        <a:t>          566.424 </a:t>
                      </a:r>
                      <a:endParaRPr lang="es-CO"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s-ES" sz="1000" b="1" i="0" u="none" strike="noStrike" dirty="0">
                          <a:solidFill>
                            <a:srgbClr val="FF0000"/>
                          </a:solidFill>
                          <a:effectLst/>
                          <a:latin typeface="Arial" panose="020B0604020202020204" pitchFamily="34" charset="0"/>
                          <a:cs typeface="Arial" panose="020B0604020202020204" pitchFamily="34" charset="0"/>
                        </a:rPr>
                        <a:t>(A)</a:t>
                      </a:r>
                      <a:endParaRPr lang="es-CO" sz="1000" b="1" i="0" u="none" strike="noStrike" dirty="0">
                        <a:solidFill>
                          <a:srgbClr val="FF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es-CO" sz="1000" u="none" strike="noStrike" dirty="0">
                          <a:effectLst/>
                          <a:latin typeface="Arial" panose="020B0604020202020204" pitchFamily="34" charset="0"/>
                          <a:cs typeface="Arial" panose="020B0604020202020204" pitchFamily="34" charset="0"/>
                        </a:rPr>
                        <a:t>938</a:t>
                      </a:r>
                      <a:endParaRPr lang="es-CO"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s-CO" sz="1000" u="none" strike="noStrike" dirty="0">
                          <a:effectLst/>
                          <a:latin typeface="Arial" panose="020B0604020202020204" pitchFamily="34" charset="0"/>
                          <a:cs typeface="Arial" panose="020B0604020202020204" pitchFamily="34" charset="0"/>
                        </a:rPr>
                        <a:t>         342.216 </a:t>
                      </a:r>
                      <a:endParaRPr lang="es-CO"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2914937479"/>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Marcador de contenido"/>
          <p:cNvSpPr>
            <a:spLocks noGrp="1"/>
          </p:cNvSpPr>
          <p:nvPr>
            <p:ph idx="1"/>
          </p:nvPr>
        </p:nvSpPr>
        <p:spPr>
          <a:xfrm>
            <a:off x="5004048" y="785813"/>
            <a:ext cx="3024336" cy="1368152"/>
          </a:xfrm>
          <a:noFill/>
          <a:ln>
            <a:noFill/>
          </a:ln>
          <a:effectLst/>
        </p:spPr>
        <p:txBody>
          <a:bodyPr>
            <a:noAutofit/>
          </a:bodyPr>
          <a:lstStyle/>
          <a:p>
            <a:pPr marL="0" indent="0" algn="ctr">
              <a:buNone/>
              <a:defRPr/>
            </a:pPr>
            <a:endParaRPr lang="es-CO" sz="1800" dirty="0">
              <a:solidFill>
                <a:schemeClr val="bg1"/>
              </a:solidFill>
            </a:endParaRPr>
          </a:p>
          <a:p>
            <a:pPr marL="0" indent="0" algn="r">
              <a:buNone/>
              <a:defRPr/>
            </a:pPr>
            <a:endParaRPr lang="es-CO" sz="1800" dirty="0">
              <a:solidFill>
                <a:schemeClr val="bg1"/>
              </a:solidFill>
            </a:endParaRPr>
          </a:p>
        </p:txBody>
      </p:sp>
      <p:sp>
        <p:nvSpPr>
          <p:cNvPr id="4" name="3 Marcador de número de diapositiva"/>
          <p:cNvSpPr>
            <a:spLocks noGrp="1"/>
          </p:cNvSpPr>
          <p:nvPr>
            <p:ph type="sldNum" sz="quarter" idx="12"/>
          </p:nvPr>
        </p:nvSpPr>
        <p:spPr/>
        <p:txBody>
          <a:bodyPr/>
          <a:lstStyle/>
          <a:p>
            <a:fld id="{3F22BD22-150A-4D9E-9AB7-089112A95F73}" type="slidenum">
              <a:rPr lang="es-CO" smtClean="0">
                <a:solidFill>
                  <a:prstClr val="black"/>
                </a:solidFill>
              </a:rPr>
              <a:pPr/>
              <a:t>17</a:t>
            </a:fld>
            <a:endParaRPr lang="es-CO" dirty="0">
              <a:solidFill>
                <a:prstClr val="black"/>
              </a:solidFill>
            </a:endParaRPr>
          </a:p>
        </p:txBody>
      </p:sp>
      <p:sp>
        <p:nvSpPr>
          <p:cNvPr id="2" name="1 Rectángulo"/>
          <p:cNvSpPr/>
          <p:nvPr/>
        </p:nvSpPr>
        <p:spPr>
          <a:xfrm>
            <a:off x="4788024" y="2164918"/>
            <a:ext cx="4034880" cy="701731"/>
          </a:xfrm>
          <a:prstGeom prst="rect">
            <a:avLst/>
          </a:prstGeom>
        </p:spPr>
        <p:txBody>
          <a:bodyPr wrap="square">
            <a:spAutoFit/>
          </a:bodyPr>
          <a:lstStyle/>
          <a:p>
            <a:pPr algn="ctr">
              <a:spcBef>
                <a:spcPct val="20000"/>
              </a:spcBef>
              <a:defRPr/>
            </a:pPr>
            <a:endParaRPr lang="es-CO" altLang="es-CO" b="1" dirty="0">
              <a:solidFill>
                <a:prstClr val="black"/>
              </a:solidFill>
              <a:latin typeface="Arial" panose="020B0604020202020204" pitchFamily="34" charset="0"/>
              <a:cs typeface="Arial" panose="020B0604020202020204" pitchFamily="34" charset="0"/>
            </a:endParaRPr>
          </a:p>
          <a:p>
            <a:pPr algn="ctr">
              <a:spcBef>
                <a:spcPct val="20000"/>
              </a:spcBef>
              <a:defRPr/>
            </a:pPr>
            <a:endParaRPr lang="es-CO" altLang="es-CO" b="1" dirty="0">
              <a:solidFill>
                <a:prstClr val="black"/>
              </a:solidFill>
              <a:latin typeface="Arial" panose="020B0604020202020204" pitchFamily="34" charset="0"/>
              <a:cs typeface="Arial" panose="020B0604020202020204" pitchFamily="34" charset="0"/>
            </a:endParaRPr>
          </a:p>
        </p:txBody>
      </p:sp>
      <p:sp>
        <p:nvSpPr>
          <p:cNvPr id="9" name="8 Rectángulo"/>
          <p:cNvSpPr/>
          <p:nvPr/>
        </p:nvSpPr>
        <p:spPr>
          <a:xfrm>
            <a:off x="323528" y="692696"/>
            <a:ext cx="8496944" cy="5078313"/>
          </a:xfrm>
          <a:prstGeom prst="rect">
            <a:avLst/>
          </a:prstGeom>
        </p:spPr>
        <p:txBody>
          <a:bodyPr wrap="square">
            <a:spAutoFit/>
          </a:bodyPr>
          <a:lstStyle/>
          <a:p>
            <a:pPr marL="0" lvl="1" algn="just">
              <a:defRPr/>
            </a:pPr>
            <a:r>
              <a:rPr lang="es-ES" sz="1200" b="1" dirty="0">
                <a:solidFill>
                  <a:prstClr val="black"/>
                </a:solidFill>
                <a:latin typeface="Arial" panose="020B0604020202020204" pitchFamily="34" charset="0"/>
                <a:cs typeface="Arial" panose="020B0604020202020204" pitchFamily="34" charset="0"/>
              </a:rPr>
              <a:t>Análisis cumplimiento  presupuestal de los gastos </a:t>
            </a:r>
          </a:p>
          <a:p>
            <a:pPr marL="0" lvl="1" algn="just">
              <a:defRPr/>
            </a:pPr>
            <a:endParaRPr lang="es-ES" altLang="es-CO" sz="1200" b="1" dirty="0">
              <a:solidFill>
                <a:prstClr val="black"/>
              </a:solidFill>
              <a:latin typeface="Arial" panose="020B0604020202020204" pitchFamily="34" charset="0"/>
              <a:cs typeface="Arial" panose="020B0604020202020204" pitchFamily="34" charset="0"/>
            </a:endParaRPr>
          </a:p>
          <a:p>
            <a:pPr marL="0" lvl="1" algn="just">
              <a:defRPr/>
            </a:pPr>
            <a:r>
              <a:rPr lang="es-MX" altLang="es-CO" sz="1200" dirty="0">
                <a:latin typeface="Arial" panose="020B0604020202020204" pitchFamily="34" charset="0"/>
                <a:cs typeface="Arial" panose="020B0604020202020204" pitchFamily="34" charset="0"/>
              </a:rPr>
              <a:t>Los gastos totales presupuestados del año 2017 son de $48.521 millones, que al mes de marzo de 2017 ascienden a $12.566 millones, presentando una ejecución de $10.126 millones, indicando que la entidad ha ejecutado el total de sus gastos de manera eficiente durante el periodo enero a marzo del 2017.</a:t>
            </a:r>
            <a:endParaRPr lang="es-ES" sz="1200" dirty="0">
              <a:latin typeface="Arial" panose="020B0604020202020204" pitchFamily="34" charset="0"/>
              <a:cs typeface="Arial" panose="020B0604020202020204" pitchFamily="34" charset="0"/>
            </a:endParaRPr>
          </a:p>
          <a:p>
            <a:pPr marL="0" lvl="1" algn="just">
              <a:defRPr/>
            </a:pPr>
            <a:endParaRPr lang="es-ES" sz="1200" dirty="0">
              <a:solidFill>
                <a:prstClr val="black"/>
              </a:solidFill>
              <a:latin typeface="Arial" panose="020B0604020202020204" pitchFamily="34" charset="0"/>
              <a:cs typeface="Arial" panose="020B0604020202020204" pitchFamily="34" charset="0"/>
            </a:endParaRPr>
          </a:p>
          <a:p>
            <a:pPr marL="0" lvl="1" algn="just">
              <a:defRPr/>
            </a:pPr>
            <a:endParaRPr lang="es-ES" altLang="es-CO" sz="1200" dirty="0">
              <a:solidFill>
                <a:prstClr val="black"/>
              </a:solidFill>
              <a:latin typeface="Arial" panose="020B0604020202020204" pitchFamily="34" charset="0"/>
              <a:cs typeface="Arial" panose="020B0604020202020204" pitchFamily="34" charset="0"/>
            </a:endParaRPr>
          </a:p>
          <a:p>
            <a:pPr marL="0" lvl="1" algn="just">
              <a:defRPr/>
            </a:pPr>
            <a:endParaRPr lang="es-ES" altLang="es-CO" sz="1200" dirty="0">
              <a:solidFill>
                <a:prstClr val="black"/>
              </a:solidFill>
              <a:latin typeface="Arial" panose="020B0604020202020204" pitchFamily="34" charset="0"/>
              <a:cs typeface="Arial" panose="020B0604020202020204" pitchFamily="34" charset="0"/>
            </a:endParaRPr>
          </a:p>
          <a:p>
            <a:pPr marL="0" lvl="1" algn="just">
              <a:defRPr/>
            </a:pPr>
            <a:endParaRPr lang="es-ES" altLang="es-CO" sz="1200" dirty="0">
              <a:solidFill>
                <a:prstClr val="black"/>
              </a:solidFill>
              <a:latin typeface="Arial" panose="020B0604020202020204" pitchFamily="34" charset="0"/>
              <a:cs typeface="Arial" panose="020B0604020202020204" pitchFamily="34" charset="0"/>
            </a:endParaRPr>
          </a:p>
          <a:p>
            <a:pPr marL="0" lvl="1" algn="just">
              <a:defRPr/>
            </a:pPr>
            <a:endParaRPr lang="es-ES" altLang="es-CO" sz="1200" dirty="0">
              <a:solidFill>
                <a:prstClr val="black"/>
              </a:solidFill>
              <a:latin typeface="Arial" panose="020B0604020202020204" pitchFamily="34" charset="0"/>
              <a:cs typeface="Arial" panose="020B0604020202020204" pitchFamily="34" charset="0"/>
            </a:endParaRPr>
          </a:p>
          <a:p>
            <a:pPr marL="0" lvl="1" algn="just">
              <a:defRPr/>
            </a:pPr>
            <a:endParaRPr lang="es-ES" altLang="es-CO" sz="1200" dirty="0">
              <a:solidFill>
                <a:prstClr val="black"/>
              </a:solidFill>
              <a:latin typeface="Arial" panose="020B0604020202020204" pitchFamily="34" charset="0"/>
              <a:cs typeface="Arial" panose="020B0604020202020204" pitchFamily="34" charset="0"/>
            </a:endParaRPr>
          </a:p>
          <a:p>
            <a:pPr marL="0" lvl="1" algn="just">
              <a:defRPr/>
            </a:pPr>
            <a:endParaRPr lang="es-ES" altLang="es-CO" sz="1200" dirty="0">
              <a:solidFill>
                <a:prstClr val="black"/>
              </a:solidFill>
              <a:latin typeface="Arial" panose="020B0604020202020204" pitchFamily="34" charset="0"/>
              <a:cs typeface="Arial" panose="020B0604020202020204" pitchFamily="34" charset="0"/>
            </a:endParaRPr>
          </a:p>
          <a:p>
            <a:pPr marL="0" lvl="1" algn="just">
              <a:defRPr/>
            </a:pPr>
            <a:r>
              <a:rPr lang="es-CO" altLang="es-CO" sz="1200" dirty="0">
                <a:solidFill>
                  <a:prstClr val="black"/>
                </a:solidFill>
                <a:latin typeface="Arial" panose="020B0604020202020204" pitchFamily="34" charset="0"/>
                <a:cs typeface="Arial" panose="020B0604020202020204" pitchFamily="34" charset="0"/>
              </a:rPr>
              <a:t>Se observa una apropiada gestión de gastos en el control presupuestal. </a:t>
            </a:r>
          </a:p>
          <a:p>
            <a:pPr marL="0" lvl="1" algn="just">
              <a:defRPr/>
            </a:pPr>
            <a:endParaRPr lang="es-CO" altLang="es-CO" sz="1200" dirty="0">
              <a:solidFill>
                <a:prstClr val="black"/>
              </a:solidFill>
              <a:latin typeface="Arial" panose="020B0604020202020204" pitchFamily="34" charset="0"/>
              <a:cs typeface="Arial" panose="020B0604020202020204" pitchFamily="34" charset="0"/>
            </a:endParaRPr>
          </a:p>
          <a:p>
            <a:pPr marL="0" lvl="1" algn="just">
              <a:defRPr/>
            </a:pPr>
            <a:r>
              <a:rPr lang="es-CO" altLang="es-CO" sz="1200" b="1" dirty="0">
                <a:solidFill>
                  <a:srgbClr val="FF0000"/>
                </a:solidFill>
                <a:latin typeface="Arial" panose="020B0604020202020204" pitchFamily="34" charset="0"/>
                <a:cs typeface="Arial" panose="020B0604020202020204" pitchFamily="34" charset="0"/>
              </a:rPr>
              <a:t>(A) </a:t>
            </a:r>
            <a:r>
              <a:rPr lang="es-CO" altLang="es-CO" sz="1200" dirty="0">
                <a:solidFill>
                  <a:prstClr val="black"/>
                </a:solidFill>
                <a:latin typeface="Arial" panose="020B0604020202020204" pitchFamily="34" charset="0"/>
                <a:cs typeface="Arial" panose="020B0604020202020204" pitchFamily="34" charset="0"/>
              </a:rPr>
              <a:t>En los gastos operacionales de administración se observa menor ejecución en el rubro de aporte y desarrollo a los programas por 641 millones y en el rubro de libros, suscripciones y revistas por 279 millones.</a:t>
            </a:r>
            <a:endParaRPr lang="es-ES" altLang="es-CO" sz="1200" dirty="0">
              <a:solidFill>
                <a:prstClr val="black"/>
              </a:solidFill>
              <a:latin typeface="Arial" panose="020B0604020202020204" pitchFamily="34" charset="0"/>
              <a:cs typeface="Arial" panose="020B0604020202020204" pitchFamily="34" charset="0"/>
            </a:endParaRPr>
          </a:p>
          <a:p>
            <a:pPr marL="0" lvl="1" algn="just">
              <a:defRPr/>
            </a:pPr>
            <a:endParaRPr lang="es-MX" altLang="es-CO" sz="1200" b="1" dirty="0">
              <a:solidFill>
                <a:prstClr val="black"/>
              </a:solidFill>
              <a:latin typeface="Arial" panose="020B0604020202020204" pitchFamily="34" charset="0"/>
              <a:cs typeface="Arial" panose="020B0604020202020204" pitchFamily="34" charset="0"/>
            </a:endParaRPr>
          </a:p>
          <a:p>
            <a:pPr marL="0" lvl="1" algn="just">
              <a:defRPr/>
            </a:pPr>
            <a:r>
              <a:rPr lang="es-CO" altLang="es-CO" sz="1200" b="1" dirty="0">
                <a:solidFill>
                  <a:srgbClr val="FF0000"/>
                </a:solidFill>
                <a:latin typeface="Arial" panose="020B0604020202020204" pitchFamily="34" charset="0"/>
                <a:cs typeface="Arial" panose="020B0604020202020204" pitchFamily="34" charset="0"/>
              </a:rPr>
              <a:t>(B) </a:t>
            </a:r>
            <a:r>
              <a:rPr lang="es-CO" altLang="es-CO" sz="1200" dirty="0">
                <a:solidFill>
                  <a:prstClr val="black"/>
                </a:solidFill>
                <a:latin typeface="Arial" panose="020B0604020202020204" pitchFamily="34" charset="0"/>
                <a:cs typeface="Arial" panose="020B0604020202020204" pitchFamily="34" charset="0"/>
              </a:rPr>
              <a:t>En los gastos operacionales se observa una menor ejecución principalmente en el rubro de honorarios por 460 millones y en el rubro de publicidad y propaganda por 122 millones.</a:t>
            </a:r>
          </a:p>
          <a:p>
            <a:pPr marL="0" lvl="1" algn="just">
              <a:defRPr/>
            </a:pPr>
            <a:endParaRPr lang="es-MX" altLang="es-CO" sz="1200" b="1" dirty="0">
              <a:solidFill>
                <a:prstClr val="black"/>
              </a:solidFill>
              <a:latin typeface="Arial" panose="020B0604020202020204" pitchFamily="34" charset="0"/>
              <a:cs typeface="Arial" panose="020B0604020202020204" pitchFamily="34" charset="0"/>
            </a:endParaRPr>
          </a:p>
          <a:p>
            <a:pPr marL="0" lvl="1" algn="just">
              <a:defRPr/>
            </a:pPr>
            <a:endParaRPr lang="es-MX" altLang="es-CO" sz="1200" b="1" dirty="0">
              <a:solidFill>
                <a:prstClr val="black"/>
              </a:solidFill>
              <a:latin typeface="Arial" panose="020B0604020202020204" pitchFamily="34" charset="0"/>
              <a:cs typeface="Arial" panose="020B0604020202020204" pitchFamily="34" charset="0"/>
            </a:endParaRPr>
          </a:p>
          <a:p>
            <a:pPr marL="0" lvl="1" algn="just">
              <a:defRPr/>
            </a:pPr>
            <a:endParaRPr lang="es-MX" altLang="es-CO" sz="1200" b="1" dirty="0">
              <a:solidFill>
                <a:prstClr val="black"/>
              </a:solidFill>
              <a:latin typeface="Arial" panose="020B0604020202020204" pitchFamily="34" charset="0"/>
              <a:cs typeface="Arial" panose="020B0604020202020204" pitchFamily="34" charset="0"/>
            </a:endParaRPr>
          </a:p>
          <a:p>
            <a:pPr marL="0" lvl="1" algn="just">
              <a:defRPr/>
            </a:pPr>
            <a:endParaRPr lang="es-MX" altLang="es-CO" sz="1200" b="1" dirty="0">
              <a:solidFill>
                <a:prstClr val="black"/>
              </a:solidFill>
              <a:latin typeface="Arial" panose="020B0604020202020204" pitchFamily="34" charset="0"/>
              <a:cs typeface="Arial" panose="020B0604020202020204" pitchFamily="34" charset="0"/>
            </a:endParaRPr>
          </a:p>
          <a:p>
            <a:pPr marL="0" lvl="1" algn="just">
              <a:defRPr/>
            </a:pPr>
            <a:endParaRPr lang="es-MX" altLang="es-CO" sz="1200" b="1" dirty="0">
              <a:solidFill>
                <a:prstClr val="black"/>
              </a:solidFill>
              <a:latin typeface="Arial" panose="020B0604020202020204" pitchFamily="34" charset="0"/>
              <a:cs typeface="Arial" panose="020B0604020202020204" pitchFamily="34" charset="0"/>
            </a:endParaRPr>
          </a:p>
          <a:p>
            <a:pPr marL="0" lvl="1" algn="just">
              <a:defRPr/>
            </a:pPr>
            <a:endParaRPr lang="es-MX" altLang="es-CO" sz="1200" b="1" dirty="0">
              <a:solidFill>
                <a:prstClr val="black"/>
              </a:solidFill>
              <a:latin typeface="Arial" panose="020B0604020202020204" pitchFamily="34" charset="0"/>
              <a:cs typeface="Arial" panose="020B0604020202020204" pitchFamily="34" charset="0"/>
            </a:endParaRPr>
          </a:p>
          <a:p>
            <a:pPr marL="0" lvl="1" algn="just">
              <a:defRPr/>
            </a:pPr>
            <a:r>
              <a:rPr lang="es-MX" altLang="es-CO" sz="1200" dirty="0">
                <a:solidFill>
                  <a:prstClr val="black"/>
                </a:solidFill>
                <a:cs typeface="Arial" pitchFamily="34" charset="0"/>
              </a:rPr>
              <a:t> </a:t>
            </a:r>
            <a:endParaRPr lang="es-ES" sz="1200" dirty="0">
              <a:solidFill>
                <a:prstClr val="black"/>
              </a:solidFill>
              <a:latin typeface="Arial" panose="020B0604020202020204" pitchFamily="34" charset="0"/>
              <a:cs typeface="Arial" panose="020B0604020202020204" pitchFamily="34" charset="0"/>
            </a:endParaRPr>
          </a:p>
        </p:txBody>
      </p:sp>
      <p:sp>
        <p:nvSpPr>
          <p:cNvPr id="11" name="Título 1"/>
          <p:cNvSpPr>
            <a:spLocks noGrp="1"/>
          </p:cNvSpPr>
          <p:nvPr>
            <p:ph type="title"/>
          </p:nvPr>
        </p:nvSpPr>
        <p:spPr>
          <a:xfrm>
            <a:off x="590872" y="217618"/>
            <a:ext cx="8229600" cy="475078"/>
          </a:xfrm>
        </p:spPr>
        <p:txBody>
          <a:bodyPr>
            <a:normAutofit/>
          </a:bodyPr>
          <a:lstStyle/>
          <a:p>
            <a:pPr algn="r"/>
            <a:r>
              <a:rPr lang="es-ES_tradnl" sz="2000" b="1" dirty="0">
                <a:latin typeface="Arial" panose="020B0604020202020204" pitchFamily="34" charset="0"/>
                <a:cs typeface="Arial" panose="020B0604020202020204" pitchFamily="34" charset="0"/>
              </a:rPr>
              <a:t>IV. Análisis y cumplimiento presupuestal</a:t>
            </a:r>
            <a:r>
              <a:rPr lang="es-ES_tradnl" sz="2400" b="1" dirty="0">
                <a:latin typeface="Arial" panose="020B0604020202020204" pitchFamily="34" charset="0"/>
                <a:cs typeface="Arial" panose="020B0604020202020204" pitchFamily="34" charset="0"/>
              </a:rPr>
              <a:t> </a:t>
            </a:r>
            <a:r>
              <a:rPr lang="es-ES_tradnl" sz="2400" dirty="0">
                <a:latin typeface="Arial" panose="020B0604020202020204" pitchFamily="34" charset="0"/>
                <a:cs typeface="Arial" panose="020B0604020202020204" pitchFamily="34" charset="0"/>
              </a:rPr>
              <a:t> </a:t>
            </a:r>
            <a:endParaRPr lang="es-CO" b="1" dirty="0">
              <a:cs typeface="Arial" pitchFamily="34" charset="0"/>
            </a:endParaRPr>
          </a:p>
        </p:txBody>
      </p:sp>
      <p:graphicFrame>
        <p:nvGraphicFramePr>
          <p:cNvPr id="3" name="2 Tabla"/>
          <p:cNvGraphicFramePr>
            <a:graphicFrameLocks noGrp="1"/>
          </p:cNvGraphicFramePr>
          <p:nvPr>
            <p:extLst>
              <p:ext uri="{D42A27DB-BD31-4B8C-83A1-F6EECF244321}">
                <p14:modId xmlns:p14="http://schemas.microsoft.com/office/powerpoint/2010/main" val="3086037983"/>
              </p:ext>
            </p:extLst>
          </p:nvPr>
        </p:nvGraphicFramePr>
        <p:xfrm>
          <a:off x="1183083" y="1790328"/>
          <a:ext cx="6845301" cy="990600"/>
        </p:xfrm>
        <a:graphic>
          <a:graphicData uri="http://schemas.openxmlformats.org/drawingml/2006/table">
            <a:tbl>
              <a:tblPr>
                <a:tableStyleId>{7E9639D4-E3E2-4D34-9284-5A2195B3D0D7}</a:tableStyleId>
              </a:tblPr>
              <a:tblGrid>
                <a:gridCol w="634706">
                  <a:extLst>
                    <a:ext uri="{9D8B030D-6E8A-4147-A177-3AD203B41FA5}">
                      <a16:colId xmlns:a16="http://schemas.microsoft.com/office/drawing/2014/main" xmlns="" val="20000"/>
                    </a:ext>
                  </a:extLst>
                </a:gridCol>
                <a:gridCol w="1497905">
                  <a:extLst>
                    <a:ext uri="{9D8B030D-6E8A-4147-A177-3AD203B41FA5}">
                      <a16:colId xmlns:a16="http://schemas.microsoft.com/office/drawing/2014/main" xmlns="" val="20001"/>
                    </a:ext>
                  </a:extLst>
                </a:gridCol>
                <a:gridCol w="901282">
                  <a:extLst>
                    <a:ext uri="{9D8B030D-6E8A-4147-A177-3AD203B41FA5}">
                      <a16:colId xmlns:a16="http://schemas.microsoft.com/office/drawing/2014/main" xmlns="" val="20002"/>
                    </a:ext>
                  </a:extLst>
                </a:gridCol>
                <a:gridCol w="990141">
                  <a:extLst>
                    <a:ext uri="{9D8B030D-6E8A-4147-A177-3AD203B41FA5}">
                      <a16:colId xmlns:a16="http://schemas.microsoft.com/office/drawing/2014/main" xmlns="" val="20003"/>
                    </a:ext>
                  </a:extLst>
                </a:gridCol>
                <a:gridCol w="926670">
                  <a:extLst>
                    <a:ext uri="{9D8B030D-6E8A-4147-A177-3AD203B41FA5}">
                      <a16:colId xmlns:a16="http://schemas.microsoft.com/office/drawing/2014/main" xmlns="" val="20004"/>
                    </a:ext>
                  </a:extLst>
                </a:gridCol>
                <a:gridCol w="257056">
                  <a:extLst>
                    <a:ext uri="{9D8B030D-6E8A-4147-A177-3AD203B41FA5}">
                      <a16:colId xmlns:a16="http://schemas.microsoft.com/office/drawing/2014/main" xmlns="" val="20005"/>
                    </a:ext>
                  </a:extLst>
                </a:gridCol>
                <a:gridCol w="761647">
                  <a:extLst>
                    <a:ext uri="{9D8B030D-6E8A-4147-A177-3AD203B41FA5}">
                      <a16:colId xmlns:a16="http://schemas.microsoft.com/office/drawing/2014/main" xmlns="" val="20006"/>
                    </a:ext>
                  </a:extLst>
                </a:gridCol>
                <a:gridCol w="875894">
                  <a:extLst>
                    <a:ext uri="{9D8B030D-6E8A-4147-A177-3AD203B41FA5}">
                      <a16:colId xmlns:a16="http://schemas.microsoft.com/office/drawing/2014/main" xmlns="" val="20007"/>
                    </a:ext>
                  </a:extLst>
                </a:gridCol>
              </a:tblGrid>
              <a:tr h="323850">
                <a:tc>
                  <a:txBody>
                    <a:bodyPr/>
                    <a:lstStyle/>
                    <a:p>
                      <a:pPr algn="ctr" fontAlgn="ctr"/>
                      <a:r>
                        <a:rPr lang="es-CO" sz="1000" b="1" u="none" strike="noStrike" dirty="0">
                          <a:solidFill>
                            <a:schemeClr val="bg1"/>
                          </a:solidFill>
                          <a:effectLst/>
                          <a:latin typeface="Arial" panose="020B0604020202020204" pitchFamily="34" charset="0"/>
                          <a:cs typeface="Arial" panose="020B0604020202020204" pitchFamily="34" charset="0"/>
                        </a:rPr>
                        <a:t>Cuentas</a:t>
                      </a:r>
                      <a:endParaRPr lang="es-CO" sz="10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A5C"/>
                    </a:solidFill>
                  </a:tcPr>
                </a:tc>
                <a:tc>
                  <a:txBody>
                    <a:bodyPr/>
                    <a:lstStyle/>
                    <a:p>
                      <a:pPr algn="ctr" fontAlgn="ctr"/>
                      <a:r>
                        <a:rPr lang="es-CO" sz="1000" b="1" u="none" strike="noStrike" dirty="0">
                          <a:solidFill>
                            <a:schemeClr val="bg1"/>
                          </a:solidFill>
                          <a:effectLst/>
                          <a:latin typeface="Arial" panose="020B0604020202020204" pitchFamily="34" charset="0"/>
                          <a:cs typeface="Arial" panose="020B0604020202020204" pitchFamily="34" charset="0"/>
                        </a:rPr>
                        <a:t>             Descripción                            </a:t>
                      </a:r>
                      <a:endParaRPr lang="es-CO" sz="10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A5C"/>
                    </a:solidFill>
                  </a:tcPr>
                </a:tc>
                <a:tc>
                  <a:txBody>
                    <a:bodyPr/>
                    <a:lstStyle/>
                    <a:p>
                      <a:pPr algn="ctr" fontAlgn="ctr"/>
                      <a:r>
                        <a:rPr lang="es-CO" sz="1000" b="1" u="none" strike="noStrike" dirty="0">
                          <a:solidFill>
                            <a:schemeClr val="bg1"/>
                          </a:solidFill>
                          <a:effectLst/>
                          <a:latin typeface="Arial" panose="020B0604020202020204" pitchFamily="34" charset="0"/>
                          <a:cs typeface="Arial" panose="020B0604020202020204" pitchFamily="34" charset="0"/>
                        </a:rPr>
                        <a:t>Presupuesto Anual</a:t>
                      </a:r>
                      <a:endParaRPr lang="es-CO" sz="10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A5C"/>
                    </a:solidFill>
                  </a:tcPr>
                </a:tc>
                <a:tc>
                  <a:txBody>
                    <a:bodyPr/>
                    <a:lstStyle/>
                    <a:p>
                      <a:pPr algn="ctr" fontAlgn="ctr"/>
                      <a:r>
                        <a:rPr lang="es-CO" sz="1000" b="1" u="none" strike="noStrike" dirty="0">
                          <a:solidFill>
                            <a:schemeClr val="bg1"/>
                          </a:solidFill>
                          <a:effectLst/>
                          <a:latin typeface="Arial" panose="020B0604020202020204" pitchFamily="34" charset="0"/>
                          <a:cs typeface="Arial" panose="020B0604020202020204" pitchFamily="34" charset="0"/>
                        </a:rPr>
                        <a:t>Presupuesto ENE a MZO</a:t>
                      </a:r>
                      <a:endParaRPr lang="es-CO" sz="10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A5C"/>
                    </a:solidFill>
                  </a:tcPr>
                </a:tc>
                <a:tc>
                  <a:txBody>
                    <a:bodyPr/>
                    <a:lstStyle/>
                    <a:p>
                      <a:pPr algn="ctr" fontAlgn="ctr"/>
                      <a:r>
                        <a:rPr lang="es-CO" sz="1000" b="1" u="none" strike="noStrike" dirty="0">
                          <a:solidFill>
                            <a:schemeClr val="bg1"/>
                          </a:solidFill>
                          <a:effectLst/>
                          <a:latin typeface="Arial" panose="020B0604020202020204" pitchFamily="34" charset="0"/>
                          <a:cs typeface="Arial" panose="020B0604020202020204" pitchFamily="34" charset="0"/>
                        </a:rPr>
                        <a:t>Ejecución ENE a MZO</a:t>
                      </a:r>
                      <a:endParaRPr lang="es-CO" sz="10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A5C"/>
                    </a:solidFill>
                  </a:tcPr>
                </a:tc>
                <a:tc>
                  <a:txBody>
                    <a:bodyPr/>
                    <a:lstStyle/>
                    <a:p>
                      <a:pPr algn="ctr" fontAlgn="ctr"/>
                      <a:r>
                        <a:rPr lang="es-CO" sz="1000" b="1" u="none" strike="noStrike" dirty="0">
                          <a:solidFill>
                            <a:schemeClr val="bg1"/>
                          </a:solidFill>
                          <a:effectLst/>
                          <a:latin typeface="Arial" panose="020B0604020202020204" pitchFamily="34" charset="0"/>
                          <a:cs typeface="Arial" panose="020B0604020202020204" pitchFamily="34" charset="0"/>
                        </a:rPr>
                        <a:t> </a:t>
                      </a:r>
                      <a:endParaRPr lang="es-CO" sz="10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A5C"/>
                    </a:solidFill>
                  </a:tcPr>
                </a:tc>
                <a:tc>
                  <a:txBody>
                    <a:bodyPr/>
                    <a:lstStyle/>
                    <a:p>
                      <a:pPr algn="ctr" fontAlgn="ctr"/>
                      <a:r>
                        <a:rPr lang="es-CO" sz="1000" b="1" u="none" strike="noStrike" dirty="0">
                          <a:solidFill>
                            <a:schemeClr val="bg1"/>
                          </a:solidFill>
                          <a:effectLst/>
                          <a:latin typeface="Arial" panose="020B0604020202020204" pitchFamily="34" charset="0"/>
                          <a:cs typeface="Arial" panose="020B0604020202020204" pitchFamily="34" charset="0"/>
                        </a:rPr>
                        <a:t>%Variación</a:t>
                      </a:r>
                      <a:endParaRPr lang="es-CO" sz="10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A5C"/>
                    </a:solidFill>
                  </a:tcPr>
                </a:tc>
                <a:tc>
                  <a:txBody>
                    <a:bodyPr/>
                    <a:lstStyle/>
                    <a:p>
                      <a:pPr algn="ctr" fontAlgn="ctr"/>
                      <a:r>
                        <a:rPr lang="es-CO" sz="1000" b="1" u="none" strike="noStrike" dirty="0">
                          <a:solidFill>
                            <a:schemeClr val="bg1"/>
                          </a:solidFill>
                          <a:effectLst/>
                          <a:latin typeface="Arial" panose="020B0604020202020204" pitchFamily="34" charset="0"/>
                          <a:cs typeface="Arial" panose="020B0604020202020204" pitchFamily="34" charset="0"/>
                        </a:rPr>
                        <a:t>Por ejecutar </a:t>
                      </a:r>
                      <a:endParaRPr lang="es-CO" sz="10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rgbClr val="002A5C"/>
                    </a:solidFill>
                  </a:tcPr>
                </a:tc>
                <a:extLst>
                  <a:ext uri="{0D108BD9-81ED-4DB2-BD59-A6C34878D82A}">
                    <a16:rowId xmlns:a16="http://schemas.microsoft.com/office/drawing/2014/main" xmlns="" val="10000"/>
                  </a:ext>
                </a:extLst>
              </a:tr>
              <a:tr h="161925">
                <a:tc>
                  <a:txBody>
                    <a:bodyPr/>
                    <a:lstStyle/>
                    <a:p>
                      <a:pPr algn="r" fontAlgn="b"/>
                      <a:r>
                        <a:rPr lang="es-CO" sz="1000" u="none" strike="noStrike">
                          <a:effectLst/>
                          <a:latin typeface="Arial" panose="020B0604020202020204" pitchFamily="34" charset="0"/>
                          <a:cs typeface="Arial" panose="020B0604020202020204" pitchFamily="34" charset="0"/>
                        </a:rPr>
                        <a:t>51</a:t>
                      </a:r>
                      <a:endParaRPr lang="es-CO"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s-CO" sz="1000" u="none" strike="noStrike">
                          <a:effectLst/>
                          <a:latin typeface="Arial" panose="020B0604020202020204" pitchFamily="34" charset="0"/>
                          <a:cs typeface="Arial" panose="020B0604020202020204" pitchFamily="34" charset="0"/>
                        </a:rPr>
                        <a:t>Operacionales de Admon</a:t>
                      </a:r>
                      <a:endParaRPr lang="es-CO"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s-CO" sz="1000" u="none" strike="noStrike">
                          <a:effectLst/>
                          <a:latin typeface="Arial" panose="020B0604020202020204" pitchFamily="34" charset="0"/>
                          <a:cs typeface="Arial" panose="020B0604020202020204" pitchFamily="34" charset="0"/>
                        </a:rPr>
                        <a:t>     37.447.008 </a:t>
                      </a:r>
                      <a:endParaRPr lang="es-CO"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s-CO" sz="1000" u="none" strike="noStrike">
                          <a:effectLst/>
                          <a:latin typeface="Arial" panose="020B0604020202020204" pitchFamily="34" charset="0"/>
                          <a:cs typeface="Arial" panose="020B0604020202020204" pitchFamily="34" charset="0"/>
                        </a:rPr>
                        <a:t>         9.530.257 </a:t>
                      </a:r>
                      <a:endParaRPr lang="es-CO"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s-CO" sz="1000" u="none" strike="noStrike">
                          <a:effectLst/>
                          <a:latin typeface="Arial" panose="020B0604020202020204" pitchFamily="34" charset="0"/>
                          <a:cs typeface="Arial" panose="020B0604020202020204" pitchFamily="34" charset="0"/>
                        </a:rPr>
                        <a:t>       7.885.758 </a:t>
                      </a:r>
                      <a:endParaRPr lang="es-CO"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s-ES" sz="1000" b="1" i="0" u="none" strike="noStrike" dirty="0">
                          <a:solidFill>
                            <a:srgbClr val="FF0000"/>
                          </a:solidFill>
                          <a:effectLst/>
                          <a:latin typeface="Arial" panose="020B0604020202020204" pitchFamily="34" charset="0"/>
                          <a:cs typeface="Arial" panose="020B0604020202020204" pitchFamily="34" charset="0"/>
                        </a:rPr>
                        <a:t>(A)</a:t>
                      </a:r>
                      <a:endParaRPr lang="es-CO" sz="1000" b="1" i="0" u="none" strike="noStrike" dirty="0">
                        <a:solidFill>
                          <a:srgbClr val="FF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es-CO" sz="1000" u="none" strike="noStrike" dirty="0">
                          <a:effectLst/>
                          <a:latin typeface="Arial" panose="020B0604020202020204" pitchFamily="34" charset="0"/>
                          <a:cs typeface="Arial" panose="020B0604020202020204" pitchFamily="34" charset="0"/>
                        </a:rPr>
                        <a:t>83</a:t>
                      </a:r>
                      <a:endParaRPr lang="es-CO"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s-CO" sz="1000" u="none" strike="noStrike">
                          <a:effectLst/>
                          <a:latin typeface="Arial" panose="020B0604020202020204" pitchFamily="34" charset="0"/>
                          <a:cs typeface="Arial" panose="020B0604020202020204" pitchFamily="34" charset="0"/>
                        </a:rPr>
                        <a:t>    29.561.250 </a:t>
                      </a:r>
                      <a:endParaRPr lang="es-CO"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xmlns="" val="10001"/>
                  </a:ext>
                </a:extLst>
              </a:tr>
              <a:tr h="161925">
                <a:tc>
                  <a:txBody>
                    <a:bodyPr/>
                    <a:lstStyle/>
                    <a:p>
                      <a:pPr algn="r" fontAlgn="b"/>
                      <a:r>
                        <a:rPr lang="es-CO" sz="1000" u="none" strike="noStrike">
                          <a:effectLst/>
                          <a:latin typeface="Arial" panose="020B0604020202020204" pitchFamily="34" charset="0"/>
                          <a:cs typeface="Arial" panose="020B0604020202020204" pitchFamily="34" charset="0"/>
                        </a:rPr>
                        <a:t>52</a:t>
                      </a:r>
                      <a:endParaRPr lang="es-CO"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s-CO" sz="1000" u="none" strike="noStrike">
                          <a:effectLst/>
                          <a:latin typeface="Arial" panose="020B0604020202020204" pitchFamily="34" charset="0"/>
                          <a:cs typeface="Arial" panose="020B0604020202020204" pitchFamily="34" charset="0"/>
                        </a:rPr>
                        <a:t>Operacionales</a:t>
                      </a:r>
                      <a:endParaRPr lang="es-CO"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s-CO" sz="1000" u="none" strike="noStrike">
                          <a:effectLst/>
                          <a:latin typeface="Arial" panose="020B0604020202020204" pitchFamily="34" charset="0"/>
                          <a:cs typeface="Arial" panose="020B0604020202020204" pitchFamily="34" charset="0"/>
                        </a:rPr>
                        <a:t>       6.557.889 </a:t>
                      </a:r>
                      <a:endParaRPr lang="es-CO"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s-CO" sz="1000" u="none" strike="noStrike">
                          <a:effectLst/>
                          <a:latin typeface="Arial" panose="020B0604020202020204" pitchFamily="34" charset="0"/>
                          <a:cs typeface="Arial" panose="020B0604020202020204" pitchFamily="34" charset="0"/>
                        </a:rPr>
                        <a:t>         1.567.732 </a:t>
                      </a:r>
                      <a:endParaRPr lang="es-CO"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s-CO" sz="1000" u="none" strike="noStrike" dirty="0">
                          <a:effectLst/>
                          <a:latin typeface="Arial" panose="020B0604020202020204" pitchFamily="34" charset="0"/>
                          <a:cs typeface="Arial" panose="020B0604020202020204" pitchFamily="34" charset="0"/>
                        </a:rPr>
                        <a:t>          857.326 </a:t>
                      </a:r>
                      <a:endParaRPr lang="es-CO"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s-ES" sz="1000" b="1" i="0" u="none" strike="noStrike" dirty="0">
                          <a:solidFill>
                            <a:srgbClr val="FF0000"/>
                          </a:solidFill>
                          <a:effectLst/>
                          <a:latin typeface="Arial" panose="020B0604020202020204" pitchFamily="34" charset="0"/>
                          <a:cs typeface="Arial" panose="020B0604020202020204" pitchFamily="34" charset="0"/>
                        </a:rPr>
                        <a:t>(B)</a:t>
                      </a:r>
                      <a:endParaRPr lang="es-CO" sz="1000" b="1" i="0" u="none" strike="noStrike" dirty="0">
                        <a:solidFill>
                          <a:srgbClr val="FF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es-CO" sz="1000" u="none" strike="noStrike">
                          <a:effectLst/>
                          <a:latin typeface="Arial" panose="020B0604020202020204" pitchFamily="34" charset="0"/>
                          <a:cs typeface="Arial" panose="020B0604020202020204" pitchFamily="34" charset="0"/>
                        </a:rPr>
                        <a:t>55</a:t>
                      </a:r>
                      <a:endParaRPr lang="es-CO"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s-CO" sz="1000" u="none" strike="noStrike" dirty="0">
                          <a:effectLst/>
                          <a:latin typeface="Arial" panose="020B0604020202020204" pitchFamily="34" charset="0"/>
                          <a:cs typeface="Arial" panose="020B0604020202020204" pitchFamily="34" charset="0"/>
                        </a:rPr>
                        <a:t>      5.700.563 </a:t>
                      </a:r>
                      <a:endParaRPr lang="es-CO"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xmlns="" val="10002"/>
                  </a:ext>
                </a:extLst>
              </a:tr>
              <a:tr h="171450">
                <a:tc>
                  <a:txBody>
                    <a:bodyPr/>
                    <a:lstStyle/>
                    <a:p>
                      <a:pPr algn="r" fontAlgn="b"/>
                      <a:r>
                        <a:rPr lang="es-CO" sz="1000" u="none" strike="noStrike">
                          <a:effectLst/>
                          <a:latin typeface="Arial" panose="020B0604020202020204" pitchFamily="34" charset="0"/>
                          <a:cs typeface="Arial" panose="020B0604020202020204" pitchFamily="34" charset="0"/>
                        </a:rPr>
                        <a:t>53</a:t>
                      </a:r>
                      <a:endParaRPr lang="es-CO"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s-CO" sz="1000" u="none" strike="noStrike">
                          <a:effectLst/>
                          <a:latin typeface="Arial" panose="020B0604020202020204" pitchFamily="34" charset="0"/>
                          <a:cs typeface="Arial" panose="020B0604020202020204" pitchFamily="34" charset="0"/>
                        </a:rPr>
                        <a:t>No Operacionales</a:t>
                      </a:r>
                      <a:endParaRPr lang="es-CO"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s-CO" sz="1000" u="none" strike="noStrike" dirty="0">
                          <a:effectLst/>
                          <a:latin typeface="Arial" panose="020B0604020202020204" pitchFamily="34" charset="0"/>
                          <a:cs typeface="Arial" panose="020B0604020202020204" pitchFamily="34" charset="0"/>
                        </a:rPr>
                        <a:t>       4.516.976 </a:t>
                      </a:r>
                      <a:endParaRPr lang="es-CO"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s-CO" sz="1000" u="none" strike="noStrike">
                          <a:effectLst/>
                          <a:latin typeface="Arial" panose="020B0604020202020204" pitchFamily="34" charset="0"/>
                          <a:cs typeface="Arial" panose="020B0604020202020204" pitchFamily="34" charset="0"/>
                        </a:rPr>
                        <a:t>         1.468.231 </a:t>
                      </a:r>
                      <a:endParaRPr lang="es-CO"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s-CO" sz="1000" u="none" strike="noStrike">
                          <a:effectLst/>
                          <a:latin typeface="Arial" panose="020B0604020202020204" pitchFamily="34" charset="0"/>
                          <a:cs typeface="Arial" panose="020B0604020202020204" pitchFamily="34" charset="0"/>
                        </a:rPr>
                        <a:t>       1.383.035 </a:t>
                      </a:r>
                      <a:endParaRPr lang="es-CO"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s-CO" sz="1000" u="none" strike="noStrike">
                          <a:effectLst/>
                          <a:latin typeface="Arial" panose="020B0604020202020204" pitchFamily="34" charset="0"/>
                          <a:cs typeface="Arial" panose="020B0604020202020204" pitchFamily="34" charset="0"/>
                        </a:rPr>
                        <a:t> </a:t>
                      </a:r>
                      <a:endParaRPr lang="es-CO"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es-CO" sz="1000" u="none" strike="noStrike">
                          <a:effectLst/>
                          <a:latin typeface="Arial" panose="020B0604020202020204" pitchFamily="34" charset="0"/>
                          <a:cs typeface="Arial" panose="020B0604020202020204" pitchFamily="34" charset="0"/>
                        </a:rPr>
                        <a:t>94</a:t>
                      </a:r>
                      <a:endParaRPr lang="es-CO"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s-CO" sz="1000" u="none" strike="noStrike" dirty="0">
                          <a:effectLst/>
                          <a:latin typeface="Arial" panose="020B0604020202020204" pitchFamily="34" charset="0"/>
                          <a:cs typeface="Arial" panose="020B0604020202020204" pitchFamily="34" charset="0"/>
                        </a:rPr>
                        <a:t>      3.133.941 </a:t>
                      </a:r>
                      <a:endParaRPr lang="es-CO"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xmlns="" val="10003"/>
                  </a:ext>
                </a:extLst>
              </a:tr>
              <a:tr h="171450">
                <a:tc>
                  <a:txBody>
                    <a:bodyPr/>
                    <a:lstStyle/>
                    <a:p>
                      <a:pPr algn="r" fontAlgn="b"/>
                      <a:endParaRPr lang="es-CO"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endParaRPr lang="es-CO"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s-ES" sz="1000" b="1" i="0" u="none" strike="noStrike" dirty="0">
                          <a:solidFill>
                            <a:srgbClr val="000000"/>
                          </a:solidFill>
                          <a:effectLst/>
                          <a:latin typeface="Arial" panose="020B0604020202020204" pitchFamily="34" charset="0"/>
                          <a:cs typeface="Arial" panose="020B0604020202020204" pitchFamily="34" charset="0"/>
                        </a:rPr>
                        <a:t>     48.521.872</a:t>
                      </a:r>
                      <a:endParaRPr lang="es-CO"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s-ES" sz="1000" b="1" i="0" u="none" strike="noStrike" dirty="0">
                          <a:solidFill>
                            <a:srgbClr val="000000"/>
                          </a:solidFill>
                          <a:effectLst/>
                          <a:latin typeface="Arial" panose="020B0604020202020204" pitchFamily="34" charset="0"/>
                          <a:cs typeface="Arial" panose="020B0604020202020204" pitchFamily="34" charset="0"/>
                        </a:rPr>
                        <a:t>        12.566.220</a:t>
                      </a:r>
                      <a:endParaRPr lang="es-CO"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s-ES" sz="1000" b="1" i="0" u="none" strike="noStrike" dirty="0">
                          <a:solidFill>
                            <a:srgbClr val="000000"/>
                          </a:solidFill>
                          <a:effectLst/>
                          <a:latin typeface="Arial" panose="020B0604020202020204" pitchFamily="34" charset="0"/>
                          <a:cs typeface="Arial" panose="020B0604020202020204" pitchFamily="34" charset="0"/>
                        </a:rPr>
                        <a:t>      10.126.118</a:t>
                      </a:r>
                      <a:endParaRPr lang="es-CO"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endParaRPr lang="es-CO"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endParaRPr lang="es-CO"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s-ES" sz="1000" b="1" i="0" u="none" strike="noStrike" dirty="0">
                          <a:solidFill>
                            <a:srgbClr val="000000"/>
                          </a:solidFill>
                          <a:effectLst/>
                          <a:latin typeface="Arial" panose="020B0604020202020204" pitchFamily="34" charset="0"/>
                          <a:cs typeface="Arial" panose="020B0604020202020204" pitchFamily="34" charset="0"/>
                        </a:rPr>
                        <a:t>    38.395.753</a:t>
                      </a:r>
                      <a:endParaRPr lang="es-CO" sz="1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1711522092"/>
      </p:ext>
    </p:extLst>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fld id="{3F22BD22-150A-4D9E-9AB7-089112A95F73}" type="slidenum">
              <a:rPr lang="es-CO" smtClean="0">
                <a:solidFill>
                  <a:prstClr val="black"/>
                </a:solidFill>
              </a:rPr>
              <a:pPr/>
              <a:t>18</a:t>
            </a:fld>
            <a:endParaRPr lang="es-CO" dirty="0">
              <a:solidFill>
                <a:prstClr val="black"/>
              </a:solidFill>
            </a:endParaRPr>
          </a:p>
        </p:txBody>
      </p:sp>
      <p:sp>
        <p:nvSpPr>
          <p:cNvPr id="2" name="1 Rectángulo"/>
          <p:cNvSpPr/>
          <p:nvPr/>
        </p:nvSpPr>
        <p:spPr>
          <a:xfrm>
            <a:off x="4788024" y="2164918"/>
            <a:ext cx="4034880" cy="701731"/>
          </a:xfrm>
          <a:prstGeom prst="rect">
            <a:avLst/>
          </a:prstGeom>
        </p:spPr>
        <p:txBody>
          <a:bodyPr wrap="square">
            <a:spAutoFit/>
          </a:bodyPr>
          <a:lstStyle/>
          <a:p>
            <a:pPr algn="ctr">
              <a:spcBef>
                <a:spcPct val="20000"/>
              </a:spcBef>
              <a:defRPr/>
            </a:pPr>
            <a:endParaRPr lang="es-CO" altLang="es-CO" b="1" dirty="0">
              <a:solidFill>
                <a:prstClr val="black"/>
              </a:solidFill>
              <a:latin typeface="Arial" panose="020B0604020202020204" pitchFamily="34" charset="0"/>
              <a:cs typeface="Arial" panose="020B0604020202020204" pitchFamily="34" charset="0"/>
            </a:endParaRPr>
          </a:p>
          <a:p>
            <a:pPr algn="ctr">
              <a:spcBef>
                <a:spcPct val="20000"/>
              </a:spcBef>
              <a:defRPr/>
            </a:pPr>
            <a:endParaRPr lang="es-CO" altLang="es-CO" b="1" dirty="0">
              <a:solidFill>
                <a:prstClr val="black"/>
              </a:solidFill>
              <a:latin typeface="Arial" panose="020B0604020202020204" pitchFamily="34" charset="0"/>
              <a:cs typeface="Arial" panose="020B0604020202020204" pitchFamily="34" charset="0"/>
            </a:endParaRPr>
          </a:p>
        </p:txBody>
      </p:sp>
      <p:sp>
        <p:nvSpPr>
          <p:cNvPr id="5" name="Título 1"/>
          <p:cNvSpPr>
            <a:spLocks noGrp="1"/>
          </p:cNvSpPr>
          <p:nvPr>
            <p:ph type="title"/>
          </p:nvPr>
        </p:nvSpPr>
        <p:spPr>
          <a:xfrm>
            <a:off x="662880" y="226735"/>
            <a:ext cx="8229600" cy="393953"/>
          </a:xfrm>
        </p:spPr>
        <p:txBody>
          <a:bodyPr>
            <a:normAutofit fontScale="90000"/>
          </a:bodyPr>
          <a:lstStyle/>
          <a:p>
            <a:pPr algn="r"/>
            <a:r>
              <a:rPr lang="es-ES_tradnl" sz="2200" b="1" dirty="0">
                <a:solidFill>
                  <a:srgbClr val="000000"/>
                </a:solidFill>
                <a:latin typeface="Arial" panose="020B0604020202020204" pitchFamily="34" charset="0"/>
                <a:cs typeface="Arial" panose="020B0604020202020204" pitchFamily="34" charset="0"/>
              </a:rPr>
              <a:t>V. Seguimiento Informes Anteriores</a:t>
            </a:r>
            <a:endParaRPr lang="es-CO" sz="2200" dirty="0">
              <a:latin typeface="Arial" panose="020B0604020202020204" pitchFamily="34" charset="0"/>
              <a:cs typeface="Arial" panose="020B0604020202020204" pitchFamily="34" charset="0"/>
            </a:endParaRPr>
          </a:p>
        </p:txBody>
      </p:sp>
      <p:sp>
        <p:nvSpPr>
          <p:cNvPr id="10" name="2 Marcador de contenido"/>
          <p:cNvSpPr>
            <a:spLocks noGrp="1"/>
          </p:cNvSpPr>
          <p:nvPr>
            <p:ph idx="1"/>
          </p:nvPr>
        </p:nvSpPr>
        <p:spPr>
          <a:xfrm>
            <a:off x="251520" y="692696"/>
            <a:ext cx="8640960" cy="5000625"/>
          </a:xfrm>
        </p:spPr>
        <p:txBody>
          <a:bodyPr>
            <a:normAutofit/>
          </a:bodyPr>
          <a:lstStyle/>
          <a:p>
            <a:pPr marL="0" indent="0">
              <a:buFontTx/>
              <a:buNone/>
            </a:pPr>
            <a:endParaRPr lang="es-ES" sz="1200" dirty="0">
              <a:latin typeface="Arial" panose="020B0604020202020204" pitchFamily="34" charset="0"/>
              <a:cs typeface="Arial" panose="020B0604020202020204" pitchFamily="34" charset="0"/>
            </a:endParaRPr>
          </a:p>
          <a:p>
            <a:pPr marL="0" indent="0">
              <a:buFontTx/>
              <a:buNone/>
            </a:pPr>
            <a:endParaRPr lang="es-ES" sz="1200" dirty="0">
              <a:latin typeface="Arial" panose="020B0604020202020204" pitchFamily="34" charset="0"/>
              <a:cs typeface="Arial" panose="020B0604020202020204" pitchFamily="34" charset="0"/>
            </a:endParaRPr>
          </a:p>
        </p:txBody>
      </p:sp>
      <p:graphicFrame>
        <p:nvGraphicFramePr>
          <p:cNvPr id="8" name="Tabla 5"/>
          <p:cNvGraphicFramePr>
            <a:graphicFrameLocks noGrp="1"/>
          </p:cNvGraphicFramePr>
          <p:nvPr>
            <p:extLst>
              <p:ext uri="{D42A27DB-BD31-4B8C-83A1-F6EECF244321}">
                <p14:modId xmlns:p14="http://schemas.microsoft.com/office/powerpoint/2010/main" val="1942556835"/>
              </p:ext>
            </p:extLst>
          </p:nvPr>
        </p:nvGraphicFramePr>
        <p:xfrm>
          <a:off x="266006" y="1268760"/>
          <a:ext cx="8626474" cy="4392488"/>
        </p:xfrm>
        <a:graphic>
          <a:graphicData uri="http://schemas.openxmlformats.org/drawingml/2006/table">
            <a:tbl>
              <a:tblPr firstRow="1" bandRow="1">
                <a:tableStyleId>{5C22544A-7EE6-4342-B048-85BDC9FD1C3A}</a:tableStyleId>
              </a:tblPr>
              <a:tblGrid>
                <a:gridCol w="4392487">
                  <a:extLst>
                    <a:ext uri="{9D8B030D-6E8A-4147-A177-3AD203B41FA5}">
                      <a16:colId xmlns:a16="http://schemas.microsoft.com/office/drawing/2014/main" xmlns="" val="20000"/>
                    </a:ext>
                  </a:extLst>
                </a:gridCol>
                <a:gridCol w="1152128">
                  <a:extLst>
                    <a:ext uri="{9D8B030D-6E8A-4147-A177-3AD203B41FA5}">
                      <a16:colId xmlns:a16="http://schemas.microsoft.com/office/drawing/2014/main" xmlns="" val="20001"/>
                    </a:ext>
                  </a:extLst>
                </a:gridCol>
                <a:gridCol w="3081859">
                  <a:extLst>
                    <a:ext uri="{9D8B030D-6E8A-4147-A177-3AD203B41FA5}">
                      <a16:colId xmlns:a16="http://schemas.microsoft.com/office/drawing/2014/main" xmlns="" val="20002"/>
                    </a:ext>
                  </a:extLst>
                </a:gridCol>
              </a:tblGrid>
              <a:tr h="414287">
                <a:tc>
                  <a:txBody>
                    <a:bodyPr/>
                    <a:lstStyle/>
                    <a:p>
                      <a:pPr algn="ctr"/>
                      <a:r>
                        <a:rPr lang="es-CO" sz="1000" b="1" dirty="0">
                          <a:solidFill>
                            <a:schemeClr val="bg1"/>
                          </a:solidFill>
                          <a:latin typeface="Arial" panose="020B0604020202020204" pitchFamily="34" charset="0"/>
                          <a:cs typeface="Arial" panose="020B0604020202020204" pitchFamily="34" charset="0"/>
                        </a:rPr>
                        <a:t>OPORTUNIDAD</a:t>
                      </a:r>
                      <a:r>
                        <a:rPr lang="es-CO" sz="1000" b="1" baseline="0" dirty="0">
                          <a:solidFill>
                            <a:schemeClr val="bg1"/>
                          </a:solidFill>
                          <a:latin typeface="Arial" panose="020B0604020202020204" pitchFamily="34" charset="0"/>
                          <a:cs typeface="Arial" panose="020B0604020202020204" pitchFamily="34" charset="0"/>
                        </a:rPr>
                        <a:t> DE MEJORA</a:t>
                      </a:r>
                      <a:endParaRPr lang="es-CO" sz="1000" b="1" dirty="0">
                        <a:solidFill>
                          <a:schemeClr val="bg1"/>
                        </a:solidFill>
                        <a:latin typeface="Arial" panose="020B0604020202020204" pitchFamily="34" charset="0"/>
                        <a:cs typeface="Arial" panose="020B0604020202020204" pitchFamily="34" charset="0"/>
                      </a:endParaRPr>
                    </a:p>
                  </a:txBody>
                  <a:tcPr marL="91453" marR="91453"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s-CO" sz="1000" b="1" dirty="0">
                          <a:solidFill>
                            <a:schemeClr val="bg1"/>
                          </a:solidFill>
                          <a:latin typeface="Arial" panose="020B0604020202020204" pitchFamily="34" charset="0"/>
                          <a:cs typeface="Arial" panose="020B0604020202020204" pitchFamily="34" charset="0"/>
                        </a:rPr>
                        <a:t>ESTADO</a:t>
                      </a:r>
                    </a:p>
                  </a:txBody>
                  <a:tcPr marL="91453" marR="91453"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s-CO" sz="1000" b="1" dirty="0">
                          <a:solidFill>
                            <a:schemeClr val="bg1"/>
                          </a:solidFill>
                          <a:latin typeface="Arial" panose="020B0604020202020204" pitchFamily="34" charset="0"/>
                          <a:cs typeface="Arial" panose="020B0604020202020204" pitchFamily="34" charset="0"/>
                        </a:rPr>
                        <a:t>OBSERVACIONES</a:t>
                      </a:r>
                    </a:p>
                  </a:txBody>
                  <a:tcPr marL="91453" marR="91453"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extLst>
                  <a:ext uri="{0D108BD9-81ED-4DB2-BD59-A6C34878D82A}">
                    <a16:rowId xmlns:a16="http://schemas.microsoft.com/office/drawing/2014/main" xmlns="" val="10000"/>
                  </a:ext>
                </a:extLst>
              </a:tr>
              <a:tr h="1601937">
                <a:tc>
                  <a:txBody>
                    <a:bodyPr/>
                    <a:lstStyle/>
                    <a:p>
                      <a:pPr marL="0" marR="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s-ES" altLang="es-CO" sz="1000" b="1" dirty="0">
                          <a:latin typeface="Arial" panose="020B0604020202020204" pitchFamily="34" charset="0"/>
                          <a:cs typeface="Arial" panose="020B0604020202020204" pitchFamily="34" charset="0"/>
                        </a:rPr>
                        <a:t>Convenio numero ATN/ME-13041-CO- suscrito por  </a:t>
                      </a:r>
                      <a:r>
                        <a:rPr lang="es-CO" altLang="es-CO" sz="1000" b="1" dirty="0">
                          <a:latin typeface="Arial" panose="020B0604020202020204" pitchFamily="34" charset="0"/>
                          <a:cs typeface="Arial" panose="020B0604020202020204" pitchFamily="34" charset="0"/>
                        </a:rPr>
                        <a:t>Banco Interamericano de Desarrollo BID y la cámara de Comercio de Cali. </a:t>
                      </a:r>
                    </a:p>
                    <a:p>
                      <a:pPr marL="0" marR="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s-CO" altLang="es-CO" sz="1000" b="1" dirty="0">
                        <a:solidFill>
                          <a:prstClr val="black"/>
                        </a:solidFill>
                        <a:latin typeface="Arial" panose="020B0604020202020204"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s-CO" altLang="es-CO" sz="1000" dirty="0">
                          <a:solidFill>
                            <a:prstClr val="black"/>
                          </a:solidFill>
                          <a:latin typeface="Arial" panose="020B0604020202020204" pitchFamily="34" charset="0"/>
                          <a:cs typeface="Arial" panose="020B0604020202020204" pitchFamily="34" charset="0"/>
                        </a:rPr>
                        <a:t>Fue suspendido por  cambios en el direccionamiento y  diseño de nuevos modelos de intervención e indicadores de medición, por lo  tanto, el convenio presento un atraso de 18 meses, en razón a lo anterior, la Cámara de Comercio de Cali, solicito una prorroga en plazo de ejecución de las actividades faltantes en un periodo de tiempo no inferior a 12 meses al BID en febrero 22 de 2016, obteniendo  aprobación de las condiciones de la Prorroga planteadas por la Cámara de Comercio.</a:t>
                      </a:r>
                      <a:endParaRPr lang="es-CO" altLang="es-CO" sz="1000" b="0" dirty="0">
                        <a:solidFill>
                          <a:prstClr val="black"/>
                        </a:solidFill>
                        <a:latin typeface="Arial" panose="020B0604020202020204" pitchFamily="34" charset="0"/>
                        <a:cs typeface="Arial" panose="020B0604020202020204" pitchFamily="34" charset="0"/>
                      </a:endParaRPr>
                    </a:p>
                  </a:txBody>
                  <a:tcPr marL="18000" marR="18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CO" sz="1000" dirty="0">
                          <a:effectLst/>
                          <a:latin typeface="Arial" panose="020B0604020202020204" pitchFamily="34" charset="0"/>
                          <a:cs typeface="Arial" panose="020B0604020202020204" pitchFamily="34" charset="0"/>
                        </a:rPr>
                        <a:t>Proceso</a:t>
                      </a:r>
                    </a:p>
                  </a:txBody>
                  <a:tcPr marL="91453" marR="91453"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es-CO" sz="1000" kern="1200" dirty="0">
                          <a:solidFill>
                            <a:schemeClr val="dk1"/>
                          </a:solidFill>
                          <a:effectLst/>
                          <a:latin typeface="Arial" panose="020B0604020202020204" pitchFamily="34" charset="0"/>
                          <a:ea typeface="+mn-ea"/>
                          <a:cs typeface="Arial" panose="020B0604020202020204" pitchFamily="34" charset="0"/>
                        </a:rPr>
                        <a:t>El convenio del BID tiene otro sí que extiende la ejecución de los recursos hasta el 19 de abril de 2017 y el desembolso de los recursos hasta el 19 de octubre de 2017.</a:t>
                      </a:r>
                    </a:p>
                    <a:p>
                      <a:pPr algn="just"/>
                      <a:r>
                        <a:rPr lang="es-CO" sz="1000" kern="1200" dirty="0">
                          <a:solidFill>
                            <a:schemeClr val="dk1"/>
                          </a:solidFill>
                          <a:effectLst/>
                          <a:latin typeface="Arial" panose="020B0604020202020204" pitchFamily="34" charset="0"/>
                          <a:ea typeface="+mn-ea"/>
                          <a:cs typeface="Arial" panose="020B0604020202020204" pitchFamily="34" charset="0"/>
                        </a:rPr>
                        <a:t> </a:t>
                      </a:r>
                    </a:p>
                    <a:p>
                      <a:pPr algn="just"/>
                      <a:r>
                        <a:rPr lang="es-CO" sz="1000" kern="1200" dirty="0">
                          <a:solidFill>
                            <a:schemeClr val="dk1"/>
                          </a:solidFill>
                          <a:effectLst/>
                          <a:latin typeface="Arial" panose="020B0604020202020204" pitchFamily="34" charset="0"/>
                          <a:ea typeface="+mn-ea"/>
                          <a:cs typeface="Arial" panose="020B0604020202020204" pitchFamily="34" charset="0"/>
                        </a:rPr>
                        <a:t>Actualmente están  en conversaciones dado a que hay unos eventos que se deben realizar en los próximos meses.</a:t>
                      </a:r>
                      <a:endParaRPr lang="es-CO" sz="1000" baseline="0" dirty="0">
                        <a:effectLst/>
                        <a:latin typeface="Arial" panose="020B0604020202020204" pitchFamily="34" charset="0"/>
                        <a:cs typeface="Arial" panose="020B0604020202020204" pitchFamily="34" charset="0"/>
                      </a:endParaRPr>
                    </a:p>
                  </a:txBody>
                  <a:tcPr marL="91453" marR="91453"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r h="1220540">
                <a:tc>
                  <a:txBody>
                    <a:bodyPr/>
                    <a:lstStyle/>
                    <a:p>
                      <a:pPr marL="0" marR="0" indent="0" algn="just" defTabSz="914400" rtl="0" eaLnBrk="1" fontAlgn="b" latinLnBrk="0" hangingPunct="1">
                        <a:lnSpc>
                          <a:spcPct val="100000"/>
                        </a:lnSpc>
                        <a:spcBef>
                          <a:spcPts val="0"/>
                        </a:spcBef>
                        <a:spcAft>
                          <a:spcPts val="0"/>
                        </a:spcAft>
                        <a:buClrTx/>
                        <a:buSzTx/>
                        <a:buFontTx/>
                        <a:buNone/>
                        <a:tabLst/>
                        <a:defRPr/>
                      </a:pPr>
                      <a:r>
                        <a:rPr lang="es-CO" sz="1000" b="1" dirty="0">
                          <a:latin typeface="Arial" panose="020B0604020202020204" pitchFamily="34" charset="0"/>
                          <a:cs typeface="Arial" panose="020B0604020202020204" pitchFamily="34" charset="0"/>
                        </a:rPr>
                        <a:t>Impuestos. </a:t>
                      </a:r>
                      <a:endParaRPr lang="es-CO" sz="1000" dirty="0">
                        <a:latin typeface="Arial" panose="020B0604020202020204" pitchFamily="34" charset="0"/>
                        <a:cs typeface="Arial" panose="020B0604020202020204" pitchFamily="34" charset="0"/>
                      </a:endParaRPr>
                    </a:p>
                    <a:p>
                      <a:pPr marL="0" marR="0" lvl="0" indent="0" algn="just" defTabSz="914400" rtl="0" eaLnBrk="1" fontAlgn="b" latinLnBrk="0" hangingPunct="1">
                        <a:lnSpc>
                          <a:spcPct val="100000"/>
                        </a:lnSpc>
                        <a:spcBef>
                          <a:spcPts val="0"/>
                        </a:spcBef>
                        <a:spcAft>
                          <a:spcPts val="0"/>
                        </a:spcAft>
                        <a:buClrTx/>
                        <a:buSzTx/>
                        <a:buFontTx/>
                        <a:buNone/>
                        <a:tabLst/>
                        <a:defRPr/>
                      </a:pPr>
                      <a:endParaRPr lang="es-CO" sz="1000" dirty="0">
                        <a:latin typeface="Arial" panose="020B0604020202020204" pitchFamily="34" charset="0"/>
                        <a:cs typeface="Arial" panose="020B0604020202020204" pitchFamily="34" charset="0"/>
                      </a:endParaRPr>
                    </a:p>
                    <a:p>
                      <a:pPr marL="0" marR="0" lvl="0" indent="0" algn="just" defTabSz="914400" rtl="0" eaLnBrk="1" fontAlgn="b" latinLnBrk="0" hangingPunct="1">
                        <a:lnSpc>
                          <a:spcPct val="100000"/>
                        </a:lnSpc>
                        <a:spcBef>
                          <a:spcPts val="0"/>
                        </a:spcBef>
                        <a:spcAft>
                          <a:spcPts val="0"/>
                        </a:spcAft>
                        <a:buClrTx/>
                        <a:buSzTx/>
                        <a:buFontTx/>
                        <a:buNone/>
                        <a:tabLst/>
                        <a:defRPr/>
                      </a:pPr>
                      <a:r>
                        <a:rPr lang="es-CO" sz="1000" dirty="0">
                          <a:latin typeface="Arial" panose="020B0604020202020204" pitchFamily="34" charset="0"/>
                          <a:cs typeface="Arial" panose="020B0604020202020204" pitchFamily="34" charset="0"/>
                        </a:rPr>
                        <a:t>Se evidencio causación del impuesto de estampilla Pro-</a:t>
                      </a:r>
                      <a:r>
                        <a:rPr lang="es-CO" sz="1000" dirty="0" err="1">
                          <a:latin typeface="Arial" panose="020B0604020202020204" pitchFamily="34" charset="0"/>
                          <a:cs typeface="Arial" panose="020B0604020202020204" pitchFamily="34" charset="0"/>
                        </a:rPr>
                        <a:t>univalle</a:t>
                      </a:r>
                      <a:r>
                        <a:rPr lang="es-CO" sz="1000" dirty="0">
                          <a:latin typeface="Arial" panose="020B0604020202020204" pitchFamily="34" charset="0"/>
                          <a:cs typeface="Arial" panose="020B0604020202020204" pitchFamily="34" charset="0"/>
                        </a:rPr>
                        <a:t>. </a:t>
                      </a:r>
                      <a:r>
                        <a:rPr lang="es-CO" altLang="es-CO" sz="1000" dirty="0">
                          <a:latin typeface="Arial" panose="020B0604020202020204" pitchFamily="34" charset="0"/>
                          <a:cs typeface="Arial" panose="020B0604020202020204" pitchFamily="34" charset="0"/>
                        </a:rPr>
                        <a:t>Sería importante que la Entidad obtenga de manera inmediata los documentos soporte para la suspensión de la liquidación o pago de la Estampilla Pro-</a:t>
                      </a:r>
                      <a:r>
                        <a:rPr lang="es-CO" altLang="es-CO" sz="1000" dirty="0" err="1">
                          <a:latin typeface="Arial" panose="020B0604020202020204" pitchFamily="34" charset="0"/>
                          <a:cs typeface="Arial" panose="020B0604020202020204" pitchFamily="34" charset="0"/>
                        </a:rPr>
                        <a:t>univalle</a:t>
                      </a:r>
                      <a:r>
                        <a:rPr lang="es-CO" altLang="es-CO" sz="1000" dirty="0">
                          <a:latin typeface="Arial" panose="020B0604020202020204" pitchFamily="34" charset="0"/>
                          <a:cs typeface="Arial" panose="020B0604020202020204" pitchFamily="34" charset="0"/>
                        </a:rPr>
                        <a:t>, lo cual evitaría posibles sanciones por no liquidar y pagar la estampilla en mención. o en su defecto restablecer el cobro, liquidación y pago del impuesto. </a:t>
                      </a:r>
                      <a:endParaRPr lang="es-CO" sz="1000" dirty="0">
                        <a:latin typeface="Arial" panose="020B0604020202020204" pitchFamily="34" charset="0"/>
                        <a:cs typeface="Arial" panose="020B0604020202020204" pitchFamily="34" charset="0"/>
                      </a:endParaRPr>
                    </a:p>
                  </a:txBody>
                  <a:tcPr marL="18000" marR="18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CO" sz="1000" dirty="0">
                          <a:effectLst/>
                          <a:latin typeface="Arial" panose="020B0604020202020204" pitchFamily="34" charset="0"/>
                          <a:cs typeface="Arial" panose="020B0604020202020204" pitchFamily="34" charset="0"/>
                        </a:rPr>
                        <a:t>proceso</a:t>
                      </a:r>
                    </a:p>
                  </a:txBody>
                  <a:tcPr marL="91453" marR="91453" marT="45729" marB="457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es-CO" sz="1000" dirty="0">
                        <a:solidFill>
                          <a:srgbClr val="FF0000"/>
                        </a:solidFill>
                        <a:effectLst/>
                        <a:latin typeface="Arial" panose="020B0604020202020204" pitchFamily="34" charset="0"/>
                        <a:cs typeface="Arial" panose="020B0604020202020204" pitchFamily="34" charset="0"/>
                      </a:endParaRPr>
                    </a:p>
                  </a:txBody>
                  <a:tcPr marL="91453" marR="91453"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r h="1121064">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CO" sz="1000" b="1" dirty="0">
                          <a:latin typeface="Arial" panose="020B0604020202020204" pitchFamily="34" charset="0"/>
                          <a:cs typeface="Arial" panose="020B0604020202020204" pitchFamily="34" charset="0"/>
                        </a:rPr>
                        <a:t>Estado de cuenta de la DIAN. </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s-CO" sz="1000" b="1" kern="1200" dirty="0">
                        <a:solidFill>
                          <a:schemeClr val="dk1"/>
                        </a:solidFill>
                        <a:effectLst/>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s-CO" sz="1000" kern="1200" dirty="0">
                          <a:solidFill>
                            <a:schemeClr val="dk1"/>
                          </a:solidFill>
                          <a:effectLst/>
                          <a:latin typeface="Arial" panose="020B0604020202020204" pitchFamily="34" charset="0"/>
                          <a:ea typeface="+mn-ea"/>
                          <a:cs typeface="Arial" panose="020B0604020202020204" pitchFamily="34" charset="0"/>
                        </a:rPr>
                        <a:t>Fue solicitado el último estado de cuenta expedido por la Dirección de Impuestos y Aduanas Nacionales DIAN el cual registra fecha 8 de mayo de 2017, donde se sigue evidenciando un  reporte</a:t>
                      </a:r>
                      <a:r>
                        <a:rPr lang="es-CO" sz="1000" kern="1200" baseline="0" dirty="0">
                          <a:solidFill>
                            <a:schemeClr val="dk1"/>
                          </a:solidFill>
                          <a:effectLst/>
                          <a:latin typeface="Arial" panose="020B0604020202020204" pitchFamily="34" charset="0"/>
                          <a:ea typeface="+mn-ea"/>
                          <a:cs typeface="Arial" panose="020B0604020202020204" pitchFamily="34" charset="0"/>
                        </a:rPr>
                        <a:t> con</a:t>
                      </a:r>
                      <a:r>
                        <a:rPr lang="es-CO" sz="1000" kern="1200" dirty="0">
                          <a:solidFill>
                            <a:schemeClr val="dk1"/>
                          </a:solidFill>
                          <a:effectLst/>
                          <a:latin typeface="Arial" panose="020B0604020202020204" pitchFamily="34" charset="0"/>
                          <a:ea typeface="+mn-ea"/>
                          <a:cs typeface="Arial" panose="020B0604020202020204" pitchFamily="34" charset="0"/>
                        </a:rPr>
                        <a:t> un excedente por concepto de retención en la fuente correspondiente del periodo 6 de 2014  por</a:t>
                      </a:r>
                      <a:r>
                        <a:rPr lang="es-CO" sz="1000" b="1" kern="1200" dirty="0">
                          <a:solidFill>
                            <a:schemeClr val="dk1"/>
                          </a:solidFill>
                          <a:effectLst/>
                          <a:latin typeface="Arial" panose="020B0604020202020204" pitchFamily="34" charset="0"/>
                          <a:ea typeface="+mn-ea"/>
                          <a:cs typeface="Arial" panose="020B0604020202020204" pitchFamily="34" charset="0"/>
                        </a:rPr>
                        <a:t> </a:t>
                      </a:r>
                      <a:r>
                        <a:rPr lang="es-CO" sz="1000" kern="1200" dirty="0">
                          <a:solidFill>
                            <a:schemeClr val="dk1"/>
                          </a:solidFill>
                          <a:effectLst/>
                          <a:latin typeface="Arial" panose="020B0604020202020204" pitchFamily="34" charset="0"/>
                          <a:ea typeface="+mn-ea"/>
                          <a:cs typeface="Arial" panose="020B0604020202020204" pitchFamily="34" charset="0"/>
                        </a:rPr>
                        <a:t>$42 millones.</a:t>
                      </a:r>
                      <a:endParaRPr lang="es-CO" sz="1000" dirty="0">
                        <a:latin typeface="Arial" panose="020B0604020202020204" pitchFamily="34" charset="0"/>
                        <a:cs typeface="Arial" panose="020B0604020202020204" pitchFamily="34" charset="0"/>
                      </a:endParaRPr>
                    </a:p>
                  </a:txBody>
                  <a:tcPr marL="9526" marR="9526" marT="952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CO" sz="1000" dirty="0">
                          <a:effectLst/>
                          <a:latin typeface="Arial" panose="020B0604020202020204" pitchFamily="34" charset="0"/>
                          <a:cs typeface="Arial" panose="020B0604020202020204" pitchFamily="34" charset="0"/>
                        </a:rPr>
                        <a:t>proceso</a:t>
                      </a:r>
                    </a:p>
                  </a:txBody>
                  <a:tcPr marL="91453" marR="91453" marT="45729" marB="457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CO" sz="1000" dirty="0">
                          <a:solidFill>
                            <a:schemeClr val="tx1"/>
                          </a:solidFill>
                          <a:latin typeface="Arial" panose="020B0604020202020204" pitchFamily="34" charset="0"/>
                          <a:cs typeface="Arial" panose="020B0604020202020204" pitchFamily="34" charset="0"/>
                        </a:rPr>
                        <a:t>Esto corresponde a un error de la Dian sobre</a:t>
                      </a:r>
                      <a:r>
                        <a:rPr lang="es-CO" sz="1000" baseline="0" dirty="0">
                          <a:solidFill>
                            <a:schemeClr val="tx1"/>
                          </a:solidFill>
                          <a:latin typeface="Arial" panose="020B0604020202020204" pitchFamily="34" charset="0"/>
                          <a:cs typeface="Arial" panose="020B0604020202020204" pitchFamily="34" charset="0"/>
                        </a:rPr>
                        <a:t> el cual la cámara tiene todos los soportes que indican que esa cifra no corresponde a un saldo a favor.</a:t>
                      </a:r>
                      <a:endParaRPr lang="es-CO" sz="1000" dirty="0">
                        <a:solidFill>
                          <a:schemeClr val="tx1"/>
                        </a:solidFill>
                        <a:latin typeface="Arial" panose="020B0604020202020204" pitchFamily="34" charset="0"/>
                        <a:cs typeface="Arial" panose="020B0604020202020204" pitchFamily="34" charset="0"/>
                      </a:endParaRPr>
                    </a:p>
                    <a:p>
                      <a:pPr algn="just"/>
                      <a:endParaRPr lang="es-CO" sz="1000" kern="1200" dirty="0">
                        <a:solidFill>
                          <a:schemeClr val="dk1"/>
                        </a:solidFill>
                        <a:effectLst/>
                        <a:latin typeface="Arial" pitchFamily="34" charset="0"/>
                        <a:ea typeface="+mn-ea"/>
                        <a:cs typeface="Arial" pitchFamily="34" charset="0"/>
                      </a:endParaRPr>
                    </a:p>
                    <a:p>
                      <a:pPr algn="just"/>
                      <a:r>
                        <a:rPr lang="es-CO" sz="1000" kern="1200" dirty="0">
                          <a:solidFill>
                            <a:schemeClr val="dk1"/>
                          </a:solidFill>
                          <a:effectLst/>
                          <a:latin typeface="Arial" pitchFamily="34" charset="0"/>
                          <a:ea typeface="+mn-ea"/>
                          <a:cs typeface="Arial" pitchFamily="34" charset="0"/>
                        </a:rPr>
                        <a:t>Ya se realizo el tramite ante la DIAN.</a:t>
                      </a:r>
                    </a:p>
                  </a:txBody>
                  <a:tcPr marL="91453" marR="91453"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3"/>
                  </a:ext>
                </a:extLst>
              </a:tr>
            </a:tbl>
          </a:graphicData>
        </a:graphic>
      </p:graphicFrame>
      <p:sp>
        <p:nvSpPr>
          <p:cNvPr id="9" name="2 Marcador de contenido"/>
          <p:cNvSpPr txBox="1">
            <a:spLocks/>
          </p:cNvSpPr>
          <p:nvPr/>
        </p:nvSpPr>
        <p:spPr>
          <a:xfrm>
            <a:off x="251520" y="620688"/>
            <a:ext cx="8640960" cy="46779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Tx/>
              <a:buNone/>
            </a:pPr>
            <a:r>
              <a:rPr lang="es-CO" sz="1200" dirty="0">
                <a:solidFill>
                  <a:srgbClr val="000000"/>
                </a:solidFill>
                <a:latin typeface="Arial" panose="020B0604020202020204" pitchFamily="34" charset="0"/>
                <a:cs typeface="Arial" panose="020B0604020202020204" pitchFamily="34" charset="0"/>
              </a:rPr>
              <a:t>Los siguientes aspectos mencionados en nuestros informes anteriores, aún no han sido adoptados o están en proceso de adopción por la administración:</a:t>
            </a:r>
          </a:p>
          <a:p>
            <a:pPr marL="0" indent="0" algn="just">
              <a:buFontTx/>
              <a:buNone/>
            </a:pPr>
            <a:endParaRPr lang="es-CO" sz="1400" dirty="0">
              <a:solidFill>
                <a:srgbClr val="000000"/>
              </a:solidFill>
              <a:latin typeface="Arial" panose="020B0604020202020204" pitchFamily="34" charset="0"/>
              <a:cs typeface="Arial" panose="020B0604020202020204" pitchFamily="34" charset="0"/>
            </a:endParaRPr>
          </a:p>
          <a:p>
            <a:pPr marL="0" indent="0">
              <a:buFontTx/>
              <a:buNone/>
            </a:pPr>
            <a:endParaRPr lang="es-ES" sz="1200" dirty="0">
              <a:latin typeface="Arial" panose="020B0604020202020204" pitchFamily="34" charset="0"/>
              <a:cs typeface="Arial" panose="020B0604020202020204" pitchFamily="34" charset="0"/>
            </a:endParaRPr>
          </a:p>
          <a:p>
            <a:pPr marL="0" indent="0">
              <a:buFontTx/>
              <a:buNone/>
            </a:pPr>
            <a:endParaRPr lang="es-E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49343113"/>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Marcador de contenido"/>
          <p:cNvSpPr>
            <a:spLocks noGrp="1"/>
          </p:cNvSpPr>
          <p:nvPr>
            <p:ph idx="1"/>
          </p:nvPr>
        </p:nvSpPr>
        <p:spPr>
          <a:xfrm>
            <a:off x="4716016" y="1268760"/>
            <a:ext cx="4248472" cy="720080"/>
          </a:xfrm>
          <a:noFill/>
          <a:ln>
            <a:noFill/>
          </a:ln>
          <a:effectLst/>
        </p:spPr>
        <p:txBody>
          <a:bodyPr>
            <a:noAutofit/>
          </a:bodyPr>
          <a:lstStyle/>
          <a:p>
            <a:pPr marL="0" indent="0" algn="ctr">
              <a:buNone/>
              <a:defRPr/>
            </a:pPr>
            <a:r>
              <a:rPr lang="es-CO" sz="2000" b="1" dirty="0">
                <a:latin typeface="Arial" panose="020B0604020202020204" pitchFamily="34" charset="0"/>
                <a:cs typeface="Arial" panose="020B0604020202020204" pitchFamily="34" charset="0"/>
              </a:rPr>
              <a:t>CAMARA DE COMERCIO DE CALI</a:t>
            </a:r>
            <a:endParaRPr lang="es-CO" sz="1800" b="1" dirty="0">
              <a:solidFill>
                <a:schemeClr val="bg1"/>
              </a:solidFill>
            </a:endParaRPr>
          </a:p>
          <a:p>
            <a:pPr algn="r">
              <a:defRPr/>
            </a:pPr>
            <a:endParaRPr lang="es-CO" sz="2200" dirty="0">
              <a:solidFill>
                <a:schemeClr val="bg1"/>
              </a:solidFill>
            </a:endParaRPr>
          </a:p>
          <a:p>
            <a:pPr marL="0" indent="0" algn="r">
              <a:buNone/>
              <a:defRPr/>
            </a:pPr>
            <a:endParaRPr lang="es-CO" sz="2200" dirty="0">
              <a:solidFill>
                <a:schemeClr val="bg1"/>
              </a:solidFill>
            </a:endParaRPr>
          </a:p>
          <a:p>
            <a:pPr marL="0" indent="0" algn="r">
              <a:buNone/>
              <a:defRPr/>
            </a:pPr>
            <a:endParaRPr lang="es-CO" sz="2200" dirty="0"/>
          </a:p>
          <a:p>
            <a:pPr marL="0" indent="0" algn="r">
              <a:buNone/>
              <a:defRPr/>
            </a:pPr>
            <a:endParaRPr lang="es-CO" sz="1800" dirty="0">
              <a:solidFill>
                <a:schemeClr val="bg1"/>
              </a:solidFill>
            </a:endParaRPr>
          </a:p>
          <a:p>
            <a:pPr marL="0" indent="0" algn="r">
              <a:buNone/>
              <a:defRPr/>
            </a:pPr>
            <a:endParaRPr lang="es-CO" sz="1800" dirty="0">
              <a:solidFill>
                <a:schemeClr val="bg1"/>
              </a:solidFill>
            </a:endParaRPr>
          </a:p>
        </p:txBody>
      </p:sp>
      <p:sp>
        <p:nvSpPr>
          <p:cNvPr id="4" name="3 Marcador de número de diapositiva"/>
          <p:cNvSpPr>
            <a:spLocks noGrp="1"/>
          </p:cNvSpPr>
          <p:nvPr>
            <p:ph type="sldNum" sz="quarter" idx="12"/>
          </p:nvPr>
        </p:nvSpPr>
        <p:spPr/>
        <p:txBody>
          <a:bodyPr/>
          <a:lstStyle/>
          <a:p>
            <a:fld id="{3F22BD22-150A-4D9E-9AB7-089112A95F73}" type="slidenum">
              <a:rPr lang="es-CO" smtClean="0"/>
              <a:t>1</a:t>
            </a:fld>
            <a:endParaRPr lang="es-CO" dirty="0"/>
          </a:p>
        </p:txBody>
      </p:sp>
      <p:pic>
        <p:nvPicPr>
          <p:cNvPr id="5"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834229"/>
            <a:ext cx="4346184" cy="3098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3"/>
          <p:cNvSpPr txBox="1">
            <a:spLocks noChangeArrowheads="1"/>
          </p:cNvSpPr>
          <p:nvPr/>
        </p:nvSpPr>
        <p:spPr>
          <a:xfrm>
            <a:off x="658729" y="3933353"/>
            <a:ext cx="3743325" cy="14398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s-MX" altLang="es-CO" sz="1600" b="1" dirty="0">
                <a:latin typeface="Arial" panose="020B0604020202020204" pitchFamily="34" charset="0"/>
                <a:cs typeface="Arial" panose="020B0604020202020204" pitchFamily="34" charset="0"/>
              </a:rPr>
              <a:t>CPAAI - Cabrera International, S.A.</a:t>
            </a:r>
          </a:p>
          <a:p>
            <a:pPr marL="0" indent="0" algn="ctr">
              <a:buNone/>
            </a:pPr>
            <a:r>
              <a:rPr lang="es-MX" altLang="es-CO" sz="1600" dirty="0">
                <a:latin typeface="Arial" panose="020B0604020202020204" pitchFamily="34" charset="0"/>
                <a:cs typeface="Arial" panose="020B0604020202020204" pitchFamily="34" charset="0"/>
              </a:rPr>
              <a:t>Revisores Fiscales</a:t>
            </a:r>
          </a:p>
          <a:p>
            <a:pPr marL="0" indent="0" algn="ctr">
              <a:buNone/>
            </a:pPr>
            <a:r>
              <a:rPr lang="es-MX" altLang="es-CO" sz="1600" dirty="0">
                <a:latin typeface="Arial" panose="020B0604020202020204" pitchFamily="34" charset="0"/>
                <a:cs typeface="Arial" panose="020B0604020202020204" pitchFamily="34" charset="0"/>
              </a:rPr>
              <a:t>Diciembre 31 de 2017</a:t>
            </a:r>
          </a:p>
          <a:p>
            <a:pPr marL="0" indent="0" algn="ctr">
              <a:buNone/>
            </a:pPr>
            <a:r>
              <a:rPr lang="es-MX" altLang="es-CO" sz="1600" dirty="0">
                <a:latin typeface="Arial" panose="020B0604020202020204" pitchFamily="34" charset="0"/>
                <a:cs typeface="Arial" panose="020B0604020202020204" pitchFamily="34" charset="0"/>
              </a:rPr>
              <a:t>(Cali - Colombia)</a:t>
            </a:r>
            <a:endParaRPr lang="es-ES" altLang="es-CO" sz="1600" dirty="0">
              <a:latin typeface="Arial" panose="020B0604020202020204" pitchFamily="34" charset="0"/>
              <a:cs typeface="Arial" panose="020B0604020202020204" pitchFamily="34" charset="0"/>
            </a:endParaRPr>
          </a:p>
        </p:txBody>
      </p:sp>
      <p:sp>
        <p:nvSpPr>
          <p:cNvPr id="2" name="1 Rectángulo"/>
          <p:cNvSpPr/>
          <p:nvPr/>
        </p:nvSpPr>
        <p:spPr>
          <a:xfrm>
            <a:off x="4788024" y="2149230"/>
            <a:ext cx="4176464" cy="1218795"/>
          </a:xfrm>
          <a:prstGeom prst="rect">
            <a:avLst/>
          </a:prstGeom>
        </p:spPr>
        <p:txBody>
          <a:bodyPr wrap="square" lIns="0" tIns="0" rIns="0" bIns="0">
            <a:spAutoFit/>
          </a:bodyPr>
          <a:lstStyle/>
          <a:p>
            <a:pPr lvl="0" algn="ctr">
              <a:spcBef>
                <a:spcPct val="20000"/>
              </a:spcBef>
              <a:defRPr/>
            </a:pPr>
            <a:r>
              <a:rPr lang="es-CO" altLang="es-CO" b="1" dirty="0">
                <a:latin typeface="Arial" panose="020B0604020202020204" pitchFamily="34" charset="0"/>
                <a:cs typeface="Arial" panose="020B0604020202020204" pitchFamily="34" charset="0"/>
              </a:rPr>
              <a:t>Informe de visita </a:t>
            </a:r>
            <a:r>
              <a:rPr lang="es-CO" altLang="es-CO" b="1" dirty="0" smtClean="0">
                <a:latin typeface="Arial" panose="020B0604020202020204" pitchFamily="34" charset="0"/>
                <a:cs typeface="Arial" panose="020B0604020202020204" pitchFamily="34" charset="0"/>
              </a:rPr>
              <a:t>de planeación</a:t>
            </a:r>
            <a:endParaRPr lang="es-CO" altLang="es-CO" b="1" dirty="0">
              <a:latin typeface="Arial" panose="020B0604020202020204" pitchFamily="34" charset="0"/>
              <a:cs typeface="Arial" panose="020B0604020202020204" pitchFamily="34" charset="0"/>
            </a:endParaRPr>
          </a:p>
          <a:p>
            <a:pPr lvl="0" algn="ctr">
              <a:spcBef>
                <a:spcPct val="20000"/>
              </a:spcBef>
              <a:defRPr/>
            </a:pPr>
            <a:r>
              <a:rPr lang="es-CO" altLang="es-CO" b="1" dirty="0">
                <a:latin typeface="Arial" panose="020B0604020202020204" pitchFamily="34" charset="0"/>
                <a:cs typeface="Arial" panose="020B0604020202020204" pitchFamily="34" charset="0"/>
              </a:rPr>
              <a:t>y otros </a:t>
            </a:r>
            <a:r>
              <a:rPr lang="es-CO" altLang="es-CO" b="1" dirty="0" smtClean="0">
                <a:latin typeface="Arial" panose="020B0604020202020204" pitchFamily="34" charset="0"/>
                <a:cs typeface="Arial" panose="020B0604020202020204" pitchFamily="34" charset="0"/>
              </a:rPr>
              <a:t>aspectos</a:t>
            </a:r>
            <a:endParaRPr lang="es-CO" altLang="es-CO" b="1" dirty="0">
              <a:latin typeface="Arial" panose="020B0604020202020204" pitchFamily="34" charset="0"/>
              <a:cs typeface="Arial" panose="020B0604020202020204" pitchFamily="34" charset="0"/>
            </a:endParaRPr>
          </a:p>
          <a:p>
            <a:pPr lvl="0" algn="ctr">
              <a:spcBef>
                <a:spcPct val="20000"/>
              </a:spcBef>
              <a:defRPr/>
            </a:pPr>
            <a:r>
              <a:rPr lang="es-CO" altLang="es-CO" b="1" dirty="0">
                <a:latin typeface="Arial" panose="020B0604020202020204" pitchFamily="34" charset="0"/>
                <a:cs typeface="Arial" panose="020B0604020202020204" pitchFamily="34" charset="0"/>
              </a:rPr>
              <a:t>con corte al 31 de Marzo 2017</a:t>
            </a:r>
          </a:p>
          <a:p>
            <a:pPr algn="ctr"/>
            <a:endParaRPr lang="es-CO" altLang="es-CO"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03889718"/>
      </p:ext>
    </p:extLst>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fld id="{3F22BD22-150A-4D9E-9AB7-089112A95F73}" type="slidenum">
              <a:rPr lang="es-CO" smtClean="0">
                <a:solidFill>
                  <a:prstClr val="black"/>
                </a:solidFill>
              </a:rPr>
              <a:pPr/>
              <a:t>19</a:t>
            </a:fld>
            <a:endParaRPr lang="es-CO" dirty="0">
              <a:solidFill>
                <a:prstClr val="black"/>
              </a:solidFill>
            </a:endParaRPr>
          </a:p>
        </p:txBody>
      </p:sp>
      <p:sp>
        <p:nvSpPr>
          <p:cNvPr id="2" name="1 Rectángulo"/>
          <p:cNvSpPr/>
          <p:nvPr/>
        </p:nvSpPr>
        <p:spPr>
          <a:xfrm>
            <a:off x="4788024" y="2164918"/>
            <a:ext cx="4034880" cy="701731"/>
          </a:xfrm>
          <a:prstGeom prst="rect">
            <a:avLst/>
          </a:prstGeom>
        </p:spPr>
        <p:txBody>
          <a:bodyPr wrap="square">
            <a:spAutoFit/>
          </a:bodyPr>
          <a:lstStyle/>
          <a:p>
            <a:pPr algn="ctr">
              <a:spcBef>
                <a:spcPct val="20000"/>
              </a:spcBef>
              <a:defRPr/>
            </a:pPr>
            <a:endParaRPr lang="es-CO" altLang="es-CO" b="1" dirty="0">
              <a:solidFill>
                <a:prstClr val="black"/>
              </a:solidFill>
              <a:latin typeface="Arial" panose="020B0604020202020204" pitchFamily="34" charset="0"/>
              <a:cs typeface="Arial" panose="020B0604020202020204" pitchFamily="34" charset="0"/>
            </a:endParaRPr>
          </a:p>
          <a:p>
            <a:pPr algn="ctr">
              <a:spcBef>
                <a:spcPct val="20000"/>
              </a:spcBef>
              <a:defRPr/>
            </a:pPr>
            <a:endParaRPr lang="es-CO" altLang="es-CO" b="1" dirty="0">
              <a:solidFill>
                <a:prstClr val="black"/>
              </a:solidFill>
              <a:latin typeface="Arial" panose="020B0604020202020204" pitchFamily="34" charset="0"/>
              <a:cs typeface="Arial" panose="020B0604020202020204" pitchFamily="34" charset="0"/>
            </a:endParaRPr>
          </a:p>
        </p:txBody>
      </p:sp>
      <p:sp>
        <p:nvSpPr>
          <p:cNvPr id="5" name="Título 1"/>
          <p:cNvSpPr>
            <a:spLocks noGrp="1"/>
          </p:cNvSpPr>
          <p:nvPr>
            <p:ph type="title"/>
          </p:nvPr>
        </p:nvSpPr>
        <p:spPr>
          <a:xfrm>
            <a:off x="662880" y="226735"/>
            <a:ext cx="8229600" cy="393953"/>
          </a:xfrm>
        </p:spPr>
        <p:txBody>
          <a:bodyPr>
            <a:normAutofit fontScale="90000"/>
          </a:bodyPr>
          <a:lstStyle/>
          <a:p>
            <a:pPr algn="r"/>
            <a:r>
              <a:rPr lang="es-ES_tradnl" sz="2200" b="1" dirty="0">
                <a:solidFill>
                  <a:srgbClr val="000000"/>
                </a:solidFill>
                <a:latin typeface="Arial" panose="020B0604020202020204" pitchFamily="34" charset="0"/>
                <a:cs typeface="Arial" panose="020B0604020202020204" pitchFamily="34" charset="0"/>
              </a:rPr>
              <a:t>V. Seguimiento Informes Anteriores</a:t>
            </a:r>
            <a:endParaRPr lang="es-CO" sz="2200" dirty="0">
              <a:latin typeface="Arial" panose="020B0604020202020204" pitchFamily="34" charset="0"/>
              <a:cs typeface="Arial" panose="020B0604020202020204" pitchFamily="34" charset="0"/>
            </a:endParaRPr>
          </a:p>
        </p:txBody>
      </p:sp>
      <p:sp>
        <p:nvSpPr>
          <p:cNvPr id="10" name="2 Marcador de contenido"/>
          <p:cNvSpPr>
            <a:spLocks noGrp="1"/>
          </p:cNvSpPr>
          <p:nvPr>
            <p:ph idx="1"/>
          </p:nvPr>
        </p:nvSpPr>
        <p:spPr>
          <a:xfrm>
            <a:off x="251520" y="692696"/>
            <a:ext cx="8640960" cy="5000625"/>
          </a:xfrm>
        </p:spPr>
        <p:txBody>
          <a:bodyPr>
            <a:normAutofit/>
          </a:bodyPr>
          <a:lstStyle/>
          <a:p>
            <a:pPr marL="0" indent="0">
              <a:buFontTx/>
              <a:buNone/>
            </a:pPr>
            <a:endParaRPr lang="es-ES" sz="1200" dirty="0">
              <a:latin typeface="Arial" panose="020B0604020202020204" pitchFamily="34" charset="0"/>
              <a:cs typeface="Arial" panose="020B0604020202020204" pitchFamily="34" charset="0"/>
            </a:endParaRPr>
          </a:p>
          <a:p>
            <a:pPr marL="0" indent="0">
              <a:buFontTx/>
              <a:buNone/>
            </a:pPr>
            <a:endParaRPr lang="es-ES" sz="1200" dirty="0">
              <a:latin typeface="Arial" panose="020B0604020202020204" pitchFamily="34" charset="0"/>
              <a:cs typeface="Arial" panose="020B0604020202020204" pitchFamily="34" charset="0"/>
            </a:endParaRPr>
          </a:p>
        </p:txBody>
      </p:sp>
      <p:graphicFrame>
        <p:nvGraphicFramePr>
          <p:cNvPr id="7" name="Tabla 5"/>
          <p:cNvGraphicFramePr>
            <a:graphicFrameLocks noGrp="1"/>
          </p:cNvGraphicFramePr>
          <p:nvPr>
            <p:extLst>
              <p:ext uri="{D42A27DB-BD31-4B8C-83A1-F6EECF244321}">
                <p14:modId xmlns:p14="http://schemas.microsoft.com/office/powerpoint/2010/main" val="2486298322"/>
              </p:ext>
            </p:extLst>
          </p:nvPr>
        </p:nvGraphicFramePr>
        <p:xfrm>
          <a:off x="323528" y="836908"/>
          <a:ext cx="8499376" cy="1727996"/>
        </p:xfrm>
        <a:graphic>
          <a:graphicData uri="http://schemas.openxmlformats.org/drawingml/2006/table">
            <a:tbl>
              <a:tblPr firstRow="1" bandRow="1">
                <a:tableStyleId>{5C22544A-7EE6-4342-B048-85BDC9FD1C3A}</a:tableStyleId>
              </a:tblPr>
              <a:tblGrid>
                <a:gridCol w="4392487">
                  <a:extLst>
                    <a:ext uri="{9D8B030D-6E8A-4147-A177-3AD203B41FA5}">
                      <a16:colId xmlns:a16="http://schemas.microsoft.com/office/drawing/2014/main" xmlns="" val="20000"/>
                    </a:ext>
                  </a:extLst>
                </a:gridCol>
                <a:gridCol w="1152128">
                  <a:extLst>
                    <a:ext uri="{9D8B030D-6E8A-4147-A177-3AD203B41FA5}">
                      <a16:colId xmlns:a16="http://schemas.microsoft.com/office/drawing/2014/main" xmlns="" val="20001"/>
                    </a:ext>
                  </a:extLst>
                </a:gridCol>
                <a:gridCol w="2954761">
                  <a:extLst>
                    <a:ext uri="{9D8B030D-6E8A-4147-A177-3AD203B41FA5}">
                      <a16:colId xmlns:a16="http://schemas.microsoft.com/office/drawing/2014/main" xmlns="" val="20002"/>
                    </a:ext>
                  </a:extLst>
                </a:gridCol>
              </a:tblGrid>
              <a:tr h="414287">
                <a:tc>
                  <a:txBody>
                    <a:bodyPr/>
                    <a:lstStyle/>
                    <a:p>
                      <a:pPr algn="ctr"/>
                      <a:r>
                        <a:rPr lang="es-CO" sz="1000" b="1" dirty="0">
                          <a:solidFill>
                            <a:schemeClr val="bg1"/>
                          </a:solidFill>
                          <a:latin typeface="Arial" panose="020B0604020202020204" pitchFamily="34" charset="0"/>
                          <a:cs typeface="Arial" panose="020B0604020202020204" pitchFamily="34" charset="0"/>
                        </a:rPr>
                        <a:t>OPORTUNIDAD</a:t>
                      </a:r>
                      <a:r>
                        <a:rPr lang="es-CO" sz="1000" b="1" baseline="0" dirty="0">
                          <a:solidFill>
                            <a:schemeClr val="bg1"/>
                          </a:solidFill>
                          <a:latin typeface="Arial" panose="020B0604020202020204" pitchFamily="34" charset="0"/>
                          <a:cs typeface="Arial" panose="020B0604020202020204" pitchFamily="34" charset="0"/>
                        </a:rPr>
                        <a:t> DE MEJORA</a:t>
                      </a:r>
                      <a:endParaRPr lang="es-CO" sz="1000" b="1" dirty="0">
                        <a:solidFill>
                          <a:schemeClr val="bg1"/>
                        </a:solidFill>
                        <a:latin typeface="Arial" panose="020B0604020202020204" pitchFamily="34" charset="0"/>
                        <a:cs typeface="Arial" panose="020B0604020202020204" pitchFamily="34" charset="0"/>
                      </a:endParaRPr>
                    </a:p>
                  </a:txBody>
                  <a:tcPr marL="91453" marR="91453"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s-CO" sz="1000" b="1" dirty="0">
                          <a:solidFill>
                            <a:schemeClr val="bg1"/>
                          </a:solidFill>
                          <a:latin typeface="Arial" panose="020B0604020202020204" pitchFamily="34" charset="0"/>
                          <a:cs typeface="Arial" panose="020B0604020202020204" pitchFamily="34" charset="0"/>
                        </a:rPr>
                        <a:t>ESTADO</a:t>
                      </a:r>
                    </a:p>
                  </a:txBody>
                  <a:tcPr marL="91453" marR="91453"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lang="es-CO" sz="1000" b="1" dirty="0">
                          <a:solidFill>
                            <a:schemeClr val="bg1"/>
                          </a:solidFill>
                          <a:latin typeface="Arial" panose="020B0604020202020204" pitchFamily="34" charset="0"/>
                          <a:cs typeface="Arial" panose="020B0604020202020204" pitchFamily="34" charset="0"/>
                        </a:rPr>
                        <a:t>OBSERVACIONES</a:t>
                      </a:r>
                    </a:p>
                  </a:txBody>
                  <a:tcPr marL="91453" marR="91453"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extLst>
                  <a:ext uri="{0D108BD9-81ED-4DB2-BD59-A6C34878D82A}">
                    <a16:rowId xmlns:a16="http://schemas.microsoft.com/office/drawing/2014/main" xmlns="" val="10000"/>
                  </a:ext>
                </a:extLst>
              </a:tr>
              <a:tr h="1313709">
                <a:tc>
                  <a:txBody>
                    <a:bodyPr/>
                    <a:lstStyle/>
                    <a:p>
                      <a:pPr marL="268288" indent="-268288" algn="just">
                        <a:spcBef>
                          <a:spcPct val="0"/>
                        </a:spcBef>
                        <a:buNone/>
                      </a:pPr>
                      <a:r>
                        <a:rPr lang="es-ES" sz="1000" b="1" dirty="0">
                          <a:latin typeface="Arial" panose="020B0604020202020204" pitchFamily="34" charset="0"/>
                          <a:cs typeface="Arial" panose="020B0604020202020204" pitchFamily="34" charset="0"/>
                        </a:rPr>
                        <a:t>Otras cuenta por pagar.</a:t>
                      </a:r>
                    </a:p>
                    <a:p>
                      <a:pPr marL="268288" indent="-268288" algn="just">
                        <a:spcBef>
                          <a:spcPct val="0"/>
                        </a:spcBef>
                        <a:buNone/>
                      </a:pPr>
                      <a:endParaRPr lang="es-ES" sz="1000" b="1" dirty="0">
                        <a:latin typeface="Arial" panose="020B0604020202020204" pitchFamily="34" charset="0"/>
                        <a:cs typeface="Arial" panose="020B0604020202020204" pitchFamily="34" charset="0"/>
                      </a:endParaRPr>
                    </a:p>
                    <a:p>
                      <a:pPr marL="0" indent="0" algn="just">
                        <a:spcBef>
                          <a:spcPct val="0"/>
                        </a:spcBef>
                        <a:buNone/>
                      </a:pPr>
                      <a:r>
                        <a:rPr lang="es-ES" sz="1000" dirty="0">
                          <a:solidFill>
                            <a:schemeClr val="tx1"/>
                          </a:solidFill>
                          <a:latin typeface="Arial" panose="020B0604020202020204" pitchFamily="34" charset="0"/>
                          <a:cs typeface="Arial" panose="020B0604020202020204" pitchFamily="34" charset="0"/>
                        </a:rPr>
                        <a:t>Se pudo observar en la cuenta por pagar cuenta “reintegro de registro mercantil” un saldo por $248 millones al 31 de marzo de 2017, correspondientes a saldos a favor que tienen algunas empresas por concepto de renovación, de los cuales $218</a:t>
                      </a:r>
                      <a:r>
                        <a:rPr lang="es-ES" sz="1000" baseline="0" dirty="0">
                          <a:solidFill>
                            <a:schemeClr val="tx1"/>
                          </a:solidFill>
                          <a:latin typeface="Arial" panose="020B0604020202020204" pitchFamily="34" charset="0"/>
                          <a:cs typeface="Arial" panose="020B0604020202020204" pitchFamily="34" charset="0"/>
                        </a:rPr>
                        <a:t> </a:t>
                      </a:r>
                      <a:r>
                        <a:rPr lang="es-ES" sz="1000" dirty="0">
                          <a:solidFill>
                            <a:schemeClr val="tx1"/>
                          </a:solidFill>
                          <a:latin typeface="Arial" panose="020B0604020202020204" pitchFamily="34" charset="0"/>
                          <a:cs typeface="Arial" panose="020B0604020202020204" pitchFamily="34" charset="0"/>
                        </a:rPr>
                        <a:t>millones presentan una antigüedad superior a 360 días que no ha sido posible reintegrar.</a:t>
                      </a:r>
                      <a:endParaRPr lang="es-CO" altLang="es-CO" sz="1000" b="0" dirty="0">
                        <a:solidFill>
                          <a:schemeClr val="tx1"/>
                        </a:solidFill>
                        <a:latin typeface="Arial" panose="020B0604020202020204" pitchFamily="34" charset="0"/>
                        <a:cs typeface="Arial" panose="020B0604020202020204" pitchFamily="34" charset="0"/>
                      </a:endParaRPr>
                    </a:p>
                  </a:txBody>
                  <a:tcPr marL="18000" marR="18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CO" sz="1000" dirty="0">
                          <a:effectLst/>
                          <a:latin typeface="Arial" panose="020B0604020202020204" pitchFamily="34" charset="0"/>
                          <a:cs typeface="Arial" panose="020B0604020202020204" pitchFamily="34" charset="0"/>
                        </a:rPr>
                        <a:t>Proceso</a:t>
                      </a:r>
                    </a:p>
                  </a:txBody>
                  <a:tcPr marL="91453" marR="91453" marT="45727" marB="4572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just">
                        <a:spcBef>
                          <a:spcPct val="0"/>
                        </a:spcBef>
                        <a:buNone/>
                      </a:pPr>
                      <a:r>
                        <a:rPr lang="es-ES" sz="1000" b="1" dirty="0">
                          <a:latin typeface="Arial" panose="020B0604020202020204" pitchFamily="34" charset="0"/>
                          <a:cs typeface="Arial" panose="020B0604020202020204" pitchFamily="34" charset="0"/>
                        </a:rPr>
                        <a:t>Comentario de la Entidad: </a:t>
                      </a:r>
                      <a:r>
                        <a:rPr lang="es-ES" sz="1000" dirty="0">
                          <a:latin typeface="Arial" panose="020B0604020202020204" pitchFamily="34" charset="0"/>
                          <a:cs typeface="Arial" panose="020B0604020202020204" pitchFamily="34" charset="0"/>
                        </a:rPr>
                        <a:t>estos dineros seguirán pendientes de reintegrar registrados en la cuenta por pagar, hasta que la Superintendencia de industria y comercio imparta instrucciones de estos saldos. Se han hecho y se esta haciendo gestiones de envíos de correos a las empresas, y en algunas no se ha tenido respuesta. </a:t>
                      </a:r>
                      <a:endParaRPr lang="es-CO" sz="1000" baseline="0" dirty="0">
                        <a:effectLst/>
                        <a:latin typeface="Arial" panose="020B0604020202020204" pitchFamily="34" charset="0"/>
                        <a:cs typeface="Arial" panose="020B0604020202020204" pitchFamily="34" charset="0"/>
                      </a:endParaRPr>
                    </a:p>
                  </a:txBody>
                  <a:tcPr marL="91453" marR="91453" marT="45727" marB="4572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2790021336"/>
      </p:ext>
    </p:extLst>
  </p:cSld>
  <p:clrMapOvr>
    <a:masterClrMapping/>
  </p:clrMapOvr>
  <p:transition spd="slow">
    <p:push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Marcador de contenido"/>
          <p:cNvSpPr>
            <a:spLocks noGrp="1"/>
          </p:cNvSpPr>
          <p:nvPr>
            <p:ph idx="1"/>
          </p:nvPr>
        </p:nvSpPr>
        <p:spPr>
          <a:xfrm>
            <a:off x="5004048" y="785813"/>
            <a:ext cx="3024336" cy="1368152"/>
          </a:xfrm>
          <a:noFill/>
          <a:ln>
            <a:noFill/>
          </a:ln>
          <a:effectLst/>
        </p:spPr>
        <p:txBody>
          <a:bodyPr>
            <a:noAutofit/>
          </a:bodyPr>
          <a:lstStyle/>
          <a:p>
            <a:pPr marL="0" indent="0" algn="ctr">
              <a:buNone/>
              <a:defRPr/>
            </a:pPr>
            <a:endParaRPr lang="es-CO" sz="1800" dirty="0">
              <a:solidFill>
                <a:schemeClr val="bg1"/>
              </a:solidFill>
            </a:endParaRPr>
          </a:p>
          <a:p>
            <a:pPr marL="0" indent="0" algn="r">
              <a:buNone/>
              <a:defRPr/>
            </a:pPr>
            <a:endParaRPr lang="es-CO" sz="1800" dirty="0">
              <a:solidFill>
                <a:schemeClr val="bg1"/>
              </a:solidFill>
            </a:endParaRPr>
          </a:p>
        </p:txBody>
      </p:sp>
      <p:sp>
        <p:nvSpPr>
          <p:cNvPr id="4" name="3 Marcador de número de diapositiva"/>
          <p:cNvSpPr>
            <a:spLocks noGrp="1"/>
          </p:cNvSpPr>
          <p:nvPr>
            <p:ph type="sldNum" sz="quarter" idx="12"/>
          </p:nvPr>
        </p:nvSpPr>
        <p:spPr/>
        <p:txBody>
          <a:bodyPr/>
          <a:lstStyle/>
          <a:p>
            <a:fld id="{3F22BD22-150A-4D9E-9AB7-089112A95F73}" type="slidenum">
              <a:rPr lang="es-CO" smtClean="0">
                <a:solidFill>
                  <a:prstClr val="black"/>
                </a:solidFill>
              </a:rPr>
              <a:pPr/>
              <a:t>20</a:t>
            </a:fld>
            <a:endParaRPr lang="es-CO" dirty="0">
              <a:solidFill>
                <a:prstClr val="black"/>
              </a:solidFill>
            </a:endParaRPr>
          </a:p>
        </p:txBody>
      </p:sp>
      <p:sp>
        <p:nvSpPr>
          <p:cNvPr id="2" name="1 Rectángulo"/>
          <p:cNvSpPr/>
          <p:nvPr/>
        </p:nvSpPr>
        <p:spPr>
          <a:xfrm>
            <a:off x="4788024" y="2164918"/>
            <a:ext cx="4034880" cy="701731"/>
          </a:xfrm>
          <a:prstGeom prst="rect">
            <a:avLst/>
          </a:prstGeom>
        </p:spPr>
        <p:txBody>
          <a:bodyPr wrap="square">
            <a:spAutoFit/>
          </a:bodyPr>
          <a:lstStyle/>
          <a:p>
            <a:pPr algn="ctr">
              <a:spcBef>
                <a:spcPct val="20000"/>
              </a:spcBef>
              <a:defRPr/>
            </a:pPr>
            <a:endParaRPr lang="es-CO" altLang="es-CO" b="1" dirty="0">
              <a:solidFill>
                <a:prstClr val="black"/>
              </a:solidFill>
              <a:latin typeface="Arial" panose="020B0604020202020204" pitchFamily="34" charset="0"/>
              <a:cs typeface="Arial" panose="020B0604020202020204" pitchFamily="34" charset="0"/>
            </a:endParaRPr>
          </a:p>
          <a:p>
            <a:pPr algn="ctr">
              <a:spcBef>
                <a:spcPct val="20000"/>
              </a:spcBef>
              <a:defRPr/>
            </a:pPr>
            <a:endParaRPr lang="es-CO" altLang="es-CO" b="1" dirty="0">
              <a:solidFill>
                <a:prstClr val="black"/>
              </a:solidFill>
              <a:latin typeface="Arial" panose="020B0604020202020204" pitchFamily="34" charset="0"/>
              <a:cs typeface="Arial" panose="020B0604020202020204" pitchFamily="34" charset="0"/>
            </a:endParaRPr>
          </a:p>
        </p:txBody>
      </p:sp>
      <p:sp>
        <p:nvSpPr>
          <p:cNvPr id="5" name="Título 1"/>
          <p:cNvSpPr>
            <a:spLocks noGrp="1"/>
          </p:cNvSpPr>
          <p:nvPr>
            <p:ph type="title"/>
          </p:nvPr>
        </p:nvSpPr>
        <p:spPr>
          <a:xfrm>
            <a:off x="611560" y="260648"/>
            <a:ext cx="8229600" cy="432048"/>
          </a:xfrm>
        </p:spPr>
        <p:txBody>
          <a:bodyPr>
            <a:normAutofit/>
          </a:bodyPr>
          <a:lstStyle/>
          <a:p>
            <a:pPr algn="r"/>
            <a:r>
              <a:rPr lang="es-MX" sz="2000" b="1" kern="0" dirty="0">
                <a:latin typeface="Arial" panose="020B0604020202020204" pitchFamily="34" charset="0"/>
                <a:cs typeface="Arial" panose="020B0604020202020204" pitchFamily="34" charset="0"/>
              </a:rPr>
              <a:t>VI. Conclusión general</a:t>
            </a:r>
            <a:endParaRPr lang="es-CO" sz="2000" b="1" dirty="0">
              <a:cs typeface="Arial" pitchFamily="34" charset="0"/>
            </a:endParaRPr>
          </a:p>
        </p:txBody>
      </p:sp>
      <p:sp>
        <p:nvSpPr>
          <p:cNvPr id="10" name="Rectangle 3"/>
          <p:cNvSpPr txBox="1">
            <a:spLocks noChangeArrowheads="1"/>
          </p:cNvSpPr>
          <p:nvPr/>
        </p:nvSpPr>
        <p:spPr>
          <a:xfrm>
            <a:off x="251520" y="713581"/>
            <a:ext cx="8589640" cy="501967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Arial" pitchFamily="34" charset="0"/>
              <a:buNone/>
              <a:defRPr/>
            </a:pPr>
            <a:r>
              <a:rPr lang="es-ES" sz="1200" dirty="0">
                <a:solidFill>
                  <a:prstClr val="black"/>
                </a:solidFill>
                <a:latin typeface="Arial" panose="020B0604020202020204" pitchFamily="34" charset="0"/>
                <a:cs typeface="Arial" panose="020B0604020202020204" pitchFamily="34" charset="0"/>
              </a:rPr>
              <a:t>De acuerdo con los resultados de nuestra auditoria y a la verificación de algunos procedimientos de control interno, se puede concluir que</a:t>
            </a:r>
            <a:r>
              <a:rPr lang="es-ES" sz="1200" b="1" dirty="0">
                <a:solidFill>
                  <a:prstClr val="black"/>
                </a:solidFill>
                <a:latin typeface="Arial" panose="020B0604020202020204" pitchFamily="34" charset="0"/>
                <a:cs typeface="Arial" panose="020B0604020202020204" pitchFamily="34" charset="0"/>
              </a:rPr>
              <a:t> </a:t>
            </a:r>
            <a:r>
              <a:rPr lang="es-ES" sz="1200" dirty="0">
                <a:solidFill>
                  <a:prstClr val="black"/>
                </a:solidFill>
                <a:latin typeface="Arial" panose="020B0604020202020204" pitchFamily="34" charset="0"/>
                <a:cs typeface="Arial" panose="020B0604020202020204" pitchFamily="34" charset="0"/>
              </a:rPr>
              <a:t>la </a:t>
            </a:r>
            <a:r>
              <a:rPr lang="es-ES" sz="1200" b="1" dirty="0">
                <a:solidFill>
                  <a:prstClr val="black"/>
                </a:solidFill>
                <a:latin typeface="Arial" panose="020B0604020202020204" pitchFamily="34" charset="0"/>
                <a:cs typeface="Arial" panose="020B0604020202020204" pitchFamily="34" charset="0"/>
              </a:rPr>
              <a:t>CAMARA DE COMERCIO DE CALI, </a:t>
            </a:r>
            <a:r>
              <a:rPr lang="es-ES" sz="1200" dirty="0">
                <a:solidFill>
                  <a:prstClr val="black"/>
                </a:solidFill>
                <a:latin typeface="Arial" panose="020B0604020202020204" pitchFamily="34" charset="0"/>
                <a:cs typeface="Arial" panose="020B0604020202020204" pitchFamily="34" charset="0"/>
              </a:rPr>
              <a:t>posee un sistema de control interno adecuado, que garantiza en cualquier aspecto significativo un sistema de información contable exento de error material, sin embargo, mencionamos algunos comentarios y otros aspectos sobre los cuales, en los casos que aplique, emitimos nuestras recomendaciones, que consideramos importante tener en cuenta para el desarrollo de las actividades normales de la Entidad. </a:t>
            </a:r>
          </a:p>
          <a:p>
            <a:pPr marL="0" indent="0" algn="just">
              <a:buFont typeface="Arial" pitchFamily="34" charset="0"/>
              <a:buNone/>
              <a:defRPr/>
            </a:pPr>
            <a:endParaRPr lang="es-ES" sz="1200" dirty="0">
              <a:solidFill>
                <a:prstClr val="black"/>
              </a:solidFill>
              <a:latin typeface="Arial" panose="020B0604020202020204" pitchFamily="34" charset="0"/>
              <a:cs typeface="Arial" panose="020B0604020202020204" pitchFamily="34" charset="0"/>
            </a:endParaRPr>
          </a:p>
          <a:p>
            <a:pPr marL="0" indent="0" algn="just">
              <a:buFontTx/>
              <a:buNone/>
              <a:defRPr/>
            </a:pPr>
            <a:r>
              <a:rPr lang="es-CO" sz="1200" dirty="0">
                <a:solidFill>
                  <a:prstClr val="black"/>
                </a:solidFill>
                <a:latin typeface="Arial" panose="020B0604020202020204" pitchFamily="34" charset="0"/>
                <a:cs typeface="Arial" panose="020B0604020202020204" pitchFamily="34" charset="0"/>
              </a:rPr>
              <a:t>Estos aspectos, al igual que las áreas más importantes, serán nuevamente evaluadas en nuestras próximas visitas, con el objeto de verificar el grado de confiabilidad del control interno, la eficiencia del mismo, y la razonabilidad de los estados financieros a la fecha de corte de la auditoría.</a:t>
            </a:r>
            <a:endParaRPr lang="es-ES" sz="1200" dirty="0">
              <a:solidFill>
                <a:prstClr val="black"/>
              </a:solidFill>
              <a:latin typeface="Arial" panose="020B0604020202020204" pitchFamily="34" charset="0"/>
              <a:cs typeface="Arial" panose="020B0604020202020204" pitchFamily="34" charset="0"/>
            </a:endParaRPr>
          </a:p>
          <a:p>
            <a:pPr marL="0" indent="0" algn="just">
              <a:buFontTx/>
              <a:buNone/>
              <a:defRPr/>
            </a:pPr>
            <a:endParaRPr lang="es-ES" sz="1300" dirty="0">
              <a:solidFill>
                <a:prstClr val="black"/>
              </a:solidFill>
              <a:latin typeface="Arial" panose="020B0604020202020204" pitchFamily="34" charset="0"/>
              <a:cs typeface="Arial" panose="020B0604020202020204" pitchFamily="34" charset="0"/>
            </a:endParaRPr>
          </a:p>
          <a:p>
            <a:pPr marL="0" indent="0" algn="just">
              <a:buFontTx/>
              <a:buNone/>
              <a:defRPr/>
            </a:pPr>
            <a:endParaRPr lang="es-ES" sz="1300" dirty="0">
              <a:solidFill>
                <a:prstClr val="black"/>
              </a:solidFill>
              <a:latin typeface="Arial" panose="020B0604020202020204" pitchFamily="34" charset="0"/>
              <a:cs typeface="Arial" panose="020B0604020202020204" pitchFamily="34" charset="0"/>
            </a:endParaRPr>
          </a:p>
          <a:p>
            <a:pPr>
              <a:spcBef>
                <a:spcPct val="0"/>
              </a:spcBef>
              <a:buFontTx/>
              <a:buNone/>
            </a:pPr>
            <a:r>
              <a:rPr lang="es-ES_tradnl" altLang="es-CO" sz="1300" b="1" dirty="0">
                <a:solidFill>
                  <a:srgbClr val="000000"/>
                </a:solidFill>
                <a:latin typeface="Arial" panose="020B0604020202020204" pitchFamily="34" charset="0"/>
                <a:cs typeface="Arial" panose="020B0604020202020204" pitchFamily="34" charset="0"/>
              </a:rPr>
              <a:t>CPAAI - Cabrera International S.A.</a:t>
            </a:r>
          </a:p>
          <a:p>
            <a:pPr>
              <a:spcBef>
                <a:spcPct val="0"/>
              </a:spcBef>
              <a:buFontTx/>
              <a:buNone/>
            </a:pPr>
            <a:r>
              <a:rPr lang="es-ES_tradnl" altLang="es-CO" sz="1300" dirty="0">
                <a:solidFill>
                  <a:srgbClr val="000000"/>
                </a:solidFill>
                <a:latin typeface="Arial" panose="020B0604020202020204" pitchFamily="34" charset="0"/>
                <a:cs typeface="Arial" panose="020B0604020202020204" pitchFamily="34" charset="0"/>
              </a:rPr>
              <a:t>Auditores – Consultores</a:t>
            </a:r>
          </a:p>
          <a:p>
            <a:pPr>
              <a:spcBef>
                <a:spcPct val="0"/>
              </a:spcBef>
              <a:buFontTx/>
              <a:buNone/>
            </a:pPr>
            <a:r>
              <a:rPr lang="es-ES_tradnl" altLang="es-CO" sz="1300" b="1" dirty="0">
                <a:solidFill>
                  <a:srgbClr val="000000"/>
                </a:solidFill>
                <a:latin typeface="Arial" panose="020B0604020202020204" pitchFamily="34" charset="0"/>
                <a:cs typeface="Arial" panose="020B0604020202020204" pitchFamily="34" charset="0"/>
              </a:rPr>
              <a:t>Miembro de CPAAI </a:t>
            </a:r>
            <a:r>
              <a:rPr lang="es-ES_tradnl" altLang="es-CO" sz="1300" b="1" dirty="0" err="1">
                <a:solidFill>
                  <a:srgbClr val="000000"/>
                </a:solidFill>
                <a:latin typeface="Arial" panose="020B0604020202020204" pitchFamily="34" charset="0"/>
                <a:cs typeface="Arial" panose="020B0604020202020204" pitchFamily="34" charset="0"/>
              </a:rPr>
              <a:t>Associates</a:t>
            </a:r>
            <a:r>
              <a:rPr lang="es-ES_tradnl" altLang="es-CO" sz="1300" b="1" dirty="0">
                <a:solidFill>
                  <a:srgbClr val="000000"/>
                </a:solidFill>
                <a:latin typeface="Arial" panose="020B0604020202020204" pitchFamily="34" charset="0"/>
                <a:cs typeface="Arial" panose="020B0604020202020204" pitchFamily="34" charset="0"/>
              </a:rPr>
              <a:t> International</a:t>
            </a:r>
          </a:p>
          <a:p>
            <a:pPr>
              <a:spcBef>
                <a:spcPct val="0"/>
              </a:spcBef>
              <a:buFontTx/>
              <a:buNone/>
            </a:pPr>
            <a:endParaRPr lang="es-ES" altLang="es-CO" sz="1300" b="1" dirty="0">
              <a:solidFill>
                <a:srgbClr val="000000"/>
              </a:solidFill>
              <a:latin typeface="Arial" panose="020B0604020202020204" pitchFamily="34" charset="0"/>
              <a:cs typeface="Arial" panose="020B0604020202020204" pitchFamily="34" charset="0"/>
            </a:endParaRPr>
          </a:p>
          <a:p>
            <a:pPr>
              <a:spcBef>
                <a:spcPct val="0"/>
              </a:spcBef>
              <a:buFontTx/>
              <a:buNone/>
            </a:pPr>
            <a:r>
              <a:rPr lang="es-ES" altLang="es-CO" sz="1300" dirty="0">
                <a:solidFill>
                  <a:srgbClr val="000000"/>
                </a:solidFill>
                <a:latin typeface="Arial" panose="020B0604020202020204" pitchFamily="34" charset="0"/>
                <a:cs typeface="Arial" panose="020B0604020202020204" pitchFamily="34" charset="0"/>
              </a:rPr>
              <a:t>Cali – Colombia</a:t>
            </a:r>
          </a:p>
          <a:p>
            <a:pPr marL="0" indent="0" algn="just">
              <a:buFontTx/>
              <a:buNone/>
              <a:defRPr/>
            </a:pPr>
            <a:endParaRPr lang="es-ES" sz="13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48689113"/>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Marcador de contenido"/>
          <p:cNvSpPr>
            <a:spLocks noGrp="1"/>
          </p:cNvSpPr>
          <p:nvPr>
            <p:ph idx="1"/>
          </p:nvPr>
        </p:nvSpPr>
        <p:spPr>
          <a:xfrm>
            <a:off x="5004048" y="785813"/>
            <a:ext cx="3024336" cy="1368152"/>
          </a:xfrm>
          <a:noFill/>
          <a:ln>
            <a:noFill/>
          </a:ln>
          <a:effectLst/>
        </p:spPr>
        <p:txBody>
          <a:bodyPr>
            <a:noAutofit/>
          </a:bodyPr>
          <a:lstStyle/>
          <a:p>
            <a:pPr marL="0" indent="0" algn="ctr">
              <a:buNone/>
              <a:defRPr/>
            </a:pPr>
            <a:endParaRPr lang="es-CO" sz="1800" dirty="0">
              <a:solidFill>
                <a:schemeClr val="bg1"/>
              </a:solidFill>
            </a:endParaRPr>
          </a:p>
          <a:p>
            <a:pPr marL="0" indent="0" algn="r">
              <a:buNone/>
              <a:defRPr/>
            </a:pPr>
            <a:endParaRPr lang="es-CO" sz="1800" dirty="0">
              <a:solidFill>
                <a:schemeClr val="bg1"/>
              </a:solidFill>
            </a:endParaRPr>
          </a:p>
        </p:txBody>
      </p:sp>
      <p:sp>
        <p:nvSpPr>
          <p:cNvPr id="4" name="3 Marcador de número de diapositiva"/>
          <p:cNvSpPr>
            <a:spLocks noGrp="1"/>
          </p:cNvSpPr>
          <p:nvPr>
            <p:ph type="sldNum" sz="quarter" idx="12"/>
          </p:nvPr>
        </p:nvSpPr>
        <p:spPr/>
        <p:txBody>
          <a:bodyPr/>
          <a:lstStyle/>
          <a:p>
            <a:fld id="{3F22BD22-150A-4D9E-9AB7-089112A95F73}" type="slidenum">
              <a:rPr lang="es-CO" smtClean="0">
                <a:solidFill>
                  <a:prstClr val="black"/>
                </a:solidFill>
              </a:rPr>
              <a:pPr/>
              <a:t>2</a:t>
            </a:fld>
            <a:endParaRPr lang="es-CO" dirty="0">
              <a:solidFill>
                <a:prstClr val="black"/>
              </a:solidFill>
            </a:endParaRPr>
          </a:p>
        </p:txBody>
      </p:sp>
      <p:sp>
        <p:nvSpPr>
          <p:cNvPr id="2" name="1 Rectángulo"/>
          <p:cNvSpPr/>
          <p:nvPr/>
        </p:nvSpPr>
        <p:spPr>
          <a:xfrm>
            <a:off x="4788024" y="2164918"/>
            <a:ext cx="4034880" cy="701731"/>
          </a:xfrm>
          <a:prstGeom prst="rect">
            <a:avLst/>
          </a:prstGeom>
        </p:spPr>
        <p:txBody>
          <a:bodyPr wrap="square">
            <a:spAutoFit/>
          </a:bodyPr>
          <a:lstStyle/>
          <a:p>
            <a:pPr algn="ctr">
              <a:spcBef>
                <a:spcPct val="20000"/>
              </a:spcBef>
              <a:defRPr/>
            </a:pPr>
            <a:endParaRPr lang="es-CO" altLang="es-CO" b="1" dirty="0">
              <a:solidFill>
                <a:prstClr val="black"/>
              </a:solidFill>
              <a:latin typeface="Arial" panose="020B0604020202020204" pitchFamily="34" charset="0"/>
              <a:cs typeface="Arial" panose="020B0604020202020204" pitchFamily="34" charset="0"/>
            </a:endParaRPr>
          </a:p>
          <a:p>
            <a:pPr algn="ctr">
              <a:spcBef>
                <a:spcPct val="20000"/>
              </a:spcBef>
              <a:defRPr/>
            </a:pPr>
            <a:endParaRPr lang="es-CO" altLang="es-CO" b="1" dirty="0">
              <a:solidFill>
                <a:prstClr val="black"/>
              </a:solidFill>
              <a:latin typeface="Arial" panose="020B0604020202020204" pitchFamily="34" charset="0"/>
              <a:cs typeface="Arial" panose="020B0604020202020204" pitchFamily="34" charset="0"/>
            </a:endParaRPr>
          </a:p>
        </p:txBody>
      </p:sp>
      <p:pic>
        <p:nvPicPr>
          <p:cNvPr id="7" name="Picture 4" descr="AuditoriaGr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304799"/>
            <a:ext cx="2232248" cy="2742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5 Título"/>
          <p:cNvSpPr>
            <a:spLocks noGrp="1"/>
          </p:cNvSpPr>
          <p:nvPr>
            <p:ph type="title"/>
          </p:nvPr>
        </p:nvSpPr>
        <p:spPr>
          <a:xfrm>
            <a:off x="3995936" y="989856"/>
            <a:ext cx="3322712" cy="1143000"/>
          </a:xfrm>
          <a:noFill/>
        </p:spPr>
        <p:txBody>
          <a:bodyPr>
            <a:normAutofit/>
          </a:bodyPr>
          <a:lstStyle/>
          <a:p>
            <a:r>
              <a:rPr lang="es-CO" altLang="es-CO" sz="1400" b="1" dirty="0">
                <a:latin typeface="Arial" panose="020B0604020202020204" pitchFamily="34" charset="0"/>
                <a:cs typeface="Arial" panose="020B0604020202020204" pitchFamily="34" charset="0"/>
              </a:rPr>
              <a:t>Confidencialidad de la información</a:t>
            </a:r>
            <a:endParaRPr lang="es-CO" sz="1400" dirty="0">
              <a:latin typeface="Arial" panose="020B0604020202020204" pitchFamily="34" charset="0"/>
              <a:cs typeface="Arial" panose="020B0604020202020204" pitchFamily="34" charset="0"/>
            </a:endParaRPr>
          </a:p>
        </p:txBody>
      </p:sp>
      <p:sp>
        <p:nvSpPr>
          <p:cNvPr id="10" name="6 Marcador de contenido"/>
          <p:cNvSpPr txBox="1">
            <a:spLocks/>
          </p:cNvSpPr>
          <p:nvPr/>
        </p:nvSpPr>
        <p:spPr>
          <a:xfrm>
            <a:off x="323528" y="3068960"/>
            <a:ext cx="8499376" cy="3153717"/>
          </a:xfrm>
          <a:prstGeom prst="rect">
            <a:avLst/>
          </a:prstGeom>
        </p:spPr>
        <p:txBody>
          <a:bodyPr vert="horz" lIns="91440" tIns="45720" rIns="91440" bIns="45720" rtlCol="0">
            <a:normAutofit fontScale="2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Arial" pitchFamily="34" charset="0"/>
              <a:buNone/>
              <a:defRPr/>
            </a:pPr>
            <a:r>
              <a:rPr lang="es-ES_tradnl" sz="4400" b="1" dirty="0">
                <a:latin typeface="Arial" panose="020B0604020202020204" pitchFamily="34" charset="0"/>
                <a:cs typeface="Arial" panose="020B0604020202020204" pitchFamily="34" charset="0"/>
              </a:rPr>
              <a:t>Restricciones para la publicación y el uso de esta información</a:t>
            </a:r>
          </a:p>
          <a:p>
            <a:pPr algn="just">
              <a:defRPr/>
            </a:pPr>
            <a:endParaRPr lang="es-ES_tradnl" sz="4400" dirty="0">
              <a:latin typeface="Arial" panose="020B0604020202020204" pitchFamily="34" charset="0"/>
              <a:cs typeface="Arial" panose="020B0604020202020204" pitchFamily="34" charset="0"/>
            </a:endParaRPr>
          </a:p>
          <a:p>
            <a:pPr marL="0" indent="0" algn="just">
              <a:buFont typeface="Arial" pitchFamily="34" charset="0"/>
              <a:buNone/>
              <a:defRPr/>
            </a:pPr>
            <a:r>
              <a:rPr lang="es-ES_tradnl" sz="4400" dirty="0">
                <a:latin typeface="Arial" panose="020B0604020202020204" pitchFamily="34" charset="0"/>
                <a:cs typeface="Arial" panose="020B0604020202020204" pitchFamily="34" charset="0"/>
              </a:rPr>
              <a:t>El presente documento contiene información que es propiedad de la  entidad </a:t>
            </a:r>
            <a:r>
              <a:rPr lang="es-ES_tradnl" sz="4400" b="1" dirty="0">
                <a:latin typeface="Arial" panose="020B0604020202020204" pitchFamily="34" charset="0"/>
                <a:cs typeface="Arial" panose="020B0604020202020204" pitchFamily="34" charset="0"/>
              </a:rPr>
              <a:t>Cámara de Comercio de Cali</a:t>
            </a:r>
            <a:r>
              <a:rPr lang="es-ES_tradnl" altLang="es-CO" sz="4400" b="1" dirty="0"/>
              <a:t> </a:t>
            </a:r>
            <a:r>
              <a:rPr lang="es-ES_tradnl" altLang="es-CO" sz="4400" b="1" dirty="0">
                <a:latin typeface="Arial" panose="020B0604020202020204" pitchFamily="34" charset="0"/>
                <a:cs typeface="Arial" panose="020B0604020202020204" pitchFamily="34" charset="0"/>
              </a:rPr>
              <a:t>y de CPAAI  Cabrera International S.A.</a:t>
            </a:r>
            <a:r>
              <a:rPr lang="es-CO" sz="4400" dirty="0">
                <a:latin typeface="Arial" panose="020B0604020202020204" pitchFamily="34" charset="0"/>
                <a:cs typeface="Arial" panose="020B0604020202020204" pitchFamily="34" charset="0"/>
              </a:rPr>
              <a:t>, </a:t>
            </a:r>
            <a:r>
              <a:rPr lang="es-ES_tradnl" sz="4400" dirty="0">
                <a:latin typeface="Arial" panose="020B0604020202020204" pitchFamily="34" charset="0"/>
                <a:cs typeface="Arial" panose="020B0604020202020204" pitchFamily="34" charset="0"/>
              </a:rPr>
              <a:t>su publicación le podría otorgar ventajas competitivas a  terceros ajenos a la evaluación de este documento.  Por lo tanto, éste debe ser usado sólo por aquellos involucrados en dicha evaluación y no debe ser publicado o duplicado, ni entera ni parcialmente. Los datos sujetos a esta restricción son todos los contenidos en la totalidad del documento.</a:t>
            </a:r>
          </a:p>
          <a:p>
            <a:pPr algn="just">
              <a:defRPr/>
            </a:pPr>
            <a:endParaRPr lang="es-ES" sz="4400" dirty="0">
              <a:latin typeface="Arial" panose="020B0604020202020204" pitchFamily="34" charset="0"/>
              <a:cs typeface="Arial" panose="020B0604020202020204" pitchFamily="34" charset="0"/>
            </a:endParaRPr>
          </a:p>
          <a:p>
            <a:pPr marL="0" indent="0" algn="just">
              <a:buFont typeface="Arial" pitchFamily="34" charset="0"/>
              <a:buNone/>
              <a:defRPr/>
            </a:pPr>
            <a:r>
              <a:rPr lang="es-ES_tradnl" sz="4400" dirty="0">
                <a:latin typeface="Arial" panose="020B0604020202020204" pitchFamily="34" charset="0"/>
                <a:cs typeface="Arial" panose="020B0604020202020204" pitchFamily="34" charset="0"/>
              </a:rPr>
              <a:t>Toda Información Confidencial deberá ser mantenida por las Partes de manera confidencial, y sólo podrá ser utilizada para los objetivos del análisis propuesto y de ninguna manera la Información Confidencial podrá ser revelada por las Partes, sus agentes o personal sin una previa autorización escrita por la otra Parte.  Las obligaciones de las Partes bajo las condiciones de esta cláusula no son aplicables a la información que: (a) es o se torne accesible al público en general como resultado de la revelación de la Parte propietaria de la Información Confidencial, (b) era previamente conocida por las Partes sin restricción alguna respecto de su revelación al momento de la recepción de la información, (c) era independientemente desarrollada por una de las Partes sin ninguna violación de este instrumento, (d) estaba incluida entre la información que las Partes acuerdan previamente revelar, o (e) sea requerida coactivamente por autoridad judicial o administrativa competente.  A los efectos establecidos en esta cláusula cada una de las Partes actuarán respecto de la Información Confidencial de la otra Parte con la misma diligencia con la que trata su propia Información Confidencial y la que imponen las leyes y normas profesionales aplicables.  CPAAI – Cabrera International, S.A. podrá conservar, sujeto a los términos de este instrumento, copias de la Información Confidencial del Cliente necesarias para cumplir con normas profesionales o políticas internas.  Si una de las Partes recibe una citación u otro requerimiento administrativo o judicial requiriendo la revelación de Información Confidencial de la otra Parte, la Parte requerida deberá notificar inmediatamente a la otra Parte de tal requerimiento de forma que permita a esta Parte impugnar ese requerimiento.</a:t>
            </a:r>
          </a:p>
          <a:p>
            <a:pPr algn="just">
              <a:buFontTx/>
              <a:buNone/>
              <a:defRPr/>
            </a:pPr>
            <a:endParaRPr lang="es-CO" sz="4000" b="1" dirty="0">
              <a:latin typeface="Arial" panose="020B0604020202020204" pitchFamily="34" charset="0"/>
              <a:cs typeface="Arial" panose="020B0604020202020204" pitchFamily="34" charset="0"/>
            </a:endParaRPr>
          </a:p>
          <a:p>
            <a:pPr marL="0" indent="0" algn="just">
              <a:buFontTx/>
              <a:buNone/>
              <a:defRPr/>
            </a:pPr>
            <a:endParaRPr lang="es-CO" sz="4800" dirty="0">
              <a:cs typeface="Arial" pitchFamily="34" charset="0"/>
            </a:endParaRPr>
          </a:p>
          <a:p>
            <a:pPr marL="0" indent="0" algn="just">
              <a:buFontTx/>
              <a:buNone/>
              <a:defRPr/>
            </a:pPr>
            <a:endParaRPr lang="es-CO" sz="1400" b="1" dirty="0">
              <a:cs typeface="Arial" pitchFamily="34" charset="0"/>
            </a:endParaRPr>
          </a:p>
          <a:p>
            <a:pPr marL="0" indent="0" algn="just">
              <a:buFontTx/>
              <a:buNone/>
              <a:defRPr/>
            </a:pPr>
            <a:endParaRPr lang="es-ES_tradnl" b="1" dirty="0">
              <a:latin typeface="Arial" pitchFamily="34" charset="0"/>
              <a:cs typeface="Arial" pitchFamily="34" charset="0"/>
            </a:endParaRPr>
          </a:p>
          <a:p>
            <a:pPr marL="0" indent="0">
              <a:buFont typeface="Arial" pitchFamily="34" charset="0"/>
              <a:buNone/>
            </a:pPr>
            <a:endParaRPr lang="es-CO" dirty="0"/>
          </a:p>
        </p:txBody>
      </p:sp>
    </p:spTree>
    <p:extLst>
      <p:ext uri="{BB962C8B-B14F-4D97-AF65-F5344CB8AC3E}">
        <p14:creationId xmlns:p14="http://schemas.microsoft.com/office/powerpoint/2010/main" val="2649245410"/>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Marcador de contenido"/>
          <p:cNvSpPr>
            <a:spLocks noGrp="1"/>
          </p:cNvSpPr>
          <p:nvPr>
            <p:ph idx="1"/>
          </p:nvPr>
        </p:nvSpPr>
        <p:spPr>
          <a:xfrm>
            <a:off x="5004048" y="785813"/>
            <a:ext cx="3024336" cy="1368152"/>
          </a:xfrm>
          <a:noFill/>
          <a:ln>
            <a:noFill/>
          </a:ln>
          <a:effectLst/>
        </p:spPr>
        <p:txBody>
          <a:bodyPr>
            <a:noAutofit/>
          </a:bodyPr>
          <a:lstStyle/>
          <a:p>
            <a:pPr marL="0" indent="0" algn="ctr">
              <a:buNone/>
              <a:defRPr/>
            </a:pPr>
            <a:endParaRPr lang="es-CO" sz="1800" dirty="0">
              <a:solidFill>
                <a:schemeClr val="bg1"/>
              </a:solidFill>
            </a:endParaRPr>
          </a:p>
          <a:p>
            <a:pPr marL="0" indent="0" algn="r">
              <a:buNone/>
              <a:defRPr/>
            </a:pPr>
            <a:endParaRPr lang="es-CO" sz="1800" dirty="0">
              <a:solidFill>
                <a:schemeClr val="bg1"/>
              </a:solidFill>
            </a:endParaRPr>
          </a:p>
        </p:txBody>
      </p:sp>
      <p:sp>
        <p:nvSpPr>
          <p:cNvPr id="4" name="3 Marcador de número de diapositiva"/>
          <p:cNvSpPr>
            <a:spLocks noGrp="1"/>
          </p:cNvSpPr>
          <p:nvPr>
            <p:ph type="sldNum" sz="quarter" idx="12"/>
          </p:nvPr>
        </p:nvSpPr>
        <p:spPr/>
        <p:txBody>
          <a:bodyPr/>
          <a:lstStyle/>
          <a:p>
            <a:fld id="{3F22BD22-150A-4D9E-9AB7-089112A95F73}" type="slidenum">
              <a:rPr lang="es-CO" smtClean="0">
                <a:solidFill>
                  <a:prstClr val="black"/>
                </a:solidFill>
              </a:rPr>
              <a:pPr/>
              <a:t>3</a:t>
            </a:fld>
            <a:endParaRPr lang="es-CO" dirty="0">
              <a:solidFill>
                <a:prstClr val="black"/>
              </a:solidFill>
            </a:endParaRPr>
          </a:p>
        </p:txBody>
      </p:sp>
      <p:sp>
        <p:nvSpPr>
          <p:cNvPr id="2" name="1 Rectángulo"/>
          <p:cNvSpPr/>
          <p:nvPr/>
        </p:nvSpPr>
        <p:spPr>
          <a:xfrm>
            <a:off x="4788024" y="2164918"/>
            <a:ext cx="4034880" cy="701731"/>
          </a:xfrm>
          <a:prstGeom prst="rect">
            <a:avLst/>
          </a:prstGeom>
        </p:spPr>
        <p:txBody>
          <a:bodyPr wrap="square">
            <a:spAutoFit/>
          </a:bodyPr>
          <a:lstStyle/>
          <a:p>
            <a:pPr algn="ctr">
              <a:spcBef>
                <a:spcPct val="20000"/>
              </a:spcBef>
              <a:defRPr/>
            </a:pPr>
            <a:endParaRPr lang="es-CO" altLang="es-CO" b="1" dirty="0">
              <a:solidFill>
                <a:prstClr val="black"/>
              </a:solidFill>
              <a:latin typeface="Arial" panose="020B0604020202020204" pitchFamily="34" charset="0"/>
              <a:cs typeface="Arial" panose="020B0604020202020204" pitchFamily="34" charset="0"/>
            </a:endParaRPr>
          </a:p>
          <a:p>
            <a:pPr algn="ctr">
              <a:spcBef>
                <a:spcPct val="20000"/>
              </a:spcBef>
              <a:defRPr/>
            </a:pPr>
            <a:endParaRPr lang="es-CO" altLang="es-CO" b="1" dirty="0">
              <a:solidFill>
                <a:prstClr val="black"/>
              </a:solidFill>
              <a:latin typeface="Arial" panose="020B0604020202020204" pitchFamily="34" charset="0"/>
              <a:cs typeface="Arial" panose="020B0604020202020204" pitchFamily="34" charset="0"/>
            </a:endParaRPr>
          </a:p>
        </p:txBody>
      </p:sp>
      <p:sp>
        <p:nvSpPr>
          <p:cNvPr id="11" name="Marcador de contenido 2"/>
          <p:cNvSpPr txBox="1">
            <a:spLocks/>
          </p:cNvSpPr>
          <p:nvPr/>
        </p:nvSpPr>
        <p:spPr>
          <a:xfrm>
            <a:off x="251520" y="224384"/>
            <a:ext cx="8571384" cy="601292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fontAlgn="base">
              <a:lnSpc>
                <a:spcPts val="1200"/>
              </a:lnSpc>
              <a:spcBef>
                <a:spcPts val="0"/>
              </a:spcBef>
              <a:buFont typeface="Arial" pitchFamily="34" charset="0"/>
              <a:buNone/>
            </a:pPr>
            <a:r>
              <a:rPr lang="es-ES" sz="1200" dirty="0">
                <a:solidFill>
                  <a:srgbClr val="000000"/>
                </a:solidFill>
                <a:latin typeface="Arial" pitchFamily="34" charset="0"/>
                <a:cs typeface="Arial" pitchFamily="34" charset="0"/>
              </a:rPr>
              <a:t>Santiago de Cali, mayo </a:t>
            </a:r>
            <a:r>
              <a:rPr lang="es-ES" sz="1200" dirty="0" smtClean="0">
                <a:solidFill>
                  <a:srgbClr val="000000"/>
                </a:solidFill>
                <a:latin typeface="Arial" pitchFamily="34" charset="0"/>
                <a:cs typeface="Arial" pitchFamily="34" charset="0"/>
              </a:rPr>
              <a:t>30 </a:t>
            </a:r>
            <a:r>
              <a:rPr lang="es-ES" sz="1200" dirty="0">
                <a:latin typeface="Arial" pitchFamily="34" charset="0"/>
                <a:cs typeface="Arial" pitchFamily="34" charset="0"/>
              </a:rPr>
              <a:t>de </a:t>
            </a:r>
            <a:r>
              <a:rPr lang="es-ES" sz="1200" dirty="0">
                <a:solidFill>
                  <a:srgbClr val="000000"/>
                </a:solidFill>
                <a:latin typeface="Arial" pitchFamily="34" charset="0"/>
                <a:cs typeface="Arial" pitchFamily="34" charset="0"/>
              </a:rPr>
              <a:t>2017</a:t>
            </a:r>
          </a:p>
          <a:p>
            <a:pPr marL="0" indent="0" algn="just" fontAlgn="base">
              <a:lnSpc>
                <a:spcPts val="1200"/>
              </a:lnSpc>
              <a:spcBef>
                <a:spcPts val="0"/>
              </a:spcBef>
              <a:buFont typeface="Arial" pitchFamily="34" charset="0"/>
              <a:buNone/>
            </a:pPr>
            <a:endParaRPr lang="es-ES" sz="1200" dirty="0">
              <a:solidFill>
                <a:srgbClr val="000000"/>
              </a:solidFill>
              <a:latin typeface="Arial" pitchFamily="34" charset="0"/>
              <a:cs typeface="Arial" pitchFamily="34" charset="0"/>
            </a:endParaRPr>
          </a:p>
          <a:p>
            <a:pPr marL="0" indent="0" algn="just" fontAlgn="base">
              <a:lnSpc>
                <a:spcPts val="1200"/>
              </a:lnSpc>
              <a:spcBef>
                <a:spcPts val="0"/>
              </a:spcBef>
              <a:buFont typeface="Arial" pitchFamily="34" charset="0"/>
              <a:buNone/>
            </a:pPr>
            <a:r>
              <a:rPr lang="es-ES" sz="1200" dirty="0">
                <a:solidFill>
                  <a:srgbClr val="000000"/>
                </a:solidFill>
                <a:latin typeface="Arial" pitchFamily="34" charset="0"/>
                <a:cs typeface="Arial" pitchFamily="34" charset="0"/>
              </a:rPr>
              <a:t>Doctor</a:t>
            </a:r>
          </a:p>
          <a:p>
            <a:pPr marL="0" indent="0" algn="just" fontAlgn="base">
              <a:lnSpc>
                <a:spcPts val="1200"/>
              </a:lnSpc>
              <a:spcBef>
                <a:spcPts val="0"/>
              </a:spcBef>
              <a:buFont typeface="Arial" pitchFamily="34" charset="0"/>
              <a:buNone/>
            </a:pPr>
            <a:r>
              <a:rPr lang="es-ES" sz="1200" b="1" dirty="0">
                <a:solidFill>
                  <a:srgbClr val="000000"/>
                </a:solidFill>
                <a:latin typeface="Arial" pitchFamily="34" charset="0"/>
                <a:cs typeface="Arial" pitchFamily="34" charset="0"/>
              </a:rPr>
              <a:t>ESTEBAN PIEDRAHITA URIBE</a:t>
            </a:r>
          </a:p>
          <a:p>
            <a:pPr marL="0" indent="0" algn="just" fontAlgn="base">
              <a:lnSpc>
                <a:spcPts val="1200"/>
              </a:lnSpc>
              <a:spcBef>
                <a:spcPts val="0"/>
              </a:spcBef>
              <a:buFont typeface="Arial" pitchFamily="34" charset="0"/>
              <a:buNone/>
            </a:pPr>
            <a:r>
              <a:rPr lang="es-ES" sz="1200" dirty="0">
                <a:solidFill>
                  <a:srgbClr val="000000"/>
                </a:solidFill>
                <a:latin typeface="Arial" pitchFamily="34" charset="0"/>
                <a:cs typeface="Arial" pitchFamily="34" charset="0"/>
              </a:rPr>
              <a:t>Presidente</a:t>
            </a:r>
          </a:p>
          <a:p>
            <a:pPr marL="0" indent="0" algn="just" fontAlgn="base">
              <a:lnSpc>
                <a:spcPts val="1200"/>
              </a:lnSpc>
              <a:spcBef>
                <a:spcPts val="0"/>
              </a:spcBef>
              <a:buFont typeface="Arial" pitchFamily="34" charset="0"/>
              <a:buNone/>
            </a:pPr>
            <a:r>
              <a:rPr lang="es-ES" sz="1200" b="1" dirty="0">
                <a:solidFill>
                  <a:srgbClr val="000000"/>
                </a:solidFill>
                <a:latin typeface="Arial" pitchFamily="34" charset="0"/>
                <a:cs typeface="Arial" pitchFamily="34" charset="0"/>
              </a:rPr>
              <a:t>CAMARA DE COMERCIO DE CALI</a:t>
            </a:r>
            <a:endParaRPr lang="es-ES" altLang="es-CO" sz="1200" b="1" dirty="0"/>
          </a:p>
          <a:p>
            <a:pPr marL="0" indent="0" algn="just" fontAlgn="base">
              <a:lnSpc>
                <a:spcPts val="1200"/>
              </a:lnSpc>
              <a:spcBef>
                <a:spcPts val="0"/>
              </a:spcBef>
              <a:buFont typeface="Arial" pitchFamily="34" charset="0"/>
              <a:buNone/>
            </a:pPr>
            <a:endParaRPr lang="es-ES" sz="1200" b="1" dirty="0">
              <a:solidFill>
                <a:srgbClr val="000000"/>
              </a:solidFill>
              <a:latin typeface="Arial" pitchFamily="34" charset="0"/>
              <a:cs typeface="Arial" pitchFamily="34" charset="0"/>
            </a:endParaRPr>
          </a:p>
          <a:p>
            <a:pPr marL="0" indent="0" algn="just" fontAlgn="base">
              <a:lnSpc>
                <a:spcPts val="1200"/>
              </a:lnSpc>
              <a:spcBef>
                <a:spcPts val="0"/>
              </a:spcBef>
              <a:buFont typeface="Arial" pitchFamily="34" charset="0"/>
              <a:buNone/>
            </a:pPr>
            <a:r>
              <a:rPr lang="es-ES" sz="1200" dirty="0">
                <a:solidFill>
                  <a:srgbClr val="000000"/>
                </a:solidFill>
                <a:latin typeface="Arial" pitchFamily="34" charset="0"/>
                <a:cs typeface="Arial" pitchFamily="34" charset="0"/>
              </a:rPr>
              <a:t>La ciudad</a:t>
            </a:r>
          </a:p>
          <a:p>
            <a:pPr marL="0" indent="0" algn="just" fontAlgn="base">
              <a:lnSpc>
                <a:spcPts val="1200"/>
              </a:lnSpc>
              <a:spcBef>
                <a:spcPts val="0"/>
              </a:spcBef>
              <a:buFont typeface="Arial" pitchFamily="34" charset="0"/>
              <a:buNone/>
            </a:pPr>
            <a:endParaRPr lang="es-ES" sz="1200" dirty="0">
              <a:solidFill>
                <a:srgbClr val="000000"/>
              </a:solidFill>
              <a:latin typeface="Arial" pitchFamily="34" charset="0"/>
              <a:cs typeface="Arial" pitchFamily="34" charset="0"/>
            </a:endParaRPr>
          </a:p>
          <a:p>
            <a:pPr marL="0" indent="0" algn="just" fontAlgn="base">
              <a:lnSpc>
                <a:spcPts val="1200"/>
              </a:lnSpc>
              <a:spcBef>
                <a:spcPts val="0"/>
              </a:spcBef>
              <a:buFont typeface="Arial" pitchFamily="34" charset="0"/>
              <a:buNone/>
            </a:pPr>
            <a:r>
              <a:rPr lang="es-ES" sz="1200" dirty="0">
                <a:solidFill>
                  <a:srgbClr val="000000"/>
                </a:solidFill>
                <a:latin typeface="Arial" pitchFamily="34" charset="0"/>
                <a:cs typeface="Arial" pitchFamily="34" charset="0"/>
              </a:rPr>
              <a:t>Respetado Doctor Piedrahita</a:t>
            </a:r>
          </a:p>
          <a:p>
            <a:pPr marL="0" indent="0" algn="just" fontAlgn="base">
              <a:lnSpc>
                <a:spcPts val="1200"/>
              </a:lnSpc>
              <a:spcBef>
                <a:spcPts val="0"/>
              </a:spcBef>
              <a:buFont typeface="Arial" pitchFamily="34" charset="0"/>
              <a:buNone/>
            </a:pPr>
            <a:endParaRPr lang="es-ES" sz="1200" dirty="0">
              <a:solidFill>
                <a:srgbClr val="000000"/>
              </a:solidFill>
              <a:latin typeface="Arial" pitchFamily="34" charset="0"/>
              <a:cs typeface="Arial" pitchFamily="34" charset="0"/>
            </a:endParaRPr>
          </a:p>
          <a:p>
            <a:pPr marL="0" indent="0" algn="just" fontAlgn="base">
              <a:lnSpc>
                <a:spcPts val="1200"/>
              </a:lnSpc>
              <a:spcBef>
                <a:spcPts val="0"/>
              </a:spcBef>
              <a:buFont typeface="Arial" pitchFamily="34" charset="0"/>
              <a:buNone/>
            </a:pPr>
            <a:r>
              <a:rPr lang="es-ES" sz="1200" dirty="0">
                <a:solidFill>
                  <a:srgbClr val="000000"/>
                </a:solidFill>
                <a:latin typeface="Arial" charset="0"/>
                <a:cs typeface="Arial" charset="0"/>
              </a:rPr>
              <a:t>Durante los días del 2  al 12 de mayo de 2017, hemos realizado nuestra visita de planeación de auditoría y de análisis de algunas áreas del balance con corte al 31 de marzo de 2017, </a:t>
            </a:r>
            <a:r>
              <a:rPr lang="es-ES" altLang="es-CO" sz="1200" dirty="0">
                <a:solidFill>
                  <a:srgbClr val="000000"/>
                </a:solidFill>
                <a:latin typeface="Arial" charset="0"/>
                <a:cs typeface="Arial" charset="0"/>
              </a:rPr>
              <a:t>dando cumplimiento a nuestras obligaciones como Revisores Fiscales de </a:t>
            </a:r>
            <a:r>
              <a:rPr lang="es-ES" altLang="es-CO" sz="1200" b="1" dirty="0">
                <a:solidFill>
                  <a:srgbClr val="000000"/>
                </a:solidFill>
                <a:latin typeface="Arial" charset="0"/>
                <a:cs typeface="Arial" charset="0"/>
              </a:rPr>
              <a:t> CAMARA DE COMERCIO DE C ALI</a:t>
            </a:r>
            <a:endParaRPr lang="es-ES" sz="1200" b="1" dirty="0">
              <a:solidFill>
                <a:srgbClr val="000000"/>
              </a:solidFill>
              <a:latin typeface="Arial" pitchFamily="34" charset="0"/>
              <a:cs typeface="Arial" pitchFamily="34" charset="0"/>
            </a:endParaRPr>
          </a:p>
          <a:p>
            <a:pPr marL="0" indent="0" algn="just" fontAlgn="base">
              <a:lnSpc>
                <a:spcPts val="1200"/>
              </a:lnSpc>
              <a:spcBef>
                <a:spcPts val="0"/>
              </a:spcBef>
              <a:buFont typeface="Arial" pitchFamily="34" charset="0"/>
              <a:buNone/>
            </a:pPr>
            <a:endParaRPr lang="es-ES" altLang="es-CO" sz="800" dirty="0">
              <a:solidFill>
                <a:srgbClr val="000000"/>
              </a:solidFill>
              <a:latin typeface="Arial" charset="0"/>
              <a:cs typeface="Arial" charset="0"/>
            </a:endParaRPr>
          </a:p>
          <a:p>
            <a:pPr marL="0" indent="0" algn="just" fontAlgn="base">
              <a:lnSpc>
                <a:spcPts val="1200"/>
              </a:lnSpc>
              <a:spcBef>
                <a:spcPts val="0"/>
              </a:spcBef>
              <a:buFont typeface="Arial" pitchFamily="34" charset="0"/>
              <a:buNone/>
            </a:pPr>
            <a:endParaRPr lang="es-ES" sz="800" dirty="0">
              <a:latin typeface="Arial" panose="020B0604020202020204" pitchFamily="34" charset="0"/>
              <a:cs typeface="Arial" panose="020B0604020202020204" pitchFamily="34" charset="0"/>
            </a:endParaRPr>
          </a:p>
          <a:p>
            <a:pPr marL="0" indent="0" algn="just" fontAlgn="base">
              <a:lnSpc>
                <a:spcPts val="1200"/>
              </a:lnSpc>
              <a:spcBef>
                <a:spcPts val="0"/>
              </a:spcBef>
              <a:buFont typeface="Arial" pitchFamily="34" charset="0"/>
              <a:buNone/>
            </a:pPr>
            <a:r>
              <a:rPr lang="es-ES" sz="1200" dirty="0">
                <a:latin typeface="Arial" panose="020B0604020202020204" pitchFamily="34" charset="0"/>
                <a:cs typeface="Arial" panose="020B0604020202020204" pitchFamily="34" charset="0"/>
              </a:rPr>
              <a:t>Como resultado de nuestro trabajo hemos preparado el siguiente informe el cual contiene los comentarios de auditoria más relevantes, con sus correspondientes recomendaciones, obtenidos como resultado de la aplicación de los procedimientos de auditoria a las diferentes áreas examinadas. </a:t>
            </a:r>
          </a:p>
          <a:p>
            <a:pPr marL="0" indent="0" algn="just" fontAlgn="base">
              <a:lnSpc>
                <a:spcPts val="1200"/>
              </a:lnSpc>
              <a:spcBef>
                <a:spcPts val="0"/>
              </a:spcBef>
              <a:buFont typeface="Arial" pitchFamily="34" charset="0"/>
              <a:buNone/>
            </a:pPr>
            <a:endParaRPr lang="es-ES" altLang="es-CO" sz="800" dirty="0">
              <a:solidFill>
                <a:srgbClr val="000000"/>
              </a:solidFill>
              <a:latin typeface="Arial" charset="0"/>
              <a:cs typeface="Arial" charset="0"/>
            </a:endParaRPr>
          </a:p>
          <a:p>
            <a:pPr marL="0" indent="0" algn="just" fontAlgn="base">
              <a:lnSpc>
                <a:spcPts val="1200"/>
              </a:lnSpc>
              <a:spcBef>
                <a:spcPts val="0"/>
              </a:spcBef>
              <a:buFont typeface="Arial" pitchFamily="34" charset="0"/>
              <a:buNone/>
            </a:pPr>
            <a:endParaRPr lang="es-ES" sz="800" dirty="0">
              <a:latin typeface="Arial" panose="020B0604020202020204" pitchFamily="34" charset="0"/>
              <a:cs typeface="Arial" panose="020B0604020202020204" pitchFamily="34" charset="0"/>
            </a:endParaRPr>
          </a:p>
          <a:p>
            <a:pPr marL="0" indent="0" algn="just" fontAlgn="base">
              <a:lnSpc>
                <a:spcPts val="1200"/>
              </a:lnSpc>
              <a:spcBef>
                <a:spcPts val="0"/>
              </a:spcBef>
              <a:buNone/>
            </a:pPr>
            <a:r>
              <a:rPr lang="es-ES" sz="1200" dirty="0">
                <a:latin typeface="Arial" panose="020B0604020202020204" pitchFamily="34" charset="0"/>
                <a:cs typeface="Arial" panose="020B0604020202020204" pitchFamily="34" charset="0"/>
              </a:rPr>
              <a:t>Los aspectos tratados en este informe fueron presentados y discutidos con las personas involucradas en los procesos evaluados durante nuestra visita, y puestos en consideración el día 12 de mayo de 2017 con la ingeniera Maria Teresa Suaza- Jefe Financiera y con el señor Ronald Penagos – Coordinador de </a:t>
            </a:r>
            <a:r>
              <a:rPr lang="es-ES" sz="1200" dirty="0" smtClean="0">
                <a:latin typeface="Arial" panose="020B0604020202020204" pitchFamily="34" charset="0"/>
                <a:cs typeface="Arial" panose="020B0604020202020204" pitchFamily="34" charset="0"/>
              </a:rPr>
              <a:t>contabilidad, quienes  </a:t>
            </a:r>
            <a:r>
              <a:rPr lang="es-ES" sz="1200" dirty="0">
                <a:latin typeface="Arial" panose="020B0604020202020204" pitchFamily="34" charset="0"/>
                <a:cs typeface="Arial" panose="020B0604020202020204" pitchFamily="34" charset="0"/>
              </a:rPr>
              <a:t>el día </a:t>
            </a:r>
            <a:r>
              <a:rPr lang="es-ES" sz="1200" dirty="0" smtClean="0">
                <a:latin typeface="Arial" panose="020B0604020202020204" pitchFamily="34" charset="0"/>
                <a:cs typeface="Arial" panose="020B0604020202020204" pitchFamily="34" charset="0"/>
              </a:rPr>
              <a:t>26 </a:t>
            </a:r>
            <a:r>
              <a:rPr lang="es-ES" sz="1200" dirty="0">
                <a:latin typeface="Arial" panose="020B0604020202020204" pitchFamily="34" charset="0"/>
                <a:cs typeface="Arial" panose="020B0604020202020204" pitchFamily="34" charset="0"/>
              </a:rPr>
              <a:t>de mayo de  2017 nos manifestaron estar de acuerdo con los mismos, y en los casos en que lo consideraron necesario, hicieron los comentarios pertinentes, los cuales fueron  tenidos en cuenta en la redacción del informe definitivo.</a:t>
            </a:r>
          </a:p>
          <a:p>
            <a:pPr marL="0" indent="0" algn="just" fontAlgn="base">
              <a:lnSpc>
                <a:spcPts val="1200"/>
              </a:lnSpc>
              <a:spcBef>
                <a:spcPts val="0"/>
              </a:spcBef>
              <a:buFont typeface="Arial" pitchFamily="34" charset="0"/>
              <a:buNone/>
            </a:pPr>
            <a:endParaRPr lang="es-ES" altLang="es-CO" sz="1200" dirty="0">
              <a:latin typeface="Arial" charset="0"/>
              <a:cs typeface="Arial" charset="0"/>
            </a:endParaRPr>
          </a:p>
          <a:p>
            <a:pPr marL="0" indent="0" algn="just" fontAlgn="base">
              <a:lnSpc>
                <a:spcPts val="1200"/>
              </a:lnSpc>
              <a:spcBef>
                <a:spcPts val="0"/>
              </a:spcBef>
              <a:buNone/>
            </a:pPr>
            <a:r>
              <a:rPr lang="es-CO" altLang="es-CO" sz="1200" dirty="0">
                <a:solidFill>
                  <a:srgbClr val="000000"/>
                </a:solidFill>
                <a:latin typeface="Arial" charset="0"/>
                <a:cs typeface="Arial" charset="0"/>
              </a:rPr>
              <a:t>Agradecemos la colaboración brindada por todo el personal durante el desarrollo de nuestro trabajo.</a:t>
            </a:r>
          </a:p>
          <a:p>
            <a:pPr marL="0" indent="0" algn="just" fontAlgn="base">
              <a:lnSpc>
                <a:spcPts val="1200"/>
              </a:lnSpc>
              <a:spcBef>
                <a:spcPts val="0"/>
              </a:spcBef>
              <a:buFont typeface="Arial" pitchFamily="34" charset="0"/>
              <a:buNone/>
            </a:pPr>
            <a:endParaRPr lang="es-ES" altLang="es-CO" sz="1200" dirty="0">
              <a:solidFill>
                <a:srgbClr val="000000"/>
              </a:solidFill>
              <a:latin typeface="Arial" charset="0"/>
              <a:cs typeface="Arial" charset="0"/>
            </a:endParaRPr>
          </a:p>
          <a:p>
            <a:pPr marL="0" indent="0" algn="just" fontAlgn="base">
              <a:lnSpc>
                <a:spcPts val="1200"/>
              </a:lnSpc>
              <a:spcBef>
                <a:spcPts val="0"/>
              </a:spcBef>
              <a:buFont typeface="Arial" pitchFamily="34" charset="0"/>
              <a:buNone/>
            </a:pPr>
            <a:endParaRPr lang="es-ES" sz="1200" dirty="0" smtClean="0">
              <a:solidFill>
                <a:srgbClr val="000000"/>
              </a:solidFill>
              <a:latin typeface="Arial" pitchFamily="34" charset="0"/>
              <a:cs typeface="Arial" pitchFamily="34" charset="0"/>
            </a:endParaRPr>
          </a:p>
          <a:p>
            <a:pPr marL="0" indent="0" algn="just" fontAlgn="base">
              <a:lnSpc>
                <a:spcPts val="1200"/>
              </a:lnSpc>
              <a:spcBef>
                <a:spcPts val="0"/>
              </a:spcBef>
              <a:buFont typeface="Arial" pitchFamily="34" charset="0"/>
              <a:buNone/>
            </a:pPr>
            <a:r>
              <a:rPr lang="es-ES" sz="1200" dirty="0" smtClean="0">
                <a:solidFill>
                  <a:srgbClr val="000000"/>
                </a:solidFill>
                <a:latin typeface="Arial" pitchFamily="34" charset="0"/>
                <a:cs typeface="Arial" pitchFamily="34" charset="0"/>
              </a:rPr>
              <a:t>Cordialmente</a:t>
            </a:r>
            <a:r>
              <a:rPr lang="es-ES" sz="1200" dirty="0">
                <a:solidFill>
                  <a:srgbClr val="000000"/>
                </a:solidFill>
                <a:latin typeface="Arial" pitchFamily="34" charset="0"/>
                <a:cs typeface="Arial" pitchFamily="34" charset="0"/>
              </a:rPr>
              <a:t>,</a:t>
            </a:r>
          </a:p>
          <a:p>
            <a:pPr marL="0" indent="0" algn="just" fontAlgn="base">
              <a:lnSpc>
                <a:spcPts val="1200"/>
              </a:lnSpc>
              <a:spcBef>
                <a:spcPts val="0"/>
              </a:spcBef>
              <a:buFont typeface="Arial" pitchFamily="34" charset="0"/>
              <a:buNone/>
              <a:defRPr/>
            </a:pPr>
            <a:endParaRPr lang="es-ES" sz="1200" dirty="0" smtClean="0">
              <a:solidFill>
                <a:srgbClr val="000000"/>
              </a:solidFill>
              <a:latin typeface="Arial" pitchFamily="34" charset="0"/>
              <a:cs typeface="Arial" pitchFamily="34" charset="0"/>
            </a:endParaRPr>
          </a:p>
          <a:p>
            <a:pPr marL="0" indent="0" algn="just" fontAlgn="base">
              <a:lnSpc>
                <a:spcPts val="1200"/>
              </a:lnSpc>
              <a:spcBef>
                <a:spcPts val="0"/>
              </a:spcBef>
              <a:buFont typeface="Arial" pitchFamily="34" charset="0"/>
              <a:buNone/>
              <a:defRPr/>
            </a:pPr>
            <a:endParaRPr lang="es-ES" sz="1200" dirty="0">
              <a:solidFill>
                <a:srgbClr val="000000"/>
              </a:solidFill>
              <a:latin typeface="Arial" pitchFamily="34" charset="0"/>
              <a:cs typeface="Arial" pitchFamily="34" charset="0"/>
            </a:endParaRPr>
          </a:p>
          <a:p>
            <a:pPr marL="0" indent="0" algn="just" fontAlgn="base">
              <a:lnSpc>
                <a:spcPts val="1200"/>
              </a:lnSpc>
              <a:spcBef>
                <a:spcPts val="0"/>
              </a:spcBef>
              <a:buFont typeface="Arial" pitchFamily="34" charset="0"/>
              <a:buNone/>
              <a:defRPr/>
            </a:pPr>
            <a:endParaRPr lang="es-ES" sz="1200" dirty="0">
              <a:solidFill>
                <a:srgbClr val="000000"/>
              </a:solidFill>
              <a:latin typeface="Arial" pitchFamily="34" charset="0"/>
              <a:cs typeface="Arial" pitchFamily="34" charset="0"/>
            </a:endParaRPr>
          </a:p>
          <a:p>
            <a:pPr marL="0" indent="0" algn="just" fontAlgn="base">
              <a:lnSpc>
                <a:spcPts val="1200"/>
              </a:lnSpc>
              <a:spcBef>
                <a:spcPts val="0"/>
              </a:spcBef>
              <a:buFont typeface="Arial" pitchFamily="34" charset="0"/>
              <a:buNone/>
              <a:defRPr/>
            </a:pPr>
            <a:r>
              <a:rPr lang="es-CO" sz="1200" b="1" dirty="0">
                <a:solidFill>
                  <a:srgbClr val="000000"/>
                </a:solidFill>
                <a:latin typeface="Arial" pitchFamily="34" charset="0"/>
                <a:cs typeface="Arial" pitchFamily="34" charset="0"/>
              </a:rPr>
              <a:t>JOSE ALBERTO GALVIS ARAQUE</a:t>
            </a:r>
            <a:endParaRPr lang="es-CO" sz="1200" b="1" dirty="0">
              <a:solidFill>
                <a:srgbClr val="000000"/>
              </a:solidFill>
              <a:effectLst>
                <a:outerShdw blurRad="38100" dist="38100" dir="2700000" algn="tl">
                  <a:srgbClr val="C0C0C0"/>
                </a:outerShdw>
              </a:effectLst>
              <a:latin typeface="Arial" pitchFamily="34" charset="0"/>
              <a:cs typeface="Arial" pitchFamily="34" charset="0"/>
            </a:endParaRPr>
          </a:p>
          <a:p>
            <a:pPr marL="0" indent="0" algn="just" fontAlgn="base">
              <a:lnSpc>
                <a:spcPts val="1200"/>
              </a:lnSpc>
              <a:spcBef>
                <a:spcPts val="0"/>
              </a:spcBef>
              <a:buFont typeface="Arial" pitchFamily="34" charset="0"/>
              <a:buNone/>
              <a:defRPr/>
            </a:pPr>
            <a:r>
              <a:rPr lang="es-CO" sz="1200" dirty="0">
                <a:solidFill>
                  <a:srgbClr val="000000"/>
                </a:solidFill>
                <a:latin typeface="Arial" pitchFamily="34" charset="0"/>
                <a:cs typeface="Arial" pitchFamily="34" charset="0"/>
              </a:rPr>
              <a:t>Director de Auditoria</a:t>
            </a:r>
          </a:p>
          <a:p>
            <a:pPr marL="0" indent="0" algn="just" fontAlgn="base">
              <a:lnSpc>
                <a:spcPts val="1200"/>
              </a:lnSpc>
              <a:spcBef>
                <a:spcPts val="0"/>
              </a:spcBef>
              <a:buFont typeface="Arial" pitchFamily="34" charset="0"/>
              <a:buNone/>
              <a:defRPr/>
            </a:pPr>
            <a:endParaRPr lang="es-CO" sz="1200" dirty="0">
              <a:solidFill>
                <a:srgbClr val="FF0000"/>
              </a:solidFill>
              <a:latin typeface="Arial" pitchFamily="34" charset="0"/>
              <a:cs typeface="Arial" pitchFamily="34" charset="0"/>
            </a:endParaRPr>
          </a:p>
          <a:p>
            <a:pPr marL="268288" indent="-268288" algn="just">
              <a:spcBef>
                <a:spcPts val="0"/>
              </a:spcBef>
              <a:buFont typeface="Arial" pitchFamily="34" charset="0"/>
              <a:buNone/>
            </a:pPr>
            <a:r>
              <a:rPr lang="es-ES" sz="1200" dirty="0" smtClean="0"/>
              <a:t>Copia </a:t>
            </a:r>
            <a:r>
              <a:rPr lang="es-ES" sz="1200" smtClean="0"/>
              <a:t>Correo Electrónico: </a:t>
            </a:r>
            <a:r>
              <a:rPr lang="es-ES" sz="1200" dirty="0" smtClean="0"/>
              <a:t>Ing</a:t>
            </a:r>
            <a:r>
              <a:rPr lang="es-ES" sz="1200" dirty="0"/>
              <a:t>.  Maria Teresa Suaza – Jefe Financiero</a:t>
            </a:r>
          </a:p>
          <a:p>
            <a:pPr marL="268288" indent="-268288" algn="just">
              <a:spcBef>
                <a:spcPts val="0"/>
              </a:spcBef>
              <a:buNone/>
            </a:pPr>
            <a:r>
              <a:rPr lang="es-ES" sz="1200" dirty="0"/>
              <a:t>	</a:t>
            </a:r>
            <a:r>
              <a:rPr lang="es-ES" sz="1200" dirty="0" smtClean="0"/>
              <a:t>                                       Dr</a:t>
            </a:r>
            <a:r>
              <a:rPr lang="es-ES" sz="1200" dirty="0"/>
              <a:t>. Carlos Eduardo Rodriguez Gómez – Director de Gestión Integral</a:t>
            </a:r>
          </a:p>
          <a:p>
            <a:pPr marL="268288" indent="-268288" algn="just">
              <a:spcBef>
                <a:spcPts val="0"/>
              </a:spcBef>
              <a:buNone/>
            </a:pPr>
            <a:r>
              <a:rPr lang="es-ES" sz="1200" dirty="0"/>
              <a:t>	</a:t>
            </a:r>
            <a:endParaRPr lang="es-CO" sz="1200" dirty="0">
              <a:solidFill>
                <a:srgbClr val="FF0000"/>
              </a:solidFill>
              <a:latin typeface="Arial" pitchFamily="34" charset="0"/>
              <a:cs typeface="Arial" pitchFamily="34" charset="0"/>
            </a:endParaRPr>
          </a:p>
          <a:p>
            <a:pPr marL="0" indent="0" algn="just" fontAlgn="base">
              <a:lnSpc>
                <a:spcPts val="1200"/>
              </a:lnSpc>
              <a:spcBef>
                <a:spcPts val="0"/>
              </a:spcBef>
              <a:buFont typeface="Arial" pitchFamily="34" charset="0"/>
              <a:buNone/>
              <a:defRPr/>
            </a:pPr>
            <a:endParaRPr lang="es-CO" sz="1200" dirty="0">
              <a:solidFill>
                <a:srgbClr val="FF0000"/>
              </a:solidFill>
              <a:latin typeface="Arial" pitchFamily="34" charset="0"/>
              <a:cs typeface="Arial" pitchFamily="34" charset="0"/>
            </a:endParaRPr>
          </a:p>
          <a:p>
            <a:pPr marL="0" indent="0" algn="just" fontAlgn="base">
              <a:lnSpc>
                <a:spcPts val="1200"/>
              </a:lnSpc>
              <a:spcBef>
                <a:spcPts val="0"/>
              </a:spcBef>
              <a:buFont typeface="Arial" pitchFamily="34" charset="0"/>
              <a:buNone/>
              <a:defRPr/>
            </a:pPr>
            <a:endParaRPr lang="es-CO" sz="1100"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4017586902"/>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fld id="{3F22BD22-150A-4D9E-9AB7-089112A95F73}" type="slidenum">
              <a:rPr lang="es-CO" smtClean="0">
                <a:solidFill>
                  <a:prstClr val="black"/>
                </a:solidFill>
              </a:rPr>
              <a:pPr/>
              <a:t>4</a:t>
            </a:fld>
            <a:endParaRPr lang="es-CO" dirty="0">
              <a:solidFill>
                <a:prstClr val="black"/>
              </a:solidFill>
            </a:endParaRPr>
          </a:p>
        </p:txBody>
      </p:sp>
      <p:graphicFrame>
        <p:nvGraphicFramePr>
          <p:cNvPr id="3" name="Tabla 2"/>
          <p:cNvGraphicFramePr>
            <a:graphicFrameLocks noGrp="1"/>
          </p:cNvGraphicFramePr>
          <p:nvPr>
            <p:extLst>
              <p:ext uri="{D42A27DB-BD31-4B8C-83A1-F6EECF244321}">
                <p14:modId xmlns:p14="http://schemas.microsoft.com/office/powerpoint/2010/main" val="3061426449"/>
              </p:ext>
            </p:extLst>
          </p:nvPr>
        </p:nvGraphicFramePr>
        <p:xfrm>
          <a:off x="1331640" y="1196752"/>
          <a:ext cx="6120680" cy="3797692"/>
        </p:xfrm>
        <a:graphic>
          <a:graphicData uri="http://schemas.openxmlformats.org/drawingml/2006/table">
            <a:tbl>
              <a:tblPr/>
              <a:tblGrid>
                <a:gridCol w="274336">
                  <a:extLst>
                    <a:ext uri="{9D8B030D-6E8A-4147-A177-3AD203B41FA5}">
                      <a16:colId xmlns:a16="http://schemas.microsoft.com/office/drawing/2014/main" xmlns="" val="20000"/>
                    </a:ext>
                  </a:extLst>
                </a:gridCol>
                <a:gridCol w="352233">
                  <a:extLst>
                    <a:ext uri="{9D8B030D-6E8A-4147-A177-3AD203B41FA5}">
                      <a16:colId xmlns:a16="http://schemas.microsoft.com/office/drawing/2014/main" xmlns="" val="20001"/>
                    </a:ext>
                  </a:extLst>
                </a:gridCol>
                <a:gridCol w="4774031">
                  <a:extLst>
                    <a:ext uri="{9D8B030D-6E8A-4147-A177-3AD203B41FA5}">
                      <a16:colId xmlns:a16="http://schemas.microsoft.com/office/drawing/2014/main" xmlns="" val="20002"/>
                    </a:ext>
                  </a:extLst>
                </a:gridCol>
                <a:gridCol w="720080">
                  <a:extLst>
                    <a:ext uri="{9D8B030D-6E8A-4147-A177-3AD203B41FA5}">
                      <a16:colId xmlns:a16="http://schemas.microsoft.com/office/drawing/2014/main" xmlns="" val="20003"/>
                    </a:ext>
                  </a:extLst>
                </a:gridCol>
              </a:tblGrid>
              <a:tr h="400396">
                <a:tc gridSpan="4">
                  <a:txBody>
                    <a:bodyPr/>
                    <a:lstStyle/>
                    <a:p>
                      <a:pPr algn="ctr" fontAlgn="b"/>
                      <a:r>
                        <a:rPr lang="es-CO" sz="2000" b="1" i="0" u="none" strike="noStrike" dirty="0">
                          <a:solidFill>
                            <a:schemeClr val="tx1"/>
                          </a:solidFill>
                          <a:effectLst/>
                          <a:latin typeface="Arial" panose="020B0604020202020204" pitchFamily="34" charset="0"/>
                        </a:rPr>
                        <a:t>Contenido</a:t>
                      </a:r>
                      <a:endParaRPr lang="es-CO" sz="2000" b="0" i="0" u="none" strike="noStrike" dirty="0">
                        <a:solidFill>
                          <a:schemeClr val="tx1"/>
                        </a:solidFill>
                        <a:effectLst/>
                        <a:latin typeface="Arial" panose="020B0604020202020204" pitchFamily="34" charset="0"/>
                      </a:endParaRPr>
                    </a:p>
                  </a:txBody>
                  <a:tcPr marL="9525" marR="9525" marT="9525" marB="0" anchor="ctr">
                    <a:lnL>
                      <a:noFill/>
                    </a:lnL>
                    <a:lnR>
                      <a:noFill/>
                    </a:lnR>
                    <a:lnT>
                      <a:noFill/>
                    </a:lnT>
                    <a:lnB>
                      <a:noFill/>
                    </a:lnB>
                  </a:tcPr>
                </a:tc>
                <a:tc hMerge="1">
                  <a:txBody>
                    <a:bodyPr/>
                    <a:lstStyle/>
                    <a:p>
                      <a:pPr algn="just" fontAlgn="b"/>
                      <a:endParaRPr lang="es-CO" sz="1100" b="0" i="0" u="none" strike="noStrike" dirty="0">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hMerge="1">
                  <a:txBody>
                    <a:bodyPr/>
                    <a:lstStyle/>
                    <a:p>
                      <a:pPr algn="just" fontAlgn="b"/>
                      <a:endParaRPr lang="es-CO" sz="1100" b="1" i="0" u="none" strike="noStrike" dirty="0">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hMerge="1">
                  <a:txBody>
                    <a:bodyPr/>
                    <a:lstStyle/>
                    <a:p>
                      <a:pPr algn="r" fontAlgn="b"/>
                      <a:endParaRPr lang="es-CO" sz="1100" b="1" i="0" u="none" strike="noStrike" dirty="0">
                        <a:solidFill>
                          <a:schemeClr val="tx1"/>
                        </a:solidFill>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xmlns="" val="10000"/>
                  </a:ext>
                </a:extLst>
              </a:tr>
              <a:tr h="242664">
                <a:tc>
                  <a:txBody>
                    <a:bodyPr/>
                    <a:lstStyle/>
                    <a:p>
                      <a:pPr algn="l" fontAlgn="b"/>
                      <a:endParaRPr lang="es-CO" sz="1100" b="0" i="0" u="none" strike="noStrike" dirty="0">
                        <a:solidFill>
                          <a:srgbClr val="FF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just" fontAlgn="b"/>
                      <a:endParaRPr lang="es-CO" sz="1100" b="0" i="0" u="none" strike="noStrike" dirty="0">
                        <a:solidFill>
                          <a:srgbClr val="FF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just" fontAlgn="b"/>
                      <a:r>
                        <a:rPr lang="es-CO" sz="1100" b="1" i="0" u="none" strike="noStrike" dirty="0">
                          <a:solidFill>
                            <a:schemeClr val="tx1"/>
                          </a:solidFill>
                          <a:effectLst/>
                          <a:latin typeface="Arial" panose="020B0604020202020204" pitchFamily="34" charset="0"/>
                        </a:rPr>
                        <a:t>                               </a:t>
                      </a:r>
                    </a:p>
                  </a:txBody>
                  <a:tcPr marL="9525" marR="9525" marT="9525" marB="0" anchor="b">
                    <a:lnL>
                      <a:noFill/>
                    </a:lnL>
                    <a:lnR>
                      <a:noFill/>
                    </a:lnR>
                    <a:lnT>
                      <a:noFill/>
                    </a:lnT>
                    <a:lnB>
                      <a:noFill/>
                    </a:lnB>
                  </a:tcPr>
                </a:tc>
                <a:tc>
                  <a:txBody>
                    <a:bodyPr/>
                    <a:lstStyle/>
                    <a:p>
                      <a:pPr algn="ctr" fontAlgn="b"/>
                      <a:r>
                        <a:rPr lang="es-CO" sz="1100" b="1" i="0" u="none" strike="noStrike" dirty="0">
                          <a:solidFill>
                            <a:schemeClr val="tx1"/>
                          </a:solidFill>
                          <a:effectLst/>
                          <a:latin typeface="Arial" panose="020B0604020202020204" pitchFamily="34" charset="0"/>
                        </a:rPr>
                        <a:t>Pág. No.</a:t>
                      </a:r>
                    </a:p>
                  </a:txBody>
                  <a:tcPr marL="9525" marR="9525" marT="9525" marB="0" anchor="b">
                    <a:lnL>
                      <a:noFill/>
                    </a:lnL>
                    <a:lnR>
                      <a:noFill/>
                    </a:lnR>
                    <a:lnT>
                      <a:noFill/>
                    </a:lnT>
                    <a:lnB>
                      <a:noFill/>
                    </a:lnB>
                  </a:tcPr>
                </a:tc>
                <a:extLst>
                  <a:ext uri="{0D108BD9-81ED-4DB2-BD59-A6C34878D82A}">
                    <a16:rowId xmlns:a16="http://schemas.microsoft.com/office/drawing/2014/main" xmlns="" val="10001"/>
                  </a:ext>
                </a:extLst>
              </a:tr>
              <a:tr h="242664">
                <a:tc>
                  <a:txBody>
                    <a:bodyPr/>
                    <a:lstStyle/>
                    <a:p>
                      <a:pPr algn="l" fontAlgn="b"/>
                      <a:endParaRPr lang="es-CO" sz="1100" b="0" i="0" u="none" strike="noStrike" dirty="0">
                        <a:solidFill>
                          <a:srgbClr val="FF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just" fontAlgn="b"/>
                      <a:endParaRPr lang="es-CO" sz="1100" b="0" i="0" u="none" strike="noStrike" dirty="0">
                        <a:solidFill>
                          <a:srgbClr val="FF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just" fontAlgn="b"/>
                      <a:endParaRPr lang="es-CO" sz="1100" b="0" i="0" u="none" strike="noStrike" dirty="0">
                        <a:solidFill>
                          <a:schemeClr val="tx1"/>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ctr" fontAlgn="b"/>
                      <a:endParaRPr lang="es-CO" sz="1100" b="0" i="0" u="none" strike="noStrike" dirty="0">
                        <a:solidFill>
                          <a:schemeClr val="tx1"/>
                        </a:solidFill>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xmlns="" val="10002"/>
                  </a:ext>
                </a:extLst>
              </a:tr>
              <a:tr h="242664">
                <a:tc>
                  <a:txBody>
                    <a:bodyPr/>
                    <a:lstStyle/>
                    <a:p>
                      <a:pPr algn="l" fontAlgn="b"/>
                      <a:r>
                        <a:rPr lang="es-CO" sz="1100" b="1" i="0" u="none" strike="noStrike" dirty="0">
                          <a:solidFill>
                            <a:schemeClr val="tx1"/>
                          </a:solidFill>
                          <a:effectLst/>
                          <a:latin typeface="Arial" panose="020B0604020202020204" pitchFamily="34" charset="0"/>
                        </a:rPr>
                        <a:t>I.</a:t>
                      </a:r>
                    </a:p>
                  </a:txBody>
                  <a:tcPr marL="9525" marR="9525" marT="9525" marB="0" anchor="b">
                    <a:lnL>
                      <a:noFill/>
                    </a:lnL>
                    <a:lnR>
                      <a:noFill/>
                    </a:lnR>
                    <a:lnT>
                      <a:noFill/>
                    </a:lnT>
                    <a:lnB>
                      <a:noFill/>
                    </a:lnB>
                  </a:tcPr>
                </a:tc>
                <a:tc>
                  <a:txBody>
                    <a:bodyPr/>
                    <a:lstStyle/>
                    <a:p>
                      <a:pPr algn="l" fontAlgn="b"/>
                      <a:endParaRPr lang="es-CO" sz="1100" b="1" i="0" u="none" strike="noStrike" dirty="0">
                        <a:solidFill>
                          <a:schemeClr val="tx1"/>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just" fontAlgn="b"/>
                      <a:r>
                        <a:rPr lang="es-CO" sz="1100" b="1" i="0" u="none" strike="noStrike" dirty="0">
                          <a:solidFill>
                            <a:schemeClr val="tx1"/>
                          </a:solidFill>
                          <a:effectLst/>
                          <a:latin typeface="Arial" panose="020B0604020202020204" pitchFamily="34" charset="0"/>
                        </a:rPr>
                        <a:t>Objetivo, Metodología y Alcance</a:t>
                      </a:r>
                    </a:p>
                  </a:txBody>
                  <a:tcPr marL="9525" marR="9525" marT="9525" marB="0" anchor="b">
                    <a:lnL>
                      <a:noFill/>
                    </a:lnL>
                    <a:lnR>
                      <a:noFill/>
                    </a:lnR>
                    <a:lnT>
                      <a:noFill/>
                    </a:lnT>
                    <a:lnB>
                      <a:noFill/>
                    </a:lnB>
                  </a:tcPr>
                </a:tc>
                <a:tc>
                  <a:txBody>
                    <a:bodyPr/>
                    <a:lstStyle/>
                    <a:p>
                      <a:pPr algn="ctr" fontAlgn="b"/>
                      <a:r>
                        <a:rPr lang="es-CO" sz="1100" b="0" i="0" u="none" strike="noStrike" dirty="0">
                          <a:solidFill>
                            <a:schemeClr val="tx1"/>
                          </a:solidFill>
                          <a:effectLst/>
                          <a:latin typeface="Arial" panose="020B0604020202020204" pitchFamily="34" charset="0"/>
                        </a:rPr>
                        <a:t>5 a 6</a:t>
                      </a:r>
                    </a:p>
                  </a:txBody>
                  <a:tcPr marL="9525" marR="9525" marT="9525" marB="0" anchor="b">
                    <a:lnL>
                      <a:noFill/>
                    </a:lnL>
                    <a:lnR>
                      <a:noFill/>
                    </a:lnR>
                    <a:lnT>
                      <a:noFill/>
                    </a:lnT>
                    <a:lnB>
                      <a:noFill/>
                    </a:lnB>
                  </a:tcPr>
                </a:tc>
                <a:extLst>
                  <a:ext uri="{0D108BD9-81ED-4DB2-BD59-A6C34878D82A}">
                    <a16:rowId xmlns:a16="http://schemas.microsoft.com/office/drawing/2014/main" xmlns="" val="10003"/>
                  </a:ext>
                </a:extLst>
              </a:tr>
              <a:tr h="242664">
                <a:tc>
                  <a:txBody>
                    <a:bodyPr/>
                    <a:lstStyle/>
                    <a:p>
                      <a:pPr algn="just" fontAlgn="b"/>
                      <a:endParaRPr lang="es-CO" sz="1100" b="1" i="0" u="none" strike="noStrike" dirty="0">
                        <a:solidFill>
                          <a:schemeClr val="tx1"/>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s-CO" sz="1100" b="1" i="0" u="none" strike="noStrike" dirty="0">
                        <a:solidFill>
                          <a:schemeClr val="tx1"/>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just" fontAlgn="b"/>
                      <a:endParaRPr lang="es-CO" sz="1100" b="1" i="0" u="none" strike="noStrike" dirty="0">
                        <a:solidFill>
                          <a:schemeClr val="tx1"/>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ctr" fontAlgn="b"/>
                      <a:endParaRPr lang="es-CO" sz="1100" b="0" i="0" u="none" strike="noStrike" dirty="0">
                        <a:solidFill>
                          <a:schemeClr val="tx1"/>
                        </a:solidFill>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xmlns="" val="10004"/>
                  </a:ext>
                </a:extLst>
              </a:tr>
              <a:tr h="242664">
                <a:tc>
                  <a:txBody>
                    <a:bodyPr/>
                    <a:lstStyle/>
                    <a:p>
                      <a:pPr algn="just" fontAlgn="b"/>
                      <a:r>
                        <a:rPr lang="es-CO" sz="1100" b="1" i="0" u="none" strike="noStrike" dirty="0">
                          <a:solidFill>
                            <a:schemeClr val="tx1"/>
                          </a:solidFill>
                          <a:effectLst/>
                          <a:latin typeface="Arial" panose="020B0604020202020204" pitchFamily="34" charset="0"/>
                        </a:rPr>
                        <a:t>II.</a:t>
                      </a:r>
                    </a:p>
                  </a:txBody>
                  <a:tcPr marL="9525" marR="9525" marT="9525" marB="0" anchor="b">
                    <a:lnL>
                      <a:noFill/>
                    </a:lnL>
                    <a:lnR>
                      <a:noFill/>
                    </a:lnR>
                    <a:lnT>
                      <a:noFill/>
                    </a:lnT>
                    <a:lnB>
                      <a:noFill/>
                    </a:lnB>
                  </a:tcPr>
                </a:tc>
                <a:tc>
                  <a:txBody>
                    <a:bodyPr/>
                    <a:lstStyle/>
                    <a:p>
                      <a:pPr algn="l" fontAlgn="b"/>
                      <a:endParaRPr lang="es-CO" sz="1100" b="1" i="0" u="none" strike="noStrike" dirty="0">
                        <a:solidFill>
                          <a:schemeClr val="tx1"/>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just" fontAlgn="b"/>
                      <a:r>
                        <a:rPr lang="es-CO" sz="1100" b="1" i="0" u="none" strike="noStrike" dirty="0">
                          <a:solidFill>
                            <a:schemeClr val="tx1"/>
                          </a:solidFill>
                          <a:effectLst/>
                          <a:latin typeface="Arial" panose="020B0604020202020204" pitchFamily="34" charset="0"/>
                        </a:rPr>
                        <a:t>Comentarios</a:t>
                      </a:r>
                    </a:p>
                  </a:txBody>
                  <a:tcPr marL="9525" marR="9525" marT="9525" marB="0" anchor="b">
                    <a:lnL>
                      <a:noFill/>
                    </a:lnL>
                    <a:lnR>
                      <a:noFill/>
                    </a:lnR>
                    <a:lnT>
                      <a:noFill/>
                    </a:lnT>
                    <a:lnB>
                      <a:noFill/>
                    </a:lnB>
                  </a:tcPr>
                </a:tc>
                <a:tc>
                  <a:txBody>
                    <a:bodyPr/>
                    <a:lstStyle/>
                    <a:p>
                      <a:pPr algn="ctr" fontAlgn="b"/>
                      <a:r>
                        <a:rPr lang="es-CO" sz="1100" b="0" i="0" u="none" strike="noStrike" dirty="0">
                          <a:solidFill>
                            <a:schemeClr val="tx1"/>
                          </a:solidFill>
                          <a:effectLst/>
                          <a:latin typeface="Arial" panose="020B0604020202020204" pitchFamily="34" charset="0"/>
                        </a:rPr>
                        <a:t>7 a</a:t>
                      </a:r>
                      <a:r>
                        <a:rPr lang="es-CO" sz="1100" b="0" i="0" u="none" strike="noStrike" baseline="0" dirty="0">
                          <a:solidFill>
                            <a:schemeClr val="tx1"/>
                          </a:solidFill>
                          <a:effectLst/>
                          <a:latin typeface="Arial" panose="020B0604020202020204" pitchFamily="34" charset="0"/>
                        </a:rPr>
                        <a:t> </a:t>
                      </a:r>
                      <a:r>
                        <a:rPr lang="es-CO" sz="1100" b="0" i="0" u="none" strike="noStrike" baseline="0" dirty="0" smtClean="0">
                          <a:solidFill>
                            <a:schemeClr val="tx1"/>
                          </a:solidFill>
                          <a:effectLst/>
                          <a:latin typeface="Arial" panose="020B0604020202020204" pitchFamily="34" charset="0"/>
                        </a:rPr>
                        <a:t>9</a:t>
                      </a:r>
                      <a:endParaRPr lang="es-CO" sz="1100" b="0" i="0" u="none" strike="noStrike" dirty="0">
                        <a:solidFill>
                          <a:schemeClr val="tx1"/>
                        </a:solidFill>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xmlns="" val="10005"/>
                  </a:ext>
                </a:extLst>
              </a:tr>
              <a:tr h="242664">
                <a:tc>
                  <a:txBody>
                    <a:bodyPr/>
                    <a:lstStyle/>
                    <a:p>
                      <a:pPr algn="just" fontAlgn="b"/>
                      <a:endParaRPr lang="es-CO" sz="1100" b="0" i="0" u="none" strike="noStrike" dirty="0">
                        <a:solidFill>
                          <a:schemeClr val="tx1"/>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r" fontAlgn="b"/>
                      <a:endParaRPr lang="es-CO" sz="1100" b="0" i="0" u="none" strike="noStrike" dirty="0">
                        <a:solidFill>
                          <a:schemeClr val="tx1"/>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just" rtl="0" fontAlgn="b"/>
                      <a:endParaRPr lang="es-CO" sz="1100" b="0" i="0" u="none" strike="noStrike" dirty="0">
                        <a:solidFill>
                          <a:schemeClr val="tx1"/>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ctr" fontAlgn="b"/>
                      <a:endParaRPr lang="es-CO" sz="1100" b="0" i="0" u="none" strike="noStrike" dirty="0">
                        <a:solidFill>
                          <a:schemeClr val="tx1"/>
                        </a:solidFill>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xmlns="" val="10006"/>
                  </a:ext>
                </a:extLst>
              </a:tr>
              <a:tr h="242664">
                <a:tc>
                  <a:txBody>
                    <a:bodyPr/>
                    <a:lstStyle/>
                    <a:p>
                      <a:pPr algn="just" fontAlgn="b"/>
                      <a:r>
                        <a:rPr lang="es-CO" sz="1100" b="1" i="0" u="none" strike="noStrike" dirty="0">
                          <a:solidFill>
                            <a:schemeClr val="tx1"/>
                          </a:solidFill>
                          <a:effectLst/>
                          <a:latin typeface="Arial" panose="020B0604020202020204" pitchFamily="34" charset="0"/>
                        </a:rPr>
                        <a:t>III.</a:t>
                      </a:r>
                    </a:p>
                  </a:txBody>
                  <a:tcPr marL="9525" marR="9525" marT="9525" marB="0" anchor="b">
                    <a:lnL>
                      <a:noFill/>
                    </a:lnL>
                    <a:lnR>
                      <a:noFill/>
                    </a:lnR>
                    <a:lnT>
                      <a:noFill/>
                    </a:lnT>
                    <a:lnB>
                      <a:noFill/>
                    </a:lnB>
                  </a:tcPr>
                </a:tc>
                <a:tc>
                  <a:txBody>
                    <a:bodyPr/>
                    <a:lstStyle/>
                    <a:p>
                      <a:pPr algn="r" fontAlgn="ctr"/>
                      <a:endParaRPr lang="es-CO" sz="1100" b="0" i="0" u="none" strike="noStrike" dirty="0">
                        <a:solidFill>
                          <a:schemeClr val="tx1"/>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just" rtl="0" fontAlgn="b"/>
                      <a:r>
                        <a:rPr lang="es-CO" sz="1100" b="1" i="0" u="none" strike="noStrike" dirty="0">
                          <a:solidFill>
                            <a:schemeClr val="tx1"/>
                          </a:solidFill>
                          <a:effectLst/>
                          <a:latin typeface="Arial" panose="020B0604020202020204" pitchFamily="34" charset="0"/>
                        </a:rPr>
                        <a:t>Análisis  de</a:t>
                      </a:r>
                      <a:r>
                        <a:rPr lang="es-CO" sz="1100" b="1" i="0" u="none" strike="noStrike" baseline="0" dirty="0">
                          <a:solidFill>
                            <a:schemeClr val="tx1"/>
                          </a:solidFill>
                          <a:effectLst/>
                          <a:latin typeface="Arial" panose="020B0604020202020204" pitchFamily="34" charset="0"/>
                        </a:rPr>
                        <a:t> variaciones</a:t>
                      </a:r>
                      <a:endParaRPr lang="es-CO" sz="1100" b="1" i="0" u="none" strike="noStrike" dirty="0">
                        <a:solidFill>
                          <a:schemeClr val="tx1"/>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ctr" fontAlgn="b"/>
                      <a:r>
                        <a:rPr lang="es-CO" sz="1100" b="0" i="0" u="none" strike="noStrike" dirty="0" smtClean="0">
                          <a:solidFill>
                            <a:schemeClr val="tx1"/>
                          </a:solidFill>
                          <a:effectLst/>
                          <a:latin typeface="Arial" panose="020B0604020202020204" pitchFamily="34" charset="0"/>
                        </a:rPr>
                        <a:t>10 </a:t>
                      </a:r>
                      <a:r>
                        <a:rPr lang="es-CO" sz="1100" b="0" i="0" u="none" strike="noStrike" dirty="0">
                          <a:solidFill>
                            <a:schemeClr val="tx1"/>
                          </a:solidFill>
                          <a:effectLst/>
                          <a:latin typeface="Arial" panose="020B0604020202020204" pitchFamily="34" charset="0"/>
                        </a:rPr>
                        <a:t>a </a:t>
                      </a:r>
                      <a:r>
                        <a:rPr lang="es-CO" sz="1100" b="0" i="0" u="none" strike="noStrike" dirty="0" smtClean="0">
                          <a:solidFill>
                            <a:schemeClr val="tx1"/>
                          </a:solidFill>
                          <a:effectLst/>
                          <a:latin typeface="Arial" panose="020B0604020202020204" pitchFamily="34" charset="0"/>
                        </a:rPr>
                        <a:t>15 </a:t>
                      </a:r>
                      <a:endParaRPr lang="es-CO" sz="1100" b="0" i="0" u="none" strike="noStrike" dirty="0">
                        <a:solidFill>
                          <a:schemeClr val="tx1"/>
                        </a:solidFill>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xmlns="" val="10009"/>
                  </a:ext>
                </a:extLst>
              </a:tr>
              <a:tr h="242664">
                <a:tc>
                  <a:txBody>
                    <a:bodyPr/>
                    <a:lstStyle/>
                    <a:p>
                      <a:pPr algn="just" fontAlgn="b"/>
                      <a:endParaRPr lang="es-CO" sz="1100" b="1" i="0" u="none" strike="noStrike" dirty="0">
                        <a:solidFill>
                          <a:schemeClr val="tx1"/>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r" fontAlgn="ctr"/>
                      <a:endParaRPr lang="es-CO" sz="1100" b="0" i="0" u="none" strike="noStrike" dirty="0">
                        <a:solidFill>
                          <a:schemeClr val="tx1"/>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just" rtl="0" fontAlgn="b"/>
                      <a:endParaRPr lang="es-CO" sz="1100" b="1" i="0" u="none" strike="noStrike" dirty="0">
                        <a:solidFill>
                          <a:schemeClr val="tx1"/>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ctr" fontAlgn="b"/>
                      <a:endParaRPr lang="es-CO" sz="1100" b="0" i="0" u="none" strike="noStrike" dirty="0">
                        <a:solidFill>
                          <a:schemeClr val="tx1"/>
                        </a:solidFill>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xmlns="" val="10010"/>
                  </a:ext>
                </a:extLst>
              </a:tr>
              <a:tr h="242664">
                <a:tc>
                  <a:txBody>
                    <a:bodyPr/>
                    <a:lstStyle/>
                    <a:p>
                      <a:pPr algn="just" fontAlgn="b"/>
                      <a:r>
                        <a:rPr lang="es-CO" sz="1100" b="1" i="0" u="none" strike="noStrike" dirty="0">
                          <a:solidFill>
                            <a:schemeClr val="tx1"/>
                          </a:solidFill>
                          <a:effectLst/>
                          <a:latin typeface="Arial" panose="020B0604020202020204" pitchFamily="34" charset="0"/>
                        </a:rPr>
                        <a:t>IV.</a:t>
                      </a:r>
                    </a:p>
                  </a:txBody>
                  <a:tcPr marL="9525" marR="9525" marT="9525" marB="0" anchor="b">
                    <a:lnL>
                      <a:noFill/>
                    </a:lnL>
                    <a:lnR>
                      <a:noFill/>
                    </a:lnR>
                    <a:lnT>
                      <a:noFill/>
                    </a:lnT>
                    <a:lnB>
                      <a:noFill/>
                    </a:lnB>
                  </a:tcPr>
                </a:tc>
                <a:tc>
                  <a:txBody>
                    <a:bodyPr/>
                    <a:lstStyle/>
                    <a:p>
                      <a:pPr algn="r" fontAlgn="ctr"/>
                      <a:endParaRPr lang="es-CO" sz="1100" b="0" i="0" u="none" strike="noStrike" dirty="0">
                        <a:solidFill>
                          <a:schemeClr val="tx1"/>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just" rtl="0" fontAlgn="b"/>
                      <a:r>
                        <a:rPr lang="es-CO" sz="1100" b="1" i="0" u="none" strike="noStrike" dirty="0">
                          <a:solidFill>
                            <a:schemeClr val="tx1"/>
                          </a:solidFill>
                          <a:effectLst/>
                          <a:latin typeface="Arial" panose="020B0604020202020204" pitchFamily="34" charset="0"/>
                        </a:rPr>
                        <a:t>Análisis y cumplimiento presupuestal</a:t>
                      </a:r>
                    </a:p>
                  </a:txBody>
                  <a:tcPr marL="9525" marR="9525" marT="9525" marB="0" anchor="b">
                    <a:lnL>
                      <a:noFill/>
                    </a:lnL>
                    <a:lnR>
                      <a:noFill/>
                    </a:lnR>
                    <a:lnT>
                      <a:noFill/>
                    </a:lnT>
                    <a:lnB>
                      <a:noFill/>
                    </a:lnB>
                  </a:tcPr>
                </a:tc>
                <a:tc>
                  <a:txBody>
                    <a:bodyPr/>
                    <a:lstStyle/>
                    <a:p>
                      <a:pPr algn="ctr" fontAlgn="b"/>
                      <a:r>
                        <a:rPr lang="es-CO" sz="1100" b="0" i="0" u="none" strike="noStrike" dirty="0" smtClean="0">
                          <a:solidFill>
                            <a:schemeClr val="tx1"/>
                          </a:solidFill>
                          <a:effectLst/>
                          <a:latin typeface="Arial" panose="020B0604020202020204" pitchFamily="34" charset="0"/>
                        </a:rPr>
                        <a:t>16 </a:t>
                      </a:r>
                      <a:r>
                        <a:rPr lang="es-CO" sz="1100" b="0" i="0" u="none" strike="noStrike" dirty="0">
                          <a:solidFill>
                            <a:schemeClr val="tx1"/>
                          </a:solidFill>
                          <a:effectLst/>
                          <a:latin typeface="Arial" panose="020B0604020202020204" pitchFamily="34" charset="0"/>
                        </a:rPr>
                        <a:t>a </a:t>
                      </a:r>
                      <a:r>
                        <a:rPr lang="es-CO" sz="1100" b="0" i="0" u="none" strike="noStrike" dirty="0" smtClean="0">
                          <a:solidFill>
                            <a:schemeClr val="tx1"/>
                          </a:solidFill>
                          <a:effectLst/>
                          <a:latin typeface="Arial" panose="020B0604020202020204" pitchFamily="34" charset="0"/>
                        </a:rPr>
                        <a:t>17</a:t>
                      </a:r>
                      <a:endParaRPr lang="es-CO" sz="1100" b="0" i="0" u="none" strike="noStrike" dirty="0">
                        <a:solidFill>
                          <a:schemeClr val="tx1"/>
                        </a:solidFill>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xmlns="" val="10011"/>
                  </a:ext>
                </a:extLst>
              </a:tr>
              <a:tr h="242664">
                <a:tc>
                  <a:txBody>
                    <a:bodyPr/>
                    <a:lstStyle/>
                    <a:p>
                      <a:pPr algn="just" fontAlgn="b"/>
                      <a:endParaRPr lang="es-CO" sz="1100" b="0" i="0" u="none" strike="noStrike" dirty="0">
                        <a:solidFill>
                          <a:schemeClr val="tx1"/>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r" fontAlgn="ctr"/>
                      <a:endParaRPr lang="es-CO" sz="1100" b="0" i="0" u="none" strike="noStrike" dirty="0">
                        <a:solidFill>
                          <a:schemeClr val="tx1"/>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just" rtl="0" fontAlgn="b"/>
                      <a:endParaRPr lang="es-CO" sz="1100" b="0" i="0" u="none" strike="noStrike" dirty="0">
                        <a:solidFill>
                          <a:schemeClr val="tx1"/>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ctr" fontAlgn="b"/>
                      <a:endParaRPr lang="es-CO" sz="1100" b="0" i="0" u="none" strike="noStrike" dirty="0">
                        <a:solidFill>
                          <a:schemeClr val="tx1"/>
                        </a:solidFill>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xmlns="" val="10012"/>
                  </a:ext>
                </a:extLst>
              </a:tr>
              <a:tr h="242664">
                <a:tc>
                  <a:txBody>
                    <a:bodyPr/>
                    <a:lstStyle/>
                    <a:p>
                      <a:pPr algn="l" fontAlgn="b"/>
                      <a:r>
                        <a:rPr lang="es-CO" sz="1100" b="1" i="0" u="none" strike="noStrike" dirty="0">
                          <a:solidFill>
                            <a:schemeClr val="tx1"/>
                          </a:solidFill>
                          <a:effectLst/>
                          <a:latin typeface="Arial" panose="020B0604020202020204" pitchFamily="34" charset="0"/>
                        </a:rPr>
                        <a:t>V.</a:t>
                      </a:r>
                    </a:p>
                  </a:txBody>
                  <a:tcPr marL="9525" marR="9525" marT="9525" marB="0" anchor="b">
                    <a:lnL>
                      <a:noFill/>
                    </a:lnL>
                    <a:lnR>
                      <a:noFill/>
                    </a:lnR>
                    <a:lnT>
                      <a:noFill/>
                    </a:lnT>
                    <a:lnB>
                      <a:noFill/>
                    </a:lnB>
                  </a:tcPr>
                </a:tc>
                <a:tc>
                  <a:txBody>
                    <a:bodyPr/>
                    <a:lstStyle/>
                    <a:p>
                      <a:pPr algn="l" fontAlgn="b"/>
                      <a:endParaRPr lang="es-CO" sz="1100" b="1" i="0" u="none" strike="noStrike" dirty="0">
                        <a:solidFill>
                          <a:schemeClr val="tx1"/>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just" rtl="0" fontAlgn="b"/>
                      <a:r>
                        <a:rPr lang="es-CO" sz="1100" b="1" i="0" u="none" strike="noStrike" dirty="0">
                          <a:solidFill>
                            <a:schemeClr val="tx1"/>
                          </a:solidFill>
                          <a:effectLst/>
                          <a:latin typeface="Arial" panose="020B0604020202020204" pitchFamily="34" charset="0"/>
                        </a:rPr>
                        <a:t>Seguimiento</a:t>
                      </a:r>
                      <a:r>
                        <a:rPr lang="es-CO" sz="1100" b="1" i="0" u="none" strike="noStrike" baseline="0" dirty="0">
                          <a:solidFill>
                            <a:schemeClr val="tx1"/>
                          </a:solidFill>
                          <a:effectLst/>
                          <a:latin typeface="Arial" panose="020B0604020202020204" pitchFamily="34" charset="0"/>
                        </a:rPr>
                        <a:t> informes anteriores</a:t>
                      </a:r>
                      <a:endParaRPr lang="es-CO" sz="1100" b="1" i="0" u="none" strike="noStrike" dirty="0">
                        <a:solidFill>
                          <a:schemeClr val="tx1"/>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ctr" fontAlgn="b"/>
                      <a:r>
                        <a:rPr lang="es-CO" sz="1100" b="0" i="0" u="none" strike="noStrike" dirty="0" smtClean="0">
                          <a:solidFill>
                            <a:schemeClr val="tx1"/>
                          </a:solidFill>
                          <a:effectLst/>
                          <a:latin typeface="Arial" panose="020B0604020202020204" pitchFamily="34" charset="0"/>
                        </a:rPr>
                        <a:t>18 </a:t>
                      </a:r>
                      <a:r>
                        <a:rPr lang="es-CO" sz="1100" b="0" i="0" u="none" strike="noStrike" dirty="0">
                          <a:solidFill>
                            <a:schemeClr val="tx1"/>
                          </a:solidFill>
                          <a:effectLst/>
                          <a:latin typeface="Arial" panose="020B0604020202020204" pitchFamily="34" charset="0"/>
                        </a:rPr>
                        <a:t>a </a:t>
                      </a:r>
                      <a:r>
                        <a:rPr lang="es-CO" sz="1100" b="0" i="0" u="none" strike="noStrike" dirty="0" smtClean="0">
                          <a:solidFill>
                            <a:schemeClr val="tx1"/>
                          </a:solidFill>
                          <a:effectLst/>
                          <a:latin typeface="Arial" panose="020B0604020202020204" pitchFamily="34" charset="0"/>
                        </a:rPr>
                        <a:t>19</a:t>
                      </a:r>
                      <a:endParaRPr lang="es-CO" sz="1100" b="0" i="0" u="none" strike="noStrike" dirty="0">
                        <a:solidFill>
                          <a:schemeClr val="tx1"/>
                        </a:solidFill>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xmlns="" val="10013"/>
                  </a:ext>
                </a:extLst>
              </a:tr>
              <a:tr h="242664">
                <a:tc>
                  <a:txBody>
                    <a:bodyPr/>
                    <a:lstStyle/>
                    <a:p>
                      <a:pPr algn="l" fontAlgn="b"/>
                      <a:endParaRPr lang="es-CO" sz="1100" b="1" i="0" u="none" strike="noStrike" dirty="0">
                        <a:solidFill>
                          <a:schemeClr val="tx1"/>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s-CO" sz="1100" b="1" i="0" u="none" strike="noStrike" dirty="0">
                        <a:solidFill>
                          <a:schemeClr val="tx1"/>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just" rtl="0" fontAlgn="b"/>
                      <a:endParaRPr lang="es-CO" sz="1100" b="1" i="0" u="none" strike="noStrike" dirty="0">
                        <a:solidFill>
                          <a:schemeClr val="tx1"/>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ctr" fontAlgn="b"/>
                      <a:endParaRPr lang="es-CO" sz="1100" b="0" i="0" u="none" strike="noStrike" dirty="0">
                        <a:solidFill>
                          <a:schemeClr val="tx1"/>
                        </a:solidFill>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xmlns="" val="10014"/>
                  </a:ext>
                </a:extLst>
              </a:tr>
              <a:tr h="242664">
                <a:tc>
                  <a:txBody>
                    <a:bodyPr/>
                    <a:lstStyle/>
                    <a:p>
                      <a:pPr algn="l" fontAlgn="b"/>
                      <a:r>
                        <a:rPr lang="es-CO" sz="1100" b="1" i="0" u="none" strike="noStrike" dirty="0">
                          <a:solidFill>
                            <a:schemeClr val="tx1"/>
                          </a:solidFill>
                          <a:effectLst/>
                          <a:latin typeface="Arial" panose="020B0604020202020204" pitchFamily="34" charset="0"/>
                        </a:rPr>
                        <a:t>VI.</a:t>
                      </a:r>
                    </a:p>
                  </a:txBody>
                  <a:tcPr marL="9525" marR="9525" marT="9525" marB="0" anchor="b">
                    <a:lnL>
                      <a:noFill/>
                    </a:lnL>
                    <a:lnR>
                      <a:noFill/>
                    </a:lnR>
                    <a:lnT>
                      <a:noFill/>
                    </a:lnT>
                    <a:lnB>
                      <a:noFill/>
                    </a:lnB>
                  </a:tcPr>
                </a:tc>
                <a:tc>
                  <a:txBody>
                    <a:bodyPr/>
                    <a:lstStyle/>
                    <a:p>
                      <a:pPr algn="l" fontAlgn="b"/>
                      <a:endParaRPr lang="es-CO" sz="1100" b="1" i="0" u="none" strike="noStrike" dirty="0">
                        <a:solidFill>
                          <a:schemeClr val="tx1"/>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just" rtl="0" fontAlgn="b"/>
                      <a:r>
                        <a:rPr lang="es-CO" sz="1100" b="1" i="0" u="none" strike="noStrike" dirty="0">
                          <a:solidFill>
                            <a:schemeClr val="tx1"/>
                          </a:solidFill>
                          <a:effectLst/>
                          <a:latin typeface="Arial" panose="020B0604020202020204" pitchFamily="34" charset="0"/>
                        </a:rPr>
                        <a:t>Conclusión</a:t>
                      </a:r>
                    </a:p>
                  </a:txBody>
                  <a:tcPr marL="9525" marR="9525" marT="9525" marB="0" anchor="b">
                    <a:lnL>
                      <a:noFill/>
                    </a:lnL>
                    <a:lnR>
                      <a:noFill/>
                    </a:lnR>
                    <a:lnT>
                      <a:noFill/>
                    </a:lnT>
                    <a:lnB>
                      <a:noFill/>
                    </a:lnB>
                  </a:tcPr>
                </a:tc>
                <a:tc>
                  <a:txBody>
                    <a:bodyPr/>
                    <a:lstStyle/>
                    <a:p>
                      <a:pPr algn="ctr" fontAlgn="b"/>
                      <a:r>
                        <a:rPr lang="es-CO" sz="1100" b="0" i="0" u="none" strike="noStrike" baseline="0" dirty="0">
                          <a:solidFill>
                            <a:schemeClr val="tx1"/>
                          </a:solidFill>
                          <a:effectLst/>
                          <a:latin typeface="Arial" panose="020B0604020202020204" pitchFamily="34" charset="0"/>
                        </a:rPr>
                        <a:t> </a:t>
                      </a:r>
                      <a:r>
                        <a:rPr lang="es-CO" sz="1100" b="0" i="0" u="none" strike="noStrike" baseline="0" dirty="0" smtClean="0">
                          <a:solidFill>
                            <a:schemeClr val="tx1"/>
                          </a:solidFill>
                          <a:effectLst/>
                          <a:latin typeface="Arial" panose="020B0604020202020204" pitchFamily="34" charset="0"/>
                        </a:rPr>
                        <a:t>20</a:t>
                      </a:r>
                      <a:endParaRPr lang="es-CO" sz="1100" b="0" i="0" u="none" strike="noStrike" dirty="0">
                        <a:solidFill>
                          <a:schemeClr val="tx1"/>
                        </a:solidFill>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xmlns="" val="10015"/>
                  </a:ext>
                </a:extLst>
              </a:tr>
              <a:tr h="242664">
                <a:tc>
                  <a:txBody>
                    <a:bodyPr/>
                    <a:lstStyle/>
                    <a:p>
                      <a:pPr algn="l" fontAlgn="b"/>
                      <a:endParaRPr lang="es-CO" sz="1100" b="1" i="0" u="none" strike="noStrike" dirty="0">
                        <a:solidFill>
                          <a:schemeClr val="tx1"/>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s-CO" sz="1100" b="1" i="0" u="none" strike="noStrike" dirty="0">
                        <a:solidFill>
                          <a:schemeClr val="tx1"/>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just" rtl="0" fontAlgn="b"/>
                      <a:endParaRPr lang="es-CO" sz="1100" b="1" i="0" u="none" strike="noStrike" dirty="0">
                        <a:solidFill>
                          <a:schemeClr val="tx1"/>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ctr" fontAlgn="b"/>
                      <a:endParaRPr lang="es-CO" sz="1100" b="0" i="0" u="none" strike="noStrike" dirty="0">
                        <a:solidFill>
                          <a:schemeClr val="tx1"/>
                        </a:solidFill>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xmlns="" val="10016"/>
                  </a:ext>
                </a:extLst>
              </a:tr>
            </a:tbl>
          </a:graphicData>
        </a:graphic>
      </p:graphicFrame>
    </p:spTree>
    <p:extLst>
      <p:ext uri="{BB962C8B-B14F-4D97-AF65-F5344CB8AC3E}">
        <p14:creationId xmlns:p14="http://schemas.microsoft.com/office/powerpoint/2010/main" val="2943830907"/>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fld id="{3F22BD22-150A-4D9E-9AB7-089112A95F73}" type="slidenum">
              <a:rPr lang="es-CO" smtClean="0">
                <a:solidFill>
                  <a:prstClr val="black"/>
                </a:solidFill>
              </a:rPr>
              <a:pPr/>
              <a:t>5</a:t>
            </a:fld>
            <a:endParaRPr lang="es-CO" dirty="0">
              <a:solidFill>
                <a:prstClr val="black"/>
              </a:solidFill>
            </a:endParaRPr>
          </a:p>
        </p:txBody>
      </p:sp>
      <p:sp>
        <p:nvSpPr>
          <p:cNvPr id="2" name="1 Rectángulo"/>
          <p:cNvSpPr/>
          <p:nvPr/>
        </p:nvSpPr>
        <p:spPr>
          <a:xfrm>
            <a:off x="4788024" y="2164918"/>
            <a:ext cx="4034880" cy="701731"/>
          </a:xfrm>
          <a:prstGeom prst="rect">
            <a:avLst/>
          </a:prstGeom>
        </p:spPr>
        <p:txBody>
          <a:bodyPr wrap="square">
            <a:spAutoFit/>
          </a:bodyPr>
          <a:lstStyle/>
          <a:p>
            <a:pPr algn="ctr">
              <a:spcBef>
                <a:spcPct val="20000"/>
              </a:spcBef>
              <a:defRPr/>
            </a:pPr>
            <a:endParaRPr lang="es-CO" altLang="es-CO" b="1" dirty="0">
              <a:solidFill>
                <a:prstClr val="black"/>
              </a:solidFill>
              <a:latin typeface="Arial" panose="020B0604020202020204" pitchFamily="34" charset="0"/>
              <a:cs typeface="Arial" panose="020B0604020202020204" pitchFamily="34" charset="0"/>
            </a:endParaRPr>
          </a:p>
          <a:p>
            <a:pPr algn="ctr">
              <a:spcBef>
                <a:spcPct val="20000"/>
              </a:spcBef>
              <a:defRPr/>
            </a:pPr>
            <a:endParaRPr lang="es-CO" altLang="es-CO" b="1" dirty="0">
              <a:solidFill>
                <a:prstClr val="black"/>
              </a:solidFill>
              <a:latin typeface="Arial" panose="020B0604020202020204" pitchFamily="34" charset="0"/>
              <a:cs typeface="Arial" panose="020B0604020202020204" pitchFamily="34" charset="0"/>
            </a:endParaRPr>
          </a:p>
        </p:txBody>
      </p:sp>
      <p:sp>
        <p:nvSpPr>
          <p:cNvPr id="5" name="Título 1"/>
          <p:cNvSpPr>
            <a:spLocks noGrp="1"/>
          </p:cNvSpPr>
          <p:nvPr>
            <p:ph type="title"/>
          </p:nvPr>
        </p:nvSpPr>
        <p:spPr>
          <a:xfrm>
            <a:off x="662880" y="188640"/>
            <a:ext cx="8229600" cy="474911"/>
          </a:xfrm>
        </p:spPr>
        <p:txBody>
          <a:bodyPr>
            <a:normAutofit/>
          </a:bodyPr>
          <a:lstStyle/>
          <a:p>
            <a:pPr algn="r"/>
            <a:r>
              <a:rPr lang="es-ES_tradnl" altLang="es-CO" sz="2000" b="1" dirty="0">
                <a:latin typeface="Arial" panose="020B0604020202020204" pitchFamily="34" charset="0"/>
                <a:cs typeface="Arial" panose="020B0604020202020204" pitchFamily="34" charset="0"/>
              </a:rPr>
              <a:t>I. Objetivos, metodología y alcance</a:t>
            </a:r>
            <a:endParaRPr lang="es-CO" sz="2000" b="1" dirty="0">
              <a:cs typeface="Arial" pitchFamily="34" charset="0"/>
            </a:endParaRPr>
          </a:p>
        </p:txBody>
      </p:sp>
      <p:sp>
        <p:nvSpPr>
          <p:cNvPr id="6" name="6 Marcador de contenido"/>
          <p:cNvSpPr txBox="1">
            <a:spLocks/>
          </p:cNvSpPr>
          <p:nvPr/>
        </p:nvSpPr>
        <p:spPr>
          <a:xfrm>
            <a:off x="251520" y="656432"/>
            <a:ext cx="8640960" cy="54368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defTabSz="1765300" fontAlgn="base">
              <a:spcBef>
                <a:spcPts val="0"/>
              </a:spcBef>
              <a:buFont typeface="Arial" pitchFamily="34" charset="0"/>
              <a:buNone/>
            </a:pPr>
            <a:r>
              <a:rPr lang="es-CO" sz="1200" b="1" dirty="0">
                <a:solidFill>
                  <a:srgbClr val="000000"/>
                </a:solidFill>
                <a:latin typeface="Arial" pitchFamily="34" charset="0"/>
                <a:cs typeface="Arial" pitchFamily="34" charset="0"/>
              </a:rPr>
              <a:t>Objetivos.</a:t>
            </a:r>
          </a:p>
          <a:p>
            <a:pPr marL="0" indent="0" algn="just" fontAlgn="base">
              <a:spcBef>
                <a:spcPts val="0"/>
              </a:spcBef>
              <a:buClr>
                <a:srgbClr val="000000"/>
              </a:buClr>
              <a:buFont typeface="Arial" pitchFamily="34" charset="0"/>
              <a:buNone/>
              <a:defRPr/>
            </a:pPr>
            <a:endParaRPr lang="es-CO" altLang="es-CO" sz="1200" dirty="0">
              <a:latin typeface="Arial" pitchFamily="34" charset="0"/>
              <a:cs typeface="Arial" pitchFamily="34" charset="0"/>
            </a:endParaRPr>
          </a:p>
          <a:p>
            <a:pPr marL="0" indent="0" algn="just" fontAlgn="base">
              <a:spcBef>
                <a:spcPts val="0"/>
              </a:spcBef>
              <a:buClr>
                <a:srgbClr val="000000"/>
              </a:buClr>
              <a:buNone/>
              <a:defRPr/>
            </a:pPr>
            <a:r>
              <a:rPr lang="es-CO" altLang="es-CO" sz="1200" dirty="0">
                <a:latin typeface="Arial" pitchFamily="34" charset="0"/>
                <a:cs typeface="Arial" pitchFamily="34" charset="0"/>
              </a:rPr>
              <a:t>Dentro de nuestros objetivos de nuestra labor de auditoría se encuentra el de a</a:t>
            </a:r>
            <a:r>
              <a:rPr lang="es-CO" sz="1200" dirty="0">
                <a:latin typeface="Arial" panose="020B0604020202020204" pitchFamily="34" charset="0"/>
                <a:cs typeface="Arial" panose="020B0604020202020204" pitchFamily="34" charset="0"/>
              </a:rPr>
              <a:t>ctualizar la información general de la entidad conforme a la etapa de planeación, en la que se observan y validan aspectos como, información legal y fiscal, entorno, respuesta de las actividades de control, estado de las obligaciones fiscales y evaluación del ambiente de control. Igualmente, </a:t>
            </a:r>
          </a:p>
          <a:p>
            <a:pPr marL="0" indent="0" algn="just" fontAlgn="base">
              <a:spcBef>
                <a:spcPts val="0"/>
              </a:spcBef>
              <a:buClr>
                <a:srgbClr val="000000"/>
              </a:buClr>
              <a:buNone/>
              <a:defRPr/>
            </a:pPr>
            <a:r>
              <a:rPr lang="es-CO" altLang="es-CO" sz="1200" dirty="0">
                <a:latin typeface="Arial" pitchFamily="34" charset="0"/>
                <a:cs typeface="Arial" pitchFamily="34" charset="0"/>
              </a:rPr>
              <a:t>de evaluar la razonabilidad de algunos de los rubros más importantes de los estados financieros al último corte disponible a la fecha de nuestra visita</a:t>
            </a:r>
            <a:r>
              <a:rPr lang="es-CO" altLang="es-CO" sz="1200" kern="0" dirty="0">
                <a:latin typeface="Arial" pitchFamily="34" charset="0"/>
                <a:cs typeface="Arial" pitchFamily="34" charset="0"/>
              </a:rPr>
              <a:t>, efectuar un análisis general de la variaciones más importantes que han presentado las cifras de los estados financieros a la fecha de corte disponible y mediante indagación corroborativa hacer el seguimiento a informes anteriores.</a:t>
            </a:r>
          </a:p>
          <a:p>
            <a:pPr marL="0" indent="0" algn="just" fontAlgn="base">
              <a:spcBef>
                <a:spcPts val="0"/>
              </a:spcBef>
              <a:buClr>
                <a:srgbClr val="000000"/>
              </a:buClr>
              <a:buNone/>
              <a:defRPr/>
            </a:pPr>
            <a:endParaRPr lang="es-CO" altLang="es-CO" sz="1200" kern="0" dirty="0">
              <a:solidFill>
                <a:srgbClr val="000000"/>
              </a:solidFill>
              <a:latin typeface="Arial" pitchFamily="34" charset="0"/>
              <a:cs typeface="Arial" pitchFamily="34" charset="0"/>
            </a:endParaRPr>
          </a:p>
          <a:p>
            <a:pPr marL="0" indent="0" algn="just" fontAlgn="base">
              <a:spcBef>
                <a:spcPts val="0"/>
              </a:spcBef>
              <a:buFont typeface="Arial" pitchFamily="34" charset="0"/>
              <a:buNone/>
              <a:defRPr/>
            </a:pPr>
            <a:r>
              <a:rPr lang="es-CO" sz="1200" b="1" kern="0" dirty="0">
                <a:solidFill>
                  <a:srgbClr val="000000"/>
                </a:solidFill>
                <a:latin typeface="Arial" pitchFamily="34" charset="0"/>
                <a:cs typeface="Arial" pitchFamily="34" charset="0"/>
              </a:rPr>
              <a:t>Metodología.</a:t>
            </a:r>
            <a:endParaRPr lang="es-CO" sz="1200" kern="0" dirty="0">
              <a:solidFill>
                <a:srgbClr val="000000"/>
              </a:solidFill>
              <a:latin typeface="Arial" pitchFamily="34" charset="0"/>
              <a:cs typeface="Arial" pitchFamily="34" charset="0"/>
            </a:endParaRPr>
          </a:p>
          <a:p>
            <a:pPr marL="0" indent="0" algn="just" fontAlgn="base">
              <a:spcBef>
                <a:spcPts val="0"/>
              </a:spcBef>
              <a:buFont typeface="Arial" pitchFamily="34" charset="0"/>
              <a:buNone/>
              <a:defRPr/>
            </a:pPr>
            <a:endParaRPr lang="es-CO" sz="1200" kern="0" dirty="0">
              <a:solidFill>
                <a:srgbClr val="000000"/>
              </a:solidFill>
              <a:latin typeface="Arial" pitchFamily="34" charset="0"/>
              <a:cs typeface="Arial" pitchFamily="34" charset="0"/>
            </a:endParaRPr>
          </a:p>
          <a:p>
            <a:pPr marL="0" indent="0" algn="just" fontAlgn="base">
              <a:spcBef>
                <a:spcPts val="0"/>
              </a:spcBef>
              <a:buFont typeface="Arial" pitchFamily="34" charset="0"/>
              <a:buNone/>
              <a:defRPr/>
            </a:pPr>
            <a:r>
              <a:rPr lang="es-CO" sz="1200" kern="0" dirty="0">
                <a:solidFill>
                  <a:srgbClr val="000000"/>
                </a:solidFill>
                <a:latin typeface="Arial" pitchFamily="34" charset="0"/>
                <a:cs typeface="Arial" pitchFamily="34" charset="0"/>
              </a:rPr>
              <a:t>Nuestra auditoría se desarrolló bajo la metodología de CPA Associates International, la cual se basa en normas de auditoria generalmente aceptadas, que implican entre otras, hacer exámenes con base en pruebas selectivas, de manera suficiente, de las evidencias de las operaciones económicas y las cifras y revelaciones de los estados financieros.</a:t>
            </a:r>
            <a:endParaRPr lang="es-CO" altLang="es-CO" sz="1200" kern="0" dirty="0">
              <a:solidFill>
                <a:srgbClr val="000000"/>
              </a:solidFill>
              <a:latin typeface="Arial" pitchFamily="34" charset="0"/>
              <a:cs typeface="Arial" pitchFamily="34" charset="0"/>
            </a:endParaRPr>
          </a:p>
          <a:p>
            <a:pPr marL="0" indent="0" algn="just" fontAlgn="base">
              <a:spcBef>
                <a:spcPts val="0"/>
              </a:spcBef>
              <a:buFont typeface="Arial" pitchFamily="34" charset="0"/>
              <a:buNone/>
              <a:defRPr/>
            </a:pPr>
            <a:endParaRPr lang="es-CO" sz="1200" b="1" kern="0" dirty="0">
              <a:solidFill>
                <a:srgbClr val="000000"/>
              </a:solidFill>
              <a:latin typeface="Arial" pitchFamily="34" charset="0"/>
              <a:cs typeface="Arial" pitchFamily="34" charset="0"/>
            </a:endParaRPr>
          </a:p>
          <a:p>
            <a:pPr marL="0" indent="0" algn="just" fontAlgn="base">
              <a:spcBef>
                <a:spcPts val="0"/>
              </a:spcBef>
              <a:buFont typeface="Arial" pitchFamily="34" charset="0"/>
              <a:buNone/>
              <a:defRPr/>
            </a:pPr>
            <a:r>
              <a:rPr lang="es-CO" sz="1200" b="1" kern="0" dirty="0">
                <a:solidFill>
                  <a:srgbClr val="000000"/>
                </a:solidFill>
                <a:latin typeface="Arial" pitchFamily="34" charset="0"/>
                <a:cs typeface="Arial" pitchFamily="34" charset="0"/>
              </a:rPr>
              <a:t>Alcance.</a:t>
            </a:r>
          </a:p>
          <a:p>
            <a:pPr marL="0" indent="0" algn="just" defTabSz="1765300">
              <a:spcBef>
                <a:spcPts val="0"/>
              </a:spcBef>
              <a:buNone/>
              <a:defRPr/>
            </a:pPr>
            <a:endParaRPr lang="es-CO" sz="1200" kern="0" dirty="0">
              <a:solidFill>
                <a:srgbClr val="000000"/>
              </a:solidFill>
              <a:latin typeface="Arial" pitchFamily="34" charset="0"/>
              <a:cs typeface="Arial" pitchFamily="34" charset="0"/>
            </a:endParaRPr>
          </a:p>
          <a:p>
            <a:pPr marL="0" indent="0" algn="just" defTabSz="1765300">
              <a:spcBef>
                <a:spcPts val="0"/>
              </a:spcBef>
              <a:buNone/>
              <a:defRPr/>
            </a:pPr>
            <a:r>
              <a:rPr lang="es-CO" sz="1200" dirty="0">
                <a:latin typeface="Arial" panose="020B0604020202020204" pitchFamily="34" charset="0"/>
                <a:cs typeface="Arial" panose="020B0604020202020204" pitchFamily="34" charset="0"/>
              </a:rPr>
              <a:t>Mediante el alcance se estableció la cobertura de las labores a desarrollar en la ejecución de nuestros servicios profesionales, el cual nos permitió cumplir con los objetivos del trabajo, verificando los siguientes aspectos con corte al 31 de marzo de 2017.  </a:t>
            </a:r>
          </a:p>
          <a:p>
            <a:pPr marL="0" indent="0" algn="just" defTabSz="1765300">
              <a:spcBef>
                <a:spcPts val="0"/>
              </a:spcBef>
              <a:buNone/>
              <a:defRPr/>
            </a:pPr>
            <a:endParaRPr lang="es-CO" sz="1200" dirty="0">
              <a:latin typeface="Arial" panose="020B0604020202020204" pitchFamily="34" charset="0"/>
              <a:cs typeface="Arial" panose="020B0604020202020204" pitchFamily="34" charset="0"/>
            </a:endParaRPr>
          </a:p>
          <a:p>
            <a:pPr marL="0" indent="0" algn="just">
              <a:spcBef>
                <a:spcPts val="0"/>
              </a:spcBef>
              <a:buNone/>
              <a:defRPr/>
            </a:pPr>
            <a:r>
              <a:rPr lang="es-ES" sz="1200" b="1" dirty="0">
                <a:latin typeface="Arial" panose="020B0604020202020204" pitchFamily="34" charset="0"/>
                <a:cs typeface="Arial" panose="020B0604020202020204" pitchFamily="34" charset="0"/>
              </a:rPr>
              <a:t>Planeación. </a:t>
            </a:r>
            <a:r>
              <a:rPr lang="es-ES" altLang="es-CO" sz="1200" dirty="0">
                <a:latin typeface="Arial" panose="020B0604020202020204" pitchFamily="34" charset="0"/>
                <a:cs typeface="Arial" panose="020B0604020202020204" pitchFamily="34" charset="0"/>
              </a:rPr>
              <a:t>Se basó en la actualización de las etapas de planeación de acuerdo con la metodología de la firma, dejando el resultado de las mismas en nuestro memorando de planeación.</a:t>
            </a:r>
          </a:p>
          <a:p>
            <a:pPr marL="0" indent="0" algn="just">
              <a:spcBef>
                <a:spcPts val="0"/>
              </a:spcBef>
              <a:buNone/>
              <a:defRPr/>
            </a:pPr>
            <a:endParaRPr lang="es-ES" sz="1200" dirty="0">
              <a:solidFill>
                <a:srgbClr val="000000"/>
              </a:solidFill>
              <a:latin typeface="Arial" panose="020B0604020202020204" pitchFamily="34" charset="0"/>
              <a:cs typeface="Arial" panose="020B0604020202020204" pitchFamily="34" charset="0"/>
            </a:endParaRPr>
          </a:p>
          <a:p>
            <a:pPr marL="0" indent="0" algn="just">
              <a:spcBef>
                <a:spcPts val="0"/>
              </a:spcBef>
              <a:buNone/>
              <a:defRPr/>
            </a:pPr>
            <a:r>
              <a:rPr lang="es-CO" sz="1200" b="1" dirty="0">
                <a:solidFill>
                  <a:srgbClr val="000000"/>
                </a:solidFill>
                <a:latin typeface="Arial" panose="020B0604020202020204" pitchFamily="34" charset="0"/>
                <a:cs typeface="Arial" panose="020B0604020202020204" pitchFamily="34" charset="0"/>
              </a:rPr>
              <a:t>Seguridad Social: </a:t>
            </a:r>
            <a:r>
              <a:rPr lang="es-CO" sz="1200" dirty="0">
                <a:solidFill>
                  <a:srgbClr val="000000"/>
                </a:solidFill>
                <a:latin typeface="Arial" panose="020B0604020202020204" pitchFamily="34" charset="0"/>
                <a:cs typeface="Arial" panose="020B0604020202020204" pitchFamily="34" charset="0"/>
              </a:rPr>
              <a:t>Se efectuó verificación de la liquidación, presentación y pago oportuno de los aportes a Seguridad Social y parafiscales.</a:t>
            </a:r>
          </a:p>
          <a:p>
            <a:pPr marL="0" indent="0" algn="just">
              <a:spcBef>
                <a:spcPts val="0"/>
              </a:spcBef>
              <a:buNone/>
              <a:defRPr/>
            </a:pPr>
            <a:endParaRPr lang="es-CO" sz="1200" dirty="0">
              <a:solidFill>
                <a:srgbClr val="000000"/>
              </a:solidFill>
              <a:latin typeface="Arial" panose="020B0604020202020204" pitchFamily="34" charset="0"/>
              <a:cs typeface="Arial" panose="020B0604020202020204" pitchFamily="34" charset="0"/>
            </a:endParaRPr>
          </a:p>
          <a:p>
            <a:pPr marL="0" indent="0" algn="just">
              <a:spcBef>
                <a:spcPts val="0"/>
              </a:spcBef>
              <a:buNone/>
              <a:defRPr/>
            </a:pPr>
            <a:r>
              <a:rPr lang="es-CO" altLang="es-CO" sz="1200" b="1" dirty="0">
                <a:solidFill>
                  <a:srgbClr val="000000"/>
                </a:solidFill>
                <a:latin typeface="Arial" pitchFamily="34" charset="0"/>
                <a:cs typeface="Arial" pitchFamily="34" charset="0"/>
              </a:rPr>
              <a:t>Vinculación Personal: </a:t>
            </a:r>
            <a:r>
              <a:rPr lang="es-CO" altLang="es-CO" sz="1200" dirty="0">
                <a:solidFill>
                  <a:srgbClr val="000000"/>
                </a:solidFill>
                <a:latin typeface="Arial" pitchFamily="34" charset="0"/>
                <a:cs typeface="Arial" pitchFamily="34" charset="0"/>
              </a:rPr>
              <a:t>Se verifico el adecuado control interno del proceso de vinculación de empleados, verificando algunas carpetas de los mismos, y cumplimiento de la responsabilidad de vinculación de aprendices del Sena.</a:t>
            </a:r>
          </a:p>
          <a:p>
            <a:pPr marL="0" indent="0" algn="just">
              <a:spcBef>
                <a:spcPts val="0"/>
              </a:spcBef>
              <a:buNone/>
              <a:defRPr/>
            </a:pPr>
            <a:endParaRPr lang="es-CO" sz="1200" b="1" dirty="0">
              <a:solidFill>
                <a:srgbClr val="000000"/>
              </a:solidFill>
              <a:latin typeface="Arial" panose="020B0604020202020204" pitchFamily="34" charset="0"/>
              <a:cs typeface="Arial" pitchFamily="34" charset="0"/>
            </a:endParaRPr>
          </a:p>
          <a:p>
            <a:pPr marL="0" indent="0" algn="just">
              <a:spcBef>
                <a:spcPts val="0"/>
              </a:spcBef>
              <a:buNone/>
              <a:defRPr/>
            </a:pPr>
            <a:endParaRPr lang="es-CO" sz="1200" dirty="0">
              <a:solidFill>
                <a:srgbClr val="000000"/>
              </a:solidFill>
              <a:latin typeface="Arial" panose="020B0604020202020204" pitchFamily="34" charset="0"/>
              <a:cs typeface="Arial" panose="020B0604020202020204" pitchFamily="34" charset="0"/>
            </a:endParaRPr>
          </a:p>
          <a:p>
            <a:pPr marL="0" indent="0" algn="just" defTabSz="1765300">
              <a:spcBef>
                <a:spcPts val="0"/>
              </a:spcBef>
              <a:buNone/>
              <a:defRPr/>
            </a:pPr>
            <a:endParaRPr lang="es-ES" sz="1200" dirty="0">
              <a:solidFill>
                <a:srgbClr val="000000"/>
              </a:solidFill>
              <a:latin typeface="Arial" panose="020B0604020202020204" pitchFamily="34" charset="0"/>
              <a:cs typeface="Arial" panose="020B0604020202020204" pitchFamily="34" charset="0"/>
            </a:endParaRPr>
          </a:p>
          <a:p>
            <a:pPr marL="0" indent="0" algn="just" defTabSz="1765300">
              <a:spcBef>
                <a:spcPts val="0"/>
              </a:spcBef>
              <a:buNone/>
              <a:defRPr/>
            </a:pPr>
            <a:endParaRPr lang="es-ES" sz="1200" dirty="0">
              <a:solidFill>
                <a:srgbClr val="000000"/>
              </a:solidFill>
              <a:latin typeface="Arial" panose="020B0604020202020204" pitchFamily="34" charset="0"/>
              <a:cs typeface="Arial" panose="020B0604020202020204" pitchFamily="34" charset="0"/>
            </a:endParaRPr>
          </a:p>
          <a:p>
            <a:pPr marL="0" indent="0" algn="just" defTabSz="1765300">
              <a:spcBef>
                <a:spcPts val="0"/>
              </a:spcBef>
              <a:buNone/>
              <a:defRPr/>
            </a:pPr>
            <a:endParaRPr lang="es-E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2405199"/>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Marcador de contenido"/>
          <p:cNvSpPr>
            <a:spLocks noGrp="1"/>
          </p:cNvSpPr>
          <p:nvPr>
            <p:ph idx="1"/>
          </p:nvPr>
        </p:nvSpPr>
        <p:spPr>
          <a:xfrm>
            <a:off x="5004048" y="785813"/>
            <a:ext cx="3024336" cy="1368152"/>
          </a:xfrm>
          <a:noFill/>
          <a:ln>
            <a:noFill/>
          </a:ln>
          <a:effectLst/>
        </p:spPr>
        <p:txBody>
          <a:bodyPr>
            <a:noAutofit/>
          </a:bodyPr>
          <a:lstStyle/>
          <a:p>
            <a:pPr marL="0" indent="0" algn="ctr">
              <a:buNone/>
              <a:defRPr/>
            </a:pPr>
            <a:endParaRPr lang="es-CO" sz="1800" dirty="0">
              <a:solidFill>
                <a:schemeClr val="bg1"/>
              </a:solidFill>
            </a:endParaRPr>
          </a:p>
          <a:p>
            <a:pPr marL="0" indent="0" algn="r">
              <a:buNone/>
              <a:defRPr/>
            </a:pPr>
            <a:endParaRPr lang="es-CO" sz="1800" dirty="0">
              <a:solidFill>
                <a:schemeClr val="bg1"/>
              </a:solidFill>
            </a:endParaRPr>
          </a:p>
        </p:txBody>
      </p:sp>
      <p:sp>
        <p:nvSpPr>
          <p:cNvPr id="4" name="3 Marcador de número de diapositiva"/>
          <p:cNvSpPr>
            <a:spLocks noGrp="1"/>
          </p:cNvSpPr>
          <p:nvPr>
            <p:ph type="sldNum" sz="quarter" idx="12"/>
          </p:nvPr>
        </p:nvSpPr>
        <p:spPr/>
        <p:txBody>
          <a:bodyPr/>
          <a:lstStyle/>
          <a:p>
            <a:fld id="{3F22BD22-150A-4D9E-9AB7-089112A95F73}" type="slidenum">
              <a:rPr lang="es-CO" smtClean="0">
                <a:solidFill>
                  <a:prstClr val="black"/>
                </a:solidFill>
              </a:rPr>
              <a:pPr/>
              <a:t>6</a:t>
            </a:fld>
            <a:endParaRPr lang="es-CO" dirty="0">
              <a:solidFill>
                <a:prstClr val="black"/>
              </a:solidFill>
            </a:endParaRPr>
          </a:p>
        </p:txBody>
      </p:sp>
      <p:sp>
        <p:nvSpPr>
          <p:cNvPr id="2" name="1 Rectángulo"/>
          <p:cNvSpPr/>
          <p:nvPr/>
        </p:nvSpPr>
        <p:spPr>
          <a:xfrm>
            <a:off x="4788024" y="2164918"/>
            <a:ext cx="4034880" cy="701731"/>
          </a:xfrm>
          <a:prstGeom prst="rect">
            <a:avLst/>
          </a:prstGeom>
        </p:spPr>
        <p:txBody>
          <a:bodyPr wrap="square">
            <a:spAutoFit/>
          </a:bodyPr>
          <a:lstStyle/>
          <a:p>
            <a:pPr algn="ctr">
              <a:spcBef>
                <a:spcPct val="20000"/>
              </a:spcBef>
              <a:defRPr/>
            </a:pPr>
            <a:endParaRPr lang="es-CO" altLang="es-CO" b="1" dirty="0">
              <a:solidFill>
                <a:prstClr val="black"/>
              </a:solidFill>
              <a:latin typeface="Arial" panose="020B0604020202020204" pitchFamily="34" charset="0"/>
              <a:cs typeface="Arial" panose="020B0604020202020204" pitchFamily="34" charset="0"/>
            </a:endParaRPr>
          </a:p>
          <a:p>
            <a:pPr algn="ctr">
              <a:spcBef>
                <a:spcPct val="20000"/>
              </a:spcBef>
              <a:defRPr/>
            </a:pPr>
            <a:endParaRPr lang="es-CO" altLang="es-CO" b="1" dirty="0">
              <a:solidFill>
                <a:prstClr val="black"/>
              </a:solidFill>
              <a:latin typeface="Arial" panose="020B0604020202020204" pitchFamily="34" charset="0"/>
              <a:cs typeface="Arial" panose="020B0604020202020204" pitchFamily="34" charset="0"/>
            </a:endParaRPr>
          </a:p>
        </p:txBody>
      </p:sp>
      <p:sp>
        <p:nvSpPr>
          <p:cNvPr id="7" name="6 Marcador de contenido"/>
          <p:cNvSpPr txBox="1">
            <a:spLocks/>
          </p:cNvSpPr>
          <p:nvPr/>
        </p:nvSpPr>
        <p:spPr>
          <a:xfrm>
            <a:off x="251520" y="728440"/>
            <a:ext cx="8640960" cy="5508872"/>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defTabSz="1765300">
              <a:lnSpc>
                <a:spcPct val="110000"/>
              </a:lnSpc>
              <a:spcBef>
                <a:spcPts val="0"/>
              </a:spcBef>
              <a:buNone/>
              <a:defRPr/>
            </a:pPr>
            <a:r>
              <a:rPr lang="es-CO" sz="1600" b="1" dirty="0">
                <a:solidFill>
                  <a:srgbClr val="000000"/>
                </a:solidFill>
                <a:latin typeface="Arial" panose="020B0604020202020204" pitchFamily="34" charset="0"/>
                <a:cs typeface="Arial" pitchFamily="34" charset="0"/>
              </a:rPr>
              <a:t>Pólizas: </a:t>
            </a:r>
            <a:r>
              <a:rPr lang="es-CO" sz="1600" dirty="0">
                <a:latin typeface="Arial" panose="020B0604020202020204" pitchFamily="34" charset="0"/>
                <a:cs typeface="Arial" panose="020B0604020202020204" pitchFamily="34" charset="0"/>
              </a:rPr>
              <a:t>Se validó la totalidad de las pólizas suscritas por la Cámara de Comercio de Cali y sus pagos respectivos, con resultado satisfactorio.</a:t>
            </a:r>
          </a:p>
          <a:p>
            <a:pPr marL="0" indent="0" algn="just" defTabSz="1765300">
              <a:lnSpc>
                <a:spcPct val="110000"/>
              </a:lnSpc>
              <a:spcBef>
                <a:spcPts val="0"/>
              </a:spcBef>
              <a:buNone/>
              <a:defRPr/>
            </a:pPr>
            <a:endParaRPr lang="es-ES" sz="1500" b="1" dirty="0">
              <a:latin typeface="Arial" panose="020B0604020202020204" pitchFamily="34" charset="0"/>
              <a:cs typeface="Arial" panose="020B0604020202020204" pitchFamily="34" charset="0"/>
            </a:endParaRPr>
          </a:p>
          <a:p>
            <a:pPr marL="0" indent="0" algn="just" defTabSz="1765300">
              <a:lnSpc>
                <a:spcPct val="110000"/>
              </a:lnSpc>
              <a:spcBef>
                <a:spcPts val="0"/>
              </a:spcBef>
              <a:buNone/>
              <a:defRPr/>
            </a:pPr>
            <a:r>
              <a:rPr lang="es-ES" sz="1500" b="1" dirty="0">
                <a:latin typeface="Arial" panose="020B0604020202020204" pitchFamily="34" charset="0"/>
                <a:cs typeface="Arial" panose="020B0604020202020204" pitchFamily="34" charset="0"/>
              </a:rPr>
              <a:t>Situación Fiscal. </a:t>
            </a:r>
            <a:r>
              <a:rPr lang="es-ES" sz="1500" dirty="0">
                <a:latin typeface="Arial" panose="020B0604020202020204" pitchFamily="34" charset="0"/>
                <a:cs typeface="Arial" panose="020B0604020202020204" pitchFamily="34" charset="0"/>
              </a:rPr>
              <a:t>Se verifico el cumplimiento de las obligaciones tributarias y fiscales en el periodo enero al mes de marzo de 2017.</a:t>
            </a:r>
          </a:p>
          <a:p>
            <a:pPr marL="0" indent="0" algn="just">
              <a:lnSpc>
                <a:spcPct val="110000"/>
              </a:lnSpc>
              <a:spcBef>
                <a:spcPts val="0"/>
              </a:spcBef>
              <a:buNone/>
              <a:defRPr/>
            </a:pPr>
            <a:endParaRPr lang="es-CO" sz="1500" dirty="0">
              <a:latin typeface="Arial" panose="020B0604020202020204" pitchFamily="34" charset="0"/>
              <a:cs typeface="Arial" panose="020B0604020202020204" pitchFamily="34" charset="0"/>
            </a:endParaRPr>
          </a:p>
          <a:p>
            <a:pPr marL="0" indent="0" algn="just">
              <a:lnSpc>
                <a:spcPct val="110000"/>
              </a:lnSpc>
              <a:spcBef>
                <a:spcPts val="0"/>
              </a:spcBef>
              <a:buNone/>
              <a:defRPr/>
            </a:pPr>
            <a:r>
              <a:rPr lang="es-CO" sz="1500" b="1" dirty="0">
                <a:latin typeface="Arial" panose="020B0604020202020204" pitchFamily="34" charset="0"/>
                <a:cs typeface="Arial" panose="020B0604020202020204" pitchFamily="34" charset="0"/>
              </a:rPr>
              <a:t>Presupuesto.  </a:t>
            </a:r>
            <a:r>
              <a:rPr lang="es-CO" sz="1500" dirty="0">
                <a:latin typeface="Arial" panose="020B0604020202020204" pitchFamily="34" charset="0"/>
                <a:cs typeface="Arial" panose="020B0604020202020204" pitchFamily="34" charset="0"/>
              </a:rPr>
              <a:t>Se solicito presupuesto del año 2017 y la ejecución presupuestal, esto con el fin de validar su utilización como herramienta importante para determinar el cumplimiento de metas, así como proyectar las fuentes y usos de los recursos financieros requeridos para el cumplimiento de los objetivos estratégicos de la Entidad.</a:t>
            </a:r>
          </a:p>
          <a:p>
            <a:pPr marL="0" indent="0" algn="just">
              <a:lnSpc>
                <a:spcPct val="110000"/>
              </a:lnSpc>
              <a:spcBef>
                <a:spcPts val="0"/>
              </a:spcBef>
              <a:buNone/>
              <a:defRPr/>
            </a:pPr>
            <a:endParaRPr lang="es-CO" sz="1500" dirty="0">
              <a:latin typeface="Arial" panose="020B0604020202020204" pitchFamily="34" charset="0"/>
              <a:cs typeface="Arial" panose="020B0604020202020204" pitchFamily="34" charset="0"/>
            </a:endParaRPr>
          </a:p>
          <a:p>
            <a:pPr marL="0" indent="0" algn="just">
              <a:lnSpc>
                <a:spcPct val="110000"/>
              </a:lnSpc>
              <a:spcBef>
                <a:spcPts val="0"/>
              </a:spcBef>
              <a:buNone/>
              <a:defRPr/>
            </a:pPr>
            <a:r>
              <a:rPr lang="es-CO" sz="1500" b="1" dirty="0">
                <a:latin typeface="Arial" panose="020B0604020202020204" pitchFamily="34" charset="0"/>
                <a:cs typeface="Arial" panose="020B0604020202020204" pitchFamily="34" charset="0"/>
              </a:rPr>
              <a:t>Análisis de Variaciones. </a:t>
            </a:r>
            <a:r>
              <a:rPr lang="es-CO" sz="1500" dirty="0">
                <a:latin typeface="Arial" panose="020B0604020202020204" pitchFamily="34" charset="0"/>
                <a:cs typeface="Arial" panose="020B0604020202020204" pitchFamily="34" charset="0"/>
              </a:rPr>
              <a:t>Se realizó</a:t>
            </a:r>
            <a:r>
              <a:rPr lang="es-ES" sz="1500" dirty="0">
                <a:latin typeface="Arial" panose="020B0604020202020204" pitchFamily="34" charset="0"/>
                <a:cs typeface="Arial" panose="020B0604020202020204" pitchFamily="34" charset="0"/>
              </a:rPr>
              <a:t> análisis de variaciones de los estados de resultados por los períodos enero – marzo de 2017 y 2016, con el propósito de determinar las causas por las cuales se presentaron las variaciones más representativas.</a:t>
            </a:r>
          </a:p>
          <a:p>
            <a:pPr marL="0" indent="0" algn="just">
              <a:lnSpc>
                <a:spcPct val="110000"/>
              </a:lnSpc>
              <a:spcBef>
                <a:spcPts val="0"/>
              </a:spcBef>
              <a:buFont typeface="Arial" pitchFamily="34" charset="0"/>
              <a:buNone/>
              <a:defRPr/>
            </a:pPr>
            <a:endParaRPr lang="es-ES" sz="1500" b="1" dirty="0">
              <a:latin typeface="Arial" panose="020B0604020202020204" pitchFamily="34" charset="0"/>
              <a:cs typeface="Arial" panose="020B0604020202020204" pitchFamily="34" charset="0"/>
            </a:endParaRPr>
          </a:p>
          <a:p>
            <a:pPr marL="0" lvl="1" indent="0" algn="just">
              <a:spcBef>
                <a:spcPts val="0"/>
              </a:spcBef>
              <a:buNone/>
              <a:defRPr/>
            </a:pPr>
            <a:r>
              <a:rPr lang="es-ES" sz="1500" b="1" dirty="0">
                <a:latin typeface="Arial" panose="020B0604020202020204" pitchFamily="34" charset="0"/>
                <a:cs typeface="Arial" panose="020B0604020202020204" pitchFamily="34" charset="0"/>
              </a:rPr>
              <a:t>Revisión comprobantes de egreso: </a:t>
            </a:r>
            <a:r>
              <a:rPr lang="es-ES" sz="1500" dirty="0">
                <a:latin typeface="Arial" panose="020B0604020202020204" pitchFamily="34" charset="0"/>
                <a:cs typeface="Arial" panose="020B0604020202020204" pitchFamily="34" charset="0"/>
              </a:rPr>
              <a:t>Se hizo revisión documental a los pagos realizados por la Cámara de Comercio de Cali con el fin de verificar los niveles de autorización, aprobación, la relación de causalidad del desembolso con el objeto social de la Compañía y la validez de la documentación soporte.</a:t>
            </a:r>
          </a:p>
          <a:p>
            <a:pPr marL="0" lvl="1" indent="0" algn="just">
              <a:spcBef>
                <a:spcPts val="0"/>
              </a:spcBef>
              <a:buNone/>
              <a:defRPr/>
            </a:pPr>
            <a:endParaRPr lang="es-ES" sz="1500" dirty="0">
              <a:latin typeface="Arial" panose="020B0604020202020204" pitchFamily="34" charset="0"/>
              <a:cs typeface="Arial" panose="020B0604020202020204" pitchFamily="34" charset="0"/>
            </a:endParaRPr>
          </a:p>
          <a:p>
            <a:pPr marL="0" lvl="1" indent="0" algn="just">
              <a:spcBef>
                <a:spcPts val="0"/>
              </a:spcBef>
              <a:buNone/>
              <a:defRPr/>
            </a:pPr>
            <a:r>
              <a:rPr lang="es-ES" sz="1500" b="1" dirty="0">
                <a:latin typeface="Arial" panose="020B0604020202020204" pitchFamily="34" charset="0"/>
                <a:cs typeface="Arial" panose="020B0604020202020204" pitchFamily="34" charset="0"/>
              </a:rPr>
              <a:t>Conciliaciones bancarias: </a:t>
            </a:r>
            <a:r>
              <a:rPr lang="es-ES" sz="1500" dirty="0">
                <a:latin typeface="Arial" panose="020B0604020202020204" pitchFamily="34" charset="0"/>
                <a:cs typeface="Arial" panose="020B0604020202020204" pitchFamily="34" charset="0"/>
              </a:rPr>
              <a:t>Se efectúo análisis de antigüedad de las partidas conciliatorias y la revisión en la elaboración de las mismas.</a:t>
            </a:r>
          </a:p>
          <a:p>
            <a:pPr marL="0" indent="0" algn="just">
              <a:lnSpc>
                <a:spcPct val="110000"/>
              </a:lnSpc>
              <a:spcBef>
                <a:spcPts val="0"/>
              </a:spcBef>
              <a:buFont typeface="Arial" pitchFamily="34" charset="0"/>
              <a:buNone/>
              <a:defRPr/>
            </a:pPr>
            <a:endParaRPr lang="es-ES" sz="1500" dirty="0">
              <a:latin typeface="Arial" panose="020B0604020202020204" pitchFamily="34" charset="0"/>
              <a:cs typeface="Arial" panose="020B0604020202020204" pitchFamily="34" charset="0"/>
            </a:endParaRPr>
          </a:p>
          <a:p>
            <a:pPr marL="0" indent="0" algn="just">
              <a:lnSpc>
                <a:spcPct val="110000"/>
              </a:lnSpc>
              <a:spcBef>
                <a:spcPts val="0"/>
              </a:spcBef>
              <a:buFont typeface="Arial" pitchFamily="34" charset="0"/>
              <a:buNone/>
              <a:defRPr/>
            </a:pPr>
            <a:r>
              <a:rPr lang="es-ES" sz="1500" b="1" dirty="0">
                <a:latin typeface="Arial" panose="020B0604020202020204" pitchFamily="34" charset="0"/>
                <a:cs typeface="Arial" panose="020B0604020202020204" pitchFamily="34" charset="0"/>
              </a:rPr>
              <a:t>Recibos de caja: </a:t>
            </a:r>
            <a:r>
              <a:rPr lang="es-ES" sz="1500" dirty="0">
                <a:latin typeface="Arial" panose="020B0604020202020204" pitchFamily="34" charset="0"/>
                <a:cs typeface="Arial" panose="020B0604020202020204" pitchFamily="34" charset="0"/>
              </a:rPr>
              <a:t>Se realizó revisión documental a los recaudos realizados con el propósito de verificar que los dineros recibidos se hayan consignado en su totalidad.</a:t>
            </a:r>
          </a:p>
          <a:p>
            <a:pPr marL="0" indent="0" algn="just">
              <a:lnSpc>
                <a:spcPct val="110000"/>
              </a:lnSpc>
              <a:spcBef>
                <a:spcPts val="0"/>
              </a:spcBef>
              <a:buFont typeface="Arial" pitchFamily="34" charset="0"/>
              <a:buNone/>
              <a:defRPr/>
            </a:pPr>
            <a:endParaRPr lang="es-ES" sz="1500" dirty="0">
              <a:latin typeface="Arial" panose="020B0604020202020204" pitchFamily="34" charset="0"/>
              <a:cs typeface="Arial" panose="020B0604020202020204" pitchFamily="34" charset="0"/>
            </a:endParaRPr>
          </a:p>
          <a:p>
            <a:pPr marL="0" indent="0" algn="just">
              <a:lnSpc>
                <a:spcPct val="110000"/>
              </a:lnSpc>
              <a:spcBef>
                <a:spcPts val="0"/>
              </a:spcBef>
              <a:buFont typeface="Arial" pitchFamily="34" charset="0"/>
              <a:buNone/>
              <a:defRPr/>
            </a:pPr>
            <a:r>
              <a:rPr lang="es-ES" sz="1500" b="1" dirty="0">
                <a:latin typeface="Arial" panose="020B0604020202020204" pitchFamily="34" charset="0"/>
                <a:cs typeface="Arial" panose="020B0604020202020204" pitchFamily="34" charset="0"/>
              </a:rPr>
              <a:t>Arqueo de caja: </a:t>
            </a:r>
            <a:r>
              <a:rPr lang="es-ES" sz="1500" dirty="0">
                <a:latin typeface="Arial" panose="020B0604020202020204" pitchFamily="34" charset="0"/>
                <a:cs typeface="Arial" panose="020B0604020202020204" pitchFamily="34" charset="0"/>
              </a:rPr>
              <a:t>Se efectuó arqueo de caja en la sede principal con el fin de comprobar que el efectivo contabilizado corresponda con los que se encuentra efectivamente en caja y verificar que se cumplan con los lineamientos de control establecidos por la Entidad en relación con el manejo del efectivo recaudado.</a:t>
            </a:r>
          </a:p>
          <a:p>
            <a:pPr marL="0" indent="0" algn="just">
              <a:lnSpc>
                <a:spcPct val="110000"/>
              </a:lnSpc>
              <a:spcBef>
                <a:spcPts val="0"/>
              </a:spcBef>
              <a:buFont typeface="Arial" pitchFamily="34" charset="0"/>
              <a:buNone/>
              <a:defRPr/>
            </a:pPr>
            <a:endParaRPr lang="es-CO" sz="1500" dirty="0">
              <a:latin typeface="Arial" panose="020B0604020202020204" pitchFamily="34" charset="0"/>
              <a:cs typeface="Arial" panose="020B0604020202020204" pitchFamily="34" charset="0"/>
            </a:endParaRPr>
          </a:p>
          <a:p>
            <a:pPr marL="0" indent="0" algn="just">
              <a:lnSpc>
                <a:spcPct val="110000"/>
              </a:lnSpc>
              <a:spcBef>
                <a:spcPts val="0"/>
              </a:spcBef>
              <a:buNone/>
              <a:defRPr/>
            </a:pPr>
            <a:r>
              <a:rPr lang="es-CO" sz="1500" b="1" dirty="0">
                <a:latin typeface="Arial" panose="020B0604020202020204" pitchFamily="34" charset="0"/>
                <a:cs typeface="Arial" panose="020B0604020202020204" pitchFamily="34" charset="0"/>
              </a:rPr>
              <a:t>Seguimiento. </a:t>
            </a:r>
            <a:r>
              <a:rPr lang="es-CO" sz="1500" dirty="0">
                <a:latin typeface="Arial" panose="020B0604020202020204" pitchFamily="34" charset="0"/>
                <a:cs typeface="Arial" panose="020B0604020202020204" pitchFamily="34" charset="0"/>
              </a:rPr>
              <a:t>Con base en indagaciones corroborativas con el personal involucrado, se efectuó el seguimiento a las recomendaciones realizadas en auditorias anteriores.</a:t>
            </a:r>
          </a:p>
          <a:p>
            <a:pPr marL="0" indent="0" algn="just">
              <a:lnSpc>
                <a:spcPct val="110000"/>
              </a:lnSpc>
              <a:spcBef>
                <a:spcPts val="0"/>
              </a:spcBef>
              <a:buFont typeface="Arial" pitchFamily="34" charset="0"/>
              <a:buNone/>
              <a:defRPr/>
            </a:pPr>
            <a:endParaRPr lang="es-CO" sz="1500" dirty="0">
              <a:latin typeface="Arial" panose="020B0604020202020204" pitchFamily="34" charset="0"/>
              <a:cs typeface="Arial" panose="020B0604020202020204" pitchFamily="34" charset="0"/>
            </a:endParaRPr>
          </a:p>
          <a:p>
            <a:pPr marL="0" indent="0" algn="just">
              <a:lnSpc>
                <a:spcPct val="110000"/>
              </a:lnSpc>
              <a:spcBef>
                <a:spcPts val="0"/>
              </a:spcBef>
              <a:buFont typeface="Arial" pitchFamily="34" charset="0"/>
              <a:buNone/>
              <a:defRPr/>
            </a:pPr>
            <a:r>
              <a:rPr lang="es-CO" sz="1500" dirty="0">
                <a:latin typeface="Arial" panose="020B0604020202020204" pitchFamily="34" charset="0"/>
                <a:cs typeface="Arial" panose="020B0604020202020204" pitchFamily="34" charset="0"/>
              </a:rPr>
              <a:t>Lo anterior se hizo con base en la información obtenida a través de los documentos que produce la administración de la Cámara de Comercio de Cali de sus operaciones económicas, sus registros contables y de entrevistas con los funcionarios encargados de las áreas auditadas.</a:t>
            </a:r>
          </a:p>
          <a:p>
            <a:pPr marL="0" indent="0" algn="just">
              <a:lnSpc>
                <a:spcPct val="110000"/>
              </a:lnSpc>
              <a:spcBef>
                <a:spcPts val="0"/>
              </a:spcBef>
              <a:buNone/>
              <a:defRPr/>
            </a:pPr>
            <a:endParaRPr lang="es-CO" sz="4800" dirty="0">
              <a:solidFill>
                <a:srgbClr val="000000"/>
              </a:solidFill>
              <a:latin typeface="Arial" panose="020B0604020202020204" pitchFamily="34" charset="0"/>
              <a:cs typeface="Arial" panose="020B0604020202020204" pitchFamily="34" charset="0"/>
            </a:endParaRPr>
          </a:p>
        </p:txBody>
      </p:sp>
      <p:sp>
        <p:nvSpPr>
          <p:cNvPr id="9" name="Título 1"/>
          <p:cNvSpPr>
            <a:spLocks noGrp="1"/>
          </p:cNvSpPr>
          <p:nvPr>
            <p:ph type="title"/>
          </p:nvPr>
        </p:nvSpPr>
        <p:spPr>
          <a:xfrm>
            <a:off x="662880" y="188640"/>
            <a:ext cx="8229600" cy="474911"/>
          </a:xfrm>
        </p:spPr>
        <p:txBody>
          <a:bodyPr>
            <a:normAutofit/>
          </a:bodyPr>
          <a:lstStyle/>
          <a:p>
            <a:pPr algn="r"/>
            <a:r>
              <a:rPr lang="es-ES_tradnl" altLang="es-CO" sz="2000" b="1" dirty="0">
                <a:latin typeface="Arial" panose="020B0604020202020204" pitchFamily="34" charset="0"/>
                <a:cs typeface="Arial" panose="020B0604020202020204" pitchFamily="34" charset="0"/>
              </a:rPr>
              <a:t>I. Objetivos, metodología y alcance</a:t>
            </a:r>
            <a:endParaRPr lang="es-CO" sz="2000" b="1" dirty="0">
              <a:cs typeface="Arial" pitchFamily="34" charset="0"/>
            </a:endParaRPr>
          </a:p>
        </p:txBody>
      </p:sp>
    </p:spTree>
    <p:extLst>
      <p:ext uri="{BB962C8B-B14F-4D97-AF65-F5344CB8AC3E}">
        <p14:creationId xmlns:p14="http://schemas.microsoft.com/office/powerpoint/2010/main" val="2360098070"/>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Marcador de contenido"/>
          <p:cNvSpPr>
            <a:spLocks noGrp="1"/>
          </p:cNvSpPr>
          <p:nvPr>
            <p:ph idx="1"/>
          </p:nvPr>
        </p:nvSpPr>
        <p:spPr>
          <a:xfrm>
            <a:off x="457200" y="1052736"/>
            <a:ext cx="8229600" cy="5073427"/>
          </a:xfrm>
        </p:spPr>
        <p:txBody>
          <a:bodyPr>
            <a:noAutofit/>
          </a:bodyPr>
          <a:lstStyle/>
          <a:p>
            <a:pPr marL="0" indent="0" algn="ctr">
              <a:buNone/>
              <a:defRPr/>
            </a:pPr>
            <a:r>
              <a:rPr lang="es-CO" altLang="es-CO" sz="1800" b="1" dirty="0">
                <a:latin typeface="Arial" panose="020B0604020202020204" pitchFamily="34" charset="0"/>
                <a:cs typeface="Arial" panose="020B0604020202020204" pitchFamily="34" charset="0"/>
              </a:rPr>
              <a:t>                                                         </a:t>
            </a:r>
          </a:p>
        </p:txBody>
      </p:sp>
      <p:sp>
        <p:nvSpPr>
          <p:cNvPr id="4" name="3 Marcador de número de diapositiva"/>
          <p:cNvSpPr>
            <a:spLocks noGrp="1"/>
          </p:cNvSpPr>
          <p:nvPr>
            <p:ph type="sldNum" sz="quarter" idx="12"/>
          </p:nvPr>
        </p:nvSpPr>
        <p:spPr/>
        <p:txBody>
          <a:bodyPr/>
          <a:lstStyle/>
          <a:p>
            <a:fld id="{3F22BD22-150A-4D9E-9AB7-089112A95F73}" type="slidenum">
              <a:rPr lang="es-CO" smtClean="0">
                <a:solidFill>
                  <a:prstClr val="black"/>
                </a:solidFill>
              </a:rPr>
              <a:pPr/>
              <a:t>7</a:t>
            </a:fld>
            <a:endParaRPr lang="es-CO" dirty="0">
              <a:solidFill>
                <a:prstClr val="black"/>
              </a:solidFill>
            </a:endParaRPr>
          </a:p>
        </p:txBody>
      </p:sp>
      <p:sp>
        <p:nvSpPr>
          <p:cNvPr id="2" name="1 Rectángulo"/>
          <p:cNvSpPr/>
          <p:nvPr/>
        </p:nvSpPr>
        <p:spPr>
          <a:xfrm>
            <a:off x="539552" y="1443841"/>
            <a:ext cx="8208912" cy="276999"/>
          </a:xfrm>
          <a:prstGeom prst="rect">
            <a:avLst/>
          </a:prstGeom>
        </p:spPr>
        <p:txBody>
          <a:bodyPr wrap="square">
            <a:spAutoFit/>
          </a:bodyPr>
          <a:lstStyle/>
          <a:p>
            <a:pPr algn="just">
              <a:defRPr/>
            </a:pPr>
            <a:endParaRPr lang="es-CO" sz="1200" dirty="0">
              <a:solidFill>
                <a:prstClr val="black"/>
              </a:solidFill>
              <a:latin typeface="Arial" panose="020B0604020202020204" pitchFamily="34" charset="0"/>
              <a:cs typeface="Arial" panose="020B0604020202020204" pitchFamily="34" charset="0"/>
            </a:endParaRPr>
          </a:p>
        </p:txBody>
      </p:sp>
      <p:sp>
        <p:nvSpPr>
          <p:cNvPr id="6" name="2 Marcador de contenido"/>
          <p:cNvSpPr txBox="1">
            <a:spLocks/>
          </p:cNvSpPr>
          <p:nvPr/>
        </p:nvSpPr>
        <p:spPr>
          <a:xfrm>
            <a:off x="323528" y="908720"/>
            <a:ext cx="8640960" cy="555781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Arial" pitchFamily="34" charset="0"/>
              <a:buNone/>
              <a:defRPr/>
            </a:pPr>
            <a:endParaRPr lang="es-CO" altLang="es-CO" sz="1200" dirty="0">
              <a:solidFill>
                <a:prstClr val="black"/>
              </a:solidFill>
              <a:latin typeface="Arial" panose="020B0604020202020204" pitchFamily="34" charset="0"/>
              <a:cs typeface="Arial" panose="020B0604020202020204" pitchFamily="34" charset="0"/>
            </a:endParaRPr>
          </a:p>
        </p:txBody>
      </p:sp>
      <p:sp>
        <p:nvSpPr>
          <p:cNvPr id="9" name="Título 1"/>
          <p:cNvSpPr>
            <a:spLocks noGrp="1"/>
          </p:cNvSpPr>
          <p:nvPr>
            <p:ph type="title"/>
          </p:nvPr>
        </p:nvSpPr>
        <p:spPr>
          <a:xfrm>
            <a:off x="662880" y="206027"/>
            <a:ext cx="8229600" cy="414661"/>
          </a:xfrm>
        </p:spPr>
        <p:txBody>
          <a:bodyPr>
            <a:normAutofit/>
          </a:bodyPr>
          <a:lstStyle/>
          <a:p>
            <a:pPr algn="r"/>
            <a:r>
              <a:rPr lang="es-ES_tradnl" altLang="es-CO" sz="2000" b="1" dirty="0">
                <a:latin typeface="Arial" panose="020B0604020202020204" pitchFamily="34" charset="0"/>
                <a:cs typeface="Arial" panose="020B0604020202020204" pitchFamily="34" charset="0"/>
              </a:rPr>
              <a:t>II. Comentarios</a:t>
            </a:r>
            <a:endParaRPr lang="es-CO" sz="2000" dirty="0">
              <a:cs typeface="Arial" pitchFamily="34" charset="0"/>
            </a:endParaRPr>
          </a:p>
        </p:txBody>
      </p:sp>
      <p:sp>
        <p:nvSpPr>
          <p:cNvPr id="10" name="9 Rectángulo"/>
          <p:cNvSpPr/>
          <p:nvPr/>
        </p:nvSpPr>
        <p:spPr>
          <a:xfrm>
            <a:off x="251520" y="674077"/>
            <a:ext cx="8640960" cy="5701689"/>
          </a:xfrm>
          <a:prstGeom prst="rect">
            <a:avLst/>
          </a:prstGeom>
        </p:spPr>
        <p:txBody>
          <a:bodyPr wrap="square">
            <a:spAutoFit/>
          </a:bodyPr>
          <a:lstStyle/>
          <a:p>
            <a:pPr marL="174625" lvl="1" indent="-174625" algn="just">
              <a:lnSpc>
                <a:spcPct val="98000"/>
              </a:lnSpc>
              <a:defRPr/>
            </a:pPr>
            <a:r>
              <a:rPr lang="es-CO" altLang="es-CO" sz="1200" b="1" dirty="0">
                <a:solidFill>
                  <a:prstClr val="black"/>
                </a:solidFill>
                <a:latin typeface="Arial" panose="020B0604020202020204" pitchFamily="34" charset="0"/>
                <a:cs typeface="Arial" panose="020B0604020202020204" pitchFamily="34" charset="0"/>
              </a:rPr>
              <a:t>1.	</a:t>
            </a:r>
            <a:r>
              <a:rPr lang="es-CO" altLang="es-CO" sz="1200" b="1" u="sng" dirty="0">
                <a:solidFill>
                  <a:prstClr val="black"/>
                </a:solidFill>
                <a:latin typeface="Arial" panose="020B0604020202020204" pitchFamily="34" charset="0"/>
                <a:cs typeface="Arial" panose="020B0604020202020204" pitchFamily="34" charset="0"/>
              </a:rPr>
              <a:t>Revisión declaraciones tributarias</a:t>
            </a:r>
          </a:p>
          <a:p>
            <a:pPr marL="273050" lvl="1" indent="-273050" algn="just">
              <a:lnSpc>
                <a:spcPct val="98000"/>
              </a:lnSpc>
              <a:defRPr/>
            </a:pPr>
            <a:endParaRPr lang="es-CO" altLang="es-CO" sz="1200" b="1" dirty="0">
              <a:solidFill>
                <a:prstClr val="black"/>
              </a:solidFill>
              <a:latin typeface="Arial" panose="020B0604020202020204" pitchFamily="34" charset="0"/>
              <a:cs typeface="Arial" panose="020B0604020202020204" pitchFamily="34" charset="0"/>
            </a:endParaRPr>
          </a:p>
          <a:p>
            <a:pPr marL="0" lvl="1" algn="just">
              <a:lnSpc>
                <a:spcPct val="98000"/>
              </a:lnSpc>
              <a:defRPr/>
            </a:pPr>
            <a:r>
              <a:rPr lang="es-CO" altLang="es-CO" sz="1200" dirty="0">
                <a:latin typeface="Arial" panose="020B0604020202020204" pitchFamily="34" charset="0"/>
                <a:cs typeface="Arial" panose="020B0604020202020204" pitchFamily="34" charset="0"/>
              </a:rPr>
              <a:t>En la revisión de las declaraciones tributarias del mes de abril 2017 se identificaron en la declaración del impuesto al valor agregado IVA del segundo bimestre, las siguientes situaciones:</a:t>
            </a:r>
          </a:p>
          <a:p>
            <a:pPr marL="0" lvl="1" algn="just">
              <a:lnSpc>
                <a:spcPct val="98000"/>
              </a:lnSpc>
              <a:defRPr/>
            </a:pPr>
            <a:endParaRPr lang="es-CO" altLang="es-CO" sz="1200" dirty="0">
              <a:latin typeface="Arial" panose="020B0604020202020204" pitchFamily="34" charset="0"/>
              <a:cs typeface="Arial" panose="020B0604020202020204" pitchFamily="34" charset="0"/>
            </a:endParaRPr>
          </a:p>
          <a:p>
            <a:pPr marL="171450" lvl="1" indent="-171450" algn="just">
              <a:lnSpc>
                <a:spcPct val="98000"/>
              </a:lnSpc>
              <a:buFont typeface="Arial" panose="020B0604020202020204" pitchFamily="34" charset="0"/>
              <a:buChar char="•"/>
              <a:defRPr/>
            </a:pPr>
            <a:r>
              <a:rPr lang="es-CO" altLang="es-CO" sz="1200" dirty="0">
                <a:latin typeface="Arial" panose="020B0604020202020204" pitchFamily="34" charset="0"/>
                <a:cs typeface="Arial" panose="020B0604020202020204" pitchFamily="34" charset="0"/>
              </a:rPr>
              <a:t>Diferencia de $3 millones en el valor de los ingresos declarados en el renglón 39 de la declaración, dato que fue corregido durante la revisión.</a:t>
            </a:r>
          </a:p>
          <a:p>
            <a:pPr marL="171450" lvl="1" indent="-171450" algn="just">
              <a:lnSpc>
                <a:spcPct val="98000"/>
              </a:lnSpc>
              <a:buFont typeface="Arial" panose="020B0604020202020204" pitchFamily="34" charset="0"/>
              <a:buChar char="•"/>
              <a:defRPr/>
            </a:pPr>
            <a:endParaRPr lang="es-CO" altLang="es-CO" sz="1200" dirty="0">
              <a:latin typeface="Arial" panose="020B0604020202020204" pitchFamily="34" charset="0"/>
              <a:cs typeface="Arial" panose="020B0604020202020204" pitchFamily="34" charset="0"/>
            </a:endParaRPr>
          </a:p>
          <a:p>
            <a:pPr marL="171450" lvl="1" indent="-171450" algn="just">
              <a:lnSpc>
                <a:spcPct val="98000"/>
              </a:lnSpc>
              <a:buFont typeface="Arial" panose="020B0604020202020204" pitchFamily="34" charset="0"/>
              <a:buChar char="•"/>
              <a:defRPr/>
            </a:pPr>
            <a:r>
              <a:rPr lang="es-CO" altLang="es-CO" sz="1200" dirty="0">
                <a:latin typeface="Arial" panose="020B0604020202020204" pitchFamily="34" charset="0"/>
                <a:cs typeface="Arial" panose="020B0604020202020204" pitchFamily="34" charset="0"/>
              </a:rPr>
              <a:t>Al revisar inicialmente la declaración del impuesto sobre las ventas, se observó que el valor de $180 millones registrado en el renglón 52 del borrador correspondiente a compras de servicios gravados a la tarifa general, no coincidía con los registros suministrados por la Cámara de Comercio, situación que no fue resuelta por la Cámara de Comercio durante nuestra visita, por lo cual se reprogramó dicha revisión en una fecha diferente, la cual tuvo un resultado satisfactorio, determinando que el valor a declarar en dicho renglón es de $1.512 millones. </a:t>
            </a:r>
          </a:p>
          <a:p>
            <a:pPr marL="171450" lvl="1" indent="-171450" algn="just">
              <a:lnSpc>
                <a:spcPct val="98000"/>
              </a:lnSpc>
              <a:buFont typeface="Arial" panose="020B0604020202020204" pitchFamily="34" charset="0"/>
              <a:buChar char="•"/>
              <a:defRPr/>
            </a:pPr>
            <a:endParaRPr lang="es-CO" altLang="es-CO" sz="1200" dirty="0">
              <a:latin typeface="Arial" panose="020B0604020202020204" pitchFamily="34" charset="0"/>
              <a:cs typeface="Arial" panose="020B0604020202020204" pitchFamily="34" charset="0"/>
            </a:endParaRPr>
          </a:p>
          <a:p>
            <a:pPr marL="0" lvl="1" algn="just">
              <a:lnSpc>
                <a:spcPct val="98000"/>
              </a:lnSpc>
              <a:defRPr/>
            </a:pPr>
            <a:r>
              <a:rPr lang="es-CO" altLang="es-CO" sz="1200" dirty="0">
                <a:latin typeface="Arial" panose="020B0604020202020204" pitchFamily="34" charset="0"/>
                <a:cs typeface="Arial" panose="020B0604020202020204" pitchFamily="34" charset="0"/>
              </a:rPr>
              <a:t>Es importante que la Cámara de Comercio de Cali valide las anteriores situaciones, y adelante las gestiones necesarias que permitan fortalecer las actividades de control previo a la presentación de la declaraciones tributarias, dejando evidencia de las personas que intervienen. </a:t>
            </a:r>
          </a:p>
          <a:p>
            <a:pPr marL="273050" lvl="1" indent="-273050" algn="just">
              <a:lnSpc>
                <a:spcPct val="98000"/>
              </a:lnSpc>
              <a:defRPr/>
            </a:pPr>
            <a:endParaRPr lang="es-CO" altLang="es-CO" sz="1200" b="1" u="sng" dirty="0">
              <a:solidFill>
                <a:prstClr val="black"/>
              </a:solidFill>
              <a:latin typeface="Arial" panose="020B0604020202020204" pitchFamily="34" charset="0"/>
              <a:cs typeface="Arial" panose="020B0604020202020204" pitchFamily="34" charset="0"/>
            </a:endParaRPr>
          </a:p>
          <a:p>
            <a:pPr marL="0" lvl="1" algn="just">
              <a:lnSpc>
                <a:spcPct val="98000"/>
              </a:lnSpc>
              <a:defRPr/>
            </a:pPr>
            <a:r>
              <a:rPr lang="es-CO" altLang="es-CO" sz="1200" b="1" dirty="0">
                <a:latin typeface="Arial" panose="020B0604020202020204" pitchFamily="34" charset="0"/>
                <a:cs typeface="Arial" panose="020B0604020202020204" pitchFamily="34" charset="0"/>
              </a:rPr>
              <a:t>Comentario de la </a:t>
            </a:r>
            <a:r>
              <a:rPr lang="es-CO" altLang="es-CO" sz="1200" b="1" dirty="0" smtClean="0">
                <a:latin typeface="Arial" panose="020B0604020202020204" pitchFamily="34" charset="0"/>
                <a:cs typeface="Arial" panose="020B0604020202020204" pitchFamily="34" charset="0"/>
              </a:rPr>
              <a:t>administración. </a:t>
            </a:r>
            <a:r>
              <a:rPr lang="es-CO" altLang="es-CO" sz="1200" dirty="0" smtClean="0">
                <a:latin typeface="Arial" panose="020B0604020202020204" pitchFamily="34" charset="0"/>
                <a:cs typeface="Arial" panose="020B0604020202020204" pitchFamily="34" charset="0"/>
              </a:rPr>
              <a:t>Las </a:t>
            </a:r>
            <a:r>
              <a:rPr lang="es-CO" altLang="es-CO" sz="1200" dirty="0">
                <a:latin typeface="Arial" panose="020B0604020202020204" pitchFamily="34" charset="0"/>
                <a:cs typeface="Arial" panose="020B0604020202020204" pitchFamily="34" charset="0"/>
              </a:rPr>
              <a:t>diferencias mencionadas se presentaron en el borrador de la declaración durante el proceso de revisión previa a su presentación.  La declaración presentada a la DIAN no presenta errores ni diferencias.</a:t>
            </a:r>
          </a:p>
          <a:p>
            <a:pPr marL="273050" lvl="1" indent="-273050" algn="just">
              <a:lnSpc>
                <a:spcPct val="98000"/>
              </a:lnSpc>
              <a:defRPr/>
            </a:pPr>
            <a:endParaRPr lang="es-CO" altLang="es-CO" sz="1200" b="1" dirty="0" smtClean="0">
              <a:solidFill>
                <a:srgbClr val="FF0000"/>
              </a:solidFill>
              <a:latin typeface="Arial" panose="020B0604020202020204" pitchFamily="34" charset="0"/>
              <a:cs typeface="Arial" panose="020B0604020202020204" pitchFamily="34" charset="0"/>
            </a:endParaRPr>
          </a:p>
          <a:p>
            <a:pPr marL="273050" lvl="1" indent="-273050" algn="just">
              <a:lnSpc>
                <a:spcPct val="98000"/>
              </a:lnSpc>
              <a:defRPr/>
            </a:pPr>
            <a:endParaRPr lang="es-CO" altLang="es-CO" sz="1200" b="1" dirty="0">
              <a:solidFill>
                <a:srgbClr val="FF0000"/>
              </a:solidFill>
              <a:latin typeface="Arial" panose="020B0604020202020204" pitchFamily="34" charset="0"/>
              <a:cs typeface="Arial" panose="020B0604020202020204" pitchFamily="34" charset="0"/>
            </a:endParaRPr>
          </a:p>
          <a:p>
            <a:pPr marL="174625" lvl="0" indent="-174625">
              <a:lnSpc>
                <a:spcPct val="98000"/>
              </a:lnSpc>
            </a:pPr>
            <a:r>
              <a:rPr lang="es-CO" altLang="es-CO" sz="1200" b="1" dirty="0">
                <a:solidFill>
                  <a:prstClr val="black"/>
                </a:solidFill>
                <a:latin typeface="Arial" panose="020B0604020202020204" pitchFamily="34" charset="0"/>
                <a:cs typeface="Arial" panose="020B0604020202020204" pitchFamily="34" charset="0"/>
              </a:rPr>
              <a:t>2.	</a:t>
            </a:r>
            <a:r>
              <a:rPr lang="es-ES" sz="1200" b="1" u="sng" dirty="0">
                <a:latin typeface="Arial" panose="020B0604020202020204" pitchFamily="34" charset="0"/>
                <a:cs typeface="Arial" panose="020B0604020202020204" pitchFamily="34" charset="0"/>
              </a:rPr>
              <a:t>Actualización de información formulario RUT.</a:t>
            </a:r>
            <a:endParaRPr lang="es-CO" sz="1200" u="sng" dirty="0">
              <a:latin typeface="Arial" panose="020B0604020202020204" pitchFamily="34" charset="0"/>
              <a:cs typeface="Arial" panose="020B0604020202020204" pitchFamily="34" charset="0"/>
            </a:endParaRPr>
          </a:p>
          <a:p>
            <a:pPr>
              <a:lnSpc>
                <a:spcPct val="98000"/>
              </a:lnSpc>
            </a:pPr>
            <a:r>
              <a:rPr lang="es-ES" sz="1200" dirty="0">
                <a:latin typeface="Arial" panose="020B0604020202020204" pitchFamily="34" charset="0"/>
                <a:cs typeface="Arial" panose="020B0604020202020204" pitchFamily="34" charset="0"/>
              </a:rPr>
              <a:t>     </a:t>
            </a:r>
            <a:endParaRPr lang="es-CO" sz="1200" dirty="0">
              <a:latin typeface="Arial" panose="020B0604020202020204" pitchFamily="34" charset="0"/>
              <a:cs typeface="Arial" panose="020B0604020202020204" pitchFamily="34" charset="0"/>
            </a:endParaRPr>
          </a:p>
          <a:p>
            <a:pPr algn="just">
              <a:lnSpc>
                <a:spcPct val="98000"/>
              </a:lnSpc>
            </a:pPr>
            <a:r>
              <a:rPr lang="es-ES" sz="1200" dirty="0">
                <a:latin typeface="Arial" panose="020B0604020202020204" pitchFamily="34" charset="0"/>
                <a:cs typeface="Arial" panose="020B0604020202020204" pitchFamily="34" charset="0"/>
              </a:rPr>
              <a:t>Al validar la actualización de la información legal reportada en el Formulario de Registro Único Tributario (RUT), se pudo observar que a la fecha de nuestra visita aun no se había actualizado la información correspondiente a la ultima de reforma de los estatutos de la Cámara adoptados por la Junta Directiva mediante acta No. 1802 bajo la resolución No 2 del 18 de mayo de 2016 y aprobados por la Superintendencia de industria y Comercio mediante resolución No. 43948 de julio 5 de 2016. </a:t>
            </a:r>
          </a:p>
          <a:p>
            <a:pPr algn="just">
              <a:lnSpc>
                <a:spcPct val="98000"/>
              </a:lnSpc>
            </a:pPr>
            <a:endParaRPr lang="es-ES" sz="1200" dirty="0">
              <a:latin typeface="Arial" panose="020B0604020202020204" pitchFamily="34" charset="0"/>
              <a:cs typeface="Arial" panose="020B0604020202020204" pitchFamily="34" charset="0"/>
            </a:endParaRPr>
          </a:p>
          <a:p>
            <a:pPr algn="just">
              <a:lnSpc>
                <a:spcPct val="98000"/>
              </a:lnSpc>
            </a:pPr>
            <a:endParaRPr lang="es-CO" sz="120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35629448"/>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Marcador de contenido"/>
          <p:cNvSpPr>
            <a:spLocks noGrp="1"/>
          </p:cNvSpPr>
          <p:nvPr>
            <p:ph idx="1"/>
          </p:nvPr>
        </p:nvSpPr>
        <p:spPr>
          <a:xfrm>
            <a:off x="457200" y="1052736"/>
            <a:ext cx="8229600" cy="5073427"/>
          </a:xfrm>
        </p:spPr>
        <p:txBody>
          <a:bodyPr>
            <a:noAutofit/>
          </a:bodyPr>
          <a:lstStyle/>
          <a:p>
            <a:pPr marL="0" indent="0" algn="ctr">
              <a:buNone/>
              <a:defRPr/>
            </a:pPr>
            <a:r>
              <a:rPr lang="es-CO" altLang="es-CO" sz="1800" b="1" dirty="0">
                <a:latin typeface="Arial" panose="020B0604020202020204" pitchFamily="34" charset="0"/>
                <a:cs typeface="Arial" panose="020B0604020202020204" pitchFamily="34" charset="0"/>
              </a:rPr>
              <a:t>                                                         </a:t>
            </a:r>
          </a:p>
        </p:txBody>
      </p:sp>
      <p:sp>
        <p:nvSpPr>
          <p:cNvPr id="4" name="3 Marcador de número de diapositiva"/>
          <p:cNvSpPr>
            <a:spLocks noGrp="1"/>
          </p:cNvSpPr>
          <p:nvPr>
            <p:ph type="sldNum" sz="quarter" idx="12"/>
          </p:nvPr>
        </p:nvSpPr>
        <p:spPr/>
        <p:txBody>
          <a:bodyPr/>
          <a:lstStyle/>
          <a:p>
            <a:fld id="{3F22BD22-150A-4D9E-9AB7-089112A95F73}" type="slidenum">
              <a:rPr lang="es-CO" smtClean="0">
                <a:solidFill>
                  <a:prstClr val="black"/>
                </a:solidFill>
              </a:rPr>
              <a:pPr/>
              <a:t>8</a:t>
            </a:fld>
            <a:endParaRPr lang="es-CO" dirty="0">
              <a:solidFill>
                <a:prstClr val="black"/>
              </a:solidFill>
            </a:endParaRPr>
          </a:p>
        </p:txBody>
      </p:sp>
      <p:sp>
        <p:nvSpPr>
          <p:cNvPr id="2" name="1 Rectángulo"/>
          <p:cNvSpPr/>
          <p:nvPr/>
        </p:nvSpPr>
        <p:spPr>
          <a:xfrm>
            <a:off x="539552" y="1443841"/>
            <a:ext cx="8208912" cy="276999"/>
          </a:xfrm>
          <a:prstGeom prst="rect">
            <a:avLst/>
          </a:prstGeom>
        </p:spPr>
        <p:txBody>
          <a:bodyPr wrap="square">
            <a:spAutoFit/>
          </a:bodyPr>
          <a:lstStyle/>
          <a:p>
            <a:pPr algn="just">
              <a:defRPr/>
            </a:pPr>
            <a:endParaRPr lang="es-CO" sz="1200" dirty="0">
              <a:solidFill>
                <a:prstClr val="black"/>
              </a:solidFill>
              <a:latin typeface="Arial" panose="020B0604020202020204" pitchFamily="34" charset="0"/>
              <a:cs typeface="Arial" panose="020B0604020202020204" pitchFamily="34" charset="0"/>
            </a:endParaRPr>
          </a:p>
        </p:txBody>
      </p:sp>
      <p:sp>
        <p:nvSpPr>
          <p:cNvPr id="9" name="Título 1"/>
          <p:cNvSpPr>
            <a:spLocks noGrp="1"/>
          </p:cNvSpPr>
          <p:nvPr>
            <p:ph type="title"/>
          </p:nvPr>
        </p:nvSpPr>
        <p:spPr>
          <a:xfrm>
            <a:off x="662880" y="188640"/>
            <a:ext cx="8229600" cy="414661"/>
          </a:xfrm>
        </p:spPr>
        <p:txBody>
          <a:bodyPr>
            <a:normAutofit/>
          </a:bodyPr>
          <a:lstStyle/>
          <a:p>
            <a:pPr algn="r"/>
            <a:r>
              <a:rPr lang="es-ES_tradnl" altLang="es-CO" sz="2000" b="1" dirty="0">
                <a:latin typeface="Arial" panose="020B0604020202020204" pitchFamily="34" charset="0"/>
                <a:cs typeface="Arial" panose="020B0604020202020204" pitchFamily="34" charset="0"/>
              </a:rPr>
              <a:t>II. Comentarios</a:t>
            </a:r>
            <a:endParaRPr lang="es-CO" sz="2000" b="1" dirty="0">
              <a:cs typeface="Arial" pitchFamily="34" charset="0"/>
            </a:endParaRPr>
          </a:p>
        </p:txBody>
      </p:sp>
      <p:sp>
        <p:nvSpPr>
          <p:cNvPr id="10" name="9 Rectángulo"/>
          <p:cNvSpPr/>
          <p:nvPr/>
        </p:nvSpPr>
        <p:spPr>
          <a:xfrm>
            <a:off x="251520" y="620688"/>
            <a:ext cx="8568952" cy="5339795"/>
          </a:xfrm>
          <a:prstGeom prst="rect">
            <a:avLst/>
          </a:prstGeom>
        </p:spPr>
        <p:txBody>
          <a:bodyPr wrap="square">
            <a:spAutoFit/>
          </a:bodyPr>
          <a:lstStyle/>
          <a:p>
            <a:pPr algn="just">
              <a:lnSpc>
                <a:spcPct val="98000"/>
              </a:lnSpc>
            </a:pPr>
            <a:r>
              <a:rPr lang="es-ES" altLang="es-CO" sz="1200" dirty="0">
                <a:latin typeface="Arial" panose="020B0604020202020204" pitchFamily="34" charset="0"/>
                <a:cs typeface="Arial" panose="020B0604020202020204" pitchFamily="34" charset="0"/>
              </a:rPr>
              <a:t>Como consecuencia de lo anterior la Cámara de Comercio puede ser sancionada conforme al articulo No 658-3 del Estatuto Tributario, adicionado en la Ley 1.111 de diciembre de 2006, artículo 49 numeral 3 y 4, en donde se indica que  por no actualizar la información dentro del mes siguiente al hecho que genera por parte de las personas o entidades inscritas en el Registro Único Tributario -RUT. Se impondrá una multa equivalente a una (1) UVT por cada día de retraso en la actualización de la información (el valor de la UVT para el año 2017 es de $31.859)</a:t>
            </a:r>
          </a:p>
          <a:p>
            <a:pPr marL="273050" lvl="1" indent="-273050" algn="just">
              <a:lnSpc>
                <a:spcPct val="98000"/>
              </a:lnSpc>
              <a:defRPr/>
            </a:pPr>
            <a:endParaRPr lang="es-CO" altLang="es-CO" sz="1200" b="1" dirty="0" smtClean="0">
              <a:solidFill>
                <a:srgbClr val="FF0000"/>
              </a:solidFill>
              <a:latin typeface="Arial" panose="020B0604020202020204" pitchFamily="34" charset="0"/>
              <a:cs typeface="Arial" panose="020B0604020202020204" pitchFamily="34" charset="0"/>
            </a:endParaRPr>
          </a:p>
          <a:p>
            <a:pPr marL="273050" lvl="1" indent="-273050" algn="just">
              <a:lnSpc>
                <a:spcPct val="98000"/>
              </a:lnSpc>
              <a:defRPr/>
            </a:pPr>
            <a:r>
              <a:rPr lang="es-CO" altLang="es-CO" sz="1200" b="1" dirty="0" smtClean="0">
                <a:latin typeface="Arial" panose="020B0604020202020204" pitchFamily="34" charset="0"/>
                <a:cs typeface="Arial" panose="020B0604020202020204" pitchFamily="34" charset="0"/>
              </a:rPr>
              <a:t>Comentario </a:t>
            </a:r>
            <a:r>
              <a:rPr lang="es-CO" altLang="es-CO" sz="1200" b="1" dirty="0">
                <a:latin typeface="Arial" panose="020B0604020202020204" pitchFamily="34" charset="0"/>
                <a:cs typeface="Arial" panose="020B0604020202020204" pitchFamily="34" charset="0"/>
              </a:rPr>
              <a:t>de la </a:t>
            </a:r>
            <a:r>
              <a:rPr lang="es-CO" altLang="es-CO" sz="1200" b="1" dirty="0" smtClean="0">
                <a:latin typeface="Arial" panose="020B0604020202020204" pitchFamily="34" charset="0"/>
                <a:cs typeface="Arial" panose="020B0604020202020204" pitchFamily="34" charset="0"/>
              </a:rPr>
              <a:t>administración: </a:t>
            </a:r>
            <a:r>
              <a:rPr lang="es-CO" altLang="es-CO" sz="1200" dirty="0" smtClean="0">
                <a:latin typeface="Arial" panose="020B0604020202020204" pitchFamily="34" charset="0"/>
                <a:cs typeface="Arial" panose="020B0604020202020204" pitchFamily="34" charset="0"/>
              </a:rPr>
              <a:t>Con </a:t>
            </a:r>
            <a:r>
              <a:rPr lang="es-CO" altLang="es-CO" sz="1200" dirty="0">
                <a:latin typeface="Arial" panose="020B0604020202020204" pitchFamily="34" charset="0"/>
                <a:cs typeface="Arial" panose="020B0604020202020204" pitchFamily="34" charset="0"/>
              </a:rPr>
              <a:t>base en su observación se procedió a actualizar el RUT.</a:t>
            </a:r>
            <a:endParaRPr lang="es-CO" sz="1200" dirty="0" smtClean="0">
              <a:latin typeface="Arial" panose="020B0604020202020204" pitchFamily="34" charset="0"/>
              <a:cs typeface="Arial" panose="020B0604020202020204" pitchFamily="34" charset="0"/>
            </a:endParaRPr>
          </a:p>
          <a:p>
            <a:pPr algn="just">
              <a:lnSpc>
                <a:spcPct val="98000"/>
              </a:lnSpc>
              <a:spcBef>
                <a:spcPct val="0"/>
              </a:spcBef>
              <a:defRPr/>
            </a:pPr>
            <a:endParaRPr lang="es-CO" sz="1200" dirty="0" smtClean="0">
              <a:latin typeface="Arial" panose="020B0604020202020204" pitchFamily="34" charset="0"/>
              <a:cs typeface="Arial" panose="020B0604020202020204" pitchFamily="34" charset="0"/>
            </a:endParaRPr>
          </a:p>
          <a:p>
            <a:pPr algn="just">
              <a:lnSpc>
                <a:spcPct val="98000"/>
              </a:lnSpc>
              <a:spcBef>
                <a:spcPct val="0"/>
              </a:spcBef>
              <a:defRPr/>
            </a:pPr>
            <a:r>
              <a:rPr lang="es-CO" sz="1200" dirty="0" smtClean="0">
                <a:latin typeface="Arial" panose="020B0604020202020204" pitchFamily="34" charset="0"/>
                <a:cs typeface="Arial" panose="020B0604020202020204" pitchFamily="34" charset="0"/>
              </a:rPr>
              <a:t>Es </a:t>
            </a:r>
            <a:r>
              <a:rPr lang="es-CO" sz="1200" dirty="0">
                <a:latin typeface="Arial" panose="020B0604020202020204" pitchFamily="34" charset="0"/>
                <a:cs typeface="Arial" panose="020B0604020202020204" pitchFamily="34" charset="0"/>
              </a:rPr>
              <a:t>importante que la Cámara de Comercio actualice lo antes posible </a:t>
            </a:r>
            <a:r>
              <a:rPr lang="es-ES" sz="1200" dirty="0">
                <a:latin typeface="Arial" panose="020B0604020202020204" pitchFamily="34" charset="0"/>
                <a:cs typeface="Arial" panose="020B0604020202020204" pitchFamily="34" charset="0"/>
              </a:rPr>
              <a:t>ante la Dirección de Impuestos y Aduanas Nacionales (DIAN) la información registrada en el RUT, y de esta forma evitar posibles sanciones que puedan afectar en cualquier aspecto significativo la situación económica y financiera de la Entidad.</a:t>
            </a:r>
            <a:endParaRPr lang="es-CO" altLang="es-CO" sz="1200" b="1" dirty="0">
              <a:latin typeface="Arial" panose="020B0604020202020204" pitchFamily="34" charset="0"/>
              <a:cs typeface="Arial" panose="020B0604020202020204" pitchFamily="34" charset="0"/>
            </a:endParaRPr>
          </a:p>
          <a:p>
            <a:pPr marL="174625" indent="-174625" algn="just">
              <a:lnSpc>
                <a:spcPct val="98000"/>
              </a:lnSpc>
              <a:spcBef>
                <a:spcPct val="0"/>
              </a:spcBef>
              <a:defRPr/>
            </a:pPr>
            <a:endParaRPr lang="es-CO" altLang="es-CO" sz="1200" b="1" dirty="0">
              <a:latin typeface="Arial" panose="020B0604020202020204" pitchFamily="34" charset="0"/>
            </a:endParaRPr>
          </a:p>
          <a:p>
            <a:pPr marL="174625" indent="-174625" algn="just">
              <a:lnSpc>
                <a:spcPct val="98000"/>
              </a:lnSpc>
              <a:spcBef>
                <a:spcPct val="0"/>
              </a:spcBef>
              <a:defRPr/>
            </a:pPr>
            <a:endParaRPr lang="es-CO" altLang="es-CO" sz="1200" b="1" dirty="0">
              <a:latin typeface="Arial" panose="020B0604020202020204" pitchFamily="34" charset="0"/>
            </a:endParaRPr>
          </a:p>
          <a:p>
            <a:pPr marL="174625" indent="-174625" algn="just">
              <a:lnSpc>
                <a:spcPct val="98000"/>
              </a:lnSpc>
              <a:spcBef>
                <a:spcPct val="0"/>
              </a:spcBef>
              <a:defRPr/>
            </a:pPr>
            <a:r>
              <a:rPr lang="es-CO" altLang="es-CO" sz="1200" b="1" dirty="0" smtClean="0">
                <a:latin typeface="Arial" panose="020B0604020202020204" pitchFamily="34" charset="0"/>
              </a:rPr>
              <a:t>3</a:t>
            </a:r>
            <a:r>
              <a:rPr lang="es-CO" altLang="es-CO" sz="1200" b="1" dirty="0">
                <a:latin typeface="Arial" panose="020B0604020202020204" pitchFamily="34" charset="0"/>
              </a:rPr>
              <a:t>.	</a:t>
            </a:r>
            <a:r>
              <a:rPr lang="es-CO" altLang="es-CO" sz="1200" b="1" u="sng" dirty="0">
                <a:latin typeface="Arial" panose="020B0604020202020204" pitchFamily="34" charset="0"/>
              </a:rPr>
              <a:t>Acumulación de periodos de </a:t>
            </a:r>
            <a:r>
              <a:rPr lang="es-CO" altLang="es-CO" sz="1200" b="1" u="sng" dirty="0" smtClean="0">
                <a:latin typeface="Arial" panose="020B0604020202020204" pitchFamily="34" charset="0"/>
              </a:rPr>
              <a:t>vacaciones.</a:t>
            </a:r>
            <a:endParaRPr lang="es-CO" altLang="es-CO" sz="1200" b="1" u="sng" dirty="0">
              <a:latin typeface="Arial" panose="020B0604020202020204" pitchFamily="34" charset="0"/>
            </a:endParaRPr>
          </a:p>
          <a:p>
            <a:pPr algn="just">
              <a:lnSpc>
                <a:spcPct val="98000"/>
              </a:lnSpc>
              <a:spcBef>
                <a:spcPct val="0"/>
              </a:spcBef>
              <a:defRPr/>
            </a:pPr>
            <a:endParaRPr lang="es-CO" altLang="es-CO" sz="1200" b="1" dirty="0">
              <a:latin typeface="Arial" panose="020B0604020202020204" pitchFamily="34" charset="0"/>
            </a:endParaRPr>
          </a:p>
          <a:p>
            <a:pPr algn="just">
              <a:lnSpc>
                <a:spcPct val="98000"/>
              </a:lnSpc>
              <a:spcBef>
                <a:spcPct val="0"/>
              </a:spcBef>
              <a:defRPr/>
            </a:pPr>
            <a:r>
              <a:rPr lang="es-ES" altLang="es-CO" sz="1200" dirty="0">
                <a:latin typeface="Arial" panose="020B0604020202020204" pitchFamily="34" charset="0"/>
              </a:rPr>
              <a:t>En la revisión efectuada a la nómina, se identificaron dos (2) colaboradores con tres (3) periodos de vacaciones acumulados y veinte dos (22) colaboradores con dos (2) periodos acumulados.</a:t>
            </a:r>
          </a:p>
          <a:p>
            <a:pPr algn="just">
              <a:lnSpc>
                <a:spcPct val="98000"/>
              </a:lnSpc>
              <a:spcBef>
                <a:spcPct val="0"/>
              </a:spcBef>
              <a:defRPr/>
            </a:pPr>
            <a:endParaRPr lang="es-ES" altLang="es-CO" sz="1200" dirty="0">
              <a:latin typeface="Arial" panose="020B0604020202020204" pitchFamily="34" charset="0"/>
            </a:endParaRPr>
          </a:p>
          <a:p>
            <a:pPr algn="just">
              <a:lnSpc>
                <a:spcPct val="98000"/>
              </a:lnSpc>
              <a:spcBef>
                <a:spcPct val="0"/>
              </a:spcBef>
              <a:defRPr/>
            </a:pPr>
            <a:r>
              <a:rPr lang="es-ES" altLang="es-CO" sz="1200" dirty="0">
                <a:latin typeface="Arial" panose="020B0604020202020204" pitchFamily="34" charset="0"/>
              </a:rPr>
              <a:t>La situación antes descrita conlleva a que la Entidad incurra en el incumplimiento de las disposiciones establecidas en código sustantivo del trabajo en virtud del art. 488 el cual hace referencia a la prescripción de las vacaciones y al art. 190 el cual  establece que: “</a:t>
            </a:r>
            <a:r>
              <a:rPr lang="es-ES" altLang="es-CO" sz="1200" i="1" dirty="0">
                <a:latin typeface="Arial" panose="020B0604020202020204" pitchFamily="34" charset="0"/>
              </a:rPr>
              <a:t>Es </a:t>
            </a:r>
            <a:r>
              <a:rPr lang="es-CO" altLang="es-CO" sz="1200" i="1" dirty="0">
                <a:latin typeface="Arial" panose="020B0604020202020204" pitchFamily="34" charset="0"/>
              </a:rPr>
              <a:t>obligación del empleador otorgar al año por lo menos 6 días hábiles continuos de vacaciones, los que no son acumulables. Las partes pueden convenir en acumular los días restantes de vacaciones hasta por dos años y cuando se trate de trabajadores técnicos, especializados, de confianza, de manejo o de extranjeros que presten sus servicios en lugares distintos a los de residencia de sus familiares se pueden acumular hasta 4 años. Su acumulación solo será viable si el trabajador lo solicita .”</a:t>
            </a:r>
          </a:p>
          <a:p>
            <a:pPr algn="just">
              <a:lnSpc>
                <a:spcPct val="98000"/>
              </a:lnSpc>
              <a:spcBef>
                <a:spcPct val="0"/>
              </a:spcBef>
              <a:defRPr/>
            </a:pPr>
            <a:endParaRPr lang="es-ES" altLang="es-CO" sz="1200" b="1" dirty="0">
              <a:latin typeface="Arial" panose="020B0604020202020204" pitchFamily="34" charset="0"/>
            </a:endParaRPr>
          </a:p>
          <a:p>
            <a:pPr algn="just">
              <a:lnSpc>
                <a:spcPct val="98000"/>
              </a:lnSpc>
              <a:spcBef>
                <a:spcPct val="0"/>
              </a:spcBef>
              <a:buFontTx/>
              <a:buNone/>
              <a:defRPr/>
            </a:pPr>
            <a:r>
              <a:rPr lang="es-ES" altLang="es-CO" sz="1200" dirty="0">
                <a:latin typeface="Arial" panose="020B0604020202020204" pitchFamily="34" charset="0"/>
              </a:rPr>
              <a:t>Sería  importante que la Cámara de Comercio defina con cada jefe de área involucrada, el cronograma de vacaciones para el año en curso y autorizar el disfrute de vacaciones a los colaboradores que presentan un mayor número de periodos acumulados, y así dar cumplimiento a la norma</a:t>
            </a:r>
            <a:r>
              <a:rPr lang="es-ES" altLang="es-CO" sz="1200" dirty="0" smtClean="0">
                <a:latin typeface="Arial" panose="020B0604020202020204" pitchFamily="34" charset="0"/>
              </a:rPr>
              <a:t>.</a:t>
            </a:r>
            <a:endParaRPr lang="es-ES" altLang="es-CO" sz="1200" dirty="0">
              <a:latin typeface="Arial" panose="020B0604020202020204" pitchFamily="34" charset="0"/>
            </a:endParaRPr>
          </a:p>
        </p:txBody>
      </p:sp>
    </p:spTree>
    <p:extLst>
      <p:ext uri="{BB962C8B-B14F-4D97-AF65-F5344CB8AC3E}">
        <p14:creationId xmlns:p14="http://schemas.microsoft.com/office/powerpoint/2010/main" val="231272280"/>
      </p:ext>
    </p:extLst>
  </p:cSld>
  <p:clrMapOvr>
    <a:masterClrMapping/>
  </p:clrMapOvr>
  <p:transition spd="slow">
    <p:push dir="u"/>
  </p:transition>
</p:sld>
</file>

<file path=ppt/theme/theme1.xml><?xml version="1.0" encoding="utf-8"?>
<a:theme xmlns:a="http://schemas.openxmlformats.org/drawingml/2006/main" name="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4_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_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5_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6_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41937</TotalTime>
  <Words>4764</Words>
  <Application>Microsoft Office PowerPoint</Application>
  <PresentationFormat>Presentación en pantalla (4:3)</PresentationFormat>
  <Paragraphs>792</Paragraphs>
  <Slides>21</Slides>
  <Notes>0</Notes>
  <HiddenSlides>0</HiddenSlides>
  <MMClips>0</MMClips>
  <ScaleCrop>false</ScaleCrop>
  <HeadingPairs>
    <vt:vector size="4" baseType="variant">
      <vt:variant>
        <vt:lpstr>Tema</vt:lpstr>
      </vt:variant>
      <vt:variant>
        <vt:i4>7</vt:i4>
      </vt:variant>
      <vt:variant>
        <vt:lpstr>Títulos de diapositiva</vt:lpstr>
      </vt:variant>
      <vt:variant>
        <vt:i4>21</vt:i4>
      </vt:variant>
    </vt:vector>
  </HeadingPairs>
  <TitlesOfParts>
    <vt:vector size="28" baseType="lpstr">
      <vt:lpstr>Diseño personalizado</vt:lpstr>
      <vt:lpstr>3_Diseño personalizado</vt:lpstr>
      <vt:lpstr>4_Diseño personalizado</vt:lpstr>
      <vt:lpstr>2_Diseño personalizado</vt:lpstr>
      <vt:lpstr>1_Diseño personalizado</vt:lpstr>
      <vt:lpstr>5_Diseño personalizado</vt:lpstr>
      <vt:lpstr>6_Diseño personalizado</vt:lpstr>
      <vt:lpstr>Presentación de PowerPoint</vt:lpstr>
      <vt:lpstr>Presentación de PowerPoint</vt:lpstr>
      <vt:lpstr>Confidencialidad de la información</vt:lpstr>
      <vt:lpstr>Presentación de PowerPoint</vt:lpstr>
      <vt:lpstr>Presentación de PowerPoint</vt:lpstr>
      <vt:lpstr>I. Objetivos, metodología y alcance</vt:lpstr>
      <vt:lpstr>I. Objetivos, metodología y alcance</vt:lpstr>
      <vt:lpstr>II. Comentarios</vt:lpstr>
      <vt:lpstr>II. Comentarios</vt:lpstr>
      <vt:lpstr>II. Comentarios</vt:lpstr>
      <vt:lpstr>III. Análisis de variaciones</vt:lpstr>
      <vt:lpstr>III. Análisis de variaciones</vt:lpstr>
      <vt:lpstr>III. Análisis de variaciones</vt:lpstr>
      <vt:lpstr>III. Análisis de variaciones</vt:lpstr>
      <vt:lpstr>III. Análisis de variaciones</vt:lpstr>
      <vt:lpstr>III. Análisis de variaciones</vt:lpstr>
      <vt:lpstr>IV. Análisis y cumplimiento presupuestal </vt:lpstr>
      <vt:lpstr>IV. Análisis y cumplimiento presupuestal  </vt:lpstr>
      <vt:lpstr>V. Seguimiento Informes Anteriores</vt:lpstr>
      <vt:lpstr>V. Seguimiento Informes Anteriores</vt:lpstr>
      <vt:lpstr>VI. Conclusión general</vt:lpstr>
    </vt:vector>
  </TitlesOfParts>
  <Company>Luffi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Luffi</dc:creator>
  <cp:lastModifiedBy>Maryury Figueroa</cp:lastModifiedBy>
  <cp:revision>1709</cp:revision>
  <cp:lastPrinted>2017-05-30T20:47:42Z</cp:lastPrinted>
  <dcterms:created xsi:type="dcterms:W3CDTF">2015-07-17T20:14:05Z</dcterms:created>
  <dcterms:modified xsi:type="dcterms:W3CDTF">2017-05-30T20:52:02Z</dcterms:modified>
</cp:coreProperties>
</file>