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charts/chart13.xml" ContentType="application/vnd.openxmlformats-officedocument.drawingml.char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21.xml" ContentType="application/vnd.openxmlformats-officedocument.theme+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theme/theme15.xml" ContentType="application/vnd.openxmlformats-officedocument.theme+xml"/>
  <Override PartName="/ppt/charts/chart10.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heme/themeOverride3.xml" ContentType="application/vnd.openxmlformats-officedocument.themeOverr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theme/theme23.xml" ContentType="application/vnd.openxmlformats-officedocument.theme+xml"/>
  <Override PartName="/ppt/slideLayouts/slideLayout205.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charts/chart12.xml" ContentType="application/vnd.openxmlformats-officedocument.drawingml.chart+xml"/>
  <Override PartName="/ppt/slideMasters/slideMaster21.xml" ContentType="application/vnd.openxmlformats-officedocument.presentationml.slideMaster+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theme/theme20.xml" ContentType="application/vnd.openxmlformats-officedocument.theme+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charts/chart2.xml" ContentType="application/vnd.openxmlformats-officedocument.drawingml.char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theme/theme25.xml" ContentType="application/vnd.openxmlformats-officedocument.theme+xml"/>
  <Override PartName="/ppt/charts/chart7.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theme/themeOverride2.xml" ContentType="application/vnd.openxmlformats-officedocument.themeOverr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Default Extension="gif" ContentType="image/gif"/>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theme/theme22.xml" ContentType="application/vnd.openxmlformats-officedocument.theme+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charts/chart4.xml" ContentType="application/vnd.openxmlformats-officedocument.drawingml.char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xls" ContentType="application/vnd.ms-exce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charts/chart9.xml" ContentType="application/vnd.openxmlformats-officedocument.drawingml.chart+xml"/>
  <Override PartName="/ppt/charts/chart11.xml" ContentType="application/vnd.openxmlformats-officedocument.drawingml.char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06.xml" ContentType="application/vnd.openxmlformats-officedocument.presentationml.slideLayout+xml"/>
  <Override PartName="/ppt/theme/theme24.xml" ContentType="application/vnd.openxmlformats-officedocument.theme+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 id="2147484140" r:id="rId2"/>
    <p:sldMasterId id="2147484152" r:id="rId3"/>
    <p:sldMasterId id="2147484159" r:id="rId4"/>
    <p:sldMasterId id="2147484171" r:id="rId5"/>
    <p:sldMasterId id="2147484178" r:id="rId6"/>
    <p:sldMasterId id="2147484190" r:id="rId7"/>
    <p:sldMasterId id="2147484196" r:id="rId8"/>
    <p:sldMasterId id="2147484208" r:id="rId9"/>
    <p:sldMasterId id="2147484216" r:id="rId10"/>
    <p:sldMasterId id="2147484228" r:id="rId11"/>
    <p:sldMasterId id="2147484240" r:id="rId12"/>
    <p:sldMasterId id="2147484367" r:id="rId13"/>
    <p:sldMasterId id="2147484391" r:id="rId14"/>
    <p:sldMasterId id="2147484403" r:id="rId15"/>
    <p:sldMasterId id="2147484409" r:id="rId16"/>
    <p:sldMasterId id="2147484421" r:id="rId17"/>
    <p:sldMasterId id="2147484427" r:id="rId18"/>
    <p:sldMasterId id="2147484439" r:id="rId19"/>
    <p:sldMasterId id="2147484457" r:id="rId20"/>
    <p:sldMasterId id="2147484469" r:id="rId21"/>
    <p:sldMasterId id="2147484481" r:id="rId22"/>
    <p:sldMasterId id="2147484499" r:id="rId23"/>
    <p:sldMasterId id="2147484523" r:id="rId24"/>
  </p:sldMasterIdLst>
  <p:notesMasterIdLst>
    <p:notesMasterId r:id="rId79"/>
  </p:notesMasterIdLst>
  <p:sldIdLst>
    <p:sldId id="260" r:id="rId25"/>
    <p:sldId id="1014" r:id="rId26"/>
    <p:sldId id="646" r:id="rId27"/>
    <p:sldId id="941" r:id="rId28"/>
    <p:sldId id="895" r:id="rId29"/>
    <p:sldId id="942" r:id="rId30"/>
    <p:sldId id="1016" r:id="rId31"/>
    <p:sldId id="991" r:id="rId32"/>
    <p:sldId id="992" r:id="rId33"/>
    <p:sldId id="943" r:id="rId34"/>
    <p:sldId id="945" r:id="rId35"/>
    <p:sldId id="944" r:id="rId36"/>
    <p:sldId id="946" r:id="rId37"/>
    <p:sldId id="994" r:id="rId38"/>
    <p:sldId id="995" r:id="rId39"/>
    <p:sldId id="996" r:id="rId40"/>
    <p:sldId id="993" r:id="rId41"/>
    <p:sldId id="934" r:id="rId42"/>
    <p:sldId id="998" r:id="rId43"/>
    <p:sldId id="997" r:id="rId44"/>
    <p:sldId id="789" r:id="rId45"/>
    <p:sldId id="976" r:id="rId46"/>
    <p:sldId id="938" r:id="rId47"/>
    <p:sldId id="977" r:id="rId48"/>
    <p:sldId id="978" r:id="rId49"/>
    <p:sldId id="939" r:id="rId50"/>
    <p:sldId id="935" r:id="rId51"/>
    <p:sldId id="947" r:id="rId52"/>
    <p:sldId id="1002" r:id="rId53"/>
    <p:sldId id="1003" r:id="rId54"/>
    <p:sldId id="1004" r:id="rId55"/>
    <p:sldId id="1006" r:id="rId56"/>
    <p:sldId id="936" r:id="rId57"/>
    <p:sldId id="974" r:id="rId58"/>
    <p:sldId id="975" r:id="rId59"/>
    <p:sldId id="937" r:id="rId60"/>
    <p:sldId id="1015" r:id="rId61"/>
    <p:sldId id="1008" r:id="rId62"/>
    <p:sldId id="1009" r:id="rId63"/>
    <p:sldId id="970" r:id="rId64"/>
    <p:sldId id="971" r:id="rId65"/>
    <p:sldId id="972" r:id="rId66"/>
    <p:sldId id="899" r:id="rId67"/>
    <p:sldId id="1010" r:id="rId68"/>
    <p:sldId id="985" r:id="rId69"/>
    <p:sldId id="999" r:id="rId70"/>
    <p:sldId id="1000" r:id="rId71"/>
    <p:sldId id="1011" r:id="rId72"/>
    <p:sldId id="1012" r:id="rId73"/>
    <p:sldId id="979" r:id="rId74"/>
    <p:sldId id="1013" r:id="rId75"/>
    <p:sldId id="988" r:id="rId76"/>
    <p:sldId id="892" r:id="rId77"/>
    <p:sldId id="645" r:id="rId7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D2D"/>
    <a:srgbClr val="124AA6"/>
    <a:srgbClr val="8DD707"/>
    <a:srgbClr val="FFCC66"/>
    <a:srgbClr val="FFC000"/>
    <a:srgbClr val="7CBE06"/>
    <a:srgbClr val="C0C0C0"/>
    <a:srgbClr val="CDF96B"/>
    <a:srgbClr val="ADF50B"/>
    <a:srgbClr val="00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1429" autoAdjust="0"/>
  </p:normalViewPr>
  <p:slideViewPr>
    <p:cSldViewPr>
      <p:cViewPr>
        <p:scale>
          <a:sx n="94" d="100"/>
          <a:sy n="94" d="100"/>
        </p:scale>
        <p:origin x="-480" y="-2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8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Hoja_de_c_lculo_de_Microsoft_Office_Excel6.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Downloads\URUMOL_arg03609_2_21_2013_1_37_9.xls"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file:///C:\Users\USER\Documents\MARCE\ECUADOR.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USER\Documents\MARCE\ECUADOR.xlsx" TargetMode="External"/><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Office_Excel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ARAUJO%20IBARRA\PRESENTACIONES\INTERNAS\INSUMOS%20PRESENTACION%20CCC\Copia%20de%203%20-%20CHILE%20TLC%20USA.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Office_Excel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Office_Excel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oleObject" Target="file:///C:\MARCELA%20CABAL\EMPRESAS\CCC\PORTAL%20TLC\CAP&#205;TULO%206\ImpoExpo2011%20-%20VALLE%20Y%20COLOMBIA%20v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MARCELA%20CABAL\EMPRESAS\CCC\PORTAL%20TLC\CAP&#205;TULO%206\ImpoExpo2011%20-%20VALLE%20Y%20COLOMBIA%20v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Tocampo\AppData\Local\Microsoft\Windows\Temporary%20Internet%20Files\Content.Outlook\C87RQQDS\ImpoExpo%20Valle%20EEUU.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lang val="es-ES"/>
  <c:style val="26"/>
  <c:chart>
    <c:autoTitleDeleted val="1"/>
    <c:plotArea>
      <c:layout>
        <c:manualLayout>
          <c:layoutTarget val="inner"/>
          <c:xMode val="edge"/>
          <c:yMode val="edge"/>
          <c:x val="8.1381895636368162E-2"/>
          <c:y val="0.12250543941374302"/>
          <c:w val="0.52205913823782801"/>
          <c:h val="0.64134165343113747"/>
        </c:manualLayout>
      </c:layout>
      <c:barChart>
        <c:barDir val="col"/>
        <c:grouping val="clustered"/>
        <c:ser>
          <c:idx val="0"/>
          <c:order val="0"/>
          <c:tx>
            <c:strRef>
              <c:f>Hoja1!$B$1</c:f>
              <c:strCache>
                <c:ptCount val="1"/>
                <c:pt idx="0">
                  <c:v>Impo Peru desde EE.UU</c:v>
                </c:pt>
              </c:strCache>
            </c:strRef>
          </c:tx>
          <c:dLbls>
            <c:txPr>
              <a:bodyPr/>
              <a:lstStyle/>
              <a:p>
                <a:pPr>
                  <a:defRPr sz="1400"/>
                </a:pPr>
                <a:endParaRPr lang="es-ES"/>
              </a:p>
            </c:txPr>
            <c:showVal val="1"/>
          </c:dLbls>
          <c:cat>
            <c:numRef>
              <c:f>Hoja1!$A$2:$A$6</c:f>
              <c:numCache>
                <c:formatCode>General</c:formatCode>
                <c:ptCount val="5"/>
                <c:pt idx="0">
                  <c:v>2008</c:v>
                </c:pt>
                <c:pt idx="1">
                  <c:v>2009</c:v>
                </c:pt>
                <c:pt idx="2">
                  <c:v>2010</c:v>
                </c:pt>
                <c:pt idx="3">
                  <c:v>2011</c:v>
                </c:pt>
                <c:pt idx="4">
                  <c:v>2012</c:v>
                </c:pt>
              </c:numCache>
            </c:numRef>
          </c:cat>
          <c:val>
            <c:numRef>
              <c:f>Hoja1!$B$2:$B$6</c:f>
              <c:numCache>
                <c:formatCode>_(* #,##0_);_(* \(#,##0\);_(* "-"??_);_(@_)</c:formatCode>
                <c:ptCount val="5"/>
                <c:pt idx="0">
                  <c:v>5647.4939999999997</c:v>
                </c:pt>
                <c:pt idx="1">
                  <c:v>4339.3430000000008</c:v>
                </c:pt>
                <c:pt idx="2">
                  <c:v>5854.0410000000002</c:v>
                </c:pt>
                <c:pt idx="3">
                  <c:v>7430.701</c:v>
                </c:pt>
                <c:pt idx="4">
                  <c:v>8196</c:v>
                </c:pt>
              </c:numCache>
            </c:numRef>
          </c:val>
        </c:ser>
        <c:ser>
          <c:idx val="1"/>
          <c:order val="1"/>
          <c:tx>
            <c:strRef>
              <c:f>Hoja1!$C$1</c:f>
              <c:strCache>
                <c:ptCount val="1"/>
                <c:pt idx="0">
                  <c:v>Expo Peru a EE.UU</c:v>
                </c:pt>
              </c:strCache>
            </c:strRef>
          </c:tx>
          <c:spPr>
            <a:solidFill>
              <a:srgbClr val="FFC000"/>
            </a:solidFill>
          </c:spPr>
          <c:dLbls>
            <c:dLbl>
              <c:idx val="0"/>
              <c:layout>
                <c:manualLayout>
                  <c:x val="1.6837861637373004E-2"/>
                  <c:y val="-7.6080871188604321E-2"/>
                </c:manualLayout>
              </c:layout>
              <c:showVal val="1"/>
            </c:dLbl>
            <c:dLbl>
              <c:idx val="1"/>
              <c:layout>
                <c:manualLayout>
                  <c:x val="-1.07150028601464E-2"/>
                  <c:y val="-8.6455535441595843E-2"/>
                </c:manualLayout>
              </c:layout>
              <c:showVal val="1"/>
            </c:dLbl>
            <c:dLbl>
              <c:idx val="2"/>
              <c:layout>
                <c:manualLayout>
                  <c:x val="0"/>
                  <c:y val="-4.8415099847293613E-2"/>
                </c:manualLayout>
              </c:layout>
              <c:showVal val="1"/>
            </c:dLbl>
            <c:dLbl>
              <c:idx val="3"/>
              <c:layout>
                <c:manualLayout>
                  <c:x val="9.184288165839799E-3"/>
                  <c:y val="0"/>
                </c:manualLayout>
              </c:layout>
              <c:showVal val="1"/>
            </c:dLbl>
            <c:dLbl>
              <c:idx val="4"/>
              <c:layout>
                <c:manualLayout>
                  <c:x val="3.2145008580439303E-2"/>
                  <c:y val="0"/>
                </c:manualLayout>
              </c:layout>
              <c:showVal val="1"/>
            </c:dLbl>
            <c:txPr>
              <a:bodyPr/>
              <a:lstStyle/>
              <a:p>
                <a:pPr>
                  <a:defRPr sz="1400"/>
                </a:pPr>
                <a:endParaRPr lang="es-ES"/>
              </a:p>
            </c:txPr>
            <c:showVal val="1"/>
          </c:dLbls>
          <c:cat>
            <c:numRef>
              <c:f>Hoja1!$A$2:$A$6</c:f>
              <c:numCache>
                <c:formatCode>General</c:formatCode>
                <c:ptCount val="5"/>
                <c:pt idx="0">
                  <c:v>2008</c:v>
                </c:pt>
                <c:pt idx="1">
                  <c:v>2009</c:v>
                </c:pt>
                <c:pt idx="2">
                  <c:v>2010</c:v>
                </c:pt>
                <c:pt idx="3">
                  <c:v>2011</c:v>
                </c:pt>
                <c:pt idx="4">
                  <c:v>2012</c:v>
                </c:pt>
              </c:numCache>
            </c:numRef>
          </c:cat>
          <c:val>
            <c:numRef>
              <c:f>Hoja1!$C$2:$C$6</c:f>
              <c:numCache>
                <c:formatCode>_(* #,##0_);_(* \(#,##0\);_(* "-"??_);_(@_)</c:formatCode>
                <c:ptCount val="5"/>
                <c:pt idx="0">
                  <c:v>5835.2640000000001</c:v>
                </c:pt>
                <c:pt idx="1">
                  <c:v>4603.7729999999992</c:v>
                </c:pt>
                <c:pt idx="2">
                  <c:v>5826.308</c:v>
                </c:pt>
                <c:pt idx="3">
                  <c:v>6083.8710000000001</c:v>
                </c:pt>
                <c:pt idx="4">
                  <c:v>6586</c:v>
                </c:pt>
              </c:numCache>
            </c:numRef>
          </c:val>
        </c:ser>
        <c:dLbls>
          <c:showVal val="1"/>
        </c:dLbls>
        <c:gapWidth val="75"/>
        <c:axId val="171740160"/>
        <c:axId val="171758336"/>
      </c:barChart>
      <c:catAx>
        <c:axId val="171740160"/>
        <c:scaling>
          <c:orientation val="minMax"/>
        </c:scaling>
        <c:axPos val="b"/>
        <c:numFmt formatCode="General" sourceLinked="1"/>
        <c:majorTickMark val="none"/>
        <c:tickLblPos val="nextTo"/>
        <c:txPr>
          <a:bodyPr/>
          <a:lstStyle/>
          <a:p>
            <a:pPr>
              <a:defRPr sz="1100"/>
            </a:pPr>
            <a:endParaRPr lang="es-ES"/>
          </a:p>
        </c:txPr>
        <c:crossAx val="171758336"/>
        <c:crosses val="autoZero"/>
        <c:auto val="1"/>
        <c:lblAlgn val="ctr"/>
        <c:lblOffset val="100"/>
      </c:catAx>
      <c:valAx>
        <c:axId val="171758336"/>
        <c:scaling>
          <c:orientation val="minMax"/>
        </c:scaling>
        <c:axPos val="l"/>
        <c:numFmt formatCode="_(* #,##0_);_(* \(#,##0\);_(* &quot;-&quot;??_);_(@_)" sourceLinked="1"/>
        <c:majorTickMark val="none"/>
        <c:tickLblPos val="nextTo"/>
        <c:txPr>
          <a:bodyPr/>
          <a:lstStyle/>
          <a:p>
            <a:pPr>
              <a:defRPr sz="1100"/>
            </a:pPr>
            <a:endParaRPr lang="es-ES"/>
          </a:p>
        </c:txPr>
        <c:crossAx val="171740160"/>
        <c:crosses val="autoZero"/>
        <c:crossBetween val="between"/>
      </c:valAx>
    </c:plotArea>
    <c:legend>
      <c:legendPos val="r"/>
      <c:layout>
        <c:manualLayout>
          <c:xMode val="edge"/>
          <c:yMode val="edge"/>
          <c:x val="0.62544014073897103"/>
          <c:y val="0.21897893698085805"/>
          <c:w val="0.15167451794973594"/>
          <c:h val="0.59470304290822484"/>
        </c:manualLayout>
      </c:layout>
      <c:txPr>
        <a:bodyPr/>
        <a:lstStyle/>
        <a:p>
          <a:pPr>
            <a:defRPr b="1"/>
          </a:pPr>
          <a:endParaRPr lang="es-ES"/>
        </a:p>
      </c:txPr>
    </c:legend>
    <c:plotVisOnly val="1"/>
    <c:dispBlanksAs val="gap"/>
  </c:chart>
  <c:txPr>
    <a:bodyPr/>
    <a:lstStyle/>
    <a:p>
      <a:pPr>
        <a:defRPr sz="1800"/>
      </a:pPr>
      <a:endParaRPr lang="es-E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s-ES"/>
  <c:style val="29"/>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cat>
            <c:strRef>
              <c:f>'Importaciones (2)'!$C$4:$C$15</c:f>
              <c:strCache>
                <c:ptCount val="12"/>
                <c:pt idx="0">
                  <c:v>Calderas, máquinas y partes</c:v>
                </c:pt>
                <c:pt idx="1">
                  <c:v>Plastico</c:v>
                </c:pt>
                <c:pt idx="2">
                  <c:v>Farmaceuticos</c:v>
                </c:pt>
                <c:pt idx="3">
                  <c:v>Cereales</c:v>
                </c:pt>
                <c:pt idx="4">
                  <c:v>Vehículos, tractores</c:v>
                </c:pt>
                <c:pt idx="5">
                  <c:v>Quimicos</c:v>
                </c:pt>
                <c:pt idx="6">
                  <c:v>Instrumentos y aparatos de óptica</c:v>
                </c:pt>
                <c:pt idx="7">
                  <c:v>Semillas y frutos oleaginosos</c:v>
                </c:pt>
                <c:pt idx="8">
                  <c:v>Cosméticos</c:v>
                </c:pt>
                <c:pt idx="9">
                  <c:v>Productos quimicos</c:v>
                </c:pt>
                <c:pt idx="10">
                  <c:v>Caucho y sus manufacturas</c:v>
                </c:pt>
                <c:pt idx="11">
                  <c:v>Aparatos y material eléctrico</c:v>
                </c:pt>
              </c:strCache>
            </c:strRef>
          </c:cat>
          <c:val>
            <c:numRef>
              <c:f>'Importaciones (2)'!$J$4:$J$15</c:f>
              <c:numCache>
                <c:formatCode>_(* #,##0.0_);_(* \(#,##0.0\);_(* "-"??_);_(@_)</c:formatCode>
                <c:ptCount val="12"/>
                <c:pt idx="0">
                  <c:v>94.363288352727167</c:v>
                </c:pt>
                <c:pt idx="1">
                  <c:v>50.945760512727276</c:v>
                </c:pt>
                <c:pt idx="2">
                  <c:v>39.793633570909115</c:v>
                </c:pt>
                <c:pt idx="3">
                  <c:v>31.845982778181803</c:v>
                </c:pt>
                <c:pt idx="4">
                  <c:v>26.595200770909074</c:v>
                </c:pt>
                <c:pt idx="5">
                  <c:v>24.989589959999968</c:v>
                </c:pt>
                <c:pt idx="6">
                  <c:v>24.039170105454563</c:v>
                </c:pt>
                <c:pt idx="7">
                  <c:v>23.476568203636354</c:v>
                </c:pt>
                <c:pt idx="8">
                  <c:v>22.996828669090927</c:v>
                </c:pt>
                <c:pt idx="9">
                  <c:v>22.413475614545451</c:v>
                </c:pt>
                <c:pt idx="10">
                  <c:v>22.299215781818187</c:v>
                </c:pt>
                <c:pt idx="11">
                  <c:v>21.389159541818181</c:v>
                </c:pt>
              </c:numCache>
            </c:numRef>
          </c:val>
        </c:ser>
        <c:dLbls>
          <c:showVal val="1"/>
        </c:dLbls>
        <c:overlap val="-25"/>
        <c:axId val="186838400"/>
        <c:axId val="186844288"/>
      </c:barChart>
      <c:catAx>
        <c:axId val="186838400"/>
        <c:scaling>
          <c:orientation val="maxMin"/>
        </c:scaling>
        <c:axPos val="l"/>
        <c:majorTickMark val="none"/>
        <c:tickLblPos val="nextTo"/>
        <c:crossAx val="186844288"/>
        <c:crosses val="autoZero"/>
        <c:auto val="1"/>
        <c:lblAlgn val="ctr"/>
        <c:lblOffset val="100"/>
      </c:catAx>
      <c:valAx>
        <c:axId val="186844288"/>
        <c:scaling>
          <c:orientation val="minMax"/>
        </c:scaling>
        <c:delete val="1"/>
        <c:axPos val="t"/>
        <c:numFmt formatCode="_(* #,##0.0_);_(* \(#,##0.0\);_(* &quot;-&quot;??_);_(@_)" sourceLinked="1"/>
        <c:majorTickMark val="none"/>
        <c:tickLblPos val="none"/>
        <c:crossAx val="186838400"/>
        <c:crosses val="autoZero"/>
        <c:crossBetween val="between"/>
      </c:valAx>
    </c:plotArea>
    <c:plotVisOnly val="1"/>
    <c:dispBlanksAs val="gap"/>
  </c:chart>
  <c:spPr>
    <a:ln>
      <a:noFill/>
    </a:ln>
  </c:spPr>
  <c:txPr>
    <a:bodyPr/>
    <a:lstStyle/>
    <a:p>
      <a:pPr>
        <a:defRPr sz="1400" b="1" i="0">
          <a:solidFill>
            <a:schemeClr val="tx2">
              <a:lumMod val="75000"/>
            </a:schemeClr>
          </a:solidFill>
        </a:defRPr>
      </a:pPr>
      <a:endParaRPr lang="es-E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s-ES"/>
  <c:style val="26"/>
  <c:chart>
    <c:autoTitleDeleted val="1"/>
    <c:plotArea>
      <c:layout>
        <c:manualLayout>
          <c:layoutTarget val="inner"/>
          <c:xMode val="edge"/>
          <c:yMode val="edge"/>
          <c:x val="6.6614507153391511E-2"/>
          <c:y val="0.12250543941374302"/>
          <c:w val="0.57764727767463442"/>
          <c:h val="0.76159340881316218"/>
        </c:manualLayout>
      </c:layout>
      <c:barChart>
        <c:barDir val="col"/>
        <c:grouping val="clustered"/>
        <c:ser>
          <c:idx val="0"/>
          <c:order val="0"/>
          <c:tx>
            <c:strRef>
              <c:f>'impo ecuador desde usa'!$A$12</c:f>
              <c:strCache>
                <c:ptCount val="1"/>
                <c:pt idx="0">
                  <c:v>IMPORTACIONES</c:v>
                </c:pt>
              </c:strCache>
            </c:strRef>
          </c:tx>
          <c:dLbls>
            <c:txPr>
              <a:bodyPr/>
              <a:lstStyle/>
              <a:p>
                <a:pPr algn="ctr">
                  <a:defRPr lang="es-CO" sz="1400" b="0" i="0" u="none" strike="noStrike" kern="1200" baseline="0">
                    <a:solidFill>
                      <a:srgbClr val="003760"/>
                    </a:solidFill>
                    <a:latin typeface="+mn-lt"/>
                    <a:ea typeface="+mn-ea"/>
                    <a:cs typeface="+mn-cs"/>
                  </a:defRPr>
                </a:pPr>
                <a:endParaRPr lang="es-ES"/>
              </a:p>
            </c:txPr>
            <c:showVal val="1"/>
          </c:dLbls>
          <c:cat>
            <c:strRef>
              <c:f>'impo ecuador desde usa'!$B$11:$G$11</c:f>
              <c:strCache>
                <c:ptCount val="6"/>
                <c:pt idx="0">
                  <c:v>2007</c:v>
                </c:pt>
                <c:pt idx="1">
                  <c:v>2008</c:v>
                </c:pt>
                <c:pt idx="2">
                  <c:v>2009</c:v>
                </c:pt>
                <c:pt idx="3">
                  <c:v>2010</c:v>
                </c:pt>
                <c:pt idx="4">
                  <c:v>2011</c:v>
                </c:pt>
                <c:pt idx="5">
                  <c:v>2012 (a Sep)</c:v>
                </c:pt>
              </c:strCache>
            </c:strRef>
          </c:cat>
          <c:val>
            <c:numRef>
              <c:f>'impo ecuador desde usa'!$B$12:$G$12</c:f>
              <c:numCache>
                <c:formatCode>_(* #,##0_);_(* \(#,##0\);_(* "-"??_);_(@_)</c:formatCode>
                <c:ptCount val="6"/>
                <c:pt idx="0">
                  <c:v>2277.7684931299987</c:v>
                </c:pt>
                <c:pt idx="1">
                  <c:v>3123.0664713399997</c:v>
                </c:pt>
                <c:pt idx="2">
                  <c:v>2865.3013756000009</c:v>
                </c:pt>
                <c:pt idx="3">
                  <c:v>4089.8167957199998</c:v>
                </c:pt>
                <c:pt idx="4">
                  <c:v>4614.3340681900008</c:v>
                </c:pt>
                <c:pt idx="5">
                  <c:v>2897.2186890299972</c:v>
                </c:pt>
              </c:numCache>
            </c:numRef>
          </c:val>
        </c:ser>
        <c:ser>
          <c:idx val="1"/>
          <c:order val="1"/>
          <c:tx>
            <c:strRef>
              <c:f>'impo ecuador desde usa'!$A$13</c:f>
              <c:strCache>
                <c:ptCount val="1"/>
                <c:pt idx="0">
                  <c:v>EXPORTACIONES</c:v>
                </c:pt>
              </c:strCache>
            </c:strRef>
          </c:tx>
          <c:spPr>
            <a:solidFill>
              <a:srgbClr val="FFC000"/>
            </a:solidFill>
          </c:spPr>
          <c:dLbls>
            <c:txPr>
              <a:bodyPr/>
              <a:lstStyle/>
              <a:p>
                <a:pPr algn="ctr">
                  <a:defRPr lang="es-CO" sz="1400" b="0" i="0" u="none" strike="noStrike" kern="1200" baseline="0">
                    <a:solidFill>
                      <a:srgbClr val="003760"/>
                    </a:solidFill>
                    <a:latin typeface="+mn-lt"/>
                    <a:ea typeface="+mn-ea"/>
                    <a:cs typeface="+mn-cs"/>
                  </a:defRPr>
                </a:pPr>
                <a:endParaRPr lang="es-ES"/>
              </a:p>
            </c:txPr>
            <c:showVal val="1"/>
          </c:dLbls>
          <c:cat>
            <c:strRef>
              <c:f>'impo ecuador desde usa'!$B$11:$G$11</c:f>
              <c:strCache>
                <c:ptCount val="6"/>
                <c:pt idx="0">
                  <c:v>2007</c:v>
                </c:pt>
                <c:pt idx="1">
                  <c:v>2008</c:v>
                </c:pt>
                <c:pt idx="2">
                  <c:v>2009</c:v>
                </c:pt>
                <c:pt idx="3">
                  <c:v>2010</c:v>
                </c:pt>
                <c:pt idx="4">
                  <c:v>2011</c:v>
                </c:pt>
                <c:pt idx="5">
                  <c:v>2012 (a Sep)</c:v>
                </c:pt>
              </c:strCache>
            </c:strRef>
          </c:cat>
          <c:val>
            <c:numRef>
              <c:f>'impo ecuador desde usa'!$B$13:$G$13</c:f>
              <c:numCache>
                <c:formatCode>_(* #,##0_);_(* \(#,##0\);_(* "-"??_);_(@_)</c:formatCode>
                <c:ptCount val="6"/>
                <c:pt idx="0">
                  <c:v>5605.6266021900019</c:v>
                </c:pt>
                <c:pt idx="1">
                  <c:v>8677.8072038499922</c:v>
                </c:pt>
                <c:pt idx="2">
                  <c:v>4596.0561623200001</c:v>
                </c:pt>
                <c:pt idx="3">
                  <c:v>5452.15717004</c:v>
                </c:pt>
                <c:pt idx="4">
                  <c:v>9810.2054682099988</c:v>
                </c:pt>
                <c:pt idx="5">
                  <c:v>7734.7091605800024</c:v>
                </c:pt>
              </c:numCache>
            </c:numRef>
          </c:val>
        </c:ser>
        <c:dLbls>
          <c:showVal val="1"/>
        </c:dLbls>
        <c:gapWidth val="75"/>
        <c:axId val="167257216"/>
        <c:axId val="167258752"/>
      </c:barChart>
      <c:catAx>
        <c:axId val="167257216"/>
        <c:scaling>
          <c:orientation val="minMax"/>
        </c:scaling>
        <c:axPos val="b"/>
        <c:numFmt formatCode="General" sourceLinked="1"/>
        <c:majorTickMark val="none"/>
        <c:tickLblPos val="nextTo"/>
        <c:txPr>
          <a:bodyPr/>
          <a:lstStyle/>
          <a:p>
            <a:pPr>
              <a:defRPr sz="1100"/>
            </a:pPr>
            <a:endParaRPr lang="es-ES"/>
          </a:p>
        </c:txPr>
        <c:crossAx val="167258752"/>
        <c:crosses val="autoZero"/>
        <c:auto val="1"/>
        <c:lblAlgn val="ctr"/>
        <c:lblOffset val="100"/>
      </c:catAx>
      <c:valAx>
        <c:axId val="167258752"/>
        <c:scaling>
          <c:orientation val="minMax"/>
        </c:scaling>
        <c:axPos val="l"/>
        <c:numFmt formatCode="_(* #,##0_);_(* \(#,##0\);_(* &quot;-&quot;??_);_(@_)" sourceLinked="1"/>
        <c:majorTickMark val="none"/>
        <c:tickLblPos val="nextTo"/>
        <c:txPr>
          <a:bodyPr/>
          <a:lstStyle/>
          <a:p>
            <a:pPr algn="ctr">
              <a:defRPr lang="es-CO" sz="1000" b="0" i="0" u="none" strike="noStrike" kern="1200" baseline="0">
                <a:solidFill>
                  <a:srgbClr val="003760"/>
                </a:solidFill>
                <a:latin typeface="+mn-lt"/>
                <a:ea typeface="+mn-ea"/>
                <a:cs typeface="+mn-cs"/>
              </a:defRPr>
            </a:pPr>
            <a:endParaRPr lang="es-ES"/>
          </a:p>
        </c:txPr>
        <c:crossAx val="167257216"/>
        <c:crosses val="autoZero"/>
        <c:crossBetween val="between"/>
      </c:valAx>
    </c:plotArea>
    <c:legend>
      <c:legendPos val="r"/>
      <c:layout>
        <c:manualLayout>
          <c:xMode val="edge"/>
          <c:yMode val="edge"/>
          <c:x val="0.68736698430727361"/>
          <c:y val="0.19180006391650994"/>
          <c:w val="0.22376505146010306"/>
          <c:h val="0.59470304290822484"/>
        </c:manualLayout>
      </c:layout>
      <c:txPr>
        <a:bodyPr/>
        <a:lstStyle/>
        <a:p>
          <a:pPr>
            <a:defRPr sz="1400" b="1"/>
          </a:pPr>
          <a:endParaRPr lang="es-ES"/>
        </a:p>
      </c:txPr>
    </c:legend>
    <c:plotVisOnly val="1"/>
    <c:dispBlanksAs val="gap"/>
  </c:chart>
  <c:txPr>
    <a:bodyPr/>
    <a:lstStyle/>
    <a:p>
      <a:pPr>
        <a:defRPr sz="1800"/>
      </a:pPr>
      <a:endParaRPr lang="es-E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s-ES"/>
  <c:style val="26"/>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06229480136112"/>
          <c:y val="0.113314227445798"/>
          <c:w val="0.3638489847276673"/>
          <c:h val="0.60893129133573221"/>
        </c:manualLayout>
      </c:layout>
      <c:pieChart>
        <c:varyColors val="1"/>
        <c:ser>
          <c:idx val="0"/>
          <c:order val="0"/>
          <c:explosion val="8"/>
          <c:dLbls>
            <c:dLbl>
              <c:idx val="0"/>
              <c:layout>
                <c:manualLayout>
                  <c:x val="3.4970909886264299E-2"/>
                  <c:y val="-2.2064618289600511E-2"/>
                </c:manualLayout>
              </c:layout>
              <c:showCatName val="1"/>
              <c:showPercent val="1"/>
            </c:dLbl>
            <c:dLbl>
              <c:idx val="1"/>
              <c:layout>
                <c:manualLayout>
                  <c:x val="0.24170164413844306"/>
                  <c:y val="-0.14498491784813705"/>
                </c:manualLayout>
              </c:layout>
              <c:showCatName val="1"/>
              <c:showPercent val="1"/>
            </c:dLbl>
            <c:dLbl>
              <c:idx val="2"/>
              <c:layout>
                <c:manualLayout>
                  <c:x val="0.12002821522309702"/>
                  <c:y val="-3.6052102754892609E-3"/>
                </c:manualLayout>
              </c:layout>
              <c:showCatName val="1"/>
              <c:showPercent val="1"/>
            </c:dLbl>
            <c:dLbl>
              <c:idx val="3"/>
              <c:layout>
                <c:manualLayout>
                  <c:x val="2.0008530183727013E-2"/>
                  <c:y val="0"/>
                </c:manualLayout>
              </c:layout>
              <c:showCatName val="1"/>
              <c:showPercent val="1"/>
            </c:dLbl>
            <c:dLbl>
              <c:idx val="4"/>
              <c:layout>
                <c:manualLayout>
                  <c:x val="-0.12612423447069104"/>
                  <c:y val="6.3441644049025997E-2"/>
                </c:manualLayout>
              </c:layout>
              <c:showCatName val="1"/>
              <c:showPercent val="1"/>
            </c:dLbl>
            <c:dLbl>
              <c:idx val="5"/>
              <c:layout>
                <c:manualLayout>
                  <c:x val="-6.8420857745208702E-2"/>
                  <c:y val="-0.23393653935092507"/>
                </c:manualLayout>
              </c:layout>
              <c:showCatName val="1"/>
              <c:showPercent val="1"/>
            </c:dLbl>
            <c:dLbl>
              <c:idx val="6"/>
              <c:layout>
                <c:manualLayout>
                  <c:x val="-3.406889763779531E-2"/>
                  <c:y val="-4.1416338703258018E-2"/>
                </c:manualLayout>
              </c:layout>
              <c:showCatName val="1"/>
              <c:showPercent val="1"/>
            </c:dLbl>
            <c:dLbl>
              <c:idx val="7"/>
              <c:layout>
                <c:manualLayout>
                  <c:x val="-4.6900590551181107E-2"/>
                  <c:y val="-0.27147995253190599"/>
                </c:manualLayout>
              </c:layout>
              <c:showCatName val="1"/>
              <c:showPercent val="1"/>
            </c:dLbl>
            <c:dLbl>
              <c:idx val="8"/>
              <c:layout>
                <c:manualLayout>
                  <c:x val="0.10555555555555603"/>
                  <c:y val="0.13032850383468794"/>
                </c:manualLayout>
              </c:layout>
              <c:showCatName val="1"/>
              <c:showPercent val="1"/>
            </c:dLbl>
            <c:txPr>
              <a:bodyPr/>
              <a:lstStyle/>
              <a:p>
                <a:pPr>
                  <a:defRPr sz="1000" b="0">
                    <a:solidFill>
                      <a:srgbClr val="124AA6"/>
                    </a:solidFill>
                  </a:defRPr>
                </a:pPr>
                <a:endParaRPr lang="es-ES"/>
              </a:p>
            </c:txPr>
            <c:showCatName val="1"/>
            <c:showPercent val="1"/>
            <c:showLeaderLines val="1"/>
          </c:dLbls>
          <c:cat>
            <c:strRef>
              <c:f>'impo productos'!$A$12:$A$18</c:f>
              <c:strCache>
                <c:ptCount val="7"/>
                <c:pt idx="0">
                  <c:v>Reactores nucleares, máquinas y artefactos mecánicos</c:v>
                </c:pt>
                <c:pt idx="1">
                  <c:v>Maquinas, aparatos de grabacion imagen y sonido</c:v>
                </c:pt>
                <c:pt idx="2">
                  <c:v>Plastico y sus manufacturas</c:v>
                </c:pt>
                <c:pt idx="3">
                  <c:v>Combustibles minerales, materias bituminosas</c:v>
                </c:pt>
                <c:pt idx="4">
                  <c:v>Vehiculos automoviles y tractores, sus partes y accesorios</c:v>
                </c:pt>
                <c:pt idx="5">
                  <c:v>Papel y carton, manufacturas</c:v>
                </c:pt>
                <c:pt idx="6">
                  <c:v>Otros</c:v>
                </c:pt>
              </c:strCache>
            </c:strRef>
          </c:cat>
          <c:val>
            <c:numRef>
              <c:f>'impo productos'!$B$12:$B$18</c:f>
              <c:numCache>
                <c:formatCode>_(* #,##0_);_(* \(#,##0\);_(* "-"??_);_(@_)</c:formatCode>
                <c:ptCount val="7"/>
                <c:pt idx="0">
                  <c:v>992.78336268000055</c:v>
                </c:pt>
                <c:pt idx="1">
                  <c:v>544.03204197999992</c:v>
                </c:pt>
                <c:pt idx="2">
                  <c:v>229.07177664</c:v>
                </c:pt>
                <c:pt idx="3">
                  <c:v>227.83363542000001</c:v>
                </c:pt>
                <c:pt idx="4">
                  <c:v>219.33891132000016</c:v>
                </c:pt>
                <c:pt idx="5">
                  <c:v>194.91548743000001</c:v>
                </c:pt>
                <c:pt idx="6">
                  <c:v>1233.8122227499998</c:v>
                </c:pt>
              </c:numCache>
            </c:numRef>
          </c:val>
        </c:ser>
        <c:dLbls>
          <c:showCatName val="1"/>
          <c:showPercent val="1"/>
        </c:dLbls>
        <c:firstSliceAng val="0"/>
      </c:pieChart>
    </c:plotArea>
    <c:plotVisOnly val="1"/>
    <c:dispBlanksAs val="zero"/>
  </c:chart>
  <c:spPr>
    <a:ln>
      <a:noFill/>
    </a:ln>
  </c:sp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s-ES"/>
  <c:style val="26"/>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95067804024503"/>
          <c:y val="0.40797366781681821"/>
          <c:w val="0.28331561679790013"/>
          <c:h val="0.50088958510647796"/>
        </c:manualLayout>
      </c:layout>
      <c:pieChart>
        <c:varyColors val="1"/>
        <c:ser>
          <c:idx val="1"/>
          <c:order val="0"/>
          <c:dLbls>
            <c:dLbl>
              <c:idx val="1"/>
              <c:layout>
                <c:manualLayout>
                  <c:x val="-3.6425306211723504E-2"/>
                  <c:y val="0.28021447488957013"/>
                </c:manualLayout>
              </c:layout>
              <c:showCatName val="1"/>
              <c:showPercent val="1"/>
            </c:dLbl>
            <c:dLbl>
              <c:idx val="8"/>
              <c:layout>
                <c:manualLayout>
                  <c:x val="0.13087992125984191"/>
                  <c:y val="6.9140542072677208E-4"/>
                </c:manualLayout>
              </c:layout>
              <c:showCatName val="1"/>
              <c:showPercent val="1"/>
            </c:dLbl>
            <c:txPr>
              <a:bodyPr/>
              <a:lstStyle/>
              <a:p>
                <a:pPr algn="ctr">
                  <a:defRPr lang="es-CO" sz="1000" b="0" i="0" u="none" strike="noStrike" kern="1200" baseline="0">
                    <a:solidFill>
                      <a:srgbClr val="124AA6"/>
                    </a:solidFill>
                    <a:latin typeface="+mn-lt"/>
                    <a:ea typeface="+mn-ea"/>
                    <a:cs typeface="+mn-cs"/>
                  </a:defRPr>
                </a:pPr>
                <a:endParaRPr lang="es-ES"/>
              </a:p>
            </c:txPr>
            <c:showCatName val="1"/>
            <c:showPercent val="1"/>
            <c:showLeaderLines val="1"/>
          </c:dLbls>
          <c:cat>
            <c:strRef>
              <c:f>'EXPO PRODUCTOS'!$A$12:$A$20</c:f>
              <c:strCache>
                <c:ptCount val="9"/>
                <c:pt idx="0">
                  <c:v>Combustibles minerales, materias bituminosas</c:v>
                </c:pt>
                <c:pt idx="1">
                  <c:v>Pescados, y crustaceos, moluscos</c:v>
                </c:pt>
                <c:pt idx="2">
                  <c:v>Frutas y frutos comestibles</c:v>
                </c:pt>
                <c:pt idx="3">
                  <c:v>Plantas vivas y prod de floricultura</c:v>
                </c:pt>
                <c:pt idx="4">
                  <c:v>Perlas naturales, piedras y metales preciosos</c:v>
                </c:pt>
                <c:pt idx="5">
                  <c:v>Cacao y sus preparaciones</c:v>
                </c:pt>
                <c:pt idx="6">
                  <c:v>Preparaciones de carne, pescado o crustaceos</c:v>
                </c:pt>
                <c:pt idx="7">
                  <c:v>Aeronaves, vehiculos espaciales y sus partes</c:v>
                </c:pt>
                <c:pt idx="8">
                  <c:v>Otros </c:v>
                </c:pt>
              </c:strCache>
            </c:strRef>
          </c:cat>
          <c:val>
            <c:numRef>
              <c:f>'EXPO PRODUCTOS'!$B$12:$B$20</c:f>
              <c:numCache>
                <c:formatCode>_(* #,##0_);_(* \(#,##0\);_(* "-"??_);_(@_)</c:formatCode>
                <c:ptCount val="9"/>
                <c:pt idx="0">
                  <c:v>5957.6996437300013</c:v>
                </c:pt>
                <c:pt idx="1">
                  <c:v>572.5722435700003</c:v>
                </c:pt>
                <c:pt idx="2">
                  <c:v>329.11887463000011</c:v>
                </c:pt>
                <c:pt idx="3">
                  <c:v>231.60974874999999</c:v>
                </c:pt>
                <c:pt idx="4">
                  <c:v>178.38771788000011</c:v>
                </c:pt>
                <c:pt idx="5">
                  <c:v>89.398593529999999</c:v>
                </c:pt>
                <c:pt idx="6">
                  <c:v>89.036150610000007</c:v>
                </c:pt>
                <c:pt idx="7">
                  <c:v>54.81240944999999</c:v>
                </c:pt>
                <c:pt idx="8">
                  <c:v>232.07377842999998</c:v>
                </c:pt>
              </c:numCache>
            </c:numRef>
          </c:val>
        </c:ser>
        <c:dLbls>
          <c:showCatName val="1"/>
          <c:showPercent val="1"/>
        </c:dLbls>
        <c:firstSliceAng val="0"/>
      </c:pieChart>
    </c:plotArea>
    <c:plotVisOnly val="1"/>
    <c:dispBlanksAs val="zero"/>
  </c:chart>
  <c:spPr>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334159067410912"/>
          <c:y val="0.23611639305034507"/>
          <c:w val="0.3638489847276673"/>
          <c:h val="0.60893129133573221"/>
        </c:manualLayout>
      </c:layout>
      <c:pieChart>
        <c:varyColors val="1"/>
        <c:ser>
          <c:idx val="0"/>
          <c:order val="0"/>
          <c:explosion val="9"/>
          <c:dLbls>
            <c:dLbl>
              <c:idx val="0"/>
              <c:layout>
                <c:manualLayout>
                  <c:x val="1.43151011249E-2"/>
                  <c:y val="2.8079145052259218E-3"/>
                </c:manualLayout>
              </c:layout>
              <c:tx>
                <c:rich>
                  <a:bodyPr/>
                  <a:lstStyle/>
                  <a:p>
                    <a:r>
                      <a:rPr lang="en-US" sz="2000" dirty="0"/>
                      <a:t>Combustibles 
25%</a:t>
                    </a:r>
                    <a:endParaRPr lang="en-US" dirty="0"/>
                  </a:p>
                </c:rich>
              </c:tx>
              <c:showCatName val="1"/>
              <c:showPercent val="1"/>
            </c:dLbl>
            <c:dLbl>
              <c:idx val="1"/>
              <c:layout>
                <c:manualLayout>
                  <c:x val="2.6628923112647109E-2"/>
                  <c:y val="4.4868590099675525E-2"/>
                </c:manualLayout>
              </c:layout>
              <c:tx>
                <c:rich>
                  <a:bodyPr/>
                  <a:lstStyle/>
                  <a:p>
                    <a:r>
                      <a:rPr lang="en-US" sz="2000" dirty="0" err="1" smtClean="0"/>
                      <a:t>Maq</a:t>
                    </a:r>
                    <a:r>
                      <a:rPr lang="en-US" sz="2000" dirty="0" smtClean="0"/>
                      <a:t>.</a:t>
                    </a:r>
                    <a:r>
                      <a:rPr lang="en-US" sz="2000" baseline="0" dirty="0" smtClean="0"/>
                      <a:t> y</a:t>
                    </a:r>
                    <a:r>
                      <a:rPr lang="en-US" sz="2000" dirty="0" smtClean="0"/>
                      <a:t> </a:t>
                    </a:r>
                    <a:r>
                      <a:rPr lang="en-US" sz="2000" dirty="0" err="1" smtClean="0"/>
                      <a:t>aparatos</a:t>
                    </a:r>
                    <a:r>
                      <a:rPr lang="en-US" sz="2000" dirty="0" smtClean="0"/>
                      <a:t>  </a:t>
                    </a:r>
                    <a:r>
                      <a:rPr lang="en-US" sz="2000" dirty="0" err="1" smtClean="0"/>
                      <a:t>mecánicos</a:t>
                    </a:r>
                    <a:r>
                      <a:rPr lang="en-US" sz="2000" dirty="0"/>
                      <a:t>.
</a:t>
                    </a:r>
                    <a:r>
                      <a:rPr lang="en-US" sz="2000" dirty="0" err="1"/>
                      <a:t>19%</a:t>
                    </a:r>
                    <a:endParaRPr lang="en-US" dirty="0"/>
                  </a:p>
                </c:rich>
              </c:tx>
              <c:showCatName val="1"/>
              <c:showPercent val="1"/>
            </c:dLbl>
            <c:dLbl>
              <c:idx val="2"/>
              <c:layout>
                <c:manualLayout>
                  <c:x val="7.2154145034936112E-3"/>
                  <c:y val="4.3878849643486914E-2"/>
                </c:manualLayout>
              </c:layout>
              <c:tx>
                <c:rich>
                  <a:bodyPr/>
                  <a:lstStyle/>
                  <a:p>
                    <a:r>
                      <a:rPr lang="en-US" sz="2000" dirty="0" err="1" smtClean="0"/>
                      <a:t>Plásticos</a:t>
                    </a:r>
                    <a:r>
                      <a:rPr lang="en-US" sz="2000" dirty="0" smtClean="0"/>
                      <a:t> </a:t>
                    </a:r>
                    <a:r>
                      <a:rPr lang="en-US" sz="2000" dirty="0"/>
                      <a:t>
8%</a:t>
                    </a:r>
                    <a:endParaRPr lang="en-US" dirty="0"/>
                  </a:p>
                </c:rich>
              </c:tx>
              <c:showCatName val="1"/>
              <c:showPercent val="1"/>
            </c:dLbl>
            <c:dLbl>
              <c:idx val="3"/>
              <c:layout>
                <c:manualLayout>
                  <c:x val="1.8702626635078604E-2"/>
                  <c:y val="3.0962727788080499E-2"/>
                </c:manualLayout>
              </c:layout>
              <c:tx>
                <c:rich>
                  <a:bodyPr/>
                  <a:lstStyle/>
                  <a:p>
                    <a:r>
                      <a:rPr lang="en-US" sz="2000" dirty="0" err="1" smtClean="0"/>
                      <a:t>Maquinaria</a:t>
                    </a:r>
                    <a:r>
                      <a:rPr lang="en-US" sz="2000" dirty="0" smtClean="0"/>
                      <a:t> </a:t>
                    </a:r>
                    <a:r>
                      <a:rPr lang="en-US" sz="2000" dirty="0" err="1" smtClean="0"/>
                      <a:t>electrica</a:t>
                    </a:r>
                    <a:r>
                      <a:rPr lang="en-US" sz="2000" dirty="0"/>
                      <a:t>
6%</a:t>
                    </a:r>
                    <a:endParaRPr lang="en-US" dirty="0"/>
                  </a:p>
                </c:rich>
              </c:tx>
              <c:showCatName val="1"/>
              <c:showPercent val="1"/>
            </c:dLbl>
            <c:dLbl>
              <c:idx val="4"/>
              <c:layout>
                <c:manualLayout>
                  <c:x val="-0.11817968674151304"/>
                  <c:y val="8.8314261378365441E-2"/>
                </c:manualLayout>
              </c:layout>
              <c:tx>
                <c:rich>
                  <a:bodyPr/>
                  <a:lstStyle/>
                  <a:p>
                    <a:r>
                      <a:rPr lang="en-US" sz="2000" dirty="0" err="1" smtClean="0"/>
                      <a:t>Vehículos</a:t>
                    </a:r>
                    <a:r>
                      <a:rPr lang="en-US" sz="2000" dirty="0"/>
                      <a:t>
5%</a:t>
                    </a:r>
                    <a:endParaRPr lang="en-US" dirty="0"/>
                  </a:p>
                </c:rich>
              </c:tx>
              <c:showCatName val="1"/>
              <c:showPercent val="1"/>
            </c:dLbl>
            <c:dLbl>
              <c:idx val="5"/>
              <c:layout>
                <c:manualLayout>
                  <c:x val="-4.6086345761381889E-2"/>
                  <c:y val="2.6568094997991707E-2"/>
                </c:manualLayout>
              </c:layout>
              <c:showCatName val="1"/>
              <c:showPercent val="1"/>
            </c:dLbl>
            <c:dLbl>
              <c:idx val="6"/>
              <c:layout>
                <c:manualLayout>
                  <c:x val="-5.6313687868515136E-2"/>
                  <c:y val="-1.2021456305424699E-2"/>
                </c:manualLayout>
              </c:layout>
              <c:tx>
                <c:rich>
                  <a:bodyPr/>
                  <a:lstStyle/>
                  <a:p>
                    <a:r>
                      <a:rPr lang="en-US" sz="2000" dirty="0" err="1" smtClean="0"/>
                      <a:t>Algodón</a:t>
                    </a:r>
                    <a:r>
                      <a:rPr lang="en-US" sz="2000" dirty="0"/>
                      <a:t>
3%</a:t>
                    </a:r>
                    <a:endParaRPr lang="en-US" dirty="0"/>
                  </a:p>
                </c:rich>
              </c:tx>
              <c:showCatName val="1"/>
              <c:showPercent val="1"/>
            </c:dLbl>
            <c:dLbl>
              <c:idx val="7"/>
              <c:layout>
                <c:manualLayout>
                  <c:x val="-0.10569033370666503"/>
                  <c:y val="-8.1543824190474609E-2"/>
                </c:manualLayout>
              </c:layout>
              <c:tx>
                <c:rich>
                  <a:bodyPr/>
                  <a:lstStyle/>
                  <a:p>
                    <a:r>
                      <a:rPr lang="en-US" sz="2000" dirty="0" err="1" smtClean="0"/>
                      <a:t>Químicos</a:t>
                    </a:r>
                    <a:r>
                      <a:rPr lang="en-US" sz="2000" dirty="0" smtClean="0"/>
                      <a:t> </a:t>
                    </a:r>
                    <a:r>
                      <a:rPr lang="en-US" sz="2000" dirty="0"/>
                      <a:t>
3%</a:t>
                    </a:r>
                    <a:endParaRPr lang="en-US" dirty="0"/>
                  </a:p>
                </c:rich>
              </c:tx>
              <c:showCatName val="1"/>
              <c:showPercent val="1"/>
            </c:dLbl>
            <c:dLbl>
              <c:idx val="8"/>
              <c:layout>
                <c:manualLayout>
                  <c:x val="-4.3802315258264612E-2"/>
                  <c:y val="1.7271229122690107E-2"/>
                </c:manualLayout>
              </c:layout>
              <c:showCatName val="1"/>
              <c:showPercent val="1"/>
            </c:dLbl>
            <c:txPr>
              <a:bodyPr rot="0"/>
              <a:lstStyle/>
              <a:p>
                <a:pPr>
                  <a:defRPr sz="2000" b="0">
                    <a:solidFill>
                      <a:srgbClr val="124AA6"/>
                    </a:solidFill>
                  </a:defRPr>
                </a:pPr>
                <a:endParaRPr lang="es-ES"/>
              </a:p>
            </c:txPr>
            <c:showCatName val="1"/>
            <c:showPercent val="1"/>
            <c:showLeaderLines val="1"/>
            <c:leaderLines>
              <c:spPr>
                <a:ln>
                  <a:solidFill>
                    <a:srgbClr val="FFFFFF">
                      <a:lumMod val="75000"/>
                    </a:srgbClr>
                  </a:solidFill>
                </a:ln>
              </c:spPr>
            </c:leaderLines>
          </c:dLbls>
          <c:cat>
            <c:strRef>
              <c:f>'IMPO PERU ORIG USA'!$S$13:$S$21</c:f>
              <c:strCache>
                <c:ptCount val="9"/>
                <c:pt idx="0">
                  <c:v>Combustibles minerales</c:v>
                </c:pt>
                <c:pt idx="1">
                  <c:v>Maquinas, reactores nucleares, calderas, aparatos y artefactos mecanicos.</c:v>
                </c:pt>
                <c:pt idx="2">
                  <c:v>Materias plasticas y manufacturas de estas materias</c:v>
                </c:pt>
                <c:pt idx="3">
                  <c:v>Maquinas, aparatos y material electrico</c:v>
                </c:pt>
                <c:pt idx="4">
                  <c:v>Vehiculos, tractores</c:v>
                </c:pt>
                <c:pt idx="5">
                  <c:v>Cereales</c:v>
                </c:pt>
                <c:pt idx="6">
                  <c:v>Algodon</c:v>
                </c:pt>
                <c:pt idx="7">
                  <c:v>Productos quimicos organicos</c:v>
                </c:pt>
                <c:pt idx="8">
                  <c:v>Otros</c:v>
                </c:pt>
              </c:strCache>
            </c:strRef>
          </c:cat>
          <c:val>
            <c:numRef>
              <c:f>'IMPO PERU ORIG USA'!$T$13:$T$21</c:f>
              <c:numCache>
                <c:formatCode>_(* #,##0_);_(* \(#,##0\);_(* "-"??_);_(@_)</c:formatCode>
                <c:ptCount val="9"/>
                <c:pt idx="0">
                  <c:v>1849822</c:v>
                </c:pt>
                <c:pt idx="1">
                  <c:v>1403989</c:v>
                </c:pt>
                <c:pt idx="2">
                  <c:v>607731</c:v>
                </c:pt>
                <c:pt idx="3">
                  <c:v>472242</c:v>
                </c:pt>
                <c:pt idx="4">
                  <c:v>372236</c:v>
                </c:pt>
                <c:pt idx="5">
                  <c:v>349345</c:v>
                </c:pt>
                <c:pt idx="6">
                  <c:v>222766</c:v>
                </c:pt>
                <c:pt idx="7">
                  <c:v>219021</c:v>
                </c:pt>
                <c:pt idx="8">
                  <c:v>1933549</c:v>
                </c:pt>
              </c:numCache>
            </c:numRef>
          </c:val>
        </c:ser>
        <c:dLbls>
          <c:showCatName val="1"/>
          <c:showPercent val="1"/>
        </c:dLbls>
        <c:firstSliceAng val="0"/>
      </c:pieChart>
    </c:plotArea>
    <c:plotVisOnly val="1"/>
    <c:dispBlanksAs val="zero"/>
  </c:chart>
  <c:spPr>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s-ES"/>
  <c:chart>
    <c:view3D>
      <c:rAngAx val="1"/>
    </c:view3D>
    <c:plotArea>
      <c:layout>
        <c:manualLayout>
          <c:layoutTarget val="inner"/>
          <c:xMode val="edge"/>
          <c:yMode val="edge"/>
          <c:x val="8.9746368255385456E-2"/>
          <c:y val="1.8865899126784106E-2"/>
          <c:w val="0.91025363174461382"/>
          <c:h val="0.57672774572182084"/>
        </c:manualLayout>
      </c:layout>
      <c:bar3DChart>
        <c:barDir val="col"/>
        <c:grouping val="clustered"/>
        <c:ser>
          <c:idx val="0"/>
          <c:order val="0"/>
          <c:tx>
            <c:strRef>
              <c:f>'EXPO CHILE A USA'!$S$3</c:f>
              <c:strCache>
                <c:ptCount val="1"/>
                <c:pt idx="0">
                  <c:v>Expo Chile EE.UU</c:v>
                </c:pt>
              </c:strCache>
            </c:strRef>
          </c:tx>
          <c:spPr>
            <a:solidFill>
              <a:srgbClr val="FFC000"/>
            </a:solidFill>
          </c:spPr>
          <c:dLbls>
            <c:dLbl>
              <c:idx val="0"/>
              <c:layout>
                <c:manualLayout>
                  <c:x val="1.6934222990384908E-3"/>
                  <c:y val="-9.4560299562057248E-2"/>
                </c:manualLayout>
              </c:layout>
              <c:spPr/>
              <c:txPr>
                <a:bodyPr/>
                <a:lstStyle/>
                <a:p>
                  <a:pPr>
                    <a:defRPr sz="1600" b="1"/>
                  </a:pPr>
                  <a:endParaRPr lang="es-ES"/>
                </a:p>
              </c:txPr>
              <c:showVal val="1"/>
            </c:dLbl>
            <c:dLbl>
              <c:idx val="3"/>
              <c:layout>
                <c:manualLayout>
                  <c:x val="-1.5077962328892802E-2"/>
                  <c:y val="-2.6626909406238807E-2"/>
                </c:manualLayout>
              </c:layout>
              <c:showVal val="1"/>
            </c:dLbl>
            <c:dLbl>
              <c:idx val="8"/>
              <c:layout>
                <c:manualLayout>
                  <c:x val="-6.8535701812062434E-3"/>
                  <c:y val="-0.12248378326869803"/>
                </c:manualLayout>
              </c:layout>
              <c:spPr/>
              <c:txPr>
                <a:bodyPr/>
                <a:lstStyle/>
                <a:p>
                  <a:pPr>
                    <a:defRPr sz="1600" b="1"/>
                  </a:pPr>
                  <a:endParaRPr lang="es-ES"/>
                </a:p>
              </c:txPr>
              <c:showVal val="1"/>
            </c:dLbl>
            <c:txPr>
              <a:bodyPr/>
              <a:lstStyle/>
              <a:p>
                <a:pPr>
                  <a:defRPr sz="1400"/>
                </a:pPr>
                <a:endParaRPr lang="es-ES"/>
              </a:p>
            </c:txPr>
            <c:showVal val="1"/>
          </c:dLbls>
          <c:cat>
            <c:numRef>
              <c:f>'EXPO CHILE A USA'!$R$4:$R$12</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'EXPO CHILE A USA'!$S$4:$S$12</c:f>
              <c:numCache>
                <c:formatCode>_(* #,##0_);_(* \(#,##0\);_(* "-"??_);_(@_)</c:formatCode>
                <c:ptCount val="9"/>
                <c:pt idx="0">
                  <c:v>5019.53</c:v>
                </c:pt>
                <c:pt idx="1">
                  <c:v>6715.9459999999999</c:v>
                </c:pt>
                <c:pt idx="2">
                  <c:v>9417.6219999999921</c:v>
                </c:pt>
                <c:pt idx="3">
                  <c:v>8678.7620000000006</c:v>
                </c:pt>
                <c:pt idx="4">
                  <c:v>8052.6290000000017</c:v>
                </c:pt>
                <c:pt idx="5">
                  <c:v>6225.5280000000002</c:v>
                </c:pt>
                <c:pt idx="6">
                  <c:v>6898.8620000000019</c:v>
                </c:pt>
                <c:pt idx="7">
                  <c:v>9087.7219999999925</c:v>
                </c:pt>
                <c:pt idx="8">
                  <c:v>9035.2620000000006</c:v>
                </c:pt>
              </c:numCache>
            </c:numRef>
          </c:val>
        </c:ser>
        <c:ser>
          <c:idx val="1"/>
          <c:order val="1"/>
          <c:tx>
            <c:strRef>
              <c:f>'EXPO CHILE A USA'!$T$3</c:f>
              <c:strCache>
                <c:ptCount val="1"/>
                <c:pt idx="0">
                  <c:v>Impo Chile EE.UU</c:v>
                </c:pt>
              </c:strCache>
            </c:strRef>
          </c:tx>
          <c:spPr>
            <a:solidFill>
              <a:schemeClr val="accent1">
                <a:lumMod val="75000"/>
              </a:schemeClr>
            </a:solidFill>
          </c:spPr>
          <c:dLbls>
            <c:dLbl>
              <c:idx val="0"/>
              <c:layout>
                <c:manualLayout>
                  <c:x val="1.0544807480181604E-3"/>
                  <c:y val="-6.8913314508478415E-2"/>
                </c:manualLayout>
              </c:layout>
              <c:spPr/>
              <c:txPr>
                <a:bodyPr/>
                <a:lstStyle/>
                <a:p>
                  <a:pPr>
                    <a:defRPr sz="1600" b="1"/>
                  </a:pPr>
                  <a:endParaRPr lang="es-ES"/>
                </a:p>
              </c:txPr>
              <c:showVal val="1"/>
            </c:dLbl>
            <c:dLbl>
              <c:idx val="3"/>
              <c:layout>
                <c:manualLayout>
                  <c:x val="1.2336426326171202E-2"/>
                  <c:y val="-1.5976145643743306E-2"/>
                </c:manualLayout>
              </c:layout>
              <c:showVal val="1"/>
            </c:dLbl>
            <c:dLbl>
              <c:idx val="8"/>
              <c:spPr/>
              <c:txPr>
                <a:bodyPr/>
                <a:lstStyle/>
                <a:p>
                  <a:pPr>
                    <a:defRPr sz="1800" b="1"/>
                  </a:pPr>
                  <a:endParaRPr lang="es-ES"/>
                </a:p>
              </c:txPr>
            </c:dLbl>
            <c:txPr>
              <a:bodyPr/>
              <a:lstStyle/>
              <a:p>
                <a:pPr>
                  <a:defRPr sz="1400"/>
                </a:pPr>
                <a:endParaRPr lang="es-ES"/>
              </a:p>
            </c:txPr>
            <c:showVal val="1"/>
          </c:dLbls>
          <c:cat>
            <c:numRef>
              <c:f>'EXPO CHILE A USA'!$R$4:$R$12</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'EXPO CHILE A USA'!$T$4:$T$12</c:f>
              <c:numCache>
                <c:formatCode>_(* #,##0_);_(* \(#,##0\);_(* "-"??_);_(@_)</c:formatCode>
                <c:ptCount val="9"/>
                <c:pt idx="0">
                  <c:v>3569.9130000000009</c:v>
                </c:pt>
                <c:pt idx="1">
                  <c:v>5133.3810000000003</c:v>
                </c:pt>
                <c:pt idx="2">
                  <c:v>6177.18</c:v>
                </c:pt>
                <c:pt idx="3">
                  <c:v>7860.4889999999996</c:v>
                </c:pt>
                <c:pt idx="4">
                  <c:v>11922.297</c:v>
                </c:pt>
                <c:pt idx="5">
                  <c:v>7976.5439999999999</c:v>
                </c:pt>
                <c:pt idx="6">
                  <c:v>9988.7810000000009</c:v>
                </c:pt>
                <c:pt idx="7">
                  <c:v>15104.146000000002</c:v>
                </c:pt>
                <c:pt idx="8">
                  <c:v>15567.097</c:v>
                </c:pt>
              </c:numCache>
            </c:numRef>
          </c:val>
        </c:ser>
        <c:dLbls>
          <c:showVal val="1"/>
        </c:dLbls>
        <c:gapWidth val="75"/>
        <c:shape val="box"/>
        <c:axId val="166831232"/>
        <c:axId val="166832768"/>
        <c:axId val="0"/>
      </c:bar3DChart>
      <c:catAx>
        <c:axId val="166831232"/>
        <c:scaling>
          <c:orientation val="minMax"/>
        </c:scaling>
        <c:axPos val="b"/>
        <c:numFmt formatCode="General" sourceLinked="1"/>
        <c:majorTickMark val="none"/>
        <c:tickLblPos val="nextTo"/>
        <c:txPr>
          <a:bodyPr/>
          <a:lstStyle/>
          <a:p>
            <a:pPr>
              <a:defRPr sz="1100"/>
            </a:pPr>
            <a:endParaRPr lang="es-ES"/>
          </a:p>
        </c:txPr>
        <c:crossAx val="166832768"/>
        <c:crosses val="autoZero"/>
        <c:auto val="1"/>
        <c:lblAlgn val="ctr"/>
        <c:lblOffset val="100"/>
      </c:catAx>
      <c:valAx>
        <c:axId val="166832768"/>
        <c:scaling>
          <c:orientation val="minMax"/>
        </c:scaling>
        <c:axPos val="l"/>
        <c:numFmt formatCode="_(* #,##0_);_(* \(#,##0\);_(* &quot;-&quot;??_);_(@_)" sourceLinked="1"/>
        <c:majorTickMark val="none"/>
        <c:tickLblPos val="nextTo"/>
        <c:txPr>
          <a:bodyPr/>
          <a:lstStyle/>
          <a:p>
            <a:pPr>
              <a:defRPr sz="1100"/>
            </a:pPr>
            <a:endParaRPr lang="es-ES"/>
          </a:p>
        </c:txPr>
        <c:crossAx val="166831232"/>
        <c:crosses val="autoZero"/>
        <c:crossBetween val="between"/>
      </c:valAx>
    </c:plotArea>
    <c:legend>
      <c:legendPos val="r"/>
      <c:layout>
        <c:manualLayout>
          <c:xMode val="edge"/>
          <c:yMode val="edge"/>
          <c:x val="0.1417088422064221"/>
          <c:y val="0.74837968966441926"/>
          <c:w val="0.72885484721179539"/>
          <c:h val="0.12875138035366004"/>
        </c:manualLayout>
      </c:layout>
      <c:txPr>
        <a:bodyPr/>
        <a:lstStyle/>
        <a:p>
          <a:pPr>
            <a:defRPr sz="2400"/>
          </a:pPr>
          <a:endParaRPr lang="es-ES"/>
        </a:p>
      </c:txPr>
    </c:legend>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S"/>
  <c:style val="26"/>
  <c:clrMapOvr bg1="lt1" tx1="dk1" bg2="lt2" tx2="dk2" accent1="accent1" accent2="accent2" accent3="accent3" accent4="accent4" accent5="accent5" accent6="accent6" hlink="hlink" folHlink="folHlink"/>
  <c:chart>
    <c:plotArea>
      <c:layout>
        <c:manualLayout>
          <c:layoutTarget val="inner"/>
          <c:xMode val="edge"/>
          <c:yMode val="edge"/>
          <c:x val="0.27070683872849199"/>
          <c:y val="0.213753567418283"/>
          <c:w val="0.46090131962671299"/>
          <c:h val="0.65469591731745247"/>
        </c:manualLayout>
      </c:layout>
      <c:pieChart>
        <c:varyColors val="1"/>
        <c:ser>
          <c:idx val="0"/>
          <c:order val="0"/>
          <c:dLbls>
            <c:dLbl>
              <c:idx val="0"/>
              <c:layout>
                <c:manualLayout>
                  <c:x val="3.1534339457567805E-2"/>
                  <c:y val="0.15844657720730707"/>
                </c:manualLayout>
              </c:layout>
              <c:showCatName val="1"/>
              <c:showPercent val="1"/>
            </c:dLbl>
            <c:dLbl>
              <c:idx val="1"/>
              <c:layout>
                <c:manualLayout>
                  <c:x val="1.1526319626713308E-2"/>
                  <c:y val="1.7125679016628811E-2"/>
                </c:manualLayout>
              </c:layout>
              <c:showCatName val="1"/>
              <c:showPercent val="1"/>
            </c:dLbl>
            <c:dLbl>
              <c:idx val="2"/>
              <c:layout>
                <c:manualLayout>
                  <c:x val="-4.67057633420822E-2"/>
                  <c:y val="2.2523118475699117E-2"/>
                </c:manualLayout>
              </c:layout>
              <c:showCatName val="1"/>
              <c:showPercent val="1"/>
            </c:dLbl>
            <c:dLbl>
              <c:idx val="3"/>
              <c:layout>
                <c:manualLayout>
                  <c:x val="-2.8071321813939908E-2"/>
                  <c:y val="5.8687542185700207E-2"/>
                </c:manualLayout>
              </c:layout>
              <c:showCatName val="1"/>
              <c:showPercent val="1"/>
            </c:dLbl>
            <c:dLbl>
              <c:idx val="4"/>
              <c:layout>
                <c:manualLayout>
                  <c:x val="-2.158400772820061E-2"/>
                  <c:y val="4.0415421862180102E-3"/>
                </c:manualLayout>
              </c:layout>
              <c:showCatName val="1"/>
              <c:showPercent val="1"/>
            </c:dLbl>
            <c:txPr>
              <a:bodyPr/>
              <a:lstStyle/>
              <a:p>
                <a:pPr>
                  <a:defRPr sz="1600">
                    <a:solidFill>
                      <a:schemeClr val="accent1">
                        <a:lumMod val="50000"/>
                      </a:schemeClr>
                    </a:solidFill>
                  </a:defRPr>
                </a:pPr>
                <a:endParaRPr lang="es-ES"/>
              </a:p>
            </c:txPr>
            <c:showCatName val="1"/>
            <c:showPercent val="1"/>
            <c:showLeaderLines val="1"/>
            <c:leaderLines>
              <c:spPr>
                <a:ln>
                  <a:solidFill>
                    <a:schemeClr val="bg1">
                      <a:lumMod val="85000"/>
                    </a:schemeClr>
                  </a:solidFill>
                </a:ln>
              </c:spPr>
            </c:leaderLines>
          </c:dLbls>
          <c:cat>
            <c:strRef>
              <c:f>'EXPO CHILE A USA (2)'!$B$13:$B$19</c:f>
              <c:strCache>
                <c:ptCount val="7"/>
                <c:pt idx="0">
                  <c:v>Cobre y sus  manufacturas </c:v>
                </c:pt>
                <c:pt idx="1">
                  <c:v>Frutos comestibles</c:v>
                </c:pt>
                <c:pt idx="2">
                  <c:v>Pescados y crustaceos</c:v>
                </c:pt>
                <c:pt idx="3">
                  <c:v>Madera, carbon vegetal y sus  manufacturas </c:v>
                </c:pt>
                <c:pt idx="4">
                  <c:v>Piedras preciosas, semipreciosas </c:v>
                </c:pt>
                <c:pt idx="5">
                  <c:v>Químicos</c:v>
                </c:pt>
                <c:pt idx="6">
                  <c:v>Bebidas,alcohol y vinagre</c:v>
                </c:pt>
              </c:strCache>
            </c:strRef>
          </c:cat>
          <c:val>
            <c:numRef>
              <c:f>'EXPO CHILE A USA (2)'!$N$13:$N$19</c:f>
              <c:numCache>
                <c:formatCode>_(* #,##0_);_(* \(#,##0\);_(* "-"??_);_(@_)</c:formatCode>
                <c:ptCount val="7"/>
                <c:pt idx="0">
                  <c:v>3316290.9999999991</c:v>
                </c:pt>
                <c:pt idx="1">
                  <c:v>1118685.0000000002</c:v>
                </c:pt>
                <c:pt idx="2">
                  <c:v>878454</c:v>
                </c:pt>
                <c:pt idx="3">
                  <c:v>530775</c:v>
                </c:pt>
                <c:pt idx="4">
                  <c:v>424325</c:v>
                </c:pt>
                <c:pt idx="5">
                  <c:v>397988</c:v>
                </c:pt>
                <c:pt idx="6">
                  <c:v>306049</c:v>
                </c:pt>
              </c:numCache>
            </c:numRef>
          </c:val>
        </c:ser>
        <c:dLbls>
          <c:showCatName val="1"/>
          <c:showPercent val="1"/>
        </c:dLbls>
        <c:firstSliceAng val="0"/>
      </c:pieChart>
    </c:plotArea>
    <c:plotVisOnly val="1"/>
    <c:dispBlanksAs val="zero"/>
  </c:chart>
  <c:spPr>
    <a:ln>
      <a:no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s-ES"/>
  <c:style val="26"/>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083333333333308"/>
          <c:y val="0.26157407407407413"/>
          <c:w val="0.4"/>
          <c:h val="0.66666666666666718"/>
        </c:manualLayout>
      </c:layout>
      <c:pieChart>
        <c:varyColors val="1"/>
        <c:ser>
          <c:idx val="0"/>
          <c:order val="0"/>
          <c:dLbls>
            <c:dLbl>
              <c:idx val="0"/>
              <c:layout>
                <c:manualLayout>
                  <c:x val="2.6106080489938798E-2"/>
                  <c:y val="0.14713218139399206"/>
                </c:manualLayout>
              </c:layout>
              <c:showCatName val="1"/>
              <c:showPercent val="1"/>
            </c:dLbl>
            <c:dLbl>
              <c:idx val="1"/>
              <c:layout>
                <c:manualLayout>
                  <c:x val="-7.6307086614173181E-2"/>
                  <c:y val="-4.3055555555555486E-3"/>
                </c:manualLayout>
              </c:layout>
              <c:showCatName val="1"/>
              <c:showPercent val="1"/>
            </c:dLbl>
            <c:dLbl>
              <c:idx val="2"/>
              <c:layout>
                <c:manualLayout>
                  <c:x val="-4.1115266841644814E-2"/>
                  <c:y val="0.10381379410906998"/>
                </c:manualLayout>
              </c:layout>
              <c:showCatName val="1"/>
              <c:showPercent val="1"/>
            </c:dLbl>
            <c:dLbl>
              <c:idx val="3"/>
              <c:layout>
                <c:manualLayout>
                  <c:x val="-0.10130796150481197"/>
                  <c:y val="0.13501895596383801"/>
                </c:manualLayout>
              </c:layout>
              <c:showCatName val="1"/>
              <c:showPercent val="1"/>
            </c:dLbl>
            <c:dLbl>
              <c:idx val="4"/>
              <c:layout>
                <c:manualLayout>
                  <c:x val="-3.189741907261591E-2"/>
                  <c:y val="-1.7567074948964714E-2"/>
                </c:manualLayout>
              </c:layout>
              <c:showCatName val="1"/>
              <c:showPercent val="1"/>
            </c:dLbl>
            <c:dLbl>
              <c:idx val="5"/>
              <c:layout>
                <c:manualLayout>
                  <c:x val="7.2559055118110199E-2"/>
                  <c:y val="-4.5138888888888916E-2"/>
                </c:manualLayout>
              </c:layout>
              <c:showCatName val="1"/>
              <c:showPercent val="1"/>
            </c:dLbl>
            <c:dLbl>
              <c:idx val="6"/>
              <c:layout>
                <c:manualLayout>
                  <c:x val="0.14255336832895896"/>
                  <c:y val="-1.7437299504228603E-2"/>
                </c:manualLayout>
              </c:layout>
              <c:showCatName val="1"/>
              <c:showPercent val="1"/>
            </c:dLbl>
            <c:txPr>
              <a:bodyPr/>
              <a:lstStyle/>
              <a:p>
                <a:pPr>
                  <a:defRPr sz="1600">
                    <a:solidFill>
                      <a:schemeClr val="accent1">
                        <a:lumMod val="50000"/>
                      </a:schemeClr>
                    </a:solidFill>
                  </a:defRPr>
                </a:pPr>
                <a:endParaRPr lang="es-ES"/>
              </a:p>
            </c:txPr>
            <c:showCatName val="1"/>
            <c:showPercent val="1"/>
            <c:showLeaderLines val="1"/>
            <c:leaderLines>
              <c:spPr>
                <a:ln>
                  <a:solidFill>
                    <a:schemeClr val="bg1">
                      <a:lumMod val="75000"/>
                    </a:schemeClr>
                  </a:solidFill>
                </a:ln>
              </c:spPr>
            </c:leaderLines>
          </c:dLbls>
          <c:cat>
            <c:strRef>
              <c:f>'CHILE IMPO DESDE USA (2)'!$B$13:$B$19</c:f>
              <c:strCache>
                <c:ptCount val="7"/>
                <c:pt idx="0">
                  <c:v>Combustibles y aceites minerales</c:v>
                </c:pt>
                <c:pt idx="1">
                  <c:v>Maquinas y artefactos mecanicos.</c:v>
                </c:pt>
                <c:pt idx="2">
                  <c:v>Vehiculos y tractores</c:v>
                </c:pt>
                <c:pt idx="3">
                  <c:v>Maquinas y aparatos electricos</c:v>
                </c:pt>
                <c:pt idx="4">
                  <c:v>Plasticos</c:v>
                </c:pt>
                <c:pt idx="5">
                  <c:v>Instrumentos de optica</c:v>
                </c:pt>
                <c:pt idx="6">
                  <c:v>Quimicos </c:v>
                </c:pt>
              </c:strCache>
            </c:strRef>
          </c:cat>
          <c:val>
            <c:numRef>
              <c:f>'CHILE IMPO DESDE USA (2)'!$N$13:$N$19</c:f>
              <c:numCache>
                <c:formatCode>_(* #,##0_);_(* \(#,##0\);_(* "-"??_);_(@_)</c:formatCode>
                <c:ptCount val="7"/>
                <c:pt idx="0">
                  <c:v>6352393</c:v>
                </c:pt>
                <c:pt idx="1">
                  <c:v>2587794.0000000005</c:v>
                </c:pt>
                <c:pt idx="2">
                  <c:v>1723037</c:v>
                </c:pt>
                <c:pt idx="3">
                  <c:v>671508</c:v>
                </c:pt>
                <c:pt idx="4">
                  <c:v>514040</c:v>
                </c:pt>
                <c:pt idx="5">
                  <c:v>377524</c:v>
                </c:pt>
                <c:pt idx="6">
                  <c:v>362667</c:v>
                </c:pt>
              </c:numCache>
            </c:numRef>
          </c:val>
        </c:ser>
        <c:dLbls>
          <c:showCatName val="1"/>
          <c:showPercent val="1"/>
        </c:dLbls>
        <c:firstSliceAng val="0"/>
      </c:pieChart>
    </c:plotArea>
    <c:plotVisOnly val="1"/>
    <c:dispBlanksAs val="zero"/>
  </c:chart>
  <c:spPr>
    <a:ln>
      <a:noFill/>
    </a:ln>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CO" sz="2000" dirty="0">
                <a:solidFill>
                  <a:srgbClr val="124AA6"/>
                </a:solidFill>
                <a:latin typeface="Calibri" pitchFamily="34" charset="0"/>
              </a:rPr>
              <a:t>Exportaciones del Valle por Destino 2007</a:t>
            </a:r>
          </a:p>
        </c:rich>
      </c:tx>
      <c:layout>
        <c:manualLayout>
          <c:xMode val="edge"/>
          <c:yMode val="edge"/>
          <c:x val="0.17509189186135607"/>
          <c:y val="0"/>
        </c:manualLayout>
      </c:layout>
    </c:title>
    <c:view3D>
      <c:rotX val="30"/>
      <c:perspective val="30"/>
    </c:view3D>
    <c:plotArea>
      <c:layout>
        <c:manualLayout>
          <c:layoutTarget val="inner"/>
          <c:xMode val="edge"/>
          <c:yMode val="edge"/>
          <c:x val="0.13820087384733407"/>
          <c:y val="0.24433846101399806"/>
          <c:w val="0.67944658578727779"/>
          <c:h val="0.55690419550822001"/>
        </c:manualLayout>
      </c:layout>
      <c:pie3DChart>
        <c:varyColors val="1"/>
        <c:ser>
          <c:idx val="0"/>
          <c:order val="0"/>
          <c:tx>
            <c:strRef>
              <c:f>'Calculos y Gráficos'!$A$167</c:f>
              <c:strCache>
                <c:ptCount val="1"/>
                <c:pt idx="0">
                  <c:v>Exportaciones del Valle por Destino 2007</c:v>
                </c:pt>
              </c:strCache>
            </c:strRef>
          </c:tx>
          <c:explosion val="25"/>
          <c:dLbls>
            <c:dLbl>
              <c:idx val="0"/>
              <c:layout>
                <c:manualLayout>
                  <c:x val="-0.10303503672050303"/>
                  <c:y val="-7.3292535634367703E-2"/>
                </c:manualLayout>
              </c:layout>
              <c:showCatName val="1"/>
              <c:showPercent val="1"/>
            </c:dLbl>
            <c:dLbl>
              <c:idx val="1"/>
              <c:layout>
                <c:manualLayout>
                  <c:x val="-1.7616385689327003E-3"/>
                  <c:y val="-9.7985778662520118E-2"/>
                </c:manualLayout>
              </c:layout>
              <c:spPr/>
              <c:txPr>
                <a:bodyPr/>
                <a:lstStyle/>
                <a:p>
                  <a:pPr>
                    <a:defRPr sz="2000" b="1">
                      <a:solidFill>
                        <a:srgbClr val="FF0000"/>
                      </a:solidFill>
                      <a:latin typeface="Calibri" pitchFamily="34" charset="0"/>
                    </a:defRPr>
                  </a:pPr>
                  <a:endParaRPr lang="es-ES"/>
                </a:p>
              </c:txPr>
              <c:showCatName val="1"/>
              <c:showPercent val="1"/>
            </c:dLbl>
            <c:dLbl>
              <c:idx val="2"/>
              <c:layout>
                <c:manualLayout>
                  <c:x val="1.1451999683651001E-2"/>
                  <c:y val="-9.659034798602634E-3"/>
                </c:manualLayout>
              </c:layout>
              <c:showCatName val="1"/>
              <c:showPercent val="1"/>
            </c:dLbl>
            <c:dLbl>
              <c:idx val="3"/>
              <c:layout>
                <c:manualLayout>
                  <c:x val="2.5863651684652711E-2"/>
                  <c:y val="-3.1928270596196405E-3"/>
                </c:manualLayout>
              </c:layout>
              <c:showCatName val="1"/>
              <c:showPercent val="1"/>
            </c:dLbl>
            <c:dLbl>
              <c:idx val="6"/>
              <c:layout>
                <c:manualLayout>
                  <c:x val="-1.9030136011253009E-2"/>
                  <c:y val="-1.2257476442011502E-2"/>
                </c:manualLayout>
              </c:layout>
              <c:showCatName val="1"/>
              <c:showPercent val="1"/>
            </c:dLbl>
            <c:txPr>
              <a:bodyPr/>
              <a:lstStyle/>
              <a:p>
                <a:pPr>
                  <a:defRPr sz="1200">
                    <a:solidFill>
                      <a:srgbClr val="124AA6"/>
                    </a:solidFill>
                    <a:latin typeface="Calibri" pitchFamily="34" charset="0"/>
                  </a:defRPr>
                </a:pPr>
                <a:endParaRPr lang="es-ES"/>
              </a:p>
            </c:txPr>
            <c:showCatName val="1"/>
            <c:showPercent val="1"/>
            <c:showLeaderLines val="1"/>
          </c:dLbls>
          <c:cat>
            <c:strRef>
              <c:f>'Calculos y Gráficos'!$A$169:$A$175</c:f>
              <c:strCache>
                <c:ptCount val="7"/>
                <c:pt idx="0">
                  <c:v>Venezuela</c:v>
                </c:pt>
                <c:pt idx="1">
                  <c:v>Estados Unidos</c:v>
                </c:pt>
                <c:pt idx="2">
                  <c:v>Ecuador</c:v>
                </c:pt>
                <c:pt idx="3">
                  <c:v>Perú</c:v>
                </c:pt>
                <c:pt idx="4">
                  <c:v>Chile</c:v>
                </c:pt>
                <c:pt idx="5">
                  <c:v>México</c:v>
                </c:pt>
                <c:pt idx="6">
                  <c:v>Otros</c:v>
                </c:pt>
              </c:strCache>
            </c:strRef>
          </c:cat>
          <c:val>
            <c:numRef>
              <c:f>'Calculos y Gráficos'!$B$169:$B$175</c:f>
              <c:numCache>
                <c:formatCode>_(* #,##0_);_(* \(#,##0\);_(* "-"??_);_(@_)</c:formatCode>
                <c:ptCount val="7"/>
                <c:pt idx="0">
                  <c:v>494998747.60000092</c:v>
                </c:pt>
                <c:pt idx="1">
                  <c:v>280431241.52999991</c:v>
                </c:pt>
                <c:pt idx="2">
                  <c:v>268806326.08000004</c:v>
                </c:pt>
                <c:pt idx="3">
                  <c:v>193968117.50999999</c:v>
                </c:pt>
                <c:pt idx="4">
                  <c:v>80358288.319999993</c:v>
                </c:pt>
                <c:pt idx="5">
                  <c:v>76891747.649999991</c:v>
                </c:pt>
                <c:pt idx="6">
                  <c:v>748944478.28000021</c:v>
                </c:pt>
              </c:numCache>
            </c:numRef>
          </c:val>
        </c:ser>
        <c:dLbls>
          <c:showVal val="1"/>
        </c:dLbls>
      </c:pie3DChart>
    </c:plotArea>
    <c:plotVisOnly val="1"/>
    <c:dispBlanksAs val="zero"/>
  </c:chart>
  <c:txPr>
    <a:bodyPr/>
    <a:lstStyle/>
    <a:p>
      <a:pPr>
        <a:defRPr sz="1800"/>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2000" b="1">
                <a:solidFill>
                  <a:srgbClr val="124AA6"/>
                </a:solidFill>
                <a:latin typeface="Calibri" pitchFamily="34" charset="0"/>
                <a:cs typeface="Calibri" pitchFamily="34" charset="0"/>
              </a:defRPr>
            </a:pPr>
            <a:r>
              <a:rPr lang="es-CO" dirty="0"/>
              <a:t>Exportaciones del Valle por destino </a:t>
            </a:r>
            <a:r>
              <a:rPr lang="es-CO" dirty="0" smtClean="0"/>
              <a:t>2012</a:t>
            </a:r>
            <a:endParaRPr lang="es-CO" dirty="0"/>
          </a:p>
        </c:rich>
      </c:tx>
      <c:layout>
        <c:manualLayout>
          <c:xMode val="edge"/>
          <c:yMode val="edge"/>
          <c:x val="0.170892073702957"/>
          <c:y val="0"/>
        </c:manualLayout>
      </c:layout>
    </c:title>
    <c:view3D>
      <c:rotX val="30"/>
      <c:perspective val="30"/>
    </c:view3D>
    <c:plotArea>
      <c:layout>
        <c:manualLayout>
          <c:layoutTarget val="inner"/>
          <c:xMode val="edge"/>
          <c:yMode val="edge"/>
          <c:x val="0.15411974336582407"/>
          <c:y val="0.19168761000658791"/>
          <c:w val="0.69373508298347442"/>
          <c:h val="0.6575970713549002"/>
        </c:manualLayout>
      </c:layout>
      <c:pie3DChart>
        <c:varyColors val="1"/>
        <c:ser>
          <c:idx val="0"/>
          <c:order val="0"/>
          <c:tx>
            <c:strRef>
              <c:f>'Calculos y Gráficos'!$A$13:$B$13</c:f>
              <c:strCache>
                <c:ptCount val="1"/>
                <c:pt idx="0">
                  <c:v>Exportaciones del Valle por destino 2011</c:v>
                </c:pt>
              </c:strCache>
            </c:strRef>
          </c:tx>
          <c:explosion val="25"/>
          <c:dLbls>
            <c:dLbl>
              <c:idx val="0"/>
              <c:layout>
                <c:manualLayout>
                  <c:x val="0.13178028463148705"/>
                  <c:y val="-3.7665634967397998E-2"/>
                </c:manualLayout>
              </c:layout>
              <c:tx>
                <c:rich>
                  <a:bodyPr/>
                  <a:lstStyle/>
                  <a:p>
                    <a:pPr>
                      <a:defRPr sz="2000" b="1">
                        <a:solidFill>
                          <a:srgbClr val="FF0000"/>
                        </a:solidFill>
                        <a:latin typeface="Calibri" pitchFamily="34" charset="0"/>
                        <a:cs typeface="Calibri" pitchFamily="34" charset="0"/>
                      </a:defRPr>
                    </a:pPr>
                    <a:r>
                      <a:rPr lang="en-US" dirty="0" err="1"/>
                      <a:t>Estados</a:t>
                    </a:r>
                    <a:r>
                      <a:rPr lang="en-US" dirty="0"/>
                      <a:t> </a:t>
                    </a:r>
                    <a:r>
                      <a:rPr lang="en-US" dirty="0" err="1"/>
                      <a:t>Unidos</a:t>
                    </a:r>
                    <a:r>
                      <a:rPr lang="en-US" dirty="0"/>
                      <a:t>, </a:t>
                    </a:r>
                    <a:r>
                      <a:rPr lang="en-US" dirty="0" smtClean="0"/>
                      <a:t>18.1%</a:t>
                    </a:r>
                    <a:endParaRPr lang="en-US" dirty="0"/>
                  </a:p>
                </c:rich>
              </c:tx>
              <c:spPr/>
              <c:showVal val="1"/>
              <c:showCatName val="1"/>
            </c:dLbl>
            <c:dLbl>
              <c:idx val="1"/>
              <c:layout>
                <c:manualLayout>
                  <c:x val="6.9928678501403416E-3"/>
                  <c:y val="6.1822405423259105E-2"/>
                </c:manualLayout>
              </c:layout>
              <c:tx>
                <c:rich>
                  <a:bodyPr/>
                  <a:lstStyle/>
                  <a:p>
                    <a:r>
                      <a:rPr lang="en-US" dirty="0" smtClean="0"/>
                      <a:t>Ecuador</a:t>
                    </a:r>
                    <a:r>
                      <a:rPr lang="en-US" dirty="0"/>
                      <a:t>, </a:t>
                    </a:r>
                    <a:r>
                      <a:rPr lang="en-US" dirty="0" smtClean="0"/>
                      <a:t>17,5%</a:t>
                    </a:r>
                    <a:endParaRPr lang="en-US" dirty="0"/>
                  </a:p>
                </c:rich>
              </c:tx>
              <c:showVal val="1"/>
              <c:showCatName val="1"/>
            </c:dLbl>
            <c:dLbl>
              <c:idx val="2"/>
              <c:tx>
                <c:rich>
                  <a:bodyPr/>
                  <a:lstStyle/>
                  <a:p>
                    <a:r>
                      <a:rPr lang="en-US" dirty="0" err="1"/>
                      <a:t>Perú</a:t>
                    </a:r>
                    <a:r>
                      <a:rPr lang="en-US"/>
                      <a:t>, </a:t>
                    </a:r>
                    <a:r>
                      <a:rPr lang="en-US" smtClean="0"/>
                      <a:t>15%</a:t>
                    </a:r>
                    <a:endParaRPr lang="en-US" dirty="0"/>
                  </a:p>
                </c:rich>
              </c:tx>
              <c:showVal val="1"/>
              <c:showCatName val="1"/>
            </c:dLbl>
            <c:dLbl>
              <c:idx val="3"/>
              <c:layout>
                <c:manualLayout>
                  <c:x val="0.110075240594926"/>
                  <c:y val="-6.2037037037037139E-3"/>
                </c:manualLayout>
              </c:layout>
              <c:tx>
                <c:rich>
                  <a:bodyPr/>
                  <a:lstStyle/>
                  <a:p>
                    <a:r>
                      <a:rPr lang="en-US" dirty="0" smtClean="0"/>
                      <a:t>Venezuela</a:t>
                    </a:r>
                    <a:r>
                      <a:rPr lang="en-US" dirty="0"/>
                      <a:t>, </a:t>
                    </a:r>
                    <a:r>
                      <a:rPr lang="en-US" dirty="0" smtClean="0"/>
                      <a:t>11.8%</a:t>
                    </a:r>
                    <a:endParaRPr lang="en-US" dirty="0"/>
                  </a:p>
                </c:rich>
              </c:tx>
              <c:showVal val="1"/>
              <c:showCatName val="1"/>
            </c:dLbl>
            <c:dLbl>
              <c:idx val="4"/>
              <c:layout>
                <c:manualLayout>
                  <c:x val="9.4951308419790312E-2"/>
                  <c:y val="2.8720077154576806E-2"/>
                </c:manualLayout>
              </c:layout>
              <c:tx>
                <c:rich>
                  <a:bodyPr/>
                  <a:lstStyle/>
                  <a:p>
                    <a:r>
                      <a:rPr lang="en-US" dirty="0" smtClean="0"/>
                      <a:t>Chile</a:t>
                    </a:r>
                    <a:r>
                      <a:rPr lang="en-US" dirty="0"/>
                      <a:t>, </a:t>
                    </a:r>
                    <a:r>
                      <a:rPr lang="en-US" dirty="0" smtClean="0"/>
                      <a:t>7.6%</a:t>
                    </a:r>
                    <a:endParaRPr lang="en-US" dirty="0"/>
                  </a:p>
                </c:rich>
              </c:tx>
              <c:showVal val="1"/>
              <c:showCatName val="1"/>
            </c:dLbl>
            <c:dLbl>
              <c:idx val="5"/>
              <c:layout>
                <c:manualLayout>
                  <c:x val="2.2076334208224017E-2"/>
                  <c:y val="0.13120224555263907"/>
                </c:manualLayout>
              </c:layout>
              <c:tx>
                <c:rich>
                  <a:bodyPr/>
                  <a:lstStyle/>
                  <a:p>
                    <a:r>
                      <a:rPr lang="en-US" dirty="0" smtClean="0"/>
                      <a:t>Mexico, 4,4%</a:t>
                    </a:r>
                    <a:endParaRPr lang="en-US" dirty="0"/>
                  </a:p>
                </c:rich>
              </c:tx>
              <c:showVal val="1"/>
              <c:showCatName val="1"/>
            </c:dLbl>
            <c:dLbl>
              <c:idx val="6"/>
              <c:layout>
                <c:manualLayout>
                  <c:x val="2.5138888888888895E-2"/>
                  <c:y val="-5.1105643044619405E-2"/>
                </c:manualLayout>
              </c:layout>
              <c:showVal val="1"/>
              <c:showCatName val="1"/>
            </c:dLbl>
            <c:txPr>
              <a:bodyPr/>
              <a:lstStyle/>
              <a:p>
                <a:pPr>
                  <a:defRPr sz="1200">
                    <a:solidFill>
                      <a:srgbClr val="124AA6"/>
                    </a:solidFill>
                    <a:latin typeface="Calibri" pitchFamily="34" charset="0"/>
                    <a:cs typeface="Calibri" pitchFamily="34" charset="0"/>
                  </a:defRPr>
                </a:pPr>
                <a:endParaRPr lang="es-ES"/>
              </a:p>
            </c:txPr>
            <c:showVal val="1"/>
            <c:showCatName val="1"/>
            <c:showLeaderLines val="1"/>
          </c:dLbls>
          <c:cat>
            <c:strRef>
              <c:f>'Calculos y Gráficos'!$A$15:$A$21</c:f>
              <c:strCache>
                <c:ptCount val="7"/>
                <c:pt idx="0">
                  <c:v>Estados Unidos</c:v>
                </c:pt>
                <c:pt idx="1">
                  <c:v>Ecuador</c:v>
                </c:pt>
                <c:pt idx="2">
                  <c:v>Perú</c:v>
                </c:pt>
                <c:pt idx="3">
                  <c:v>Venezuela</c:v>
                </c:pt>
                <c:pt idx="4">
                  <c:v>Chile</c:v>
                </c:pt>
                <c:pt idx="5">
                  <c:v>Brasil</c:v>
                </c:pt>
                <c:pt idx="6">
                  <c:v>Otros</c:v>
                </c:pt>
              </c:strCache>
            </c:strRef>
          </c:cat>
          <c:val>
            <c:numRef>
              <c:f>'Calculos y Gráficos'!$B$15:$B$21</c:f>
              <c:numCache>
                <c:formatCode>0.00%</c:formatCode>
                <c:ptCount val="7"/>
                <c:pt idx="0">
                  <c:v>0.16265706647631001</c:v>
                </c:pt>
                <c:pt idx="1">
                  <c:v>0.15531525702623211</c:v>
                </c:pt>
                <c:pt idx="2">
                  <c:v>0.11363542351823906</c:v>
                </c:pt>
                <c:pt idx="3">
                  <c:v>9.3872435552149719E-2</c:v>
                </c:pt>
                <c:pt idx="4">
                  <c:v>8.3223291233857147E-2</c:v>
                </c:pt>
                <c:pt idx="5">
                  <c:v>7.3545138387939815E-2</c:v>
                </c:pt>
                <c:pt idx="6">
                  <c:v>0.31780000000000014</c:v>
                </c:pt>
              </c:numCache>
            </c:numRef>
          </c:val>
        </c:ser>
        <c:dLbls>
          <c:showVal val="1"/>
        </c:dLbls>
      </c:pie3DChart>
    </c:plotArea>
    <c:plotVisOnly val="1"/>
    <c:dispBlanksAs val="zero"/>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ES"/>
  <c:chart>
    <c:autoTitleDeleted val="1"/>
    <c:view3D>
      <c:rAngAx val="1"/>
    </c:view3D>
    <c:plotArea>
      <c:layout>
        <c:manualLayout>
          <c:layoutTarget val="inner"/>
          <c:xMode val="edge"/>
          <c:yMode val="edge"/>
          <c:x val="8.8904853913041454E-2"/>
          <c:y val="3.8228568198402806E-2"/>
          <c:w val="0.6869640253901782"/>
          <c:h val="0.85579360103600322"/>
        </c:manualLayout>
      </c:layout>
      <c:bar3DChart>
        <c:barDir val="col"/>
        <c:grouping val="clustered"/>
        <c:ser>
          <c:idx val="0"/>
          <c:order val="0"/>
          <c:tx>
            <c:strRef>
              <c:f>Exportaciones!$E$92</c:f>
              <c:strCache>
                <c:ptCount val="1"/>
                <c:pt idx="0">
                  <c:v>Expo hacia EE.UU</c:v>
                </c:pt>
              </c:strCache>
            </c:strRef>
          </c:tx>
          <c:spPr>
            <a:solidFill>
              <a:srgbClr val="FFC000"/>
            </a:solidFill>
          </c:spPr>
          <c:dLbls>
            <c:dLbl>
              <c:idx val="2"/>
              <c:layout>
                <c:manualLayout>
                  <c:x val="-1.0178473250384601E-2"/>
                  <c:y val="-2.284243090742781E-2"/>
                </c:manualLayout>
              </c:layout>
              <c:showVal val="1"/>
            </c:dLbl>
            <c:dLbl>
              <c:idx val="3"/>
              <c:layout>
                <c:manualLayout>
                  <c:x val="-1.6964122083974308E-3"/>
                  <c:y val="-2.6105635322774615E-2"/>
                </c:manualLayout>
              </c:layout>
              <c:showVal val="1"/>
            </c:dLbl>
            <c:txPr>
              <a:bodyPr/>
              <a:lstStyle/>
              <a:p>
                <a:pPr>
                  <a:defRPr sz="1400">
                    <a:solidFill>
                      <a:schemeClr val="accent1">
                        <a:lumMod val="75000"/>
                      </a:schemeClr>
                    </a:solidFill>
                  </a:defRPr>
                </a:pPr>
                <a:endParaRPr lang="es-ES"/>
              </a:p>
            </c:txPr>
            <c:showVal val="1"/>
          </c:dLbls>
          <c:cat>
            <c:strRef>
              <c:f>Exportaciones!$D$93:$D$96</c:f>
              <c:strCache>
                <c:ptCount val="4"/>
                <c:pt idx="0">
                  <c:v> 2,009 </c:v>
                </c:pt>
                <c:pt idx="1">
                  <c:v> 2,010 </c:v>
                </c:pt>
                <c:pt idx="2">
                  <c:v> 2,011 </c:v>
                </c:pt>
                <c:pt idx="3">
                  <c:v>2012*</c:v>
                </c:pt>
              </c:strCache>
            </c:strRef>
          </c:cat>
          <c:val>
            <c:numRef>
              <c:f>Exportaciones!$E$93:$E$96</c:f>
              <c:numCache>
                <c:formatCode>_(* #,##0.0_);_(* \(#,##0.0\);_(* "-"??_);_(@_)</c:formatCode>
                <c:ptCount val="4"/>
                <c:pt idx="0">
                  <c:v>313.34982314000024</c:v>
                </c:pt>
                <c:pt idx="1">
                  <c:v>415.19151409</c:v>
                </c:pt>
                <c:pt idx="2">
                  <c:v>401.23620253999979</c:v>
                </c:pt>
                <c:pt idx="3">
                  <c:v>413.6812438254546</c:v>
                </c:pt>
              </c:numCache>
            </c:numRef>
          </c:val>
        </c:ser>
        <c:ser>
          <c:idx val="1"/>
          <c:order val="1"/>
          <c:tx>
            <c:strRef>
              <c:f>Exportaciones!$F$92</c:f>
              <c:strCache>
                <c:ptCount val="1"/>
                <c:pt idx="0">
                  <c:v>Impo desde EE.UU</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3"/>
              <c:layout>
                <c:manualLayout>
                  <c:x val="8.4820610419871333E-3"/>
                  <c:y val="-2.6105635322774615E-2"/>
                </c:manualLayout>
              </c:layout>
              <c:showVal val="1"/>
            </c:dLbl>
            <c:txPr>
              <a:bodyPr/>
              <a:lstStyle/>
              <a:p>
                <a:pPr>
                  <a:defRPr sz="1400">
                    <a:solidFill>
                      <a:schemeClr val="accent1">
                        <a:lumMod val="75000"/>
                      </a:schemeClr>
                    </a:solidFill>
                  </a:defRPr>
                </a:pPr>
                <a:endParaRPr lang="es-ES"/>
              </a:p>
            </c:txPr>
            <c:showVal val="1"/>
          </c:dLbls>
          <c:cat>
            <c:strRef>
              <c:f>Exportaciones!$D$93:$D$96</c:f>
              <c:strCache>
                <c:ptCount val="4"/>
                <c:pt idx="0">
                  <c:v> 2,009 </c:v>
                </c:pt>
                <c:pt idx="1">
                  <c:v> 2,010 </c:v>
                </c:pt>
                <c:pt idx="2">
                  <c:v> 2,011 </c:v>
                </c:pt>
                <c:pt idx="3">
                  <c:v>2012*</c:v>
                </c:pt>
              </c:strCache>
            </c:strRef>
          </c:cat>
          <c:val>
            <c:numRef>
              <c:f>Exportaciones!$F$93:$F$96</c:f>
              <c:numCache>
                <c:formatCode>_(* #,##0.0_);_(* \(#,##0.0\);_(* "-"??_);_(@_)</c:formatCode>
                <c:ptCount val="4"/>
                <c:pt idx="0">
                  <c:v>491.41331422999968</c:v>
                </c:pt>
                <c:pt idx="1">
                  <c:v>535.95862581999938</c:v>
                </c:pt>
                <c:pt idx="2">
                  <c:v>679.28010676000054</c:v>
                </c:pt>
                <c:pt idx="3">
                  <c:v>602.84534215636313</c:v>
                </c:pt>
              </c:numCache>
            </c:numRef>
          </c:val>
        </c:ser>
        <c:dLbls>
          <c:showVal val="1"/>
        </c:dLbls>
        <c:gapWidth val="75"/>
        <c:shape val="box"/>
        <c:axId val="167118720"/>
        <c:axId val="167120256"/>
        <c:axId val="0"/>
      </c:bar3DChart>
      <c:catAx>
        <c:axId val="167118720"/>
        <c:scaling>
          <c:orientation val="minMax"/>
        </c:scaling>
        <c:axPos val="b"/>
        <c:majorTickMark val="none"/>
        <c:tickLblPos val="nextTo"/>
        <c:txPr>
          <a:bodyPr/>
          <a:lstStyle/>
          <a:p>
            <a:pPr>
              <a:defRPr sz="1400">
                <a:solidFill>
                  <a:schemeClr val="accent1">
                    <a:lumMod val="75000"/>
                  </a:schemeClr>
                </a:solidFill>
              </a:defRPr>
            </a:pPr>
            <a:endParaRPr lang="es-ES"/>
          </a:p>
        </c:txPr>
        <c:crossAx val="167120256"/>
        <c:crosses val="autoZero"/>
        <c:auto val="1"/>
        <c:lblAlgn val="ctr"/>
        <c:lblOffset val="100"/>
      </c:catAx>
      <c:valAx>
        <c:axId val="167120256"/>
        <c:scaling>
          <c:orientation val="minMax"/>
        </c:scaling>
        <c:axPos val="l"/>
        <c:numFmt formatCode="_(* #,##0.0_);_(* \(#,##0.0\);_(* &quot;-&quot;??_);_(@_)" sourceLinked="1"/>
        <c:majorTickMark val="none"/>
        <c:tickLblPos val="nextTo"/>
        <c:txPr>
          <a:bodyPr/>
          <a:lstStyle/>
          <a:p>
            <a:pPr>
              <a:defRPr sz="1100">
                <a:solidFill>
                  <a:schemeClr val="accent1">
                    <a:lumMod val="75000"/>
                  </a:schemeClr>
                </a:solidFill>
              </a:defRPr>
            </a:pPr>
            <a:endParaRPr lang="es-ES"/>
          </a:p>
        </c:txPr>
        <c:crossAx val="167118720"/>
        <c:crosses val="autoZero"/>
        <c:crossBetween val="between"/>
      </c:valAx>
    </c:plotArea>
    <c:legend>
      <c:legendPos val="r"/>
      <c:layout>
        <c:manualLayout>
          <c:xMode val="edge"/>
          <c:yMode val="edge"/>
          <c:x val="0.78537701946907723"/>
          <c:y val="0.42900834558105611"/>
          <c:w val="0.18990181609969206"/>
          <c:h val="0.4780933636186111"/>
        </c:manualLayout>
      </c:layout>
      <c:txPr>
        <a:bodyPr/>
        <a:lstStyle/>
        <a:p>
          <a:pPr>
            <a:defRPr sz="1800"/>
          </a:pPr>
          <a:endParaRPr lang="es-ES"/>
        </a:p>
      </c:txPr>
    </c:legend>
    <c:plotVisOnly val="1"/>
    <c:dispBlanksAs val="gap"/>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ES"/>
  <c:style val="29"/>
  <c:chart>
    <c:autoTitleDeleted val="1"/>
    <c:plotArea>
      <c:layout/>
      <c:barChart>
        <c:barDir val="bar"/>
        <c:grouping val="clustered"/>
        <c:ser>
          <c:idx val="0"/>
          <c:order val="0"/>
          <c:tx>
            <c:strRef>
              <c:f>'Exportaciones (2)'!$D$3</c:f>
              <c:strCache>
                <c:ptCount val="1"/>
                <c:pt idx="0">
                  <c:v>Valor FOB 2008</c:v>
                </c:pt>
              </c:strCache>
            </c:strRef>
          </c:tx>
          <c:cat>
            <c:strRef>
              <c:f>'Exportaciones (2)'!$C$4:$C$14</c:f>
              <c:strCache>
                <c:ptCount val="11"/>
                <c:pt idx="0">
                  <c:v>Oro</c:v>
                </c:pt>
                <c:pt idx="1">
                  <c:v>Azúcares y artículos confitería</c:v>
                </c:pt>
                <c:pt idx="2">
                  <c:v>Café, té</c:v>
                </c:pt>
                <c:pt idx="3">
                  <c:v>Prendas de vestir, de punto</c:v>
                </c:pt>
                <c:pt idx="4">
                  <c:v>Químicos</c:v>
                </c:pt>
                <c:pt idx="5">
                  <c:v>Prendas de vestir, exc. punto</c:v>
                </c:pt>
                <c:pt idx="6">
                  <c:v>Manufacturas de cuero</c:v>
                </c:pt>
                <c:pt idx="7">
                  <c:v>Herramientas y útiles</c:v>
                </c:pt>
                <c:pt idx="8">
                  <c:v>Aparatos eléctricos</c:v>
                </c:pt>
                <c:pt idx="9">
                  <c:v>Aluminio y sus manufacturas</c:v>
                </c:pt>
                <c:pt idx="10">
                  <c:v>Pastelería</c:v>
                </c:pt>
              </c:strCache>
            </c:strRef>
          </c:cat>
          <c:val>
            <c:numRef>
              <c:f>'Exportaciones (2)'!$D$4:$D$14</c:f>
            </c:numRef>
          </c:val>
        </c:ser>
        <c:ser>
          <c:idx val="1"/>
          <c:order val="1"/>
          <c:tx>
            <c:strRef>
              <c:f>'Exportaciones (2)'!$E$3</c:f>
              <c:strCache>
                <c:ptCount val="1"/>
                <c:pt idx="0">
                  <c:v>Valor FOB 2009</c:v>
                </c:pt>
              </c:strCache>
            </c:strRef>
          </c:tx>
          <c:cat>
            <c:strRef>
              <c:f>'Exportaciones (2)'!$C$4:$C$14</c:f>
              <c:strCache>
                <c:ptCount val="11"/>
                <c:pt idx="0">
                  <c:v>Oro</c:v>
                </c:pt>
                <c:pt idx="1">
                  <c:v>Azúcares y artículos confitería</c:v>
                </c:pt>
                <c:pt idx="2">
                  <c:v>Café, té</c:v>
                </c:pt>
                <c:pt idx="3">
                  <c:v>Prendas de vestir, de punto</c:v>
                </c:pt>
                <c:pt idx="4">
                  <c:v>Químicos</c:v>
                </c:pt>
                <c:pt idx="5">
                  <c:v>Prendas de vestir, exc. punto</c:v>
                </c:pt>
                <c:pt idx="6">
                  <c:v>Manufacturas de cuero</c:v>
                </c:pt>
                <c:pt idx="7">
                  <c:v>Herramientas y útiles</c:v>
                </c:pt>
                <c:pt idx="8">
                  <c:v>Aparatos eléctricos</c:v>
                </c:pt>
                <c:pt idx="9">
                  <c:v>Aluminio y sus manufacturas</c:v>
                </c:pt>
                <c:pt idx="10">
                  <c:v>Pastelería</c:v>
                </c:pt>
              </c:strCache>
            </c:strRef>
          </c:cat>
          <c:val>
            <c:numRef>
              <c:f>'Exportaciones (2)'!$E$4:$E$14</c:f>
            </c:numRef>
          </c:val>
        </c:ser>
        <c:ser>
          <c:idx val="2"/>
          <c:order val="2"/>
          <c:tx>
            <c:strRef>
              <c:f>'Exportaciones (2)'!$F$3</c:f>
              <c:strCache>
                <c:ptCount val="1"/>
                <c:pt idx="0">
                  <c:v>Valor FOB 2010</c:v>
                </c:pt>
              </c:strCache>
            </c:strRef>
          </c:tx>
          <c:cat>
            <c:strRef>
              <c:f>'Exportaciones (2)'!$C$4:$C$14</c:f>
              <c:strCache>
                <c:ptCount val="11"/>
                <c:pt idx="0">
                  <c:v>Oro</c:v>
                </c:pt>
                <c:pt idx="1">
                  <c:v>Azúcares y artículos confitería</c:v>
                </c:pt>
                <c:pt idx="2">
                  <c:v>Café, té</c:v>
                </c:pt>
                <c:pt idx="3">
                  <c:v>Prendas de vestir, de punto</c:v>
                </c:pt>
                <c:pt idx="4">
                  <c:v>Químicos</c:v>
                </c:pt>
                <c:pt idx="5">
                  <c:v>Prendas de vestir, exc. punto</c:v>
                </c:pt>
                <c:pt idx="6">
                  <c:v>Manufacturas de cuero</c:v>
                </c:pt>
                <c:pt idx="7">
                  <c:v>Herramientas y útiles</c:v>
                </c:pt>
                <c:pt idx="8">
                  <c:v>Aparatos eléctricos</c:v>
                </c:pt>
                <c:pt idx="9">
                  <c:v>Aluminio y sus manufacturas</c:v>
                </c:pt>
                <c:pt idx="10">
                  <c:v>Pastelería</c:v>
                </c:pt>
              </c:strCache>
            </c:strRef>
          </c:cat>
          <c:val>
            <c:numRef>
              <c:f>'Exportaciones (2)'!$F$4:$F$14</c:f>
            </c:numRef>
          </c:val>
        </c:ser>
        <c:ser>
          <c:idx val="3"/>
          <c:order val="3"/>
          <c:tx>
            <c:strRef>
              <c:f>'Exportaciones (2)'!$G$3</c:f>
              <c:strCache>
                <c:ptCount val="1"/>
                <c:pt idx="0">
                  <c:v>Valor FOB 2011</c:v>
                </c:pt>
              </c:strCache>
            </c:strRef>
          </c:tx>
          <c:cat>
            <c:strRef>
              <c:f>'Exportaciones (2)'!$C$4:$C$14</c:f>
              <c:strCache>
                <c:ptCount val="11"/>
                <c:pt idx="0">
                  <c:v>Oro</c:v>
                </c:pt>
                <c:pt idx="1">
                  <c:v>Azúcares y artículos confitería</c:v>
                </c:pt>
                <c:pt idx="2">
                  <c:v>Café, té</c:v>
                </c:pt>
                <c:pt idx="3">
                  <c:v>Prendas de vestir, de punto</c:v>
                </c:pt>
                <c:pt idx="4">
                  <c:v>Químicos</c:v>
                </c:pt>
                <c:pt idx="5">
                  <c:v>Prendas de vestir, exc. punto</c:v>
                </c:pt>
                <c:pt idx="6">
                  <c:v>Manufacturas de cuero</c:v>
                </c:pt>
                <c:pt idx="7">
                  <c:v>Herramientas y útiles</c:v>
                </c:pt>
                <c:pt idx="8">
                  <c:v>Aparatos eléctricos</c:v>
                </c:pt>
                <c:pt idx="9">
                  <c:v>Aluminio y sus manufacturas</c:v>
                </c:pt>
                <c:pt idx="10">
                  <c:v>Pastelería</c:v>
                </c:pt>
              </c:strCache>
            </c:strRef>
          </c:cat>
          <c:val>
            <c:numRef>
              <c:f>'Exportaciones (2)'!$G$4:$G$14</c:f>
            </c:numRef>
          </c:val>
        </c:ser>
        <c:ser>
          <c:idx val="4"/>
          <c:order val="4"/>
          <c:tx>
            <c:strRef>
              <c:f>'Exportaciones (2)'!$H$3</c:f>
              <c:strCache>
                <c:ptCount val="1"/>
                <c:pt idx="0">
                  <c:v>Valor FOB 2012</c:v>
                </c:pt>
              </c:strCache>
            </c:strRef>
          </c:tx>
          <c:cat>
            <c:strRef>
              <c:f>'Exportaciones (2)'!$C$4:$C$14</c:f>
              <c:strCache>
                <c:ptCount val="11"/>
                <c:pt idx="0">
                  <c:v>Oro</c:v>
                </c:pt>
                <c:pt idx="1">
                  <c:v>Azúcares y artículos confitería</c:v>
                </c:pt>
                <c:pt idx="2">
                  <c:v>Café, té</c:v>
                </c:pt>
                <c:pt idx="3">
                  <c:v>Prendas de vestir, de punto</c:v>
                </c:pt>
                <c:pt idx="4">
                  <c:v>Químicos</c:v>
                </c:pt>
                <c:pt idx="5">
                  <c:v>Prendas de vestir, exc. punto</c:v>
                </c:pt>
                <c:pt idx="6">
                  <c:v>Manufacturas de cuero</c:v>
                </c:pt>
                <c:pt idx="7">
                  <c:v>Herramientas y útiles</c:v>
                </c:pt>
                <c:pt idx="8">
                  <c:v>Aparatos eléctricos</c:v>
                </c:pt>
                <c:pt idx="9">
                  <c:v>Aluminio y sus manufacturas</c:v>
                </c:pt>
                <c:pt idx="10">
                  <c:v>Pastelería</c:v>
                </c:pt>
              </c:strCache>
            </c:strRef>
          </c:cat>
          <c:val>
            <c:numRef>
              <c:f>'Exportaciones (2)'!$H$4:$H$14</c:f>
            </c:numRef>
          </c:val>
        </c:ser>
        <c:ser>
          <c:idx val="5"/>
          <c:order val="5"/>
          <c:tx>
            <c:strRef>
              <c:f>'Exportaciones (2)'!$I$3</c:f>
              <c:strCache>
                <c:ptCount val="1"/>
                <c:pt idx="0">
                  <c:v>Proyectado a Dic</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txPr>
              <a:bodyPr/>
              <a:lstStyle/>
              <a:p>
                <a:pPr>
                  <a:defRPr sz="1200" b="1">
                    <a:solidFill>
                      <a:srgbClr val="124AA6"/>
                    </a:solidFill>
                  </a:defRPr>
                </a:pPr>
                <a:endParaRPr lang="es-ES"/>
              </a:p>
            </c:txPr>
            <c:showVal val="1"/>
          </c:dLbls>
          <c:cat>
            <c:strRef>
              <c:f>'Exportaciones (2)'!$C$4:$C$14</c:f>
              <c:strCache>
                <c:ptCount val="11"/>
                <c:pt idx="0">
                  <c:v>Oro</c:v>
                </c:pt>
                <c:pt idx="1">
                  <c:v>Azúcares y artículos confitería</c:v>
                </c:pt>
                <c:pt idx="2">
                  <c:v>Café, té</c:v>
                </c:pt>
                <c:pt idx="3">
                  <c:v>Prendas de vestir, de punto</c:v>
                </c:pt>
                <c:pt idx="4">
                  <c:v>Químicos</c:v>
                </c:pt>
                <c:pt idx="5">
                  <c:v>Prendas de vestir, exc. punto</c:v>
                </c:pt>
                <c:pt idx="6">
                  <c:v>Manufacturas de cuero</c:v>
                </c:pt>
                <c:pt idx="7">
                  <c:v>Herramientas y útiles</c:v>
                </c:pt>
                <c:pt idx="8">
                  <c:v>Aparatos eléctricos</c:v>
                </c:pt>
                <c:pt idx="9">
                  <c:v>Aluminio y sus manufacturas</c:v>
                </c:pt>
                <c:pt idx="10">
                  <c:v>Pastelería</c:v>
                </c:pt>
              </c:strCache>
            </c:strRef>
          </c:cat>
          <c:val>
            <c:numRef>
              <c:f>'Exportaciones (2)'!$I$4:$I$14</c:f>
              <c:numCache>
                <c:formatCode>_(* #,##0.00_);_(* \(#,##0.00\);_(* "-"??_);_(@_)</c:formatCode>
                <c:ptCount val="11"/>
                <c:pt idx="0">
                  <c:v>239.29281070909099</c:v>
                </c:pt>
                <c:pt idx="1">
                  <c:v>57.906524901818159</c:v>
                </c:pt>
                <c:pt idx="2">
                  <c:v>17.702655687272728</c:v>
                </c:pt>
                <c:pt idx="3">
                  <c:v>17.151561327272738</c:v>
                </c:pt>
                <c:pt idx="4">
                  <c:v>15.27997725818182</c:v>
                </c:pt>
                <c:pt idx="5">
                  <c:v>13.358592316363648</c:v>
                </c:pt>
                <c:pt idx="6">
                  <c:v>9.7879446109090988</c:v>
                </c:pt>
                <c:pt idx="7">
                  <c:v>5.6340904690909053</c:v>
                </c:pt>
                <c:pt idx="8">
                  <c:v>4.957929425454549</c:v>
                </c:pt>
                <c:pt idx="9">
                  <c:v>4.2395865272727278</c:v>
                </c:pt>
                <c:pt idx="10">
                  <c:v>4.2109260436363654</c:v>
                </c:pt>
              </c:numCache>
            </c:numRef>
          </c:val>
        </c:ser>
        <c:dLbls>
          <c:showVal val="1"/>
        </c:dLbls>
        <c:overlap val="-25"/>
        <c:axId val="184003584"/>
        <c:axId val="184017664"/>
      </c:barChart>
      <c:catAx>
        <c:axId val="184003584"/>
        <c:scaling>
          <c:orientation val="maxMin"/>
        </c:scaling>
        <c:axPos val="l"/>
        <c:majorTickMark val="none"/>
        <c:tickLblPos val="nextTo"/>
        <c:txPr>
          <a:bodyPr/>
          <a:lstStyle/>
          <a:p>
            <a:pPr>
              <a:defRPr sz="1400" b="1">
                <a:solidFill>
                  <a:srgbClr val="124AA6"/>
                </a:solidFill>
              </a:defRPr>
            </a:pPr>
            <a:endParaRPr lang="es-ES"/>
          </a:p>
        </c:txPr>
        <c:crossAx val="184017664"/>
        <c:crosses val="autoZero"/>
        <c:auto val="1"/>
        <c:lblAlgn val="ctr"/>
        <c:lblOffset val="100"/>
      </c:catAx>
      <c:valAx>
        <c:axId val="184017664"/>
        <c:scaling>
          <c:orientation val="minMax"/>
        </c:scaling>
        <c:delete val="1"/>
        <c:axPos val="t"/>
        <c:numFmt formatCode="_(* #,##0.00_);_(* \(#,##0.00\);_(* &quot;-&quot;??_);_(@_)" sourceLinked="1"/>
        <c:majorTickMark val="none"/>
        <c:tickLblPos val="none"/>
        <c:crossAx val="184003584"/>
        <c:crosses val="autoZero"/>
        <c:crossBetween val="between"/>
      </c:valAx>
    </c:plotArea>
    <c:legend>
      <c:legendPos val="t"/>
      <c:layout>
        <c:manualLayout>
          <c:xMode val="edge"/>
          <c:yMode val="edge"/>
          <c:x val="0.71784208223972024"/>
          <c:y val="0.94273258556673578"/>
          <c:w val="0.26431583552056009"/>
          <c:h val="5.3107014613083509E-2"/>
        </c:manualLayout>
      </c:layout>
    </c:legend>
    <c:plotVisOnly val="1"/>
    <c:dispBlanksAs val="gap"/>
  </c:chart>
  <c:spPr>
    <a:ln>
      <a:no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F126C5-6E0A-4F6A-8939-9715ADC65227}" type="doc">
      <dgm:prSet loTypeId="urn:microsoft.com/office/officeart/2005/8/layout/venn1" loCatId="relationship" qsTypeId="urn:microsoft.com/office/officeart/2005/8/quickstyle/simple1" qsCatId="simple" csTypeId="urn:microsoft.com/office/officeart/2005/8/colors/accent1_2" csCatId="accent1" phldr="1"/>
      <dgm:spPr/>
    </dgm:pt>
    <dgm:pt modelId="{57D331F0-FD7F-4D0A-B0B4-D4B256CC55E3}">
      <dgm:prSet phldrT="[Texto]" custT="1"/>
      <dgm:spPr/>
      <dgm:t>
        <a:bodyPr/>
        <a:lstStyle/>
        <a:p>
          <a:r>
            <a:rPr lang="es-CO" sz="2000" b="1" dirty="0" smtClean="0">
              <a:solidFill>
                <a:srgbClr val="FF0000"/>
              </a:solidFill>
              <a:latin typeface="+mj-lt"/>
              <a:cs typeface="Arial" pitchFamily="34" charset="0"/>
            </a:rPr>
            <a:t>1. Empresas Latinoamericanas vs. TLC EEUU y Canadá</a:t>
          </a:r>
          <a:endParaRPr lang="es-CO" sz="2000" b="1" dirty="0">
            <a:solidFill>
              <a:srgbClr val="FF0000"/>
            </a:solidFill>
          </a:endParaRPr>
        </a:p>
      </dgm:t>
    </dgm:pt>
    <dgm:pt modelId="{91ECC446-AA36-49ED-967D-275DB07376A2}" type="parTrans" cxnId="{950809E5-C122-41B5-BA9B-5A1313256B5C}">
      <dgm:prSet/>
      <dgm:spPr/>
      <dgm:t>
        <a:bodyPr/>
        <a:lstStyle/>
        <a:p>
          <a:endParaRPr lang="es-CO" b="1">
            <a:solidFill>
              <a:srgbClr val="006699"/>
            </a:solidFill>
          </a:endParaRPr>
        </a:p>
      </dgm:t>
    </dgm:pt>
    <dgm:pt modelId="{82A1A5C8-7D48-4395-99E4-364416FDCED7}" type="sibTrans" cxnId="{950809E5-C122-41B5-BA9B-5A1313256B5C}">
      <dgm:prSet/>
      <dgm:spPr/>
      <dgm:t>
        <a:bodyPr/>
        <a:lstStyle/>
        <a:p>
          <a:endParaRPr lang="es-CO" b="1">
            <a:solidFill>
              <a:srgbClr val="006699"/>
            </a:solidFill>
          </a:endParaRPr>
        </a:p>
      </dgm:t>
    </dgm:pt>
    <dgm:pt modelId="{758EDF08-EB77-4F3E-9D7E-BF5A17D6675C}">
      <dgm:prSet phldrT="[Texto]"/>
      <dgm:spPr/>
      <dgm:t>
        <a:bodyPr/>
        <a:lstStyle/>
        <a:p>
          <a:r>
            <a:rPr lang="es-CO" b="1" dirty="0" smtClean="0">
              <a:solidFill>
                <a:srgbClr val="006699"/>
              </a:solidFill>
              <a:latin typeface="+mj-lt"/>
              <a:cs typeface="Arial" pitchFamily="34" charset="0"/>
            </a:rPr>
            <a:t>2. Vacios Cadenas Productivas</a:t>
          </a:r>
          <a:endParaRPr lang="es-CO" b="1" dirty="0">
            <a:solidFill>
              <a:srgbClr val="006699"/>
            </a:solidFill>
          </a:endParaRPr>
        </a:p>
      </dgm:t>
    </dgm:pt>
    <dgm:pt modelId="{DA2F50D1-0BF1-43E7-B90B-977954405DAB}" type="parTrans" cxnId="{104BABB9-F447-41E3-B959-13D66F7A600C}">
      <dgm:prSet/>
      <dgm:spPr/>
      <dgm:t>
        <a:bodyPr/>
        <a:lstStyle/>
        <a:p>
          <a:endParaRPr lang="es-CO" b="1">
            <a:solidFill>
              <a:srgbClr val="006699"/>
            </a:solidFill>
          </a:endParaRPr>
        </a:p>
      </dgm:t>
    </dgm:pt>
    <dgm:pt modelId="{5CF85979-004A-4202-8BB5-BA5DF3FB2DE1}" type="sibTrans" cxnId="{104BABB9-F447-41E3-B959-13D66F7A600C}">
      <dgm:prSet/>
      <dgm:spPr/>
      <dgm:t>
        <a:bodyPr/>
        <a:lstStyle/>
        <a:p>
          <a:endParaRPr lang="es-CO" b="1">
            <a:solidFill>
              <a:srgbClr val="006699"/>
            </a:solidFill>
          </a:endParaRPr>
        </a:p>
      </dgm:t>
    </dgm:pt>
    <dgm:pt modelId="{5F3CF6B2-FC40-4D80-B93A-5AE9668073A2}">
      <dgm:prSet phldrT="[Texto]"/>
      <dgm:spPr/>
      <dgm:t>
        <a:bodyPr/>
        <a:lstStyle/>
        <a:p>
          <a:r>
            <a:rPr lang="es-CO" b="1" dirty="0" smtClean="0">
              <a:solidFill>
                <a:srgbClr val="006699"/>
              </a:solidFill>
              <a:latin typeface="+mj-lt"/>
              <a:cs typeface="Arial" pitchFamily="34" charset="0"/>
            </a:rPr>
            <a:t>3. Distribuidores en Colombia</a:t>
          </a:r>
          <a:endParaRPr lang="es-CO" b="1" dirty="0">
            <a:solidFill>
              <a:srgbClr val="006699"/>
            </a:solidFill>
          </a:endParaRPr>
        </a:p>
      </dgm:t>
    </dgm:pt>
    <dgm:pt modelId="{934A568C-E1B2-4461-83E8-6E41E13428A7}" type="parTrans" cxnId="{2C46DB7E-B2B4-436B-93D0-A26E9D6C1CAB}">
      <dgm:prSet/>
      <dgm:spPr/>
      <dgm:t>
        <a:bodyPr/>
        <a:lstStyle/>
        <a:p>
          <a:endParaRPr lang="es-CO" b="1">
            <a:solidFill>
              <a:srgbClr val="006699"/>
            </a:solidFill>
          </a:endParaRPr>
        </a:p>
      </dgm:t>
    </dgm:pt>
    <dgm:pt modelId="{0FA730EB-235D-446B-A819-6001ECD21F3C}" type="sibTrans" cxnId="{2C46DB7E-B2B4-436B-93D0-A26E9D6C1CAB}">
      <dgm:prSet/>
      <dgm:spPr/>
      <dgm:t>
        <a:bodyPr/>
        <a:lstStyle/>
        <a:p>
          <a:endParaRPr lang="es-CO" b="1">
            <a:solidFill>
              <a:srgbClr val="006699"/>
            </a:solidFill>
          </a:endParaRPr>
        </a:p>
      </dgm:t>
    </dgm:pt>
    <dgm:pt modelId="{02F39E07-AB4F-43C4-BE3D-3AB61849AA87}">
      <dgm:prSet phldrT="[Texto]"/>
      <dgm:spPr/>
      <dgm:t>
        <a:bodyPr/>
        <a:lstStyle/>
        <a:p>
          <a:r>
            <a:rPr lang="es-CO" b="1" dirty="0" smtClean="0">
              <a:solidFill>
                <a:srgbClr val="006699"/>
              </a:solidFill>
              <a:latin typeface="+mj-lt"/>
              <a:cs typeface="Arial" pitchFamily="34" charset="0"/>
            </a:rPr>
            <a:t>6. Promoción proyectos con alto impacto (</a:t>
          </a:r>
          <a:r>
            <a:rPr lang="es-CO" b="1" dirty="0" err="1" smtClean="0">
              <a:solidFill>
                <a:srgbClr val="006699"/>
              </a:solidFill>
              <a:latin typeface="+mj-lt"/>
              <a:cs typeface="Arial" pitchFamily="34" charset="0"/>
            </a:rPr>
            <a:t>ej</a:t>
          </a:r>
          <a:r>
            <a:rPr lang="es-CO" b="1" dirty="0" smtClean="0">
              <a:solidFill>
                <a:srgbClr val="006699"/>
              </a:solidFill>
              <a:latin typeface="+mj-lt"/>
              <a:cs typeface="Arial" pitchFamily="34" charset="0"/>
            </a:rPr>
            <a:t>: </a:t>
          </a:r>
          <a:r>
            <a:rPr lang="es-CO" b="1" dirty="0" err="1" smtClean="0">
              <a:solidFill>
                <a:srgbClr val="006699"/>
              </a:solidFill>
              <a:latin typeface="+mj-lt"/>
              <a:cs typeface="Arial" pitchFamily="34" charset="0"/>
            </a:rPr>
            <a:t>APP’s</a:t>
          </a:r>
          <a:r>
            <a:rPr lang="es-CO" b="1" dirty="0" smtClean="0">
              <a:solidFill>
                <a:srgbClr val="006699"/>
              </a:solidFill>
              <a:latin typeface="+mj-lt"/>
              <a:cs typeface="Arial" pitchFamily="34" charset="0"/>
            </a:rPr>
            <a:t>)</a:t>
          </a:r>
          <a:endParaRPr lang="es-CO" b="1" dirty="0">
            <a:solidFill>
              <a:srgbClr val="006699"/>
            </a:solidFill>
          </a:endParaRPr>
        </a:p>
      </dgm:t>
    </dgm:pt>
    <dgm:pt modelId="{707D1F85-2BB5-4BB9-8D67-793A5FABAD60}" type="parTrans" cxnId="{E341ADEE-2E53-447B-9D9D-8CBB8205C2DA}">
      <dgm:prSet/>
      <dgm:spPr/>
      <dgm:t>
        <a:bodyPr/>
        <a:lstStyle/>
        <a:p>
          <a:endParaRPr lang="es-CO" b="1">
            <a:solidFill>
              <a:srgbClr val="006699"/>
            </a:solidFill>
          </a:endParaRPr>
        </a:p>
      </dgm:t>
    </dgm:pt>
    <dgm:pt modelId="{59EA8827-79B8-475A-BCF5-3C72DB7084A5}" type="sibTrans" cxnId="{E341ADEE-2E53-447B-9D9D-8CBB8205C2DA}">
      <dgm:prSet/>
      <dgm:spPr/>
      <dgm:t>
        <a:bodyPr/>
        <a:lstStyle/>
        <a:p>
          <a:endParaRPr lang="es-CO" b="1">
            <a:solidFill>
              <a:srgbClr val="006699"/>
            </a:solidFill>
          </a:endParaRPr>
        </a:p>
      </dgm:t>
    </dgm:pt>
    <dgm:pt modelId="{EFF37620-3DB0-45D0-A466-F731BD61C55F}">
      <dgm:prSet phldrT="[Texto]"/>
      <dgm:spPr/>
      <dgm:t>
        <a:bodyPr/>
        <a:lstStyle/>
        <a:p>
          <a:r>
            <a:rPr lang="es-CO" b="1" dirty="0" smtClean="0">
              <a:solidFill>
                <a:srgbClr val="006699"/>
              </a:solidFill>
              <a:latin typeface="+mj-lt"/>
              <a:cs typeface="Arial" pitchFamily="34" charset="0"/>
            </a:rPr>
            <a:t>4. Competidores de compañías establecidas</a:t>
          </a:r>
          <a:endParaRPr lang="es-CO" b="1" dirty="0">
            <a:solidFill>
              <a:srgbClr val="006699"/>
            </a:solidFill>
          </a:endParaRPr>
        </a:p>
      </dgm:t>
    </dgm:pt>
    <dgm:pt modelId="{0F1D0BD3-CDF4-43E5-A47E-B0F464097C37}" type="parTrans" cxnId="{4C9E0DDD-43F2-4B20-97B0-8DE64186EB59}">
      <dgm:prSet/>
      <dgm:spPr/>
      <dgm:t>
        <a:bodyPr/>
        <a:lstStyle/>
        <a:p>
          <a:endParaRPr lang="es-CO" b="1">
            <a:solidFill>
              <a:srgbClr val="006699"/>
            </a:solidFill>
          </a:endParaRPr>
        </a:p>
      </dgm:t>
    </dgm:pt>
    <dgm:pt modelId="{250A1659-34AA-472F-9CAF-9ED96D779FC9}" type="sibTrans" cxnId="{4C9E0DDD-43F2-4B20-97B0-8DE64186EB59}">
      <dgm:prSet/>
      <dgm:spPr/>
      <dgm:t>
        <a:bodyPr/>
        <a:lstStyle/>
        <a:p>
          <a:endParaRPr lang="es-CO" b="1">
            <a:solidFill>
              <a:srgbClr val="006699"/>
            </a:solidFill>
          </a:endParaRPr>
        </a:p>
      </dgm:t>
    </dgm:pt>
    <dgm:pt modelId="{A1851369-92FE-4CB1-82CF-597C778287B7}">
      <dgm:prSet phldrT="[Texto]"/>
      <dgm:spPr/>
      <dgm:t>
        <a:bodyPr/>
        <a:lstStyle/>
        <a:p>
          <a:r>
            <a:rPr lang="es-CO" b="1" dirty="0" smtClean="0">
              <a:solidFill>
                <a:srgbClr val="006699"/>
              </a:solidFill>
              <a:latin typeface="+mj-lt"/>
              <a:cs typeface="Arial" pitchFamily="34" charset="0"/>
            </a:rPr>
            <a:t>5. Nuevos proyectos de multinacionales instaladas</a:t>
          </a:r>
          <a:endParaRPr lang="es-CO" b="1" dirty="0">
            <a:solidFill>
              <a:srgbClr val="006699"/>
            </a:solidFill>
          </a:endParaRPr>
        </a:p>
      </dgm:t>
    </dgm:pt>
    <dgm:pt modelId="{6905C42A-9F49-45BE-88D6-ED05D9ACEFBE}" type="parTrans" cxnId="{FF125C67-5F7D-41F6-9D73-8FE9929FC2A2}">
      <dgm:prSet/>
      <dgm:spPr/>
      <dgm:t>
        <a:bodyPr/>
        <a:lstStyle/>
        <a:p>
          <a:endParaRPr lang="es-CO" b="1">
            <a:solidFill>
              <a:srgbClr val="006699"/>
            </a:solidFill>
          </a:endParaRPr>
        </a:p>
      </dgm:t>
    </dgm:pt>
    <dgm:pt modelId="{0CB2EE96-568F-4894-AA2E-886DE3FC7108}" type="sibTrans" cxnId="{FF125C67-5F7D-41F6-9D73-8FE9929FC2A2}">
      <dgm:prSet/>
      <dgm:spPr/>
      <dgm:t>
        <a:bodyPr/>
        <a:lstStyle/>
        <a:p>
          <a:endParaRPr lang="es-CO" b="1">
            <a:solidFill>
              <a:srgbClr val="006699"/>
            </a:solidFill>
          </a:endParaRPr>
        </a:p>
      </dgm:t>
    </dgm:pt>
    <dgm:pt modelId="{BCAF68A8-97E3-4DEC-8D82-A1A8165E89AF}" type="pres">
      <dgm:prSet presAssocID="{CFF126C5-6E0A-4F6A-8939-9715ADC65227}" presName="compositeShape" presStyleCnt="0">
        <dgm:presLayoutVars>
          <dgm:chMax val="7"/>
          <dgm:dir/>
          <dgm:resizeHandles val="exact"/>
        </dgm:presLayoutVars>
      </dgm:prSet>
      <dgm:spPr/>
    </dgm:pt>
    <dgm:pt modelId="{0EEB3817-616F-42D7-950B-6E63B872297C}" type="pres">
      <dgm:prSet presAssocID="{57D331F0-FD7F-4D0A-B0B4-D4B256CC55E3}" presName="circ1" presStyleLbl="vennNode1" presStyleIdx="0" presStyleCnt="6"/>
      <dgm:spPr/>
    </dgm:pt>
    <dgm:pt modelId="{D4605620-10AC-435F-8907-7E40306EEEC0}" type="pres">
      <dgm:prSet presAssocID="{57D331F0-FD7F-4D0A-B0B4-D4B256CC55E3}" presName="circ1Tx" presStyleLbl="revTx" presStyleIdx="0" presStyleCnt="0" custScaleX="191959">
        <dgm:presLayoutVars>
          <dgm:chMax val="0"/>
          <dgm:chPref val="0"/>
          <dgm:bulletEnabled val="1"/>
        </dgm:presLayoutVars>
      </dgm:prSet>
      <dgm:spPr/>
      <dgm:t>
        <a:bodyPr/>
        <a:lstStyle/>
        <a:p>
          <a:endParaRPr lang="es-CO"/>
        </a:p>
      </dgm:t>
    </dgm:pt>
    <dgm:pt modelId="{BC55CF8E-0DA4-46AE-ADAB-55A0E37D6900}" type="pres">
      <dgm:prSet presAssocID="{758EDF08-EB77-4F3E-9D7E-BF5A17D6675C}" presName="circ2" presStyleLbl="vennNode1" presStyleIdx="1" presStyleCnt="6"/>
      <dgm:spPr/>
    </dgm:pt>
    <dgm:pt modelId="{844AD4C3-6AD8-45D1-BCDD-40EADFBA8351}" type="pres">
      <dgm:prSet presAssocID="{758EDF08-EB77-4F3E-9D7E-BF5A17D6675C}" presName="circ2Tx" presStyleLbl="revTx" presStyleIdx="0" presStyleCnt="0">
        <dgm:presLayoutVars>
          <dgm:chMax val="0"/>
          <dgm:chPref val="0"/>
          <dgm:bulletEnabled val="1"/>
        </dgm:presLayoutVars>
      </dgm:prSet>
      <dgm:spPr/>
      <dgm:t>
        <a:bodyPr/>
        <a:lstStyle/>
        <a:p>
          <a:endParaRPr lang="es-CO"/>
        </a:p>
      </dgm:t>
    </dgm:pt>
    <dgm:pt modelId="{A813E809-BA67-41A7-9C37-04DCEA2A4F8F}" type="pres">
      <dgm:prSet presAssocID="{5F3CF6B2-FC40-4D80-B93A-5AE9668073A2}" presName="circ3" presStyleLbl="vennNode1" presStyleIdx="2" presStyleCnt="6"/>
      <dgm:spPr/>
    </dgm:pt>
    <dgm:pt modelId="{202F2A2D-3E09-49CE-A874-580942B0B1B7}" type="pres">
      <dgm:prSet presAssocID="{5F3CF6B2-FC40-4D80-B93A-5AE9668073A2}" presName="circ3Tx" presStyleLbl="revTx" presStyleIdx="0" presStyleCnt="0">
        <dgm:presLayoutVars>
          <dgm:chMax val="0"/>
          <dgm:chPref val="0"/>
          <dgm:bulletEnabled val="1"/>
        </dgm:presLayoutVars>
      </dgm:prSet>
      <dgm:spPr/>
      <dgm:t>
        <a:bodyPr/>
        <a:lstStyle/>
        <a:p>
          <a:endParaRPr lang="es-CO"/>
        </a:p>
      </dgm:t>
    </dgm:pt>
    <dgm:pt modelId="{6408D748-3317-4339-85E6-6E967B9EA81A}" type="pres">
      <dgm:prSet presAssocID="{EFF37620-3DB0-45D0-A466-F731BD61C55F}" presName="circ4" presStyleLbl="vennNode1" presStyleIdx="3" presStyleCnt="6"/>
      <dgm:spPr/>
    </dgm:pt>
    <dgm:pt modelId="{39F73FE7-CD9F-40B0-BE52-68E87D75CEE2}" type="pres">
      <dgm:prSet presAssocID="{EFF37620-3DB0-45D0-A466-F731BD61C55F}" presName="circ4Tx" presStyleLbl="revTx" presStyleIdx="0" presStyleCnt="0">
        <dgm:presLayoutVars>
          <dgm:chMax val="0"/>
          <dgm:chPref val="0"/>
          <dgm:bulletEnabled val="1"/>
        </dgm:presLayoutVars>
      </dgm:prSet>
      <dgm:spPr/>
      <dgm:t>
        <a:bodyPr/>
        <a:lstStyle/>
        <a:p>
          <a:endParaRPr lang="es-CO"/>
        </a:p>
      </dgm:t>
    </dgm:pt>
    <dgm:pt modelId="{AF0A0ED4-1942-482B-8544-76A4858B19B8}" type="pres">
      <dgm:prSet presAssocID="{A1851369-92FE-4CB1-82CF-597C778287B7}" presName="circ5" presStyleLbl="vennNode1" presStyleIdx="4" presStyleCnt="6"/>
      <dgm:spPr/>
    </dgm:pt>
    <dgm:pt modelId="{CB26760C-6216-4EF2-B62A-F5F658C75E9D}" type="pres">
      <dgm:prSet presAssocID="{A1851369-92FE-4CB1-82CF-597C778287B7}" presName="circ5Tx" presStyleLbl="revTx" presStyleIdx="0" presStyleCnt="0">
        <dgm:presLayoutVars>
          <dgm:chMax val="0"/>
          <dgm:chPref val="0"/>
          <dgm:bulletEnabled val="1"/>
        </dgm:presLayoutVars>
      </dgm:prSet>
      <dgm:spPr/>
      <dgm:t>
        <a:bodyPr/>
        <a:lstStyle/>
        <a:p>
          <a:endParaRPr lang="es-CO"/>
        </a:p>
      </dgm:t>
    </dgm:pt>
    <dgm:pt modelId="{A4B38698-2E20-4293-957A-255645B303A9}" type="pres">
      <dgm:prSet presAssocID="{02F39E07-AB4F-43C4-BE3D-3AB61849AA87}" presName="circ6" presStyleLbl="vennNode1" presStyleIdx="5" presStyleCnt="6"/>
      <dgm:spPr/>
    </dgm:pt>
    <dgm:pt modelId="{42D536CD-12E3-4FD6-AF25-CAE459CCBA49}" type="pres">
      <dgm:prSet presAssocID="{02F39E07-AB4F-43C4-BE3D-3AB61849AA87}" presName="circ6Tx" presStyleLbl="revTx" presStyleIdx="0" presStyleCnt="0">
        <dgm:presLayoutVars>
          <dgm:chMax val="0"/>
          <dgm:chPref val="0"/>
          <dgm:bulletEnabled val="1"/>
        </dgm:presLayoutVars>
      </dgm:prSet>
      <dgm:spPr/>
      <dgm:t>
        <a:bodyPr/>
        <a:lstStyle/>
        <a:p>
          <a:endParaRPr lang="es-CO"/>
        </a:p>
      </dgm:t>
    </dgm:pt>
  </dgm:ptLst>
  <dgm:cxnLst>
    <dgm:cxn modelId="{2C46DB7E-B2B4-436B-93D0-A26E9D6C1CAB}" srcId="{CFF126C5-6E0A-4F6A-8939-9715ADC65227}" destId="{5F3CF6B2-FC40-4D80-B93A-5AE9668073A2}" srcOrd="2" destOrd="0" parTransId="{934A568C-E1B2-4461-83E8-6E41E13428A7}" sibTransId="{0FA730EB-235D-446B-A819-6001ECD21F3C}"/>
    <dgm:cxn modelId="{D11F0DFD-ADD3-4861-B3B0-205F7481A82F}" type="presOf" srcId="{5F3CF6B2-FC40-4D80-B93A-5AE9668073A2}" destId="{202F2A2D-3E09-49CE-A874-580942B0B1B7}" srcOrd="0" destOrd="0" presId="urn:microsoft.com/office/officeart/2005/8/layout/venn1"/>
    <dgm:cxn modelId="{D2B428B8-CBBE-44AB-B3F6-589408687033}" type="presOf" srcId="{EFF37620-3DB0-45D0-A466-F731BD61C55F}" destId="{39F73FE7-CD9F-40B0-BE52-68E87D75CEE2}" srcOrd="0" destOrd="0" presId="urn:microsoft.com/office/officeart/2005/8/layout/venn1"/>
    <dgm:cxn modelId="{950809E5-C122-41B5-BA9B-5A1313256B5C}" srcId="{CFF126C5-6E0A-4F6A-8939-9715ADC65227}" destId="{57D331F0-FD7F-4D0A-B0B4-D4B256CC55E3}" srcOrd="0" destOrd="0" parTransId="{91ECC446-AA36-49ED-967D-275DB07376A2}" sibTransId="{82A1A5C8-7D48-4395-99E4-364416FDCED7}"/>
    <dgm:cxn modelId="{E0CDC634-BD2C-4EDD-AC3B-9A065BB62948}" type="presOf" srcId="{CFF126C5-6E0A-4F6A-8939-9715ADC65227}" destId="{BCAF68A8-97E3-4DEC-8D82-A1A8165E89AF}" srcOrd="0" destOrd="0" presId="urn:microsoft.com/office/officeart/2005/8/layout/venn1"/>
    <dgm:cxn modelId="{4C9E0DDD-43F2-4B20-97B0-8DE64186EB59}" srcId="{CFF126C5-6E0A-4F6A-8939-9715ADC65227}" destId="{EFF37620-3DB0-45D0-A466-F731BD61C55F}" srcOrd="3" destOrd="0" parTransId="{0F1D0BD3-CDF4-43E5-A47E-B0F464097C37}" sibTransId="{250A1659-34AA-472F-9CAF-9ED96D779FC9}"/>
    <dgm:cxn modelId="{30764068-75EF-4D01-AD74-6E4A4F46B351}" type="presOf" srcId="{758EDF08-EB77-4F3E-9D7E-BF5A17D6675C}" destId="{844AD4C3-6AD8-45D1-BCDD-40EADFBA8351}" srcOrd="0" destOrd="0" presId="urn:microsoft.com/office/officeart/2005/8/layout/venn1"/>
    <dgm:cxn modelId="{104BABB9-F447-41E3-B959-13D66F7A600C}" srcId="{CFF126C5-6E0A-4F6A-8939-9715ADC65227}" destId="{758EDF08-EB77-4F3E-9D7E-BF5A17D6675C}" srcOrd="1" destOrd="0" parTransId="{DA2F50D1-0BF1-43E7-B90B-977954405DAB}" sibTransId="{5CF85979-004A-4202-8BB5-BA5DF3FB2DE1}"/>
    <dgm:cxn modelId="{6782FF68-57DD-4382-91F4-C9A436EF7D09}" type="presOf" srcId="{57D331F0-FD7F-4D0A-B0B4-D4B256CC55E3}" destId="{D4605620-10AC-435F-8907-7E40306EEEC0}" srcOrd="0" destOrd="0" presId="urn:microsoft.com/office/officeart/2005/8/layout/venn1"/>
    <dgm:cxn modelId="{76096E8F-39E8-435E-92E3-DB938739C736}" type="presOf" srcId="{A1851369-92FE-4CB1-82CF-597C778287B7}" destId="{CB26760C-6216-4EF2-B62A-F5F658C75E9D}" srcOrd="0" destOrd="0" presId="urn:microsoft.com/office/officeart/2005/8/layout/venn1"/>
    <dgm:cxn modelId="{6AD51789-73C4-41DD-BE7D-5F4F98DA92FD}" type="presOf" srcId="{02F39E07-AB4F-43C4-BE3D-3AB61849AA87}" destId="{42D536CD-12E3-4FD6-AF25-CAE459CCBA49}" srcOrd="0" destOrd="0" presId="urn:microsoft.com/office/officeart/2005/8/layout/venn1"/>
    <dgm:cxn modelId="{E341ADEE-2E53-447B-9D9D-8CBB8205C2DA}" srcId="{CFF126C5-6E0A-4F6A-8939-9715ADC65227}" destId="{02F39E07-AB4F-43C4-BE3D-3AB61849AA87}" srcOrd="5" destOrd="0" parTransId="{707D1F85-2BB5-4BB9-8D67-793A5FABAD60}" sibTransId="{59EA8827-79B8-475A-BCF5-3C72DB7084A5}"/>
    <dgm:cxn modelId="{FF125C67-5F7D-41F6-9D73-8FE9929FC2A2}" srcId="{CFF126C5-6E0A-4F6A-8939-9715ADC65227}" destId="{A1851369-92FE-4CB1-82CF-597C778287B7}" srcOrd="4" destOrd="0" parTransId="{6905C42A-9F49-45BE-88D6-ED05D9ACEFBE}" sibTransId="{0CB2EE96-568F-4894-AA2E-886DE3FC7108}"/>
    <dgm:cxn modelId="{F335F651-2D0A-4826-967F-1D802AAF1DFD}" type="presParOf" srcId="{BCAF68A8-97E3-4DEC-8D82-A1A8165E89AF}" destId="{0EEB3817-616F-42D7-950B-6E63B872297C}" srcOrd="0" destOrd="0" presId="urn:microsoft.com/office/officeart/2005/8/layout/venn1"/>
    <dgm:cxn modelId="{7BC6164A-219E-4E1E-B041-CFE7CCB376F4}" type="presParOf" srcId="{BCAF68A8-97E3-4DEC-8D82-A1A8165E89AF}" destId="{D4605620-10AC-435F-8907-7E40306EEEC0}" srcOrd="1" destOrd="0" presId="urn:microsoft.com/office/officeart/2005/8/layout/venn1"/>
    <dgm:cxn modelId="{7F809F7C-90BE-44AE-8CC0-C713BA19834E}" type="presParOf" srcId="{BCAF68A8-97E3-4DEC-8D82-A1A8165E89AF}" destId="{BC55CF8E-0DA4-46AE-ADAB-55A0E37D6900}" srcOrd="2" destOrd="0" presId="urn:microsoft.com/office/officeart/2005/8/layout/venn1"/>
    <dgm:cxn modelId="{D7681749-B4F2-4FA4-9539-72704C773885}" type="presParOf" srcId="{BCAF68A8-97E3-4DEC-8D82-A1A8165E89AF}" destId="{844AD4C3-6AD8-45D1-BCDD-40EADFBA8351}" srcOrd="3" destOrd="0" presId="urn:microsoft.com/office/officeart/2005/8/layout/venn1"/>
    <dgm:cxn modelId="{3FFD63BF-4261-4550-BCDA-09413587BC30}" type="presParOf" srcId="{BCAF68A8-97E3-4DEC-8D82-A1A8165E89AF}" destId="{A813E809-BA67-41A7-9C37-04DCEA2A4F8F}" srcOrd="4" destOrd="0" presId="urn:microsoft.com/office/officeart/2005/8/layout/venn1"/>
    <dgm:cxn modelId="{6B5531D5-C62C-4D1D-A70D-CF8F2339407E}" type="presParOf" srcId="{BCAF68A8-97E3-4DEC-8D82-A1A8165E89AF}" destId="{202F2A2D-3E09-49CE-A874-580942B0B1B7}" srcOrd="5" destOrd="0" presId="urn:microsoft.com/office/officeart/2005/8/layout/venn1"/>
    <dgm:cxn modelId="{AD373F8B-4574-4D80-84AF-76A5AE80EC80}" type="presParOf" srcId="{BCAF68A8-97E3-4DEC-8D82-A1A8165E89AF}" destId="{6408D748-3317-4339-85E6-6E967B9EA81A}" srcOrd="6" destOrd="0" presId="urn:microsoft.com/office/officeart/2005/8/layout/venn1"/>
    <dgm:cxn modelId="{F024DA1B-A71A-4501-BF7B-ADEE67913887}" type="presParOf" srcId="{BCAF68A8-97E3-4DEC-8D82-A1A8165E89AF}" destId="{39F73FE7-CD9F-40B0-BE52-68E87D75CEE2}" srcOrd="7" destOrd="0" presId="urn:microsoft.com/office/officeart/2005/8/layout/venn1"/>
    <dgm:cxn modelId="{90F882A7-5D1D-4FEE-86BB-85EF4445EC1E}" type="presParOf" srcId="{BCAF68A8-97E3-4DEC-8D82-A1A8165E89AF}" destId="{AF0A0ED4-1942-482B-8544-76A4858B19B8}" srcOrd="8" destOrd="0" presId="urn:microsoft.com/office/officeart/2005/8/layout/venn1"/>
    <dgm:cxn modelId="{C20370B6-2703-4C13-B210-AB28D87D0F0B}" type="presParOf" srcId="{BCAF68A8-97E3-4DEC-8D82-A1A8165E89AF}" destId="{CB26760C-6216-4EF2-B62A-F5F658C75E9D}" srcOrd="9" destOrd="0" presId="urn:microsoft.com/office/officeart/2005/8/layout/venn1"/>
    <dgm:cxn modelId="{9CDF857E-BBF9-454D-9865-7CCFF35F1E52}" type="presParOf" srcId="{BCAF68A8-97E3-4DEC-8D82-A1A8165E89AF}" destId="{A4B38698-2E20-4293-957A-255645B303A9}" srcOrd="10" destOrd="0" presId="urn:microsoft.com/office/officeart/2005/8/layout/venn1"/>
    <dgm:cxn modelId="{FA1E8C0F-8446-4722-9D18-046310DD209C}" type="presParOf" srcId="{BCAF68A8-97E3-4DEC-8D82-A1A8165E89AF}" destId="{42D536CD-12E3-4FD6-AF25-CAE459CCBA49}" srcOrd="11"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0.22387</cdr:x>
      <cdr:y>0.00078</cdr:y>
    </cdr:from>
    <cdr:to>
      <cdr:x>0.22387</cdr:x>
      <cdr:y>0.8973</cdr:y>
    </cdr:to>
    <cdr:cxnSp macro="">
      <cdr:nvCxnSpPr>
        <cdr:cNvPr id="3" name="2 Conector recto"/>
        <cdr:cNvCxnSpPr/>
      </cdr:nvCxnSpPr>
      <cdr:spPr>
        <a:xfrm xmlns:a="http://schemas.openxmlformats.org/drawingml/2006/main">
          <a:off x="1966685" y="3114"/>
          <a:ext cx="0" cy="3570783"/>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266D9-10A7-4035-AFA9-3E07C8CD8D54}" type="datetimeFigureOut">
              <a:rPr lang="es-CO" smtClean="0"/>
              <a:pPr/>
              <a:t>21/02/2013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639E26-198D-4158-AB56-56FCCEBE3C2B}" type="slidenum">
              <a:rPr lang="es-CO" smtClean="0"/>
              <a:pPr/>
              <a:t>‹Nº›</a:t>
            </a:fld>
            <a:endParaRPr lang="es-CO"/>
          </a:p>
        </p:txBody>
      </p:sp>
    </p:spTree>
    <p:extLst>
      <p:ext uri="{BB962C8B-B14F-4D97-AF65-F5344CB8AC3E}">
        <p14:creationId xmlns="" xmlns:p14="http://schemas.microsoft.com/office/powerpoint/2010/main" val="45931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estion.pe/noticias-de-amcham-peru-10652?href=nota_ta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estion.pe/noticias-de-amcham-peru-10652?href=nota_ta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En los primeros dos años de vigencia del TLC con EE. UU., Perú exportó 418 nuevos productos a ese mercado, en su inmensa mayoría de rubros no tradicionales, como las grasas y los aceites animales, la metalmecánica, los químicos y los textiles.</a:t>
            </a:r>
          </a:p>
          <a:p>
            <a:r>
              <a:rPr lang="es-CO" dirty="0" smtClean="0"/>
              <a:t>Más sorprendente aún es que en esos dos años surgieron 1.312 nuevas empresas exportadoras a EE. UU., de las cuales más del 90% son Pymes.</a:t>
            </a:r>
          </a:p>
          <a:p>
            <a:r>
              <a:rPr lang="es-CO" dirty="0" smtClean="0"/>
              <a:t>En cuanto a las importaciones, el TLC ha cristalizado la oportunidad para que la economía peruana adquiera a un menor costo recursos para la operación de su aparato productivo.</a:t>
            </a:r>
          </a:p>
          <a:p>
            <a:r>
              <a:rPr lang="es-CO" dirty="0" smtClean="0"/>
              <a:t>El 92% de las importaciones peruanas desde EE. UU. en el 2010 correspondió a materias primas y bienes de capital. Entre esos rubros, el que mayor dinamismo tuvo fue el de los productos intermedios, que creció 50% respecto al año anterior.</a:t>
            </a:r>
          </a:p>
          <a:p>
            <a:pPr fontAlgn="base"/>
            <a:r>
              <a:rPr lang="es-CO" sz="1200" b="0" i="0" kern="1200" dirty="0" smtClean="0">
                <a:solidFill>
                  <a:schemeClr val="tx1"/>
                </a:solidFill>
                <a:effectLst/>
                <a:latin typeface="+mn-lt"/>
                <a:ea typeface="+mn-ea"/>
                <a:cs typeface="+mn-cs"/>
              </a:rPr>
              <a:t>Portafolio.com</a:t>
            </a:r>
          </a:p>
          <a:p>
            <a:pPr fontAlgn="base"/>
            <a:endParaRPr lang="es-CO" sz="1200" b="0" i="0" kern="1200" dirty="0" smtClean="0">
              <a:solidFill>
                <a:schemeClr val="tx1"/>
              </a:solidFill>
              <a:effectLst/>
              <a:latin typeface="+mn-lt"/>
              <a:ea typeface="+mn-ea"/>
              <a:cs typeface="+mn-cs"/>
            </a:endParaRPr>
          </a:p>
          <a:p>
            <a:pPr fontAlgn="base"/>
            <a:endParaRPr lang="es-CO" sz="1200" b="0" i="0" kern="1200" dirty="0" smtClean="0">
              <a:solidFill>
                <a:schemeClr val="tx1"/>
              </a:solidFill>
              <a:effectLst/>
              <a:latin typeface="+mn-lt"/>
              <a:ea typeface="+mn-ea"/>
              <a:cs typeface="+mn-cs"/>
            </a:endParaRPr>
          </a:p>
          <a:p>
            <a:pPr fontAlgn="base"/>
            <a:endParaRPr lang="es-CO" sz="1200" b="0" i="0" kern="1200" dirty="0" smtClean="0">
              <a:solidFill>
                <a:schemeClr val="tx1"/>
              </a:solidFill>
              <a:effectLst/>
              <a:latin typeface="+mn-lt"/>
              <a:ea typeface="+mn-ea"/>
              <a:cs typeface="+mn-cs"/>
            </a:endParaRPr>
          </a:p>
          <a:p>
            <a:pPr fontAlgn="base"/>
            <a:endParaRPr lang="es-CO" sz="1200" b="0" i="0" kern="1200" dirty="0" smtClean="0">
              <a:solidFill>
                <a:schemeClr val="tx1"/>
              </a:solidFill>
              <a:effectLst/>
              <a:latin typeface="+mn-lt"/>
              <a:ea typeface="+mn-ea"/>
              <a:cs typeface="+mn-cs"/>
            </a:endParaRPr>
          </a:p>
          <a:p>
            <a:pPr fontAlgn="base"/>
            <a:r>
              <a:rPr lang="es-CO" sz="1200" b="0" i="0" kern="1200" dirty="0" smtClean="0">
                <a:solidFill>
                  <a:schemeClr val="tx1"/>
                </a:solidFill>
                <a:effectLst/>
                <a:latin typeface="+mn-lt"/>
                <a:ea typeface="+mn-ea"/>
                <a:cs typeface="+mn-cs"/>
              </a:rPr>
              <a:t>En el 2011 el 65% de las importaciones de Estados Unidos de productos peruanos se realizaron por las aduanas de Nueva York, Los </a:t>
            </a:r>
            <a:r>
              <a:rPr lang="es-CO" sz="1200" b="0" i="0" kern="1200" dirty="0" err="1" smtClean="0">
                <a:solidFill>
                  <a:schemeClr val="tx1"/>
                </a:solidFill>
                <a:effectLst/>
                <a:latin typeface="+mn-lt"/>
                <a:ea typeface="+mn-ea"/>
                <a:cs typeface="+mn-cs"/>
              </a:rPr>
              <a:t>Angeles</a:t>
            </a:r>
            <a:r>
              <a:rPr lang="es-CO" sz="1200" b="0" i="0" kern="1200" dirty="0" smtClean="0">
                <a:solidFill>
                  <a:schemeClr val="tx1"/>
                </a:solidFill>
                <a:effectLst/>
                <a:latin typeface="+mn-lt"/>
                <a:ea typeface="+mn-ea"/>
                <a:cs typeface="+mn-cs"/>
              </a:rPr>
              <a:t> (California), Nueva Orleans (Luisiana), Miami (Florida) y Baltimore (Maryland)</a:t>
            </a:r>
            <a:r>
              <a:rPr lang="es-CO" sz="1200" b="0" i="0" kern="1200" baseline="0" dirty="0" smtClean="0">
                <a:solidFill>
                  <a:schemeClr val="tx1"/>
                </a:solidFill>
                <a:effectLst/>
                <a:latin typeface="+mn-lt"/>
                <a:ea typeface="+mn-ea"/>
                <a:cs typeface="+mn-cs"/>
              </a:rPr>
              <a:t>, </a:t>
            </a:r>
            <a:r>
              <a:rPr lang="es-CO" sz="1200" b="0" i="0" kern="1200" dirty="0" smtClean="0">
                <a:solidFill>
                  <a:schemeClr val="tx1"/>
                </a:solidFill>
                <a:effectLst/>
                <a:latin typeface="+mn-lt"/>
                <a:ea typeface="+mn-ea"/>
                <a:cs typeface="+mn-cs"/>
              </a:rPr>
              <a:t>Great Falls (Montana) </a:t>
            </a:r>
          </a:p>
          <a:p>
            <a:pPr fontAlgn="base"/>
            <a:r>
              <a:rPr lang="es-CO" sz="1200" b="0" i="0" kern="1200" dirty="0" smtClean="0">
                <a:solidFill>
                  <a:schemeClr val="tx1"/>
                </a:solidFill>
                <a:effectLst/>
                <a:latin typeface="+mn-lt"/>
                <a:ea typeface="+mn-ea"/>
                <a:cs typeface="+mn-cs"/>
              </a:rPr>
              <a:t>Sin embargo, hasta noviembre del 2012 las aduanas de Great Falls (Montana) y Nueva Orleans tuvieron un mayor ingreso de proyectos peruanos a Estados Unidos.</a:t>
            </a:r>
          </a:p>
          <a:p>
            <a:endParaRPr lang="es-CO" dirty="0"/>
          </a:p>
        </p:txBody>
      </p:sp>
      <p:sp>
        <p:nvSpPr>
          <p:cNvPr id="4" name="3 Marcador de número de diapositiva"/>
          <p:cNvSpPr>
            <a:spLocks noGrp="1"/>
          </p:cNvSpPr>
          <p:nvPr>
            <p:ph type="sldNum" sz="quarter" idx="10"/>
          </p:nvPr>
        </p:nvSpPr>
        <p:spPr/>
        <p:txBody>
          <a:bodyPr/>
          <a:lstStyle/>
          <a:p>
            <a:fld id="{0F639E26-198D-4158-AB56-56FCCEBE3C2B}" type="slidenum">
              <a:rPr lang="es-CO" smtClean="0"/>
              <a:pPr/>
              <a:t>6</a:t>
            </a:fld>
            <a:endParaRPr lang="es-CO"/>
          </a:p>
        </p:txBody>
      </p:sp>
    </p:spTree>
    <p:extLst>
      <p:ext uri="{BB962C8B-B14F-4D97-AF65-F5344CB8AC3E}">
        <p14:creationId xmlns="" xmlns:p14="http://schemas.microsoft.com/office/powerpoint/2010/main" val="387612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1 Marcador de imagen de diapositiva"/>
          <p:cNvSpPr>
            <a:spLocks noGrp="1" noRot="1" noChangeAspect="1"/>
          </p:cNvSpPr>
          <p:nvPr>
            <p:ph type="sldImg"/>
          </p:nvPr>
        </p:nvSpPr>
        <p:spPr bwMode="auto">
          <a:noFill/>
          <a:ln>
            <a:solidFill>
              <a:srgbClr val="000000"/>
            </a:solidFill>
            <a:miter lim="800000"/>
            <a:headEnd/>
            <a:tailEnd/>
          </a:ln>
        </p:spPr>
      </p:sp>
      <p:sp>
        <p:nvSpPr>
          <p:cNvPr id="151554" name="2 Marcador de notas"/>
          <p:cNvSpPr>
            <a:spLocks noGrp="1"/>
          </p:cNvSpPr>
          <p:nvPr>
            <p:ph type="body" idx="1"/>
          </p:nvPr>
        </p:nvSpPr>
        <p:spPr bwMode="auto">
          <a:noFill/>
        </p:spPr>
        <p:txBody>
          <a:bodyPr/>
          <a:lstStyle/>
          <a:p>
            <a:pPr>
              <a:spcBef>
                <a:spcPct val="0"/>
              </a:spcBef>
            </a:pPr>
            <a:r>
              <a:rPr lang="es-CO" b="1" smtClean="0"/>
              <a:t>Lima, (ANDINA)</a:t>
            </a:r>
            <a:r>
              <a:rPr lang="es-CO" smtClean="0"/>
              <a:t>.- El intercambio comercial entre Perú y Estados Unidos creció 105% en los cuatro años de vigencia del Tratado de Libre Comercio (TLC) firmado por ambos países, informó la Cámara de Comercio Americana del Perú (</a:t>
            </a:r>
            <a:r>
              <a:rPr lang="es-CO" b="1" smtClean="0">
                <a:hlinkClick r:id="rId3"/>
              </a:rPr>
              <a:t>AmCham Perú</a:t>
            </a:r>
            <a:r>
              <a:rPr lang="es-CO" smtClean="0"/>
              <a:t>).</a:t>
            </a:r>
          </a:p>
          <a:p>
            <a:pPr>
              <a:spcBef>
                <a:spcPct val="0"/>
              </a:spcBef>
            </a:pPr>
            <a:r>
              <a:rPr lang="es-CO" smtClean="0"/>
              <a:t>Al finalizar el año 2008 la suma de exportaciones e importaciones de Perú con Estados Unidos ascendió a US$ 7,291 millones, mientras que la proyección para el 2012 es de US$ 14,955 millones.</a:t>
            </a:r>
          </a:p>
          <a:p>
            <a:pPr>
              <a:spcBef>
                <a:spcPct val="0"/>
              </a:spcBef>
            </a:pPr>
            <a:r>
              <a:rPr lang="es-CO" smtClean="0"/>
              <a:t>A pesar de que durante los años 2008 y 2009 Estados Unidos atravesó una fuerte crisis financiera, se ha recuperado progresivamente viéndose reflejada esta tendencia en el incremento del comercio con Perú.</a:t>
            </a:r>
          </a:p>
          <a:p>
            <a:pPr>
              <a:spcBef>
                <a:spcPct val="0"/>
              </a:spcBef>
            </a:pPr>
            <a:r>
              <a:rPr lang="es-CO" smtClean="0"/>
              <a:t>Este incremento va de la mano con la entrada en vigencia delTLC desde febrero del 2009, con lo que al finalizar enero del presente año se cumplieron cuatro años de vigencia.</a:t>
            </a:r>
          </a:p>
          <a:p>
            <a:pPr>
              <a:spcBef>
                <a:spcPct val="0"/>
              </a:spcBef>
            </a:pPr>
            <a:r>
              <a:rPr lang="es-CO" smtClean="0"/>
              <a:t>Las exportaciones de Estados Unidos a Perú han crecido progresivamente desde el 2009. Adicional a esto, si se evalúan las exportaciones del 2012, solo hasta noviembre son mayores a las de todo el año 2011.</a:t>
            </a:r>
          </a:p>
          <a:p>
            <a:pPr>
              <a:spcBef>
                <a:spcPct val="0"/>
              </a:spcBef>
            </a:pPr>
            <a:r>
              <a:rPr lang="es-CO" smtClean="0"/>
              <a:t>Desde el 2009 las importaciones de Estados Unidos de los productos peruanos han crecido anualmente en 20%, sin embargo, en los períodos enero – noviembre 2011 y 2012 el crecimiento fue de siete por ciento.</a:t>
            </a:r>
          </a:p>
          <a:p>
            <a:pPr>
              <a:spcBef>
                <a:spcPct val="0"/>
              </a:spcBef>
            </a:pPr>
            <a:r>
              <a:rPr lang="es-CO" smtClean="0"/>
              <a:t>Luego de la crisis financiera, Estados Unidos se ha recuperado en cuanto a su balanza comercial con Perú, manteniéndose positiva en los siguientes años.</a:t>
            </a:r>
          </a:p>
          <a:p>
            <a:pPr>
              <a:spcBef>
                <a:spcPct val="0"/>
              </a:spcBef>
            </a:pPr>
            <a:r>
              <a:rPr lang="es-CO" smtClean="0"/>
              <a:t>Hasta el 2009 la balanza comercial era positiva para Perú, lo que se ha invertido en el 2010 debido a la elevada demanda por bienes de capital estadounidenses.</a:t>
            </a:r>
          </a:p>
          <a:p>
            <a:pPr>
              <a:spcBef>
                <a:spcPct val="0"/>
              </a:spcBef>
            </a:pPr>
            <a:r>
              <a:rPr lang="es-CO" smtClean="0"/>
              <a:t>En el 2011 el 65% de las importaciones de Estados Unidos de productos peruanos se realizaron por las aduanas de Nueva York, Los Angeles (California), Nueva Orleans (Luisiana), Miami (Florida) y Baltimore (Maryland).</a:t>
            </a:r>
          </a:p>
          <a:p>
            <a:pPr>
              <a:spcBef>
                <a:spcPct val="0"/>
              </a:spcBef>
            </a:pPr>
            <a:r>
              <a:rPr lang="es-CO" smtClean="0"/>
              <a:t>Sin embargo, hasta noviembre del 2012 las aduanas de Great Falls (Montana) y Nueva Orleans tuvieron un mayor ingreso de proyectos peruanos a Estados Unidos.</a:t>
            </a:r>
          </a:p>
          <a:p>
            <a:pPr>
              <a:spcBef>
                <a:spcPct val="0"/>
              </a:spcBef>
            </a:pPr>
            <a:r>
              <a:rPr lang="es-CO" smtClean="0"/>
              <a:t> Portafolio</a:t>
            </a:r>
          </a:p>
        </p:txBody>
      </p:sp>
      <p:sp>
        <p:nvSpPr>
          <p:cNvPr id="151555" name="3 Marcador de número de diapositiva"/>
          <p:cNvSpPr>
            <a:spLocks noGrp="1"/>
          </p:cNvSpPr>
          <p:nvPr>
            <p:ph type="sldNum" sz="quarter" idx="5"/>
          </p:nvPr>
        </p:nvSpPr>
        <p:spPr bwMode="auto">
          <a:noFill/>
          <a:ln>
            <a:miter lim="800000"/>
            <a:headEnd/>
            <a:tailEnd/>
          </a:ln>
        </p:spPr>
        <p:txBody>
          <a:bodyPr/>
          <a:lstStyle/>
          <a:p>
            <a:fld id="{6AAF86BD-52DE-40BF-A464-BABA48043A93}" type="slidenum">
              <a:rPr lang="es-CO"/>
              <a:pPr/>
              <a:t>7</a:t>
            </a:fld>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fontAlgn="base"/>
            <a:r>
              <a:rPr lang="es-CO" sz="1200" b="1" i="0" kern="1200" dirty="0" smtClean="0">
                <a:solidFill>
                  <a:schemeClr val="tx1"/>
                </a:solidFill>
                <a:effectLst/>
                <a:latin typeface="+mn-lt"/>
                <a:ea typeface="+mn-ea"/>
                <a:cs typeface="+mn-cs"/>
              </a:rPr>
              <a:t>Lima, (ANDINA)</a:t>
            </a:r>
            <a:r>
              <a:rPr lang="es-CO" sz="1200" b="0" i="0" kern="1200" dirty="0" smtClean="0">
                <a:solidFill>
                  <a:schemeClr val="tx1"/>
                </a:solidFill>
                <a:effectLst/>
                <a:latin typeface="+mn-lt"/>
                <a:ea typeface="+mn-ea"/>
                <a:cs typeface="+mn-cs"/>
              </a:rPr>
              <a:t>.- El intercambio comercial entre Perú y Estados Unidos creció 105% en los cuatro años de vigencia del Tratado de Libre Comercio (TLC) firmado por ambos países, informó la Cámara de Comercio Americana del Perú (</a:t>
            </a:r>
            <a:r>
              <a:rPr lang="es-CO" sz="1200" b="1" i="0" kern="1200" dirty="0" err="1" smtClean="0">
                <a:solidFill>
                  <a:schemeClr val="tx1"/>
                </a:solidFill>
                <a:effectLst/>
                <a:latin typeface="+mn-lt"/>
                <a:ea typeface="+mn-ea"/>
                <a:cs typeface="+mn-cs"/>
                <a:hlinkClick r:id="rId3"/>
              </a:rPr>
              <a:t>AmCham</a:t>
            </a:r>
            <a:r>
              <a:rPr lang="es-CO" sz="1200" b="1" i="0" kern="1200" dirty="0" smtClean="0">
                <a:solidFill>
                  <a:schemeClr val="tx1"/>
                </a:solidFill>
                <a:effectLst/>
                <a:latin typeface="+mn-lt"/>
                <a:ea typeface="+mn-ea"/>
                <a:cs typeface="+mn-cs"/>
                <a:hlinkClick r:id="rId3"/>
              </a:rPr>
              <a:t> Perú</a:t>
            </a:r>
            <a:r>
              <a:rPr lang="es-CO" sz="1200" b="0" i="0" kern="1200" dirty="0" smtClean="0">
                <a:solidFill>
                  <a:schemeClr val="tx1"/>
                </a:solidFill>
                <a:effectLst/>
                <a:latin typeface="+mn-lt"/>
                <a:ea typeface="+mn-ea"/>
                <a:cs typeface="+mn-cs"/>
              </a:rPr>
              <a:t>).</a:t>
            </a:r>
          </a:p>
          <a:p>
            <a:pPr fontAlgn="base"/>
            <a:r>
              <a:rPr lang="es-CO" sz="1200" b="0" i="0" kern="1200" dirty="0" smtClean="0">
                <a:solidFill>
                  <a:schemeClr val="tx1"/>
                </a:solidFill>
                <a:effectLst/>
                <a:latin typeface="+mn-lt"/>
                <a:ea typeface="+mn-ea"/>
                <a:cs typeface="+mn-cs"/>
              </a:rPr>
              <a:t>Al finalizar el año 2008 la suma de exportaciones e importaciones de Perú con Estados Unidos ascendió a US$ 7,291 millones, mientras que la proyección para el 2012 es de US$ 14,955 millones.</a:t>
            </a:r>
          </a:p>
          <a:p>
            <a:pPr fontAlgn="base"/>
            <a:r>
              <a:rPr lang="es-CO" sz="1200" b="0" i="0" kern="1200" dirty="0" smtClean="0">
                <a:solidFill>
                  <a:schemeClr val="tx1"/>
                </a:solidFill>
                <a:effectLst/>
                <a:latin typeface="+mn-lt"/>
                <a:ea typeface="+mn-ea"/>
                <a:cs typeface="+mn-cs"/>
              </a:rPr>
              <a:t>A pesar de que durante los años 2008 y 2009 Estados Unidos atravesó una fuerte crisis financiera, se ha recuperado progresivamente viéndose reflejada esta tendencia en el incremento del comercio con Perú.</a:t>
            </a:r>
          </a:p>
          <a:p>
            <a:pPr fontAlgn="base"/>
            <a:r>
              <a:rPr lang="es-CO" sz="1200" b="0" i="0" kern="1200" dirty="0" smtClean="0">
                <a:solidFill>
                  <a:schemeClr val="tx1"/>
                </a:solidFill>
                <a:effectLst/>
                <a:latin typeface="+mn-lt"/>
                <a:ea typeface="+mn-ea"/>
                <a:cs typeface="+mn-cs"/>
              </a:rPr>
              <a:t>Este incremento va de la mano con la entrada en vigencia </a:t>
            </a:r>
            <a:r>
              <a:rPr lang="es-CO" sz="1200" b="0" i="0" kern="1200" dirty="0" err="1" smtClean="0">
                <a:solidFill>
                  <a:schemeClr val="tx1"/>
                </a:solidFill>
                <a:effectLst/>
                <a:latin typeface="+mn-lt"/>
                <a:ea typeface="+mn-ea"/>
                <a:cs typeface="+mn-cs"/>
              </a:rPr>
              <a:t>delTLC</a:t>
            </a:r>
            <a:r>
              <a:rPr lang="es-CO" sz="1200" b="0" i="0" kern="1200" dirty="0" smtClean="0">
                <a:solidFill>
                  <a:schemeClr val="tx1"/>
                </a:solidFill>
                <a:effectLst/>
                <a:latin typeface="+mn-lt"/>
                <a:ea typeface="+mn-ea"/>
                <a:cs typeface="+mn-cs"/>
              </a:rPr>
              <a:t> desde febrero del 2009, con lo que al finalizar enero del presente año se cumplieron cuatro años de vigencia.</a:t>
            </a:r>
          </a:p>
          <a:p>
            <a:pPr fontAlgn="base"/>
            <a:r>
              <a:rPr lang="es-CO" sz="1200" b="0" i="0" kern="1200" dirty="0" smtClean="0">
                <a:solidFill>
                  <a:schemeClr val="tx1"/>
                </a:solidFill>
                <a:effectLst/>
                <a:latin typeface="+mn-lt"/>
                <a:ea typeface="+mn-ea"/>
                <a:cs typeface="+mn-cs"/>
              </a:rPr>
              <a:t>Las exportaciones de Estados Unidos a Perú han crecido progresivamente desde el 2009. Adicional a esto, si se evalúan las exportaciones del 2012, solo hasta noviembre son mayores a las de todo el año 2011.</a:t>
            </a:r>
          </a:p>
          <a:p>
            <a:pPr fontAlgn="base"/>
            <a:r>
              <a:rPr lang="es-CO" sz="1200" b="0" i="0" kern="1200" dirty="0" smtClean="0">
                <a:solidFill>
                  <a:schemeClr val="tx1"/>
                </a:solidFill>
                <a:effectLst/>
                <a:latin typeface="+mn-lt"/>
                <a:ea typeface="+mn-ea"/>
                <a:cs typeface="+mn-cs"/>
              </a:rPr>
              <a:t>Desde el 2009 las importaciones de Estados Unidos de los productos peruanos han crecido anualmente en 20%, sin embargo, en los períodos enero – noviembre 2011 y 2012 el crecimiento fue de siete por ciento.</a:t>
            </a:r>
          </a:p>
          <a:p>
            <a:pPr fontAlgn="base"/>
            <a:r>
              <a:rPr lang="es-CO" sz="1200" b="0" i="0" kern="1200" dirty="0" smtClean="0">
                <a:solidFill>
                  <a:schemeClr val="tx1"/>
                </a:solidFill>
                <a:effectLst/>
                <a:latin typeface="+mn-lt"/>
                <a:ea typeface="+mn-ea"/>
                <a:cs typeface="+mn-cs"/>
              </a:rPr>
              <a:t>Luego de la crisis financiera, Estados Unidos se ha recuperado en cuanto a su balanza comercial con Perú, manteniéndose positiva en los siguientes años.</a:t>
            </a:r>
          </a:p>
          <a:p>
            <a:pPr fontAlgn="base"/>
            <a:r>
              <a:rPr lang="es-CO" sz="1200" b="0" i="0" kern="1200" dirty="0" smtClean="0">
                <a:solidFill>
                  <a:schemeClr val="tx1"/>
                </a:solidFill>
                <a:effectLst/>
                <a:latin typeface="+mn-lt"/>
                <a:ea typeface="+mn-ea"/>
                <a:cs typeface="+mn-cs"/>
              </a:rPr>
              <a:t>Hasta el 2009 la balanza comercial era positiva para Perú, lo que se ha invertido en el 2010 debido a la elevada demanda por bienes de capital estadounidenses.</a:t>
            </a:r>
          </a:p>
          <a:p>
            <a:pPr fontAlgn="base"/>
            <a:r>
              <a:rPr lang="es-CO" sz="1200" b="0" i="0" kern="1200" dirty="0" smtClean="0">
                <a:solidFill>
                  <a:schemeClr val="tx1"/>
                </a:solidFill>
                <a:effectLst/>
                <a:latin typeface="+mn-lt"/>
                <a:ea typeface="+mn-ea"/>
                <a:cs typeface="+mn-cs"/>
              </a:rPr>
              <a:t>En el 2011 el 65% de las importaciones de Estados Unidos de productos peruanos se realizaron por las aduanas de Nueva York, Los </a:t>
            </a:r>
            <a:r>
              <a:rPr lang="es-CO" sz="1200" b="0" i="0" kern="1200" dirty="0" err="1" smtClean="0">
                <a:solidFill>
                  <a:schemeClr val="tx1"/>
                </a:solidFill>
                <a:effectLst/>
                <a:latin typeface="+mn-lt"/>
                <a:ea typeface="+mn-ea"/>
                <a:cs typeface="+mn-cs"/>
              </a:rPr>
              <a:t>Angeles</a:t>
            </a:r>
            <a:r>
              <a:rPr lang="es-CO" sz="1200" b="0" i="0" kern="1200" dirty="0" smtClean="0">
                <a:solidFill>
                  <a:schemeClr val="tx1"/>
                </a:solidFill>
                <a:effectLst/>
                <a:latin typeface="+mn-lt"/>
                <a:ea typeface="+mn-ea"/>
                <a:cs typeface="+mn-cs"/>
              </a:rPr>
              <a:t> (California), Nueva Orleans (Luisiana), Miami (Florida) y Baltimore (Maryland).</a:t>
            </a:r>
          </a:p>
          <a:p>
            <a:pPr fontAlgn="base"/>
            <a:r>
              <a:rPr lang="es-CO" sz="1200" b="0" i="0" kern="1200" dirty="0" smtClean="0">
                <a:solidFill>
                  <a:schemeClr val="tx1"/>
                </a:solidFill>
                <a:effectLst/>
                <a:latin typeface="+mn-lt"/>
                <a:ea typeface="+mn-ea"/>
                <a:cs typeface="+mn-cs"/>
              </a:rPr>
              <a:t>Sin embargo, hasta noviembre del 2012 las aduanas de Great Falls (Montana) y Nueva Orleans tuvieron un mayor ingreso de proyectos peruanos a Estados Unidos.</a:t>
            </a:r>
          </a:p>
          <a:p>
            <a:r>
              <a:rPr lang="es-CO" dirty="0" smtClean="0"/>
              <a:t> Portafolio</a:t>
            </a:r>
            <a:endParaRPr lang="es-CO" dirty="0"/>
          </a:p>
        </p:txBody>
      </p:sp>
      <p:sp>
        <p:nvSpPr>
          <p:cNvPr id="4" name="3 Marcador de número de diapositiva"/>
          <p:cNvSpPr>
            <a:spLocks noGrp="1"/>
          </p:cNvSpPr>
          <p:nvPr>
            <p:ph type="sldNum" sz="quarter" idx="10"/>
          </p:nvPr>
        </p:nvSpPr>
        <p:spPr/>
        <p:txBody>
          <a:bodyPr/>
          <a:lstStyle/>
          <a:p>
            <a:fld id="{0F639E26-198D-4158-AB56-56FCCEBE3C2B}" type="slidenum">
              <a:rPr lang="es-CO" smtClean="0"/>
              <a:pPr/>
              <a:t>10</a:t>
            </a:fld>
            <a:endParaRPr lang="es-CO"/>
          </a:p>
        </p:txBody>
      </p:sp>
    </p:spTree>
    <p:extLst>
      <p:ext uri="{BB962C8B-B14F-4D97-AF65-F5344CB8AC3E}">
        <p14:creationId xmlns="" xmlns:p14="http://schemas.microsoft.com/office/powerpoint/2010/main" val="330262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F639E26-198D-4158-AB56-56FCCEBE3C2B}" type="slidenum">
              <a:rPr lang="es-CO" smtClean="0"/>
              <a:pPr/>
              <a:t>13</a:t>
            </a:fld>
            <a:endParaRPr lang="es-CO"/>
          </a:p>
        </p:txBody>
      </p:sp>
    </p:spTree>
    <p:extLst>
      <p:ext uri="{BB962C8B-B14F-4D97-AF65-F5344CB8AC3E}">
        <p14:creationId xmlns="" xmlns:p14="http://schemas.microsoft.com/office/powerpoint/2010/main" val="387612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b="1" dirty="0" smtClean="0"/>
              <a:t>4.161.425 habitantes</a:t>
            </a:r>
            <a:r>
              <a:rPr lang="es-CO" dirty="0" smtClean="0"/>
              <a:t> </a:t>
            </a:r>
          </a:p>
          <a:p>
            <a:endParaRPr lang="es-CO" dirty="0"/>
          </a:p>
        </p:txBody>
      </p:sp>
      <p:sp>
        <p:nvSpPr>
          <p:cNvPr id="4" name="3 Marcador de número de diapositiva"/>
          <p:cNvSpPr>
            <a:spLocks noGrp="1"/>
          </p:cNvSpPr>
          <p:nvPr>
            <p:ph type="sldNum" sz="quarter" idx="10"/>
          </p:nvPr>
        </p:nvSpPr>
        <p:spPr/>
        <p:txBody>
          <a:bodyPr/>
          <a:lstStyle/>
          <a:p>
            <a:fld id="{0F639E26-198D-4158-AB56-56FCCEBE3C2B}" type="slidenum">
              <a:rPr lang="es-CO" smtClean="0"/>
              <a:pPr/>
              <a:t>22</a:t>
            </a:fld>
            <a:endParaRPr lang="es-CO"/>
          </a:p>
        </p:txBody>
      </p:sp>
    </p:spTree>
    <p:extLst>
      <p:ext uri="{BB962C8B-B14F-4D97-AF65-F5344CB8AC3E}">
        <p14:creationId xmlns="" xmlns:p14="http://schemas.microsoft.com/office/powerpoint/2010/main" val="76903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04D6ECB8-D44F-4324-8DBB-D876CBEBF638}" type="slidenum">
              <a:rPr lang="es-CO" smtClean="0">
                <a:solidFill>
                  <a:prstClr val="black"/>
                </a:solidFill>
              </a:rPr>
              <a:pPr>
                <a:defRPr/>
              </a:pPr>
              <a:t>23</a:t>
            </a:fld>
            <a:endParaRPr lang="es-CO">
              <a:solidFill>
                <a:prstClr val="black"/>
              </a:solidFill>
            </a:endParaRPr>
          </a:p>
        </p:txBody>
      </p:sp>
    </p:spTree>
    <p:extLst>
      <p:ext uri="{BB962C8B-B14F-4D97-AF65-F5344CB8AC3E}">
        <p14:creationId xmlns="" xmlns:p14="http://schemas.microsoft.com/office/powerpoint/2010/main" val="4108593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04D6ECB8-D44F-4324-8DBB-D876CBEBF638}" type="slidenum">
              <a:rPr lang="es-CO" smtClean="0">
                <a:solidFill>
                  <a:prstClr val="black"/>
                </a:solidFill>
              </a:rPr>
              <a:pPr>
                <a:defRPr/>
              </a:pPr>
              <a:t>26</a:t>
            </a:fld>
            <a:endParaRPr lang="es-CO">
              <a:solidFill>
                <a:prstClr val="black"/>
              </a:solidFill>
            </a:endParaRPr>
          </a:p>
        </p:txBody>
      </p:sp>
    </p:spTree>
    <p:extLst>
      <p:ext uri="{BB962C8B-B14F-4D97-AF65-F5344CB8AC3E}">
        <p14:creationId xmlns="" xmlns:p14="http://schemas.microsoft.com/office/powerpoint/2010/main" val="410859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kern="1200" dirty="0" smtClean="0">
                <a:solidFill>
                  <a:schemeClr val="tx1"/>
                </a:solidFill>
                <a:effectLst/>
                <a:latin typeface="+mn-lt"/>
                <a:ea typeface="+mn-ea"/>
                <a:cs typeface="+mn-cs"/>
              </a:rPr>
              <a:t>Desde la creación de la agencia hasta hoy, tenemos 81 oportunidades. Este número es el actual, descartando las inversiones perdidas, los no interesados y otras clasificaciones que salen del pipeline de inversionistas.</a:t>
            </a:r>
          </a:p>
          <a:p>
            <a:r>
              <a:rPr lang="es-CO" sz="1200" kern="1200" dirty="0" smtClean="0">
                <a:solidFill>
                  <a:schemeClr val="tx1"/>
                </a:solidFill>
                <a:effectLst/>
                <a:latin typeface="+mn-lt"/>
                <a:ea typeface="+mn-ea"/>
                <a:cs typeface="+mn-cs"/>
              </a:rPr>
              <a:t> </a:t>
            </a:r>
          </a:p>
          <a:p>
            <a:r>
              <a:rPr lang="es-CO" sz="1200" kern="1200" dirty="0" smtClean="0">
                <a:solidFill>
                  <a:schemeClr val="tx1"/>
                </a:solidFill>
                <a:effectLst/>
                <a:latin typeface="+mn-lt"/>
                <a:ea typeface="+mn-ea"/>
                <a:cs typeface="+mn-cs"/>
              </a:rPr>
              <a:t>De ese total, de Estados Unidos tenemos 22 oportunidades y de este ultimo número, nos han visitado 13. </a:t>
            </a:r>
          </a:p>
          <a:p>
            <a:r>
              <a:rPr lang="es-CO" sz="1200" kern="1200" dirty="0" smtClean="0">
                <a:solidFill>
                  <a:schemeClr val="tx1"/>
                </a:solidFill>
                <a:effectLst/>
                <a:latin typeface="+mn-lt"/>
                <a:ea typeface="+mn-ea"/>
                <a:cs typeface="+mn-cs"/>
              </a:rPr>
              <a:t> </a:t>
            </a:r>
          </a:p>
          <a:p>
            <a:r>
              <a:rPr lang="es-CO" sz="1200" kern="1200" dirty="0" smtClean="0">
                <a:solidFill>
                  <a:schemeClr val="tx1"/>
                </a:solidFill>
                <a:effectLst/>
                <a:latin typeface="+mn-lt"/>
                <a:ea typeface="+mn-ea"/>
                <a:cs typeface="+mn-cs"/>
              </a:rPr>
              <a:t>La distribución por sectores es la siguiente:</a:t>
            </a:r>
          </a:p>
          <a:p>
            <a:r>
              <a:rPr lang="es-CO" sz="1200" kern="1200" dirty="0" smtClean="0">
                <a:solidFill>
                  <a:schemeClr val="tx1"/>
                </a:solidFill>
                <a:effectLst/>
                <a:latin typeface="+mn-lt"/>
                <a:ea typeface="+mn-ea"/>
                <a:cs typeface="+mn-cs"/>
              </a:rPr>
              <a:t> </a:t>
            </a:r>
          </a:p>
          <a:p>
            <a:r>
              <a:rPr lang="es-CO" sz="1200" kern="1200" dirty="0" smtClean="0">
                <a:solidFill>
                  <a:schemeClr val="tx1"/>
                </a:solidFill>
                <a:effectLst/>
                <a:latin typeface="+mn-lt"/>
                <a:ea typeface="+mn-ea"/>
                <a:cs typeface="+mn-cs"/>
              </a:rPr>
              <a:t>Biotecnología</a:t>
            </a:r>
          </a:p>
          <a:p>
            <a:r>
              <a:rPr lang="es-CO" sz="1200" kern="1200" dirty="0" smtClean="0">
                <a:solidFill>
                  <a:schemeClr val="tx1"/>
                </a:solidFill>
                <a:effectLst/>
                <a:latin typeface="+mn-lt"/>
                <a:ea typeface="+mn-ea"/>
                <a:cs typeface="+mn-cs"/>
              </a:rPr>
              <a:t>1</a:t>
            </a:r>
          </a:p>
          <a:p>
            <a:r>
              <a:rPr lang="es-CO" sz="1200" kern="1200" dirty="0" smtClean="0">
                <a:solidFill>
                  <a:schemeClr val="tx1"/>
                </a:solidFill>
                <a:effectLst/>
                <a:latin typeface="+mn-lt"/>
                <a:ea typeface="+mn-ea"/>
                <a:cs typeface="+mn-cs"/>
              </a:rPr>
              <a:t>BPO</a:t>
            </a:r>
          </a:p>
          <a:p>
            <a:r>
              <a:rPr lang="es-CO" sz="1200" kern="1200" dirty="0" smtClean="0">
                <a:solidFill>
                  <a:schemeClr val="tx1"/>
                </a:solidFill>
                <a:effectLst/>
                <a:latin typeface="+mn-lt"/>
                <a:ea typeface="+mn-ea"/>
                <a:cs typeface="+mn-cs"/>
              </a:rPr>
              <a:t>4</a:t>
            </a:r>
          </a:p>
          <a:p>
            <a:r>
              <a:rPr lang="es-CO" sz="1200" kern="1200" dirty="0" smtClean="0">
                <a:solidFill>
                  <a:schemeClr val="tx1"/>
                </a:solidFill>
                <a:effectLst/>
                <a:latin typeface="+mn-lt"/>
                <a:ea typeface="+mn-ea"/>
                <a:cs typeface="+mn-cs"/>
              </a:rPr>
              <a:t>Cuidado personal y del hogar</a:t>
            </a:r>
          </a:p>
          <a:p>
            <a:r>
              <a:rPr lang="es-CO" sz="1200" kern="1200" dirty="0" smtClean="0">
                <a:solidFill>
                  <a:schemeClr val="tx1"/>
                </a:solidFill>
                <a:effectLst/>
                <a:latin typeface="+mn-lt"/>
                <a:ea typeface="+mn-ea"/>
                <a:cs typeface="+mn-cs"/>
              </a:rPr>
              <a:t>1</a:t>
            </a:r>
          </a:p>
          <a:p>
            <a:r>
              <a:rPr lang="es-CO" sz="1200" kern="1200" dirty="0" smtClean="0">
                <a:solidFill>
                  <a:schemeClr val="tx1"/>
                </a:solidFill>
                <a:effectLst/>
                <a:latin typeface="+mn-lt"/>
                <a:ea typeface="+mn-ea"/>
                <a:cs typeface="+mn-cs"/>
              </a:rPr>
              <a:t>Fondo de Inversión</a:t>
            </a:r>
          </a:p>
          <a:p>
            <a:r>
              <a:rPr lang="es-CO" sz="1200" kern="1200" dirty="0" smtClean="0">
                <a:solidFill>
                  <a:schemeClr val="tx1"/>
                </a:solidFill>
                <a:effectLst/>
                <a:latin typeface="+mn-lt"/>
                <a:ea typeface="+mn-ea"/>
                <a:cs typeface="+mn-cs"/>
              </a:rPr>
              <a:t>1</a:t>
            </a:r>
          </a:p>
          <a:p>
            <a:r>
              <a:rPr lang="es-CO" sz="1200" kern="1200" dirty="0" smtClean="0">
                <a:solidFill>
                  <a:schemeClr val="tx1"/>
                </a:solidFill>
                <a:effectLst/>
                <a:latin typeface="+mn-lt"/>
                <a:ea typeface="+mn-ea"/>
                <a:cs typeface="+mn-cs"/>
              </a:rPr>
              <a:t>Inmobiliario</a:t>
            </a:r>
          </a:p>
          <a:p>
            <a:r>
              <a:rPr lang="es-CO" sz="1200" kern="1200" dirty="0" smtClean="0">
                <a:solidFill>
                  <a:schemeClr val="tx1"/>
                </a:solidFill>
                <a:effectLst/>
                <a:latin typeface="+mn-lt"/>
                <a:ea typeface="+mn-ea"/>
                <a:cs typeface="+mn-cs"/>
              </a:rPr>
              <a:t>2</a:t>
            </a:r>
          </a:p>
          <a:p>
            <a:r>
              <a:rPr lang="es-CO" sz="1200" kern="1200" dirty="0" smtClean="0">
                <a:solidFill>
                  <a:schemeClr val="tx1"/>
                </a:solidFill>
                <a:effectLst/>
                <a:latin typeface="+mn-lt"/>
                <a:ea typeface="+mn-ea"/>
                <a:cs typeface="+mn-cs"/>
              </a:rPr>
              <a:t>IT &amp; Software</a:t>
            </a:r>
          </a:p>
          <a:p>
            <a:r>
              <a:rPr lang="es-CO" sz="1200" kern="1200" dirty="0" smtClean="0">
                <a:solidFill>
                  <a:schemeClr val="tx1"/>
                </a:solidFill>
                <a:effectLst/>
                <a:latin typeface="+mn-lt"/>
                <a:ea typeface="+mn-ea"/>
                <a:cs typeface="+mn-cs"/>
              </a:rPr>
              <a:t>3</a:t>
            </a:r>
          </a:p>
          <a:p>
            <a:r>
              <a:rPr lang="es-CO" sz="1200" kern="1200" dirty="0" smtClean="0">
                <a:solidFill>
                  <a:schemeClr val="tx1"/>
                </a:solidFill>
                <a:effectLst/>
                <a:latin typeface="+mn-lt"/>
                <a:ea typeface="+mn-ea"/>
                <a:cs typeface="+mn-cs"/>
              </a:rPr>
              <a:t>Logística</a:t>
            </a:r>
          </a:p>
          <a:p>
            <a:r>
              <a:rPr lang="es-CO" sz="1200" kern="1200" dirty="0" smtClean="0">
                <a:solidFill>
                  <a:schemeClr val="tx1"/>
                </a:solidFill>
                <a:effectLst/>
                <a:latin typeface="+mn-lt"/>
                <a:ea typeface="+mn-ea"/>
                <a:cs typeface="+mn-cs"/>
              </a:rPr>
              <a:t>1</a:t>
            </a:r>
          </a:p>
          <a:p>
            <a:r>
              <a:rPr lang="es-CO" sz="1200" kern="1200" dirty="0" smtClean="0">
                <a:solidFill>
                  <a:schemeClr val="tx1"/>
                </a:solidFill>
                <a:effectLst/>
                <a:latin typeface="+mn-lt"/>
                <a:ea typeface="+mn-ea"/>
                <a:cs typeface="+mn-cs"/>
              </a:rPr>
              <a:t>Metalmecánico</a:t>
            </a:r>
          </a:p>
          <a:p>
            <a:r>
              <a:rPr lang="es-CO" sz="1200" kern="1200" dirty="0" smtClean="0">
                <a:solidFill>
                  <a:schemeClr val="tx1"/>
                </a:solidFill>
                <a:effectLst/>
                <a:latin typeface="+mn-lt"/>
                <a:ea typeface="+mn-ea"/>
                <a:cs typeface="+mn-cs"/>
              </a:rPr>
              <a:t>4</a:t>
            </a:r>
          </a:p>
          <a:p>
            <a:r>
              <a:rPr lang="es-CO" sz="1200" kern="1200" dirty="0" smtClean="0">
                <a:solidFill>
                  <a:schemeClr val="tx1"/>
                </a:solidFill>
                <a:effectLst/>
                <a:latin typeface="+mn-lt"/>
                <a:ea typeface="+mn-ea"/>
                <a:cs typeface="+mn-cs"/>
              </a:rPr>
              <a:t>Otras Manufacturas</a:t>
            </a:r>
          </a:p>
          <a:p>
            <a:r>
              <a:rPr lang="es-CO" sz="1200" kern="1200" dirty="0" smtClean="0">
                <a:solidFill>
                  <a:schemeClr val="tx1"/>
                </a:solidFill>
                <a:effectLst/>
                <a:latin typeface="+mn-lt"/>
                <a:ea typeface="+mn-ea"/>
                <a:cs typeface="+mn-cs"/>
              </a:rPr>
              <a:t>3</a:t>
            </a:r>
          </a:p>
          <a:p>
            <a:r>
              <a:rPr lang="es-CO" sz="1200" kern="1200" dirty="0" smtClean="0">
                <a:solidFill>
                  <a:schemeClr val="tx1"/>
                </a:solidFill>
                <a:effectLst/>
                <a:latin typeface="+mn-lt"/>
                <a:ea typeface="+mn-ea"/>
                <a:cs typeface="+mn-cs"/>
              </a:rPr>
              <a:t>Otros</a:t>
            </a:r>
          </a:p>
          <a:p>
            <a:r>
              <a:rPr lang="es-CO" sz="1200" kern="1200" dirty="0" smtClean="0">
                <a:solidFill>
                  <a:schemeClr val="tx1"/>
                </a:solidFill>
                <a:effectLst/>
                <a:latin typeface="+mn-lt"/>
                <a:ea typeface="+mn-ea"/>
                <a:cs typeface="+mn-cs"/>
              </a:rPr>
              <a:t>2</a:t>
            </a:r>
          </a:p>
          <a:p>
            <a:endParaRPr lang="es-CO" dirty="0"/>
          </a:p>
        </p:txBody>
      </p:sp>
      <p:sp>
        <p:nvSpPr>
          <p:cNvPr id="4" name="3 Marcador de número de diapositiva"/>
          <p:cNvSpPr>
            <a:spLocks noGrp="1"/>
          </p:cNvSpPr>
          <p:nvPr>
            <p:ph type="sldNum" sz="quarter" idx="10"/>
          </p:nvPr>
        </p:nvSpPr>
        <p:spPr/>
        <p:txBody>
          <a:bodyPr/>
          <a:lstStyle/>
          <a:p>
            <a:fld id="{0F639E26-198D-4158-AB56-56FCCEBE3C2B}" type="slidenum">
              <a:rPr lang="es-CO" smtClean="0"/>
              <a:pPr/>
              <a:t>35</a:t>
            </a:fld>
            <a:endParaRPr lang="es-CO"/>
          </a:p>
        </p:txBody>
      </p:sp>
    </p:spTree>
    <p:extLst>
      <p:ext uri="{BB962C8B-B14F-4D97-AF65-F5344CB8AC3E}">
        <p14:creationId xmlns="" xmlns:p14="http://schemas.microsoft.com/office/powerpoint/2010/main" val="3759509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b="0" i="0" kern="1200" dirty="0" smtClean="0">
                <a:solidFill>
                  <a:schemeClr val="tx1"/>
                </a:solidFill>
                <a:effectLst/>
                <a:latin typeface="+mn-lt"/>
                <a:ea typeface="+mn-ea"/>
                <a:cs typeface="+mn-cs"/>
              </a:rPr>
              <a:t>Puerto </a:t>
            </a:r>
            <a:r>
              <a:rPr lang="es-CO" sz="1200" b="0" i="0" kern="1200" dirty="0" err="1" smtClean="0">
                <a:solidFill>
                  <a:schemeClr val="tx1"/>
                </a:solidFill>
                <a:effectLst/>
                <a:latin typeface="+mn-lt"/>
                <a:ea typeface="+mn-ea"/>
                <a:cs typeface="+mn-cs"/>
              </a:rPr>
              <a:t>Calalo</a:t>
            </a:r>
            <a:r>
              <a:rPr lang="es-CO" sz="1200" b="0" i="0" kern="1200" dirty="0" smtClean="0">
                <a:solidFill>
                  <a:schemeClr val="tx1"/>
                </a:solidFill>
                <a:effectLst/>
                <a:latin typeface="+mn-lt"/>
                <a:ea typeface="+mn-ea"/>
                <a:cs typeface="+mn-cs"/>
              </a:rPr>
              <a:t> Cerraremos este año con un movimiento de entre 1 millón 800 mil y 1 millón 900 mil de TEU (contenedor de 20 pies). Con estas cifras, el próximo año podríamos superar los 2 millones de TEU fácilmente”, precisó.</a:t>
            </a:r>
            <a:endParaRPr lang="es-CO" dirty="0"/>
          </a:p>
        </p:txBody>
      </p:sp>
      <p:sp>
        <p:nvSpPr>
          <p:cNvPr id="4" name="3 Marcador de número de diapositiva"/>
          <p:cNvSpPr>
            <a:spLocks noGrp="1"/>
          </p:cNvSpPr>
          <p:nvPr>
            <p:ph type="sldNum" sz="quarter" idx="10"/>
          </p:nvPr>
        </p:nvSpPr>
        <p:spPr/>
        <p:txBody>
          <a:bodyPr/>
          <a:lstStyle/>
          <a:p>
            <a:fld id="{0F639E26-198D-4158-AB56-56FCCEBE3C2B}" type="slidenum">
              <a:rPr lang="es-CO" smtClean="0"/>
              <a:pPr/>
              <a:t>50</a:t>
            </a:fld>
            <a:endParaRPr lang="es-CO"/>
          </a:p>
        </p:txBody>
      </p:sp>
    </p:spTree>
    <p:extLst>
      <p:ext uri="{BB962C8B-B14F-4D97-AF65-F5344CB8AC3E}">
        <p14:creationId xmlns="" xmlns:p14="http://schemas.microsoft.com/office/powerpoint/2010/main" val="233440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2D8FB49-F64B-4C79-A2C0-191E19904712}" type="datetimeFigureOut">
              <a:rPr lang="es-CO" smtClean="0"/>
              <a:pPr/>
              <a:t>21/02/2013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31614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2D8FB49-F64B-4C79-A2C0-191E19904712}" type="datetimeFigureOut">
              <a:rPr lang="es-CO" smtClean="0"/>
              <a:pPr/>
              <a:t>21/02/2013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3606990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34472996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a:xfrm>
            <a:off x="457201" y="6248207"/>
            <a:ext cx="5573483" cy="365125"/>
          </a:xfrm>
        </p:spPr>
        <p:txBody>
          <a:bodyPr/>
          <a:lstStyle/>
          <a:p>
            <a:endParaRPr lang="es-ES">
              <a:solidFill>
                <a:srgbClr val="464653"/>
              </a:solidFill>
            </a:endParaRPr>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27982325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 xmlns:p14="http://schemas.microsoft.com/office/powerpoint/2010/main" val="211449272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97755006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61280745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206212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 xmlns:p14="http://schemas.microsoft.com/office/powerpoint/2010/main" val="320237768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2D8FB49-F64B-4C79-A2C0-191E19904712}" type="datetimeFigureOut">
              <a:rPr lang="es-CO" smtClean="0">
                <a:solidFill>
                  <a:prstClr val="white">
                    <a:tint val="75000"/>
                  </a:prstClr>
                </a:solidFill>
              </a:rPr>
              <a:pPr/>
              <a:t>21/02/2013</a:t>
            </a:fld>
            <a:endParaRPr lang="es-CO">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3DDCE98E-5C93-4503-B5D1-2216815C6FE0}" type="slidenum">
              <a:rPr lang="es-CO" smtClean="0">
                <a:solidFill>
                  <a:prstClr val="white">
                    <a:tint val="75000"/>
                  </a:prstClr>
                </a:solidFill>
              </a:rPr>
              <a:pPr/>
              <a:t>‹Nº›</a:t>
            </a:fld>
            <a:endParaRPr lang="es-CO">
              <a:solidFill>
                <a:prstClr val="white">
                  <a:tint val="75000"/>
                </a:prstClr>
              </a:solidFill>
            </a:endParaRPr>
          </a:p>
        </p:txBody>
      </p:sp>
    </p:spTree>
    <p:extLst>
      <p:ext uri="{BB962C8B-B14F-4D97-AF65-F5344CB8AC3E}">
        <p14:creationId xmlns="" xmlns:p14="http://schemas.microsoft.com/office/powerpoint/2010/main" val="19353647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2D8FB49-F64B-4C79-A2C0-191E19904712}" type="datetimeFigureOut">
              <a:rPr lang="es-CO" smtClean="0">
                <a:solidFill>
                  <a:prstClr val="white">
                    <a:tint val="75000"/>
                  </a:prstClr>
                </a:solidFill>
              </a:rPr>
              <a:pPr/>
              <a:t>21/02/2013</a:t>
            </a:fld>
            <a:endParaRPr lang="es-CO">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3DDCE98E-5C93-4503-B5D1-2216815C6FE0}" type="slidenum">
              <a:rPr lang="es-CO" smtClean="0">
                <a:solidFill>
                  <a:prstClr val="white">
                    <a:tint val="75000"/>
                  </a:prstClr>
                </a:solidFill>
              </a:rPr>
              <a:pPr/>
              <a:t>‹Nº›</a:t>
            </a:fld>
            <a:endParaRPr lang="es-CO">
              <a:solidFill>
                <a:prstClr val="white">
                  <a:tint val="75000"/>
                </a:prstClr>
              </a:solidFill>
            </a:endParaRPr>
          </a:p>
        </p:txBody>
      </p:sp>
    </p:spTree>
    <p:extLst>
      <p:ext uri="{BB962C8B-B14F-4D97-AF65-F5344CB8AC3E}">
        <p14:creationId xmlns="" xmlns:p14="http://schemas.microsoft.com/office/powerpoint/2010/main" val="33779633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2D8FB49-F64B-4C79-A2C0-191E19904712}" type="datetimeFigureOut">
              <a:rPr lang="es-CO" smtClean="0">
                <a:solidFill>
                  <a:prstClr val="white">
                    <a:tint val="75000"/>
                  </a:prstClr>
                </a:solidFill>
              </a:rPr>
              <a:pPr/>
              <a:t>21/02/2013</a:t>
            </a:fld>
            <a:endParaRPr lang="es-CO">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3DDCE98E-5C93-4503-B5D1-2216815C6FE0}" type="slidenum">
              <a:rPr lang="es-CO" smtClean="0">
                <a:solidFill>
                  <a:prstClr val="white">
                    <a:tint val="75000"/>
                  </a:prstClr>
                </a:solidFill>
              </a:rPr>
              <a:pPr/>
              <a:t>‹Nº›</a:t>
            </a:fld>
            <a:endParaRPr lang="es-CO">
              <a:solidFill>
                <a:prstClr val="white">
                  <a:tint val="75000"/>
                </a:prstClr>
              </a:solidFill>
            </a:endParaRPr>
          </a:p>
        </p:txBody>
      </p:sp>
    </p:spTree>
    <p:extLst>
      <p:ext uri="{BB962C8B-B14F-4D97-AF65-F5344CB8AC3E}">
        <p14:creationId xmlns="" xmlns:p14="http://schemas.microsoft.com/office/powerpoint/2010/main" val="156789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2D8FB49-F64B-4C79-A2C0-191E19904712}" type="datetimeFigureOut">
              <a:rPr lang="es-CO" smtClean="0"/>
              <a:pPr/>
              <a:t>21/02/2013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9963321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2D8FB49-F64B-4C79-A2C0-191E19904712}" type="datetimeFigureOut">
              <a:rPr lang="es-CO" smtClean="0">
                <a:solidFill>
                  <a:prstClr val="white">
                    <a:tint val="75000"/>
                  </a:prstClr>
                </a:solidFill>
              </a:rPr>
              <a:pPr/>
              <a:t>21/02/2013</a:t>
            </a:fld>
            <a:endParaRPr lang="es-CO">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3DDCE98E-5C93-4503-B5D1-2216815C6FE0}" type="slidenum">
              <a:rPr lang="es-CO" smtClean="0">
                <a:solidFill>
                  <a:prstClr val="white">
                    <a:tint val="75000"/>
                  </a:prstClr>
                </a:solidFill>
              </a:rPr>
              <a:pPr/>
              <a:t>‹Nº›</a:t>
            </a:fld>
            <a:endParaRPr lang="es-CO">
              <a:solidFill>
                <a:prstClr val="white">
                  <a:tint val="75000"/>
                </a:prstClr>
              </a:solidFill>
            </a:endParaRPr>
          </a:p>
        </p:txBody>
      </p:sp>
    </p:spTree>
    <p:extLst>
      <p:ext uri="{BB962C8B-B14F-4D97-AF65-F5344CB8AC3E}">
        <p14:creationId xmlns="" xmlns:p14="http://schemas.microsoft.com/office/powerpoint/2010/main" val="39536061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2D8FB49-F64B-4C79-A2C0-191E19904712}" type="datetimeFigureOut">
              <a:rPr lang="es-CO" smtClean="0">
                <a:solidFill>
                  <a:prstClr val="white">
                    <a:tint val="75000"/>
                  </a:prstClr>
                </a:solidFill>
              </a:rPr>
              <a:pPr/>
              <a:t>21/02/2013</a:t>
            </a:fld>
            <a:endParaRPr lang="es-CO">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3DDCE98E-5C93-4503-B5D1-2216815C6FE0}" type="slidenum">
              <a:rPr lang="es-CO" smtClean="0">
                <a:solidFill>
                  <a:prstClr val="white">
                    <a:tint val="75000"/>
                  </a:prstClr>
                </a:solidFill>
              </a:rPr>
              <a:pPr/>
              <a:t>‹Nº›</a:t>
            </a:fld>
            <a:endParaRPr lang="es-CO">
              <a:solidFill>
                <a:prstClr val="white">
                  <a:tint val="75000"/>
                </a:prstClr>
              </a:solidFill>
            </a:endParaRPr>
          </a:p>
        </p:txBody>
      </p:sp>
    </p:spTree>
    <p:extLst>
      <p:ext uri="{BB962C8B-B14F-4D97-AF65-F5344CB8AC3E}">
        <p14:creationId xmlns="" xmlns:p14="http://schemas.microsoft.com/office/powerpoint/2010/main" val="33297673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2D8FB49-F64B-4C79-A2C0-191E19904712}" type="datetimeFigureOut">
              <a:rPr lang="es-CO" smtClean="0">
                <a:solidFill>
                  <a:prstClr val="white">
                    <a:tint val="75000"/>
                  </a:prstClr>
                </a:solidFill>
              </a:rPr>
              <a:pPr/>
              <a:t>21/02/2013</a:t>
            </a:fld>
            <a:endParaRPr lang="es-CO">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3DDCE98E-5C93-4503-B5D1-2216815C6FE0}" type="slidenum">
              <a:rPr lang="es-CO" smtClean="0">
                <a:solidFill>
                  <a:prstClr val="white">
                    <a:tint val="75000"/>
                  </a:prstClr>
                </a:solidFill>
              </a:rPr>
              <a:pPr/>
              <a:t>‹Nº›</a:t>
            </a:fld>
            <a:endParaRPr lang="es-CO">
              <a:solidFill>
                <a:prstClr val="white">
                  <a:tint val="75000"/>
                </a:prstClr>
              </a:solidFill>
            </a:endParaRPr>
          </a:p>
        </p:txBody>
      </p:sp>
    </p:spTree>
    <p:extLst>
      <p:ext uri="{BB962C8B-B14F-4D97-AF65-F5344CB8AC3E}">
        <p14:creationId xmlns="" xmlns:p14="http://schemas.microsoft.com/office/powerpoint/2010/main" val="14888570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2D8FB49-F64B-4C79-A2C0-191E19904712}" type="datetimeFigureOut">
              <a:rPr lang="es-CO" smtClean="0">
                <a:solidFill>
                  <a:prstClr val="white">
                    <a:tint val="75000"/>
                  </a:prstClr>
                </a:solidFill>
              </a:rPr>
              <a:pPr/>
              <a:t>21/02/2013</a:t>
            </a:fld>
            <a:endParaRPr lang="es-CO">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3DDCE98E-5C93-4503-B5D1-2216815C6FE0}" type="slidenum">
              <a:rPr lang="es-CO" smtClean="0">
                <a:solidFill>
                  <a:prstClr val="white">
                    <a:tint val="75000"/>
                  </a:prstClr>
                </a:solidFill>
              </a:rPr>
              <a:pPr/>
              <a:t>‹Nº›</a:t>
            </a:fld>
            <a:endParaRPr lang="es-CO">
              <a:solidFill>
                <a:prstClr val="white">
                  <a:tint val="75000"/>
                </a:prstClr>
              </a:solidFill>
            </a:endParaRPr>
          </a:p>
        </p:txBody>
      </p:sp>
    </p:spTree>
    <p:extLst>
      <p:ext uri="{BB962C8B-B14F-4D97-AF65-F5344CB8AC3E}">
        <p14:creationId xmlns="" xmlns:p14="http://schemas.microsoft.com/office/powerpoint/2010/main" val="460995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2D8FB49-F64B-4C79-A2C0-191E19904712}" type="datetimeFigureOut">
              <a:rPr lang="es-CO" smtClean="0">
                <a:solidFill>
                  <a:prstClr val="white">
                    <a:tint val="75000"/>
                  </a:prstClr>
                </a:solidFill>
              </a:rPr>
              <a:pPr/>
              <a:t>21/02/2013</a:t>
            </a:fld>
            <a:endParaRPr lang="es-CO">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3DDCE98E-5C93-4503-B5D1-2216815C6FE0}" type="slidenum">
              <a:rPr lang="es-CO" smtClean="0">
                <a:solidFill>
                  <a:prstClr val="white">
                    <a:tint val="75000"/>
                  </a:prstClr>
                </a:solidFill>
              </a:rPr>
              <a:pPr/>
              <a:t>‹Nº›</a:t>
            </a:fld>
            <a:endParaRPr lang="es-CO">
              <a:solidFill>
                <a:prstClr val="white">
                  <a:tint val="75000"/>
                </a:prstClr>
              </a:solidFill>
            </a:endParaRPr>
          </a:p>
        </p:txBody>
      </p:sp>
    </p:spTree>
    <p:extLst>
      <p:ext uri="{BB962C8B-B14F-4D97-AF65-F5344CB8AC3E}">
        <p14:creationId xmlns="" xmlns:p14="http://schemas.microsoft.com/office/powerpoint/2010/main" val="32577177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2D8FB49-F64B-4C79-A2C0-191E19904712}" type="datetimeFigureOut">
              <a:rPr lang="es-CO" smtClean="0">
                <a:solidFill>
                  <a:prstClr val="white">
                    <a:tint val="75000"/>
                  </a:prstClr>
                </a:solidFill>
              </a:rPr>
              <a:pPr/>
              <a:t>21/02/2013</a:t>
            </a:fld>
            <a:endParaRPr lang="es-CO">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3DDCE98E-5C93-4503-B5D1-2216815C6FE0}" type="slidenum">
              <a:rPr lang="es-CO" smtClean="0">
                <a:solidFill>
                  <a:prstClr val="white">
                    <a:tint val="75000"/>
                  </a:prstClr>
                </a:solidFill>
              </a:rPr>
              <a:pPr/>
              <a:t>‹Nº›</a:t>
            </a:fld>
            <a:endParaRPr lang="es-CO">
              <a:solidFill>
                <a:prstClr val="white">
                  <a:tint val="75000"/>
                </a:prstClr>
              </a:solidFill>
            </a:endParaRPr>
          </a:p>
        </p:txBody>
      </p:sp>
    </p:spTree>
    <p:extLst>
      <p:ext uri="{BB962C8B-B14F-4D97-AF65-F5344CB8AC3E}">
        <p14:creationId xmlns="" xmlns:p14="http://schemas.microsoft.com/office/powerpoint/2010/main" val="27316836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2D8FB49-F64B-4C79-A2C0-191E19904712}" type="datetimeFigureOut">
              <a:rPr lang="es-CO" smtClean="0">
                <a:solidFill>
                  <a:prstClr val="white">
                    <a:tint val="75000"/>
                  </a:prstClr>
                </a:solidFill>
              </a:rPr>
              <a:pPr/>
              <a:t>21/02/2013</a:t>
            </a:fld>
            <a:endParaRPr lang="es-CO">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3DDCE98E-5C93-4503-B5D1-2216815C6FE0}" type="slidenum">
              <a:rPr lang="es-CO" smtClean="0">
                <a:solidFill>
                  <a:prstClr val="white">
                    <a:tint val="75000"/>
                  </a:prstClr>
                </a:solidFill>
              </a:rPr>
              <a:pPr/>
              <a:t>‹Nº›</a:t>
            </a:fld>
            <a:endParaRPr lang="es-CO">
              <a:solidFill>
                <a:prstClr val="white">
                  <a:tint val="75000"/>
                </a:prstClr>
              </a:solidFill>
            </a:endParaRPr>
          </a:p>
        </p:txBody>
      </p:sp>
    </p:spTree>
    <p:extLst>
      <p:ext uri="{BB962C8B-B14F-4D97-AF65-F5344CB8AC3E}">
        <p14:creationId xmlns="" xmlns:p14="http://schemas.microsoft.com/office/powerpoint/2010/main" val="1689618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2D8FB49-F64B-4C79-A2C0-191E19904712}" type="datetimeFigureOut">
              <a:rPr lang="es-CO" smtClean="0">
                <a:solidFill>
                  <a:prstClr val="white">
                    <a:tint val="75000"/>
                  </a:prstClr>
                </a:solidFill>
              </a:rPr>
              <a:pPr/>
              <a:t>21/02/2013</a:t>
            </a:fld>
            <a:endParaRPr lang="es-CO">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3DDCE98E-5C93-4503-B5D1-2216815C6FE0}" type="slidenum">
              <a:rPr lang="es-CO" smtClean="0">
                <a:solidFill>
                  <a:prstClr val="white">
                    <a:tint val="75000"/>
                  </a:prstClr>
                </a:solidFill>
              </a:rPr>
              <a:pPr/>
              <a:t>‹Nº›</a:t>
            </a:fld>
            <a:endParaRPr lang="es-CO">
              <a:solidFill>
                <a:prstClr val="white">
                  <a:tint val="75000"/>
                </a:prstClr>
              </a:solidFill>
            </a:endParaRPr>
          </a:p>
        </p:txBody>
      </p:sp>
    </p:spTree>
    <p:extLst>
      <p:ext uri="{BB962C8B-B14F-4D97-AF65-F5344CB8AC3E}">
        <p14:creationId xmlns="" xmlns:p14="http://schemas.microsoft.com/office/powerpoint/2010/main" val="40868533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F1E4CF-C645-4AE0-8687-331220EE48FB}" type="datetimeFigureOut">
              <a:rPr lang="es-ES" smtClean="0"/>
              <a:pPr/>
              <a:t>21/02/2013</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solidFill>
                <a:srgbClr val="DDE9EC"/>
              </a:solidFill>
            </a:endParaRP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47F4C3F0-2B90-42D3-AB81-F8948F49174A}" type="slidenum">
              <a:rPr lang="es-ES" smtClean="0">
                <a:solidFill>
                  <a:srgbClr val="DDE9EC"/>
                </a:solidFill>
              </a:rPr>
              <a:pPr/>
              <a:t>‹Nº›</a:t>
            </a:fld>
            <a:endParaRPr lang="es-ES">
              <a:solidFill>
                <a:srgbClr val="DDE9EC"/>
              </a:solidFill>
            </a:endParaRPr>
          </a:p>
        </p:txBody>
      </p:sp>
    </p:spTree>
    <p:extLst>
      <p:ext uri="{BB962C8B-B14F-4D97-AF65-F5344CB8AC3E}">
        <p14:creationId xmlns="" xmlns:p14="http://schemas.microsoft.com/office/powerpoint/2010/main" val="401177523"/>
      </p:ext>
    </p:extLst>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86209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F1E4CF-C645-4AE0-8687-331220EE48FB}" type="datetimeFigureOut">
              <a:rPr lang="es-ES" smtClean="0"/>
              <a:pPr/>
              <a:t>21/02/2013</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solidFill>
                <a:srgbClr val="DDE9EC"/>
              </a:solidFill>
            </a:endParaRP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47F4C3F0-2B90-42D3-AB81-F8948F49174A}" type="slidenum">
              <a:rPr lang="es-ES" smtClean="0">
                <a:solidFill>
                  <a:srgbClr val="DDE9EC"/>
                </a:solidFill>
              </a:rPr>
              <a:pPr/>
              <a:t>‹Nº›</a:t>
            </a:fld>
            <a:endParaRPr lang="es-ES">
              <a:solidFill>
                <a:srgbClr val="DDE9EC"/>
              </a:solidFill>
            </a:endParaRPr>
          </a:p>
        </p:txBody>
      </p:sp>
    </p:spTree>
    <p:extLst>
      <p:ext uri="{BB962C8B-B14F-4D97-AF65-F5344CB8AC3E}">
        <p14:creationId xmlns="" xmlns:p14="http://schemas.microsoft.com/office/powerpoint/2010/main" val="401177523"/>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solidFill>
                <a:srgbClr val="464653"/>
              </a:solidFill>
            </a:endParaRPr>
          </a:p>
        </p:txBody>
      </p:sp>
    </p:spTree>
    <p:extLst>
      <p:ext uri="{BB962C8B-B14F-4D97-AF65-F5344CB8AC3E}">
        <p14:creationId xmlns="" xmlns:p14="http://schemas.microsoft.com/office/powerpoint/2010/main" val="2249115430"/>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0" name="9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solidFill>
                <a:srgbClr val="464653"/>
              </a:solidFill>
            </a:endParaRPr>
          </a:p>
        </p:txBody>
      </p:sp>
    </p:spTree>
    <p:extLst>
      <p:ext uri="{BB962C8B-B14F-4D97-AF65-F5344CB8AC3E}">
        <p14:creationId xmlns="" xmlns:p14="http://schemas.microsoft.com/office/powerpoint/2010/main" val="30655523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2" name="11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solidFill>
                <a:srgbClr val="464653"/>
              </a:solidFill>
            </a:endParaRPr>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 xmlns:p14="http://schemas.microsoft.com/office/powerpoint/2010/main" val="14885629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4" name="3 Marcador de pie de página"/>
          <p:cNvSpPr>
            <a:spLocks noGrp="1"/>
          </p:cNvSpPr>
          <p:nvPr>
            <p:ph type="ftr" sz="quarter" idx="11"/>
          </p:nvPr>
        </p:nvSpPr>
        <p:spPr/>
        <p:txBody>
          <a:bodyPr/>
          <a:lstStyle/>
          <a:p>
            <a:endParaRPr lang="es-ES">
              <a:solidFill>
                <a:srgbClr val="464653"/>
              </a:solidFill>
            </a:endParaRP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867449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11"/>
          </p:nvPr>
        </p:nvSpPr>
        <p:spPr/>
        <p:txBody>
          <a:bodyPr/>
          <a:lstStyle/>
          <a:p>
            <a:endParaRPr lang="es-ES">
              <a:solidFill>
                <a:srgbClr val="464653"/>
              </a:solidFill>
            </a:endParaRP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47F4C3F0-2B90-42D3-AB81-F8948F49174A}" type="slidenum">
              <a:rPr lang="es-ES" smtClean="0">
                <a:solidFill>
                  <a:srgbClr val="464653"/>
                </a:solidFill>
              </a:rPr>
              <a:pPr/>
              <a:t>‹Nº›</a:t>
            </a:fld>
            <a:endParaRPr lang="es-ES">
              <a:solidFill>
                <a:srgbClr val="464653"/>
              </a:solidFill>
            </a:endParaRPr>
          </a:p>
        </p:txBody>
      </p:sp>
    </p:spTree>
    <p:extLst>
      <p:ext uri="{BB962C8B-B14F-4D97-AF65-F5344CB8AC3E}">
        <p14:creationId xmlns="" xmlns:p14="http://schemas.microsoft.com/office/powerpoint/2010/main" val="17667402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6" name="5 Marcador de pie de página"/>
          <p:cNvSpPr>
            <a:spLocks noGrp="1"/>
          </p:cNvSpPr>
          <p:nvPr>
            <p:ph type="ftr" sz="quarter" idx="11"/>
          </p:nvPr>
        </p:nvSpPr>
        <p:spPr/>
        <p:txBody>
          <a:bodyPr/>
          <a:lstStyle/>
          <a:p>
            <a:endParaRPr lang="es-ES">
              <a:solidFill>
                <a:srgbClr val="464653"/>
              </a:solidFill>
            </a:endParaRP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045110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Marcador de fecha"/>
          <p:cNvSpPr>
            <a:spLocks noGrp="1"/>
          </p:cNvSpPr>
          <p:nvPr>
            <p:ph type="dt" sz="half" idx="10"/>
          </p:nvPr>
        </p:nvSpPr>
        <p:spPr>
          <a:xfrm>
            <a:off x="6248400" y="6248400"/>
            <a:ext cx="2667000" cy="365125"/>
          </a:xfrm>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solidFill>
                <a:srgbClr val="464653"/>
              </a:solidFill>
            </a:endParaRPr>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extLst>
      <p:ext uri="{BB962C8B-B14F-4D97-AF65-F5344CB8AC3E}">
        <p14:creationId xmlns="" xmlns:p14="http://schemas.microsoft.com/office/powerpoint/2010/main" val="2450303319"/>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34472996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a:xfrm>
            <a:off x="457201" y="6248207"/>
            <a:ext cx="5573483" cy="365125"/>
          </a:xfrm>
        </p:spPr>
        <p:txBody>
          <a:bodyPr/>
          <a:lstStyle/>
          <a:p>
            <a:endParaRPr lang="es-ES">
              <a:solidFill>
                <a:srgbClr val="464653"/>
              </a:solidFill>
            </a:endParaRPr>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2798232550"/>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 xmlns:p14="http://schemas.microsoft.com/office/powerpoint/2010/main" val="21144927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862097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977550064"/>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612807453"/>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2062129"/>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 xmlns:p14="http://schemas.microsoft.com/office/powerpoint/2010/main" val="3202377688"/>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F1E4CF-C645-4AE0-8687-331220EE48FB}" type="datetimeFigureOut">
              <a:rPr lang="es-ES" smtClean="0"/>
              <a:pPr/>
              <a:t>21/02/2013</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solidFill>
                <a:srgbClr val="DDE9EC"/>
              </a:solidFill>
            </a:endParaRP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47F4C3F0-2B90-42D3-AB81-F8948F49174A}" type="slidenum">
              <a:rPr lang="es-ES" smtClean="0">
                <a:solidFill>
                  <a:srgbClr val="DDE9EC"/>
                </a:solidFill>
              </a:rPr>
              <a:pPr/>
              <a:t>‹Nº›</a:t>
            </a:fld>
            <a:endParaRPr lang="es-ES">
              <a:solidFill>
                <a:srgbClr val="DDE9EC"/>
              </a:solidFill>
            </a:endParaRPr>
          </a:p>
        </p:txBody>
      </p:sp>
    </p:spTree>
    <p:extLst>
      <p:ext uri="{BB962C8B-B14F-4D97-AF65-F5344CB8AC3E}">
        <p14:creationId xmlns="" xmlns:p14="http://schemas.microsoft.com/office/powerpoint/2010/main" val="401177523"/>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862097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solidFill>
                <a:srgbClr val="464653"/>
              </a:solidFill>
            </a:endParaRPr>
          </a:p>
        </p:txBody>
      </p:sp>
    </p:spTree>
    <p:extLst>
      <p:ext uri="{BB962C8B-B14F-4D97-AF65-F5344CB8AC3E}">
        <p14:creationId xmlns="" xmlns:p14="http://schemas.microsoft.com/office/powerpoint/2010/main" val="2249115430"/>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0" name="9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solidFill>
                <a:srgbClr val="464653"/>
              </a:solidFill>
            </a:endParaRPr>
          </a:p>
        </p:txBody>
      </p:sp>
    </p:spTree>
    <p:extLst>
      <p:ext uri="{BB962C8B-B14F-4D97-AF65-F5344CB8AC3E}">
        <p14:creationId xmlns="" xmlns:p14="http://schemas.microsoft.com/office/powerpoint/2010/main" val="30655523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2" name="11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solidFill>
                <a:srgbClr val="464653"/>
              </a:solidFill>
            </a:endParaRPr>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 xmlns:p14="http://schemas.microsoft.com/office/powerpoint/2010/main" val="14885629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4" name="3 Marcador de pie de página"/>
          <p:cNvSpPr>
            <a:spLocks noGrp="1"/>
          </p:cNvSpPr>
          <p:nvPr>
            <p:ph type="ftr" sz="quarter" idx="11"/>
          </p:nvPr>
        </p:nvSpPr>
        <p:spPr/>
        <p:txBody>
          <a:bodyPr/>
          <a:lstStyle/>
          <a:p>
            <a:endParaRPr lang="es-ES">
              <a:solidFill>
                <a:srgbClr val="464653"/>
              </a:solidFill>
            </a:endParaRP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86744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solidFill>
                <a:srgbClr val="464653"/>
              </a:solidFill>
            </a:endParaRPr>
          </a:p>
        </p:txBody>
      </p:sp>
    </p:spTree>
    <p:extLst>
      <p:ext uri="{BB962C8B-B14F-4D97-AF65-F5344CB8AC3E}">
        <p14:creationId xmlns="" xmlns:p14="http://schemas.microsoft.com/office/powerpoint/2010/main" val="2249115430"/>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11"/>
          </p:nvPr>
        </p:nvSpPr>
        <p:spPr/>
        <p:txBody>
          <a:bodyPr/>
          <a:lstStyle/>
          <a:p>
            <a:endParaRPr lang="es-ES">
              <a:solidFill>
                <a:srgbClr val="464653"/>
              </a:solidFill>
            </a:endParaRP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47F4C3F0-2B90-42D3-AB81-F8948F49174A}" type="slidenum">
              <a:rPr lang="es-ES" smtClean="0">
                <a:solidFill>
                  <a:srgbClr val="464653"/>
                </a:solidFill>
              </a:rPr>
              <a:pPr/>
              <a:t>‹Nº›</a:t>
            </a:fld>
            <a:endParaRPr lang="es-ES">
              <a:solidFill>
                <a:srgbClr val="464653"/>
              </a:solidFill>
            </a:endParaRPr>
          </a:p>
        </p:txBody>
      </p:sp>
    </p:spTree>
    <p:extLst>
      <p:ext uri="{BB962C8B-B14F-4D97-AF65-F5344CB8AC3E}">
        <p14:creationId xmlns="" xmlns:p14="http://schemas.microsoft.com/office/powerpoint/2010/main" val="17667402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6" name="5 Marcador de pie de página"/>
          <p:cNvSpPr>
            <a:spLocks noGrp="1"/>
          </p:cNvSpPr>
          <p:nvPr>
            <p:ph type="ftr" sz="quarter" idx="11"/>
          </p:nvPr>
        </p:nvSpPr>
        <p:spPr/>
        <p:txBody>
          <a:bodyPr/>
          <a:lstStyle/>
          <a:p>
            <a:endParaRPr lang="es-ES">
              <a:solidFill>
                <a:srgbClr val="464653"/>
              </a:solidFill>
            </a:endParaRP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045110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Marcador de fecha"/>
          <p:cNvSpPr>
            <a:spLocks noGrp="1"/>
          </p:cNvSpPr>
          <p:nvPr>
            <p:ph type="dt" sz="half" idx="10"/>
          </p:nvPr>
        </p:nvSpPr>
        <p:spPr>
          <a:xfrm>
            <a:off x="6248400" y="6248400"/>
            <a:ext cx="2667000" cy="365125"/>
          </a:xfrm>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solidFill>
                <a:srgbClr val="464653"/>
              </a:solidFill>
            </a:endParaRPr>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extLst>
      <p:ext uri="{BB962C8B-B14F-4D97-AF65-F5344CB8AC3E}">
        <p14:creationId xmlns="" xmlns:p14="http://schemas.microsoft.com/office/powerpoint/2010/main" val="2450303319"/>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34472996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a:xfrm>
            <a:off x="457201" y="6248207"/>
            <a:ext cx="5573483" cy="365125"/>
          </a:xfrm>
        </p:spPr>
        <p:txBody>
          <a:bodyPr/>
          <a:lstStyle/>
          <a:p>
            <a:endParaRPr lang="es-ES">
              <a:solidFill>
                <a:srgbClr val="464653"/>
              </a:solidFill>
            </a:endParaRPr>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2798232550"/>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 xmlns:p14="http://schemas.microsoft.com/office/powerpoint/2010/main" val="2114492726"/>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977550064"/>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612807453"/>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206212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 xmlns:p14="http://schemas.microsoft.com/office/powerpoint/2010/main" val="320237768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0" name="9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solidFill>
                <a:srgbClr val="464653"/>
              </a:solidFill>
            </a:endParaRPr>
          </a:p>
        </p:txBody>
      </p:sp>
    </p:spTree>
    <p:extLst>
      <p:ext uri="{BB962C8B-B14F-4D97-AF65-F5344CB8AC3E}">
        <p14:creationId xmlns="" xmlns:p14="http://schemas.microsoft.com/office/powerpoint/2010/main" val="30655523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F1E4CF-C645-4AE0-8687-331220EE48FB}" type="datetimeFigureOut">
              <a:rPr lang="es-ES" smtClean="0"/>
              <a:pPr/>
              <a:t>21/02/2013</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solidFill>
                <a:srgbClr val="DDE9EC"/>
              </a:solidFill>
            </a:endParaRP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47F4C3F0-2B90-42D3-AB81-F8948F49174A}" type="slidenum">
              <a:rPr lang="es-ES" smtClean="0">
                <a:solidFill>
                  <a:srgbClr val="DDE9EC"/>
                </a:solidFill>
              </a:rPr>
              <a:pPr/>
              <a:t>‹Nº›</a:t>
            </a:fld>
            <a:endParaRPr lang="es-ES">
              <a:solidFill>
                <a:srgbClr val="DDE9EC"/>
              </a:solidFill>
            </a:endParaRPr>
          </a:p>
        </p:txBody>
      </p:sp>
    </p:spTree>
    <p:extLst>
      <p:ext uri="{BB962C8B-B14F-4D97-AF65-F5344CB8AC3E}">
        <p14:creationId xmlns="" xmlns:p14="http://schemas.microsoft.com/office/powerpoint/2010/main" val="401177523"/>
      </p:ext>
    </p:extLst>
  </p:cSld>
  <p:clrMapOvr>
    <a:overrideClrMapping bg1="dk1" tx1="lt1" bg2="dk2" tx2="lt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862097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solidFill>
                <a:srgbClr val="464653"/>
              </a:solidFill>
            </a:endParaRPr>
          </a:p>
        </p:txBody>
      </p:sp>
    </p:spTree>
    <p:extLst>
      <p:ext uri="{BB962C8B-B14F-4D97-AF65-F5344CB8AC3E}">
        <p14:creationId xmlns="" xmlns:p14="http://schemas.microsoft.com/office/powerpoint/2010/main" val="2249115430"/>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0" name="9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solidFill>
                <a:srgbClr val="464653"/>
              </a:solidFill>
            </a:endParaRPr>
          </a:p>
        </p:txBody>
      </p:sp>
    </p:spTree>
    <p:extLst>
      <p:ext uri="{BB962C8B-B14F-4D97-AF65-F5344CB8AC3E}">
        <p14:creationId xmlns="" xmlns:p14="http://schemas.microsoft.com/office/powerpoint/2010/main" val="30655523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2" name="11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solidFill>
                <a:srgbClr val="464653"/>
              </a:solidFill>
            </a:endParaRPr>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 xmlns:p14="http://schemas.microsoft.com/office/powerpoint/2010/main" val="14885629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4" name="3 Marcador de pie de página"/>
          <p:cNvSpPr>
            <a:spLocks noGrp="1"/>
          </p:cNvSpPr>
          <p:nvPr>
            <p:ph type="ftr" sz="quarter" idx="11"/>
          </p:nvPr>
        </p:nvSpPr>
        <p:spPr/>
        <p:txBody>
          <a:bodyPr/>
          <a:lstStyle/>
          <a:p>
            <a:endParaRPr lang="es-ES">
              <a:solidFill>
                <a:srgbClr val="464653"/>
              </a:solidFill>
            </a:endParaRP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867449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11"/>
          </p:nvPr>
        </p:nvSpPr>
        <p:spPr/>
        <p:txBody>
          <a:bodyPr/>
          <a:lstStyle/>
          <a:p>
            <a:endParaRPr lang="es-ES">
              <a:solidFill>
                <a:srgbClr val="464653"/>
              </a:solidFill>
            </a:endParaRP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47F4C3F0-2B90-42D3-AB81-F8948F49174A}" type="slidenum">
              <a:rPr lang="es-ES" smtClean="0">
                <a:solidFill>
                  <a:srgbClr val="464653"/>
                </a:solidFill>
              </a:rPr>
              <a:pPr/>
              <a:t>‹Nº›</a:t>
            </a:fld>
            <a:endParaRPr lang="es-ES">
              <a:solidFill>
                <a:srgbClr val="464653"/>
              </a:solidFill>
            </a:endParaRPr>
          </a:p>
        </p:txBody>
      </p:sp>
    </p:spTree>
    <p:extLst>
      <p:ext uri="{BB962C8B-B14F-4D97-AF65-F5344CB8AC3E}">
        <p14:creationId xmlns="" xmlns:p14="http://schemas.microsoft.com/office/powerpoint/2010/main" val="17667402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6" name="5 Marcador de pie de página"/>
          <p:cNvSpPr>
            <a:spLocks noGrp="1"/>
          </p:cNvSpPr>
          <p:nvPr>
            <p:ph type="ftr" sz="quarter" idx="11"/>
          </p:nvPr>
        </p:nvSpPr>
        <p:spPr/>
        <p:txBody>
          <a:bodyPr/>
          <a:lstStyle/>
          <a:p>
            <a:endParaRPr lang="es-ES">
              <a:solidFill>
                <a:srgbClr val="464653"/>
              </a:solidFill>
            </a:endParaRP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045110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Marcador de fecha"/>
          <p:cNvSpPr>
            <a:spLocks noGrp="1"/>
          </p:cNvSpPr>
          <p:nvPr>
            <p:ph type="dt" sz="half" idx="10"/>
          </p:nvPr>
        </p:nvSpPr>
        <p:spPr>
          <a:xfrm>
            <a:off x="6248400" y="6248400"/>
            <a:ext cx="2667000" cy="365125"/>
          </a:xfrm>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solidFill>
                <a:srgbClr val="464653"/>
              </a:solidFill>
            </a:endParaRPr>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extLst>
      <p:ext uri="{BB962C8B-B14F-4D97-AF65-F5344CB8AC3E}">
        <p14:creationId xmlns="" xmlns:p14="http://schemas.microsoft.com/office/powerpoint/2010/main" val="2450303319"/>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3447299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2" name="11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solidFill>
                <a:srgbClr val="464653"/>
              </a:solidFill>
            </a:endParaRPr>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 xmlns:p14="http://schemas.microsoft.com/office/powerpoint/2010/main" val="14885629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a:xfrm>
            <a:off x="457201" y="6248207"/>
            <a:ext cx="5573483" cy="365125"/>
          </a:xfrm>
        </p:spPr>
        <p:txBody>
          <a:bodyPr/>
          <a:lstStyle/>
          <a:p>
            <a:endParaRPr lang="es-ES">
              <a:solidFill>
                <a:srgbClr val="464653"/>
              </a:solidFill>
            </a:endParaRPr>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2798232550"/>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 xmlns:p14="http://schemas.microsoft.com/office/powerpoint/2010/main" val="2114492726"/>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977550064"/>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612807453"/>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2062129"/>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 xmlns:p14="http://schemas.microsoft.com/office/powerpoint/2010/main" val="3202377688"/>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3161444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188633823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2573477812"/>
      </p:ext>
    </p:extLst>
  </p:cSld>
  <p:clrMapOvr>
    <a:masterClrMapping/>
  </p:clrMapOvr>
  <p:hf hdr="0" dt="0"/>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3642440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4" name="3 Marcador de pie de página"/>
          <p:cNvSpPr>
            <a:spLocks noGrp="1"/>
          </p:cNvSpPr>
          <p:nvPr>
            <p:ph type="ftr" sz="quarter" idx="11"/>
          </p:nvPr>
        </p:nvSpPr>
        <p:spPr/>
        <p:txBody>
          <a:bodyPr/>
          <a:lstStyle/>
          <a:p>
            <a:endParaRPr lang="es-ES">
              <a:solidFill>
                <a:srgbClr val="464653"/>
              </a:solidFill>
            </a:endParaRP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8674490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2267991057"/>
      </p:ext>
    </p:extLst>
  </p:cSld>
  <p:clrMapOvr>
    <a:masterClrMapping/>
  </p:clrMapOvr>
  <p:hf hdr="0" dt="0"/>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277350817"/>
      </p:ext>
    </p:extLst>
  </p:cSld>
  <p:clrMapOvr>
    <a:masterClrMapping/>
  </p:clrMapOvr>
  <p:hf hdr="0" dt="0"/>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324204762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2804566846"/>
      </p:ext>
    </p:extLst>
  </p:cSld>
  <p:clrMapOvr>
    <a:masterClrMapping/>
  </p:clrMapOvr>
  <p:hf hdr="0" dt="0"/>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2D8FB49-F64B-4C79-A2C0-191E19904712}" type="datetimeFigureOut">
              <a:rPr lang="es-CO" smtClean="0"/>
              <a:pPr/>
              <a:t>21/02/2013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82230824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2360699076"/>
      </p:ext>
    </p:extLst>
  </p:cSld>
  <p:clrMapOvr>
    <a:masterClrMapping/>
  </p:clrMapOvr>
  <p:hf hdr="0" dt="0"/>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2996332112"/>
      </p:ext>
    </p:extLst>
  </p:cSld>
  <p:clrMapOvr>
    <a:masterClrMapping/>
  </p:clrMapOvr>
  <p:hf hdr="0" dt="0"/>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F1E4CF-C645-4AE0-8687-331220EE48FB}" type="datetimeFigureOut">
              <a:rPr lang="es-ES" smtClean="0"/>
              <a:pPr/>
              <a:t>21/02/2013</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solidFill>
                <a:srgbClr val="DDE9EC"/>
              </a:solidFill>
            </a:endParaRP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47F4C3F0-2B90-42D3-AB81-F8948F49174A}" type="slidenum">
              <a:rPr lang="es-ES" smtClean="0">
                <a:solidFill>
                  <a:srgbClr val="DDE9EC"/>
                </a:solidFill>
              </a:rPr>
              <a:pPr/>
              <a:t>‹Nº›</a:t>
            </a:fld>
            <a:endParaRPr lang="es-ES">
              <a:solidFill>
                <a:srgbClr val="DDE9EC"/>
              </a:solidFill>
            </a:endParaRPr>
          </a:p>
        </p:txBody>
      </p:sp>
    </p:spTree>
    <p:extLst>
      <p:ext uri="{BB962C8B-B14F-4D97-AF65-F5344CB8AC3E}">
        <p14:creationId xmlns="" xmlns:p14="http://schemas.microsoft.com/office/powerpoint/2010/main" val="401177523"/>
      </p:ext>
    </p:extLst>
  </p:cSld>
  <p:clrMapOvr>
    <a:overrideClrMapping bg1="dk1" tx1="lt1" bg2="dk2" tx2="lt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862097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solidFill>
                <a:srgbClr val="464653"/>
              </a:solidFill>
            </a:endParaRPr>
          </a:p>
        </p:txBody>
      </p:sp>
    </p:spTree>
    <p:extLst>
      <p:ext uri="{BB962C8B-B14F-4D97-AF65-F5344CB8AC3E}">
        <p14:creationId xmlns="" xmlns:p14="http://schemas.microsoft.com/office/powerpoint/2010/main" val="224911543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11"/>
          </p:nvPr>
        </p:nvSpPr>
        <p:spPr/>
        <p:txBody>
          <a:bodyPr/>
          <a:lstStyle/>
          <a:p>
            <a:endParaRPr lang="es-ES">
              <a:solidFill>
                <a:srgbClr val="464653"/>
              </a:solidFill>
            </a:endParaRP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47F4C3F0-2B90-42D3-AB81-F8948F49174A}" type="slidenum">
              <a:rPr lang="es-ES" smtClean="0">
                <a:solidFill>
                  <a:srgbClr val="464653"/>
                </a:solidFill>
              </a:rPr>
              <a:pPr/>
              <a:t>‹Nº›</a:t>
            </a:fld>
            <a:endParaRPr lang="es-ES">
              <a:solidFill>
                <a:srgbClr val="464653"/>
              </a:solidFill>
            </a:endParaRPr>
          </a:p>
        </p:txBody>
      </p:sp>
    </p:spTree>
    <p:extLst>
      <p:ext uri="{BB962C8B-B14F-4D97-AF65-F5344CB8AC3E}">
        <p14:creationId xmlns="" xmlns:p14="http://schemas.microsoft.com/office/powerpoint/2010/main" val="17667402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0" name="9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solidFill>
                <a:srgbClr val="464653"/>
              </a:solidFill>
            </a:endParaRPr>
          </a:p>
        </p:txBody>
      </p:sp>
    </p:spTree>
    <p:extLst>
      <p:ext uri="{BB962C8B-B14F-4D97-AF65-F5344CB8AC3E}">
        <p14:creationId xmlns="" xmlns:p14="http://schemas.microsoft.com/office/powerpoint/2010/main" val="30655523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2" name="11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solidFill>
                <a:srgbClr val="464653"/>
              </a:solidFill>
            </a:endParaRPr>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 xmlns:p14="http://schemas.microsoft.com/office/powerpoint/2010/main" val="148856290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4" name="3 Marcador de pie de página"/>
          <p:cNvSpPr>
            <a:spLocks noGrp="1"/>
          </p:cNvSpPr>
          <p:nvPr>
            <p:ph type="ftr" sz="quarter" idx="11"/>
          </p:nvPr>
        </p:nvSpPr>
        <p:spPr/>
        <p:txBody>
          <a:bodyPr/>
          <a:lstStyle/>
          <a:p>
            <a:endParaRPr lang="es-ES">
              <a:solidFill>
                <a:srgbClr val="464653"/>
              </a:solidFill>
            </a:endParaRP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8674490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11"/>
          </p:nvPr>
        </p:nvSpPr>
        <p:spPr/>
        <p:txBody>
          <a:bodyPr/>
          <a:lstStyle/>
          <a:p>
            <a:endParaRPr lang="es-ES">
              <a:solidFill>
                <a:srgbClr val="464653"/>
              </a:solidFill>
            </a:endParaRP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47F4C3F0-2B90-42D3-AB81-F8948F49174A}" type="slidenum">
              <a:rPr lang="es-ES" smtClean="0">
                <a:solidFill>
                  <a:srgbClr val="464653"/>
                </a:solidFill>
              </a:rPr>
              <a:pPr/>
              <a:t>‹Nº›</a:t>
            </a:fld>
            <a:endParaRPr lang="es-ES">
              <a:solidFill>
                <a:srgbClr val="464653"/>
              </a:solidFill>
            </a:endParaRPr>
          </a:p>
        </p:txBody>
      </p:sp>
    </p:spTree>
    <p:extLst>
      <p:ext uri="{BB962C8B-B14F-4D97-AF65-F5344CB8AC3E}">
        <p14:creationId xmlns="" xmlns:p14="http://schemas.microsoft.com/office/powerpoint/2010/main" val="17667402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6" name="5 Marcador de pie de página"/>
          <p:cNvSpPr>
            <a:spLocks noGrp="1"/>
          </p:cNvSpPr>
          <p:nvPr>
            <p:ph type="ftr" sz="quarter" idx="11"/>
          </p:nvPr>
        </p:nvSpPr>
        <p:spPr/>
        <p:txBody>
          <a:bodyPr/>
          <a:lstStyle/>
          <a:p>
            <a:endParaRPr lang="es-ES">
              <a:solidFill>
                <a:srgbClr val="464653"/>
              </a:solidFill>
            </a:endParaRP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0451107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Marcador de fecha"/>
          <p:cNvSpPr>
            <a:spLocks noGrp="1"/>
          </p:cNvSpPr>
          <p:nvPr>
            <p:ph type="dt" sz="half" idx="10"/>
          </p:nvPr>
        </p:nvSpPr>
        <p:spPr>
          <a:xfrm>
            <a:off x="6248400" y="6248400"/>
            <a:ext cx="2667000" cy="365125"/>
          </a:xfrm>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solidFill>
                <a:srgbClr val="464653"/>
              </a:solidFill>
            </a:endParaRPr>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extLst>
      <p:ext uri="{BB962C8B-B14F-4D97-AF65-F5344CB8AC3E}">
        <p14:creationId xmlns="" xmlns:p14="http://schemas.microsoft.com/office/powerpoint/2010/main" val="2450303319"/>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34472996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a:xfrm>
            <a:off x="457201" y="6248207"/>
            <a:ext cx="5573483" cy="365125"/>
          </a:xfrm>
        </p:spPr>
        <p:txBody>
          <a:bodyPr/>
          <a:lstStyle/>
          <a:p>
            <a:endParaRPr lang="es-ES">
              <a:solidFill>
                <a:srgbClr val="464653"/>
              </a:solidFill>
            </a:endParaRPr>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2798232550"/>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 xmlns:p14="http://schemas.microsoft.com/office/powerpoint/2010/main" val="2114492726"/>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9775500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6" name="5 Marcador de pie de página"/>
          <p:cNvSpPr>
            <a:spLocks noGrp="1"/>
          </p:cNvSpPr>
          <p:nvPr>
            <p:ph type="ftr" sz="quarter" idx="11"/>
          </p:nvPr>
        </p:nvSpPr>
        <p:spPr/>
        <p:txBody>
          <a:bodyPr/>
          <a:lstStyle/>
          <a:p>
            <a:endParaRPr lang="es-ES">
              <a:solidFill>
                <a:srgbClr val="464653"/>
              </a:solidFill>
            </a:endParaRP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045110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612807453"/>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2062129"/>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 xmlns:p14="http://schemas.microsoft.com/office/powerpoint/2010/main" val="3202377688"/>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E81F0A5-2DBF-473C-9079-7933B10DDF4B}" type="datetimeFigureOut">
              <a:rPr lang="es-CO" smtClean="0">
                <a:solidFill>
                  <a:prstClr val="black">
                    <a:tint val="75000"/>
                  </a:prstClr>
                </a:solidFill>
              </a:rPr>
              <a:pPr/>
              <a:t>21/02/2013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5E6D33F-7869-4F33-A1EF-A635817DEB1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42107881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E81F0A5-2DBF-473C-9079-7933B10DDF4B}" type="datetimeFigureOut">
              <a:rPr lang="es-CO" smtClean="0">
                <a:solidFill>
                  <a:prstClr val="black">
                    <a:tint val="75000"/>
                  </a:prstClr>
                </a:solidFill>
              </a:rPr>
              <a:pPr/>
              <a:t>21/02/2013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5E6D33F-7869-4F33-A1EF-A635817DEB1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375546587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E81F0A5-2DBF-473C-9079-7933B10DDF4B}" type="datetimeFigureOut">
              <a:rPr lang="es-CO" smtClean="0">
                <a:solidFill>
                  <a:prstClr val="black">
                    <a:tint val="75000"/>
                  </a:prstClr>
                </a:solidFill>
              </a:rPr>
              <a:pPr/>
              <a:t>21/02/2013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5E6D33F-7869-4F33-A1EF-A635817DEB1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4010520326"/>
      </p:ext>
    </p:extLst>
  </p:cSld>
  <p:clrMapOvr>
    <a:masterClrMapping/>
  </p:clrMapOvr>
  <p:hf hdr="0" dt="0"/>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E81F0A5-2DBF-473C-9079-7933B10DDF4B}" type="datetimeFigureOut">
              <a:rPr lang="es-CO" smtClean="0">
                <a:solidFill>
                  <a:prstClr val="black">
                    <a:tint val="75000"/>
                  </a:prstClr>
                </a:solidFill>
              </a:rPr>
              <a:pPr/>
              <a:t>21/02/2013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5E6D33F-7869-4F33-A1EF-A635817DEB1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427168930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E81F0A5-2DBF-473C-9079-7933B10DDF4B}" type="datetimeFigureOut">
              <a:rPr lang="es-CO" smtClean="0">
                <a:solidFill>
                  <a:prstClr val="black">
                    <a:tint val="75000"/>
                  </a:prstClr>
                </a:solidFill>
              </a:rPr>
              <a:pPr/>
              <a:t>21/02/2013</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5E6D33F-7869-4F33-A1EF-A635817DEB1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2249347754"/>
      </p:ext>
    </p:extLst>
  </p:cSld>
  <p:clrMapOvr>
    <a:masterClrMapping/>
  </p:clrMapOvr>
  <p:hf hdr="0" dt="0"/>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E81F0A5-2DBF-473C-9079-7933B10DDF4B}" type="datetimeFigureOut">
              <a:rPr lang="es-CO" smtClean="0">
                <a:solidFill>
                  <a:prstClr val="black">
                    <a:tint val="75000"/>
                  </a:prstClr>
                </a:solidFill>
              </a:rPr>
              <a:pPr/>
              <a:t>21/02/2013</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5E6D33F-7869-4F33-A1EF-A635817DEB1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2112795007"/>
      </p:ext>
    </p:extLst>
  </p:cSld>
  <p:clrMapOvr>
    <a:masterClrMapping/>
  </p:clrMapOvr>
  <p:hf hd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E81F0A5-2DBF-473C-9079-7933B10DDF4B}" type="datetimeFigureOut">
              <a:rPr lang="es-CO" smtClean="0">
                <a:solidFill>
                  <a:prstClr val="black">
                    <a:tint val="75000"/>
                  </a:prstClr>
                </a:solidFill>
              </a:rPr>
              <a:pPr/>
              <a:t>21/02/2013</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5E6D33F-7869-4F33-A1EF-A635817DEB1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167838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2D8FB49-F64B-4C79-A2C0-191E19904712}" type="datetimeFigureOut">
              <a:rPr lang="es-CO" smtClean="0"/>
              <a:pPr/>
              <a:t>21/02/2013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1886338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Marcador de fecha"/>
          <p:cNvSpPr>
            <a:spLocks noGrp="1"/>
          </p:cNvSpPr>
          <p:nvPr>
            <p:ph type="dt" sz="half" idx="10"/>
          </p:nvPr>
        </p:nvSpPr>
        <p:spPr>
          <a:xfrm>
            <a:off x="6248400" y="6248400"/>
            <a:ext cx="2667000" cy="365125"/>
          </a:xfrm>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solidFill>
                <a:srgbClr val="464653"/>
              </a:solidFill>
            </a:endParaRPr>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extLst>
      <p:ext uri="{BB962C8B-B14F-4D97-AF65-F5344CB8AC3E}">
        <p14:creationId xmlns="" xmlns:p14="http://schemas.microsoft.com/office/powerpoint/2010/main" val="2450303319"/>
      </p:ext>
    </p:extLst>
  </p:cSld>
  <p:clrMapOvr>
    <a:overrideClrMapping bg1="lt1" tx1="dk1" bg2="lt2" tx2="dk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81F0A5-2DBF-473C-9079-7933B10DDF4B}" type="datetimeFigureOut">
              <a:rPr lang="es-CO" smtClean="0">
                <a:solidFill>
                  <a:prstClr val="black">
                    <a:tint val="75000"/>
                  </a:prstClr>
                </a:solidFill>
              </a:rPr>
              <a:pPr/>
              <a:t>21/02/2013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5E6D33F-7869-4F33-A1EF-A635817DEB1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2522398224"/>
      </p:ext>
    </p:extLst>
  </p:cSld>
  <p:clrMapOvr>
    <a:masterClrMapping/>
  </p:clrMapOvr>
  <p:hf hd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2D8FB49-F64B-4C79-A2C0-191E19904712}" type="datetimeFigureOut">
              <a:rPr lang="es-CO" smtClean="0">
                <a:solidFill>
                  <a:prstClr val="black">
                    <a:tint val="75000"/>
                  </a:prstClr>
                </a:solidFill>
              </a:rPr>
              <a:pPr/>
              <a:t>21/02/2013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DDCE98E-5C93-4503-B5D1-2216815C6FE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27744394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E81F0A5-2DBF-473C-9079-7933B10DDF4B}" type="datetimeFigureOut">
              <a:rPr lang="es-CO" smtClean="0">
                <a:solidFill>
                  <a:prstClr val="black">
                    <a:tint val="75000"/>
                  </a:prstClr>
                </a:solidFill>
              </a:rPr>
              <a:pPr/>
              <a:t>21/02/2013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5E6D33F-7869-4F33-A1EF-A635817DEB1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993480426"/>
      </p:ext>
    </p:extLst>
  </p:cSld>
  <p:clrMapOvr>
    <a:masterClrMapping/>
  </p:clrMapOvr>
  <p:hf hd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E81F0A5-2DBF-473C-9079-7933B10DDF4B}" type="datetimeFigureOut">
              <a:rPr lang="es-CO" smtClean="0">
                <a:solidFill>
                  <a:prstClr val="black">
                    <a:tint val="75000"/>
                  </a:prstClr>
                </a:solidFill>
              </a:rPr>
              <a:pPr/>
              <a:t>21/02/2013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5E6D33F-7869-4F33-A1EF-A635817DEB19}"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726071822"/>
      </p:ext>
    </p:extLst>
  </p:cSld>
  <p:clrMapOvr>
    <a:masterClrMapping/>
  </p:clrMapOvr>
  <p:hf hdr="0" dt="0"/>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6D8E70DD-67BF-4CE5-9F5F-2EAE8B02474C}" type="datetimeFigureOut">
              <a:rPr lang="es-CO" smtClean="0">
                <a:solidFill>
                  <a:prstClr val="black">
                    <a:tint val="75000"/>
                  </a:prstClr>
                </a:solidFill>
              </a:rPr>
              <a:pPr/>
              <a:t>21/02/2013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1E60697-B1D4-4FDF-A359-C077FF7916B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217061492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D8E70DD-67BF-4CE5-9F5F-2EAE8B02474C}" type="datetimeFigureOut">
              <a:rPr lang="es-CO" smtClean="0">
                <a:solidFill>
                  <a:prstClr val="black">
                    <a:tint val="75000"/>
                  </a:prstClr>
                </a:solidFill>
              </a:rPr>
              <a:pPr/>
              <a:t>21/02/2013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1E60697-B1D4-4FDF-A359-C077FF7916B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10462531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D8E70DD-67BF-4CE5-9F5F-2EAE8B02474C}" type="datetimeFigureOut">
              <a:rPr lang="es-CO" smtClean="0">
                <a:solidFill>
                  <a:prstClr val="black">
                    <a:tint val="75000"/>
                  </a:prstClr>
                </a:solidFill>
              </a:rPr>
              <a:pPr/>
              <a:t>21/02/2013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1E60697-B1D4-4FDF-A359-C077FF7916B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194349124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6D8E70DD-67BF-4CE5-9F5F-2EAE8B02474C}" type="datetimeFigureOut">
              <a:rPr lang="es-CO" smtClean="0">
                <a:solidFill>
                  <a:prstClr val="black">
                    <a:tint val="75000"/>
                  </a:prstClr>
                </a:solidFill>
              </a:rPr>
              <a:pPr/>
              <a:t>21/02/2013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1E60697-B1D4-4FDF-A359-C077FF7916B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365456384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6D8E70DD-67BF-4CE5-9F5F-2EAE8B02474C}" type="datetimeFigureOut">
              <a:rPr lang="es-CO" smtClean="0">
                <a:solidFill>
                  <a:prstClr val="black">
                    <a:tint val="75000"/>
                  </a:prstClr>
                </a:solidFill>
              </a:rPr>
              <a:pPr/>
              <a:t>21/02/2013</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1E60697-B1D4-4FDF-A359-C077FF7916B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260807269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6D8E70DD-67BF-4CE5-9F5F-2EAE8B02474C}" type="datetimeFigureOut">
              <a:rPr lang="es-CO" smtClean="0">
                <a:solidFill>
                  <a:prstClr val="black">
                    <a:tint val="75000"/>
                  </a:prstClr>
                </a:solidFill>
              </a:rPr>
              <a:pPr/>
              <a:t>21/02/2013</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1E60697-B1D4-4FDF-A359-C077FF7916B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3142679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34472996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D8E70DD-67BF-4CE5-9F5F-2EAE8B02474C}" type="datetimeFigureOut">
              <a:rPr lang="es-CO" smtClean="0">
                <a:solidFill>
                  <a:prstClr val="black">
                    <a:tint val="75000"/>
                  </a:prstClr>
                </a:solidFill>
              </a:rPr>
              <a:pPr/>
              <a:t>21/02/2013</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1E60697-B1D4-4FDF-A359-C077FF7916B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149189290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8E70DD-67BF-4CE5-9F5F-2EAE8B02474C}" type="datetimeFigureOut">
              <a:rPr lang="es-CO" smtClean="0">
                <a:solidFill>
                  <a:prstClr val="black">
                    <a:tint val="75000"/>
                  </a:prstClr>
                </a:solidFill>
              </a:rPr>
              <a:pPr/>
              <a:t>21/02/2013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1E60697-B1D4-4FDF-A359-C077FF7916B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392009260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8E70DD-67BF-4CE5-9F5F-2EAE8B02474C}" type="datetimeFigureOut">
              <a:rPr lang="es-CO" smtClean="0">
                <a:solidFill>
                  <a:prstClr val="black">
                    <a:tint val="75000"/>
                  </a:prstClr>
                </a:solidFill>
              </a:rPr>
              <a:pPr/>
              <a:t>21/02/2013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1E60697-B1D4-4FDF-A359-C077FF7916B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157283047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D8E70DD-67BF-4CE5-9F5F-2EAE8B02474C}" type="datetimeFigureOut">
              <a:rPr lang="es-CO" smtClean="0">
                <a:solidFill>
                  <a:prstClr val="black">
                    <a:tint val="75000"/>
                  </a:prstClr>
                </a:solidFill>
              </a:rPr>
              <a:pPr/>
              <a:t>21/02/2013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1E60697-B1D4-4FDF-A359-C077FF7916B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421173345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D8E70DD-67BF-4CE5-9F5F-2EAE8B02474C}" type="datetimeFigureOut">
              <a:rPr lang="es-CO" smtClean="0">
                <a:solidFill>
                  <a:prstClr val="black">
                    <a:tint val="75000"/>
                  </a:prstClr>
                </a:solidFill>
              </a:rPr>
              <a:pPr/>
              <a:t>21/02/2013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1E60697-B1D4-4FDF-A359-C077FF7916B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1691408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a:xfrm>
            <a:off x="457201" y="6248207"/>
            <a:ext cx="5573483" cy="365125"/>
          </a:xfrm>
        </p:spPr>
        <p:txBody>
          <a:bodyPr/>
          <a:lstStyle/>
          <a:p>
            <a:endParaRPr lang="es-ES">
              <a:solidFill>
                <a:srgbClr val="464653"/>
              </a:solidFill>
            </a:endParaRPr>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279823255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 xmlns:p14="http://schemas.microsoft.com/office/powerpoint/2010/main" val="211449272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97755006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61280745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206212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 xmlns:p14="http://schemas.microsoft.com/office/powerpoint/2010/main" val="320237768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02D8FB49-F64B-4C79-A2C0-191E19904712}" type="datetimeFigureOut">
              <a:rPr lang="es-CO" smtClean="0"/>
              <a:pPr/>
              <a:t>21/02/2013</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822308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F1E4CF-C645-4AE0-8687-331220EE48FB}" type="datetimeFigureOut">
              <a:rPr lang="es-ES" smtClean="0"/>
              <a:pPr/>
              <a:t>21/02/2013</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solidFill>
                <a:srgbClr val="DDE9EC"/>
              </a:solidFill>
            </a:endParaRP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47F4C3F0-2B90-42D3-AB81-F8948F49174A}" type="slidenum">
              <a:rPr lang="es-ES" smtClean="0">
                <a:solidFill>
                  <a:srgbClr val="DDE9EC"/>
                </a:solidFill>
              </a:rPr>
              <a:pPr/>
              <a:t>‹Nº›</a:t>
            </a:fld>
            <a:endParaRPr lang="es-ES">
              <a:solidFill>
                <a:srgbClr val="DDE9EC"/>
              </a:solidFill>
            </a:endParaRPr>
          </a:p>
        </p:txBody>
      </p:sp>
    </p:spTree>
    <p:extLst>
      <p:ext uri="{BB962C8B-B14F-4D97-AF65-F5344CB8AC3E}">
        <p14:creationId xmlns="" xmlns:p14="http://schemas.microsoft.com/office/powerpoint/2010/main" val="40117752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2D8FB49-F64B-4C79-A2C0-191E19904712}" type="datetimeFigureOut">
              <a:rPr lang="es-CO" smtClean="0"/>
              <a:pPr/>
              <a:t>21/02/2013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573477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86209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solidFill>
                <a:srgbClr val="464653"/>
              </a:solidFill>
            </a:endParaRPr>
          </a:p>
        </p:txBody>
      </p:sp>
    </p:spTree>
    <p:extLst>
      <p:ext uri="{BB962C8B-B14F-4D97-AF65-F5344CB8AC3E}">
        <p14:creationId xmlns="" xmlns:p14="http://schemas.microsoft.com/office/powerpoint/2010/main" val="224911543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0" name="9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solidFill>
                <a:srgbClr val="464653"/>
              </a:solidFill>
            </a:endParaRPr>
          </a:p>
        </p:txBody>
      </p:sp>
    </p:spTree>
    <p:extLst>
      <p:ext uri="{BB962C8B-B14F-4D97-AF65-F5344CB8AC3E}">
        <p14:creationId xmlns="" xmlns:p14="http://schemas.microsoft.com/office/powerpoint/2010/main" val="3065552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2" name="11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solidFill>
                <a:srgbClr val="464653"/>
              </a:solidFill>
            </a:endParaRPr>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 xmlns:p14="http://schemas.microsoft.com/office/powerpoint/2010/main" val="1488562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4" name="3 Marcador de pie de página"/>
          <p:cNvSpPr>
            <a:spLocks noGrp="1"/>
          </p:cNvSpPr>
          <p:nvPr>
            <p:ph type="ftr" sz="quarter" idx="11"/>
          </p:nvPr>
        </p:nvSpPr>
        <p:spPr/>
        <p:txBody>
          <a:bodyPr/>
          <a:lstStyle/>
          <a:p>
            <a:endParaRPr lang="es-ES">
              <a:solidFill>
                <a:srgbClr val="464653"/>
              </a:solidFill>
            </a:endParaRP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86744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11"/>
          </p:nvPr>
        </p:nvSpPr>
        <p:spPr/>
        <p:txBody>
          <a:bodyPr/>
          <a:lstStyle/>
          <a:p>
            <a:endParaRPr lang="es-ES">
              <a:solidFill>
                <a:srgbClr val="464653"/>
              </a:solidFill>
            </a:endParaRP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47F4C3F0-2B90-42D3-AB81-F8948F49174A}" type="slidenum">
              <a:rPr lang="es-ES" smtClean="0">
                <a:solidFill>
                  <a:srgbClr val="464653"/>
                </a:solidFill>
              </a:rPr>
              <a:pPr/>
              <a:t>‹Nº›</a:t>
            </a:fld>
            <a:endParaRPr lang="es-ES">
              <a:solidFill>
                <a:srgbClr val="464653"/>
              </a:solidFill>
            </a:endParaRPr>
          </a:p>
        </p:txBody>
      </p:sp>
    </p:spTree>
    <p:extLst>
      <p:ext uri="{BB962C8B-B14F-4D97-AF65-F5344CB8AC3E}">
        <p14:creationId xmlns="" xmlns:p14="http://schemas.microsoft.com/office/powerpoint/2010/main" val="1766740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6" name="5 Marcador de pie de página"/>
          <p:cNvSpPr>
            <a:spLocks noGrp="1"/>
          </p:cNvSpPr>
          <p:nvPr>
            <p:ph type="ftr" sz="quarter" idx="11"/>
          </p:nvPr>
        </p:nvSpPr>
        <p:spPr/>
        <p:txBody>
          <a:bodyPr/>
          <a:lstStyle/>
          <a:p>
            <a:endParaRPr lang="es-ES">
              <a:solidFill>
                <a:srgbClr val="464653"/>
              </a:solidFill>
            </a:endParaRP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04511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Marcador de fecha"/>
          <p:cNvSpPr>
            <a:spLocks noGrp="1"/>
          </p:cNvSpPr>
          <p:nvPr>
            <p:ph type="dt" sz="half" idx="10"/>
          </p:nvPr>
        </p:nvSpPr>
        <p:spPr>
          <a:xfrm>
            <a:off x="6248400" y="6248400"/>
            <a:ext cx="2667000" cy="365125"/>
          </a:xfrm>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solidFill>
                <a:srgbClr val="464653"/>
              </a:solidFill>
            </a:endParaRPr>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extLst>
      <p:ext uri="{BB962C8B-B14F-4D97-AF65-F5344CB8AC3E}">
        <p14:creationId xmlns="" xmlns:p14="http://schemas.microsoft.com/office/powerpoint/2010/main" val="245030331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3447299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a:xfrm>
            <a:off x="457201" y="6248207"/>
            <a:ext cx="5573483" cy="365125"/>
          </a:xfrm>
        </p:spPr>
        <p:txBody>
          <a:bodyPr/>
          <a:lstStyle/>
          <a:p>
            <a:endParaRPr lang="es-ES">
              <a:solidFill>
                <a:srgbClr val="464653"/>
              </a:solidFill>
            </a:endParaRPr>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27982325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2D8FB49-F64B-4C79-A2C0-191E19904712}" type="datetimeFigureOut">
              <a:rPr lang="es-CO" smtClean="0"/>
              <a:pPr/>
              <a:t>21/02/2013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3642440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 xmlns:p14="http://schemas.microsoft.com/office/powerpoint/2010/main" val="211449272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97755006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61280745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206212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 xmlns:p14="http://schemas.microsoft.com/office/powerpoint/2010/main" val="320237768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02D8FB49-F64B-4C79-A2C0-191E19904712}" type="datetimeFigureOut">
              <a:rPr lang="es-CO" smtClean="0"/>
              <a:pPr/>
              <a:t>21/02/2013</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8223082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F1E4CF-C645-4AE0-8687-331220EE48FB}" type="datetimeFigureOut">
              <a:rPr lang="es-ES" smtClean="0"/>
              <a:pPr/>
              <a:t>21/02/2013</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solidFill>
                <a:srgbClr val="DDE9EC"/>
              </a:solidFill>
            </a:endParaRP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47F4C3F0-2B90-42D3-AB81-F8948F49174A}" type="slidenum">
              <a:rPr lang="es-ES" smtClean="0">
                <a:solidFill>
                  <a:srgbClr val="DDE9EC"/>
                </a:solidFill>
              </a:rPr>
              <a:pPr/>
              <a:t>‹Nº›</a:t>
            </a:fld>
            <a:endParaRPr lang="es-ES">
              <a:solidFill>
                <a:srgbClr val="DDE9EC"/>
              </a:solidFill>
            </a:endParaRPr>
          </a:p>
        </p:txBody>
      </p:sp>
    </p:spTree>
    <p:extLst>
      <p:ext uri="{BB962C8B-B14F-4D97-AF65-F5344CB8AC3E}">
        <p14:creationId xmlns="" xmlns:p14="http://schemas.microsoft.com/office/powerpoint/2010/main" val="401177523"/>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86209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solidFill>
                <a:srgbClr val="464653"/>
              </a:solidFill>
            </a:endParaRPr>
          </a:p>
        </p:txBody>
      </p:sp>
    </p:spTree>
    <p:extLst>
      <p:ext uri="{BB962C8B-B14F-4D97-AF65-F5344CB8AC3E}">
        <p14:creationId xmlns="" xmlns:p14="http://schemas.microsoft.com/office/powerpoint/2010/main" val="224911543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0" name="9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solidFill>
                <a:srgbClr val="464653"/>
              </a:solidFill>
            </a:endParaRPr>
          </a:p>
        </p:txBody>
      </p:sp>
    </p:spTree>
    <p:extLst>
      <p:ext uri="{BB962C8B-B14F-4D97-AF65-F5344CB8AC3E}">
        <p14:creationId xmlns="" xmlns:p14="http://schemas.microsoft.com/office/powerpoint/2010/main" val="306555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2D8FB49-F64B-4C79-A2C0-191E19904712}" type="datetimeFigureOut">
              <a:rPr lang="es-CO" smtClean="0"/>
              <a:pPr/>
              <a:t>21/02/2013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2679910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2" name="11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solidFill>
                <a:srgbClr val="464653"/>
              </a:solidFill>
            </a:endParaRPr>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 xmlns:p14="http://schemas.microsoft.com/office/powerpoint/2010/main" val="14885629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4" name="3 Marcador de pie de página"/>
          <p:cNvSpPr>
            <a:spLocks noGrp="1"/>
          </p:cNvSpPr>
          <p:nvPr>
            <p:ph type="ftr" sz="quarter" idx="11"/>
          </p:nvPr>
        </p:nvSpPr>
        <p:spPr/>
        <p:txBody>
          <a:bodyPr/>
          <a:lstStyle/>
          <a:p>
            <a:endParaRPr lang="es-ES">
              <a:solidFill>
                <a:srgbClr val="464653"/>
              </a:solidFill>
            </a:endParaRP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86744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11"/>
          </p:nvPr>
        </p:nvSpPr>
        <p:spPr/>
        <p:txBody>
          <a:bodyPr/>
          <a:lstStyle/>
          <a:p>
            <a:endParaRPr lang="es-ES">
              <a:solidFill>
                <a:srgbClr val="464653"/>
              </a:solidFill>
            </a:endParaRP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47F4C3F0-2B90-42D3-AB81-F8948F49174A}" type="slidenum">
              <a:rPr lang="es-ES" smtClean="0">
                <a:solidFill>
                  <a:srgbClr val="464653"/>
                </a:solidFill>
              </a:rPr>
              <a:pPr/>
              <a:t>‹Nº›</a:t>
            </a:fld>
            <a:endParaRPr lang="es-ES">
              <a:solidFill>
                <a:srgbClr val="464653"/>
              </a:solidFill>
            </a:endParaRPr>
          </a:p>
        </p:txBody>
      </p:sp>
    </p:spTree>
    <p:extLst>
      <p:ext uri="{BB962C8B-B14F-4D97-AF65-F5344CB8AC3E}">
        <p14:creationId xmlns="" xmlns:p14="http://schemas.microsoft.com/office/powerpoint/2010/main" val="1766740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6" name="5 Marcador de pie de página"/>
          <p:cNvSpPr>
            <a:spLocks noGrp="1"/>
          </p:cNvSpPr>
          <p:nvPr>
            <p:ph type="ftr" sz="quarter" idx="11"/>
          </p:nvPr>
        </p:nvSpPr>
        <p:spPr/>
        <p:txBody>
          <a:bodyPr/>
          <a:lstStyle/>
          <a:p>
            <a:endParaRPr lang="es-ES">
              <a:solidFill>
                <a:srgbClr val="464653"/>
              </a:solidFill>
            </a:endParaRP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04511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Marcador de fecha"/>
          <p:cNvSpPr>
            <a:spLocks noGrp="1"/>
          </p:cNvSpPr>
          <p:nvPr>
            <p:ph type="dt" sz="half" idx="10"/>
          </p:nvPr>
        </p:nvSpPr>
        <p:spPr>
          <a:xfrm>
            <a:off x="6248400" y="6248400"/>
            <a:ext cx="2667000" cy="365125"/>
          </a:xfrm>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solidFill>
                <a:srgbClr val="464653"/>
              </a:solidFill>
            </a:endParaRPr>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extLst>
      <p:ext uri="{BB962C8B-B14F-4D97-AF65-F5344CB8AC3E}">
        <p14:creationId xmlns="" xmlns:p14="http://schemas.microsoft.com/office/powerpoint/2010/main" val="245030331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3447299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a:xfrm>
            <a:off x="457201" y="6248207"/>
            <a:ext cx="5573483" cy="365125"/>
          </a:xfrm>
        </p:spPr>
        <p:txBody>
          <a:bodyPr/>
          <a:lstStyle/>
          <a:p>
            <a:endParaRPr lang="es-ES">
              <a:solidFill>
                <a:srgbClr val="464653"/>
              </a:solidFill>
            </a:endParaRPr>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279823255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 xmlns:p14="http://schemas.microsoft.com/office/powerpoint/2010/main" val="211449272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97755006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6128074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2D8FB49-F64B-4C79-A2C0-191E19904712}" type="datetimeFigureOut">
              <a:rPr lang="es-CO" smtClean="0"/>
              <a:pPr/>
              <a:t>21/02/2013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773508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206212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 xmlns:p14="http://schemas.microsoft.com/office/powerpoint/2010/main" val="320237768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02D8FB49-F64B-4C79-A2C0-191E19904712}" type="datetimeFigureOut">
              <a:rPr lang="es-CO" smtClean="0"/>
              <a:pPr/>
              <a:t>21/02/2013</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822308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F1E4CF-C645-4AE0-8687-331220EE48FB}" type="datetimeFigureOut">
              <a:rPr lang="es-ES" smtClean="0"/>
              <a:pPr/>
              <a:t>21/02/2013</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solidFill>
                <a:srgbClr val="DDE9EC"/>
              </a:solidFill>
            </a:endParaRP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47F4C3F0-2B90-42D3-AB81-F8948F49174A}" type="slidenum">
              <a:rPr lang="es-ES" smtClean="0">
                <a:solidFill>
                  <a:srgbClr val="DDE9EC"/>
                </a:solidFill>
              </a:rPr>
              <a:pPr/>
              <a:t>‹Nº›</a:t>
            </a:fld>
            <a:endParaRPr lang="es-ES">
              <a:solidFill>
                <a:srgbClr val="DDE9EC"/>
              </a:solidFill>
            </a:endParaRPr>
          </a:p>
        </p:txBody>
      </p:sp>
    </p:spTree>
    <p:extLst>
      <p:ext uri="{BB962C8B-B14F-4D97-AF65-F5344CB8AC3E}">
        <p14:creationId xmlns="" xmlns:p14="http://schemas.microsoft.com/office/powerpoint/2010/main" val="401177523"/>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86209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solidFill>
                <a:srgbClr val="464653"/>
              </a:solidFill>
            </a:endParaRPr>
          </a:p>
        </p:txBody>
      </p:sp>
    </p:spTree>
    <p:extLst>
      <p:ext uri="{BB962C8B-B14F-4D97-AF65-F5344CB8AC3E}">
        <p14:creationId xmlns="" xmlns:p14="http://schemas.microsoft.com/office/powerpoint/2010/main" val="2249115430"/>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0" name="9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solidFill>
                <a:srgbClr val="464653"/>
              </a:solidFill>
            </a:endParaRPr>
          </a:p>
        </p:txBody>
      </p:sp>
    </p:spTree>
    <p:extLst>
      <p:ext uri="{BB962C8B-B14F-4D97-AF65-F5344CB8AC3E}">
        <p14:creationId xmlns="" xmlns:p14="http://schemas.microsoft.com/office/powerpoint/2010/main" val="30655523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2" name="11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solidFill>
                <a:srgbClr val="464653"/>
              </a:solidFill>
            </a:endParaRPr>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 xmlns:p14="http://schemas.microsoft.com/office/powerpoint/2010/main" val="14885629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4" name="3 Marcador de pie de página"/>
          <p:cNvSpPr>
            <a:spLocks noGrp="1"/>
          </p:cNvSpPr>
          <p:nvPr>
            <p:ph type="ftr" sz="quarter" idx="11"/>
          </p:nvPr>
        </p:nvSpPr>
        <p:spPr/>
        <p:txBody>
          <a:bodyPr/>
          <a:lstStyle/>
          <a:p>
            <a:endParaRPr lang="es-ES">
              <a:solidFill>
                <a:srgbClr val="464653"/>
              </a:solidFill>
            </a:endParaRP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867449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11"/>
          </p:nvPr>
        </p:nvSpPr>
        <p:spPr/>
        <p:txBody>
          <a:bodyPr/>
          <a:lstStyle/>
          <a:p>
            <a:endParaRPr lang="es-ES">
              <a:solidFill>
                <a:srgbClr val="464653"/>
              </a:solidFill>
            </a:endParaRP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47F4C3F0-2B90-42D3-AB81-F8948F49174A}" type="slidenum">
              <a:rPr lang="es-ES" smtClean="0">
                <a:solidFill>
                  <a:srgbClr val="464653"/>
                </a:solidFill>
              </a:rPr>
              <a:pPr/>
              <a:t>‹Nº›</a:t>
            </a:fld>
            <a:endParaRPr lang="es-ES">
              <a:solidFill>
                <a:srgbClr val="464653"/>
              </a:solidFill>
            </a:endParaRPr>
          </a:p>
        </p:txBody>
      </p:sp>
    </p:spTree>
    <p:extLst>
      <p:ext uri="{BB962C8B-B14F-4D97-AF65-F5344CB8AC3E}">
        <p14:creationId xmlns="" xmlns:p14="http://schemas.microsoft.com/office/powerpoint/2010/main" val="176674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2D8FB49-F64B-4C79-A2C0-191E19904712}" type="datetimeFigureOut">
              <a:rPr lang="es-CO" smtClean="0"/>
              <a:pPr/>
              <a:t>21/02/2013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32420476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6" name="5 Marcador de pie de página"/>
          <p:cNvSpPr>
            <a:spLocks noGrp="1"/>
          </p:cNvSpPr>
          <p:nvPr>
            <p:ph type="ftr" sz="quarter" idx="11"/>
          </p:nvPr>
        </p:nvSpPr>
        <p:spPr/>
        <p:txBody>
          <a:bodyPr/>
          <a:lstStyle/>
          <a:p>
            <a:endParaRPr lang="es-ES">
              <a:solidFill>
                <a:srgbClr val="464653"/>
              </a:solidFill>
            </a:endParaRP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045110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Marcador de fecha"/>
          <p:cNvSpPr>
            <a:spLocks noGrp="1"/>
          </p:cNvSpPr>
          <p:nvPr>
            <p:ph type="dt" sz="half" idx="10"/>
          </p:nvPr>
        </p:nvSpPr>
        <p:spPr>
          <a:xfrm>
            <a:off x="6248400" y="6248400"/>
            <a:ext cx="2667000" cy="365125"/>
          </a:xfrm>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solidFill>
                <a:srgbClr val="464653"/>
              </a:solidFill>
            </a:endParaRPr>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extLst>
      <p:ext uri="{BB962C8B-B14F-4D97-AF65-F5344CB8AC3E}">
        <p14:creationId xmlns="" xmlns:p14="http://schemas.microsoft.com/office/powerpoint/2010/main" val="2450303319"/>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34472996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a:xfrm>
            <a:off x="457201" y="6248207"/>
            <a:ext cx="5573483" cy="365125"/>
          </a:xfrm>
        </p:spPr>
        <p:txBody>
          <a:bodyPr/>
          <a:lstStyle/>
          <a:p>
            <a:endParaRPr lang="es-ES">
              <a:solidFill>
                <a:srgbClr val="464653"/>
              </a:solidFill>
            </a:endParaRPr>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2798232550"/>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 xmlns:p14="http://schemas.microsoft.com/office/powerpoint/2010/main" val="211449272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97755006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 xmlns:p14="http://schemas.microsoft.com/office/powerpoint/2010/main" val="61280745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206212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 xmlns:p14="http://schemas.microsoft.com/office/powerpoint/2010/main" val="320237768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02D8FB49-F64B-4C79-A2C0-191E19904712}" type="datetimeFigureOut">
              <a:rPr lang="es-CO" smtClean="0"/>
              <a:pPr/>
              <a:t>21/02/2013</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82230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2D8FB49-F64B-4C79-A2C0-191E19904712}" type="datetimeFigureOut">
              <a:rPr lang="es-CO" smtClean="0"/>
              <a:pPr/>
              <a:t>21/02/2013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8045668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31614446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18863382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2573477812"/>
      </p:ext>
    </p:extLst>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36424409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2267991057"/>
      </p:ext>
    </p:extLst>
  </p:cSld>
  <p:clrMapOvr>
    <a:masterClrMapping/>
  </p:clrMapOvr>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277350817"/>
      </p:ext>
    </p:extLst>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32420476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2804566846"/>
      </p:ext>
    </p:extLst>
  </p:cSld>
  <p:clrMapOvr>
    <a:masterClrMapping/>
  </p:clrMapOvr>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2D8FB49-F64B-4C79-A2C0-191E19904712}" type="datetimeFigureOut">
              <a:rPr lang="es-CO" smtClean="0"/>
              <a:pPr/>
              <a:t>21/02/2013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8223082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236069907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2D8FB49-F64B-4C79-A2C0-191E19904712}" type="datetimeFigureOut">
              <a:rPr lang="es-CO" smtClean="0"/>
              <a:pPr/>
              <a:t>21/02/2013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8223082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E81F0A5-2DBF-473C-9079-7933B10DDF4B}" type="datetimeFigureOut">
              <a:rPr lang="es-CO" smtClean="0"/>
              <a:pPr/>
              <a:t>21/02/2013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5E6D33F-7869-4F33-A1EF-A635817DEB19}" type="slidenum">
              <a:rPr lang="es-CO" smtClean="0"/>
              <a:pPr/>
              <a:t>‹Nº›</a:t>
            </a:fld>
            <a:endParaRPr lang="es-CO"/>
          </a:p>
        </p:txBody>
      </p:sp>
    </p:spTree>
    <p:extLst>
      <p:ext uri="{BB962C8B-B14F-4D97-AF65-F5344CB8AC3E}">
        <p14:creationId xmlns="" xmlns:p14="http://schemas.microsoft.com/office/powerpoint/2010/main" val="2996332112"/>
      </p:ext>
    </p:extLst>
  </p:cSld>
  <p:clrMapOvr>
    <a:masterClrMapping/>
  </p:clrMapOvr>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F1E4CF-C645-4AE0-8687-331220EE48FB}" type="datetimeFigureOut">
              <a:rPr lang="es-ES" smtClean="0"/>
              <a:pPr/>
              <a:t>21/02/2013</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solidFill>
                <a:srgbClr val="DDE9EC"/>
              </a:solidFill>
            </a:endParaRP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47F4C3F0-2B90-42D3-AB81-F8948F49174A}" type="slidenum">
              <a:rPr lang="es-ES" smtClean="0">
                <a:solidFill>
                  <a:srgbClr val="DDE9EC"/>
                </a:solidFill>
              </a:rPr>
              <a:pPr/>
              <a:t>‹Nº›</a:t>
            </a:fld>
            <a:endParaRPr lang="es-ES">
              <a:solidFill>
                <a:srgbClr val="DDE9EC"/>
              </a:solidFill>
            </a:endParaRPr>
          </a:p>
        </p:txBody>
      </p:sp>
    </p:spTree>
    <p:extLst>
      <p:ext uri="{BB962C8B-B14F-4D97-AF65-F5344CB8AC3E}">
        <p14:creationId xmlns="" xmlns:p14="http://schemas.microsoft.com/office/powerpoint/2010/main" val="4011775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5" name="4 Marcador de pie de página"/>
          <p:cNvSpPr>
            <a:spLocks noGrp="1"/>
          </p:cNvSpPr>
          <p:nvPr>
            <p:ph type="ftr" sz="quarter" idx="11"/>
          </p:nvPr>
        </p:nvSpPr>
        <p:spPr/>
        <p:txBody>
          <a:bodyPr/>
          <a:lstStyle/>
          <a:p>
            <a:endParaRPr lang="es-ES">
              <a:solidFill>
                <a:srgbClr val="464653"/>
              </a:solidFill>
            </a:endParaRP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862097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solidFill>
                <a:srgbClr val="464653"/>
              </a:solidFill>
            </a:endParaRPr>
          </a:p>
        </p:txBody>
      </p:sp>
    </p:spTree>
    <p:extLst>
      <p:ext uri="{BB962C8B-B14F-4D97-AF65-F5344CB8AC3E}">
        <p14:creationId xmlns="" xmlns:p14="http://schemas.microsoft.com/office/powerpoint/2010/main" val="22491154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0" name="9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solidFill>
                <a:srgbClr val="464653"/>
              </a:solidFill>
            </a:endParaRPr>
          </a:p>
        </p:txBody>
      </p:sp>
    </p:spTree>
    <p:extLst>
      <p:ext uri="{BB962C8B-B14F-4D97-AF65-F5344CB8AC3E}">
        <p14:creationId xmlns="" xmlns:p14="http://schemas.microsoft.com/office/powerpoint/2010/main" val="30655523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2" name="11 Marcador de número de diapositiva"/>
          <p:cNvSpPr>
            <a:spLocks noGrp="1"/>
          </p:cNvSpPr>
          <p:nvPr>
            <p:ph type="sldNum" sz="quarter" idx="16"/>
          </p:nvPr>
        </p:nvSpPr>
        <p:spPr/>
        <p:txBody>
          <a:bodyPr rtlCol="0"/>
          <a:lstStyle/>
          <a:p>
            <a:fld id="{47F4C3F0-2B90-42D3-AB81-F8948F49174A}"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solidFill>
                <a:srgbClr val="464653"/>
              </a:solidFill>
            </a:endParaRPr>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 xmlns:p14="http://schemas.microsoft.com/office/powerpoint/2010/main" val="14885629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4" name="3 Marcador de pie de página"/>
          <p:cNvSpPr>
            <a:spLocks noGrp="1"/>
          </p:cNvSpPr>
          <p:nvPr>
            <p:ph type="ftr" sz="quarter" idx="11"/>
          </p:nvPr>
        </p:nvSpPr>
        <p:spPr/>
        <p:txBody>
          <a:bodyPr/>
          <a:lstStyle/>
          <a:p>
            <a:endParaRPr lang="es-ES">
              <a:solidFill>
                <a:srgbClr val="464653"/>
              </a:solidFill>
            </a:endParaRP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867449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11"/>
          </p:nvPr>
        </p:nvSpPr>
        <p:spPr/>
        <p:txBody>
          <a:bodyPr/>
          <a:lstStyle/>
          <a:p>
            <a:endParaRPr lang="es-ES">
              <a:solidFill>
                <a:srgbClr val="464653"/>
              </a:solidFill>
            </a:endParaRP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47F4C3F0-2B90-42D3-AB81-F8948F49174A}" type="slidenum">
              <a:rPr lang="es-ES" smtClean="0">
                <a:solidFill>
                  <a:srgbClr val="464653"/>
                </a:solidFill>
              </a:rPr>
              <a:pPr/>
              <a:t>‹Nº›</a:t>
            </a:fld>
            <a:endParaRPr lang="es-ES">
              <a:solidFill>
                <a:srgbClr val="464653"/>
              </a:solidFill>
            </a:endParaRPr>
          </a:p>
        </p:txBody>
      </p:sp>
    </p:spTree>
    <p:extLst>
      <p:ext uri="{BB962C8B-B14F-4D97-AF65-F5344CB8AC3E}">
        <p14:creationId xmlns="" xmlns:p14="http://schemas.microsoft.com/office/powerpoint/2010/main" val="17667402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6" name="5 Marcador de pie de página"/>
          <p:cNvSpPr>
            <a:spLocks noGrp="1"/>
          </p:cNvSpPr>
          <p:nvPr>
            <p:ph type="ftr" sz="quarter" idx="11"/>
          </p:nvPr>
        </p:nvSpPr>
        <p:spPr/>
        <p:txBody>
          <a:bodyPr/>
          <a:lstStyle/>
          <a:p>
            <a:endParaRPr lang="es-ES">
              <a:solidFill>
                <a:srgbClr val="464653"/>
              </a:solidFill>
            </a:endParaRP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47F4C3F0-2B90-42D3-AB81-F8948F49174A}"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 xmlns:p14="http://schemas.microsoft.com/office/powerpoint/2010/main" val="4045110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Marcador de fecha"/>
          <p:cNvSpPr>
            <a:spLocks noGrp="1"/>
          </p:cNvSpPr>
          <p:nvPr>
            <p:ph type="dt" sz="half" idx="10"/>
          </p:nvPr>
        </p:nvSpPr>
        <p:spPr>
          <a:xfrm>
            <a:off x="6248400" y="6248400"/>
            <a:ext cx="2667000" cy="365125"/>
          </a:xfrm>
        </p:spPr>
        <p:txBody>
          <a:bodyPr rtlCol="0"/>
          <a:lstStyle/>
          <a:p>
            <a:fld id="{C9F1E4CF-C645-4AE0-8687-331220EE48FB}" type="datetimeFigureOut">
              <a:rPr lang="es-ES" smtClean="0">
                <a:solidFill>
                  <a:srgbClr val="464653"/>
                </a:solidFill>
              </a:rPr>
              <a:pPr/>
              <a:t>21/02/2013</a:t>
            </a:fld>
            <a:endParaRPr lang="es-ES">
              <a:solidFill>
                <a:srgbClr val="464653"/>
              </a:solidFill>
            </a:endParaRPr>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47F4C3F0-2B90-42D3-AB81-F8948F49174A}"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solidFill>
                <a:srgbClr val="464653"/>
              </a:solidFill>
            </a:endParaRPr>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extLst>
      <p:ext uri="{BB962C8B-B14F-4D97-AF65-F5344CB8AC3E}">
        <p14:creationId xmlns="" xmlns:p14="http://schemas.microsoft.com/office/powerpoint/2010/main" val="245030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1.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4.xml"/><Relationship Id="rId7" Type="http://schemas.openxmlformats.org/officeDocument/2006/relationships/image" Target="../media/image3.jpeg"/><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theme" Target="../theme/theme12.xml"/><Relationship Id="rId5" Type="http://schemas.openxmlformats.org/officeDocument/2006/relationships/slideLayout" Target="../slideLayouts/slideLayout106.xml"/><Relationship Id="rId4" Type="http://schemas.openxmlformats.org/officeDocument/2006/relationships/slideLayout" Target="../slideLayouts/slideLayout10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31.xml"/><Relationship Id="rId7" Type="http://schemas.openxmlformats.org/officeDocument/2006/relationships/image" Target="../media/image3.jpeg"/><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theme" Target="../theme/theme15.xml"/><Relationship Id="rId5" Type="http://schemas.openxmlformats.org/officeDocument/2006/relationships/slideLayout" Target="../slideLayouts/slideLayout133.xml"/><Relationship Id="rId4" Type="http://schemas.openxmlformats.org/officeDocument/2006/relationships/slideLayout" Target="../slideLayouts/slideLayout13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6.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47.xml"/><Relationship Id="rId7" Type="http://schemas.openxmlformats.org/officeDocument/2006/relationships/image" Target="../media/image3.jpeg"/><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theme" Target="../theme/theme17.xml"/><Relationship Id="rId5" Type="http://schemas.openxmlformats.org/officeDocument/2006/relationships/slideLayout" Target="../slideLayouts/slideLayout149.xml"/><Relationship Id="rId4" Type="http://schemas.openxmlformats.org/officeDocument/2006/relationships/slideLayout" Target="../slideLayouts/slideLayout14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8.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63.xml"/><Relationship Id="rId7" Type="http://schemas.openxmlformats.org/officeDocument/2006/relationships/image" Target="../media/image3.jpeg"/><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theme" Target="../theme/theme19.xml"/><Relationship Id="rId5" Type="http://schemas.openxmlformats.org/officeDocument/2006/relationships/slideLayout" Target="../slideLayouts/slideLayout165.xml"/><Relationship Id="rId4"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20.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21.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90.xml"/><Relationship Id="rId7" Type="http://schemas.openxmlformats.org/officeDocument/2006/relationships/image" Target="../media/image3.jpeg"/><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theme" Target="../theme/theme22.xml"/><Relationship Id="rId5" Type="http://schemas.openxmlformats.org/officeDocument/2006/relationships/slideLayout" Target="../slideLayouts/slideLayout192.xml"/><Relationship Id="rId4" Type="http://schemas.openxmlformats.org/officeDocument/2006/relationships/slideLayout" Target="../slideLayouts/slideLayout19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23.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11.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24.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42.xml"/><Relationship Id="rId7"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6.xml"/><Relationship Id="rId7" Type="http://schemas.openxmlformats.org/officeDocument/2006/relationships/theme" Target="../theme/theme9.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8FB49-F64B-4C79-A2C0-191E19904712}" type="datetimeFigureOut">
              <a:rPr lang="es-CO" smtClean="0"/>
              <a:pPr/>
              <a:t>21/02/2013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064249933"/>
      </p:ext>
    </p:extLst>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8FB49-F64B-4C79-A2C0-191E19904712}" type="datetimeFigureOut">
              <a:rPr lang="es-CO" smtClean="0"/>
              <a:pPr/>
              <a:t>21/02/2013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064249933"/>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solidFill>
                <a:srgbClr val="464653"/>
              </a:solidFill>
            </a:endParaRP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1895307614"/>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6" descr="E:\Diseño\camara\2011\12 diciembre\presentacion prezi\power point\01.jpg"/>
          <p:cNvPicPr>
            <a:picLocks noChangeAspect="1" noChangeArrowheads="1"/>
          </p:cNvPicPr>
          <p:nvPr/>
        </p:nvPicPr>
        <p:blipFill>
          <a:blip r:embed="rId7" cstate="print"/>
          <a:srcRect/>
          <a:stretch>
            <a:fillRect/>
          </a:stretch>
        </p:blipFill>
        <p:spPr bwMode="auto">
          <a:xfrm>
            <a:off x="0" y="0"/>
            <a:ext cx="9144000" cy="6859588"/>
          </a:xfrm>
          <a:prstGeom prst="rect">
            <a:avLst/>
          </a:prstGeom>
          <a:noFill/>
          <a:ln w="9525">
            <a:noFill/>
            <a:miter lim="800000"/>
            <a:headEnd/>
            <a:tailEnd/>
          </a:ln>
        </p:spPr>
      </p:pic>
      <p:sp>
        <p:nvSpPr>
          <p:cNvPr id="1027" name="Text Box 8"/>
          <p:cNvSpPr txBox="1">
            <a:spLocks noChangeArrowheads="1"/>
          </p:cNvSpPr>
          <p:nvPr/>
        </p:nvSpPr>
        <p:spPr bwMode="auto">
          <a:xfrm>
            <a:off x="8693150" y="6286500"/>
            <a:ext cx="450850" cy="2778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fld id="{A4873DA1-A099-4445-95CE-48A14D6C1A37}" type="slidenum">
              <a:rPr lang="es-ES_tradnl" sz="1200">
                <a:solidFill>
                  <a:srgbClr val="000000"/>
                </a:solidFill>
                <a:latin typeface="Trebuchet MS" pitchFamily="34" charset="0"/>
                <a:ea typeface="MS PGothic" pitchFamily="34" charset="-128"/>
              </a:rPr>
              <a:pPr algn="ctr" eaLnBrk="0" fontAlgn="base" hangingPunct="0">
                <a:spcBef>
                  <a:spcPct val="0"/>
                </a:spcBef>
                <a:spcAft>
                  <a:spcPct val="0"/>
                </a:spcAft>
              </a:pPr>
              <a:t>‹Nº›</a:t>
            </a:fld>
            <a:endParaRPr lang="es-ES_tradnl" sz="1200">
              <a:solidFill>
                <a:srgbClr val="000000"/>
              </a:solidFill>
              <a:latin typeface="Trebuchet MS" pitchFamily="34" charset="0"/>
              <a:ea typeface="MS PGothic" pitchFamily="34" charset="-128"/>
            </a:endParaRPr>
          </a:p>
        </p:txBody>
      </p:sp>
    </p:spTree>
    <p:extLst>
      <p:ext uri="{BB962C8B-B14F-4D97-AF65-F5344CB8AC3E}">
        <p14:creationId xmlns="" xmlns:p14="http://schemas.microsoft.com/office/powerpoint/2010/main" val="1983042095"/>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Lst>
  <p:transition/>
  <p:hf hd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2pPr>
      <a:lvl3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3pPr>
      <a:lvl4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4pPr>
      <a:lvl5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8FB49-F64B-4C79-A2C0-191E19904712}" type="datetimeFigureOut">
              <a:rPr lang="es-CO" smtClean="0">
                <a:solidFill>
                  <a:prstClr val="white">
                    <a:tint val="75000"/>
                  </a:prstClr>
                </a:solidFill>
              </a:rPr>
              <a:pPr/>
              <a:t>21/02/2013</a:t>
            </a:fld>
            <a:endParaRPr lang="es-CO">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CE98E-5C93-4503-B5D1-2216815C6FE0}" type="slidenum">
              <a:rPr lang="es-CO" smtClean="0">
                <a:solidFill>
                  <a:prstClr val="white">
                    <a:tint val="75000"/>
                  </a:prstClr>
                </a:solidFill>
              </a:rPr>
              <a:pPr/>
              <a:t>‹Nº›</a:t>
            </a:fld>
            <a:endParaRPr lang="es-CO">
              <a:solidFill>
                <a:prstClr val="white">
                  <a:tint val="75000"/>
                </a:prstClr>
              </a:solidFill>
            </a:endParaRPr>
          </a:p>
        </p:txBody>
      </p:sp>
    </p:spTree>
    <p:extLst>
      <p:ext uri="{BB962C8B-B14F-4D97-AF65-F5344CB8AC3E}">
        <p14:creationId xmlns="" xmlns:p14="http://schemas.microsoft.com/office/powerpoint/2010/main" val="186530798"/>
      </p:ext>
    </p:extLst>
  </p:cSld>
  <p:clrMap bg1="dk1" tx1="lt1" bg2="dk2" tx2="lt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solidFill>
                <a:srgbClr val="464653"/>
              </a:solidFill>
            </a:endParaRP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1895307614"/>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6" descr="E:\Diseño\camara\2011\12 diciembre\presentacion prezi\power point\01.jpg"/>
          <p:cNvPicPr>
            <a:picLocks noChangeAspect="1" noChangeArrowheads="1"/>
          </p:cNvPicPr>
          <p:nvPr/>
        </p:nvPicPr>
        <p:blipFill>
          <a:blip r:embed="rId7" cstate="print"/>
          <a:srcRect/>
          <a:stretch>
            <a:fillRect/>
          </a:stretch>
        </p:blipFill>
        <p:spPr bwMode="auto">
          <a:xfrm>
            <a:off x="0" y="0"/>
            <a:ext cx="9144000" cy="6859588"/>
          </a:xfrm>
          <a:prstGeom prst="rect">
            <a:avLst/>
          </a:prstGeom>
          <a:noFill/>
          <a:ln w="9525">
            <a:noFill/>
            <a:miter lim="800000"/>
            <a:headEnd/>
            <a:tailEnd/>
          </a:ln>
        </p:spPr>
      </p:pic>
      <p:sp>
        <p:nvSpPr>
          <p:cNvPr id="1027" name="Text Box 8"/>
          <p:cNvSpPr txBox="1">
            <a:spLocks noChangeArrowheads="1"/>
          </p:cNvSpPr>
          <p:nvPr/>
        </p:nvSpPr>
        <p:spPr bwMode="auto">
          <a:xfrm>
            <a:off x="8693150" y="6286500"/>
            <a:ext cx="450850" cy="2778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fld id="{A4873DA1-A099-4445-95CE-48A14D6C1A37}" type="slidenum">
              <a:rPr lang="es-ES_tradnl" sz="1200">
                <a:solidFill>
                  <a:srgbClr val="000000"/>
                </a:solidFill>
                <a:latin typeface="Trebuchet MS" pitchFamily="34" charset="0"/>
                <a:ea typeface="MS PGothic" pitchFamily="34" charset="-128"/>
              </a:rPr>
              <a:pPr algn="ctr" eaLnBrk="0" fontAlgn="base" hangingPunct="0">
                <a:spcBef>
                  <a:spcPct val="0"/>
                </a:spcBef>
                <a:spcAft>
                  <a:spcPct val="0"/>
                </a:spcAft>
              </a:pPr>
              <a:t>‹Nº›</a:t>
            </a:fld>
            <a:endParaRPr lang="es-ES_tradnl" sz="1200">
              <a:solidFill>
                <a:srgbClr val="000000"/>
              </a:solidFill>
              <a:latin typeface="Trebuchet MS" pitchFamily="34" charset="0"/>
              <a:ea typeface="MS PGothic" pitchFamily="34" charset="-128"/>
            </a:endParaRPr>
          </a:p>
        </p:txBody>
      </p:sp>
    </p:spTree>
    <p:extLst>
      <p:ext uri="{BB962C8B-B14F-4D97-AF65-F5344CB8AC3E}">
        <p14:creationId xmlns="" xmlns:p14="http://schemas.microsoft.com/office/powerpoint/2010/main" val="1983042095"/>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Lst>
  <p:transition/>
  <p:hf hd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2pPr>
      <a:lvl3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3pPr>
      <a:lvl4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4pPr>
      <a:lvl5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solidFill>
                <a:srgbClr val="464653"/>
              </a:solidFill>
            </a:endParaRP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1895307614"/>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6" descr="E:\Diseño\camara\2011\12 diciembre\presentacion prezi\power point\01.jpg"/>
          <p:cNvPicPr>
            <a:picLocks noChangeAspect="1" noChangeArrowheads="1"/>
          </p:cNvPicPr>
          <p:nvPr/>
        </p:nvPicPr>
        <p:blipFill>
          <a:blip r:embed="rId7" cstate="print"/>
          <a:srcRect/>
          <a:stretch>
            <a:fillRect/>
          </a:stretch>
        </p:blipFill>
        <p:spPr bwMode="auto">
          <a:xfrm>
            <a:off x="0" y="0"/>
            <a:ext cx="9144000" cy="6859588"/>
          </a:xfrm>
          <a:prstGeom prst="rect">
            <a:avLst/>
          </a:prstGeom>
          <a:noFill/>
          <a:ln w="9525">
            <a:noFill/>
            <a:miter lim="800000"/>
            <a:headEnd/>
            <a:tailEnd/>
          </a:ln>
        </p:spPr>
      </p:pic>
      <p:sp>
        <p:nvSpPr>
          <p:cNvPr id="1027" name="Text Box 8"/>
          <p:cNvSpPr txBox="1">
            <a:spLocks noChangeArrowheads="1"/>
          </p:cNvSpPr>
          <p:nvPr/>
        </p:nvSpPr>
        <p:spPr bwMode="auto">
          <a:xfrm>
            <a:off x="8693150" y="6286500"/>
            <a:ext cx="450850" cy="2778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fld id="{A4873DA1-A099-4445-95CE-48A14D6C1A37}" type="slidenum">
              <a:rPr lang="es-ES_tradnl" sz="1200">
                <a:solidFill>
                  <a:srgbClr val="000000"/>
                </a:solidFill>
                <a:latin typeface="Trebuchet MS" pitchFamily="34" charset="0"/>
                <a:ea typeface="MS PGothic" pitchFamily="34" charset="-128"/>
              </a:rPr>
              <a:pPr algn="ctr" eaLnBrk="0" fontAlgn="base" hangingPunct="0">
                <a:spcBef>
                  <a:spcPct val="0"/>
                </a:spcBef>
                <a:spcAft>
                  <a:spcPct val="0"/>
                </a:spcAft>
              </a:pPr>
              <a:t>‹Nº›</a:t>
            </a:fld>
            <a:endParaRPr lang="es-ES_tradnl" sz="1200">
              <a:solidFill>
                <a:srgbClr val="000000"/>
              </a:solidFill>
              <a:latin typeface="Trebuchet MS" pitchFamily="34" charset="0"/>
              <a:ea typeface="MS PGothic" pitchFamily="34" charset="-128"/>
            </a:endParaRPr>
          </a:p>
        </p:txBody>
      </p:sp>
    </p:spTree>
    <p:extLst>
      <p:ext uri="{BB962C8B-B14F-4D97-AF65-F5344CB8AC3E}">
        <p14:creationId xmlns="" xmlns:p14="http://schemas.microsoft.com/office/powerpoint/2010/main" val="1983042095"/>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Lst>
  <p:transition/>
  <p:hf hd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2pPr>
      <a:lvl3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3pPr>
      <a:lvl4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4pPr>
      <a:lvl5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solidFill>
                <a:srgbClr val="464653"/>
              </a:solidFill>
            </a:endParaRP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1895307614"/>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6" descr="E:\Diseño\camara\2011\12 diciembre\presentacion prezi\power point\01.jpg"/>
          <p:cNvPicPr>
            <a:picLocks noChangeAspect="1" noChangeArrowheads="1"/>
          </p:cNvPicPr>
          <p:nvPr/>
        </p:nvPicPr>
        <p:blipFill>
          <a:blip r:embed="rId7" cstate="print"/>
          <a:srcRect/>
          <a:stretch>
            <a:fillRect/>
          </a:stretch>
        </p:blipFill>
        <p:spPr bwMode="auto">
          <a:xfrm>
            <a:off x="0" y="0"/>
            <a:ext cx="9144000" cy="6859588"/>
          </a:xfrm>
          <a:prstGeom prst="rect">
            <a:avLst/>
          </a:prstGeom>
          <a:noFill/>
          <a:ln w="9525">
            <a:noFill/>
            <a:miter lim="800000"/>
            <a:headEnd/>
            <a:tailEnd/>
          </a:ln>
        </p:spPr>
      </p:pic>
      <p:sp>
        <p:nvSpPr>
          <p:cNvPr id="1027" name="Text Box 8"/>
          <p:cNvSpPr txBox="1">
            <a:spLocks noChangeArrowheads="1"/>
          </p:cNvSpPr>
          <p:nvPr/>
        </p:nvSpPr>
        <p:spPr bwMode="auto">
          <a:xfrm>
            <a:off x="8693150" y="6286500"/>
            <a:ext cx="450850" cy="2778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fld id="{A4873DA1-A099-4445-95CE-48A14D6C1A37}" type="slidenum">
              <a:rPr lang="es-ES_tradnl" sz="1200">
                <a:solidFill>
                  <a:srgbClr val="000000"/>
                </a:solidFill>
                <a:latin typeface="Trebuchet MS" pitchFamily="34" charset="0"/>
                <a:ea typeface="MS PGothic" pitchFamily="34" charset="-128"/>
              </a:rPr>
              <a:pPr algn="ctr" eaLnBrk="0" fontAlgn="base" hangingPunct="0">
                <a:spcBef>
                  <a:spcPct val="0"/>
                </a:spcBef>
                <a:spcAft>
                  <a:spcPct val="0"/>
                </a:spcAft>
              </a:pPr>
              <a:t>‹Nº›</a:t>
            </a:fld>
            <a:endParaRPr lang="es-ES_tradnl" sz="1200">
              <a:solidFill>
                <a:srgbClr val="000000"/>
              </a:solidFill>
              <a:latin typeface="Trebuchet MS" pitchFamily="34" charset="0"/>
              <a:ea typeface="MS PGothic" pitchFamily="34" charset="-128"/>
            </a:endParaRPr>
          </a:p>
        </p:txBody>
      </p:sp>
    </p:spTree>
    <p:extLst>
      <p:ext uri="{BB962C8B-B14F-4D97-AF65-F5344CB8AC3E}">
        <p14:creationId xmlns="" xmlns:p14="http://schemas.microsoft.com/office/powerpoint/2010/main" val="1983042095"/>
      </p:ext>
    </p:extLst>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Lst>
  <p:transition/>
  <p:hf hd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2pPr>
      <a:lvl3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3pPr>
      <a:lvl4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4pPr>
      <a:lvl5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solidFill>
                <a:srgbClr val="464653"/>
              </a:solidFill>
            </a:endParaRP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189530761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8FB49-F64B-4C79-A2C0-191E19904712}" type="datetimeFigureOut">
              <a:rPr lang="es-CO" smtClean="0"/>
              <a:pPr/>
              <a:t>21/02/2013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CE98E-5C93-4503-B5D1-2216815C6FE0}" type="slidenum">
              <a:rPr lang="es-CO" smtClean="0"/>
              <a:pPr/>
              <a:t>‹Nº›</a:t>
            </a:fld>
            <a:endParaRPr lang="es-CO"/>
          </a:p>
        </p:txBody>
      </p:sp>
    </p:spTree>
    <p:extLst>
      <p:ext uri="{BB962C8B-B14F-4D97-AF65-F5344CB8AC3E}">
        <p14:creationId xmlns="" xmlns:p14="http://schemas.microsoft.com/office/powerpoint/2010/main" val="2064249933"/>
      </p:ext>
    </p:extLst>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 id="2147484466" r:id="rId9"/>
    <p:sldLayoutId id="2147484467" r:id="rId10"/>
    <p:sldLayoutId id="21474844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solidFill>
                <a:srgbClr val="464653"/>
              </a:solidFill>
            </a:endParaRP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1895307614"/>
      </p:ext>
    </p:extLst>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 id="2147484476" r:id="rId7"/>
    <p:sldLayoutId id="2147484477" r:id="rId8"/>
    <p:sldLayoutId id="2147484478" r:id="rId9"/>
    <p:sldLayoutId id="2147484479" r:id="rId10"/>
    <p:sldLayoutId id="214748448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6" descr="E:\Diseño\camara\2011\12 diciembre\presentacion prezi\power point\01.jpg"/>
          <p:cNvPicPr>
            <a:picLocks noChangeAspect="1" noChangeArrowheads="1"/>
          </p:cNvPicPr>
          <p:nvPr/>
        </p:nvPicPr>
        <p:blipFill>
          <a:blip r:embed="rId7" cstate="print"/>
          <a:srcRect/>
          <a:stretch>
            <a:fillRect/>
          </a:stretch>
        </p:blipFill>
        <p:spPr bwMode="auto">
          <a:xfrm>
            <a:off x="0" y="0"/>
            <a:ext cx="9144000" cy="6859588"/>
          </a:xfrm>
          <a:prstGeom prst="rect">
            <a:avLst/>
          </a:prstGeom>
          <a:noFill/>
          <a:ln w="9525">
            <a:noFill/>
            <a:miter lim="800000"/>
            <a:headEnd/>
            <a:tailEnd/>
          </a:ln>
        </p:spPr>
      </p:pic>
      <p:sp>
        <p:nvSpPr>
          <p:cNvPr id="1027" name="Text Box 8"/>
          <p:cNvSpPr txBox="1">
            <a:spLocks noChangeArrowheads="1"/>
          </p:cNvSpPr>
          <p:nvPr/>
        </p:nvSpPr>
        <p:spPr bwMode="auto">
          <a:xfrm>
            <a:off x="8693150" y="6286500"/>
            <a:ext cx="450850" cy="2778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fld id="{A4873DA1-A099-4445-95CE-48A14D6C1A37}" type="slidenum">
              <a:rPr lang="es-ES_tradnl" sz="1200">
                <a:solidFill>
                  <a:srgbClr val="000000"/>
                </a:solidFill>
                <a:latin typeface="Trebuchet MS" pitchFamily="34" charset="0"/>
                <a:ea typeface="MS PGothic" pitchFamily="34" charset="-128"/>
              </a:rPr>
              <a:pPr algn="ctr" eaLnBrk="0" fontAlgn="base" hangingPunct="0">
                <a:spcBef>
                  <a:spcPct val="0"/>
                </a:spcBef>
                <a:spcAft>
                  <a:spcPct val="0"/>
                </a:spcAft>
              </a:pPr>
              <a:t>‹Nº›</a:t>
            </a:fld>
            <a:endParaRPr lang="es-ES_tradnl" sz="1200">
              <a:solidFill>
                <a:srgbClr val="000000"/>
              </a:solidFill>
              <a:latin typeface="Trebuchet MS" pitchFamily="34" charset="0"/>
              <a:ea typeface="MS PGothic" pitchFamily="34" charset="-128"/>
            </a:endParaRPr>
          </a:p>
        </p:txBody>
      </p:sp>
    </p:spTree>
    <p:extLst>
      <p:ext uri="{BB962C8B-B14F-4D97-AF65-F5344CB8AC3E}">
        <p14:creationId xmlns="" xmlns:p14="http://schemas.microsoft.com/office/powerpoint/2010/main" val="1983042095"/>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Lst>
  <p:transition/>
  <p:hf hd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2pPr>
      <a:lvl3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3pPr>
      <a:lvl4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4pPr>
      <a:lvl5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8FB49-F64B-4C79-A2C0-191E19904712}" type="datetimeFigureOut">
              <a:rPr lang="es-CO" smtClean="0">
                <a:solidFill>
                  <a:prstClr val="black">
                    <a:tint val="75000"/>
                  </a:prstClr>
                </a:solidFill>
              </a:rPr>
              <a:pPr/>
              <a:t>21/02/2013</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CE98E-5C93-4503-B5D1-2216815C6FE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3971271450"/>
      </p:ext>
    </p:extLst>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E70DD-67BF-4CE5-9F5F-2EAE8B02474C}" type="datetimeFigureOut">
              <a:rPr lang="es-CO" smtClean="0">
                <a:solidFill>
                  <a:prstClr val="black">
                    <a:tint val="75000"/>
                  </a:prstClr>
                </a:solidFill>
              </a:rPr>
              <a:pPr/>
              <a:t>21/02/2013</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60697-B1D4-4FDF-A359-C077FF7916BC}"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 xmlns:p14="http://schemas.microsoft.com/office/powerpoint/2010/main" val="1456809659"/>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6" descr="E:\Diseño\camara\2011\12 diciembre\presentacion prezi\power point\01.jpg"/>
          <p:cNvPicPr>
            <a:picLocks noChangeAspect="1" noChangeArrowheads="1"/>
          </p:cNvPicPr>
          <p:nvPr/>
        </p:nvPicPr>
        <p:blipFill>
          <a:blip r:embed="rId8" cstate="print"/>
          <a:srcRect/>
          <a:stretch>
            <a:fillRect/>
          </a:stretch>
        </p:blipFill>
        <p:spPr bwMode="auto">
          <a:xfrm>
            <a:off x="0" y="0"/>
            <a:ext cx="9144000" cy="6859588"/>
          </a:xfrm>
          <a:prstGeom prst="rect">
            <a:avLst/>
          </a:prstGeom>
          <a:noFill/>
          <a:ln w="9525">
            <a:noFill/>
            <a:miter lim="800000"/>
            <a:headEnd/>
            <a:tailEnd/>
          </a:ln>
        </p:spPr>
      </p:pic>
      <p:sp>
        <p:nvSpPr>
          <p:cNvPr id="1027" name="Text Box 8"/>
          <p:cNvSpPr txBox="1">
            <a:spLocks noChangeArrowheads="1"/>
          </p:cNvSpPr>
          <p:nvPr/>
        </p:nvSpPr>
        <p:spPr bwMode="auto">
          <a:xfrm>
            <a:off x="8693150" y="6286500"/>
            <a:ext cx="450850" cy="2778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fld id="{A4873DA1-A099-4445-95CE-48A14D6C1A37}" type="slidenum">
              <a:rPr lang="es-ES_tradnl" sz="1200">
                <a:solidFill>
                  <a:srgbClr val="000000"/>
                </a:solidFill>
                <a:latin typeface="Trebuchet MS" pitchFamily="34" charset="0"/>
                <a:ea typeface="MS PGothic" pitchFamily="34" charset="-128"/>
              </a:rPr>
              <a:pPr algn="ctr" eaLnBrk="0" fontAlgn="base" hangingPunct="0">
                <a:spcBef>
                  <a:spcPct val="0"/>
                </a:spcBef>
                <a:spcAft>
                  <a:spcPct val="0"/>
                </a:spcAft>
              </a:pPr>
              <a:t>‹Nº›</a:t>
            </a:fld>
            <a:endParaRPr lang="es-ES_tradnl" sz="1200">
              <a:solidFill>
                <a:srgbClr val="000000"/>
              </a:solidFill>
              <a:latin typeface="Trebuchet MS" pitchFamily="34" charset="0"/>
              <a:ea typeface="MS PGothic" pitchFamily="34" charset="-128"/>
            </a:endParaRPr>
          </a:p>
        </p:txBody>
      </p:sp>
    </p:spTree>
    <p:extLst>
      <p:ext uri="{BB962C8B-B14F-4D97-AF65-F5344CB8AC3E}">
        <p14:creationId xmlns="" xmlns:p14="http://schemas.microsoft.com/office/powerpoint/2010/main" val="1983042095"/>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Lst>
  <p:transition/>
  <p:hf hd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2pPr>
      <a:lvl3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3pPr>
      <a:lvl4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4pPr>
      <a:lvl5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solidFill>
                <a:srgbClr val="464653"/>
              </a:solidFill>
            </a:endParaRP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1895307614"/>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6" descr="E:\Diseño\camara\2011\12 diciembre\presentacion prezi\power point\01.jpg"/>
          <p:cNvPicPr>
            <a:picLocks noChangeAspect="1" noChangeArrowheads="1"/>
          </p:cNvPicPr>
          <p:nvPr/>
        </p:nvPicPr>
        <p:blipFill>
          <a:blip r:embed="rId8" cstate="print"/>
          <a:srcRect/>
          <a:stretch>
            <a:fillRect/>
          </a:stretch>
        </p:blipFill>
        <p:spPr bwMode="auto">
          <a:xfrm>
            <a:off x="0" y="0"/>
            <a:ext cx="9144000" cy="6859588"/>
          </a:xfrm>
          <a:prstGeom prst="rect">
            <a:avLst/>
          </a:prstGeom>
          <a:noFill/>
          <a:ln w="9525">
            <a:noFill/>
            <a:miter lim="800000"/>
            <a:headEnd/>
            <a:tailEnd/>
          </a:ln>
        </p:spPr>
      </p:pic>
      <p:sp>
        <p:nvSpPr>
          <p:cNvPr id="1027" name="Text Box 8"/>
          <p:cNvSpPr txBox="1">
            <a:spLocks noChangeArrowheads="1"/>
          </p:cNvSpPr>
          <p:nvPr/>
        </p:nvSpPr>
        <p:spPr bwMode="auto">
          <a:xfrm>
            <a:off x="8693150" y="6286500"/>
            <a:ext cx="450850" cy="2778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fld id="{A4873DA1-A099-4445-95CE-48A14D6C1A37}" type="slidenum">
              <a:rPr lang="es-ES_tradnl" sz="1200">
                <a:solidFill>
                  <a:srgbClr val="000000"/>
                </a:solidFill>
                <a:latin typeface="Trebuchet MS" pitchFamily="34" charset="0"/>
                <a:ea typeface="MS PGothic" pitchFamily="34" charset="-128"/>
              </a:rPr>
              <a:pPr algn="ctr" eaLnBrk="0" fontAlgn="base" hangingPunct="0">
                <a:spcBef>
                  <a:spcPct val="0"/>
                </a:spcBef>
                <a:spcAft>
                  <a:spcPct val="0"/>
                </a:spcAft>
              </a:pPr>
              <a:t>‹Nº›</a:t>
            </a:fld>
            <a:endParaRPr lang="es-ES_tradnl" sz="1200">
              <a:solidFill>
                <a:srgbClr val="000000"/>
              </a:solidFill>
              <a:latin typeface="Trebuchet MS" pitchFamily="34" charset="0"/>
              <a:ea typeface="MS PGothic" pitchFamily="34" charset="-128"/>
            </a:endParaRPr>
          </a:p>
        </p:txBody>
      </p:sp>
    </p:spTree>
    <p:extLst>
      <p:ext uri="{BB962C8B-B14F-4D97-AF65-F5344CB8AC3E}">
        <p14:creationId xmlns="" xmlns:p14="http://schemas.microsoft.com/office/powerpoint/2010/main" val="1983042095"/>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Lst>
  <p:transition/>
  <p:hf hd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2pPr>
      <a:lvl3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3pPr>
      <a:lvl4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4pPr>
      <a:lvl5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solidFill>
                <a:srgbClr val="464653"/>
              </a:solidFill>
            </a:endParaRP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1895307614"/>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6" descr="E:\Diseño\camara\2011\12 diciembre\presentacion prezi\power point\01.jpg"/>
          <p:cNvPicPr>
            <a:picLocks noChangeAspect="1" noChangeArrowheads="1"/>
          </p:cNvPicPr>
          <p:nvPr/>
        </p:nvPicPr>
        <p:blipFill>
          <a:blip r:embed="rId8" cstate="print"/>
          <a:srcRect/>
          <a:stretch>
            <a:fillRect/>
          </a:stretch>
        </p:blipFill>
        <p:spPr bwMode="auto">
          <a:xfrm>
            <a:off x="0" y="0"/>
            <a:ext cx="9144000" cy="6859588"/>
          </a:xfrm>
          <a:prstGeom prst="rect">
            <a:avLst/>
          </a:prstGeom>
          <a:noFill/>
          <a:ln w="9525">
            <a:noFill/>
            <a:miter lim="800000"/>
            <a:headEnd/>
            <a:tailEnd/>
          </a:ln>
        </p:spPr>
      </p:pic>
      <p:sp>
        <p:nvSpPr>
          <p:cNvPr id="1027" name="Text Box 8"/>
          <p:cNvSpPr txBox="1">
            <a:spLocks noChangeArrowheads="1"/>
          </p:cNvSpPr>
          <p:nvPr/>
        </p:nvSpPr>
        <p:spPr bwMode="auto">
          <a:xfrm>
            <a:off x="8693150" y="6286500"/>
            <a:ext cx="450850" cy="2778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fld id="{A4873DA1-A099-4445-95CE-48A14D6C1A37}" type="slidenum">
              <a:rPr lang="es-ES_tradnl" sz="1200">
                <a:solidFill>
                  <a:srgbClr val="000000"/>
                </a:solidFill>
                <a:latin typeface="Trebuchet MS" pitchFamily="34" charset="0"/>
                <a:ea typeface="MS PGothic" pitchFamily="34" charset="-128"/>
              </a:rPr>
              <a:pPr algn="ctr" eaLnBrk="0" fontAlgn="base" hangingPunct="0">
                <a:spcBef>
                  <a:spcPct val="0"/>
                </a:spcBef>
                <a:spcAft>
                  <a:spcPct val="0"/>
                </a:spcAft>
              </a:pPr>
              <a:t>‹Nº›</a:t>
            </a:fld>
            <a:endParaRPr lang="es-ES_tradnl" sz="1200">
              <a:solidFill>
                <a:srgbClr val="000000"/>
              </a:solidFill>
              <a:latin typeface="Trebuchet MS" pitchFamily="34" charset="0"/>
              <a:ea typeface="MS PGothic" pitchFamily="34" charset="-128"/>
            </a:endParaRPr>
          </a:p>
        </p:txBody>
      </p:sp>
    </p:spTree>
    <p:extLst>
      <p:ext uri="{BB962C8B-B14F-4D97-AF65-F5344CB8AC3E}">
        <p14:creationId xmlns="" xmlns:p14="http://schemas.microsoft.com/office/powerpoint/2010/main" val="1983042095"/>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214" r:id="rId6"/>
  </p:sldLayoutIdLst>
  <p:transition/>
  <p:hf hd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2pPr>
      <a:lvl3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3pPr>
      <a:lvl4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4pPr>
      <a:lvl5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9F1E4CF-C645-4AE0-8687-331220EE48FB}" type="datetimeFigureOut">
              <a:rPr lang="es-ES" smtClean="0">
                <a:solidFill>
                  <a:srgbClr val="464653"/>
                </a:solidFill>
              </a:rPr>
              <a:pPr/>
              <a:t>21/02/2013</a:t>
            </a:fld>
            <a:endParaRPr lang="es-ES">
              <a:solidFill>
                <a:srgbClr val="464653"/>
              </a:solidFill>
            </a:endParaRP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solidFill>
                <a:srgbClr val="464653"/>
              </a:solidFill>
            </a:endParaRP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7F4C3F0-2B90-42D3-AB81-F8948F49174A}" type="slidenum">
              <a:rPr lang="es-ES" smtClean="0"/>
              <a:pPr/>
              <a:t>‹Nº›</a:t>
            </a:fld>
            <a:endParaRPr lang="es-ES"/>
          </a:p>
        </p:txBody>
      </p:sp>
    </p:spTree>
    <p:extLst>
      <p:ext uri="{BB962C8B-B14F-4D97-AF65-F5344CB8AC3E}">
        <p14:creationId xmlns="" xmlns:p14="http://schemas.microsoft.com/office/powerpoint/2010/main" val="1895307614"/>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6" descr="E:\Diseño\camara\2011\12 diciembre\presentacion prezi\power point\01.jpg"/>
          <p:cNvPicPr>
            <a:picLocks noChangeAspect="1" noChangeArrowheads="1"/>
          </p:cNvPicPr>
          <p:nvPr/>
        </p:nvPicPr>
        <p:blipFill>
          <a:blip r:embed="rId8" cstate="print"/>
          <a:srcRect/>
          <a:stretch>
            <a:fillRect/>
          </a:stretch>
        </p:blipFill>
        <p:spPr bwMode="auto">
          <a:xfrm>
            <a:off x="0" y="0"/>
            <a:ext cx="9144000" cy="6859588"/>
          </a:xfrm>
          <a:prstGeom prst="rect">
            <a:avLst/>
          </a:prstGeom>
          <a:noFill/>
          <a:ln w="9525">
            <a:noFill/>
            <a:miter lim="800000"/>
            <a:headEnd/>
            <a:tailEnd/>
          </a:ln>
        </p:spPr>
      </p:pic>
      <p:sp>
        <p:nvSpPr>
          <p:cNvPr id="1027" name="Text Box 8"/>
          <p:cNvSpPr txBox="1">
            <a:spLocks noChangeArrowheads="1"/>
          </p:cNvSpPr>
          <p:nvPr/>
        </p:nvSpPr>
        <p:spPr bwMode="auto">
          <a:xfrm>
            <a:off x="8693150" y="6286500"/>
            <a:ext cx="450850" cy="2778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fld id="{A4873DA1-A099-4445-95CE-48A14D6C1A37}" type="slidenum">
              <a:rPr lang="es-ES_tradnl" sz="1200">
                <a:solidFill>
                  <a:srgbClr val="000000"/>
                </a:solidFill>
                <a:latin typeface="Trebuchet MS" pitchFamily="34" charset="0"/>
                <a:ea typeface="MS PGothic" pitchFamily="34" charset="-128"/>
              </a:rPr>
              <a:pPr algn="ctr" eaLnBrk="0" fontAlgn="base" hangingPunct="0">
                <a:spcBef>
                  <a:spcPct val="0"/>
                </a:spcBef>
                <a:spcAft>
                  <a:spcPct val="0"/>
                </a:spcAft>
              </a:pPr>
              <a:t>‹Nº›</a:t>
            </a:fld>
            <a:endParaRPr lang="es-ES_tradnl" sz="1200">
              <a:solidFill>
                <a:srgbClr val="000000"/>
              </a:solidFill>
              <a:latin typeface="Trebuchet MS" pitchFamily="34" charset="0"/>
              <a:ea typeface="MS PGothic" pitchFamily="34" charset="-128"/>
            </a:endParaRPr>
          </a:p>
        </p:txBody>
      </p:sp>
    </p:spTree>
    <p:extLst>
      <p:ext uri="{BB962C8B-B14F-4D97-AF65-F5344CB8AC3E}">
        <p14:creationId xmlns="" xmlns:p14="http://schemas.microsoft.com/office/powerpoint/2010/main" val="198304209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5" r:id="rId6"/>
  </p:sldLayoutIdLst>
  <p:transition/>
  <p:hf hd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2pPr>
      <a:lvl3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3pPr>
      <a:lvl4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4pPr>
      <a:lvl5pPr algn="ctr" rtl="0" eaLnBrk="1" fontAlgn="base" hangingPunct="1">
        <a:spcBef>
          <a:spcPct val="0"/>
        </a:spcBef>
        <a:spcAft>
          <a:spcPct val="0"/>
        </a:spcAft>
        <a:defRPr sz="4400">
          <a:solidFill>
            <a:schemeClr val="tx2"/>
          </a:solidFill>
          <a:latin typeface="Times New Roman" pitchFamily="18" charset="0"/>
          <a:ea typeface="MS PGothic" pitchFamily="34" charset="-128"/>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9.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9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7.xml"/><Relationship Id="rId6" Type="http://schemas.openxmlformats.org/officeDocument/2006/relationships/image" Target="../media/image16.png"/><Relationship Id="rId5" Type="http://schemas.openxmlformats.org/officeDocument/2006/relationships/image" Target="../media/image14.jpeg"/><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4.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5.xml"/><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7.jpeg"/><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5.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9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7.xml"/><Relationship Id="rId5" Type="http://schemas.openxmlformats.org/officeDocument/2006/relationships/chart" Target="../charts/chart9.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7.xml"/><Relationship Id="rId5" Type="http://schemas.openxmlformats.org/officeDocument/2006/relationships/chart" Target="../charts/chart10.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9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9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97.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png"/><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9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gif"/></Relationships>
</file>

<file path=ppt/slides/_rels/slide3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9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8.gif"/><Relationship Id="rId4" Type="http://schemas.openxmlformats.org/officeDocument/2006/relationships/diagramLayout" Target="../diagrams/layout1.xml"/><Relationship Id="rId9"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7.jpeg"/><Relationship Id="rId1" Type="http://schemas.openxmlformats.org/officeDocument/2006/relationships/slideLayout" Target="../slideLayouts/slideLayout9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emf"/></Relationships>
</file>

<file path=ppt/slides/_rels/slide3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7.jpeg"/><Relationship Id="rId1" Type="http://schemas.openxmlformats.org/officeDocument/2006/relationships/slideLayout" Target="../slideLayouts/slideLayout9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png"/><Relationship Id="rId3" Type="http://schemas.openxmlformats.org/officeDocument/2006/relationships/image" Target="../media/image50.gif"/><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9.gif"/><Relationship Id="rId1" Type="http://schemas.openxmlformats.org/officeDocument/2006/relationships/slideLayout" Target="../slideLayouts/slideLayout210.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7.jpeg"/><Relationship Id="rId10" Type="http://schemas.openxmlformats.org/officeDocument/2006/relationships/image" Target="../media/image56.jpeg"/><Relationship Id="rId4" Type="http://schemas.openxmlformats.org/officeDocument/2006/relationships/image" Target="../media/image51.gif"/><Relationship Id="rId9" Type="http://schemas.openxmlformats.org/officeDocument/2006/relationships/image" Target="../media/image55.png"/></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0.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7.jpeg"/><Relationship Id="rId1" Type="http://schemas.openxmlformats.org/officeDocument/2006/relationships/slideLayout" Target="../slideLayouts/slideLayout210.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10.xml"/><Relationship Id="rId5" Type="http://schemas.openxmlformats.org/officeDocument/2006/relationships/image" Target="../media/image17.png"/><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10.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jpeg"/><Relationship Id="rId2" Type="http://schemas.openxmlformats.org/officeDocument/2006/relationships/image" Target="../media/image7.jpeg"/><Relationship Id="rId1" Type="http://schemas.openxmlformats.org/officeDocument/2006/relationships/slideLayout" Target="../slideLayouts/slideLayout210.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1.xml"/><Relationship Id="rId1" Type="http://schemas.openxmlformats.org/officeDocument/2006/relationships/slideLayout" Target="../slideLayouts/slideLayout97.xml"/></Relationships>
</file>

<file path=ppt/slides/_rels/slide4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4.png"/><Relationship Id="rId7" Type="http://schemas.openxmlformats.org/officeDocument/2006/relationships/image" Target="../media/image70.png"/><Relationship Id="rId2" Type="http://schemas.openxmlformats.org/officeDocument/2006/relationships/image" Target="../media/image7.jpeg"/><Relationship Id="rId1" Type="http://schemas.openxmlformats.org/officeDocument/2006/relationships/slideLayout" Target="../slideLayouts/slideLayout97.xml"/><Relationship Id="rId6" Type="http://schemas.openxmlformats.org/officeDocument/2006/relationships/image" Target="../media/image69.png"/><Relationship Id="rId5" Type="http://schemas.openxmlformats.org/officeDocument/2006/relationships/image" Target="../media/image68.gif"/><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9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g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10.xml"/><Relationship Id="rId5" Type="http://schemas.openxmlformats.org/officeDocument/2006/relationships/image" Target="../media/image7.jpe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210.xml"/><Relationship Id="rId6" Type="http://schemas.openxmlformats.org/officeDocument/2006/relationships/image" Target="../media/image73.png"/><Relationship Id="rId11" Type="http://schemas.openxmlformats.org/officeDocument/2006/relationships/image" Target="../media/image78.jpeg"/><Relationship Id="rId5" Type="http://schemas.openxmlformats.org/officeDocument/2006/relationships/image" Target="../media/image72.png"/><Relationship Id="rId10" Type="http://schemas.openxmlformats.org/officeDocument/2006/relationships/image" Target="../media/image77.jpeg"/><Relationship Id="rId4" Type="http://schemas.openxmlformats.org/officeDocument/2006/relationships/image" Target="../media/image7.jpeg"/><Relationship Id="rId9" Type="http://schemas.openxmlformats.org/officeDocument/2006/relationships/image" Target="../media/image76.jpeg"/></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7.jpeg"/><Relationship Id="rId2" Type="http://schemas.openxmlformats.org/officeDocument/2006/relationships/image" Target="../media/image79.jpeg"/><Relationship Id="rId1" Type="http://schemas.openxmlformats.org/officeDocument/2006/relationships/slideLayout" Target="../slideLayouts/slideLayout210.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5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10.xml"/></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212.xml"/><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9.xml"/><Relationship Id="rId4" Type="http://schemas.openxmlformats.org/officeDocument/2006/relationships/hyperlink" Target="mailto:tocampo@araujoibarra.com"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9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7.xml"/><Relationship Id="rId1" Type="http://schemas.openxmlformats.org/officeDocument/2006/relationships/vmlDrawing" Target="../drawings/vmlDrawing1.vml"/><Relationship Id="rId5" Type="http://schemas.openxmlformats.org/officeDocument/2006/relationships/oleObject" Target="../embeddings/Gr_fico_de_Microsoft_Office_Excel1.xls"/><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611560" y="3789040"/>
            <a:ext cx="2405691" cy="2395248"/>
          </a:xfrm>
          <a:prstGeom prst="ellipse">
            <a:avLst/>
          </a:prstGeom>
          <a:effectLst>
            <a:reflection blurRad="6350" stA="52000" endA="300" endPos="6000" dir="5400000" sy="-100000" algn="bl" rotWithShape="0"/>
          </a:effectLst>
        </p:spPr>
      </p:pic>
      <p:pic>
        <p:nvPicPr>
          <p:cNvPr id="7" name="2 Imagen"/>
          <p:cNvPicPr>
            <a:picLocks noChangeAspect="1"/>
          </p:cNvPicPr>
          <p:nvPr/>
        </p:nvPicPr>
        <p:blipFill>
          <a:blip r:embed="rId3" cstate="print">
            <a:clrChange>
              <a:clrFrom>
                <a:srgbClr val="1F1A17"/>
              </a:clrFrom>
              <a:clrTo>
                <a:srgbClr val="1F1A17">
                  <a:alpha val="0"/>
                </a:srgbClr>
              </a:clrTo>
            </a:clrChange>
            <a:duotone>
              <a:schemeClr val="accent4">
                <a:shade val="45000"/>
                <a:satMod val="135000"/>
              </a:schemeClr>
              <a:prstClr val="white"/>
            </a:duotone>
            <a:extLst>
              <a:ext uri="{28A0092B-C50C-407E-A947-70E740481C1C}">
                <a14:useLocalDpi xmlns="" xmlns:a14="http://schemas.microsoft.com/office/drawing/2010/main" val="0"/>
              </a:ext>
            </a:extLst>
          </a:blip>
          <a:srcRect l="4456" t="40793" r="3596" b="39047"/>
          <a:stretch>
            <a:fillRect/>
          </a:stretch>
        </p:blipFill>
        <p:spPr bwMode="auto">
          <a:xfrm>
            <a:off x="5220072" y="4821486"/>
            <a:ext cx="3096344" cy="524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CuadroTexto"/>
          <p:cNvSpPr txBox="1"/>
          <p:nvPr/>
        </p:nvSpPr>
        <p:spPr>
          <a:xfrm>
            <a:off x="953852" y="2348880"/>
            <a:ext cx="6948264" cy="1938992"/>
          </a:xfrm>
          <a:prstGeom prst="rect">
            <a:avLst/>
          </a:prstGeom>
          <a:noFill/>
        </p:spPr>
        <p:txBody>
          <a:bodyPr wrap="square" rtlCol="0">
            <a:spAutoFit/>
          </a:bodyPr>
          <a:lstStyle/>
          <a:p>
            <a:pPr algn="ctr"/>
            <a:r>
              <a:rPr lang="es-CO" sz="4000" b="1" dirty="0" smtClean="0">
                <a:latin typeface="Calibri" pitchFamily="34" charset="0"/>
                <a:cs typeface="Calibri" pitchFamily="34" charset="0"/>
              </a:rPr>
              <a:t>El Valle del Cauca: la región ganadora en el TLC con Estados Unidos.</a:t>
            </a:r>
            <a:endParaRPr lang="es-CO" sz="4000" b="1" dirty="0">
              <a:latin typeface="Calibri" pitchFamily="34" charset="0"/>
              <a:cs typeface="Calibri" pitchFamily="34" charset="0"/>
            </a:endParaRPr>
          </a:p>
        </p:txBody>
      </p:sp>
      <p:pic>
        <p:nvPicPr>
          <p:cNvPr id="3" name="2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55776" y="476672"/>
            <a:ext cx="3457194" cy="1425238"/>
          </a:xfrm>
          <a:prstGeom prst="rect">
            <a:avLst/>
          </a:prstGeom>
        </p:spPr>
      </p:pic>
    </p:spTree>
    <p:extLst>
      <p:ext uri="{BB962C8B-B14F-4D97-AF65-F5344CB8AC3E}">
        <p14:creationId xmlns="" xmlns:p14="http://schemas.microsoft.com/office/powerpoint/2010/main" val="3745644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1 Gráfico"/>
          <p:cNvGraphicFramePr>
            <a:graphicFrameLocks/>
          </p:cNvGraphicFramePr>
          <p:nvPr>
            <p:extLst>
              <p:ext uri="{D42A27DB-BD31-4B8C-83A1-F6EECF244321}">
                <p14:modId xmlns="" xmlns:p14="http://schemas.microsoft.com/office/powerpoint/2010/main" val="2527308626"/>
              </p:ext>
            </p:extLst>
          </p:nvPr>
        </p:nvGraphicFramePr>
        <p:xfrm>
          <a:off x="755576" y="880523"/>
          <a:ext cx="7992888"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a:off x="2267744" y="1112323"/>
            <a:ext cx="4536504" cy="523220"/>
          </a:xfrm>
          <a:prstGeom prst="rect">
            <a:avLst/>
          </a:prstGeom>
          <a:noFill/>
          <a:ln>
            <a:solidFill>
              <a:srgbClr val="FFC000"/>
            </a:solidFill>
          </a:ln>
        </p:spPr>
        <p:txBody>
          <a:bodyPr wrap="square" rtlCol="0">
            <a:spAutoFit/>
          </a:bodyPr>
          <a:lstStyle/>
          <a:p>
            <a:r>
              <a:rPr lang="es-CO" sz="2800" b="1" dirty="0" smtClean="0"/>
              <a:t>Qué compra Perú de EE.UU?</a:t>
            </a:r>
            <a:endParaRPr lang="es-CO" sz="2800" b="1" dirty="0"/>
          </a:p>
        </p:txBody>
      </p:sp>
      <p:sp>
        <p:nvSpPr>
          <p:cNvPr id="7" name="6 Rectángulo"/>
          <p:cNvSpPr/>
          <p:nvPr/>
        </p:nvSpPr>
        <p:spPr>
          <a:xfrm>
            <a:off x="0" y="359611"/>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3200" b="1" kern="0" dirty="0" smtClean="0">
                <a:solidFill>
                  <a:srgbClr val="FFC000"/>
                </a:solidFill>
                <a:latin typeface="Calibri" pitchFamily="34" charset="0"/>
                <a:cs typeface="Calibri" pitchFamily="34" charset="0"/>
              </a:rPr>
              <a:t>Experiencia de Perú</a:t>
            </a:r>
            <a:endParaRPr lang="es-CO" sz="3200" b="1" kern="0" dirty="0">
              <a:solidFill>
                <a:srgbClr val="FFC000"/>
              </a:solidFill>
              <a:latin typeface="Calibri" pitchFamily="34" charset="0"/>
              <a:cs typeface="Calibri" pitchFamily="34" charset="0"/>
            </a:endParaRPr>
          </a:p>
        </p:txBody>
      </p:sp>
      <p:pic>
        <p:nvPicPr>
          <p:cNvPr id="13" name="12 Imagen"/>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66209" y="287783"/>
            <a:ext cx="597642" cy="595048"/>
          </a:xfrm>
          <a:prstGeom prst="ellipse">
            <a:avLst/>
          </a:prstGeom>
          <a:effectLst>
            <a:reflection blurRad="6350" stA="52000" endA="300" endPos="6000" dir="5400000" sy="-100000" algn="bl" rotWithShape="0"/>
          </a:effectLst>
        </p:spPr>
      </p:pic>
      <p:sp>
        <p:nvSpPr>
          <p:cNvPr id="2" name="1 CuadroTexto"/>
          <p:cNvSpPr txBox="1"/>
          <p:nvPr/>
        </p:nvSpPr>
        <p:spPr>
          <a:xfrm>
            <a:off x="6228184" y="6332105"/>
            <a:ext cx="2469330" cy="369332"/>
          </a:xfrm>
          <a:prstGeom prst="rect">
            <a:avLst/>
          </a:prstGeom>
          <a:noFill/>
        </p:spPr>
        <p:txBody>
          <a:bodyPr wrap="none" rtlCol="0">
            <a:spAutoFit/>
          </a:bodyPr>
          <a:lstStyle/>
          <a:p>
            <a:r>
              <a:rPr lang="es-CO" dirty="0" smtClean="0">
                <a:solidFill>
                  <a:schemeClr val="bg1">
                    <a:lumMod val="75000"/>
                  </a:schemeClr>
                </a:solidFill>
              </a:rPr>
              <a:t>Fuente: </a:t>
            </a:r>
            <a:r>
              <a:rPr lang="es-CO" dirty="0" err="1" smtClean="0">
                <a:solidFill>
                  <a:schemeClr val="bg1">
                    <a:lumMod val="75000"/>
                  </a:schemeClr>
                </a:solidFill>
              </a:rPr>
              <a:t>Trademap</a:t>
            </a:r>
            <a:r>
              <a:rPr lang="es-CO" dirty="0" smtClean="0">
                <a:solidFill>
                  <a:schemeClr val="bg1">
                    <a:lumMod val="75000"/>
                  </a:schemeClr>
                </a:solidFill>
              </a:rPr>
              <a:t>. 2011</a:t>
            </a:r>
            <a:endParaRPr lang="es-CO" dirty="0">
              <a:solidFill>
                <a:schemeClr val="bg1">
                  <a:lumMod val="75000"/>
                </a:schemeClr>
              </a:solidFill>
            </a:endParaRPr>
          </a:p>
        </p:txBody>
      </p:sp>
    </p:spTree>
    <p:extLst>
      <p:ext uri="{BB962C8B-B14F-4D97-AF65-F5344CB8AC3E}">
        <p14:creationId xmlns="" xmlns:p14="http://schemas.microsoft.com/office/powerpoint/2010/main" val="157467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1677411732"/>
              </p:ext>
            </p:extLst>
          </p:nvPr>
        </p:nvGraphicFramePr>
        <p:xfrm>
          <a:off x="539552" y="1196752"/>
          <a:ext cx="8208911" cy="5133975"/>
        </p:xfrm>
        <a:graphic>
          <a:graphicData uri="http://schemas.openxmlformats.org/drawingml/2006/table">
            <a:tbl>
              <a:tblPr firstRow="1" firstCol="1">
                <a:tableStyleId>{21E4AEA4-8DFA-4A89-87EB-49C32662AFE0}</a:tableStyleId>
              </a:tblPr>
              <a:tblGrid>
                <a:gridCol w="3024336"/>
                <a:gridCol w="1440160"/>
                <a:gridCol w="936104"/>
                <a:gridCol w="1152128"/>
                <a:gridCol w="1656183"/>
              </a:tblGrid>
              <a:tr h="0">
                <a:tc>
                  <a:txBody>
                    <a:bodyPr/>
                    <a:lstStyle/>
                    <a:p>
                      <a:pPr marL="0" algn="ctr" rtl="0" eaLnBrk="1" fontAlgn="b" latinLnBrk="0" hangingPunct="1"/>
                      <a:r>
                        <a:rPr kumimoji="0" lang="es-CO" sz="2400" u="none" strike="noStrike" kern="1200" dirty="0" smtClean="0">
                          <a:solidFill>
                            <a:srgbClr val="FFC000"/>
                          </a:solidFill>
                          <a:effectLst/>
                        </a:rPr>
                        <a:t>PRODUCTOS</a:t>
                      </a:r>
                      <a:r>
                        <a:rPr kumimoji="0" lang="es-CO" sz="2400" u="none" strike="noStrike" kern="1200" baseline="0" dirty="0" smtClean="0">
                          <a:solidFill>
                            <a:srgbClr val="FFC000"/>
                          </a:solidFill>
                          <a:effectLst/>
                        </a:rPr>
                        <a:t> DE MAYOR CRECIMIENTO</a:t>
                      </a:r>
                    </a:p>
                    <a:p>
                      <a:pPr marL="0" algn="ctr" rtl="0" eaLnBrk="1" fontAlgn="b" latinLnBrk="0" hangingPunct="1"/>
                      <a:r>
                        <a:rPr kumimoji="0" lang="es-CO" sz="1800" u="none" strike="noStrike" kern="1200" dirty="0" smtClean="0">
                          <a:effectLst/>
                        </a:rPr>
                        <a:t>(</a:t>
                      </a:r>
                      <a:r>
                        <a:rPr kumimoji="0" lang="es-CO" sz="1800" u="none" strike="noStrike" kern="1200" dirty="0" err="1" smtClean="0">
                          <a:effectLst/>
                        </a:rPr>
                        <a:t>Mill</a:t>
                      </a:r>
                      <a:r>
                        <a:rPr kumimoji="0" lang="es-CO" sz="1800" u="none" strike="noStrike" kern="1200" dirty="0" smtClean="0">
                          <a:effectLst/>
                        </a:rPr>
                        <a:t> US$)</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2009</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2010</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2011</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CREC. 2009 -2011</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r>
              <a:tr h="0">
                <a:tc>
                  <a:txBody>
                    <a:bodyPr/>
                    <a:lstStyle/>
                    <a:p>
                      <a:pPr algn="l" fontAlgn="b"/>
                      <a:r>
                        <a:rPr lang="es-CO" sz="2400" b="0" i="0" u="none" strike="noStrike" dirty="0" smtClean="0">
                          <a:solidFill>
                            <a:srgbClr val="333333"/>
                          </a:solidFill>
                          <a:effectLst/>
                          <a:latin typeface="Calibri"/>
                        </a:rPr>
                        <a:t>Combustibles</a:t>
                      </a:r>
                      <a:endParaRPr lang="es-CO" sz="2400" b="0" i="0" u="none" strike="noStrike" dirty="0">
                        <a:solidFill>
                          <a:srgbClr val="333333"/>
                        </a:solidFill>
                        <a:effectLst/>
                        <a:latin typeface="Calibri"/>
                      </a:endParaRPr>
                    </a:p>
                  </a:txBody>
                  <a:tcPr marL="9525" marR="9525" marT="9525" marB="0" anchor="ctr">
                    <a:solidFill>
                      <a:schemeClr val="bg2"/>
                    </a:solidFill>
                  </a:tcPr>
                </a:tc>
                <a:tc>
                  <a:txBody>
                    <a:bodyPr/>
                    <a:lstStyle/>
                    <a:p>
                      <a:pPr algn="ctr" fontAlgn="b"/>
                      <a:r>
                        <a:rPr lang="es-CO" sz="2000" b="0" i="0" u="none" strike="noStrike" dirty="0">
                          <a:solidFill>
                            <a:srgbClr val="000000"/>
                          </a:solidFill>
                          <a:effectLst/>
                          <a:latin typeface="Calibri"/>
                        </a:rPr>
                        <a:t>      98.30 </a:t>
                      </a:r>
                    </a:p>
                  </a:txBody>
                  <a:tcPr marL="9525" marR="9525" marT="9525" marB="0" anchor="ctr"/>
                </a:tc>
                <a:tc>
                  <a:txBody>
                    <a:bodyPr/>
                    <a:lstStyle/>
                    <a:p>
                      <a:pPr algn="ctr" fontAlgn="b"/>
                      <a:r>
                        <a:rPr lang="es-CO" sz="2000" b="0" i="0" u="none" strike="noStrike" dirty="0" smtClean="0">
                          <a:solidFill>
                            <a:srgbClr val="000000"/>
                          </a:solidFill>
                          <a:effectLst/>
                          <a:latin typeface="Calibri"/>
                        </a:rPr>
                        <a:t>118.94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0" i="0" u="none" strike="noStrike" dirty="0" smtClean="0">
                          <a:solidFill>
                            <a:srgbClr val="000000"/>
                          </a:solidFill>
                          <a:effectLst/>
                          <a:latin typeface="Calibri"/>
                        </a:rPr>
                        <a:t>78.15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283%</a:t>
                      </a:r>
                    </a:p>
                  </a:txBody>
                  <a:tcPr marL="9525" marR="9525" marT="9525" marB="0" anchor="ctr"/>
                </a:tc>
              </a:tr>
              <a:tr h="0">
                <a:tc>
                  <a:txBody>
                    <a:bodyPr/>
                    <a:lstStyle/>
                    <a:p>
                      <a:pPr algn="l" fontAlgn="b"/>
                      <a:r>
                        <a:rPr lang="es-CO" sz="2400" b="0" i="0" u="none" strike="noStrike" dirty="0" smtClean="0">
                          <a:solidFill>
                            <a:srgbClr val="333333"/>
                          </a:solidFill>
                          <a:effectLst/>
                          <a:latin typeface="Calibri"/>
                        </a:rPr>
                        <a:t>Plásticos</a:t>
                      </a:r>
                      <a:endParaRPr lang="es-CO" sz="2400" b="0" i="0" u="none" strike="noStrike" dirty="0">
                        <a:solidFill>
                          <a:srgbClr val="333333"/>
                        </a:solidFill>
                        <a:effectLst/>
                        <a:latin typeface="Calibri"/>
                      </a:endParaRPr>
                    </a:p>
                  </a:txBody>
                  <a:tcPr marL="9525" marR="9525" marT="9525" marB="0" anchor="ctr">
                    <a:solidFill>
                      <a:schemeClr val="bg2"/>
                    </a:solidFill>
                  </a:tcPr>
                </a:tc>
                <a:tc>
                  <a:txBody>
                    <a:bodyPr/>
                    <a:lstStyle/>
                    <a:p>
                      <a:pPr algn="ctr" fontAlgn="b"/>
                      <a:r>
                        <a:rPr lang="es-CO" sz="2000" b="0" i="0" u="none" strike="noStrike" dirty="0">
                          <a:solidFill>
                            <a:srgbClr val="000000"/>
                          </a:solidFill>
                          <a:effectLst/>
                          <a:latin typeface="Calibri"/>
                        </a:rPr>
                        <a:t>      68.03 </a:t>
                      </a:r>
                    </a:p>
                  </a:txBody>
                  <a:tcPr marL="9525" marR="9525" marT="9525" marB="0" anchor="ctr"/>
                </a:tc>
                <a:tc>
                  <a:txBody>
                    <a:bodyPr/>
                    <a:lstStyle/>
                    <a:p>
                      <a:pPr algn="ctr" fontAlgn="b"/>
                      <a:r>
                        <a:rPr lang="es-CO" sz="2000" b="0" i="0" u="none" strike="noStrike" dirty="0" smtClean="0">
                          <a:solidFill>
                            <a:srgbClr val="000000"/>
                          </a:solidFill>
                          <a:effectLst/>
                          <a:latin typeface="Calibri"/>
                        </a:rPr>
                        <a:t>97.92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0" i="0" u="none" strike="noStrike" dirty="0" smtClean="0">
                          <a:solidFill>
                            <a:srgbClr val="000000"/>
                          </a:solidFill>
                          <a:effectLst/>
                          <a:latin typeface="Calibri"/>
                        </a:rPr>
                        <a:t>67.25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1" i="0" u="none" strike="noStrike">
                          <a:solidFill>
                            <a:srgbClr val="000000"/>
                          </a:solidFill>
                          <a:effectLst/>
                          <a:latin typeface="Calibri"/>
                        </a:rPr>
                        <a:t>65%</a:t>
                      </a:r>
                    </a:p>
                  </a:txBody>
                  <a:tcPr marL="9525" marR="9525" marT="9525" marB="0" anchor="ctr"/>
                </a:tc>
              </a:tr>
              <a:tr h="0">
                <a:tc>
                  <a:txBody>
                    <a:bodyPr/>
                    <a:lstStyle/>
                    <a:p>
                      <a:pPr algn="l" fontAlgn="b"/>
                      <a:r>
                        <a:rPr lang="es-CO" sz="2400" b="0" i="0" u="none" strike="noStrike" dirty="0" smtClean="0">
                          <a:solidFill>
                            <a:srgbClr val="333333"/>
                          </a:solidFill>
                          <a:effectLst/>
                          <a:latin typeface="Calibri"/>
                        </a:rPr>
                        <a:t>Vehículos tractores</a:t>
                      </a:r>
                    </a:p>
                  </a:txBody>
                  <a:tcPr marL="9525" marR="9525" marT="9525" marB="0" anchor="ctr">
                    <a:solidFill>
                      <a:schemeClr val="bg2"/>
                    </a:solidFill>
                  </a:tcPr>
                </a:tc>
                <a:tc>
                  <a:txBody>
                    <a:bodyPr/>
                    <a:lstStyle/>
                    <a:p>
                      <a:pPr algn="ctr" fontAlgn="b"/>
                      <a:r>
                        <a:rPr lang="es-CO" sz="2000" b="0" i="0" u="none" strike="noStrike" dirty="0">
                          <a:solidFill>
                            <a:srgbClr val="000000"/>
                          </a:solidFill>
                          <a:effectLst/>
                          <a:latin typeface="Calibri"/>
                        </a:rPr>
                        <a:t>      84.57 </a:t>
                      </a:r>
                    </a:p>
                  </a:txBody>
                  <a:tcPr marL="9525" marR="9525" marT="9525" marB="0" anchor="ctr"/>
                </a:tc>
                <a:tc>
                  <a:txBody>
                    <a:bodyPr/>
                    <a:lstStyle/>
                    <a:p>
                      <a:pPr algn="ctr" fontAlgn="b"/>
                      <a:r>
                        <a:rPr lang="es-CO" sz="2000" b="0" i="0" u="none" strike="noStrike" dirty="0" smtClean="0">
                          <a:solidFill>
                            <a:srgbClr val="000000"/>
                          </a:solidFill>
                          <a:effectLst/>
                          <a:latin typeface="Calibri"/>
                        </a:rPr>
                        <a:t>58.49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0" i="0" u="none" strike="noStrike" dirty="0" smtClean="0">
                          <a:solidFill>
                            <a:srgbClr val="000000"/>
                          </a:solidFill>
                          <a:effectLst/>
                          <a:latin typeface="Calibri"/>
                        </a:rPr>
                        <a:t>31.10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61%</a:t>
                      </a:r>
                    </a:p>
                  </a:txBody>
                  <a:tcPr marL="9525" marR="9525" marT="9525" marB="0" anchor="ctr"/>
                </a:tc>
              </a:tr>
              <a:tr h="0">
                <a:tc>
                  <a:txBody>
                    <a:bodyPr/>
                    <a:lstStyle/>
                    <a:p>
                      <a:pPr algn="l" fontAlgn="b"/>
                      <a:r>
                        <a:rPr lang="es-CO" sz="2400" b="0" i="0" u="none" strike="noStrike" dirty="0">
                          <a:solidFill>
                            <a:srgbClr val="333333"/>
                          </a:solidFill>
                          <a:effectLst/>
                          <a:latin typeface="Calibri"/>
                        </a:rPr>
                        <a:t>Cereales</a:t>
                      </a:r>
                    </a:p>
                  </a:txBody>
                  <a:tcPr marL="9525" marR="9525" marT="9525" marB="0" anchor="ctr">
                    <a:solidFill>
                      <a:schemeClr val="bg2"/>
                    </a:solidFill>
                  </a:tcPr>
                </a:tc>
                <a:tc>
                  <a:txBody>
                    <a:bodyPr/>
                    <a:lstStyle/>
                    <a:p>
                      <a:pPr algn="ctr" fontAlgn="b"/>
                      <a:r>
                        <a:rPr lang="es-CO" sz="2000" b="0" i="0" u="none" strike="noStrike" dirty="0">
                          <a:solidFill>
                            <a:srgbClr val="000000"/>
                          </a:solidFill>
                          <a:effectLst/>
                          <a:latin typeface="Calibri"/>
                        </a:rPr>
                        <a:t>      12.50 </a:t>
                      </a:r>
                    </a:p>
                  </a:txBody>
                  <a:tcPr marL="9525" marR="9525" marT="9525" marB="0" anchor="ctr"/>
                </a:tc>
                <a:tc>
                  <a:txBody>
                    <a:bodyPr/>
                    <a:lstStyle/>
                    <a:p>
                      <a:pPr algn="ctr" fontAlgn="b"/>
                      <a:r>
                        <a:rPr lang="es-CO" sz="2000" b="0" i="0" u="none" strike="noStrike" dirty="0" smtClean="0">
                          <a:solidFill>
                            <a:srgbClr val="000000"/>
                          </a:solidFill>
                          <a:effectLst/>
                          <a:latin typeface="Calibri"/>
                        </a:rPr>
                        <a:t>7.22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0" i="0" u="none" strike="noStrike" dirty="0" smtClean="0">
                          <a:solidFill>
                            <a:srgbClr val="000000"/>
                          </a:solidFill>
                          <a:effectLst/>
                          <a:latin typeface="Calibri"/>
                        </a:rPr>
                        <a:t>7.90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63%</a:t>
                      </a:r>
                    </a:p>
                  </a:txBody>
                  <a:tcPr marL="9525" marR="9525" marT="9525" marB="0" anchor="ctr"/>
                </a:tc>
              </a:tr>
              <a:tr h="0">
                <a:tc>
                  <a:txBody>
                    <a:bodyPr/>
                    <a:lstStyle/>
                    <a:p>
                      <a:pPr algn="l" fontAlgn="b"/>
                      <a:r>
                        <a:rPr lang="es-CO" sz="2400" b="0" i="0" u="none" strike="noStrike" dirty="0" smtClean="0">
                          <a:solidFill>
                            <a:srgbClr val="333333"/>
                          </a:solidFill>
                          <a:effectLst/>
                          <a:latin typeface="Calibri"/>
                        </a:rPr>
                        <a:t>Algodón</a:t>
                      </a:r>
                      <a:endParaRPr lang="es-CO" sz="2400" b="0" i="0" u="none" strike="noStrike" dirty="0">
                        <a:solidFill>
                          <a:srgbClr val="333333"/>
                        </a:solidFill>
                        <a:effectLst/>
                        <a:latin typeface="Calibri"/>
                      </a:endParaRPr>
                    </a:p>
                  </a:txBody>
                  <a:tcPr marL="9525" marR="9525" marT="9525" marB="0" anchor="ctr">
                    <a:solidFill>
                      <a:schemeClr val="bg2"/>
                    </a:solidFill>
                  </a:tcPr>
                </a:tc>
                <a:tc>
                  <a:txBody>
                    <a:bodyPr/>
                    <a:lstStyle/>
                    <a:p>
                      <a:pPr algn="ctr" fontAlgn="b"/>
                      <a:r>
                        <a:rPr lang="es-CO" sz="2000" b="0" i="0" u="none" strike="noStrike">
                          <a:solidFill>
                            <a:srgbClr val="000000"/>
                          </a:solidFill>
                          <a:effectLst/>
                          <a:latin typeface="Calibri"/>
                        </a:rPr>
                        <a:t>        9.27 </a:t>
                      </a:r>
                    </a:p>
                  </a:txBody>
                  <a:tcPr marL="9525" marR="9525" marT="9525" marB="0" anchor="ctr"/>
                </a:tc>
                <a:tc>
                  <a:txBody>
                    <a:bodyPr/>
                    <a:lstStyle/>
                    <a:p>
                      <a:pPr algn="ctr" fontAlgn="b"/>
                      <a:r>
                        <a:rPr lang="es-CO" sz="2000" b="0" i="0" u="none" strike="noStrike" dirty="0" smtClean="0">
                          <a:solidFill>
                            <a:srgbClr val="000000"/>
                          </a:solidFill>
                          <a:effectLst/>
                          <a:latin typeface="Calibri"/>
                        </a:rPr>
                        <a:t>11.56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0" i="0" u="none" strike="noStrike" dirty="0" smtClean="0">
                          <a:solidFill>
                            <a:srgbClr val="000000"/>
                          </a:solidFill>
                          <a:effectLst/>
                          <a:latin typeface="Calibri"/>
                        </a:rPr>
                        <a:t>7.39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209%</a:t>
                      </a:r>
                    </a:p>
                  </a:txBody>
                  <a:tcPr marL="9525" marR="9525" marT="9525" marB="0" anchor="ctr"/>
                </a:tc>
              </a:tr>
              <a:tr h="0">
                <a:tc>
                  <a:txBody>
                    <a:bodyPr/>
                    <a:lstStyle/>
                    <a:p>
                      <a:pPr algn="l" fontAlgn="b"/>
                      <a:r>
                        <a:rPr lang="es-CO" sz="2400" b="0" i="0" u="none" strike="noStrike" dirty="0" smtClean="0">
                          <a:solidFill>
                            <a:srgbClr val="333333"/>
                          </a:solidFill>
                          <a:effectLst/>
                          <a:latin typeface="Calibri"/>
                        </a:rPr>
                        <a:t>Químicos</a:t>
                      </a:r>
                      <a:endParaRPr lang="es-CO" sz="2400" b="0" i="0" u="none" strike="noStrike" dirty="0">
                        <a:solidFill>
                          <a:srgbClr val="333333"/>
                        </a:solidFill>
                        <a:effectLst/>
                        <a:latin typeface="Calibri"/>
                      </a:endParaRPr>
                    </a:p>
                  </a:txBody>
                  <a:tcPr marL="9525" marR="9525" marT="9525" marB="0" anchor="ctr">
                    <a:solidFill>
                      <a:schemeClr val="bg2"/>
                    </a:solidFill>
                  </a:tcPr>
                </a:tc>
                <a:tc>
                  <a:txBody>
                    <a:bodyPr/>
                    <a:lstStyle/>
                    <a:p>
                      <a:pPr algn="ctr" fontAlgn="b"/>
                      <a:r>
                        <a:rPr lang="es-CO" sz="2000" b="0" i="0" u="none" strike="noStrike">
                          <a:solidFill>
                            <a:srgbClr val="000000"/>
                          </a:solidFill>
                          <a:effectLst/>
                          <a:latin typeface="Calibri"/>
                        </a:rPr>
                        <a:t>      10.49 </a:t>
                      </a:r>
                    </a:p>
                  </a:txBody>
                  <a:tcPr marL="9525" marR="9525" marT="9525" marB="0" anchor="ctr"/>
                </a:tc>
                <a:tc>
                  <a:txBody>
                    <a:bodyPr/>
                    <a:lstStyle/>
                    <a:p>
                      <a:pPr algn="ctr" fontAlgn="b"/>
                      <a:r>
                        <a:rPr lang="es-CO" sz="2000" b="0" i="0" u="none" strike="noStrike" dirty="0" smtClean="0">
                          <a:solidFill>
                            <a:srgbClr val="000000"/>
                          </a:solidFill>
                          <a:effectLst/>
                          <a:latin typeface="Calibri"/>
                        </a:rPr>
                        <a:t>7.89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0" i="0" u="none" strike="noStrike" dirty="0" smtClean="0">
                          <a:solidFill>
                            <a:srgbClr val="000000"/>
                          </a:solidFill>
                          <a:effectLst/>
                          <a:latin typeface="Calibri"/>
                        </a:rPr>
                        <a:t>4.72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67%</a:t>
                      </a:r>
                    </a:p>
                  </a:txBody>
                  <a:tcPr marL="9525" marR="9525" marT="9525" marB="0" anchor="ctr"/>
                </a:tc>
              </a:tr>
              <a:tr h="0">
                <a:tc>
                  <a:txBody>
                    <a:bodyPr/>
                    <a:lstStyle/>
                    <a:p>
                      <a:pPr algn="l" fontAlgn="b"/>
                      <a:r>
                        <a:rPr lang="es-CO" sz="2400" b="0" i="0" u="none" strike="noStrike" dirty="0">
                          <a:solidFill>
                            <a:srgbClr val="333333"/>
                          </a:solidFill>
                          <a:effectLst/>
                          <a:latin typeface="Calibri"/>
                        </a:rPr>
                        <a:t>Abonos</a:t>
                      </a:r>
                    </a:p>
                  </a:txBody>
                  <a:tcPr marL="9525" marR="9525" marT="9525" marB="0" anchor="ctr">
                    <a:solidFill>
                      <a:schemeClr val="bg2"/>
                    </a:solidFill>
                  </a:tcPr>
                </a:tc>
                <a:tc>
                  <a:txBody>
                    <a:bodyPr/>
                    <a:lstStyle/>
                    <a:p>
                      <a:pPr algn="ctr" fontAlgn="b"/>
                      <a:r>
                        <a:rPr lang="es-CO" sz="2000" b="0" i="0" u="none" strike="noStrike">
                          <a:solidFill>
                            <a:srgbClr val="000000"/>
                          </a:solidFill>
                          <a:effectLst/>
                          <a:latin typeface="Calibri"/>
                        </a:rPr>
                        <a:t>        5.52 </a:t>
                      </a:r>
                    </a:p>
                  </a:txBody>
                  <a:tcPr marL="9525" marR="9525" marT="9525" marB="0" anchor="ctr"/>
                </a:tc>
                <a:tc>
                  <a:txBody>
                    <a:bodyPr/>
                    <a:lstStyle/>
                    <a:p>
                      <a:pPr algn="ctr" fontAlgn="b"/>
                      <a:r>
                        <a:rPr lang="es-CO" sz="2000" b="0" i="0" u="none" strike="noStrike" dirty="0" smtClean="0">
                          <a:solidFill>
                            <a:srgbClr val="000000"/>
                          </a:solidFill>
                          <a:effectLst/>
                          <a:latin typeface="Calibri"/>
                        </a:rPr>
                        <a:t>3.93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0" i="0" u="none" strike="noStrike" dirty="0" smtClean="0">
                          <a:solidFill>
                            <a:srgbClr val="000000"/>
                          </a:solidFill>
                          <a:effectLst/>
                          <a:latin typeface="Calibri"/>
                        </a:rPr>
                        <a:t>3.20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44%</a:t>
                      </a:r>
                    </a:p>
                  </a:txBody>
                  <a:tcPr marL="9525" marR="9525" marT="9525" marB="0" anchor="ctr"/>
                </a:tc>
              </a:tr>
              <a:tr h="0">
                <a:tc>
                  <a:txBody>
                    <a:bodyPr/>
                    <a:lstStyle/>
                    <a:p>
                      <a:pPr algn="l" fontAlgn="b"/>
                      <a:r>
                        <a:rPr lang="es-CO" sz="2400" b="0" i="0" u="none" strike="noStrike" dirty="0" smtClean="0">
                          <a:solidFill>
                            <a:srgbClr val="333333"/>
                          </a:solidFill>
                          <a:effectLst/>
                          <a:latin typeface="Calibri"/>
                        </a:rPr>
                        <a:t>Papel</a:t>
                      </a:r>
                      <a:r>
                        <a:rPr lang="es-CO" sz="2400" b="0" i="0" u="none" strike="noStrike" baseline="0" dirty="0" smtClean="0">
                          <a:solidFill>
                            <a:srgbClr val="333333"/>
                          </a:solidFill>
                          <a:effectLst/>
                          <a:latin typeface="Calibri"/>
                        </a:rPr>
                        <a:t> y </a:t>
                      </a:r>
                      <a:r>
                        <a:rPr lang="es-CO" sz="2400" b="0" i="0" u="none" strike="noStrike" dirty="0" smtClean="0">
                          <a:solidFill>
                            <a:srgbClr val="333333"/>
                          </a:solidFill>
                          <a:effectLst/>
                          <a:latin typeface="Calibri"/>
                        </a:rPr>
                        <a:t>cartón</a:t>
                      </a:r>
                    </a:p>
                  </a:txBody>
                  <a:tcPr marL="9525" marR="9525" marT="9525" marB="0" anchor="ctr">
                    <a:solidFill>
                      <a:schemeClr val="bg2"/>
                    </a:solidFill>
                  </a:tcPr>
                </a:tc>
                <a:tc>
                  <a:txBody>
                    <a:bodyPr/>
                    <a:lstStyle/>
                    <a:p>
                      <a:pPr algn="ctr" fontAlgn="b"/>
                      <a:r>
                        <a:rPr lang="es-CO" sz="2000" b="0" i="0" u="none" strike="noStrike">
                          <a:solidFill>
                            <a:srgbClr val="000000"/>
                          </a:solidFill>
                          <a:effectLst/>
                          <a:latin typeface="Calibri"/>
                        </a:rPr>
                        <a:t>        2.01 </a:t>
                      </a:r>
                    </a:p>
                  </a:txBody>
                  <a:tcPr marL="9525" marR="9525" marT="9525" marB="0" anchor="ctr"/>
                </a:tc>
                <a:tc>
                  <a:txBody>
                    <a:bodyPr/>
                    <a:lstStyle/>
                    <a:p>
                      <a:pPr algn="ctr" fontAlgn="b"/>
                      <a:r>
                        <a:rPr lang="es-CO" sz="2000" b="0" i="0" u="none" strike="noStrike" dirty="0" smtClean="0">
                          <a:solidFill>
                            <a:srgbClr val="000000"/>
                          </a:solidFill>
                          <a:effectLst/>
                          <a:latin typeface="Calibri"/>
                        </a:rPr>
                        <a:t>3.44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0" i="0" u="none" strike="noStrike" dirty="0" smtClean="0">
                          <a:solidFill>
                            <a:srgbClr val="000000"/>
                          </a:solidFill>
                          <a:effectLst/>
                          <a:latin typeface="Calibri"/>
                        </a:rPr>
                        <a:t>1.70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49%</a:t>
                      </a:r>
                    </a:p>
                  </a:txBody>
                  <a:tcPr marL="9525" marR="9525" marT="9525" marB="0" anchor="ctr"/>
                </a:tc>
              </a:tr>
              <a:tr h="0">
                <a:tc>
                  <a:txBody>
                    <a:bodyPr/>
                    <a:lstStyle/>
                    <a:p>
                      <a:pPr algn="l" fontAlgn="b"/>
                      <a:r>
                        <a:rPr lang="es-CO" sz="2400" b="0" i="0" u="none" strike="noStrike" dirty="0">
                          <a:solidFill>
                            <a:srgbClr val="333333"/>
                          </a:solidFill>
                          <a:effectLst/>
                          <a:latin typeface="Calibri"/>
                        </a:rPr>
                        <a:t>Caucho y </a:t>
                      </a:r>
                      <a:r>
                        <a:rPr lang="es-CO" sz="2400" b="0" i="0" u="none" strike="noStrike" dirty="0" smtClean="0">
                          <a:solidFill>
                            <a:srgbClr val="333333"/>
                          </a:solidFill>
                          <a:effectLst/>
                          <a:latin typeface="Calibri"/>
                        </a:rPr>
                        <a:t>sus</a:t>
                      </a:r>
                      <a:r>
                        <a:rPr lang="es-CO" sz="2400" b="0" i="0" u="none" strike="noStrike" baseline="0" dirty="0" smtClean="0">
                          <a:solidFill>
                            <a:srgbClr val="333333"/>
                          </a:solidFill>
                          <a:effectLst/>
                          <a:latin typeface="Calibri"/>
                        </a:rPr>
                        <a:t> </a:t>
                      </a:r>
                      <a:r>
                        <a:rPr lang="es-CO" sz="2400" b="0" i="0" u="none" strike="noStrike" dirty="0" smtClean="0">
                          <a:solidFill>
                            <a:srgbClr val="333333"/>
                          </a:solidFill>
                          <a:effectLst/>
                          <a:latin typeface="Calibri"/>
                        </a:rPr>
                        <a:t>manufacturas</a:t>
                      </a:r>
                      <a:endParaRPr lang="es-CO" sz="2400" b="0" i="0" u="none" strike="noStrike" dirty="0">
                        <a:solidFill>
                          <a:srgbClr val="333333"/>
                        </a:solidFill>
                        <a:effectLst/>
                        <a:latin typeface="Calibri"/>
                      </a:endParaRPr>
                    </a:p>
                  </a:txBody>
                  <a:tcPr marL="9525" marR="9525" marT="9525" marB="0" anchor="ctr">
                    <a:solidFill>
                      <a:schemeClr val="bg2"/>
                    </a:solidFill>
                  </a:tcPr>
                </a:tc>
                <a:tc>
                  <a:txBody>
                    <a:bodyPr/>
                    <a:lstStyle/>
                    <a:p>
                      <a:pPr algn="ctr" fontAlgn="b"/>
                      <a:r>
                        <a:rPr lang="es-CO" sz="2000" b="0" i="0" u="none" strike="noStrike">
                          <a:solidFill>
                            <a:srgbClr val="000000"/>
                          </a:solidFill>
                          <a:effectLst/>
                          <a:latin typeface="Calibri"/>
                        </a:rPr>
                        <a:t>        1.06 </a:t>
                      </a:r>
                    </a:p>
                  </a:txBody>
                  <a:tcPr marL="9525" marR="9525" marT="9525" marB="0" anchor="ctr"/>
                </a:tc>
                <a:tc>
                  <a:txBody>
                    <a:bodyPr/>
                    <a:lstStyle/>
                    <a:p>
                      <a:pPr algn="ctr" fontAlgn="b"/>
                      <a:r>
                        <a:rPr lang="es-CO" sz="2000" b="0" i="0" u="none" strike="noStrike" dirty="0" smtClean="0">
                          <a:solidFill>
                            <a:srgbClr val="000000"/>
                          </a:solidFill>
                          <a:effectLst/>
                          <a:latin typeface="Calibri"/>
                        </a:rPr>
                        <a:t>0.82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0" i="0" u="none" strike="noStrike" dirty="0" smtClean="0">
                          <a:solidFill>
                            <a:srgbClr val="000000"/>
                          </a:solidFill>
                          <a:effectLst/>
                          <a:latin typeface="Calibri"/>
                        </a:rPr>
                        <a:t>0.95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69%</a:t>
                      </a:r>
                    </a:p>
                  </a:txBody>
                  <a:tcPr marL="9525" marR="9525" marT="9525" marB="0" anchor="ctr"/>
                </a:tc>
              </a:tr>
              <a:tr h="0">
                <a:tc>
                  <a:txBody>
                    <a:bodyPr/>
                    <a:lstStyle/>
                    <a:p>
                      <a:pPr algn="l" fontAlgn="b"/>
                      <a:r>
                        <a:rPr lang="es-CO" sz="2400" b="0" i="0" u="none" strike="noStrike" dirty="0" smtClean="0">
                          <a:solidFill>
                            <a:srgbClr val="333333"/>
                          </a:solidFill>
                          <a:effectLst/>
                          <a:latin typeface="Calibri"/>
                        </a:rPr>
                        <a:t>Tintes y pinturas</a:t>
                      </a:r>
                      <a:endParaRPr lang="es-CO" sz="2400" b="0" i="0" u="none" strike="noStrike" dirty="0">
                        <a:solidFill>
                          <a:srgbClr val="333333"/>
                        </a:solidFill>
                        <a:effectLst/>
                        <a:latin typeface="Calibri"/>
                      </a:endParaRPr>
                    </a:p>
                  </a:txBody>
                  <a:tcPr marL="9525" marR="9525" marT="9525" marB="0" anchor="ctr">
                    <a:solidFill>
                      <a:schemeClr val="bg2"/>
                    </a:solidFill>
                  </a:tcPr>
                </a:tc>
                <a:tc>
                  <a:txBody>
                    <a:bodyPr/>
                    <a:lstStyle/>
                    <a:p>
                      <a:pPr algn="ctr" fontAlgn="b"/>
                      <a:r>
                        <a:rPr lang="es-CO" sz="2000" b="0" i="0" u="none" strike="noStrike">
                          <a:solidFill>
                            <a:srgbClr val="000000"/>
                          </a:solidFill>
                          <a:effectLst/>
                          <a:latin typeface="Calibri"/>
                        </a:rPr>
                        <a:t>        0.86 </a:t>
                      </a:r>
                    </a:p>
                  </a:txBody>
                  <a:tcPr marL="9525" marR="9525" marT="9525" marB="0" anchor="ctr"/>
                </a:tc>
                <a:tc>
                  <a:txBody>
                    <a:bodyPr/>
                    <a:lstStyle/>
                    <a:p>
                      <a:pPr algn="ctr" fontAlgn="b"/>
                      <a:r>
                        <a:rPr lang="es-CO" sz="2000" b="0" i="0" u="none" strike="noStrike" dirty="0" smtClean="0">
                          <a:solidFill>
                            <a:srgbClr val="000000"/>
                          </a:solidFill>
                          <a:effectLst/>
                          <a:latin typeface="Calibri"/>
                        </a:rPr>
                        <a:t>0.51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0" i="0" u="none" strike="noStrike" dirty="0" smtClean="0">
                          <a:solidFill>
                            <a:srgbClr val="000000"/>
                          </a:solidFill>
                          <a:effectLst/>
                          <a:latin typeface="Calibri"/>
                        </a:rPr>
                        <a:t>0.69 </a:t>
                      </a:r>
                      <a:endParaRPr lang="es-CO" sz="2000" b="0" i="0" u="none" strike="noStrike" dirty="0">
                        <a:solidFill>
                          <a:srgbClr val="000000"/>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79%</a:t>
                      </a:r>
                    </a:p>
                  </a:txBody>
                  <a:tcPr marL="9525" marR="9525" marT="9525" marB="0" anchor="ctr"/>
                </a:tc>
              </a:tr>
            </a:tbl>
          </a:graphicData>
        </a:graphic>
      </p:graphicFrame>
      <p:sp>
        <p:nvSpPr>
          <p:cNvPr id="3" name="2 Rectángulo"/>
          <p:cNvSpPr/>
          <p:nvPr/>
        </p:nvSpPr>
        <p:spPr>
          <a:xfrm>
            <a:off x="0" y="359611"/>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3200" b="1" kern="0" dirty="0" smtClean="0">
                <a:solidFill>
                  <a:srgbClr val="FFC000"/>
                </a:solidFill>
                <a:latin typeface="Calibri" pitchFamily="34" charset="0"/>
                <a:cs typeface="Calibri" pitchFamily="34" charset="0"/>
              </a:rPr>
              <a:t>Experiencia de Perú</a:t>
            </a:r>
            <a:endParaRPr lang="es-CO" sz="3200" b="1" kern="0" dirty="0">
              <a:solidFill>
                <a:srgbClr val="FFC000"/>
              </a:solidFill>
              <a:latin typeface="Calibri" pitchFamily="34" charset="0"/>
              <a:cs typeface="Calibri" pitchFamily="34" charset="0"/>
            </a:endParaRPr>
          </a:p>
        </p:txBody>
      </p:sp>
      <p:pic>
        <p:nvPicPr>
          <p:cNvPr id="4" name="3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66209" y="287783"/>
            <a:ext cx="597642" cy="595048"/>
          </a:xfrm>
          <a:prstGeom prst="ellipse">
            <a:avLst/>
          </a:prstGeom>
          <a:effectLst>
            <a:reflection blurRad="6350" stA="52000" endA="300" endPos="6000" dir="5400000" sy="-100000" algn="bl" rotWithShape="0"/>
          </a:effectLst>
        </p:spPr>
      </p:pic>
      <p:sp>
        <p:nvSpPr>
          <p:cNvPr id="5" name="1 CuadroTexto"/>
          <p:cNvSpPr txBox="1"/>
          <p:nvPr/>
        </p:nvSpPr>
        <p:spPr>
          <a:xfrm>
            <a:off x="6495158" y="6453336"/>
            <a:ext cx="2469330" cy="369332"/>
          </a:xfrm>
          <a:prstGeom prst="rect">
            <a:avLst/>
          </a:prstGeom>
          <a:noFill/>
        </p:spPr>
        <p:txBody>
          <a:bodyPr wrap="none" rtlCol="0">
            <a:spAutoFit/>
          </a:bodyPr>
          <a:lstStyle/>
          <a:p>
            <a:r>
              <a:rPr lang="es-CO" dirty="0" smtClean="0">
                <a:solidFill>
                  <a:schemeClr val="bg1">
                    <a:lumMod val="75000"/>
                  </a:schemeClr>
                </a:solidFill>
              </a:rPr>
              <a:t>Fuente: </a:t>
            </a:r>
            <a:r>
              <a:rPr lang="es-CO" dirty="0" err="1" smtClean="0">
                <a:solidFill>
                  <a:schemeClr val="bg1">
                    <a:lumMod val="75000"/>
                  </a:schemeClr>
                </a:solidFill>
              </a:rPr>
              <a:t>Trademap</a:t>
            </a:r>
            <a:r>
              <a:rPr lang="es-CO" dirty="0" smtClean="0">
                <a:solidFill>
                  <a:schemeClr val="bg1">
                    <a:lumMod val="75000"/>
                  </a:schemeClr>
                </a:solidFill>
              </a:rPr>
              <a:t>. 2011</a:t>
            </a:r>
            <a:endParaRPr lang="es-CO" dirty="0">
              <a:solidFill>
                <a:schemeClr val="bg1">
                  <a:lumMod val="75000"/>
                </a:schemeClr>
              </a:solidFill>
            </a:endParaRPr>
          </a:p>
        </p:txBody>
      </p:sp>
    </p:spTree>
    <p:extLst>
      <p:ext uri="{BB962C8B-B14F-4D97-AF65-F5344CB8AC3E}">
        <p14:creationId xmlns="" xmlns:p14="http://schemas.microsoft.com/office/powerpoint/2010/main" val="101838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1184577204"/>
              </p:ext>
            </p:extLst>
          </p:nvPr>
        </p:nvGraphicFramePr>
        <p:xfrm>
          <a:off x="251520" y="1340769"/>
          <a:ext cx="8568953" cy="5166360"/>
        </p:xfrm>
        <a:graphic>
          <a:graphicData uri="http://schemas.openxmlformats.org/drawingml/2006/table">
            <a:tbl>
              <a:tblPr firstRow="1" firstCol="1">
                <a:tableStyleId>{93296810-A885-4BE3-A3E7-6D5BEEA58F35}</a:tableStyleId>
              </a:tblPr>
              <a:tblGrid>
                <a:gridCol w="4442544"/>
                <a:gridCol w="1048241"/>
                <a:gridCol w="1031602"/>
                <a:gridCol w="1048241"/>
                <a:gridCol w="998325"/>
              </a:tblGrid>
              <a:tr h="366507">
                <a:tc>
                  <a:txBody>
                    <a:bodyPr/>
                    <a:lstStyle/>
                    <a:p>
                      <a:pPr algn="l" fontAlgn="b"/>
                      <a:r>
                        <a:rPr lang="es-CO" sz="2000" u="none" strike="noStrike" baseline="0" dirty="0" smtClean="0">
                          <a:solidFill>
                            <a:srgbClr val="FFC000"/>
                          </a:solidFill>
                          <a:effectLst/>
                        </a:rPr>
                        <a:t>P</a:t>
                      </a:r>
                      <a:r>
                        <a:rPr lang="es-CO" sz="2000" b="1" u="none" strike="noStrike" baseline="0" dirty="0" smtClean="0">
                          <a:solidFill>
                            <a:srgbClr val="FFC000"/>
                          </a:solidFill>
                          <a:effectLst/>
                        </a:rPr>
                        <a:t>RODUCTOS QUE DECRECIERON</a:t>
                      </a:r>
                    </a:p>
                    <a:p>
                      <a:pPr algn="ctr" fontAlgn="b"/>
                      <a:r>
                        <a:rPr lang="es-CO" sz="2000" u="none" strike="noStrike" baseline="0" dirty="0" smtClean="0">
                          <a:solidFill>
                            <a:srgbClr val="FFC000"/>
                          </a:solidFill>
                          <a:effectLst/>
                        </a:rPr>
                        <a:t> </a:t>
                      </a:r>
                      <a:r>
                        <a:rPr lang="es-CO" sz="1600" u="none" strike="noStrike" baseline="0" dirty="0" smtClean="0">
                          <a:effectLst/>
                        </a:rPr>
                        <a:t>( </a:t>
                      </a:r>
                      <a:r>
                        <a:rPr lang="es-CO" sz="1600" u="none" strike="noStrike" baseline="0" dirty="0" err="1" smtClean="0">
                          <a:effectLst/>
                        </a:rPr>
                        <a:t>Mill</a:t>
                      </a:r>
                      <a:r>
                        <a:rPr lang="es-CO" sz="1600" u="none" strike="noStrike" baseline="0" dirty="0" smtClean="0">
                          <a:effectLst/>
                        </a:rPr>
                        <a:t> US$)</a:t>
                      </a:r>
                      <a:endParaRPr lang="es-CO" sz="1600" b="0" i="0" u="none" strike="noStrike" dirty="0">
                        <a:solidFill>
                          <a:srgbClr val="333333"/>
                        </a:solidFill>
                        <a:effectLst/>
                        <a:latin typeface="Calibri"/>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2009</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2010</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2011</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CREC. 2009 -2011</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r>
              <a:tr h="366507">
                <a:tc>
                  <a:txBody>
                    <a:bodyPr/>
                    <a:lstStyle/>
                    <a:p>
                      <a:pPr algn="l" fontAlgn="b"/>
                      <a:r>
                        <a:rPr lang="es-CO" sz="2400" b="0" u="none" strike="noStrike" dirty="0" smtClean="0">
                          <a:solidFill>
                            <a:schemeClr val="accent1">
                              <a:lumMod val="75000"/>
                            </a:schemeClr>
                          </a:solidFill>
                          <a:effectLst/>
                        </a:rPr>
                        <a:t>Farmacéuticos</a:t>
                      </a:r>
                      <a:endParaRPr lang="es-CO" sz="2400" b="0" i="0" u="none" strike="noStrike" dirty="0">
                        <a:solidFill>
                          <a:schemeClr val="accent1">
                            <a:lumMod val="75000"/>
                          </a:schemeClr>
                        </a:solidFill>
                        <a:effectLst/>
                        <a:latin typeface="Calibri"/>
                      </a:endParaRPr>
                    </a:p>
                  </a:txBody>
                  <a:tcPr marL="9525" marR="9525" marT="9525" marB="0" anchor="ctr">
                    <a:solidFill>
                      <a:schemeClr val="bg2"/>
                    </a:solidFill>
                  </a:tcPr>
                </a:tc>
                <a:tc>
                  <a:txBody>
                    <a:bodyPr/>
                    <a:lstStyle/>
                    <a:p>
                      <a:pPr algn="ctr" fontAlgn="b"/>
                      <a:r>
                        <a:rPr lang="es-CO" sz="2000" u="none" strike="noStrike" dirty="0">
                          <a:effectLst/>
                        </a:rPr>
                        <a:t>                      </a:t>
                      </a:r>
                      <a:r>
                        <a:rPr lang="es-CO" sz="2000" u="none" strike="noStrike" dirty="0" smtClean="0">
                          <a:effectLst/>
                        </a:rPr>
                        <a:t>98,3</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2000" u="none" strike="noStrike" dirty="0">
                          <a:effectLst/>
                        </a:rPr>
                        <a:t>                    </a:t>
                      </a:r>
                      <a:r>
                        <a:rPr lang="es-CO" sz="2000" u="none" strike="noStrike" dirty="0" smtClean="0">
                          <a:effectLst/>
                        </a:rPr>
                        <a:t>118,9</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2000" u="none" strike="noStrike" dirty="0">
                          <a:effectLst/>
                        </a:rPr>
                        <a:t>                       </a:t>
                      </a:r>
                      <a:r>
                        <a:rPr lang="es-CO" sz="2000" u="none" strike="noStrike" dirty="0" smtClean="0">
                          <a:effectLst/>
                        </a:rPr>
                        <a:t>78,1</a:t>
                      </a:r>
                      <a:endParaRPr lang="es-CO" sz="2000" b="0" i="0" u="none" strike="noStrike" dirty="0">
                        <a:solidFill>
                          <a:srgbClr val="333333"/>
                        </a:solidFill>
                        <a:effectLst/>
                        <a:latin typeface="Calibri"/>
                      </a:endParaRPr>
                    </a:p>
                  </a:txBody>
                  <a:tcPr marL="9525" marR="9525" marT="9525" marB="0" anchor="ctr"/>
                </a:tc>
                <a:tc>
                  <a:txBody>
                    <a:bodyPr/>
                    <a:lstStyle/>
                    <a:p>
                      <a:pPr marL="0" algn="ctr" rtl="0" eaLnBrk="1" fontAlgn="b" latinLnBrk="0" hangingPunct="1"/>
                      <a:r>
                        <a:rPr kumimoji="0" lang="es-CO" sz="1800" b="1" u="none" strike="noStrike" kern="1200" dirty="0">
                          <a:solidFill>
                            <a:srgbClr val="FF0000"/>
                          </a:solidFill>
                          <a:effectLst/>
                          <a:latin typeface="+mn-lt"/>
                          <a:ea typeface="+mn-ea"/>
                          <a:cs typeface="+mn-cs"/>
                        </a:rPr>
                        <a:t>-21%</a:t>
                      </a:r>
                    </a:p>
                  </a:txBody>
                  <a:tcPr marL="9525" marR="9525" marT="9525" marB="0" anchor="ctr"/>
                </a:tc>
              </a:tr>
              <a:tr h="482716">
                <a:tc>
                  <a:txBody>
                    <a:bodyPr/>
                    <a:lstStyle/>
                    <a:p>
                      <a:pPr algn="l" fontAlgn="b"/>
                      <a:r>
                        <a:rPr lang="es-CO" sz="2400" b="0" u="none" strike="noStrike" dirty="0">
                          <a:solidFill>
                            <a:schemeClr val="accent1">
                              <a:lumMod val="75000"/>
                            </a:schemeClr>
                          </a:solidFill>
                          <a:effectLst/>
                        </a:rPr>
                        <a:t>Grasas y </a:t>
                      </a:r>
                      <a:r>
                        <a:rPr lang="es-CO" sz="2400" b="0" u="none" strike="noStrike" dirty="0" smtClean="0">
                          <a:solidFill>
                            <a:schemeClr val="accent1">
                              <a:lumMod val="75000"/>
                            </a:schemeClr>
                          </a:solidFill>
                          <a:effectLst/>
                        </a:rPr>
                        <a:t>aceites</a:t>
                      </a:r>
                      <a:endParaRPr lang="es-CO" sz="2400" b="0" i="0" u="none" strike="noStrike" dirty="0">
                        <a:solidFill>
                          <a:schemeClr val="accent1">
                            <a:lumMod val="75000"/>
                          </a:schemeClr>
                        </a:solidFill>
                        <a:effectLst/>
                        <a:latin typeface="Calibri"/>
                      </a:endParaRPr>
                    </a:p>
                  </a:txBody>
                  <a:tcPr marL="9525" marR="9525" marT="9525" marB="0" anchor="ctr">
                    <a:solidFill>
                      <a:schemeClr val="bg2"/>
                    </a:solidFill>
                  </a:tcPr>
                </a:tc>
                <a:tc>
                  <a:txBody>
                    <a:bodyPr/>
                    <a:lstStyle/>
                    <a:p>
                      <a:pPr algn="ctr" fontAlgn="b"/>
                      <a:r>
                        <a:rPr lang="es-CO" sz="2000" u="none" strike="noStrike" dirty="0">
                          <a:effectLst/>
                        </a:rPr>
                        <a:t>                      </a:t>
                      </a:r>
                      <a:r>
                        <a:rPr lang="es-CO" sz="2000" u="none" strike="noStrike" dirty="0" smtClean="0">
                          <a:effectLst/>
                        </a:rPr>
                        <a:t>68,0 </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2000" u="none" strike="noStrike" dirty="0">
                          <a:effectLst/>
                        </a:rPr>
                        <a:t>                     </a:t>
                      </a:r>
                      <a:r>
                        <a:rPr lang="es-CO" sz="2000" u="none" strike="noStrike" dirty="0" smtClean="0">
                          <a:effectLst/>
                        </a:rPr>
                        <a:t>97,9</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2000" u="none" strike="noStrike" dirty="0">
                          <a:effectLst/>
                        </a:rPr>
                        <a:t>                      </a:t>
                      </a:r>
                      <a:r>
                        <a:rPr lang="es-CO" sz="2000" u="none" strike="noStrike" dirty="0" smtClean="0">
                          <a:effectLst/>
                        </a:rPr>
                        <a:t>67,2 </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1800" b="1" u="none" strike="noStrike" dirty="0">
                          <a:solidFill>
                            <a:srgbClr val="FF0000"/>
                          </a:solidFill>
                          <a:effectLst/>
                        </a:rPr>
                        <a:t>-1%</a:t>
                      </a:r>
                      <a:endParaRPr lang="es-CO" sz="1800" b="1" i="0" u="none" strike="noStrike" dirty="0">
                        <a:solidFill>
                          <a:srgbClr val="FF0000"/>
                        </a:solidFill>
                        <a:effectLst/>
                        <a:latin typeface="Calibri"/>
                      </a:endParaRPr>
                    </a:p>
                  </a:txBody>
                  <a:tcPr marL="9525" marR="9525" marT="9525" marB="0" anchor="ctr"/>
                </a:tc>
              </a:tr>
              <a:tr h="598925">
                <a:tc>
                  <a:txBody>
                    <a:bodyPr/>
                    <a:lstStyle/>
                    <a:p>
                      <a:pPr algn="l" fontAlgn="b"/>
                      <a:r>
                        <a:rPr lang="es-CO" sz="2400" b="0" u="none" strike="noStrike" dirty="0" smtClean="0">
                          <a:solidFill>
                            <a:schemeClr val="accent1">
                              <a:lumMod val="75000"/>
                            </a:schemeClr>
                          </a:solidFill>
                          <a:effectLst/>
                        </a:rPr>
                        <a:t>Alimento</a:t>
                      </a:r>
                      <a:r>
                        <a:rPr lang="es-CO" sz="2400" b="0" u="none" strike="noStrike" baseline="0" dirty="0" smtClean="0">
                          <a:solidFill>
                            <a:schemeClr val="accent1">
                              <a:lumMod val="75000"/>
                            </a:schemeClr>
                          </a:solidFill>
                          <a:effectLst/>
                        </a:rPr>
                        <a:t> </a:t>
                      </a:r>
                      <a:r>
                        <a:rPr lang="es-CO" sz="2400" b="0" u="none" strike="noStrike" dirty="0" smtClean="0">
                          <a:solidFill>
                            <a:schemeClr val="accent1">
                              <a:lumMod val="75000"/>
                            </a:schemeClr>
                          </a:solidFill>
                          <a:effectLst/>
                        </a:rPr>
                        <a:t>para </a:t>
                      </a:r>
                      <a:r>
                        <a:rPr lang="es-CO" sz="2400" b="0" u="none" strike="noStrike" dirty="0">
                          <a:solidFill>
                            <a:schemeClr val="accent1">
                              <a:lumMod val="75000"/>
                            </a:schemeClr>
                          </a:solidFill>
                          <a:effectLst/>
                        </a:rPr>
                        <a:t>animales</a:t>
                      </a:r>
                      <a:endParaRPr lang="es-CO" sz="2400" b="0" i="0" u="none" strike="noStrike" dirty="0">
                        <a:solidFill>
                          <a:schemeClr val="accent1">
                            <a:lumMod val="75000"/>
                          </a:schemeClr>
                        </a:solidFill>
                        <a:effectLst/>
                        <a:latin typeface="Calibri"/>
                      </a:endParaRPr>
                    </a:p>
                  </a:txBody>
                  <a:tcPr marL="9525" marR="9525" marT="9525" marB="0" anchor="ctr">
                    <a:solidFill>
                      <a:schemeClr val="bg2"/>
                    </a:solidFill>
                  </a:tcPr>
                </a:tc>
                <a:tc>
                  <a:txBody>
                    <a:bodyPr/>
                    <a:lstStyle/>
                    <a:p>
                      <a:pPr algn="ctr" fontAlgn="b"/>
                      <a:r>
                        <a:rPr lang="es-CO" sz="2000" u="none" strike="noStrike" dirty="0">
                          <a:effectLst/>
                        </a:rPr>
                        <a:t>                      </a:t>
                      </a:r>
                      <a:r>
                        <a:rPr lang="es-CO" sz="2000" u="none" strike="noStrike" dirty="0" smtClean="0">
                          <a:effectLst/>
                        </a:rPr>
                        <a:t>84,5</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2000" u="none" strike="noStrike" dirty="0">
                          <a:effectLst/>
                        </a:rPr>
                        <a:t>                     </a:t>
                      </a:r>
                      <a:r>
                        <a:rPr lang="es-CO" sz="2000" u="none" strike="noStrike" dirty="0" smtClean="0">
                          <a:effectLst/>
                        </a:rPr>
                        <a:t>58,4</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2000" u="none" strike="noStrike" dirty="0">
                          <a:effectLst/>
                        </a:rPr>
                        <a:t>                        </a:t>
                      </a:r>
                      <a:r>
                        <a:rPr lang="es-CO" sz="2000" u="none" strike="noStrike" dirty="0" smtClean="0">
                          <a:effectLst/>
                        </a:rPr>
                        <a:t>31,1 </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1800" b="1" u="none" strike="noStrike" dirty="0">
                          <a:solidFill>
                            <a:srgbClr val="FF0000"/>
                          </a:solidFill>
                          <a:effectLst/>
                        </a:rPr>
                        <a:t>-63%</a:t>
                      </a:r>
                      <a:endParaRPr lang="es-CO" sz="1800" b="1" i="0" u="none" strike="noStrike" dirty="0">
                        <a:solidFill>
                          <a:srgbClr val="FF0000"/>
                        </a:solidFill>
                        <a:effectLst/>
                        <a:latin typeface="Calibri"/>
                      </a:endParaRPr>
                    </a:p>
                  </a:txBody>
                  <a:tcPr marL="9525" marR="9525" marT="9525" marB="0" anchor="ctr"/>
                </a:tc>
              </a:tr>
              <a:tr h="366507">
                <a:tc>
                  <a:txBody>
                    <a:bodyPr/>
                    <a:lstStyle/>
                    <a:p>
                      <a:pPr algn="l" fontAlgn="b"/>
                      <a:r>
                        <a:rPr lang="es-CO" sz="2400" b="0" u="none" strike="noStrike" dirty="0" smtClean="0">
                          <a:solidFill>
                            <a:schemeClr val="accent1">
                              <a:lumMod val="75000"/>
                            </a:schemeClr>
                          </a:solidFill>
                          <a:effectLst/>
                        </a:rPr>
                        <a:t>Vehículos y aparatos mecánicos</a:t>
                      </a:r>
                      <a:endParaRPr lang="es-CO" sz="2400" b="0" i="0" u="none" strike="noStrike" dirty="0">
                        <a:solidFill>
                          <a:schemeClr val="accent1">
                            <a:lumMod val="75000"/>
                          </a:schemeClr>
                        </a:solidFill>
                        <a:effectLst/>
                        <a:latin typeface="Calibri"/>
                      </a:endParaRPr>
                    </a:p>
                  </a:txBody>
                  <a:tcPr marL="9525" marR="9525" marT="9525" marB="0" anchor="ctr">
                    <a:solidFill>
                      <a:schemeClr val="bg2"/>
                    </a:solidFill>
                  </a:tcPr>
                </a:tc>
                <a:tc>
                  <a:txBody>
                    <a:bodyPr/>
                    <a:lstStyle/>
                    <a:p>
                      <a:pPr algn="ctr" fontAlgn="b"/>
                      <a:r>
                        <a:rPr lang="es-CO" sz="2000" u="none" strike="noStrike" dirty="0">
                          <a:effectLst/>
                        </a:rPr>
                        <a:t>                       </a:t>
                      </a:r>
                      <a:r>
                        <a:rPr lang="es-CO" sz="2000" u="none" strike="noStrike" dirty="0" smtClean="0">
                          <a:effectLst/>
                        </a:rPr>
                        <a:t>12,4</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2000" u="none" strike="noStrike" dirty="0">
                          <a:effectLst/>
                        </a:rPr>
                        <a:t>                         </a:t>
                      </a:r>
                      <a:r>
                        <a:rPr lang="es-CO" sz="2000" u="none" strike="noStrike" dirty="0" smtClean="0">
                          <a:effectLst/>
                        </a:rPr>
                        <a:t>7,2 </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2000" u="none" strike="noStrike" dirty="0">
                          <a:effectLst/>
                        </a:rPr>
                        <a:t>                         </a:t>
                      </a:r>
                      <a:r>
                        <a:rPr lang="es-CO" sz="2000" u="none" strike="noStrike" dirty="0" smtClean="0">
                          <a:effectLst/>
                        </a:rPr>
                        <a:t>7,8 </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1800" b="1" u="none" strike="noStrike" dirty="0">
                          <a:solidFill>
                            <a:srgbClr val="FF0000"/>
                          </a:solidFill>
                          <a:effectLst/>
                        </a:rPr>
                        <a:t>-37%</a:t>
                      </a:r>
                      <a:endParaRPr lang="es-CO" sz="1800" b="1" i="0" u="none" strike="noStrike" dirty="0">
                        <a:solidFill>
                          <a:srgbClr val="FF0000"/>
                        </a:solidFill>
                        <a:effectLst/>
                        <a:latin typeface="Calibri"/>
                      </a:endParaRPr>
                    </a:p>
                  </a:txBody>
                  <a:tcPr marL="9525" marR="9525" marT="9525" marB="0" anchor="ctr"/>
                </a:tc>
              </a:tr>
              <a:tr h="598925">
                <a:tc>
                  <a:txBody>
                    <a:bodyPr/>
                    <a:lstStyle/>
                    <a:p>
                      <a:pPr algn="l" fontAlgn="b"/>
                      <a:r>
                        <a:rPr lang="es-CO" sz="2400" b="0" u="none" strike="noStrike" dirty="0">
                          <a:solidFill>
                            <a:schemeClr val="accent1">
                              <a:lumMod val="75000"/>
                            </a:schemeClr>
                          </a:solidFill>
                          <a:effectLst/>
                        </a:rPr>
                        <a:t>Gomas, </a:t>
                      </a:r>
                      <a:r>
                        <a:rPr lang="es-CO" sz="2400" b="0" u="none" strike="noStrike" dirty="0" smtClean="0">
                          <a:solidFill>
                            <a:schemeClr val="accent1">
                              <a:lumMod val="75000"/>
                            </a:schemeClr>
                          </a:solidFill>
                          <a:effectLst/>
                        </a:rPr>
                        <a:t>resinas</a:t>
                      </a:r>
                      <a:endParaRPr lang="es-CO" sz="2400" b="0" i="0" u="none" strike="noStrike" dirty="0">
                        <a:solidFill>
                          <a:schemeClr val="accent1">
                            <a:lumMod val="75000"/>
                          </a:schemeClr>
                        </a:solidFill>
                        <a:effectLst/>
                        <a:latin typeface="Calibri"/>
                      </a:endParaRPr>
                    </a:p>
                  </a:txBody>
                  <a:tcPr marL="9525" marR="9525" marT="9525" marB="0" anchor="ctr">
                    <a:solidFill>
                      <a:schemeClr val="bg2"/>
                    </a:solidFill>
                  </a:tcPr>
                </a:tc>
                <a:tc>
                  <a:txBody>
                    <a:bodyPr/>
                    <a:lstStyle/>
                    <a:p>
                      <a:pPr algn="ctr" fontAlgn="b"/>
                      <a:r>
                        <a:rPr lang="es-CO" sz="2000" u="none" strike="noStrike" dirty="0">
                          <a:effectLst/>
                        </a:rPr>
                        <a:t>                       </a:t>
                      </a:r>
                      <a:r>
                        <a:rPr lang="es-CO" sz="2000" u="none" strike="noStrike" dirty="0" smtClean="0">
                          <a:effectLst/>
                        </a:rPr>
                        <a:t>10,4</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2000" u="none" strike="noStrike" dirty="0">
                          <a:effectLst/>
                        </a:rPr>
                        <a:t>                        </a:t>
                      </a:r>
                      <a:r>
                        <a:rPr lang="es-CO" sz="2000" u="none" strike="noStrike" dirty="0" smtClean="0">
                          <a:effectLst/>
                        </a:rPr>
                        <a:t>7,8 </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2000" u="none" strike="noStrike" dirty="0">
                          <a:effectLst/>
                        </a:rPr>
                        <a:t>                         </a:t>
                      </a:r>
                      <a:r>
                        <a:rPr lang="es-CO" sz="2000" u="none" strike="noStrike" dirty="0" smtClean="0">
                          <a:effectLst/>
                        </a:rPr>
                        <a:t>4,7 </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1800" b="1" u="none" strike="noStrike" dirty="0">
                          <a:solidFill>
                            <a:srgbClr val="FF0000"/>
                          </a:solidFill>
                          <a:effectLst/>
                        </a:rPr>
                        <a:t>-55%</a:t>
                      </a:r>
                      <a:endParaRPr lang="es-CO" sz="1800" b="1" i="0" u="none" strike="noStrike" dirty="0">
                        <a:solidFill>
                          <a:srgbClr val="FF0000"/>
                        </a:solidFill>
                        <a:effectLst/>
                        <a:latin typeface="Calibri"/>
                      </a:endParaRPr>
                    </a:p>
                  </a:txBody>
                  <a:tcPr marL="9525" marR="9525" marT="9525" marB="0" anchor="ctr"/>
                </a:tc>
              </a:tr>
              <a:tr h="323599">
                <a:tc>
                  <a:txBody>
                    <a:bodyPr/>
                    <a:lstStyle/>
                    <a:p>
                      <a:pPr algn="l" fontAlgn="b"/>
                      <a:r>
                        <a:rPr lang="es-CO" sz="2400" b="0" u="none" strike="noStrike" dirty="0" smtClean="0">
                          <a:solidFill>
                            <a:schemeClr val="accent1">
                              <a:lumMod val="75000"/>
                            </a:schemeClr>
                          </a:solidFill>
                          <a:effectLst/>
                        </a:rPr>
                        <a:t>Cerámica</a:t>
                      </a:r>
                      <a:endParaRPr lang="es-CO" sz="2400" b="0" i="0" u="none" strike="noStrike" dirty="0">
                        <a:solidFill>
                          <a:schemeClr val="accent1">
                            <a:lumMod val="75000"/>
                          </a:schemeClr>
                        </a:solidFill>
                        <a:effectLst/>
                        <a:latin typeface="Calibri"/>
                      </a:endParaRPr>
                    </a:p>
                  </a:txBody>
                  <a:tcPr marL="9525" marR="9525" marT="9525" marB="0" anchor="ctr">
                    <a:solidFill>
                      <a:schemeClr val="bg2"/>
                    </a:solidFill>
                  </a:tcPr>
                </a:tc>
                <a:tc>
                  <a:txBody>
                    <a:bodyPr/>
                    <a:lstStyle/>
                    <a:p>
                      <a:pPr algn="ctr" fontAlgn="b"/>
                      <a:r>
                        <a:rPr lang="es-CO" sz="2000" u="none" strike="noStrike" dirty="0">
                          <a:effectLst/>
                        </a:rPr>
                        <a:t>                          </a:t>
                      </a:r>
                      <a:r>
                        <a:rPr lang="es-CO" sz="2000" u="none" strike="noStrike" dirty="0" smtClean="0">
                          <a:effectLst/>
                        </a:rPr>
                        <a:t>5,5 </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2000" u="none" strike="noStrike" dirty="0">
                          <a:effectLst/>
                        </a:rPr>
                        <a:t>                        </a:t>
                      </a:r>
                      <a:r>
                        <a:rPr lang="es-CO" sz="2000" u="none" strike="noStrike" dirty="0" smtClean="0">
                          <a:effectLst/>
                        </a:rPr>
                        <a:t>3,9 </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2000" u="none" strike="noStrike" dirty="0">
                          <a:effectLst/>
                        </a:rPr>
                        <a:t>                          </a:t>
                      </a:r>
                      <a:r>
                        <a:rPr lang="es-CO" sz="2000" u="none" strike="noStrike" dirty="0" smtClean="0">
                          <a:effectLst/>
                        </a:rPr>
                        <a:t>3,1 </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1800" b="1" u="none" strike="noStrike" dirty="0">
                          <a:solidFill>
                            <a:srgbClr val="FF0000"/>
                          </a:solidFill>
                          <a:effectLst/>
                        </a:rPr>
                        <a:t>-42%</a:t>
                      </a:r>
                      <a:endParaRPr lang="es-CO" sz="1800" b="1" i="0" u="none" strike="noStrike" dirty="0">
                        <a:solidFill>
                          <a:srgbClr val="FF0000"/>
                        </a:solidFill>
                        <a:effectLst/>
                        <a:latin typeface="Calibri"/>
                      </a:endParaRPr>
                    </a:p>
                  </a:txBody>
                  <a:tcPr marL="9525" marR="9525" marT="9525" marB="0" anchor="ctr"/>
                </a:tc>
              </a:tr>
              <a:tr h="323599">
                <a:tc>
                  <a:txBody>
                    <a:bodyPr/>
                    <a:lstStyle/>
                    <a:p>
                      <a:pPr algn="l" fontAlgn="b"/>
                      <a:r>
                        <a:rPr lang="pt-BR" sz="2400" b="0" u="none" strike="noStrike" dirty="0">
                          <a:solidFill>
                            <a:schemeClr val="accent1">
                              <a:lumMod val="75000"/>
                            </a:schemeClr>
                          </a:solidFill>
                          <a:effectLst/>
                        </a:rPr>
                        <a:t>Fibras </a:t>
                      </a:r>
                      <a:r>
                        <a:rPr lang="pt-BR" sz="2400" b="0" u="none" strike="noStrike" dirty="0" smtClean="0">
                          <a:solidFill>
                            <a:schemeClr val="accent1">
                              <a:lumMod val="75000"/>
                            </a:schemeClr>
                          </a:solidFill>
                          <a:effectLst/>
                        </a:rPr>
                        <a:t>sintéticas</a:t>
                      </a:r>
                      <a:endParaRPr lang="pt-BR" sz="2400" b="0" i="0" u="none" strike="noStrike" dirty="0">
                        <a:solidFill>
                          <a:schemeClr val="accent1">
                            <a:lumMod val="75000"/>
                          </a:schemeClr>
                        </a:solidFill>
                        <a:effectLst/>
                        <a:latin typeface="Calibri"/>
                      </a:endParaRPr>
                    </a:p>
                  </a:txBody>
                  <a:tcPr marL="9525" marR="9525" marT="9525" marB="0" anchor="ctr">
                    <a:solidFill>
                      <a:schemeClr val="bg2"/>
                    </a:solidFill>
                  </a:tcPr>
                </a:tc>
                <a:tc>
                  <a:txBody>
                    <a:bodyPr/>
                    <a:lstStyle/>
                    <a:p>
                      <a:pPr algn="ctr" fontAlgn="b"/>
                      <a:r>
                        <a:rPr lang="es-CO" sz="2000" u="none" strike="noStrike" dirty="0">
                          <a:effectLst/>
                        </a:rPr>
                        <a:t>                          </a:t>
                      </a:r>
                      <a:r>
                        <a:rPr lang="es-CO" sz="2000" u="none" strike="noStrike" dirty="0" smtClean="0">
                          <a:effectLst/>
                        </a:rPr>
                        <a:t>2,0</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2000" u="none" strike="noStrike" dirty="0">
                          <a:effectLst/>
                        </a:rPr>
                        <a:t>                         </a:t>
                      </a:r>
                      <a:r>
                        <a:rPr lang="es-CO" sz="2000" u="none" strike="noStrike" dirty="0" smtClean="0">
                          <a:effectLst/>
                        </a:rPr>
                        <a:t>3,4 </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2000" u="none" strike="noStrike" dirty="0">
                          <a:effectLst/>
                        </a:rPr>
                        <a:t>                          </a:t>
                      </a:r>
                      <a:r>
                        <a:rPr lang="es-CO" sz="2000" u="none" strike="noStrike" dirty="0" smtClean="0">
                          <a:effectLst/>
                        </a:rPr>
                        <a:t>1,6</a:t>
                      </a:r>
                      <a:endParaRPr lang="es-CO" sz="2000" b="0" i="0" u="none" strike="noStrike" dirty="0">
                        <a:solidFill>
                          <a:srgbClr val="333333"/>
                        </a:solidFill>
                        <a:effectLst/>
                        <a:latin typeface="Calibri"/>
                      </a:endParaRPr>
                    </a:p>
                  </a:txBody>
                  <a:tcPr marL="9525" marR="9525" marT="9525" marB="0" anchor="ctr"/>
                </a:tc>
                <a:tc>
                  <a:txBody>
                    <a:bodyPr/>
                    <a:lstStyle/>
                    <a:p>
                      <a:pPr algn="ctr" fontAlgn="b"/>
                      <a:r>
                        <a:rPr lang="es-CO" sz="1800" b="1" u="none" strike="noStrike" dirty="0">
                          <a:solidFill>
                            <a:srgbClr val="FF0000"/>
                          </a:solidFill>
                          <a:effectLst/>
                        </a:rPr>
                        <a:t>-16%</a:t>
                      </a:r>
                      <a:endParaRPr lang="es-CO" sz="1800" b="1" i="0" u="none" strike="noStrike" dirty="0">
                        <a:solidFill>
                          <a:srgbClr val="FF0000"/>
                        </a:solidFill>
                        <a:effectLst/>
                        <a:latin typeface="Calibri"/>
                      </a:endParaRPr>
                    </a:p>
                  </a:txBody>
                  <a:tcPr marL="9525" marR="9525" marT="9525" marB="0" anchor="ctr"/>
                </a:tc>
              </a:tr>
            </a:tbl>
          </a:graphicData>
        </a:graphic>
      </p:graphicFrame>
      <p:sp>
        <p:nvSpPr>
          <p:cNvPr id="3" name="2 Rectángulo"/>
          <p:cNvSpPr/>
          <p:nvPr/>
        </p:nvSpPr>
        <p:spPr>
          <a:xfrm>
            <a:off x="0" y="359611"/>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3200" b="1" kern="0" dirty="0" smtClean="0">
                <a:solidFill>
                  <a:srgbClr val="FFC000"/>
                </a:solidFill>
                <a:latin typeface="Calibri" pitchFamily="34" charset="0"/>
                <a:cs typeface="Calibri" pitchFamily="34" charset="0"/>
              </a:rPr>
              <a:t>Experiencia de Perú</a:t>
            </a:r>
            <a:endParaRPr lang="es-CO" sz="3200" b="1" kern="0" dirty="0">
              <a:solidFill>
                <a:srgbClr val="FFC000"/>
              </a:solidFill>
              <a:latin typeface="Calibri" pitchFamily="34" charset="0"/>
              <a:cs typeface="Calibri" pitchFamily="34" charset="0"/>
            </a:endParaRPr>
          </a:p>
        </p:txBody>
      </p:sp>
      <p:pic>
        <p:nvPicPr>
          <p:cNvPr id="4" name="3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66209" y="287783"/>
            <a:ext cx="597642" cy="595048"/>
          </a:xfrm>
          <a:prstGeom prst="ellipse">
            <a:avLst/>
          </a:prstGeom>
          <a:effectLst>
            <a:reflection blurRad="6350" stA="52000" endA="300" endPos="6000" dir="5400000" sy="-100000" algn="bl" rotWithShape="0"/>
          </a:effectLst>
        </p:spPr>
      </p:pic>
      <p:sp>
        <p:nvSpPr>
          <p:cNvPr id="5" name="1 CuadroTexto"/>
          <p:cNvSpPr txBox="1"/>
          <p:nvPr/>
        </p:nvSpPr>
        <p:spPr>
          <a:xfrm>
            <a:off x="7275910" y="6577607"/>
            <a:ext cx="1976610" cy="307777"/>
          </a:xfrm>
          <a:prstGeom prst="rect">
            <a:avLst/>
          </a:prstGeom>
          <a:noFill/>
        </p:spPr>
        <p:txBody>
          <a:bodyPr wrap="none" rtlCol="0">
            <a:spAutoFit/>
          </a:bodyPr>
          <a:lstStyle/>
          <a:p>
            <a:r>
              <a:rPr lang="es-CO" sz="1400" dirty="0" smtClean="0">
                <a:solidFill>
                  <a:schemeClr val="bg1">
                    <a:lumMod val="75000"/>
                  </a:schemeClr>
                </a:solidFill>
              </a:rPr>
              <a:t>Fuente: </a:t>
            </a:r>
            <a:r>
              <a:rPr lang="es-CO" sz="1400" dirty="0" err="1" smtClean="0">
                <a:solidFill>
                  <a:schemeClr val="bg1">
                    <a:lumMod val="75000"/>
                  </a:schemeClr>
                </a:solidFill>
              </a:rPr>
              <a:t>Trademap</a:t>
            </a:r>
            <a:r>
              <a:rPr lang="es-CO" sz="1400" dirty="0" smtClean="0">
                <a:solidFill>
                  <a:schemeClr val="bg1">
                    <a:lumMod val="75000"/>
                  </a:schemeClr>
                </a:solidFill>
              </a:rPr>
              <a:t>. 2011</a:t>
            </a:r>
            <a:endParaRPr lang="es-CO" sz="1400" dirty="0">
              <a:solidFill>
                <a:schemeClr val="bg1">
                  <a:lumMod val="75000"/>
                </a:schemeClr>
              </a:solidFill>
            </a:endParaRPr>
          </a:p>
        </p:txBody>
      </p:sp>
    </p:spTree>
    <p:extLst>
      <p:ext uri="{BB962C8B-B14F-4D97-AF65-F5344CB8AC3E}">
        <p14:creationId xmlns="" xmlns:p14="http://schemas.microsoft.com/office/powerpoint/2010/main" val="2096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359611"/>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3200" b="1" kern="0" dirty="0" smtClean="0">
                <a:solidFill>
                  <a:srgbClr val="FFC000"/>
                </a:solidFill>
                <a:latin typeface="Calibri" pitchFamily="34" charset="0"/>
                <a:cs typeface="Calibri" pitchFamily="34" charset="0"/>
              </a:rPr>
              <a:t>Experiencia de Chile</a:t>
            </a:r>
            <a:endParaRPr lang="es-CO" sz="3200" b="1" kern="0" dirty="0">
              <a:solidFill>
                <a:srgbClr val="FFC000"/>
              </a:solidFill>
              <a:latin typeface="Calibri" pitchFamily="34" charset="0"/>
              <a:cs typeface="Calibri" pitchFamily="34" charset="0"/>
            </a:endParaRPr>
          </a:p>
        </p:txBody>
      </p:sp>
      <p:pic>
        <p:nvPicPr>
          <p:cNvPr id="15" name="14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66209" y="287783"/>
            <a:ext cx="597642" cy="595048"/>
          </a:xfrm>
          <a:prstGeom prst="ellipse">
            <a:avLst/>
          </a:prstGeom>
          <a:effectLst>
            <a:reflection blurRad="6350" stA="52000" endA="300" endPos="6000" dir="5400000" sy="-100000" algn="bl" rotWithShape="0"/>
          </a:effectLst>
        </p:spPr>
      </p:pic>
      <p:graphicFrame>
        <p:nvGraphicFramePr>
          <p:cNvPr id="16" name="2 Gráfico"/>
          <p:cNvGraphicFramePr>
            <a:graphicFrameLocks/>
          </p:cNvGraphicFramePr>
          <p:nvPr>
            <p:extLst>
              <p:ext uri="{D42A27DB-BD31-4B8C-83A1-F6EECF244321}">
                <p14:modId xmlns="" xmlns:p14="http://schemas.microsoft.com/office/powerpoint/2010/main" val="1997049287"/>
              </p:ext>
            </p:extLst>
          </p:nvPr>
        </p:nvGraphicFramePr>
        <p:xfrm>
          <a:off x="-121244" y="1834834"/>
          <a:ext cx="9265244" cy="4769611"/>
        </p:xfrm>
        <a:graphic>
          <a:graphicData uri="http://schemas.openxmlformats.org/drawingml/2006/chart">
            <c:chart xmlns:c="http://schemas.openxmlformats.org/drawingml/2006/chart" xmlns:r="http://schemas.openxmlformats.org/officeDocument/2006/relationships" r:id="rId4"/>
          </a:graphicData>
        </a:graphic>
      </p:graphicFrame>
      <p:sp>
        <p:nvSpPr>
          <p:cNvPr id="2" name="1 Título"/>
          <p:cNvSpPr>
            <a:spLocks noGrp="1"/>
          </p:cNvSpPr>
          <p:nvPr>
            <p:ph type="title" idx="4294967295"/>
          </p:nvPr>
        </p:nvSpPr>
        <p:spPr>
          <a:xfrm>
            <a:off x="88840" y="1079195"/>
            <a:ext cx="7686675" cy="502234"/>
          </a:xfrm>
        </p:spPr>
        <p:txBody>
          <a:bodyPr>
            <a:normAutofit fontScale="90000"/>
          </a:bodyPr>
          <a:lstStyle/>
          <a:p>
            <a:r>
              <a:rPr lang="es-CO" sz="2800" b="1" dirty="0" smtClean="0"/>
              <a:t>Comercio de Chile con EE.UU</a:t>
            </a:r>
            <a:endParaRPr lang="es-CO" sz="2800" b="1" dirty="0"/>
          </a:p>
        </p:txBody>
      </p:sp>
      <p:sp>
        <p:nvSpPr>
          <p:cNvPr id="6" name="5 CuadroTexto"/>
          <p:cNvSpPr txBox="1"/>
          <p:nvPr/>
        </p:nvSpPr>
        <p:spPr>
          <a:xfrm>
            <a:off x="3375449" y="4941168"/>
            <a:ext cx="2641827" cy="461665"/>
          </a:xfrm>
          <a:prstGeom prst="rect">
            <a:avLst/>
          </a:prstGeom>
          <a:noFill/>
        </p:spPr>
        <p:txBody>
          <a:bodyPr wrap="square" rtlCol="0">
            <a:spAutoFit/>
          </a:bodyPr>
          <a:lstStyle/>
          <a:p>
            <a:r>
              <a:rPr lang="es-CO" sz="2400" b="1" dirty="0" smtClean="0">
                <a:solidFill>
                  <a:srgbClr val="FF0000"/>
                </a:solidFill>
              </a:rPr>
              <a:t>Después del TLC</a:t>
            </a:r>
            <a:endParaRPr lang="es-CO" sz="2400" b="1" dirty="0">
              <a:solidFill>
                <a:srgbClr val="FF0000"/>
              </a:solidFill>
            </a:endParaRPr>
          </a:p>
        </p:txBody>
      </p:sp>
      <p:sp>
        <p:nvSpPr>
          <p:cNvPr id="7" name="6 CuadroTexto"/>
          <p:cNvSpPr txBox="1"/>
          <p:nvPr/>
        </p:nvSpPr>
        <p:spPr>
          <a:xfrm>
            <a:off x="7524328" y="6536377"/>
            <a:ext cx="1572040" cy="307777"/>
          </a:xfrm>
          <a:prstGeom prst="rect">
            <a:avLst/>
          </a:prstGeom>
          <a:noFill/>
        </p:spPr>
        <p:txBody>
          <a:bodyPr wrap="none" rtlCol="0">
            <a:spAutoFit/>
          </a:bodyPr>
          <a:lstStyle/>
          <a:p>
            <a:r>
              <a:rPr lang="es-CO" sz="1400" dirty="0" smtClean="0">
                <a:solidFill>
                  <a:schemeClr val="bg1">
                    <a:lumMod val="75000"/>
                  </a:schemeClr>
                </a:solidFill>
              </a:rPr>
              <a:t>Fuente: </a:t>
            </a:r>
            <a:r>
              <a:rPr lang="es-CO" sz="1400" dirty="0" err="1" smtClean="0">
                <a:solidFill>
                  <a:schemeClr val="bg1">
                    <a:lumMod val="75000"/>
                  </a:schemeClr>
                </a:solidFill>
              </a:rPr>
              <a:t>Trademap</a:t>
            </a:r>
            <a:r>
              <a:rPr lang="es-CO" sz="1400" dirty="0" smtClean="0">
                <a:solidFill>
                  <a:schemeClr val="bg1">
                    <a:lumMod val="75000"/>
                  </a:schemeClr>
                </a:solidFill>
              </a:rPr>
              <a:t>. </a:t>
            </a:r>
            <a:endParaRPr lang="es-CO" sz="1400" dirty="0">
              <a:solidFill>
                <a:schemeClr val="bg1">
                  <a:lumMod val="75000"/>
                </a:schemeClr>
              </a:solidFill>
            </a:endParaRPr>
          </a:p>
        </p:txBody>
      </p:sp>
      <p:sp>
        <p:nvSpPr>
          <p:cNvPr id="8" name="7 Flecha arriba"/>
          <p:cNvSpPr/>
          <p:nvPr/>
        </p:nvSpPr>
        <p:spPr>
          <a:xfrm>
            <a:off x="5735928" y="5972409"/>
            <a:ext cx="504056" cy="5133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Flecha arriba"/>
          <p:cNvSpPr/>
          <p:nvPr/>
        </p:nvSpPr>
        <p:spPr>
          <a:xfrm>
            <a:off x="2773861" y="5951781"/>
            <a:ext cx="504056" cy="51334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CuadroTexto"/>
          <p:cNvSpPr txBox="1"/>
          <p:nvPr/>
        </p:nvSpPr>
        <p:spPr>
          <a:xfrm>
            <a:off x="6298048" y="6001800"/>
            <a:ext cx="1109599" cy="584775"/>
          </a:xfrm>
          <a:prstGeom prst="rect">
            <a:avLst/>
          </a:prstGeom>
          <a:noFill/>
        </p:spPr>
        <p:txBody>
          <a:bodyPr wrap="none" rtlCol="0">
            <a:spAutoFit/>
          </a:bodyPr>
          <a:lstStyle/>
          <a:p>
            <a:r>
              <a:rPr lang="es-CO" sz="3200" b="1" dirty="0" smtClean="0"/>
              <a:t>336%</a:t>
            </a:r>
            <a:endParaRPr lang="es-CO" sz="3200" b="1" dirty="0"/>
          </a:p>
        </p:txBody>
      </p:sp>
      <p:sp>
        <p:nvSpPr>
          <p:cNvPr id="11" name="10 CuadroTexto"/>
          <p:cNvSpPr txBox="1"/>
          <p:nvPr/>
        </p:nvSpPr>
        <p:spPr>
          <a:xfrm>
            <a:off x="3277917" y="5936695"/>
            <a:ext cx="901209" cy="584775"/>
          </a:xfrm>
          <a:prstGeom prst="rect">
            <a:avLst/>
          </a:prstGeom>
          <a:noFill/>
        </p:spPr>
        <p:txBody>
          <a:bodyPr wrap="none" rtlCol="0">
            <a:spAutoFit/>
          </a:bodyPr>
          <a:lstStyle/>
          <a:p>
            <a:r>
              <a:rPr lang="es-CO" sz="3200" b="1" dirty="0" smtClean="0"/>
              <a:t>80%</a:t>
            </a:r>
            <a:endParaRPr lang="es-CO" sz="3200" b="1" dirty="0"/>
          </a:p>
        </p:txBody>
      </p:sp>
      <p:sp>
        <p:nvSpPr>
          <p:cNvPr id="14" name="13 CuadroTexto"/>
          <p:cNvSpPr txBox="1"/>
          <p:nvPr/>
        </p:nvSpPr>
        <p:spPr>
          <a:xfrm>
            <a:off x="251520" y="1539709"/>
            <a:ext cx="1366080" cy="307777"/>
          </a:xfrm>
          <a:prstGeom prst="rect">
            <a:avLst/>
          </a:prstGeom>
          <a:noFill/>
        </p:spPr>
        <p:txBody>
          <a:bodyPr wrap="none" rtlCol="0">
            <a:spAutoFit/>
          </a:bodyPr>
          <a:lstStyle/>
          <a:p>
            <a:r>
              <a:rPr lang="es-CO" sz="1400" dirty="0"/>
              <a:t>M</a:t>
            </a:r>
            <a:r>
              <a:rPr lang="es-CO" sz="1400" dirty="0" smtClean="0"/>
              <a:t>illones de US$</a:t>
            </a:r>
            <a:endParaRPr lang="es-CO" sz="1400" dirty="0"/>
          </a:p>
        </p:txBody>
      </p:sp>
      <p:pic>
        <p:nvPicPr>
          <p:cNvPr id="17" name="16 Image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943792" y="988887"/>
            <a:ext cx="1020059" cy="682850"/>
          </a:xfrm>
          <a:prstGeom prst="rect">
            <a:avLst/>
          </a:prstGeom>
        </p:spPr>
      </p:pic>
      <p:pic>
        <p:nvPicPr>
          <p:cNvPr id="3" name="2 Imagen"/>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029210" y="204483"/>
            <a:ext cx="1183789" cy="1183789"/>
          </a:xfrm>
          <a:prstGeom prst="rect">
            <a:avLst/>
          </a:prstGeom>
        </p:spPr>
      </p:pic>
    </p:spTree>
    <p:extLst>
      <p:ext uri="{BB962C8B-B14F-4D97-AF65-F5344CB8AC3E}">
        <p14:creationId xmlns="" xmlns:p14="http://schemas.microsoft.com/office/powerpoint/2010/main" val="342372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1057998"/>
            <a:ext cx="4536504" cy="523220"/>
          </a:xfrm>
          <a:prstGeom prst="rect">
            <a:avLst/>
          </a:prstGeom>
          <a:noFill/>
          <a:ln>
            <a:solidFill>
              <a:srgbClr val="FFC000"/>
            </a:solidFill>
          </a:ln>
        </p:spPr>
        <p:txBody>
          <a:bodyPr wrap="square" rtlCol="0">
            <a:spAutoFit/>
          </a:bodyPr>
          <a:lstStyle/>
          <a:p>
            <a:r>
              <a:rPr lang="es-CO" sz="2800" b="1" dirty="0" smtClean="0"/>
              <a:t>Qué vende Chile a EE.UU?</a:t>
            </a:r>
            <a:endParaRPr lang="es-CO" sz="2800" b="1" dirty="0"/>
          </a:p>
        </p:txBody>
      </p:sp>
      <p:graphicFrame>
        <p:nvGraphicFramePr>
          <p:cNvPr id="6" name="3 Gráfico"/>
          <p:cNvGraphicFramePr>
            <a:graphicFrameLocks/>
          </p:cNvGraphicFramePr>
          <p:nvPr>
            <p:extLst>
              <p:ext uri="{D42A27DB-BD31-4B8C-83A1-F6EECF244321}">
                <p14:modId xmlns="" xmlns:p14="http://schemas.microsoft.com/office/powerpoint/2010/main" val="1145783518"/>
              </p:ext>
            </p:extLst>
          </p:nvPr>
        </p:nvGraphicFramePr>
        <p:xfrm>
          <a:off x="230991" y="1635543"/>
          <a:ext cx="8136904" cy="4811514"/>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0" y="359611"/>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3200" b="1" kern="0" dirty="0" smtClean="0">
                <a:solidFill>
                  <a:srgbClr val="FFC000"/>
                </a:solidFill>
                <a:latin typeface="Calibri" pitchFamily="34" charset="0"/>
                <a:cs typeface="Calibri" pitchFamily="34" charset="0"/>
              </a:rPr>
              <a:t>Experiencia de Chile</a:t>
            </a:r>
            <a:endParaRPr lang="es-CO" sz="3200" b="1" kern="0" dirty="0">
              <a:solidFill>
                <a:srgbClr val="FFC000"/>
              </a:solidFill>
              <a:latin typeface="Calibri" pitchFamily="34" charset="0"/>
              <a:cs typeface="Calibri" pitchFamily="34" charset="0"/>
            </a:endParaRPr>
          </a:p>
        </p:txBody>
      </p:sp>
      <p:pic>
        <p:nvPicPr>
          <p:cNvPr id="8" name="7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66209" y="287783"/>
            <a:ext cx="597642" cy="595048"/>
          </a:xfrm>
          <a:prstGeom prst="ellipse">
            <a:avLst/>
          </a:prstGeom>
          <a:effectLst>
            <a:reflection blurRad="6350" stA="52000" endA="300" endPos="6000" dir="5400000" sy="-100000" algn="bl" rotWithShape="0"/>
          </a:effectLst>
        </p:spPr>
      </p:pic>
      <p:sp>
        <p:nvSpPr>
          <p:cNvPr id="9" name="1 CuadroTexto"/>
          <p:cNvSpPr txBox="1"/>
          <p:nvPr/>
        </p:nvSpPr>
        <p:spPr>
          <a:xfrm>
            <a:off x="7384955" y="6536377"/>
            <a:ext cx="1723549" cy="276999"/>
          </a:xfrm>
          <a:prstGeom prst="rect">
            <a:avLst/>
          </a:prstGeom>
          <a:noFill/>
        </p:spPr>
        <p:txBody>
          <a:bodyPr wrap="none" rtlCol="0">
            <a:spAutoFit/>
          </a:bodyPr>
          <a:lstStyle/>
          <a:p>
            <a:r>
              <a:rPr lang="es-CO" sz="1200" dirty="0" smtClean="0">
                <a:solidFill>
                  <a:schemeClr val="bg1">
                    <a:lumMod val="75000"/>
                  </a:schemeClr>
                </a:solidFill>
              </a:rPr>
              <a:t>Fuente: </a:t>
            </a:r>
            <a:r>
              <a:rPr lang="es-CO" sz="1200" dirty="0" err="1" smtClean="0">
                <a:solidFill>
                  <a:schemeClr val="bg1">
                    <a:lumMod val="75000"/>
                  </a:schemeClr>
                </a:solidFill>
              </a:rPr>
              <a:t>Trademap</a:t>
            </a:r>
            <a:r>
              <a:rPr lang="es-CO" sz="1200" dirty="0" smtClean="0">
                <a:solidFill>
                  <a:schemeClr val="bg1">
                    <a:lumMod val="75000"/>
                  </a:schemeClr>
                </a:solidFill>
              </a:rPr>
              <a:t>. 2011</a:t>
            </a:r>
            <a:endParaRPr lang="es-CO" sz="1200" dirty="0">
              <a:solidFill>
                <a:schemeClr val="bg1">
                  <a:lumMod val="75000"/>
                </a:schemeClr>
              </a:solidFill>
            </a:endParaRPr>
          </a:p>
        </p:txBody>
      </p:sp>
    </p:spTree>
    <p:extLst>
      <p:ext uri="{BB962C8B-B14F-4D97-AF65-F5344CB8AC3E}">
        <p14:creationId xmlns="" xmlns:p14="http://schemas.microsoft.com/office/powerpoint/2010/main" val="323345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1875516329"/>
              </p:ext>
            </p:extLst>
          </p:nvPr>
        </p:nvGraphicFramePr>
        <p:xfrm>
          <a:off x="539552" y="1196752"/>
          <a:ext cx="8280919" cy="5238353"/>
        </p:xfrm>
        <a:graphic>
          <a:graphicData uri="http://schemas.openxmlformats.org/drawingml/2006/table">
            <a:tbl>
              <a:tblPr firstRow="1" firstCol="1">
                <a:tableStyleId>{21E4AEA4-8DFA-4A89-87EB-49C32662AFE0}</a:tableStyleId>
              </a:tblPr>
              <a:tblGrid>
                <a:gridCol w="3456384"/>
                <a:gridCol w="1168994"/>
                <a:gridCol w="1492057"/>
                <a:gridCol w="969838"/>
                <a:gridCol w="1193646"/>
              </a:tblGrid>
              <a:tr h="1152128">
                <a:tc>
                  <a:txBody>
                    <a:bodyPr/>
                    <a:lstStyle/>
                    <a:p>
                      <a:pPr marL="0" algn="ctr" rtl="0" eaLnBrk="1" fontAlgn="b" latinLnBrk="0" hangingPunct="1"/>
                      <a:r>
                        <a:rPr kumimoji="0" lang="es-CO" sz="2400" u="none" strike="noStrike" kern="1200" dirty="0" smtClean="0">
                          <a:solidFill>
                            <a:srgbClr val="FFC000"/>
                          </a:solidFill>
                          <a:effectLst/>
                        </a:rPr>
                        <a:t>PRODUCTOS</a:t>
                      </a:r>
                      <a:r>
                        <a:rPr kumimoji="0" lang="es-CO" sz="2400" u="none" strike="noStrike" kern="1200" baseline="0" dirty="0" smtClean="0">
                          <a:solidFill>
                            <a:srgbClr val="FFC000"/>
                          </a:solidFill>
                          <a:effectLst/>
                        </a:rPr>
                        <a:t> DE MAYOR CRECIMIENTO</a:t>
                      </a:r>
                    </a:p>
                    <a:p>
                      <a:pPr marL="0" algn="ctr" rtl="0" eaLnBrk="1" fontAlgn="b" latinLnBrk="0" hangingPunct="1"/>
                      <a:r>
                        <a:rPr kumimoji="0" lang="es-CO" sz="1800" u="none" strike="noStrike" kern="1200" dirty="0" smtClean="0">
                          <a:effectLst/>
                        </a:rPr>
                        <a:t>(</a:t>
                      </a:r>
                      <a:r>
                        <a:rPr kumimoji="0" lang="es-CO" sz="1800" u="none" strike="noStrike" kern="1200" dirty="0" err="1" smtClean="0">
                          <a:effectLst/>
                        </a:rPr>
                        <a:t>Mill</a:t>
                      </a:r>
                      <a:r>
                        <a:rPr kumimoji="0" lang="es-CO" sz="1800" u="none" strike="noStrike" kern="1200" dirty="0" smtClean="0">
                          <a:effectLst/>
                        </a:rPr>
                        <a:t> US$)</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2010</a:t>
                      </a:r>
                      <a:endParaRPr kumimoji="0" lang="es-CO" sz="1800" b="1" u="none" strike="noStrike" kern="1200" dirty="0" smtClean="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2011</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2012</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CO" sz="1800" u="none" strike="noStrike" kern="1200" dirty="0" smtClean="0">
                          <a:effectLst/>
                        </a:rPr>
                        <a:t>CREC. 2004 -2012</a:t>
                      </a:r>
                      <a:endParaRPr kumimoji="0" lang="es-CO" sz="1800" b="1" u="none" strike="noStrike" kern="1200" dirty="0" smtClean="0">
                        <a:solidFill>
                          <a:schemeClr val="accent1">
                            <a:lumMod val="75000"/>
                          </a:schemeClr>
                        </a:solidFill>
                        <a:effectLst/>
                        <a:latin typeface="+mn-lt"/>
                        <a:ea typeface="+mn-ea"/>
                        <a:cs typeface="+mn-cs"/>
                      </a:endParaRPr>
                    </a:p>
                  </a:txBody>
                  <a:tcPr marL="9525" marR="9525" marT="9525" marB="0" anchor="ctr"/>
                </a:tc>
              </a:tr>
              <a:tr h="0">
                <a:tc>
                  <a:txBody>
                    <a:bodyPr/>
                    <a:lstStyle/>
                    <a:p>
                      <a:pPr algn="l" fontAlgn="b"/>
                      <a:r>
                        <a:rPr lang="es-CO" sz="1800" b="0" i="0" u="none" strike="noStrike" dirty="0">
                          <a:solidFill>
                            <a:srgbClr val="333333"/>
                          </a:solidFill>
                          <a:effectLst/>
                          <a:latin typeface="Calibri"/>
                        </a:rPr>
                        <a:t>Cobre y sus  manufacturas </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2,090,2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3,137,3</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3,316,2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274%</a:t>
                      </a:r>
                    </a:p>
                  </a:txBody>
                  <a:tcPr marL="9525" marR="9525" marT="9525" marB="0" anchor="ctr"/>
                </a:tc>
              </a:tr>
              <a:tr h="0">
                <a:tc>
                  <a:txBody>
                    <a:bodyPr/>
                    <a:lstStyle/>
                    <a:p>
                      <a:pPr algn="l" fontAlgn="b"/>
                      <a:r>
                        <a:rPr lang="es-CO" sz="1800" b="0" i="0" u="none" strike="noStrike" dirty="0">
                          <a:solidFill>
                            <a:srgbClr val="333333"/>
                          </a:solidFill>
                          <a:effectLst/>
                          <a:latin typeface="Calibri"/>
                        </a:rPr>
                        <a:t>Piedras preciosas, semipreciosas </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270,6</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417,2</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424,3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a:solidFill>
                            <a:srgbClr val="000000"/>
                          </a:solidFill>
                          <a:effectLst/>
                          <a:latin typeface="Calibri"/>
                        </a:rPr>
                        <a:t>201%</a:t>
                      </a:r>
                    </a:p>
                  </a:txBody>
                  <a:tcPr marL="9525" marR="9525" marT="9525" marB="0" anchor="ctr"/>
                </a:tc>
              </a:tr>
              <a:tr h="0">
                <a:tc>
                  <a:txBody>
                    <a:bodyPr/>
                    <a:lstStyle/>
                    <a:p>
                      <a:pPr algn="l" fontAlgn="b"/>
                      <a:r>
                        <a:rPr lang="es-CO" sz="1800" b="0" i="0" u="none" strike="noStrike">
                          <a:solidFill>
                            <a:srgbClr val="333333"/>
                          </a:solidFill>
                          <a:effectLst/>
                          <a:latin typeface="Calibri"/>
                        </a:rPr>
                        <a:t>Químicos</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223,5</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378,7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397,9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a:solidFill>
                            <a:srgbClr val="000000"/>
                          </a:solidFill>
                          <a:effectLst/>
                          <a:latin typeface="Calibri"/>
                        </a:rPr>
                        <a:t>179%</a:t>
                      </a:r>
                    </a:p>
                  </a:txBody>
                  <a:tcPr marL="9525" marR="9525" marT="9525" marB="0" anchor="ctr"/>
                </a:tc>
              </a:tr>
              <a:tr h="0">
                <a:tc>
                  <a:txBody>
                    <a:bodyPr/>
                    <a:lstStyle/>
                    <a:p>
                      <a:pPr algn="l" fontAlgn="b"/>
                      <a:r>
                        <a:rPr lang="es-CO" sz="1800" b="0" i="0" u="none" strike="noStrike">
                          <a:solidFill>
                            <a:srgbClr val="333333"/>
                          </a:solidFill>
                          <a:effectLst/>
                          <a:latin typeface="Calibri"/>
                        </a:rPr>
                        <a:t>Bebidas,alcohol y vinagre</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247,7</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279,0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306,0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110%</a:t>
                      </a:r>
                    </a:p>
                  </a:txBody>
                  <a:tcPr marL="9525" marR="9525" marT="9525" marB="0" anchor="ctr"/>
                </a:tc>
              </a:tr>
              <a:tr h="0">
                <a:tc>
                  <a:txBody>
                    <a:bodyPr/>
                    <a:lstStyle/>
                    <a:p>
                      <a:pPr algn="l" fontAlgn="b"/>
                      <a:r>
                        <a:rPr lang="es-CO" sz="1800" b="0" i="0" u="none" strike="noStrike" dirty="0">
                          <a:solidFill>
                            <a:srgbClr val="333333"/>
                          </a:solidFill>
                          <a:effectLst/>
                          <a:latin typeface="Calibri"/>
                        </a:rPr>
                        <a:t>Caucho y manufacturas de caucho</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71,6</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221,0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291,0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470%</a:t>
                      </a:r>
                    </a:p>
                  </a:txBody>
                  <a:tcPr marL="9525" marR="9525" marT="9525" marB="0" anchor="ctr"/>
                </a:tc>
              </a:tr>
              <a:tr h="0">
                <a:tc>
                  <a:txBody>
                    <a:bodyPr/>
                    <a:lstStyle/>
                    <a:p>
                      <a:pPr algn="l" fontAlgn="b"/>
                      <a:r>
                        <a:rPr lang="es-CO" sz="1800" b="0" i="0" u="none" strike="noStrike" dirty="0">
                          <a:solidFill>
                            <a:srgbClr val="333333"/>
                          </a:solidFill>
                          <a:effectLst/>
                          <a:latin typeface="Calibri"/>
                        </a:rPr>
                        <a:t>Cereales</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126,2</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135,8</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186,0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a:solidFill>
                            <a:srgbClr val="000000"/>
                          </a:solidFill>
                          <a:effectLst/>
                          <a:latin typeface="Calibri"/>
                        </a:rPr>
                        <a:t>301%</a:t>
                      </a:r>
                    </a:p>
                  </a:txBody>
                  <a:tcPr marL="9525" marR="9525" marT="9525" marB="0" anchor="ctr"/>
                </a:tc>
              </a:tr>
              <a:tr h="0">
                <a:tc>
                  <a:txBody>
                    <a:bodyPr/>
                    <a:lstStyle/>
                    <a:p>
                      <a:pPr algn="l" fontAlgn="b"/>
                      <a:r>
                        <a:rPr lang="es-CO" sz="1800" b="0" i="0" u="none" strike="noStrike">
                          <a:solidFill>
                            <a:srgbClr val="333333"/>
                          </a:solidFill>
                          <a:effectLst/>
                          <a:latin typeface="Calibri"/>
                        </a:rPr>
                        <a:t>Fundicion, hierro y acero</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100,5</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90,9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116,8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702%</a:t>
                      </a:r>
                    </a:p>
                  </a:txBody>
                  <a:tcPr marL="9525" marR="9525" marT="9525" marB="0" anchor="ctr"/>
                </a:tc>
              </a:tr>
              <a:tr h="0">
                <a:tc>
                  <a:txBody>
                    <a:bodyPr/>
                    <a:lstStyle/>
                    <a:p>
                      <a:pPr algn="l" fontAlgn="b"/>
                      <a:r>
                        <a:rPr lang="es-CO" sz="1800" b="0" i="0" u="none" strike="noStrike" dirty="0">
                          <a:solidFill>
                            <a:srgbClr val="333333"/>
                          </a:solidFill>
                          <a:effectLst/>
                          <a:latin typeface="Calibri"/>
                        </a:rPr>
                        <a:t>Abonos</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27,0</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33,4</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95,0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383%</a:t>
                      </a:r>
                    </a:p>
                  </a:txBody>
                  <a:tcPr marL="9525" marR="9525" marT="9525" marB="0" anchor="ctr"/>
                </a:tc>
              </a:tr>
              <a:tr h="0">
                <a:tc>
                  <a:txBody>
                    <a:bodyPr/>
                    <a:lstStyle/>
                    <a:p>
                      <a:pPr algn="l" fontAlgn="b"/>
                      <a:r>
                        <a:rPr lang="es-CO" sz="1800" b="0" i="0" u="none" strike="noStrike">
                          <a:solidFill>
                            <a:srgbClr val="333333"/>
                          </a:solidFill>
                          <a:effectLst/>
                          <a:latin typeface="Calibri"/>
                        </a:rPr>
                        <a:t>Semillas y frutos oleaginosos</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83,9</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114,6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94,4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159%</a:t>
                      </a:r>
                    </a:p>
                  </a:txBody>
                  <a:tcPr marL="9525" marR="9525" marT="9525" marB="0" anchor="ctr"/>
                </a:tc>
              </a:tr>
              <a:tr h="0">
                <a:tc>
                  <a:txBody>
                    <a:bodyPr/>
                    <a:lstStyle/>
                    <a:p>
                      <a:pPr algn="l" fontAlgn="b"/>
                      <a:r>
                        <a:rPr lang="es-CO" sz="1800" b="0" i="0" u="none" strike="noStrike">
                          <a:solidFill>
                            <a:srgbClr val="333333"/>
                          </a:solidFill>
                          <a:effectLst/>
                          <a:latin typeface="Calibri"/>
                        </a:rPr>
                        <a:t>Carne y despojos comestibles</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46,4</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52,5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74,1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3493%</a:t>
                      </a:r>
                    </a:p>
                  </a:txBody>
                  <a:tcPr marL="9525" marR="9525" marT="9525" marB="0" anchor="ctr"/>
                </a:tc>
              </a:tr>
              <a:tr h="0">
                <a:tc>
                  <a:txBody>
                    <a:bodyPr/>
                    <a:lstStyle/>
                    <a:p>
                      <a:pPr algn="l" fontAlgn="b"/>
                      <a:r>
                        <a:rPr lang="es-CO" sz="1800" b="0" i="0" u="none" strike="noStrike">
                          <a:solidFill>
                            <a:srgbClr val="333333"/>
                          </a:solidFill>
                          <a:effectLst/>
                          <a:latin typeface="Calibri"/>
                        </a:rPr>
                        <a:t>Grasas y aceites </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7,8</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12,7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24,2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2796%</a:t>
                      </a:r>
                    </a:p>
                  </a:txBody>
                  <a:tcPr marL="9525" marR="9525" marT="9525" marB="0" anchor="ctr"/>
                </a:tc>
              </a:tr>
              <a:tr h="0">
                <a:tc>
                  <a:txBody>
                    <a:bodyPr/>
                    <a:lstStyle/>
                    <a:p>
                      <a:pPr algn="l" fontAlgn="b"/>
                      <a:r>
                        <a:rPr lang="es-CO" sz="1800" b="0" i="0" u="none" strike="noStrike">
                          <a:solidFill>
                            <a:srgbClr val="333333"/>
                          </a:solidFill>
                          <a:effectLst/>
                          <a:latin typeface="Calibri"/>
                        </a:rPr>
                        <a:t>Alimento para animales</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19,6</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15,4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24,0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1041%</a:t>
                      </a:r>
                    </a:p>
                  </a:txBody>
                  <a:tcPr marL="9525" marR="9525" marT="9525" marB="0" anchor="ctr"/>
                </a:tc>
              </a:tr>
              <a:tr h="0">
                <a:tc>
                  <a:txBody>
                    <a:bodyPr/>
                    <a:lstStyle/>
                    <a:p>
                      <a:pPr algn="l" fontAlgn="b"/>
                      <a:r>
                        <a:rPr lang="es-CO" sz="1800" b="0" i="0" u="none" strike="noStrike">
                          <a:solidFill>
                            <a:srgbClr val="333333"/>
                          </a:solidFill>
                          <a:effectLst/>
                          <a:latin typeface="Calibri"/>
                        </a:rPr>
                        <a:t>Productos de la molinera</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25,2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32,5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smtClean="0">
                          <a:solidFill>
                            <a:srgbClr val="333333"/>
                          </a:solidFill>
                          <a:effectLst/>
                          <a:latin typeface="Calibri"/>
                        </a:rPr>
                        <a:t>24,0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000000"/>
                          </a:solidFill>
                          <a:effectLst/>
                          <a:latin typeface="Calibri"/>
                        </a:rPr>
                        <a:t>59950%</a:t>
                      </a:r>
                    </a:p>
                  </a:txBody>
                  <a:tcPr marL="9525" marR="9525" marT="9525" marB="0" anchor="ctr"/>
                </a:tc>
              </a:tr>
            </a:tbl>
          </a:graphicData>
        </a:graphic>
      </p:graphicFrame>
      <p:sp>
        <p:nvSpPr>
          <p:cNvPr id="3" name="2 Rectángulo"/>
          <p:cNvSpPr/>
          <p:nvPr/>
        </p:nvSpPr>
        <p:spPr>
          <a:xfrm>
            <a:off x="0" y="359611"/>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3200" b="1" kern="0" dirty="0" smtClean="0">
                <a:solidFill>
                  <a:srgbClr val="FFC000"/>
                </a:solidFill>
                <a:latin typeface="Calibri" pitchFamily="34" charset="0"/>
                <a:cs typeface="Calibri" pitchFamily="34" charset="0"/>
              </a:rPr>
              <a:t>Experiencia de Chile</a:t>
            </a:r>
            <a:endParaRPr lang="es-CO" sz="3200" b="1" kern="0" dirty="0">
              <a:solidFill>
                <a:srgbClr val="FFC000"/>
              </a:solidFill>
              <a:latin typeface="Calibri" pitchFamily="34" charset="0"/>
              <a:cs typeface="Calibri" pitchFamily="34" charset="0"/>
            </a:endParaRPr>
          </a:p>
        </p:txBody>
      </p:sp>
      <p:pic>
        <p:nvPicPr>
          <p:cNvPr id="4" name="3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66209" y="287783"/>
            <a:ext cx="597642" cy="595048"/>
          </a:xfrm>
          <a:prstGeom prst="ellipse">
            <a:avLst/>
          </a:prstGeom>
          <a:effectLst>
            <a:reflection blurRad="6350" stA="52000" endA="300" endPos="6000" dir="5400000" sy="-100000" algn="bl" rotWithShape="0"/>
          </a:effectLst>
        </p:spPr>
      </p:pic>
      <p:sp>
        <p:nvSpPr>
          <p:cNvPr id="5" name="1 CuadroTexto"/>
          <p:cNvSpPr txBox="1"/>
          <p:nvPr/>
        </p:nvSpPr>
        <p:spPr>
          <a:xfrm>
            <a:off x="7384955" y="6536377"/>
            <a:ext cx="1723549" cy="276999"/>
          </a:xfrm>
          <a:prstGeom prst="rect">
            <a:avLst/>
          </a:prstGeom>
          <a:noFill/>
        </p:spPr>
        <p:txBody>
          <a:bodyPr wrap="none" rtlCol="0">
            <a:spAutoFit/>
          </a:bodyPr>
          <a:lstStyle/>
          <a:p>
            <a:r>
              <a:rPr lang="es-CO" sz="1200" dirty="0" smtClean="0">
                <a:solidFill>
                  <a:schemeClr val="bg1">
                    <a:lumMod val="75000"/>
                  </a:schemeClr>
                </a:solidFill>
              </a:rPr>
              <a:t>Fuente: </a:t>
            </a:r>
            <a:r>
              <a:rPr lang="es-CO" sz="1200" dirty="0" err="1" smtClean="0">
                <a:solidFill>
                  <a:schemeClr val="bg1">
                    <a:lumMod val="75000"/>
                  </a:schemeClr>
                </a:solidFill>
              </a:rPr>
              <a:t>Trademap</a:t>
            </a:r>
            <a:r>
              <a:rPr lang="es-CO" sz="1200" dirty="0" smtClean="0">
                <a:solidFill>
                  <a:schemeClr val="bg1">
                    <a:lumMod val="75000"/>
                  </a:schemeClr>
                </a:solidFill>
              </a:rPr>
              <a:t>. 2011</a:t>
            </a:r>
            <a:endParaRPr lang="es-CO" sz="1200" dirty="0">
              <a:solidFill>
                <a:schemeClr val="bg1">
                  <a:lumMod val="75000"/>
                </a:schemeClr>
              </a:solidFill>
            </a:endParaRPr>
          </a:p>
        </p:txBody>
      </p:sp>
    </p:spTree>
    <p:extLst>
      <p:ext uri="{BB962C8B-B14F-4D97-AF65-F5344CB8AC3E}">
        <p14:creationId xmlns="" xmlns:p14="http://schemas.microsoft.com/office/powerpoint/2010/main" val="335553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3698392715"/>
              </p:ext>
            </p:extLst>
          </p:nvPr>
        </p:nvGraphicFramePr>
        <p:xfrm>
          <a:off x="251520" y="1196752"/>
          <a:ext cx="8568953" cy="5379325"/>
        </p:xfrm>
        <a:graphic>
          <a:graphicData uri="http://schemas.openxmlformats.org/drawingml/2006/table">
            <a:tbl>
              <a:tblPr firstRow="1" firstCol="1">
                <a:tableStyleId>{93296810-A885-4BE3-A3E7-6D5BEEA58F35}</a:tableStyleId>
              </a:tblPr>
              <a:tblGrid>
                <a:gridCol w="3816424"/>
                <a:gridCol w="1674361"/>
                <a:gridCol w="1031602"/>
                <a:gridCol w="1048241"/>
                <a:gridCol w="998325"/>
              </a:tblGrid>
              <a:tr h="366507">
                <a:tc>
                  <a:txBody>
                    <a:bodyPr/>
                    <a:lstStyle/>
                    <a:p>
                      <a:pPr algn="l" fontAlgn="b"/>
                      <a:r>
                        <a:rPr lang="es-CO" sz="2000" u="none" strike="noStrike" baseline="0" dirty="0" smtClean="0">
                          <a:solidFill>
                            <a:srgbClr val="FFC000"/>
                          </a:solidFill>
                          <a:effectLst/>
                        </a:rPr>
                        <a:t>P</a:t>
                      </a:r>
                      <a:r>
                        <a:rPr lang="es-CO" sz="2000" b="1" u="none" strike="noStrike" baseline="0" dirty="0" smtClean="0">
                          <a:solidFill>
                            <a:srgbClr val="FFC000"/>
                          </a:solidFill>
                          <a:effectLst/>
                        </a:rPr>
                        <a:t>RODUCTOS QUE DECRECIERON</a:t>
                      </a:r>
                    </a:p>
                    <a:p>
                      <a:pPr algn="ctr" fontAlgn="b"/>
                      <a:r>
                        <a:rPr lang="es-CO" sz="2000" u="none" strike="noStrike" baseline="0" dirty="0" smtClean="0">
                          <a:solidFill>
                            <a:srgbClr val="FFC000"/>
                          </a:solidFill>
                          <a:effectLst/>
                        </a:rPr>
                        <a:t> </a:t>
                      </a:r>
                      <a:r>
                        <a:rPr lang="es-CO" sz="1600" u="none" strike="noStrike" baseline="0" dirty="0" smtClean="0">
                          <a:effectLst/>
                        </a:rPr>
                        <a:t>( </a:t>
                      </a:r>
                      <a:r>
                        <a:rPr lang="es-CO" sz="1600" u="none" strike="noStrike" baseline="0" dirty="0" err="1" smtClean="0">
                          <a:effectLst/>
                        </a:rPr>
                        <a:t>Mill</a:t>
                      </a:r>
                      <a:r>
                        <a:rPr lang="es-CO" sz="1600" u="none" strike="noStrike" baseline="0" dirty="0" smtClean="0">
                          <a:effectLst/>
                        </a:rPr>
                        <a:t> US$)</a:t>
                      </a:r>
                      <a:endParaRPr lang="es-CO" sz="1600" b="0" i="0" u="none" strike="noStrike" dirty="0">
                        <a:solidFill>
                          <a:srgbClr val="333333"/>
                        </a:solidFill>
                        <a:effectLst/>
                        <a:latin typeface="Calibri"/>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2010</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2011</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2012</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CREC. 2004 -2012</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r>
              <a:tr h="366507">
                <a:tc>
                  <a:txBody>
                    <a:bodyPr/>
                    <a:lstStyle/>
                    <a:p>
                      <a:pPr algn="l" fontAlgn="b"/>
                      <a:r>
                        <a:rPr lang="es-CO" sz="1800" b="0" i="0" u="none" strike="noStrike" dirty="0" smtClean="0">
                          <a:solidFill>
                            <a:srgbClr val="333333"/>
                          </a:solidFill>
                          <a:effectLst/>
                          <a:latin typeface="Calibri"/>
                        </a:rPr>
                        <a:t>Madera</a:t>
                      </a:r>
                      <a:r>
                        <a:rPr lang="es-CO" sz="1800" b="0" i="0" u="none" strike="noStrike" baseline="0" dirty="0" smtClean="0">
                          <a:solidFill>
                            <a:srgbClr val="333333"/>
                          </a:solidFill>
                          <a:effectLst/>
                          <a:latin typeface="Calibri"/>
                        </a:rPr>
                        <a:t> </a:t>
                      </a:r>
                      <a:r>
                        <a:rPr lang="es-CO" sz="1800" b="0" i="0" u="none" strike="noStrike" dirty="0" smtClean="0">
                          <a:solidFill>
                            <a:srgbClr val="333333"/>
                          </a:solidFill>
                          <a:effectLst/>
                          <a:latin typeface="Calibri"/>
                        </a:rPr>
                        <a:t>y </a:t>
                      </a:r>
                      <a:r>
                        <a:rPr lang="es-CO" sz="1800" b="0" i="0" u="none" strike="noStrike" dirty="0">
                          <a:solidFill>
                            <a:srgbClr val="333333"/>
                          </a:solidFill>
                          <a:effectLst/>
                          <a:latin typeface="Calibri"/>
                        </a:rPr>
                        <a:t>sus  manufacturas </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518,7</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560,7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530,7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FF0000"/>
                          </a:solidFill>
                          <a:effectLst/>
                          <a:latin typeface="Calibri"/>
                        </a:rPr>
                        <a:t>-42%</a:t>
                      </a:r>
                    </a:p>
                  </a:txBody>
                  <a:tcPr marL="9525" marR="9525" marT="9525" marB="0" anchor="ctr"/>
                </a:tc>
              </a:tr>
              <a:tr h="482716">
                <a:tc>
                  <a:txBody>
                    <a:bodyPr/>
                    <a:lstStyle/>
                    <a:p>
                      <a:pPr algn="l" fontAlgn="b"/>
                      <a:r>
                        <a:rPr lang="es-CO" sz="1800" b="0" i="0" u="none" strike="noStrike" dirty="0">
                          <a:solidFill>
                            <a:srgbClr val="333333"/>
                          </a:solidFill>
                          <a:effectLst/>
                          <a:latin typeface="Calibri"/>
                        </a:rPr>
                        <a:t>Minerales</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111,4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168,1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104,7</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FF0000"/>
                          </a:solidFill>
                          <a:effectLst/>
                          <a:latin typeface="Calibri"/>
                        </a:rPr>
                        <a:t>-21%</a:t>
                      </a:r>
                    </a:p>
                  </a:txBody>
                  <a:tcPr marL="9525" marR="9525" marT="9525" marB="0" anchor="ctr"/>
                </a:tc>
              </a:tr>
              <a:tr h="598925">
                <a:tc>
                  <a:txBody>
                    <a:bodyPr/>
                    <a:lstStyle/>
                    <a:p>
                      <a:pPr algn="l" fontAlgn="b"/>
                      <a:r>
                        <a:rPr lang="es-CO" sz="1800" b="0" i="0" u="none" strike="noStrike" dirty="0">
                          <a:solidFill>
                            <a:srgbClr val="333333"/>
                          </a:solidFill>
                          <a:effectLst/>
                          <a:latin typeface="Calibri"/>
                        </a:rPr>
                        <a:t>Combustibles  y aceites minerales </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54,9</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79,8</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64,1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a:solidFill>
                            <a:srgbClr val="FF0000"/>
                          </a:solidFill>
                          <a:effectLst/>
                          <a:latin typeface="Calibri"/>
                        </a:rPr>
                        <a:t>-36%</a:t>
                      </a:r>
                    </a:p>
                  </a:txBody>
                  <a:tcPr marL="9525" marR="9525" marT="9525" marB="0" anchor="ctr"/>
                </a:tc>
              </a:tr>
              <a:tr h="366507">
                <a:tc>
                  <a:txBody>
                    <a:bodyPr/>
                    <a:lstStyle/>
                    <a:p>
                      <a:pPr algn="l" fontAlgn="b"/>
                      <a:r>
                        <a:rPr lang="es-CO" sz="1800" b="0" i="0" u="none" strike="noStrike" dirty="0">
                          <a:solidFill>
                            <a:srgbClr val="333333"/>
                          </a:solidFill>
                          <a:effectLst/>
                          <a:latin typeface="Calibri"/>
                        </a:rPr>
                        <a:t>Legumbres y hortalizas</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26,9</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24,5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17,4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FF0000"/>
                          </a:solidFill>
                          <a:effectLst/>
                          <a:latin typeface="Calibri"/>
                        </a:rPr>
                        <a:t>-27%</a:t>
                      </a:r>
                    </a:p>
                  </a:txBody>
                  <a:tcPr marL="9525" marR="9525" marT="9525" marB="0" anchor="ctr"/>
                </a:tc>
              </a:tr>
              <a:tr h="598925">
                <a:tc>
                  <a:txBody>
                    <a:bodyPr/>
                    <a:lstStyle/>
                    <a:p>
                      <a:pPr algn="l" fontAlgn="b"/>
                      <a:r>
                        <a:rPr lang="es-CO" sz="1800" b="0" i="0" u="none" strike="noStrike" dirty="0">
                          <a:solidFill>
                            <a:srgbClr val="333333"/>
                          </a:solidFill>
                          <a:effectLst/>
                          <a:latin typeface="Calibri"/>
                        </a:rPr>
                        <a:t>Muebles</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12,6</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11,3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9,0</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a:solidFill>
                            <a:srgbClr val="FF0000"/>
                          </a:solidFill>
                          <a:effectLst/>
                          <a:latin typeface="Calibri"/>
                        </a:rPr>
                        <a:t>-81%</a:t>
                      </a:r>
                    </a:p>
                  </a:txBody>
                  <a:tcPr marL="9525" marR="9525" marT="9525" marB="0" anchor="ctr"/>
                </a:tc>
              </a:tr>
              <a:tr h="323599">
                <a:tc>
                  <a:txBody>
                    <a:bodyPr/>
                    <a:lstStyle/>
                    <a:p>
                      <a:pPr algn="l" fontAlgn="b"/>
                      <a:r>
                        <a:rPr lang="es-CO" sz="1800" b="0" i="0" u="none" strike="noStrike" dirty="0">
                          <a:solidFill>
                            <a:srgbClr val="333333"/>
                          </a:solidFill>
                          <a:effectLst/>
                          <a:latin typeface="Calibri"/>
                        </a:rPr>
                        <a:t>Químicos</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7,2</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9,5</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7,0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FF0000"/>
                          </a:solidFill>
                          <a:effectLst/>
                          <a:latin typeface="Calibri"/>
                        </a:rPr>
                        <a:t>-94%</a:t>
                      </a:r>
                    </a:p>
                  </a:txBody>
                  <a:tcPr marL="9525" marR="9525" marT="9525" marB="0" anchor="ctr"/>
                </a:tc>
              </a:tr>
              <a:tr h="323599">
                <a:tc>
                  <a:txBody>
                    <a:bodyPr/>
                    <a:lstStyle/>
                    <a:p>
                      <a:pPr algn="l" fontAlgn="b"/>
                      <a:r>
                        <a:rPr lang="es-CO" sz="1800" b="0" i="0" u="none" strike="noStrike" dirty="0">
                          <a:solidFill>
                            <a:srgbClr val="333333"/>
                          </a:solidFill>
                          <a:effectLst/>
                          <a:latin typeface="Calibri"/>
                        </a:rPr>
                        <a:t>Cerámica</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5,6</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8,0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4,3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FF0000"/>
                          </a:solidFill>
                          <a:effectLst/>
                          <a:latin typeface="Calibri"/>
                        </a:rPr>
                        <a:t>-71%</a:t>
                      </a:r>
                    </a:p>
                  </a:txBody>
                  <a:tcPr marL="9525" marR="9525" marT="9525" marB="0" anchor="ctr"/>
                </a:tc>
              </a:tr>
              <a:tr h="323599">
                <a:tc>
                  <a:txBody>
                    <a:bodyPr/>
                    <a:lstStyle/>
                    <a:p>
                      <a:pPr algn="l" fontAlgn="b"/>
                      <a:r>
                        <a:rPr lang="es-CO" sz="1800" b="0" i="0" u="none" strike="noStrike" dirty="0">
                          <a:solidFill>
                            <a:srgbClr val="333333"/>
                          </a:solidFill>
                          <a:effectLst/>
                          <a:latin typeface="Calibri"/>
                        </a:rPr>
                        <a:t>Prendas de vestir</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4,6</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4,6 </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1800" b="0" i="0" u="none" strike="noStrike" dirty="0">
                          <a:solidFill>
                            <a:srgbClr val="333333"/>
                          </a:solidFill>
                          <a:effectLst/>
                          <a:latin typeface="Calibri"/>
                        </a:rPr>
                        <a:t>                         </a:t>
                      </a:r>
                      <a:r>
                        <a:rPr lang="es-CO" sz="1800" b="0" i="0" u="none" strike="noStrike" dirty="0" smtClean="0">
                          <a:solidFill>
                            <a:srgbClr val="333333"/>
                          </a:solidFill>
                          <a:effectLst/>
                          <a:latin typeface="Calibri"/>
                        </a:rPr>
                        <a:t>4,0</a:t>
                      </a:r>
                      <a:endParaRPr lang="es-CO" sz="1800" b="0" i="0" u="none" strike="noStrike" dirty="0">
                        <a:solidFill>
                          <a:srgbClr val="333333"/>
                        </a:solidFill>
                        <a:effectLst/>
                        <a:latin typeface="Calibri"/>
                      </a:endParaRPr>
                    </a:p>
                  </a:txBody>
                  <a:tcPr marL="9525" marR="9525" marT="9525" marB="0" anchor="ctr"/>
                </a:tc>
                <a:tc>
                  <a:txBody>
                    <a:bodyPr/>
                    <a:lstStyle/>
                    <a:p>
                      <a:pPr algn="ctr" fontAlgn="b"/>
                      <a:r>
                        <a:rPr lang="es-CO" sz="2000" b="1" i="0" u="none" strike="noStrike" dirty="0">
                          <a:solidFill>
                            <a:srgbClr val="FF0000"/>
                          </a:solidFill>
                          <a:effectLst/>
                          <a:latin typeface="Calibri"/>
                        </a:rPr>
                        <a:t>-81%</a:t>
                      </a:r>
                    </a:p>
                  </a:txBody>
                  <a:tcPr marL="9525" marR="9525" marT="9525" marB="0" anchor="ctr"/>
                </a:tc>
              </a:tr>
            </a:tbl>
          </a:graphicData>
        </a:graphic>
      </p:graphicFrame>
      <p:sp>
        <p:nvSpPr>
          <p:cNvPr id="3" name="2 Rectángulo"/>
          <p:cNvSpPr/>
          <p:nvPr/>
        </p:nvSpPr>
        <p:spPr>
          <a:xfrm>
            <a:off x="0" y="359611"/>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3200" b="1" kern="0" dirty="0" smtClean="0">
                <a:solidFill>
                  <a:srgbClr val="FFC000"/>
                </a:solidFill>
                <a:latin typeface="Calibri" pitchFamily="34" charset="0"/>
                <a:cs typeface="Calibri" pitchFamily="34" charset="0"/>
              </a:rPr>
              <a:t>Experiencia de Chile</a:t>
            </a:r>
            <a:endParaRPr lang="es-CO" sz="3200" b="1" kern="0" dirty="0">
              <a:solidFill>
                <a:srgbClr val="FFC000"/>
              </a:solidFill>
              <a:latin typeface="Calibri" pitchFamily="34" charset="0"/>
              <a:cs typeface="Calibri" pitchFamily="34" charset="0"/>
            </a:endParaRPr>
          </a:p>
        </p:txBody>
      </p:sp>
      <p:pic>
        <p:nvPicPr>
          <p:cNvPr id="4" name="3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66209" y="287783"/>
            <a:ext cx="597642" cy="595048"/>
          </a:xfrm>
          <a:prstGeom prst="ellipse">
            <a:avLst/>
          </a:prstGeom>
          <a:effectLst>
            <a:reflection blurRad="6350" stA="52000" endA="300" endPos="6000" dir="5400000" sy="-100000" algn="bl" rotWithShape="0"/>
          </a:effectLst>
        </p:spPr>
      </p:pic>
      <p:sp>
        <p:nvSpPr>
          <p:cNvPr id="5" name="1 CuadroTexto"/>
          <p:cNvSpPr txBox="1"/>
          <p:nvPr/>
        </p:nvSpPr>
        <p:spPr>
          <a:xfrm>
            <a:off x="7384955" y="6536377"/>
            <a:ext cx="1723549" cy="276999"/>
          </a:xfrm>
          <a:prstGeom prst="rect">
            <a:avLst/>
          </a:prstGeom>
          <a:noFill/>
        </p:spPr>
        <p:txBody>
          <a:bodyPr wrap="none" rtlCol="0">
            <a:spAutoFit/>
          </a:bodyPr>
          <a:lstStyle/>
          <a:p>
            <a:r>
              <a:rPr lang="es-CO" sz="1200" dirty="0" smtClean="0">
                <a:solidFill>
                  <a:schemeClr val="bg1">
                    <a:lumMod val="75000"/>
                  </a:schemeClr>
                </a:solidFill>
              </a:rPr>
              <a:t>Fuente: </a:t>
            </a:r>
            <a:r>
              <a:rPr lang="es-CO" sz="1200" dirty="0" err="1" smtClean="0">
                <a:solidFill>
                  <a:schemeClr val="bg1">
                    <a:lumMod val="75000"/>
                  </a:schemeClr>
                </a:solidFill>
              </a:rPr>
              <a:t>Trademap</a:t>
            </a:r>
            <a:r>
              <a:rPr lang="es-CO" sz="1200" dirty="0" smtClean="0">
                <a:solidFill>
                  <a:schemeClr val="bg1">
                    <a:lumMod val="75000"/>
                  </a:schemeClr>
                </a:solidFill>
              </a:rPr>
              <a:t>. 2011</a:t>
            </a:r>
            <a:endParaRPr lang="es-CO" sz="1200" dirty="0">
              <a:solidFill>
                <a:schemeClr val="bg1">
                  <a:lumMod val="75000"/>
                </a:schemeClr>
              </a:solidFill>
            </a:endParaRPr>
          </a:p>
        </p:txBody>
      </p:sp>
    </p:spTree>
    <p:extLst>
      <p:ext uri="{BB962C8B-B14F-4D97-AF65-F5344CB8AC3E}">
        <p14:creationId xmlns="" xmlns:p14="http://schemas.microsoft.com/office/powerpoint/2010/main" val="144111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a:graphicFrameLocks/>
          </p:cNvGraphicFramePr>
          <p:nvPr>
            <p:extLst>
              <p:ext uri="{D42A27DB-BD31-4B8C-83A1-F6EECF244321}">
                <p14:modId xmlns="" xmlns:p14="http://schemas.microsoft.com/office/powerpoint/2010/main" val="543126476"/>
              </p:ext>
            </p:extLst>
          </p:nvPr>
        </p:nvGraphicFramePr>
        <p:xfrm>
          <a:off x="733998" y="1916832"/>
          <a:ext cx="7632211"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1763688" y="1176576"/>
            <a:ext cx="4536504" cy="523220"/>
          </a:xfrm>
          <a:prstGeom prst="rect">
            <a:avLst/>
          </a:prstGeom>
          <a:noFill/>
          <a:ln>
            <a:solidFill>
              <a:srgbClr val="FFC000"/>
            </a:solidFill>
          </a:ln>
        </p:spPr>
        <p:txBody>
          <a:bodyPr wrap="square" rtlCol="0">
            <a:spAutoFit/>
          </a:bodyPr>
          <a:lstStyle/>
          <a:p>
            <a:r>
              <a:rPr lang="es-CO" sz="2800" b="1" dirty="0" smtClean="0"/>
              <a:t>Qué compra Chile de EE.UU?</a:t>
            </a:r>
            <a:endParaRPr lang="es-CO" sz="2800" b="1" dirty="0"/>
          </a:p>
        </p:txBody>
      </p:sp>
      <p:sp>
        <p:nvSpPr>
          <p:cNvPr id="5" name="4 Rectángulo"/>
          <p:cNvSpPr/>
          <p:nvPr/>
        </p:nvSpPr>
        <p:spPr>
          <a:xfrm>
            <a:off x="0" y="359611"/>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3200" b="1" kern="0" dirty="0" smtClean="0">
                <a:solidFill>
                  <a:srgbClr val="FFC000"/>
                </a:solidFill>
                <a:latin typeface="Calibri" pitchFamily="34" charset="0"/>
                <a:cs typeface="Calibri" pitchFamily="34" charset="0"/>
              </a:rPr>
              <a:t>Experiencia de Chile</a:t>
            </a:r>
            <a:endParaRPr lang="es-CO" sz="3200" b="1" kern="0" dirty="0">
              <a:solidFill>
                <a:srgbClr val="FFC000"/>
              </a:solidFill>
              <a:latin typeface="Calibri" pitchFamily="34" charset="0"/>
              <a:cs typeface="Calibri" pitchFamily="34" charset="0"/>
            </a:endParaRPr>
          </a:p>
        </p:txBody>
      </p:sp>
      <p:pic>
        <p:nvPicPr>
          <p:cNvPr id="6" name="5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66209" y="287783"/>
            <a:ext cx="597642" cy="595048"/>
          </a:xfrm>
          <a:prstGeom prst="ellipse">
            <a:avLst/>
          </a:prstGeom>
          <a:effectLst>
            <a:reflection blurRad="6350" stA="52000" endA="300" endPos="6000" dir="5400000" sy="-100000" algn="bl" rotWithShape="0"/>
          </a:effectLst>
        </p:spPr>
      </p:pic>
      <p:sp>
        <p:nvSpPr>
          <p:cNvPr id="7" name="1 CuadroTexto"/>
          <p:cNvSpPr txBox="1"/>
          <p:nvPr/>
        </p:nvSpPr>
        <p:spPr>
          <a:xfrm>
            <a:off x="7384955" y="6536377"/>
            <a:ext cx="1723549" cy="276999"/>
          </a:xfrm>
          <a:prstGeom prst="rect">
            <a:avLst/>
          </a:prstGeom>
          <a:noFill/>
        </p:spPr>
        <p:txBody>
          <a:bodyPr wrap="none" rtlCol="0">
            <a:spAutoFit/>
          </a:bodyPr>
          <a:lstStyle/>
          <a:p>
            <a:r>
              <a:rPr lang="es-CO" sz="1200" dirty="0" smtClean="0">
                <a:solidFill>
                  <a:schemeClr val="bg1">
                    <a:lumMod val="75000"/>
                  </a:schemeClr>
                </a:solidFill>
              </a:rPr>
              <a:t>Fuente: </a:t>
            </a:r>
            <a:r>
              <a:rPr lang="es-CO" sz="1200" dirty="0" err="1" smtClean="0">
                <a:solidFill>
                  <a:schemeClr val="bg1">
                    <a:lumMod val="75000"/>
                  </a:schemeClr>
                </a:solidFill>
              </a:rPr>
              <a:t>Trademap</a:t>
            </a:r>
            <a:r>
              <a:rPr lang="es-CO" sz="1200" dirty="0" smtClean="0">
                <a:solidFill>
                  <a:schemeClr val="bg1">
                    <a:lumMod val="75000"/>
                  </a:schemeClr>
                </a:solidFill>
              </a:rPr>
              <a:t>. 2011</a:t>
            </a:r>
            <a:endParaRPr lang="es-CO" sz="1200" dirty="0">
              <a:solidFill>
                <a:schemeClr val="bg1">
                  <a:lumMod val="75000"/>
                </a:schemeClr>
              </a:solidFill>
            </a:endParaRPr>
          </a:p>
        </p:txBody>
      </p:sp>
    </p:spTree>
    <p:extLst>
      <p:ext uri="{BB962C8B-B14F-4D97-AF65-F5344CB8AC3E}">
        <p14:creationId xmlns="" xmlns:p14="http://schemas.microsoft.com/office/powerpoint/2010/main" val="109192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78172" y="1976622"/>
            <a:ext cx="7255784" cy="1569660"/>
          </a:xfrm>
          <a:prstGeom prst="rect">
            <a:avLst/>
          </a:prstGeom>
        </p:spPr>
        <p:txBody>
          <a:bodyPr wrap="square">
            <a:spAutoFit/>
          </a:bodyPr>
          <a:lstStyle/>
          <a:p>
            <a:pPr algn="ctr"/>
            <a:r>
              <a:rPr lang="es-CO" sz="4800" b="1" dirty="0" smtClean="0">
                <a:solidFill>
                  <a:schemeClr val="accent3">
                    <a:lumMod val="75000"/>
                  </a:schemeClr>
                </a:solidFill>
              </a:rPr>
              <a:t>¿Cómo va el Valle del Cauca con el TLC con EE.UU?</a:t>
            </a:r>
            <a:endParaRPr lang="es-CO" sz="4800" b="1" dirty="0">
              <a:solidFill>
                <a:schemeClr val="accent3">
                  <a:lumMod val="75000"/>
                </a:schemeClr>
              </a:solidFill>
            </a:endParaRPr>
          </a:p>
        </p:txBody>
      </p:sp>
      <p:sp>
        <p:nvSpPr>
          <p:cNvPr id="3" name="2 Elipse"/>
          <p:cNvSpPr/>
          <p:nvPr/>
        </p:nvSpPr>
        <p:spPr>
          <a:xfrm>
            <a:off x="541934" y="1688774"/>
            <a:ext cx="636238" cy="575697"/>
          </a:xfrm>
          <a:prstGeom prst="ellipse">
            <a:avLst/>
          </a:prstGeom>
          <a:solidFill>
            <a:srgbClr val="FFC000"/>
          </a:solidFill>
          <a:ln>
            <a:solidFill>
              <a:srgbClr val="FFC000"/>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3 Imagen" descr="USA.png"/>
          <p:cNvPicPr>
            <a:picLocks noChangeAspect="1"/>
          </p:cNvPicPr>
          <p:nvPr/>
        </p:nvPicPr>
        <p:blipFill>
          <a:blip r:embed="rId2" cstate="print"/>
          <a:stretch>
            <a:fillRect/>
          </a:stretch>
        </p:blipFill>
        <p:spPr>
          <a:xfrm>
            <a:off x="7759045" y="633795"/>
            <a:ext cx="599041" cy="37215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 xmlns:p14="http://schemas.microsoft.com/office/powerpoint/2010/main" val="250971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3384737826"/>
              </p:ext>
            </p:extLst>
          </p:nvPr>
        </p:nvGraphicFramePr>
        <p:xfrm>
          <a:off x="285720" y="1268511"/>
          <a:ext cx="3857652" cy="5089447"/>
        </p:xfrm>
        <a:graphic>
          <a:graphicData uri="http://schemas.openxmlformats.org/drawingml/2006/table">
            <a:tbl>
              <a:tblPr/>
              <a:tblGrid>
                <a:gridCol w="1857388"/>
                <a:gridCol w="785818"/>
                <a:gridCol w="1214446"/>
              </a:tblGrid>
              <a:tr h="474649">
                <a:tc rowSpan="2">
                  <a:txBody>
                    <a:bodyPr/>
                    <a:lstStyle/>
                    <a:p>
                      <a:pPr algn="ctr" fontAlgn="ctr"/>
                      <a:r>
                        <a:rPr lang="es-CO" sz="1200" b="1" i="0" u="none" strike="noStrike" dirty="0">
                          <a:solidFill>
                            <a:srgbClr val="FFFFFF"/>
                          </a:solidFill>
                          <a:latin typeface="Arial"/>
                        </a:rPr>
                        <a:t>Departamentos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gridSpan="2">
                  <a:txBody>
                    <a:bodyPr/>
                    <a:lstStyle/>
                    <a:p>
                      <a:pPr algn="ctr" fontAlgn="ctr"/>
                      <a:r>
                        <a:rPr lang="es-MX" sz="1200" b="1" i="0" u="none" strike="noStrike" dirty="0" smtClean="0">
                          <a:solidFill>
                            <a:srgbClr val="FFFFFF"/>
                          </a:solidFill>
                          <a:latin typeface="Arial"/>
                        </a:rPr>
                        <a:t>PER CAPITA EXPORTADOR</a:t>
                      </a:r>
                      <a:endParaRPr lang="es-CO" sz="1200" b="1" i="0" u="none" strike="noStrike" dirty="0">
                        <a:solidFill>
                          <a:srgbClr val="FFFFFF"/>
                        </a:solidFill>
                        <a:latin typeface="Arial"/>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hMerge="1">
                  <a:txBody>
                    <a:bodyPr/>
                    <a:lstStyle/>
                    <a:p>
                      <a:pPr algn="ctr" fontAlgn="ctr"/>
                      <a:endParaRPr lang="es-CO" sz="1200" b="1" i="0" u="none" strike="noStrike" dirty="0">
                        <a:solidFill>
                          <a:srgbClr val="FFFFFF"/>
                        </a:solidFill>
                        <a:latin typeface="Arial"/>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r>
              <a:tr h="253682">
                <a:tc vMerge="1">
                  <a:txBody>
                    <a:bodyPr/>
                    <a:lstStyle/>
                    <a:p>
                      <a:endParaRPr lang="es-CO"/>
                    </a:p>
                  </a:txBody>
                  <a:tcPr/>
                </a:tc>
                <a:tc>
                  <a:txBody>
                    <a:bodyPr/>
                    <a:lstStyle/>
                    <a:p>
                      <a:pPr algn="ctr" fontAlgn="ctr"/>
                      <a:r>
                        <a:rPr lang="es-CO" sz="1200" b="1" i="0" u="none" strike="noStrike" dirty="0" smtClean="0">
                          <a:solidFill>
                            <a:srgbClr val="FFFFFF"/>
                          </a:solidFill>
                          <a:latin typeface="Arial"/>
                        </a:rPr>
                        <a:t>Total</a:t>
                      </a:r>
                      <a:endParaRPr lang="es-CO" sz="1200" b="1" i="0" u="none" strike="noStrike" dirty="0">
                        <a:solidFill>
                          <a:srgbClr val="FFFFFF"/>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s-CO" sz="1200" b="1" i="0" u="none" strike="noStrike" dirty="0" smtClean="0">
                          <a:solidFill>
                            <a:srgbClr val="FFFFFF"/>
                          </a:solidFill>
                          <a:latin typeface="Arial"/>
                        </a:rPr>
                        <a:t>Manufacturas</a:t>
                      </a:r>
                      <a:endParaRPr lang="es-CO" sz="1200" b="1" i="0" u="none" strike="noStrike" dirty="0">
                        <a:solidFill>
                          <a:srgbClr val="FFFFFF"/>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87286">
                <a:tc>
                  <a:txBody>
                    <a:bodyPr/>
                    <a:lstStyle/>
                    <a:p>
                      <a:pPr algn="l" fontAlgn="b"/>
                      <a:r>
                        <a:rPr lang="es-MX" sz="1400" b="1" i="0" u="none" strike="noStrike" dirty="0" smtClean="0">
                          <a:solidFill>
                            <a:schemeClr val="bg1"/>
                          </a:solidFill>
                          <a:latin typeface="Arial"/>
                        </a:rPr>
                        <a:t>COLOMBIA MUNDO</a:t>
                      </a:r>
                      <a:endParaRPr lang="es-CO" sz="1400" b="1" i="0" u="none" strike="noStrike" dirty="0">
                        <a:solidFill>
                          <a:schemeClr val="bg1"/>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tcPr>
                </a:tc>
                <a:tc>
                  <a:txBody>
                    <a:bodyPr/>
                    <a:lstStyle/>
                    <a:p>
                      <a:pPr algn="ctr" fontAlgn="b"/>
                      <a:r>
                        <a:rPr lang="es-MX" sz="1800" b="1" i="0" u="none" strike="noStrike" dirty="0" smtClean="0">
                          <a:solidFill>
                            <a:schemeClr val="bg1"/>
                          </a:solidFill>
                          <a:latin typeface="Arial"/>
                        </a:rPr>
                        <a:t>1,237</a:t>
                      </a:r>
                      <a:endParaRPr lang="es-CO" sz="1800" b="1" i="0" u="none" strike="noStrike" dirty="0">
                        <a:solidFill>
                          <a:schemeClr val="bg1"/>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tcPr>
                </a:tc>
                <a:tc>
                  <a:txBody>
                    <a:bodyPr/>
                    <a:lstStyle/>
                    <a:p>
                      <a:pPr algn="ctr" fontAlgn="b"/>
                      <a:r>
                        <a:rPr lang="es-MX" sz="1800" b="1" i="0" u="none" strike="noStrike" dirty="0" smtClean="0">
                          <a:solidFill>
                            <a:schemeClr val="bg1"/>
                          </a:solidFill>
                          <a:latin typeface="Arial"/>
                        </a:rPr>
                        <a:t>333</a:t>
                      </a:r>
                      <a:endParaRPr lang="es-CO" sz="1800" b="1" i="0" u="none" strike="noStrike" dirty="0">
                        <a:solidFill>
                          <a:schemeClr val="bg1"/>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tcPr>
                </a:tc>
              </a:tr>
              <a:tr h="251989">
                <a:tc>
                  <a:txBody>
                    <a:bodyPr/>
                    <a:lstStyle/>
                    <a:p>
                      <a:pPr algn="l" fontAlgn="b"/>
                      <a:r>
                        <a:rPr lang="es-CO" sz="1400" b="1" i="0" u="none" strike="noStrike" dirty="0" smtClean="0">
                          <a:solidFill>
                            <a:schemeClr val="bg1"/>
                          </a:solidFill>
                          <a:latin typeface="Arial"/>
                        </a:rPr>
                        <a:t>COLOMBIA A </a:t>
                      </a:r>
                      <a:r>
                        <a:rPr lang="es-CO" sz="1400" b="1" i="0" u="none" strike="noStrike" baseline="0" dirty="0" smtClean="0">
                          <a:solidFill>
                            <a:schemeClr val="bg1"/>
                          </a:solidFill>
                          <a:latin typeface="Arial"/>
                        </a:rPr>
                        <a:t> EE.UU</a:t>
                      </a:r>
                      <a:endParaRPr lang="es-CO" sz="1400" b="1" i="0" u="none" strike="noStrike" dirty="0">
                        <a:solidFill>
                          <a:schemeClr val="bg1"/>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tcPr>
                </a:tc>
                <a:tc>
                  <a:txBody>
                    <a:bodyPr/>
                    <a:lstStyle/>
                    <a:p>
                      <a:pPr algn="ctr" fontAlgn="b"/>
                      <a:r>
                        <a:rPr lang="es-CO" sz="1800" b="1" i="0" u="none" strike="noStrike" dirty="0" smtClean="0">
                          <a:solidFill>
                            <a:schemeClr val="bg1"/>
                          </a:solidFill>
                          <a:latin typeface="Arial"/>
                        </a:rPr>
                        <a:t>486</a:t>
                      </a:r>
                      <a:endParaRPr lang="es-CO" sz="1800" b="1" i="0" u="none" strike="noStrike" dirty="0">
                        <a:solidFill>
                          <a:schemeClr val="bg1"/>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tcPr>
                </a:tc>
                <a:tc>
                  <a:txBody>
                    <a:bodyPr/>
                    <a:lstStyle/>
                    <a:p>
                      <a:pPr algn="ctr" fontAlgn="b"/>
                      <a:r>
                        <a:rPr lang="es-CO" sz="1800" b="1" i="0" u="none" strike="noStrike" dirty="0" smtClean="0">
                          <a:solidFill>
                            <a:schemeClr val="bg1"/>
                          </a:solidFill>
                          <a:latin typeface="Arial"/>
                        </a:rPr>
                        <a:t>111</a:t>
                      </a:r>
                      <a:endParaRPr lang="es-CO" sz="1800" b="1" i="0" u="none" strike="noStrike" dirty="0">
                        <a:solidFill>
                          <a:schemeClr val="bg1"/>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tcPr>
                </a:tc>
              </a:tr>
              <a:tr h="251989">
                <a:tc>
                  <a:txBody>
                    <a:bodyPr/>
                    <a:lstStyle/>
                    <a:p>
                      <a:pPr algn="l" fontAlgn="b"/>
                      <a:r>
                        <a:rPr lang="es-CO" sz="1400" b="1" i="0" u="none" strike="noStrike" dirty="0">
                          <a:solidFill>
                            <a:srgbClr val="000000"/>
                          </a:solidFill>
                          <a:latin typeface="Arial"/>
                        </a:rPr>
                        <a:t>ANTIOQUIA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800" b="1" i="0" u="none" strike="noStrike" dirty="0" smtClean="0">
                          <a:solidFill>
                            <a:srgbClr val="000000"/>
                          </a:solidFill>
                          <a:latin typeface="Arial"/>
                        </a:rPr>
                        <a:t>428</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800" b="1" i="0" u="none" strike="noStrike" dirty="0">
                          <a:solidFill>
                            <a:srgbClr val="000000"/>
                          </a:solidFill>
                          <a:latin typeface="Arial"/>
                        </a:rPr>
                        <a:t>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51989">
                <a:tc>
                  <a:txBody>
                    <a:bodyPr/>
                    <a:lstStyle/>
                    <a:p>
                      <a:pPr algn="l" fontAlgn="b"/>
                      <a:r>
                        <a:rPr lang="es-CO" sz="1400" b="1" i="0" u="none" strike="noStrike" dirty="0">
                          <a:solidFill>
                            <a:srgbClr val="000000"/>
                          </a:solidFill>
                          <a:latin typeface="Arial"/>
                        </a:rPr>
                        <a:t>BOLIVAR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431</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989">
                <a:tc>
                  <a:txBody>
                    <a:bodyPr/>
                    <a:lstStyle/>
                    <a:p>
                      <a:pPr algn="l" fontAlgn="b"/>
                      <a:r>
                        <a:rPr lang="es-CO" sz="1400" b="1" i="0" u="none" strike="noStrike" dirty="0">
                          <a:solidFill>
                            <a:srgbClr val="000000"/>
                          </a:solidFill>
                          <a:latin typeface="Arial"/>
                        </a:rPr>
                        <a:t>VALLE DEL CAUCA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CO" sz="1800" b="1" i="0" u="none" strike="noStrike" dirty="0" smtClean="0">
                          <a:solidFill>
                            <a:srgbClr val="000000"/>
                          </a:solidFill>
                          <a:latin typeface="Arial"/>
                        </a:rPr>
                        <a:t>91</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CO" sz="1800" b="1" i="0" u="none" strike="noStrike" dirty="0">
                          <a:solidFill>
                            <a:srgbClr val="000000"/>
                          </a:solidFill>
                          <a:latin typeface="Arial"/>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1989">
                <a:tc>
                  <a:txBody>
                    <a:bodyPr/>
                    <a:lstStyle/>
                    <a:p>
                      <a:pPr algn="l" fontAlgn="b"/>
                      <a:r>
                        <a:rPr lang="es-CO" sz="1400" b="1" i="0" u="none" strike="noStrike" dirty="0">
                          <a:solidFill>
                            <a:srgbClr val="000000"/>
                          </a:solidFill>
                          <a:latin typeface="Arial"/>
                        </a:rPr>
                        <a:t>ATLANTICO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67</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989">
                <a:tc>
                  <a:txBody>
                    <a:bodyPr/>
                    <a:lstStyle/>
                    <a:p>
                      <a:pPr algn="l" fontAlgn="b"/>
                      <a:r>
                        <a:rPr lang="es-CO" sz="1400" b="1" i="0" u="none" strike="noStrike" dirty="0">
                          <a:solidFill>
                            <a:srgbClr val="000000"/>
                          </a:solidFill>
                          <a:latin typeface="Arial"/>
                        </a:rPr>
                        <a:t>BOYACA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64</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989">
                <a:tc>
                  <a:txBody>
                    <a:bodyPr/>
                    <a:lstStyle/>
                    <a:p>
                      <a:pPr algn="l" fontAlgn="b"/>
                      <a:r>
                        <a:rPr lang="es-CO" sz="1400" b="1" i="0" u="none" strike="noStrike" dirty="0">
                          <a:solidFill>
                            <a:srgbClr val="000000"/>
                          </a:solidFill>
                          <a:latin typeface="Arial"/>
                        </a:rPr>
                        <a:t>CORDOBA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38</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989">
                <a:tc>
                  <a:txBody>
                    <a:bodyPr/>
                    <a:lstStyle/>
                    <a:p>
                      <a:pPr algn="l" fontAlgn="b"/>
                      <a:r>
                        <a:rPr lang="es-CO" sz="1400" b="1" i="0" u="none" strike="noStrike" dirty="0">
                          <a:solidFill>
                            <a:srgbClr val="000000"/>
                          </a:solidFill>
                          <a:latin typeface="Arial"/>
                        </a:rPr>
                        <a:t>CALDAS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192</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989">
                <a:tc>
                  <a:txBody>
                    <a:bodyPr/>
                    <a:lstStyle/>
                    <a:p>
                      <a:pPr algn="l" fontAlgn="b"/>
                      <a:r>
                        <a:rPr lang="es-CO" sz="1400" b="1" i="0" u="none" strike="noStrike" dirty="0">
                          <a:solidFill>
                            <a:srgbClr val="000000"/>
                          </a:solidFill>
                          <a:latin typeface="Arial"/>
                        </a:rPr>
                        <a:t>CUNDINAMARCA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193</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989">
                <a:tc>
                  <a:txBody>
                    <a:bodyPr/>
                    <a:lstStyle/>
                    <a:p>
                      <a:pPr algn="l" fontAlgn="b"/>
                      <a:r>
                        <a:rPr lang="es-CO" sz="1400" b="1" i="0" u="none" strike="noStrike" dirty="0">
                          <a:solidFill>
                            <a:srgbClr val="000000"/>
                          </a:solidFill>
                          <a:latin typeface="Arial"/>
                        </a:rPr>
                        <a:t>BOGOTA D.C.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111</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989">
                <a:tc>
                  <a:txBody>
                    <a:bodyPr/>
                    <a:lstStyle/>
                    <a:p>
                      <a:pPr algn="l" fontAlgn="b"/>
                      <a:r>
                        <a:rPr lang="es-CO" sz="1400" b="1" i="0" u="none" strike="noStrike" dirty="0">
                          <a:solidFill>
                            <a:srgbClr val="000000"/>
                          </a:solidFill>
                          <a:latin typeface="Arial"/>
                        </a:rPr>
                        <a:t>RISARALDA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294</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989">
                <a:tc>
                  <a:txBody>
                    <a:bodyPr/>
                    <a:lstStyle/>
                    <a:p>
                      <a:pPr algn="l" fontAlgn="b"/>
                      <a:r>
                        <a:rPr lang="es-CO" sz="1400" b="1" i="0" u="none" strike="noStrike" dirty="0">
                          <a:solidFill>
                            <a:srgbClr val="000000"/>
                          </a:solidFill>
                          <a:latin typeface="Arial"/>
                        </a:rPr>
                        <a:t>CAUCA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s-CO" sz="1800" b="1" i="0" u="none" strike="noStrike" dirty="0" smtClean="0">
                          <a:solidFill>
                            <a:srgbClr val="000000"/>
                          </a:solidFill>
                          <a:latin typeface="Arial"/>
                        </a:rPr>
                        <a:t>31</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s-CO" sz="1800" b="1" i="0" u="none" strike="noStrike" dirty="0">
                          <a:solidFill>
                            <a:srgbClr val="000000"/>
                          </a:solidFill>
                          <a:latin typeface="Arial"/>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251989">
                <a:tc>
                  <a:txBody>
                    <a:bodyPr/>
                    <a:lstStyle/>
                    <a:p>
                      <a:pPr algn="l" fontAlgn="b"/>
                      <a:r>
                        <a:rPr lang="es-CO" sz="1400" b="1" i="0" u="none" strike="noStrike" dirty="0">
                          <a:solidFill>
                            <a:srgbClr val="000000"/>
                          </a:solidFill>
                          <a:latin typeface="Arial"/>
                        </a:rPr>
                        <a:t>MAGDALENA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64</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989">
                <a:tc>
                  <a:txBody>
                    <a:bodyPr/>
                    <a:lstStyle/>
                    <a:p>
                      <a:pPr algn="l" fontAlgn="b"/>
                      <a:r>
                        <a:rPr lang="es-CO" sz="1400" b="1" i="0" u="none" strike="noStrike" dirty="0">
                          <a:solidFill>
                            <a:srgbClr val="000000"/>
                          </a:solidFill>
                          <a:latin typeface="Arial"/>
                        </a:rPr>
                        <a:t>TOLIMA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129</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extLst>
              <p:ext uri="{D42A27DB-BD31-4B8C-83A1-F6EECF244321}">
                <p14:modId xmlns="" xmlns:p14="http://schemas.microsoft.com/office/powerpoint/2010/main" val="2229271077"/>
              </p:ext>
            </p:extLst>
          </p:nvPr>
        </p:nvGraphicFramePr>
        <p:xfrm>
          <a:off x="4429124" y="1345439"/>
          <a:ext cx="4143403" cy="5012519"/>
        </p:xfrm>
        <a:graphic>
          <a:graphicData uri="http://schemas.openxmlformats.org/drawingml/2006/table">
            <a:tbl>
              <a:tblPr/>
              <a:tblGrid>
                <a:gridCol w="2166734"/>
                <a:gridCol w="912309"/>
                <a:gridCol w="1064360"/>
              </a:tblGrid>
              <a:tr h="386746">
                <a:tc rowSpan="2">
                  <a:txBody>
                    <a:bodyPr/>
                    <a:lstStyle/>
                    <a:p>
                      <a:pPr algn="ctr" fontAlgn="ctr"/>
                      <a:r>
                        <a:rPr lang="es-CO" sz="1200" b="1" i="0" u="none" strike="noStrike" dirty="0">
                          <a:solidFill>
                            <a:srgbClr val="FFFFFF"/>
                          </a:solidFill>
                          <a:latin typeface="Arial"/>
                        </a:rPr>
                        <a:t>Departamentos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gridSpan="2">
                  <a:txBody>
                    <a:bodyPr/>
                    <a:lstStyle/>
                    <a:p>
                      <a:pPr algn="ctr" fontAlgn="ctr"/>
                      <a:r>
                        <a:rPr lang="es-MX" sz="1200" b="1" i="0" u="none" strike="noStrike" dirty="0" smtClean="0">
                          <a:solidFill>
                            <a:srgbClr val="FFFFFF"/>
                          </a:solidFill>
                          <a:latin typeface="Arial"/>
                        </a:rPr>
                        <a:t>PERCAPITA EXPORTADOR</a:t>
                      </a:r>
                      <a:endParaRPr lang="es-CO" sz="1200" b="1" i="0" u="none" strike="noStrike" dirty="0">
                        <a:solidFill>
                          <a:srgbClr val="FFFFFF"/>
                        </a:solidFill>
                        <a:latin typeface="Arial"/>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hMerge="1">
                  <a:txBody>
                    <a:bodyPr/>
                    <a:lstStyle/>
                    <a:p>
                      <a:pPr algn="ctr" fontAlgn="ctr"/>
                      <a:endParaRPr lang="es-CO" sz="1200" b="1" i="0" u="none" strike="noStrike" dirty="0">
                        <a:solidFill>
                          <a:srgbClr val="FFFFFF"/>
                        </a:solidFill>
                        <a:latin typeface="Arial"/>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r>
              <a:tr h="368098">
                <a:tc vMerge="1">
                  <a:txBody>
                    <a:bodyPr/>
                    <a:lstStyle/>
                    <a:p>
                      <a:pPr algn="ctr" fontAlgn="ctr"/>
                      <a:endParaRPr lang="es-CO" sz="1200" b="1" i="0" u="none" strike="noStrike" dirty="0">
                        <a:solidFill>
                          <a:srgbClr val="FFFFFF"/>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s-CO" sz="1200" b="1" i="0" u="none" strike="noStrike" dirty="0" smtClean="0">
                          <a:solidFill>
                            <a:srgbClr val="FFFFFF"/>
                          </a:solidFill>
                          <a:latin typeface="Arial"/>
                        </a:rPr>
                        <a:t>Total</a:t>
                      </a:r>
                      <a:endParaRPr lang="es-CO" sz="1200" b="1" i="0" u="none" strike="noStrike" dirty="0">
                        <a:solidFill>
                          <a:srgbClr val="FFFFFF"/>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s-CO" sz="1200" b="1" i="0" u="none" strike="noStrike" dirty="0" smtClean="0">
                          <a:solidFill>
                            <a:srgbClr val="FFFFFF"/>
                          </a:solidFill>
                          <a:latin typeface="Arial"/>
                        </a:rPr>
                        <a:t>Manufacturas</a:t>
                      </a:r>
                      <a:endParaRPr lang="es-CO" sz="1200" b="1" i="0" u="none" strike="noStrike" dirty="0">
                        <a:solidFill>
                          <a:srgbClr val="FFFFFF"/>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255627">
                <a:tc>
                  <a:txBody>
                    <a:bodyPr/>
                    <a:lstStyle/>
                    <a:p>
                      <a:pPr algn="l" fontAlgn="b"/>
                      <a:r>
                        <a:rPr lang="es-CO" sz="1400" b="1" i="0" u="none" strike="noStrike" dirty="0">
                          <a:solidFill>
                            <a:srgbClr val="000000"/>
                          </a:solidFill>
                          <a:latin typeface="Arial"/>
                        </a:rPr>
                        <a:t>QUINDIO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133</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7">
                <a:tc>
                  <a:txBody>
                    <a:bodyPr/>
                    <a:lstStyle/>
                    <a:p>
                      <a:pPr algn="l" fontAlgn="b"/>
                      <a:r>
                        <a:rPr lang="es-CO" sz="1400" b="1" i="0" u="none" strike="noStrike" dirty="0">
                          <a:solidFill>
                            <a:srgbClr val="000000"/>
                          </a:solidFill>
                          <a:latin typeface="Arial"/>
                        </a:rPr>
                        <a:t>SANTANDER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105</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7">
                <a:tc>
                  <a:txBody>
                    <a:bodyPr/>
                    <a:lstStyle/>
                    <a:p>
                      <a:pPr algn="l" fontAlgn="b"/>
                      <a:r>
                        <a:rPr lang="es-CO" sz="1400" b="1" i="0" u="none" strike="noStrike" dirty="0">
                          <a:solidFill>
                            <a:srgbClr val="000000"/>
                          </a:solidFill>
                          <a:latin typeface="Arial"/>
                        </a:rPr>
                        <a:t>CASANARE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3,766</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7">
                <a:tc>
                  <a:txBody>
                    <a:bodyPr/>
                    <a:lstStyle/>
                    <a:p>
                      <a:pPr algn="l" fontAlgn="b"/>
                      <a:r>
                        <a:rPr lang="es-CO" sz="1400" b="1" i="0" u="none" strike="noStrike" dirty="0" smtClean="0">
                          <a:solidFill>
                            <a:srgbClr val="000000"/>
                          </a:solidFill>
                          <a:latin typeface="Arial"/>
                        </a:rPr>
                        <a:t>N. </a:t>
                      </a:r>
                      <a:r>
                        <a:rPr lang="es-CO" sz="1400" b="1" i="0" u="none" strike="noStrike" dirty="0">
                          <a:solidFill>
                            <a:srgbClr val="000000"/>
                          </a:solidFill>
                          <a:latin typeface="Arial"/>
                        </a:rPr>
                        <a:t>DE SANTANDER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a:solidFill>
                            <a:srgbClr val="000000"/>
                          </a:solidFill>
                          <a:latin typeface="Arial"/>
                        </a:rPr>
                        <a:t>37.9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7">
                <a:tc>
                  <a:txBody>
                    <a:bodyPr/>
                    <a:lstStyle/>
                    <a:p>
                      <a:pPr algn="l" fontAlgn="b"/>
                      <a:r>
                        <a:rPr lang="es-CO" sz="1400" b="1" i="0" u="none" strike="noStrike" dirty="0">
                          <a:solidFill>
                            <a:srgbClr val="000000"/>
                          </a:solidFill>
                          <a:latin typeface="Arial"/>
                        </a:rPr>
                        <a:t>HUILA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583</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7">
                <a:tc>
                  <a:txBody>
                    <a:bodyPr/>
                    <a:lstStyle/>
                    <a:p>
                      <a:pPr algn="l" fontAlgn="b"/>
                      <a:r>
                        <a:rPr lang="es-CO" sz="1400" b="1" i="0" u="none" strike="noStrike" dirty="0">
                          <a:solidFill>
                            <a:srgbClr val="000000"/>
                          </a:solidFill>
                          <a:latin typeface="Arial"/>
                        </a:rPr>
                        <a:t>NARIÑO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s-CO" sz="1800" b="1" i="0" u="none" strike="noStrike" dirty="0">
                          <a:solidFill>
                            <a:srgbClr val="000000"/>
                          </a:solidFill>
                          <a:latin typeface="Arial"/>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s-CO" sz="1800" b="1" i="0" u="none" strike="noStrike" dirty="0">
                          <a:solidFill>
                            <a:srgbClr val="000000"/>
                          </a:solidFill>
                          <a:latin typeface="Arial"/>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255627">
                <a:tc>
                  <a:txBody>
                    <a:bodyPr/>
                    <a:lstStyle/>
                    <a:p>
                      <a:pPr algn="l" fontAlgn="b"/>
                      <a:r>
                        <a:rPr lang="es-CO" sz="1400" b="1" i="0" u="none" strike="noStrike" dirty="0">
                          <a:solidFill>
                            <a:srgbClr val="000000"/>
                          </a:solidFill>
                          <a:latin typeface="Arial"/>
                        </a:rPr>
                        <a:t>CAQUETA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408">
                <a:tc>
                  <a:txBody>
                    <a:bodyPr/>
                    <a:lstStyle/>
                    <a:p>
                      <a:pPr algn="l" fontAlgn="b"/>
                      <a:r>
                        <a:rPr lang="es-CO" sz="1400" b="1" i="0" u="none" strike="noStrike" dirty="0">
                          <a:solidFill>
                            <a:srgbClr val="000000"/>
                          </a:solidFill>
                          <a:latin typeface="Arial"/>
                        </a:rPr>
                        <a:t>LA GUAJIRA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270</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7">
                <a:tc>
                  <a:txBody>
                    <a:bodyPr/>
                    <a:lstStyle/>
                    <a:p>
                      <a:pPr algn="l" fontAlgn="b"/>
                      <a:r>
                        <a:rPr lang="es-CO" sz="1400" b="1" i="0" u="none" strike="noStrike" dirty="0" smtClean="0">
                          <a:solidFill>
                            <a:srgbClr val="000000"/>
                          </a:solidFill>
                          <a:latin typeface="Arial"/>
                        </a:rPr>
                        <a:t>SAN </a:t>
                      </a:r>
                      <a:r>
                        <a:rPr lang="es-CO" sz="1400" b="1" i="0" u="none" strike="noStrike" dirty="0">
                          <a:solidFill>
                            <a:srgbClr val="000000"/>
                          </a:solidFill>
                          <a:latin typeface="Arial"/>
                        </a:rPr>
                        <a:t>ANDRES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a:solidFill>
                            <a:srgbClr val="000000"/>
                          </a:solidFill>
                          <a:latin typeface="Arial"/>
                        </a:rPr>
                        <a:t>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7">
                <a:tc>
                  <a:txBody>
                    <a:bodyPr/>
                    <a:lstStyle/>
                    <a:p>
                      <a:pPr algn="l" fontAlgn="b"/>
                      <a:r>
                        <a:rPr lang="es-CO" sz="1400" b="1" i="0" u="none" strike="noStrike" dirty="0">
                          <a:solidFill>
                            <a:srgbClr val="000000"/>
                          </a:solidFill>
                          <a:latin typeface="Arial"/>
                        </a:rPr>
                        <a:t>SUCRE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a:solidFill>
                            <a:srgbClr val="000000"/>
                          </a:solidFill>
                          <a:latin typeface="Arial"/>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7">
                <a:tc>
                  <a:txBody>
                    <a:bodyPr/>
                    <a:lstStyle/>
                    <a:p>
                      <a:pPr algn="l" fontAlgn="b"/>
                      <a:r>
                        <a:rPr lang="es-CO" sz="1400" b="1" i="0" u="none" strike="noStrike" dirty="0">
                          <a:solidFill>
                            <a:srgbClr val="000000"/>
                          </a:solidFill>
                          <a:latin typeface="Arial"/>
                        </a:rPr>
                        <a:t>VAUPES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a:solidFill>
                            <a:srgbClr val="000000"/>
                          </a:solidFill>
                          <a:latin typeface="Arial"/>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7">
                <a:tc>
                  <a:txBody>
                    <a:bodyPr/>
                    <a:lstStyle/>
                    <a:p>
                      <a:pPr algn="l" fontAlgn="b"/>
                      <a:r>
                        <a:rPr lang="es-CO" sz="1400" b="1" i="0" u="none" strike="noStrike" dirty="0">
                          <a:solidFill>
                            <a:srgbClr val="000000"/>
                          </a:solidFill>
                          <a:latin typeface="Arial"/>
                        </a:rPr>
                        <a:t>META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1,050</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7">
                <a:tc>
                  <a:txBody>
                    <a:bodyPr/>
                    <a:lstStyle/>
                    <a:p>
                      <a:pPr algn="l" fontAlgn="b"/>
                      <a:r>
                        <a:rPr lang="es-CO" sz="1400" b="1" i="0" u="none" strike="noStrike" dirty="0">
                          <a:solidFill>
                            <a:srgbClr val="000000"/>
                          </a:solidFill>
                          <a:latin typeface="Arial"/>
                        </a:rPr>
                        <a:t>CESAR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478</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7">
                <a:tc>
                  <a:txBody>
                    <a:bodyPr/>
                    <a:lstStyle/>
                    <a:p>
                      <a:pPr algn="l" fontAlgn="b"/>
                      <a:r>
                        <a:rPr lang="es-CO" sz="1400" b="1" i="0" u="none" strike="noStrike" dirty="0">
                          <a:solidFill>
                            <a:srgbClr val="000000"/>
                          </a:solidFill>
                          <a:latin typeface="Arial"/>
                        </a:rPr>
                        <a:t>ARAUCA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1,694</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627">
                <a:tc>
                  <a:txBody>
                    <a:bodyPr/>
                    <a:lstStyle/>
                    <a:p>
                      <a:pPr algn="l" fontAlgn="b"/>
                      <a:r>
                        <a:rPr lang="es-CO" sz="1400" b="1" i="0" u="none" strike="noStrike" dirty="0">
                          <a:solidFill>
                            <a:srgbClr val="000000"/>
                          </a:solidFill>
                          <a:latin typeface="Arial"/>
                        </a:rPr>
                        <a:t>PUTUMAYO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smtClean="0">
                          <a:solidFill>
                            <a:srgbClr val="000000"/>
                          </a:solidFill>
                          <a:latin typeface="Arial"/>
                        </a:rPr>
                        <a:t>23</a:t>
                      </a:r>
                      <a:endParaRPr lang="es-CO" sz="18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1" i="0" u="none" strike="noStrike" dirty="0">
                          <a:solidFill>
                            <a:srgbClr val="000000"/>
                          </a:solidFill>
                          <a:latin typeface="Arial"/>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3 Rectángulo"/>
          <p:cNvSpPr/>
          <p:nvPr/>
        </p:nvSpPr>
        <p:spPr>
          <a:xfrm>
            <a:off x="86815" y="287783"/>
            <a:ext cx="8578215" cy="837141"/>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3200" b="1" kern="0" dirty="0" smtClean="0">
                <a:solidFill>
                  <a:srgbClr val="FFC000"/>
                </a:solidFill>
                <a:latin typeface="Calibri" pitchFamily="34" charset="0"/>
                <a:cs typeface="Calibri" pitchFamily="34" charset="0"/>
              </a:rPr>
              <a:t>Percápita exportador  a EE.UU. países con </a:t>
            </a:r>
            <a:r>
              <a:rPr lang="es-CO" sz="3200" b="1" kern="0" dirty="0" err="1" smtClean="0">
                <a:solidFill>
                  <a:srgbClr val="FFC000"/>
                </a:solidFill>
                <a:latin typeface="Calibri" pitchFamily="34" charset="0"/>
                <a:cs typeface="Calibri" pitchFamily="34" charset="0"/>
              </a:rPr>
              <a:t>tlc</a:t>
            </a:r>
            <a:r>
              <a:rPr lang="es-CO" sz="3200" b="1" kern="0" dirty="0" smtClean="0">
                <a:solidFill>
                  <a:srgbClr val="FFC000"/>
                </a:solidFill>
                <a:latin typeface="Calibri" pitchFamily="34" charset="0"/>
                <a:cs typeface="Calibri" pitchFamily="34" charset="0"/>
              </a:rPr>
              <a:t> en EE.UU.</a:t>
            </a:r>
            <a:endParaRPr lang="es-CO" sz="2000" b="1" kern="0" dirty="0">
              <a:solidFill>
                <a:srgbClr val="FFC000"/>
              </a:solidFill>
              <a:latin typeface="Calibri" pitchFamily="34" charset="0"/>
              <a:cs typeface="Calibri" pitchFamily="34" charset="0"/>
            </a:endParaRPr>
          </a:p>
        </p:txBody>
      </p:sp>
      <p:pic>
        <p:nvPicPr>
          <p:cNvPr id="5" name="4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453024" y="215956"/>
            <a:ext cx="597642" cy="595048"/>
          </a:xfrm>
          <a:prstGeom prst="ellipse">
            <a:avLst/>
          </a:prstGeom>
          <a:effectLst>
            <a:reflection blurRad="6350" stA="52000" endA="300" endPos="6000" dir="5400000" sy="-100000" algn="bl" rotWithShape="0"/>
          </a:effectLst>
        </p:spPr>
      </p:pic>
    </p:spTree>
    <p:extLst>
      <p:ext uri="{BB962C8B-B14F-4D97-AF65-F5344CB8AC3E}">
        <p14:creationId xmlns="" xmlns:p14="http://schemas.microsoft.com/office/powerpoint/2010/main" val="107599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043608" y="1131809"/>
            <a:ext cx="6624736" cy="1532334"/>
          </a:xfrm>
          <a:prstGeom prst="roundRect">
            <a:avLst/>
          </a:prstGeom>
          <a:ln>
            <a:solidFill>
              <a:srgbClr val="FFC000"/>
            </a:solidFill>
            <a:prstDash val="dash"/>
          </a:ln>
        </p:spPr>
        <p:txBody>
          <a:bodyPr wrap="square">
            <a:spAutoFit/>
          </a:bodyPr>
          <a:lstStyle/>
          <a:p>
            <a:pPr algn="ctr"/>
            <a:r>
              <a:rPr lang="es-CO" sz="2800" b="1" dirty="0">
                <a:solidFill>
                  <a:schemeClr val="accent3">
                    <a:lumMod val="75000"/>
                  </a:schemeClr>
                </a:solidFill>
              </a:rPr>
              <a:t>¿Qué le ha pasado a otros países Latinoamericanos con TLC con EE.UU y costa sobre el Pacífico?</a:t>
            </a:r>
          </a:p>
        </p:txBody>
      </p:sp>
      <p:sp>
        <p:nvSpPr>
          <p:cNvPr id="3" name="2 Rectángulo redondeado"/>
          <p:cNvSpPr/>
          <p:nvPr/>
        </p:nvSpPr>
        <p:spPr>
          <a:xfrm>
            <a:off x="1043608" y="3024891"/>
            <a:ext cx="6624736" cy="1055608"/>
          </a:xfrm>
          <a:prstGeom prst="roundRect">
            <a:avLst/>
          </a:prstGeom>
          <a:ln>
            <a:solidFill>
              <a:srgbClr val="FFC000"/>
            </a:solidFill>
            <a:prstDash val="dash"/>
          </a:ln>
        </p:spPr>
        <p:txBody>
          <a:bodyPr wrap="square">
            <a:spAutoFit/>
          </a:bodyPr>
          <a:lstStyle/>
          <a:p>
            <a:pPr algn="ctr"/>
            <a:r>
              <a:rPr lang="es-CO" sz="2800" b="1" dirty="0">
                <a:solidFill>
                  <a:schemeClr val="accent3">
                    <a:lumMod val="75000"/>
                  </a:schemeClr>
                </a:solidFill>
              </a:rPr>
              <a:t>¿Cómo va el Valle del Cauca con el TLC con EE.UU?</a:t>
            </a:r>
          </a:p>
        </p:txBody>
      </p:sp>
      <p:sp>
        <p:nvSpPr>
          <p:cNvPr id="4" name="3 Rectángulo redondeado"/>
          <p:cNvSpPr/>
          <p:nvPr/>
        </p:nvSpPr>
        <p:spPr>
          <a:xfrm>
            <a:off x="1043608" y="4487085"/>
            <a:ext cx="6624736" cy="1055608"/>
          </a:xfrm>
          <a:prstGeom prst="roundRect">
            <a:avLst/>
          </a:prstGeom>
          <a:ln>
            <a:solidFill>
              <a:srgbClr val="FFC000"/>
            </a:solidFill>
            <a:prstDash val="dash"/>
          </a:ln>
        </p:spPr>
        <p:txBody>
          <a:bodyPr wrap="square">
            <a:spAutoFit/>
          </a:bodyPr>
          <a:lstStyle/>
          <a:p>
            <a:pPr algn="ctr"/>
            <a:r>
              <a:rPr lang="es-CO" sz="2800" b="1" dirty="0">
                <a:solidFill>
                  <a:schemeClr val="accent3">
                    <a:lumMod val="75000"/>
                  </a:schemeClr>
                </a:solidFill>
              </a:rPr>
              <a:t>¿Qué oportunidades se han identificado para las empresas del Valle del Cauca?</a:t>
            </a:r>
          </a:p>
        </p:txBody>
      </p:sp>
      <p:sp>
        <p:nvSpPr>
          <p:cNvPr id="5" name="4 Rectángulo redondeado"/>
          <p:cNvSpPr/>
          <p:nvPr/>
        </p:nvSpPr>
        <p:spPr>
          <a:xfrm>
            <a:off x="1139475" y="5949280"/>
            <a:ext cx="6528869" cy="578882"/>
          </a:xfrm>
          <a:prstGeom prst="roundRect">
            <a:avLst/>
          </a:prstGeom>
          <a:ln>
            <a:solidFill>
              <a:srgbClr val="FFC000"/>
            </a:solidFill>
            <a:prstDash val="dash"/>
          </a:ln>
        </p:spPr>
        <p:txBody>
          <a:bodyPr wrap="square">
            <a:spAutoFit/>
          </a:bodyPr>
          <a:lstStyle/>
          <a:p>
            <a:pPr algn="ctr"/>
            <a:r>
              <a:rPr lang="es-CO" sz="2800" b="1" dirty="0">
                <a:solidFill>
                  <a:schemeClr val="accent3">
                    <a:lumMod val="75000"/>
                  </a:schemeClr>
                </a:solidFill>
              </a:rPr>
              <a:t>Retos para el Valle del Cauca</a:t>
            </a:r>
          </a:p>
        </p:txBody>
      </p:sp>
      <p:sp>
        <p:nvSpPr>
          <p:cNvPr id="6" name="5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2800" kern="0" dirty="0" smtClean="0">
                <a:solidFill>
                  <a:srgbClr val="FFC000"/>
                </a:solidFill>
                <a:latin typeface="Calibri" pitchFamily="34" charset="0"/>
                <a:cs typeface="Calibri" pitchFamily="34" charset="0"/>
              </a:rPr>
              <a:t>Contenido</a:t>
            </a:r>
            <a:endParaRPr lang="es-CO" sz="2800" kern="0" dirty="0">
              <a:solidFill>
                <a:srgbClr val="FFC000"/>
              </a:solidFill>
              <a:latin typeface="Calibri" pitchFamily="34" charset="0"/>
              <a:cs typeface="Calibri" pitchFamily="34" charset="0"/>
            </a:endParaRPr>
          </a:p>
        </p:txBody>
      </p:sp>
      <p:pic>
        <p:nvPicPr>
          <p:cNvPr id="7" name="6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
        <p:nvSpPr>
          <p:cNvPr id="8" name="7 Elipse"/>
          <p:cNvSpPr/>
          <p:nvPr/>
        </p:nvSpPr>
        <p:spPr>
          <a:xfrm>
            <a:off x="860053" y="1096009"/>
            <a:ext cx="318119" cy="287849"/>
          </a:xfrm>
          <a:prstGeom prst="ellipse">
            <a:avLst/>
          </a:prstGeom>
          <a:solidFill>
            <a:srgbClr val="FFC000"/>
          </a:solidFill>
          <a:ln>
            <a:solidFill>
              <a:srgbClr val="FFC000"/>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Elipse"/>
          <p:cNvSpPr/>
          <p:nvPr/>
        </p:nvSpPr>
        <p:spPr>
          <a:xfrm>
            <a:off x="860053" y="2880966"/>
            <a:ext cx="318119" cy="287849"/>
          </a:xfrm>
          <a:prstGeom prst="ellipse">
            <a:avLst/>
          </a:prstGeom>
          <a:solidFill>
            <a:srgbClr val="FFC000"/>
          </a:solidFill>
          <a:ln>
            <a:solidFill>
              <a:srgbClr val="FFC000"/>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Elipse"/>
          <p:cNvSpPr/>
          <p:nvPr/>
        </p:nvSpPr>
        <p:spPr>
          <a:xfrm>
            <a:off x="884548" y="4343160"/>
            <a:ext cx="318119" cy="287849"/>
          </a:xfrm>
          <a:prstGeom prst="ellipse">
            <a:avLst/>
          </a:prstGeom>
          <a:solidFill>
            <a:srgbClr val="FFC000"/>
          </a:solidFill>
          <a:ln>
            <a:solidFill>
              <a:srgbClr val="FFC000"/>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Elipse"/>
          <p:cNvSpPr/>
          <p:nvPr/>
        </p:nvSpPr>
        <p:spPr>
          <a:xfrm>
            <a:off x="884548" y="5894950"/>
            <a:ext cx="318119" cy="287849"/>
          </a:xfrm>
          <a:prstGeom prst="ellipse">
            <a:avLst/>
          </a:prstGeom>
          <a:solidFill>
            <a:srgbClr val="FFC000"/>
          </a:solidFill>
          <a:ln>
            <a:solidFill>
              <a:srgbClr val="FFC000"/>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4252118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80" name="12 CuadroTexto"/>
          <p:cNvSpPr txBox="1">
            <a:spLocks noChangeArrowheads="1"/>
          </p:cNvSpPr>
          <p:nvPr/>
        </p:nvSpPr>
        <p:spPr bwMode="auto">
          <a:xfrm>
            <a:off x="142844" y="6611803"/>
            <a:ext cx="2357438" cy="246221"/>
          </a:xfrm>
          <a:prstGeom prst="rect">
            <a:avLst/>
          </a:prstGeom>
          <a:noFill/>
          <a:ln w="9525">
            <a:noFill/>
            <a:miter lim="800000"/>
            <a:headEnd/>
            <a:tailEnd/>
          </a:ln>
        </p:spPr>
        <p:txBody>
          <a:bodyPr>
            <a:spAutoFit/>
          </a:bodyPr>
          <a:lstStyle/>
          <a:p>
            <a:r>
              <a:rPr lang="es-MX" sz="1000" b="1" dirty="0"/>
              <a:t>Fuente: USITC</a:t>
            </a:r>
            <a:endParaRPr lang="es-CO" sz="1000" b="1" dirty="0"/>
          </a:p>
        </p:txBody>
      </p:sp>
      <p:graphicFrame>
        <p:nvGraphicFramePr>
          <p:cNvPr id="12" name="11 Tabla"/>
          <p:cNvGraphicFramePr>
            <a:graphicFrameLocks noGrp="1"/>
          </p:cNvGraphicFramePr>
          <p:nvPr>
            <p:extLst>
              <p:ext uri="{D42A27DB-BD31-4B8C-83A1-F6EECF244321}">
                <p14:modId xmlns="" xmlns:p14="http://schemas.microsoft.com/office/powerpoint/2010/main" val="3713291377"/>
              </p:ext>
            </p:extLst>
          </p:nvPr>
        </p:nvGraphicFramePr>
        <p:xfrm>
          <a:off x="214282" y="1643053"/>
          <a:ext cx="4214842" cy="4778811"/>
        </p:xfrm>
        <a:graphic>
          <a:graphicData uri="http://schemas.openxmlformats.org/drawingml/2006/table">
            <a:tbl>
              <a:tblPr/>
              <a:tblGrid>
                <a:gridCol w="1785950"/>
                <a:gridCol w="785818"/>
                <a:gridCol w="1643074"/>
              </a:tblGrid>
              <a:tr h="605701">
                <a:tc rowSpan="2">
                  <a:txBody>
                    <a:bodyPr/>
                    <a:lstStyle/>
                    <a:p>
                      <a:pPr algn="ctr" fontAlgn="b"/>
                      <a:r>
                        <a:rPr lang="es-CO" sz="1600" b="1" i="0" u="none" strike="noStrike" dirty="0">
                          <a:solidFill>
                            <a:srgbClr val="FFFFFF"/>
                          </a:solidFill>
                          <a:latin typeface="Arial"/>
                        </a:rPr>
                        <a:t>País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gridSpan="2">
                  <a:txBody>
                    <a:bodyPr/>
                    <a:lstStyle/>
                    <a:p>
                      <a:pPr algn="ctr" fontAlgn="b"/>
                      <a:r>
                        <a:rPr lang="es-MX" sz="1600" b="1" i="0" u="none" strike="noStrike" dirty="0" smtClean="0">
                          <a:solidFill>
                            <a:srgbClr val="FFFFFF"/>
                          </a:solidFill>
                          <a:latin typeface="Arial"/>
                        </a:rPr>
                        <a:t>PERCAPITA EXPORTADOR A EEUU 2011</a:t>
                      </a:r>
                      <a:endParaRPr lang="es-CO" sz="1600" b="1" i="0" u="none" strike="noStrike" dirty="0">
                        <a:solidFill>
                          <a:srgbClr val="FFFFFF"/>
                        </a:solidFill>
                        <a:latin typeface="Arial"/>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hMerge="1">
                  <a:txBody>
                    <a:bodyPr/>
                    <a:lstStyle/>
                    <a:p>
                      <a:pPr algn="ctr" fontAlgn="b"/>
                      <a:endParaRPr lang="es-CO" sz="1600" b="1" i="0" u="none" strike="noStrike" dirty="0">
                        <a:solidFill>
                          <a:srgbClr val="FFFFFF"/>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r>
              <a:tr h="522154">
                <a:tc vMerge="1">
                  <a:txBody>
                    <a:bodyPr/>
                    <a:lstStyle/>
                    <a:p>
                      <a:pPr algn="l" fontAlgn="b"/>
                      <a:endParaRPr lang="es-CO" sz="1600" b="1" i="0" u="none" strike="noStrike" dirty="0">
                        <a:solidFill>
                          <a:srgbClr val="FFFFFF"/>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s-CO" sz="1600" b="1" i="0" u="none" strike="noStrike" dirty="0" smtClean="0">
                          <a:solidFill>
                            <a:srgbClr val="FFFFFF"/>
                          </a:solidFill>
                          <a:latin typeface="Arial"/>
                        </a:rPr>
                        <a:t>Total</a:t>
                      </a:r>
                      <a:endParaRPr lang="es-CO" sz="1600" b="1" i="0" u="none" strike="noStrike" dirty="0">
                        <a:solidFill>
                          <a:srgbClr val="FFFFFF"/>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s-CO" sz="1600" b="1" i="0" u="none" strike="noStrike" dirty="0" smtClean="0">
                          <a:solidFill>
                            <a:srgbClr val="FFFFFF"/>
                          </a:solidFill>
                          <a:latin typeface="Arial"/>
                        </a:rPr>
                        <a:t>Manufacturas</a:t>
                      </a:r>
                      <a:endParaRPr lang="es-CO" sz="1600" b="1" i="0" u="none" strike="noStrike" dirty="0">
                        <a:solidFill>
                          <a:srgbClr val="FFFFFF"/>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79170">
                <a:tc>
                  <a:txBody>
                    <a:bodyPr/>
                    <a:lstStyle/>
                    <a:p>
                      <a:pPr algn="l" fontAlgn="b"/>
                      <a:r>
                        <a:rPr lang="es-CO" sz="1600" b="1" i="0" u="none" strike="noStrike" dirty="0">
                          <a:solidFill>
                            <a:srgbClr val="000000"/>
                          </a:solidFill>
                          <a:latin typeface="Arial"/>
                        </a:rPr>
                        <a:t>Canadá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dirty="0">
                          <a:solidFill>
                            <a:srgbClr val="000000"/>
                          </a:solidFill>
                          <a:latin typeface="Arial"/>
                        </a:rPr>
                        <a:t>9,224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dirty="0">
                          <a:solidFill>
                            <a:srgbClr val="000000"/>
                          </a:solidFill>
                          <a:latin typeface="Arial"/>
                        </a:rPr>
                        <a:t>5,906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170">
                <a:tc>
                  <a:txBody>
                    <a:bodyPr/>
                    <a:lstStyle/>
                    <a:p>
                      <a:pPr algn="l" fontAlgn="b"/>
                      <a:r>
                        <a:rPr lang="es-CO" sz="1600" b="1" i="0" u="none" strike="noStrike" dirty="0">
                          <a:solidFill>
                            <a:srgbClr val="000000"/>
                          </a:solidFill>
                          <a:latin typeface="Arial"/>
                        </a:rPr>
                        <a:t>Singapur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a:solidFill>
                            <a:srgbClr val="000000"/>
                          </a:solidFill>
                          <a:latin typeface="Arial"/>
                        </a:rPr>
                        <a:t>3,546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dirty="0">
                          <a:solidFill>
                            <a:srgbClr val="000000"/>
                          </a:solidFill>
                          <a:latin typeface="Arial"/>
                        </a:rPr>
                        <a:t>3,512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170">
                <a:tc>
                  <a:txBody>
                    <a:bodyPr/>
                    <a:lstStyle/>
                    <a:p>
                      <a:pPr algn="l" fontAlgn="b"/>
                      <a:r>
                        <a:rPr lang="es-CO" sz="1600" b="1" i="0" u="none" strike="noStrike" dirty="0">
                          <a:solidFill>
                            <a:srgbClr val="000000"/>
                          </a:solidFill>
                          <a:latin typeface="Arial"/>
                        </a:rPr>
                        <a:t>Israel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a:solidFill>
                            <a:srgbClr val="000000"/>
                          </a:solidFill>
                          <a:latin typeface="Arial"/>
                        </a:rPr>
                        <a:t>3,033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dirty="0">
                          <a:solidFill>
                            <a:srgbClr val="000000"/>
                          </a:solidFill>
                          <a:latin typeface="Arial"/>
                        </a:rPr>
                        <a:t>3,016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170">
                <a:tc>
                  <a:txBody>
                    <a:bodyPr/>
                    <a:lstStyle/>
                    <a:p>
                      <a:pPr algn="l" fontAlgn="b"/>
                      <a:r>
                        <a:rPr lang="es-CO" sz="1600" b="1" i="0" u="none" strike="noStrike" dirty="0">
                          <a:solidFill>
                            <a:srgbClr val="000000"/>
                          </a:solidFill>
                          <a:latin typeface="Arial"/>
                        </a:rPr>
                        <a:t>Costa Rica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a:solidFill>
                            <a:srgbClr val="000000"/>
                          </a:solidFill>
                          <a:latin typeface="Arial"/>
                        </a:rPr>
                        <a:t>2,181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dirty="0">
                          <a:solidFill>
                            <a:srgbClr val="000000"/>
                          </a:solidFill>
                          <a:latin typeface="Arial"/>
                        </a:rPr>
                        <a:t>1,892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170">
                <a:tc>
                  <a:txBody>
                    <a:bodyPr/>
                    <a:lstStyle/>
                    <a:p>
                      <a:pPr algn="l" fontAlgn="b"/>
                      <a:r>
                        <a:rPr lang="es-CO" sz="1600" b="1" i="0" u="none" strike="noStrike" dirty="0">
                          <a:solidFill>
                            <a:srgbClr val="000000"/>
                          </a:solidFill>
                          <a:latin typeface="Arial"/>
                        </a:rPr>
                        <a:t>México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a:solidFill>
                            <a:srgbClr val="000000"/>
                          </a:solidFill>
                          <a:latin typeface="Arial"/>
                        </a:rPr>
                        <a:t>2,285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dirty="0">
                          <a:solidFill>
                            <a:srgbClr val="000000"/>
                          </a:solidFill>
                          <a:latin typeface="Arial"/>
                        </a:rPr>
                        <a:t>1,813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170">
                <a:tc>
                  <a:txBody>
                    <a:bodyPr/>
                    <a:lstStyle/>
                    <a:p>
                      <a:pPr algn="l" fontAlgn="b"/>
                      <a:r>
                        <a:rPr lang="es-CO" sz="1600" b="1" i="0" u="none" strike="noStrike" dirty="0">
                          <a:solidFill>
                            <a:srgbClr val="000000"/>
                          </a:solidFill>
                          <a:latin typeface="Arial"/>
                        </a:rPr>
                        <a:t>Honduras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a:solidFill>
                            <a:srgbClr val="000000"/>
                          </a:solidFill>
                          <a:latin typeface="Arial"/>
                        </a:rPr>
                        <a:t>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dirty="0">
                          <a:solidFill>
                            <a:srgbClr val="000000"/>
                          </a:solidFill>
                          <a:latin typeface="Arial"/>
                        </a:rPr>
                        <a:t>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170">
                <a:tc>
                  <a:txBody>
                    <a:bodyPr/>
                    <a:lstStyle/>
                    <a:p>
                      <a:pPr algn="l" fontAlgn="b"/>
                      <a:r>
                        <a:rPr lang="es-CO" sz="1600" b="1" i="0" u="none" strike="noStrike" dirty="0" smtClean="0">
                          <a:solidFill>
                            <a:srgbClr val="000000"/>
                          </a:solidFill>
                          <a:latin typeface="Arial"/>
                        </a:rPr>
                        <a:t>Bahréin</a:t>
                      </a:r>
                      <a:endParaRPr lang="es-CO" sz="16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a:solidFill>
                            <a:srgbClr val="000000"/>
                          </a:solidFill>
                          <a:latin typeface="Arial"/>
                        </a:rPr>
                        <a:t>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dirty="0">
                          <a:solidFill>
                            <a:srgbClr val="000000"/>
                          </a:solidFill>
                          <a:latin typeface="Arial"/>
                        </a:rPr>
                        <a:t>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2252">
                <a:tc>
                  <a:txBody>
                    <a:bodyPr/>
                    <a:lstStyle/>
                    <a:p>
                      <a:pPr algn="l" fontAlgn="b"/>
                      <a:r>
                        <a:rPr lang="es-CO" sz="1600" b="1" i="0" u="none" strike="noStrike" dirty="0" smtClean="0">
                          <a:solidFill>
                            <a:srgbClr val="000000"/>
                          </a:solidFill>
                          <a:latin typeface="Arial"/>
                        </a:rPr>
                        <a:t>Rep. Dominicana</a:t>
                      </a:r>
                      <a:endParaRPr lang="es-CO" sz="16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a:solidFill>
                            <a:srgbClr val="000000"/>
                          </a:solidFill>
                          <a:latin typeface="Arial"/>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dirty="0">
                          <a:solidFill>
                            <a:srgbClr val="000000"/>
                          </a:solidFill>
                          <a:latin typeface="Arial"/>
                        </a:rPr>
                        <a:t>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170">
                <a:tc>
                  <a:txBody>
                    <a:bodyPr/>
                    <a:lstStyle/>
                    <a:p>
                      <a:pPr algn="l" fontAlgn="b"/>
                      <a:r>
                        <a:rPr lang="es-CO" sz="1600" b="1" i="0" u="none" strike="noStrike" dirty="0">
                          <a:solidFill>
                            <a:srgbClr val="000000"/>
                          </a:solidFill>
                          <a:latin typeface="Arial"/>
                        </a:rPr>
                        <a:t>Australia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a:solidFill>
                            <a:srgbClr val="000000"/>
                          </a:solidFill>
                          <a:latin typeface="Arial"/>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dirty="0">
                          <a:solidFill>
                            <a:srgbClr val="000000"/>
                          </a:solidFill>
                          <a:latin typeface="Arial"/>
                        </a:rPr>
                        <a:t>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3" name="12 Tabla"/>
          <p:cNvGraphicFramePr>
            <a:graphicFrameLocks noGrp="1"/>
          </p:cNvGraphicFramePr>
          <p:nvPr>
            <p:extLst>
              <p:ext uri="{D42A27DB-BD31-4B8C-83A1-F6EECF244321}">
                <p14:modId xmlns="" xmlns:p14="http://schemas.microsoft.com/office/powerpoint/2010/main" val="2247057937"/>
              </p:ext>
            </p:extLst>
          </p:nvPr>
        </p:nvGraphicFramePr>
        <p:xfrm>
          <a:off x="4714877" y="1643052"/>
          <a:ext cx="4000527" cy="4572034"/>
        </p:xfrm>
        <a:graphic>
          <a:graphicData uri="http://schemas.openxmlformats.org/drawingml/2006/table">
            <a:tbl>
              <a:tblPr/>
              <a:tblGrid>
                <a:gridCol w="1644758"/>
                <a:gridCol w="998448"/>
                <a:gridCol w="1357321"/>
              </a:tblGrid>
              <a:tr h="994683">
                <a:tc rowSpan="2">
                  <a:txBody>
                    <a:bodyPr/>
                    <a:lstStyle/>
                    <a:p>
                      <a:pPr algn="ctr" fontAlgn="b"/>
                      <a:r>
                        <a:rPr lang="es-CO" sz="1600" b="1" i="0" u="none" strike="noStrike" dirty="0">
                          <a:solidFill>
                            <a:srgbClr val="FFFFFF"/>
                          </a:solidFill>
                          <a:latin typeface="Arial"/>
                        </a:rPr>
                        <a:t>País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600" b="1" i="0" u="none" strike="noStrike" dirty="0" smtClean="0">
                          <a:solidFill>
                            <a:srgbClr val="FFFFFF"/>
                          </a:solidFill>
                          <a:latin typeface="Arial"/>
                        </a:rPr>
                        <a:t>PERCAPITA EXPORTADOR A EEUU</a:t>
                      </a:r>
                      <a:endParaRPr lang="es-CO" sz="1600" b="1" i="0" u="none" strike="noStrike" dirty="0" smtClean="0">
                        <a:solidFill>
                          <a:srgbClr val="FFFFFF"/>
                        </a:solidFill>
                        <a:latin typeface="Arial"/>
                      </a:endParaRPr>
                    </a:p>
                    <a:p>
                      <a:pPr algn="ctr" fontAlgn="b"/>
                      <a:r>
                        <a:rPr lang="es-CO" sz="1600" b="1" i="0" u="none" strike="noStrike" dirty="0" smtClean="0">
                          <a:solidFill>
                            <a:srgbClr val="FFFFFF"/>
                          </a:solidFill>
                          <a:latin typeface="Arial"/>
                        </a:rPr>
                        <a:t>2011</a:t>
                      </a:r>
                      <a:endParaRPr lang="es-CO" sz="1600" b="1" i="0" u="none" strike="noStrike" dirty="0">
                        <a:solidFill>
                          <a:srgbClr val="FFFFFF"/>
                        </a:solidFill>
                        <a:latin typeface="Arial"/>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1F497D"/>
                    </a:solidFill>
                  </a:tcPr>
                </a:tc>
                <a:tc hMerge="1">
                  <a:txBody>
                    <a:bodyPr/>
                    <a:lstStyle/>
                    <a:p>
                      <a:pPr algn="ctr" fontAlgn="b"/>
                      <a:endParaRPr lang="es-CO" sz="1600" b="1" i="0" u="none" strike="noStrike" dirty="0">
                        <a:solidFill>
                          <a:srgbClr val="FFFFFF"/>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r>
              <a:tr h="383557">
                <a:tc vMerge="1">
                  <a:txBody>
                    <a:bodyPr/>
                    <a:lstStyle/>
                    <a:p>
                      <a:pPr algn="l" fontAlgn="b"/>
                      <a:endParaRPr lang="es-CO" sz="1600" b="1" i="0" u="none" strike="noStrike" dirty="0">
                        <a:solidFill>
                          <a:srgbClr val="FFFFFF"/>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s-CO" sz="1600" b="1" i="0" u="none" strike="noStrike" dirty="0" smtClean="0">
                          <a:solidFill>
                            <a:srgbClr val="FFFFFF"/>
                          </a:solidFill>
                          <a:latin typeface="Arial"/>
                        </a:rPr>
                        <a:t>Total</a:t>
                      </a:r>
                      <a:endParaRPr lang="es-CO" sz="1600" b="1" i="0" u="none" strike="noStrike" dirty="0">
                        <a:solidFill>
                          <a:srgbClr val="FFFFFF"/>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s-CO" sz="1600" b="1" i="0" u="none" strike="noStrike" dirty="0" smtClean="0">
                          <a:solidFill>
                            <a:srgbClr val="FFFFFF"/>
                          </a:solidFill>
                          <a:latin typeface="Arial"/>
                        </a:rPr>
                        <a:t>Manufacturas</a:t>
                      </a:r>
                      <a:endParaRPr lang="es-CO" sz="1600" b="1" i="0" u="none" strike="noStrike" dirty="0">
                        <a:solidFill>
                          <a:srgbClr val="FFFFFF"/>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54866">
                <a:tc>
                  <a:txBody>
                    <a:bodyPr/>
                    <a:lstStyle/>
                    <a:p>
                      <a:pPr algn="l" fontAlgn="b"/>
                      <a:r>
                        <a:rPr lang="es-CO" sz="1600" b="1" i="0" u="none" strike="noStrike" dirty="0">
                          <a:solidFill>
                            <a:srgbClr val="000000"/>
                          </a:solidFill>
                          <a:latin typeface="Arial"/>
                        </a:rPr>
                        <a:t>Chile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latin typeface="Arial"/>
                        </a:rPr>
                        <a:t>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latin typeface="Arial"/>
                        </a:rPr>
                        <a:t>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866">
                <a:tc>
                  <a:txBody>
                    <a:bodyPr/>
                    <a:lstStyle/>
                    <a:p>
                      <a:pPr algn="l" fontAlgn="b"/>
                      <a:r>
                        <a:rPr lang="es-CO" sz="1600" b="1" i="0" u="none" strike="noStrike" dirty="0">
                          <a:solidFill>
                            <a:srgbClr val="000000"/>
                          </a:solidFill>
                          <a:latin typeface="Arial"/>
                        </a:rPr>
                        <a:t>El Salvador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latin typeface="Arial"/>
                        </a:rPr>
                        <a:t>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latin typeface="Arial"/>
                        </a:rPr>
                        <a:t>367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866">
                <a:tc>
                  <a:txBody>
                    <a:bodyPr/>
                    <a:lstStyle/>
                    <a:p>
                      <a:pPr algn="l" fontAlgn="b"/>
                      <a:r>
                        <a:rPr lang="es-CO" sz="1600" b="1" i="0" u="none" strike="noStrike" dirty="0">
                          <a:solidFill>
                            <a:srgbClr val="000000"/>
                          </a:solidFill>
                          <a:latin typeface="Arial"/>
                        </a:rPr>
                        <a:t>Nicaragua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latin typeface="Arial"/>
                        </a:rPr>
                        <a:t>455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latin typeface="Arial"/>
                        </a:rPr>
                        <a:t>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866">
                <a:tc>
                  <a:txBody>
                    <a:bodyPr/>
                    <a:lstStyle/>
                    <a:p>
                      <a:pPr algn="l" fontAlgn="b"/>
                      <a:r>
                        <a:rPr lang="es-CO" sz="1600" b="1" i="0" u="none" strike="noStrike" dirty="0">
                          <a:solidFill>
                            <a:srgbClr val="000000"/>
                          </a:solidFill>
                          <a:latin typeface="Arial"/>
                        </a:rPr>
                        <a:t>Omán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latin typeface="Arial"/>
                        </a:rPr>
                        <a:t>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latin typeface="Arial"/>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866">
                <a:tc>
                  <a:txBody>
                    <a:bodyPr/>
                    <a:lstStyle/>
                    <a:p>
                      <a:pPr algn="l" fontAlgn="b"/>
                      <a:r>
                        <a:rPr lang="es-CO" sz="1600" b="1" i="0" u="none" strike="noStrike" dirty="0">
                          <a:solidFill>
                            <a:srgbClr val="000000"/>
                          </a:solidFill>
                          <a:latin typeface="Arial"/>
                        </a:rPr>
                        <a:t>Jordania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latin typeface="Arial"/>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latin typeface="Arial"/>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866">
                <a:tc>
                  <a:txBody>
                    <a:bodyPr/>
                    <a:lstStyle/>
                    <a:p>
                      <a:pPr algn="l" fontAlgn="b"/>
                      <a:r>
                        <a:rPr lang="es-CO" sz="1600" b="1" i="0" u="none" strike="noStrike" dirty="0">
                          <a:solidFill>
                            <a:srgbClr val="000000"/>
                          </a:solidFill>
                          <a:latin typeface="Arial"/>
                        </a:rPr>
                        <a:t>Guatemala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latin typeface="Arial"/>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latin typeface="Arial"/>
                        </a:rPr>
                        <a:t>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866">
                <a:tc>
                  <a:txBody>
                    <a:bodyPr/>
                    <a:lstStyle/>
                    <a:p>
                      <a:pPr algn="l" fontAlgn="b"/>
                      <a:r>
                        <a:rPr lang="es-CO" sz="1600" b="1" i="0" u="none" strike="noStrike" dirty="0">
                          <a:solidFill>
                            <a:srgbClr val="000000"/>
                          </a:solidFill>
                          <a:latin typeface="Arial"/>
                        </a:rPr>
                        <a:t>Perú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latin typeface="Arial"/>
                        </a:rPr>
                        <a:t>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latin typeface="Arial"/>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866">
                <a:tc>
                  <a:txBody>
                    <a:bodyPr/>
                    <a:lstStyle/>
                    <a:p>
                      <a:pPr algn="l" fontAlgn="b"/>
                      <a:r>
                        <a:rPr lang="es-CO" sz="1600" b="1" i="0" u="none" strike="noStrike" dirty="0">
                          <a:solidFill>
                            <a:schemeClr val="bg1"/>
                          </a:solidFill>
                          <a:latin typeface="Arial"/>
                        </a:rPr>
                        <a:t>Colombia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tcPr>
                </a:tc>
                <a:tc>
                  <a:txBody>
                    <a:bodyPr/>
                    <a:lstStyle/>
                    <a:p>
                      <a:pPr algn="r" fontAlgn="b"/>
                      <a:r>
                        <a:rPr lang="es-CO" sz="1600" b="1" i="0" u="none" strike="noStrike" dirty="0" smtClean="0">
                          <a:solidFill>
                            <a:schemeClr val="bg1"/>
                          </a:solidFill>
                          <a:latin typeface="Arial"/>
                        </a:rPr>
                        <a:t>486</a:t>
                      </a:r>
                      <a:endParaRPr lang="es-CO" sz="1600" b="1" i="0" u="none" strike="noStrike" dirty="0">
                        <a:solidFill>
                          <a:schemeClr val="bg1"/>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tcPr>
                </a:tc>
                <a:tc>
                  <a:txBody>
                    <a:bodyPr/>
                    <a:lstStyle/>
                    <a:p>
                      <a:pPr algn="r" fontAlgn="b"/>
                      <a:r>
                        <a:rPr lang="es-CO" sz="1600" b="1" i="0" u="none" strike="noStrike" dirty="0" smtClean="0">
                          <a:solidFill>
                            <a:schemeClr val="bg1"/>
                          </a:solidFill>
                          <a:latin typeface="Arial"/>
                        </a:rPr>
                        <a:t>111</a:t>
                      </a:r>
                      <a:endParaRPr lang="es-CO" sz="1600" b="1" i="0" u="none" strike="noStrike" dirty="0">
                        <a:solidFill>
                          <a:schemeClr val="bg1"/>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tcPr>
                </a:tc>
              </a:tr>
              <a:tr h="354866">
                <a:tc>
                  <a:txBody>
                    <a:bodyPr/>
                    <a:lstStyle/>
                    <a:p>
                      <a:pPr algn="l" fontAlgn="b"/>
                      <a:r>
                        <a:rPr lang="es-CO" sz="1600" b="1" i="0" u="none" strike="noStrike" dirty="0">
                          <a:solidFill>
                            <a:srgbClr val="000000"/>
                          </a:solidFill>
                          <a:latin typeface="Arial"/>
                        </a:rPr>
                        <a:t>Marruecos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a:solidFill>
                            <a:srgbClr val="000000"/>
                          </a:solidFill>
                          <a:latin typeface="Arial"/>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0" i="0" u="none" strike="noStrike" dirty="0">
                          <a:solidFill>
                            <a:srgbClr val="000000"/>
                          </a:solidFill>
                          <a:latin typeface="Arial"/>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13 Rectángulo"/>
          <p:cNvSpPr/>
          <p:nvPr/>
        </p:nvSpPr>
        <p:spPr>
          <a:xfrm>
            <a:off x="0" y="359610"/>
            <a:ext cx="8578215" cy="837141"/>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3200" b="1" kern="0" dirty="0" err="1">
                <a:solidFill>
                  <a:srgbClr val="FFC000"/>
                </a:solidFill>
                <a:latin typeface="Calibri" pitchFamily="34" charset="0"/>
                <a:cs typeface="Calibri" pitchFamily="34" charset="0"/>
              </a:rPr>
              <a:t>P</a:t>
            </a:r>
            <a:r>
              <a:rPr lang="es-CO" sz="3200" b="1" kern="0" dirty="0" err="1" smtClean="0">
                <a:solidFill>
                  <a:srgbClr val="FFC000"/>
                </a:solidFill>
                <a:latin typeface="Calibri" pitchFamily="34" charset="0"/>
                <a:cs typeface="Calibri" pitchFamily="34" charset="0"/>
              </a:rPr>
              <a:t>ercapita</a:t>
            </a:r>
            <a:r>
              <a:rPr lang="es-CO" sz="3200" b="1" kern="0" dirty="0" smtClean="0">
                <a:solidFill>
                  <a:srgbClr val="FFC000"/>
                </a:solidFill>
                <a:latin typeface="Calibri" pitchFamily="34" charset="0"/>
                <a:cs typeface="Calibri" pitchFamily="34" charset="0"/>
              </a:rPr>
              <a:t> exportador  a EE.UU. países con </a:t>
            </a:r>
            <a:r>
              <a:rPr lang="es-CO" sz="3200" b="1" kern="0" dirty="0" err="1" smtClean="0">
                <a:solidFill>
                  <a:srgbClr val="FFC000"/>
                </a:solidFill>
                <a:latin typeface="Calibri" pitchFamily="34" charset="0"/>
                <a:cs typeface="Calibri" pitchFamily="34" charset="0"/>
              </a:rPr>
              <a:t>tlc</a:t>
            </a:r>
            <a:r>
              <a:rPr lang="es-CO" sz="3200" b="1" kern="0" dirty="0" smtClean="0">
                <a:solidFill>
                  <a:srgbClr val="FFC000"/>
                </a:solidFill>
                <a:latin typeface="Calibri" pitchFamily="34" charset="0"/>
                <a:cs typeface="Calibri" pitchFamily="34" charset="0"/>
              </a:rPr>
              <a:t> en EE.UU.</a:t>
            </a:r>
            <a:endParaRPr lang="es-CO" sz="2000" b="1" kern="0" dirty="0">
              <a:solidFill>
                <a:srgbClr val="FFC000"/>
              </a:solidFill>
              <a:latin typeface="Calibri" pitchFamily="34" charset="0"/>
              <a:cs typeface="Calibri" pitchFamily="34" charset="0"/>
            </a:endParaRPr>
          </a:p>
        </p:txBody>
      </p:sp>
      <p:pic>
        <p:nvPicPr>
          <p:cNvPr id="15" name="14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66209" y="287783"/>
            <a:ext cx="597642" cy="595048"/>
          </a:xfrm>
          <a:prstGeom prst="ellipse">
            <a:avLst/>
          </a:prstGeom>
          <a:effectLst>
            <a:reflection blurRad="6350" stA="52000" endA="300" endPos="6000" dir="5400000" sy="-100000" algn="bl" rotWithShape="0"/>
          </a:effectLst>
        </p:spPr>
      </p:pic>
      <p:pic>
        <p:nvPicPr>
          <p:cNvPr id="22" name="21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72330" y="0"/>
            <a:ext cx="1328400" cy="1001994"/>
          </a:xfrm>
          <a:prstGeom prst="rect">
            <a:avLst/>
          </a:prstGeom>
          <a:noFill/>
          <a:ln w="19050">
            <a:noFill/>
          </a:ln>
        </p:spPr>
      </p:pic>
    </p:spTree>
    <p:extLst>
      <p:ext uri="{BB962C8B-B14F-4D97-AF65-F5344CB8AC3E}">
        <p14:creationId xmlns="" xmlns:p14="http://schemas.microsoft.com/office/powerpoint/2010/main" val="7806571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6470612" y="5411025"/>
            <a:ext cx="2100548" cy="276999"/>
          </a:xfrm>
          <a:prstGeom prst="rect">
            <a:avLst/>
          </a:prstGeom>
        </p:spPr>
        <p:txBody>
          <a:bodyPr wrap="square">
            <a:spAutoFit/>
          </a:bodyPr>
          <a:lstStyle/>
          <a:p>
            <a:r>
              <a:rPr lang="es-CO" sz="1200" dirty="0" smtClean="0">
                <a:solidFill>
                  <a:srgbClr val="9FB8CD">
                    <a:lumMod val="75000"/>
                  </a:srgbClr>
                </a:solidFill>
                <a:latin typeface="Arial Narrow" pitchFamily="34" charset="0"/>
              </a:rPr>
              <a:t>Fuente: </a:t>
            </a:r>
            <a:r>
              <a:rPr lang="es-CO" sz="1200" dirty="0" err="1" smtClean="0">
                <a:solidFill>
                  <a:srgbClr val="9FB8CD">
                    <a:lumMod val="75000"/>
                  </a:srgbClr>
                </a:solidFill>
                <a:latin typeface="Arial Narrow" pitchFamily="34" charset="0"/>
              </a:rPr>
              <a:t>Mincomercio</a:t>
            </a:r>
            <a:r>
              <a:rPr lang="es-CO" sz="1200" dirty="0" smtClean="0">
                <a:solidFill>
                  <a:srgbClr val="9FB8CD">
                    <a:lumMod val="75000"/>
                  </a:srgbClr>
                </a:solidFill>
                <a:latin typeface="Arial Narrow" pitchFamily="34" charset="0"/>
              </a:rPr>
              <a:t>, 2013</a:t>
            </a:r>
            <a:endParaRPr lang="es-CO" sz="1200" dirty="0">
              <a:solidFill>
                <a:srgbClr val="9FB8CD">
                  <a:lumMod val="75000"/>
                </a:srgbClr>
              </a:solidFill>
              <a:latin typeface="Arial Narrow" pitchFamily="34" charset="0"/>
            </a:endParaRPr>
          </a:p>
        </p:txBody>
      </p:sp>
      <p:graphicFrame>
        <p:nvGraphicFramePr>
          <p:cNvPr id="12" name="2 Gráfico"/>
          <p:cNvGraphicFramePr>
            <a:graphicFrameLocks/>
          </p:cNvGraphicFramePr>
          <p:nvPr>
            <p:extLst>
              <p:ext uri="{D42A27DB-BD31-4B8C-83A1-F6EECF244321}">
                <p14:modId xmlns="" xmlns:p14="http://schemas.microsoft.com/office/powerpoint/2010/main" val="2999417309"/>
              </p:ext>
            </p:extLst>
          </p:nvPr>
        </p:nvGraphicFramePr>
        <p:xfrm>
          <a:off x="-183064" y="1556792"/>
          <a:ext cx="4755064" cy="41654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4 Gráfico"/>
          <p:cNvGraphicFramePr>
            <a:graphicFrameLocks/>
          </p:cNvGraphicFramePr>
          <p:nvPr>
            <p:extLst>
              <p:ext uri="{D42A27DB-BD31-4B8C-83A1-F6EECF244321}">
                <p14:modId xmlns="" xmlns:p14="http://schemas.microsoft.com/office/powerpoint/2010/main" val="3286561147"/>
              </p:ext>
            </p:extLst>
          </p:nvPr>
        </p:nvGraphicFramePr>
        <p:xfrm>
          <a:off x="4361433" y="1276800"/>
          <a:ext cx="4675449" cy="4509389"/>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2 Conector recto"/>
          <p:cNvCxnSpPr/>
          <p:nvPr/>
        </p:nvCxnSpPr>
        <p:spPr>
          <a:xfrm>
            <a:off x="4572000" y="1340768"/>
            <a:ext cx="0" cy="4381455"/>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7055"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2400" b="1" kern="0" dirty="0" smtClean="0">
                <a:solidFill>
                  <a:srgbClr val="FFCD2D"/>
                </a:solidFill>
                <a:cs typeface="Calibri" pitchFamily="34" charset="0"/>
              </a:rPr>
              <a:t>Destinos de exportaciones del Valle del Cauca</a:t>
            </a:r>
            <a:endParaRPr lang="es-CO" sz="2400" b="1" kern="0" dirty="0">
              <a:solidFill>
                <a:srgbClr val="FFCD2D"/>
              </a:solidFill>
              <a:cs typeface="Calibri" pitchFamily="34" charset="0"/>
            </a:endParaRPr>
          </a:p>
        </p:txBody>
      </p:sp>
      <p:pic>
        <p:nvPicPr>
          <p:cNvPr id="9" name="8 Imagen"/>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
        <p:nvSpPr>
          <p:cNvPr id="2" name="1 CuadroTexto"/>
          <p:cNvSpPr txBox="1"/>
          <p:nvPr/>
        </p:nvSpPr>
        <p:spPr>
          <a:xfrm>
            <a:off x="569590" y="5688024"/>
            <a:ext cx="8001570" cy="1015663"/>
          </a:xfrm>
          <a:prstGeom prst="rect">
            <a:avLst/>
          </a:prstGeom>
          <a:solidFill>
            <a:srgbClr val="FFC000"/>
          </a:solidFill>
          <a:ln>
            <a:noFill/>
          </a:ln>
        </p:spPr>
        <p:txBody>
          <a:bodyPr wrap="square" rtlCol="0">
            <a:spAutoFit/>
          </a:bodyPr>
          <a:lstStyle/>
          <a:p>
            <a:pPr algn="ctr"/>
            <a:r>
              <a:rPr lang="es-CO" sz="2000" b="1" dirty="0" smtClean="0">
                <a:solidFill>
                  <a:srgbClr val="124AA6"/>
                </a:solidFill>
              </a:rPr>
              <a:t>EE.UU: pasó de ser el 2</a:t>
            </a:r>
            <a:r>
              <a:rPr lang="es-CO" sz="2000" b="1" baseline="30000" dirty="0" smtClean="0">
                <a:solidFill>
                  <a:srgbClr val="124AA6"/>
                </a:solidFill>
              </a:rPr>
              <a:t>o </a:t>
            </a:r>
            <a:r>
              <a:rPr lang="es-CO" sz="2000" b="1" dirty="0" smtClean="0">
                <a:solidFill>
                  <a:srgbClr val="124AA6"/>
                </a:solidFill>
              </a:rPr>
              <a:t>socio comercial del Valle del Cauca en exportaciones, a ocupar el 1</a:t>
            </a:r>
            <a:r>
              <a:rPr lang="es-CO" sz="2000" b="1" baseline="30000" dirty="0" smtClean="0">
                <a:solidFill>
                  <a:srgbClr val="124AA6"/>
                </a:solidFill>
              </a:rPr>
              <a:t>er</a:t>
            </a:r>
            <a:r>
              <a:rPr lang="es-CO" sz="2000" b="1" dirty="0" smtClean="0">
                <a:solidFill>
                  <a:srgbClr val="124AA6"/>
                </a:solidFill>
              </a:rPr>
              <a:t> lugar.  En importaciones, ocupa el 2º lugar (13.1%)  después de China.</a:t>
            </a:r>
            <a:endParaRPr lang="es-CO" sz="2000" b="1" dirty="0">
              <a:solidFill>
                <a:srgbClr val="124AA6"/>
              </a:solidFill>
            </a:endParaRPr>
          </a:p>
        </p:txBody>
      </p:sp>
    </p:spTree>
    <p:extLst>
      <p:ext uri="{BB962C8B-B14F-4D97-AF65-F5344CB8AC3E}">
        <p14:creationId xmlns="" xmlns:p14="http://schemas.microsoft.com/office/powerpoint/2010/main" val="3668030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extLst>
              <p:ext uri="{D42A27DB-BD31-4B8C-83A1-F6EECF244321}">
                <p14:modId xmlns="" xmlns:p14="http://schemas.microsoft.com/office/powerpoint/2010/main" val="420416443"/>
              </p:ext>
            </p:extLst>
          </p:nvPr>
        </p:nvGraphicFramePr>
        <p:xfrm>
          <a:off x="26513" y="1436263"/>
          <a:ext cx="7486388" cy="389188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1 Conector recto"/>
          <p:cNvCxnSpPr/>
          <p:nvPr/>
        </p:nvCxnSpPr>
        <p:spPr>
          <a:xfrm>
            <a:off x="4283968" y="1848372"/>
            <a:ext cx="0" cy="422846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5 Flecha arriba"/>
          <p:cNvSpPr/>
          <p:nvPr/>
        </p:nvSpPr>
        <p:spPr>
          <a:xfrm flipV="1">
            <a:off x="7291153" y="4283452"/>
            <a:ext cx="504056" cy="4922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Flecha arriba"/>
          <p:cNvSpPr/>
          <p:nvPr/>
        </p:nvSpPr>
        <p:spPr>
          <a:xfrm>
            <a:off x="7291153" y="3190455"/>
            <a:ext cx="504056" cy="51334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CuadroTexto"/>
          <p:cNvSpPr txBox="1"/>
          <p:nvPr/>
        </p:nvSpPr>
        <p:spPr>
          <a:xfrm>
            <a:off x="7934020" y="4173650"/>
            <a:ext cx="1026243" cy="584775"/>
          </a:xfrm>
          <a:prstGeom prst="rect">
            <a:avLst/>
          </a:prstGeom>
          <a:noFill/>
        </p:spPr>
        <p:txBody>
          <a:bodyPr wrap="none" rtlCol="0">
            <a:spAutoFit/>
          </a:bodyPr>
          <a:lstStyle/>
          <a:p>
            <a:r>
              <a:rPr lang="es-CO" sz="3200" b="1" dirty="0" smtClean="0">
                <a:solidFill>
                  <a:srgbClr val="FF0000"/>
                </a:solidFill>
              </a:rPr>
              <a:t>-11%</a:t>
            </a:r>
            <a:endParaRPr lang="es-CO" sz="3200" b="1" dirty="0">
              <a:solidFill>
                <a:srgbClr val="FF0000"/>
              </a:solidFill>
            </a:endParaRPr>
          </a:p>
        </p:txBody>
      </p:sp>
      <p:sp>
        <p:nvSpPr>
          <p:cNvPr id="9" name="8 CuadroTexto"/>
          <p:cNvSpPr txBox="1"/>
          <p:nvPr/>
        </p:nvSpPr>
        <p:spPr>
          <a:xfrm>
            <a:off x="7785156" y="3119028"/>
            <a:ext cx="692818" cy="584775"/>
          </a:xfrm>
          <a:prstGeom prst="rect">
            <a:avLst/>
          </a:prstGeom>
          <a:noFill/>
        </p:spPr>
        <p:txBody>
          <a:bodyPr wrap="none" rtlCol="0">
            <a:spAutoFit/>
          </a:bodyPr>
          <a:lstStyle/>
          <a:p>
            <a:r>
              <a:rPr lang="es-CO" sz="3200" b="1" dirty="0" smtClean="0"/>
              <a:t>3%</a:t>
            </a:r>
            <a:endParaRPr lang="es-CO" sz="3200" b="1" dirty="0"/>
          </a:p>
        </p:txBody>
      </p:sp>
      <p:sp>
        <p:nvSpPr>
          <p:cNvPr id="10" name="9 CuadroTexto"/>
          <p:cNvSpPr txBox="1"/>
          <p:nvPr/>
        </p:nvSpPr>
        <p:spPr>
          <a:xfrm>
            <a:off x="210594" y="6156012"/>
            <a:ext cx="6736139" cy="646331"/>
          </a:xfrm>
          <a:prstGeom prst="rect">
            <a:avLst/>
          </a:prstGeom>
          <a:noFill/>
        </p:spPr>
        <p:txBody>
          <a:bodyPr wrap="none" rtlCol="0">
            <a:spAutoFit/>
          </a:bodyPr>
          <a:lstStyle/>
          <a:p>
            <a:r>
              <a:rPr lang="es-CO" dirty="0" smtClean="0"/>
              <a:t>*Cifras proyectadas a Diciembre 2012, con base en datos a Nov 2012. </a:t>
            </a:r>
          </a:p>
          <a:p>
            <a:r>
              <a:rPr lang="es-CO" dirty="0" smtClean="0"/>
              <a:t>  Fuente: Dian</a:t>
            </a:r>
            <a:endParaRPr lang="es-CO" dirty="0"/>
          </a:p>
        </p:txBody>
      </p:sp>
      <p:sp>
        <p:nvSpPr>
          <p:cNvPr id="12" name="11 Rectángulo"/>
          <p:cNvSpPr/>
          <p:nvPr/>
        </p:nvSpPr>
        <p:spPr>
          <a:xfrm>
            <a:off x="-7055"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2400" b="1" kern="0" dirty="0">
                <a:solidFill>
                  <a:srgbClr val="FFCD2D"/>
                </a:solidFill>
                <a:cs typeface="Calibri" pitchFamily="34" charset="0"/>
              </a:rPr>
              <a:t>El Valle del Cauca frente al TLC: 1 año</a:t>
            </a:r>
          </a:p>
        </p:txBody>
      </p:sp>
      <p:pic>
        <p:nvPicPr>
          <p:cNvPr id="13" name="12 Imagen"/>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
        <p:nvSpPr>
          <p:cNvPr id="5" name="4 Rectángulo"/>
          <p:cNvSpPr/>
          <p:nvPr/>
        </p:nvSpPr>
        <p:spPr>
          <a:xfrm>
            <a:off x="4056730" y="1412776"/>
            <a:ext cx="515269" cy="369332"/>
          </a:xfrm>
          <a:prstGeom prst="rect">
            <a:avLst/>
          </a:prstGeom>
        </p:spPr>
        <p:txBody>
          <a:bodyPr wrap="none">
            <a:spAutoFit/>
          </a:bodyPr>
          <a:lstStyle/>
          <a:p>
            <a:r>
              <a:rPr lang="es-CO" b="1" dirty="0">
                <a:solidFill>
                  <a:srgbClr val="FF0000"/>
                </a:solidFill>
              </a:rPr>
              <a:t>TLC</a:t>
            </a:r>
          </a:p>
        </p:txBody>
      </p:sp>
    </p:spTree>
    <p:extLst>
      <p:ext uri="{BB962C8B-B14F-4D97-AF65-F5344CB8AC3E}">
        <p14:creationId xmlns="" xmlns:p14="http://schemas.microsoft.com/office/powerpoint/2010/main" val="2977691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2276872"/>
            <a:ext cx="8698239" cy="1653947"/>
          </a:xfrm>
          <a:prstGeom prst="rect">
            <a:avLst/>
          </a:prstGeom>
          <a:solidFill>
            <a:srgbClr val="FFC0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1 Redondear rectángulo de esquina diagonal"/>
          <p:cNvSpPr/>
          <p:nvPr/>
        </p:nvSpPr>
        <p:spPr>
          <a:xfrm>
            <a:off x="491256" y="954833"/>
            <a:ext cx="7617528" cy="889992"/>
          </a:xfrm>
          <a:prstGeom prst="roundRect">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spcBef>
                <a:spcPct val="0"/>
              </a:spcBef>
              <a:spcAft>
                <a:spcPct val="0"/>
              </a:spcAft>
              <a:defRPr sz="2400" b="1" i="0" u="none" strike="noStrike" kern="1200" baseline="0">
                <a:solidFill>
                  <a:prstClr val="black"/>
                </a:solidFill>
                <a:latin typeface="+mn-lt"/>
                <a:ea typeface="+mn-ea"/>
                <a:cs typeface="+mn-cs"/>
              </a:defRPr>
            </a:pPr>
            <a:r>
              <a:rPr lang="es-CO" sz="2400" b="1" dirty="0" smtClean="0">
                <a:solidFill>
                  <a:schemeClr val="accent1">
                    <a:lumMod val="75000"/>
                  </a:schemeClr>
                </a:solidFill>
              </a:rPr>
              <a:t>¿Qué le vendió el Valle del Cauca a EE.UU en el 2012?</a:t>
            </a:r>
          </a:p>
          <a:p>
            <a:pPr algn="ctr" fontAlgn="base">
              <a:spcBef>
                <a:spcPct val="0"/>
              </a:spcBef>
              <a:spcAft>
                <a:spcPct val="0"/>
              </a:spcAft>
              <a:defRPr sz="2400" b="1" i="0" u="none" strike="noStrike" kern="1200" baseline="0">
                <a:solidFill>
                  <a:prstClr val="black"/>
                </a:solidFill>
                <a:latin typeface="+mn-lt"/>
                <a:ea typeface="+mn-ea"/>
                <a:cs typeface="+mn-cs"/>
              </a:defRPr>
            </a:pPr>
            <a:r>
              <a:rPr lang="es-CO" sz="2400" b="1" dirty="0" smtClean="0">
                <a:solidFill>
                  <a:schemeClr val="accent1">
                    <a:lumMod val="75000"/>
                  </a:schemeClr>
                </a:solidFill>
              </a:rPr>
              <a:t>USD 414 millones*</a:t>
            </a:r>
            <a:endParaRPr lang="es-CO" sz="2400" b="1" dirty="0">
              <a:solidFill>
                <a:schemeClr val="accent1">
                  <a:lumMod val="75000"/>
                </a:schemeClr>
              </a:solidFill>
            </a:endParaRPr>
          </a:p>
        </p:txBody>
      </p:sp>
      <p:sp>
        <p:nvSpPr>
          <p:cNvPr id="16" name="15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2800" b="1" kern="0" dirty="0">
                <a:solidFill>
                  <a:srgbClr val="FFCD2D"/>
                </a:solidFill>
                <a:cs typeface="Calibri" pitchFamily="34" charset="0"/>
              </a:rPr>
              <a:t>El Valle del Cauca frente al TLC: 1 año</a:t>
            </a:r>
          </a:p>
        </p:txBody>
      </p:sp>
      <p:pic>
        <p:nvPicPr>
          <p:cNvPr id="18" name="17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424125" y="205570"/>
            <a:ext cx="597642" cy="595048"/>
          </a:xfrm>
          <a:prstGeom prst="ellipse">
            <a:avLst/>
          </a:prstGeom>
          <a:effectLst>
            <a:reflection blurRad="6350" stA="52000" endA="300" endPos="6000" dir="5400000" sy="-100000" algn="bl" rotWithShape="0"/>
          </a:effectLst>
        </p:spPr>
      </p:pic>
      <p:pic>
        <p:nvPicPr>
          <p:cNvPr id="20" name="19 Imagen" descr="USA.png"/>
          <p:cNvPicPr>
            <a:picLocks noChangeAspect="1"/>
          </p:cNvPicPr>
          <p:nvPr/>
        </p:nvPicPr>
        <p:blipFill>
          <a:blip r:embed="rId4" cstate="print"/>
          <a:stretch>
            <a:fillRect/>
          </a:stretch>
        </p:blipFill>
        <p:spPr>
          <a:xfrm>
            <a:off x="7759045" y="633795"/>
            <a:ext cx="599041" cy="37215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2" name="1 Rectángulo"/>
          <p:cNvSpPr/>
          <p:nvPr/>
        </p:nvSpPr>
        <p:spPr>
          <a:xfrm>
            <a:off x="323528" y="6275826"/>
            <a:ext cx="4572000" cy="553998"/>
          </a:xfrm>
          <a:prstGeom prst="rect">
            <a:avLst/>
          </a:prstGeom>
        </p:spPr>
        <p:txBody>
          <a:bodyPr>
            <a:spAutoFit/>
          </a:bodyPr>
          <a:lstStyle/>
          <a:p>
            <a:r>
              <a:rPr lang="es-CO" dirty="0"/>
              <a:t>*</a:t>
            </a:r>
            <a:r>
              <a:rPr lang="es-CO" sz="1200" dirty="0">
                <a:solidFill>
                  <a:schemeClr val="bg1">
                    <a:lumMod val="50000"/>
                  </a:schemeClr>
                </a:solidFill>
              </a:rPr>
              <a:t>Cifras proyectadas a Diciembre 2012, con base en datos a Nov 2012. </a:t>
            </a:r>
          </a:p>
          <a:p>
            <a:r>
              <a:rPr lang="es-CO" sz="1200" dirty="0">
                <a:solidFill>
                  <a:schemeClr val="bg1">
                    <a:lumMod val="50000"/>
                  </a:schemeClr>
                </a:solidFill>
              </a:rPr>
              <a:t>Fuente: Dian</a:t>
            </a:r>
          </a:p>
        </p:txBody>
      </p:sp>
      <p:sp>
        <p:nvSpPr>
          <p:cNvPr id="4" name="3 CuadroTexto"/>
          <p:cNvSpPr txBox="1"/>
          <p:nvPr/>
        </p:nvSpPr>
        <p:spPr>
          <a:xfrm>
            <a:off x="8108784" y="2852687"/>
            <a:ext cx="989373" cy="646331"/>
          </a:xfrm>
          <a:prstGeom prst="rect">
            <a:avLst/>
          </a:prstGeom>
          <a:noFill/>
        </p:spPr>
        <p:txBody>
          <a:bodyPr wrap="none" rtlCol="0">
            <a:spAutoFit/>
          </a:bodyPr>
          <a:lstStyle/>
          <a:p>
            <a:r>
              <a:rPr lang="es-CO" sz="3600" b="1" dirty="0" smtClean="0">
                <a:solidFill>
                  <a:srgbClr val="C00000"/>
                </a:solidFill>
              </a:rPr>
              <a:t>84%</a:t>
            </a:r>
            <a:endParaRPr lang="es-CO" sz="3600" b="1" dirty="0">
              <a:solidFill>
                <a:srgbClr val="C00000"/>
              </a:solidFill>
            </a:endParaRPr>
          </a:p>
        </p:txBody>
      </p:sp>
      <p:sp>
        <p:nvSpPr>
          <p:cNvPr id="17" name="16 CuadroTexto"/>
          <p:cNvSpPr txBox="1"/>
          <p:nvPr/>
        </p:nvSpPr>
        <p:spPr>
          <a:xfrm>
            <a:off x="5453395" y="4407495"/>
            <a:ext cx="2841932" cy="1200329"/>
          </a:xfrm>
          <a:prstGeom prst="rect">
            <a:avLst/>
          </a:prstGeom>
          <a:noFill/>
        </p:spPr>
        <p:txBody>
          <a:bodyPr wrap="square" rtlCol="0">
            <a:spAutoFit/>
          </a:bodyPr>
          <a:lstStyle/>
          <a:p>
            <a:pPr algn="ctr" fontAlgn="base">
              <a:spcBef>
                <a:spcPct val="0"/>
              </a:spcBef>
              <a:spcAft>
                <a:spcPct val="0"/>
              </a:spcAft>
            </a:pPr>
            <a:r>
              <a:rPr lang="es-MX" b="1" dirty="0">
                <a:solidFill>
                  <a:srgbClr val="000066"/>
                </a:solidFill>
                <a:cs typeface="Arial" charset="0"/>
              </a:rPr>
              <a:t>Principales </a:t>
            </a:r>
            <a:r>
              <a:rPr lang="es-MX" b="1" dirty="0" smtClean="0">
                <a:solidFill>
                  <a:srgbClr val="000066"/>
                </a:solidFill>
                <a:cs typeface="Arial" charset="0"/>
              </a:rPr>
              <a:t> </a:t>
            </a:r>
            <a:r>
              <a:rPr lang="es-MX" b="1" dirty="0">
                <a:solidFill>
                  <a:srgbClr val="000066"/>
                </a:solidFill>
                <a:cs typeface="Arial" charset="0"/>
              </a:rPr>
              <a:t>Productos Exportados </a:t>
            </a:r>
            <a:r>
              <a:rPr lang="es-MX" b="1" dirty="0" smtClean="0">
                <a:solidFill>
                  <a:srgbClr val="000066"/>
                </a:solidFill>
                <a:cs typeface="Arial" charset="0"/>
              </a:rPr>
              <a:t>por el Valle del Cauca a </a:t>
            </a:r>
            <a:r>
              <a:rPr lang="es-MX" b="1" dirty="0">
                <a:solidFill>
                  <a:srgbClr val="000066"/>
                </a:solidFill>
                <a:cs typeface="Arial" charset="0"/>
              </a:rPr>
              <a:t>EE.UU</a:t>
            </a:r>
            <a:r>
              <a:rPr lang="es-MX" b="1" dirty="0" smtClean="0">
                <a:solidFill>
                  <a:srgbClr val="000066"/>
                </a:solidFill>
                <a:cs typeface="Arial" charset="0"/>
              </a:rPr>
              <a:t>.</a:t>
            </a:r>
          </a:p>
          <a:p>
            <a:pPr algn="ctr" fontAlgn="base">
              <a:spcBef>
                <a:spcPct val="0"/>
              </a:spcBef>
              <a:spcAft>
                <a:spcPct val="0"/>
              </a:spcAft>
            </a:pPr>
            <a:r>
              <a:rPr lang="es-MX" dirty="0" smtClean="0">
                <a:solidFill>
                  <a:srgbClr val="000066"/>
                </a:solidFill>
                <a:cs typeface="Arial" charset="0"/>
              </a:rPr>
              <a:t>Millones USD</a:t>
            </a:r>
            <a:endParaRPr lang="es-CO" dirty="0">
              <a:solidFill>
                <a:srgbClr val="000066"/>
              </a:solidFill>
              <a:cs typeface="Arial" charset="0"/>
            </a:endParaRPr>
          </a:p>
        </p:txBody>
      </p:sp>
      <p:sp>
        <p:nvSpPr>
          <p:cNvPr id="5" name="4 Cerrar llave"/>
          <p:cNvSpPr/>
          <p:nvPr/>
        </p:nvSpPr>
        <p:spPr>
          <a:xfrm>
            <a:off x="7615350" y="2420888"/>
            <a:ext cx="432048" cy="1509931"/>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aphicFrame>
        <p:nvGraphicFramePr>
          <p:cNvPr id="26" name="2 Gráfico"/>
          <p:cNvGraphicFramePr>
            <a:graphicFrameLocks/>
          </p:cNvGraphicFramePr>
          <p:nvPr>
            <p:extLst>
              <p:ext uri="{D42A27DB-BD31-4B8C-83A1-F6EECF244321}">
                <p14:modId xmlns="" xmlns:p14="http://schemas.microsoft.com/office/powerpoint/2010/main" val="2717354657"/>
              </p:ext>
            </p:extLst>
          </p:nvPr>
        </p:nvGraphicFramePr>
        <p:xfrm>
          <a:off x="404904" y="2060848"/>
          <a:ext cx="7421566" cy="43243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122268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500" fill="hold"/>
                                        <p:tgtEl>
                                          <p:spTgt spid="17"/>
                                        </p:tgtEl>
                                        <p:attrNameLst>
                                          <p:attrName>ppt_x</p:attrName>
                                        </p:attrNameLst>
                                      </p:cBhvr>
                                      <p:tavLst>
                                        <p:tav tm="0">
                                          <p:val>
                                            <p:strVal val="#ppt_x"/>
                                          </p:val>
                                        </p:tav>
                                        <p:tav tm="100000">
                                          <p:val>
                                            <p:strVal val="#ppt_x"/>
                                          </p:val>
                                        </p:tav>
                                      </p:tavLst>
                                    </p:anim>
                                    <p:anim calcmode="lin" valueType="num">
                                      <p:cBhvr additive="base">
                                        <p:cTn id="1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3056516323"/>
              </p:ext>
            </p:extLst>
          </p:nvPr>
        </p:nvGraphicFramePr>
        <p:xfrm>
          <a:off x="635206" y="1988840"/>
          <a:ext cx="7788919" cy="3757165"/>
        </p:xfrm>
        <a:graphic>
          <a:graphicData uri="http://schemas.openxmlformats.org/drawingml/2006/table">
            <a:tbl>
              <a:tblPr>
                <a:tableStyleId>{5C22544A-7EE6-4342-B048-85BDC9FD1C3A}</a:tableStyleId>
              </a:tblPr>
              <a:tblGrid>
                <a:gridCol w="3864786"/>
                <a:gridCol w="1679293"/>
                <a:gridCol w="1122420"/>
                <a:gridCol w="1122420"/>
              </a:tblGrid>
              <a:tr h="301731">
                <a:tc>
                  <a:txBody>
                    <a:bodyPr/>
                    <a:lstStyle/>
                    <a:p>
                      <a:pPr algn="ctr" fontAlgn="b"/>
                      <a:r>
                        <a:rPr lang="es-CO" sz="2400" b="1" i="0" u="none" strike="noStrike" dirty="0" smtClean="0">
                          <a:solidFill>
                            <a:schemeClr val="bg2"/>
                          </a:solidFill>
                          <a:effectLst/>
                          <a:latin typeface="Calibri"/>
                        </a:rPr>
                        <a:t>Productos de</a:t>
                      </a:r>
                      <a:r>
                        <a:rPr lang="es-CO" sz="2400" b="1" i="0" u="none" strike="noStrike" baseline="0" dirty="0" smtClean="0">
                          <a:solidFill>
                            <a:schemeClr val="bg2"/>
                          </a:solidFill>
                          <a:effectLst/>
                          <a:latin typeface="Calibri"/>
                        </a:rPr>
                        <a:t> exportación ganadores</a:t>
                      </a:r>
                      <a:endParaRPr lang="es-CO" sz="2400" b="1" i="0" u="none" strike="noStrike" dirty="0">
                        <a:solidFill>
                          <a:schemeClr val="bg2"/>
                        </a:solidFill>
                        <a:effectLst/>
                        <a:latin typeface="Calibri"/>
                      </a:endParaRPr>
                    </a:p>
                  </a:txBody>
                  <a:tcPr marL="8335" marR="8335" marT="8335" marB="0" anchor="ctr">
                    <a:solidFill>
                      <a:schemeClr val="accent3">
                        <a:lumMod val="50000"/>
                      </a:schemeClr>
                    </a:solidFill>
                  </a:tcPr>
                </a:tc>
                <a:tc>
                  <a:txBody>
                    <a:bodyPr/>
                    <a:lstStyle/>
                    <a:p>
                      <a:pPr algn="ctr" fontAlgn="b"/>
                      <a:r>
                        <a:rPr lang="es-CO" sz="1600" b="1" i="0" u="none" strike="noStrike" dirty="0" smtClean="0">
                          <a:solidFill>
                            <a:schemeClr val="bg2"/>
                          </a:solidFill>
                          <a:effectLst/>
                          <a:latin typeface="Calibri"/>
                        </a:rPr>
                        <a:t>FOB 2011</a:t>
                      </a:r>
                    </a:p>
                    <a:p>
                      <a:pPr algn="ctr" fontAlgn="b"/>
                      <a:r>
                        <a:rPr lang="es-CO" sz="1600" b="0" i="0" u="none" strike="noStrike" dirty="0" smtClean="0">
                          <a:solidFill>
                            <a:schemeClr val="bg2"/>
                          </a:solidFill>
                          <a:effectLst/>
                          <a:latin typeface="Calibri"/>
                        </a:rPr>
                        <a:t>Miles USD</a:t>
                      </a:r>
                      <a:endParaRPr lang="es-CO" sz="1600" b="0" i="0" u="none" strike="noStrike" dirty="0">
                        <a:solidFill>
                          <a:schemeClr val="bg2"/>
                        </a:solidFill>
                        <a:effectLst/>
                        <a:latin typeface="Calibri"/>
                      </a:endParaRPr>
                    </a:p>
                  </a:txBody>
                  <a:tcPr marL="8335" marR="8335" marT="8335" marB="0" anchor="ctr">
                    <a:solidFill>
                      <a:schemeClr val="accent3">
                        <a:lumMod val="50000"/>
                      </a:schemeClr>
                    </a:solidFill>
                  </a:tcPr>
                </a:tc>
                <a:tc>
                  <a:txBody>
                    <a:bodyPr/>
                    <a:lstStyle/>
                    <a:p>
                      <a:pPr algn="ctr" fontAlgn="b"/>
                      <a:r>
                        <a:rPr lang="es-CO" sz="1600" b="1" i="0" u="none" strike="noStrike" dirty="0" smtClean="0">
                          <a:solidFill>
                            <a:schemeClr val="bg2"/>
                          </a:solidFill>
                          <a:effectLst/>
                          <a:latin typeface="Calibri"/>
                        </a:rPr>
                        <a:t>FOB 2012</a:t>
                      </a:r>
                    </a:p>
                    <a:p>
                      <a:pPr algn="ctr" fontAlgn="b"/>
                      <a:r>
                        <a:rPr lang="es-CO" sz="1600" b="0" i="0" u="none" strike="noStrike" dirty="0" smtClean="0">
                          <a:solidFill>
                            <a:schemeClr val="bg2"/>
                          </a:solidFill>
                          <a:effectLst/>
                          <a:latin typeface="Calibri"/>
                        </a:rPr>
                        <a:t>Miles USD (proyectado)</a:t>
                      </a:r>
                      <a:endParaRPr lang="es-CO" sz="1600" b="0" i="0" u="none" strike="noStrike" dirty="0">
                        <a:solidFill>
                          <a:schemeClr val="bg2"/>
                        </a:solidFill>
                        <a:effectLst/>
                        <a:latin typeface="Calibri"/>
                      </a:endParaRPr>
                    </a:p>
                  </a:txBody>
                  <a:tcPr marL="8335" marR="8335" marT="8335" marB="0" anchor="ctr">
                    <a:solidFill>
                      <a:schemeClr val="accent3">
                        <a:lumMod val="50000"/>
                      </a:schemeClr>
                    </a:solidFill>
                  </a:tcPr>
                </a:tc>
                <a:tc>
                  <a:txBody>
                    <a:bodyPr/>
                    <a:lstStyle/>
                    <a:p>
                      <a:pPr algn="ctr" fontAlgn="b"/>
                      <a:r>
                        <a:rPr lang="es-CO" sz="1800" b="1" i="0" u="none" strike="noStrike" dirty="0" smtClean="0">
                          <a:solidFill>
                            <a:schemeClr val="bg2"/>
                          </a:solidFill>
                          <a:effectLst/>
                          <a:latin typeface="Calibri"/>
                        </a:rPr>
                        <a:t>Dinámica 2011</a:t>
                      </a:r>
                      <a:r>
                        <a:rPr lang="es-CO" sz="1800" b="1" i="0" u="none" strike="noStrike" baseline="0" dirty="0" smtClean="0">
                          <a:solidFill>
                            <a:schemeClr val="bg2"/>
                          </a:solidFill>
                          <a:effectLst/>
                          <a:latin typeface="Calibri"/>
                        </a:rPr>
                        <a:t> -2012</a:t>
                      </a:r>
                      <a:endParaRPr lang="es-CO" sz="1800" b="1" i="0" u="none" strike="noStrike" dirty="0">
                        <a:solidFill>
                          <a:schemeClr val="bg2"/>
                        </a:solidFill>
                        <a:effectLst/>
                        <a:latin typeface="Calibri"/>
                      </a:endParaRPr>
                    </a:p>
                  </a:txBody>
                  <a:tcPr marL="8335" marR="8335" marT="8335" marB="0" anchor="ctr">
                    <a:solidFill>
                      <a:schemeClr val="accent3">
                        <a:lumMod val="50000"/>
                      </a:schemeClr>
                    </a:solidFill>
                  </a:tcPr>
                </a:tc>
              </a:tr>
              <a:tr h="301731">
                <a:tc>
                  <a:txBody>
                    <a:bodyPr/>
                    <a:lstStyle/>
                    <a:p>
                      <a:pPr algn="l" fontAlgn="b"/>
                      <a:r>
                        <a:rPr lang="es-CO" sz="1800" b="0" i="0" u="none" strike="noStrike" dirty="0">
                          <a:solidFill>
                            <a:schemeClr val="accent2">
                              <a:lumMod val="75000"/>
                              <a:lumOff val="25000"/>
                            </a:schemeClr>
                          </a:solidFill>
                          <a:effectLst/>
                          <a:latin typeface="Calibri"/>
                        </a:rPr>
                        <a:t>Herramientas y </a:t>
                      </a:r>
                      <a:r>
                        <a:rPr lang="es-CO" sz="1800" b="0" i="0" u="none" strike="noStrike" dirty="0" smtClean="0">
                          <a:solidFill>
                            <a:schemeClr val="accent2">
                              <a:lumMod val="75000"/>
                              <a:lumOff val="25000"/>
                            </a:schemeClr>
                          </a:solidFill>
                          <a:effectLst/>
                          <a:latin typeface="Calibri"/>
                        </a:rPr>
                        <a:t>útiles</a:t>
                      </a:r>
                    </a:p>
                  </a:txBody>
                  <a:tcPr marL="0" marR="0" marT="0" marB="0" anchor="ctr">
                    <a:solidFill>
                      <a:schemeClr val="bg2"/>
                    </a:solidFill>
                  </a:tcPr>
                </a:tc>
                <a:tc>
                  <a:txBody>
                    <a:bodyPr/>
                    <a:lstStyle/>
                    <a:p>
                      <a:pPr algn="ctr" fontAlgn="b"/>
                      <a:r>
                        <a:rPr lang="es-CO" sz="1400" b="0" i="0" u="none" strike="noStrike" dirty="0" smtClean="0">
                          <a:solidFill>
                            <a:schemeClr val="accent2">
                              <a:lumMod val="75000"/>
                              <a:lumOff val="25000"/>
                            </a:schemeClr>
                          </a:solidFill>
                          <a:effectLst/>
                          <a:latin typeface="Calibri"/>
                        </a:rPr>
                        <a:t>2,414,3</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0" i="0" u="none" strike="noStrike" dirty="0">
                          <a:solidFill>
                            <a:schemeClr val="accent2">
                              <a:lumMod val="75000"/>
                              <a:lumOff val="25000"/>
                            </a:schemeClr>
                          </a:solidFill>
                          <a:effectLst/>
                          <a:latin typeface="Calibri"/>
                        </a:rPr>
                        <a:t>           </a:t>
                      </a:r>
                      <a:r>
                        <a:rPr lang="es-CO" sz="1400" b="0" i="0" u="none" strike="noStrike" dirty="0" smtClean="0">
                          <a:solidFill>
                            <a:schemeClr val="accent2">
                              <a:lumMod val="75000"/>
                              <a:lumOff val="25000"/>
                            </a:schemeClr>
                          </a:solidFill>
                          <a:effectLst/>
                          <a:latin typeface="Calibri"/>
                        </a:rPr>
                        <a:t>5,634,0 </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1" i="0" u="none" strike="noStrike" dirty="0">
                          <a:solidFill>
                            <a:schemeClr val="accent2">
                              <a:lumMod val="75000"/>
                              <a:lumOff val="25000"/>
                            </a:schemeClr>
                          </a:solidFill>
                          <a:effectLst/>
                          <a:latin typeface="Calibri"/>
                        </a:rPr>
                        <a:t>133%</a:t>
                      </a:r>
                    </a:p>
                  </a:txBody>
                  <a:tcPr marL="0" marR="0" marT="0" marB="0" anchor="ctr"/>
                </a:tc>
              </a:tr>
              <a:tr h="301731">
                <a:tc>
                  <a:txBody>
                    <a:bodyPr/>
                    <a:lstStyle/>
                    <a:p>
                      <a:pPr algn="l" fontAlgn="b"/>
                      <a:r>
                        <a:rPr lang="es-CO" sz="1800" b="0" i="0" u="none" strike="noStrike" dirty="0">
                          <a:solidFill>
                            <a:schemeClr val="accent2">
                              <a:lumMod val="75000"/>
                              <a:lumOff val="25000"/>
                            </a:schemeClr>
                          </a:solidFill>
                          <a:effectLst/>
                          <a:latin typeface="Calibri"/>
                        </a:rPr>
                        <a:t>Muebles</a:t>
                      </a:r>
                    </a:p>
                  </a:txBody>
                  <a:tcPr marL="0" marR="0" marT="0" marB="0" anchor="ctr">
                    <a:solidFill>
                      <a:schemeClr val="bg2"/>
                    </a:solidFill>
                  </a:tcPr>
                </a:tc>
                <a:tc>
                  <a:txBody>
                    <a:bodyPr/>
                    <a:lstStyle/>
                    <a:p>
                      <a:pPr algn="ctr" fontAlgn="b"/>
                      <a:r>
                        <a:rPr lang="es-CO" sz="1400" b="0" i="0" u="none" strike="noStrike" dirty="0" smtClean="0">
                          <a:solidFill>
                            <a:schemeClr val="accent2">
                              <a:lumMod val="75000"/>
                              <a:lumOff val="25000"/>
                            </a:schemeClr>
                          </a:solidFill>
                          <a:effectLst/>
                          <a:latin typeface="Calibri"/>
                        </a:rPr>
                        <a:t>292,8 </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0" i="0" u="none" strike="noStrike" dirty="0">
                          <a:solidFill>
                            <a:schemeClr val="accent2">
                              <a:lumMod val="75000"/>
                              <a:lumOff val="25000"/>
                            </a:schemeClr>
                          </a:solidFill>
                          <a:effectLst/>
                          <a:latin typeface="Calibri"/>
                        </a:rPr>
                        <a:t>               </a:t>
                      </a:r>
                      <a:r>
                        <a:rPr lang="es-CO" sz="1400" b="0" i="0" u="none" strike="noStrike" dirty="0" smtClean="0">
                          <a:solidFill>
                            <a:schemeClr val="accent2">
                              <a:lumMod val="75000"/>
                              <a:lumOff val="25000"/>
                            </a:schemeClr>
                          </a:solidFill>
                          <a:effectLst/>
                          <a:latin typeface="Calibri"/>
                        </a:rPr>
                        <a:t>483,5</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1" i="0" u="none" strike="noStrike" dirty="0">
                          <a:solidFill>
                            <a:schemeClr val="accent2">
                              <a:lumMod val="75000"/>
                              <a:lumOff val="25000"/>
                            </a:schemeClr>
                          </a:solidFill>
                          <a:effectLst/>
                          <a:latin typeface="Calibri"/>
                        </a:rPr>
                        <a:t>65%</a:t>
                      </a:r>
                    </a:p>
                  </a:txBody>
                  <a:tcPr marL="0" marR="0" marT="0" marB="0" anchor="ctr"/>
                </a:tc>
              </a:tr>
              <a:tr h="301731">
                <a:tc>
                  <a:txBody>
                    <a:bodyPr/>
                    <a:lstStyle/>
                    <a:p>
                      <a:pPr algn="l" fontAlgn="b"/>
                      <a:r>
                        <a:rPr lang="es-CO" sz="1800" b="0" i="0" u="none" strike="noStrike" dirty="0">
                          <a:solidFill>
                            <a:schemeClr val="accent2">
                              <a:lumMod val="75000"/>
                              <a:lumOff val="25000"/>
                            </a:schemeClr>
                          </a:solidFill>
                          <a:effectLst/>
                          <a:latin typeface="Calibri"/>
                        </a:rPr>
                        <a:t>Legumbres y </a:t>
                      </a:r>
                      <a:r>
                        <a:rPr lang="es-CO" sz="1800" b="0" i="0" u="none" strike="noStrike" dirty="0" smtClean="0">
                          <a:solidFill>
                            <a:schemeClr val="accent2">
                              <a:lumMod val="75000"/>
                              <a:lumOff val="25000"/>
                            </a:schemeClr>
                          </a:solidFill>
                          <a:effectLst/>
                          <a:latin typeface="Calibri"/>
                        </a:rPr>
                        <a:t>hortalizas</a:t>
                      </a:r>
                      <a:endParaRPr lang="es-CO" sz="1800" b="0" i="0" u="none" strike="noStrike" dirty="0">
                        <a:solidFill>
                          <a:schemeClr val="accent2">
                            <a:lumMod val="75000"/>
                            <a:lumOff val="25000"/>
                          </a:schemeClr>
                        </a:solidFill>
                        <a:effectLst/>
                        <a:latin typeface="Calibri"/>
                      </a:endParaRPr>
                    </a:p>
                  </a:txBody>
                  <a:tcPr marL="0" marR="0" marT="0" marB="0" anchor="ctr">
                    <a:solidFill>
                      <a:schemeClr val="bg2"/>
                    </a:solidFill>
                  </a:tcPr>
                </a:tc>
                <a:tc>
                  <a:txBody>
                    <a:bodyPr/>
                    <a:lstStyle/>
                    <a:p>
                      <a:pPr algn="ctr" fontAlgn="b"/>
                      <a:r>
                        <a:rPr lang="es-CO" sz="1400" b="0" i="0" u="none" strike="noStrike" dirty="0" smtClean="0">
                          <a:solidFill>
                            <a:schemeClr val="accent2">
                              <a:lumMod val="75000"/>
                              <a:lumOff val="25000"/>
                            </a:schemeClr>
                          </a:solidFill>
                          <a:effectLst/>
                          <a:latin typeface="Calibri"/>
                        </a:rPr>
                        <a:t>87,0 </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0" i="0" u="none" strike="noStrike" dirty="0">
                          <a:solidFill>
                            <a:schemeClr val="accent2">
                              <a:lumMod val="75000"/>
                              <a:lumOff val="25000"/>
                            </a:schemeClr>
                          </a:solidFill>
                          <a:effectLst/>
                          <a:latin typeface="Calibri"/>
                        </a:rPr>
                        <a:t>               </a:t>
                      </a:r>
                      <a:r>
                        <a:rPr lang="es-CO" sz="1400" b="0" i="0" u="none" strike="noStrike" dirty="0" smtClean="0">
                          <a:solidFill>
                            <a:schemeClr val="accent2">
                              <a:lumMod val="75000"/>
                              <a:lumOff val="25000"/>
                            </a:schemeClr>
                          </a:solidFill>
                          <a:effectLst/>
                          <a:latin typeface="Calibri"/>
                        </a:rPr>
                        <a:t>425,3</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1" i="0" u="none" strike="noStrike" dirty="0">
                          <a:solidFill>
                            <a:schemeClr val="accent2">
                              <a:lumMod val="75000"/>
                              <a:lumOff val="25000"/>
                            </a:schemeClr>
                          </a:solidFill>
                          <a:effectLst/>
                          <a:latin typeface="Calibri"/>
                        </a:rPr>
                        <a:t>389%</a:t>
                      </a:r>
                    </a:p>
                  </a:txBody>
                  <a:tcPr marL="0" marR="0" marT="0" marB="0" anchor="ctr"/>
                </a:tc>
              </a:tr>
              <a:tr h="301731">
                <a:tc>
                  <a:txBody>
                    <a:bodyPr/>
                    <a:lstStyle/>
                    <a:p>
                      <a:pPr algn="l" fontAlgn="b"/>
                      <a:r>
                        <a:rPr lang="es-CO" sz="1800" b="0" i="0" u="none" strike="noStrike" dirty="0">
                          <a:solidFill>
                            <a:schemeClr val="accent2">
                              <a:lumMod val="75000"/>
                              <a:lumOff val="25000"/>
                            </a:schemeClr>
                          </a:solidFill>
                          <a:effectLst/>
                          <a:latin typeface="Calibri"/>
                        </a:rPr>
                        <a:t>Bebidas, </a:t>
                      </a:r>
                      <a:r>
                        <a:rPr lang="es-CO" sz="1800" b="0" i="0" u="none" strike="noStrike" dirty="0" smtClean="0">
                          <a:solidFill>
                            <a:schemeClr val="accent2">
                              <a:lumMod val="75000"/>
                              <a:lumOff val="25000"/>
                            </a:schemeClr>
                          </a:solidFill>
                          <a:effectLst/>
                          <a:latin typeface="Calibri"/>
                        </a:rPr>
                        <a:t>alcohol </a:t>
                      </a:r>
                      <a:r>
                        <a:rPr lang="es-CO" sz="1800" b="0" i="0" u="none" strike="noStrike" dirty="0">
                          <a:solidFill>
                            <a:schemeClr val="accent2">
                              <a:lumMod val="75000"/>
                              <a:lumOff val="25000"/>
                            </a:schemeClr>
                          </a:solidFill>
                          <a:effectLst/>
                          <a:latin typeface="Calibri"/>
                        </a:rPr>
                        <a:t>y vinagre </a:t>
                      </a:r>
                    </a:p>
                  </a:txBody>
                  <a:tcPr marL="0" marR="0" marT="0" marB="0" anchor="ctr">
                    <a:solidFill>
                      <a:schemeClr val="bg2"/>
                    </a:solidFill>
                  </a:tcPr>
                </a:tc>
                <a:tc>
                  <a:txBody>
                    <a:bodyPr/>
                    <a:lstStyle/>
                    <a:p>
                      <a:pPr algn="ctr" fontAlgn="b"/>
                      <a:r>
                        <a:rPr lang="es-CO" sz="1400" b="0" i="0" u="none" strike="noStrike" dirty="0" smtClean="0">
                          <a:solidFill>
                            <a:schemeClr val="accent2">
                              <a:lumMod val="75000"/>
                              <a:lumOff val="25000"/>
                            </a:schemeClr>
                          </a:solidFill>
                          <a:effectLst/>
                          <a:latin typeface="Calibri"/>
                        </a:rPr>
                        <a:t>75,7 </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0" i="0" u="none" strike="noStrike" dirty="0">
                          <a:solidFill>
                            <a:schemeClr val="accent2">
                              <a:lumMod val="75000"/>
                              <a:lumOff val="25000"/>
                            </a:schemeClr>
                          </a:solidFill>
                          <a:effectLst/>
                          <a:latin typeface="Calibri"/>
                        </a:rPr>
                        <a:t>               </a:t>
                      </a:r>
                      <a:r>
                        <a:rPr lang="es-CO" sz="1400" b="0" i="0" u="none" strike="noStrike" dirty="0" smtClean="0">
                          <a:solidFill>
                            <a:schemeClr val="accent2">
                              <a:lumMod val="75000"/>
                              <a:lumOff val="25000"/>
                            </a:schemeClr>
                          </a:solidFill>
                          <a:effectLst/>
                          <a:latin typeface="Calibri"/>
                        </a:rPr>
                        <a:t>196,9</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1" i="0" u="none" strike="noStrike" dirty="0">
                          <a:solidFill>
                            <a:schemeClr val="accent2">
                              <a:lumMod val="75000"/>
                              <a:lumOff val="25000"/>
                            </a:schemeClr>
                          </a:solidFill>
                          <a:effectLst/>
                          <a:latin typeface="Calibri"/>
                        </a:rPr>
                        <a:t>160%</a:t>
                      </a:r>
                    </a:p>
                  </a:txBody>
                  <a:tcPr marL="0" marR="0" marT="0" marB="0" anchor="ctr"/>
                </a:tc>
              </a:tr>
              <a:tr h="301731">
                <a:tc>
                  <a:txBody>
                    <a:bodyPr/>
                    <a:lstStyle/>
                    <a:p>
                      <a:pPr algn="l" fontAlgn="b"/>
                      <a:r>
                        <a:rPr lang="es-CO" sz="1800" b="0" i="0" u="none" strike="noStrike" dirty="0">
                          <a:solidFill>
                            <a:schemeClr val="accent2">
                              <a:lumMod val="75000"/>
                              <a:lumOff val="25000"/>
                            </a:schemeClr>
                          </a:solidFill>
                          <a:effectLst/>
                          <a:latin typeface="Calibri"/>
                        </a:rPr>
                        <a:t>Navegación aérea o espacial</a:t>
                      </a:r>
                    </a:p>
                  </a:txBody>
                  <a:tcPr marL="0" marR="0" marT="0" marB="0" anchor="ctr">
                    <a:solidFill>
                      <a:schemeClr val="bg2"/>
                    </a:solidFill>
                  </a:tcPr>
                </a:tc>
                <a:tc>
                  <a:txBody>
                    <a:bodyPr/>
                    <a:lstStyle/>
                    <a:p>
                      <a:pPr algn="ctr" fontAlgn="b"/>
                      <a:r>
                        <a:rPr lang="es-CO" sz="1400" b="0" i="0" u="none" strike="noStrike" dirty="0" smtClean="0">
                          <a:solidFill>
                            <a:schemeClr val="accent2">
                              <a:lumMod val="75000"/>
                              <a:lumOff val="25000"/>
                            </a:schemeClr>
                          </a:solidFill>
                          <a:effectLst/>
                          <a:latin typeface="Calibri"/>
                        </a:rPr>
                        <a:t>71,3 </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0" i="0" u="none" strike="noStrike" dirty="0">
                          <a:solidFill>
                            <a:schemeClr val="accent2">
                              <a:lumMod val="75000"/>
                              <a:lumOff val="25000"/>
                            </a:schemeClr>
                          </a:solidFill>
                          <a:effectLst/>
                          <a:latin typeface="Calibri"/>
                        </a:rPr>
                        <a:t>               </a:t>
                      </a:r>
                      <a:r>
                        <a:rPr lang="es-CO" sz="1400" b="0" i="0" u="none" strike="noStrike" dirty="0" smtClean="0">
                          <a:solidFill>
                            <a:schemeClr val="accent2">
                              <a:lumMod val="75000"/>
                              <a:lumOff val="25000"/>
                            </a:schemeClr>
                          </a:solidFill>
                          <a:effectLst/>
                          <a:latin typeface="Calibri"/>
                        </a:rPr>
                        <a:t>172,4</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1" i="0" u="none" strike="noStrike" dirty="0">
                          <a:solidFill>
                            <a:schemeClr val="accent2">
                              <a:lumMod val="75000"/>
                              <a:lumOff val="25000"/>
                            </a:schemeClr>
                          </a:solidFill>
                          <a:effectLst/>
                          <a:latin typeface="Calibri"/>
                        </a:rPr>
                        <a:t>142%</a:t>
                      </a:r>
                    </a:p>
                  </a:txBody>
                  <a:tcPr marL="0" marR="0" marT="0" marB="0" anchor="ctr"/>
                </a:tc>
              </a:tr>
              <a:tr h="301731">
                <a:tc>
                  <a:txBody>
                    <a:bodyPr/>
                    <a:lstStyle/>
                    <a:p>
                      <a:pPr algn="l" fontAlgn="b"/>
                      <a:r>
                        <a:rPr lang="es-CO" sz="1800" b="0" i="0" u="none" strike="noStrike" dirty="0">
                          <a:solidFill>
                            <a:schemeClr val="accent2">
                              <a:lumMod val="75000"/>
                              <a:lumOff val="25000"/>
                            </a:schemeClr>
                          </a:solidFill>
                          <a:effectLst/>
                          <a:latin typeface="Calibri"/>
                        </a:rPr>
                        <a:t>Grasas y </a:t>
                      </a:r>
                      <a:r>
                        <a:rPr lang="es-CO" sz="1800" b="0" i="0" u="none" strike="noStrike" dirty="0" smtClean="0">
                          <a:solidFill>
                            <a:schemeClr val="accent2">
                              <a:lumMod val="75000"/>
                              <a:lumOff val="25000"/>
                            </a:schemeClr>
                          </a:solidFill>
                          <a:effectLst/>
                          <a:latin typeface="Calibri"/>
                        </a:rPr>
                        <a:t>aceites</a:t>
                      </a:r>
                      <a:endParaRPr lang="es-CO" sz="1800" b="0" i="0" u="none" strike="noStrike" dirty="0">
                        <a:solidFill>
                          <a:schemeClr val="accent2">
                            <a:lumMod val="75000"/>
                            <a:lumOff val="25000"/>
                          </a:schemeClr>
                        </a:solidFill>
                        <a:effectLst/>
                        <a:latin typeface="Calibri"/>
                      </a:endParaRPr>
                    </a:p>
                  </a:txBody>
                  <a:tcPr marL="0" marR="0" marT="0" marB="0" anchor="ctr">
                    <a:solidFill>
                      <a:schemeClr val="bg2"/>
                    </a:solidFill>
                  </a:tcPr>
                </a:tc>
                <a:tc>
                  <a:txBody>
                    <a:bodyPr/>
                    <a:lstStyle/>
                    <a:p>
                      <a:pPr algn="ctr" fontAlgn="b"/>
                      <a:r>
                        <a:rPr lang="es-CO" sz="1400" b="0" i="0" u="none" strike="noStrike" dirty="0" smtClean="0">
                          <a:solidFill>
                            <a:schemeClr val="accent2">
                              <a:lumMod val="75000"/>
                              <a:lumOff val="25000"/>
                            </a:schemeClr>
                          </a:solidFill>
                          <a:effectLst/>
                          <a:latin typeface="Calibri"/>
                        </a:rPr>
                        <a:t>22,6 </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0" i="0" u="none" strike="noStrike" dirty="0">
                          <a:solidFill>
                            <a:schemeClr val="accent2">
                              <a:lumMod val="75000"/>
                              <a:lumOff val="25000"/>
                            </a:schemeClr>
                          </a:solidFill>
                          <a:effectLst/>
                          <a:latin typeface="Calibri"/>
                        </a:rPr>
                        <a:t>               </a:t>
                      </a:r>
                      <a:r>
                        <a:rPr lang="es-CO" sz="1400" b="0" i="0" u="none" strike="noStrike" dirty="0" smtClean="0">
                          <a:solidFill>
                            <a:schemeClr val="accent2">
                              <a:lumMod val="75000"/>
                              <a:lumOff val="25000"/>
                            </a:schemeClr>
                          </a:solidFill>
                          <a:effectLst/>
                          <a:latin typeface="Calibri"/>
                        </a:rPr>
                        <a:t>150,4</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1" i="0" u="none" strike="noStrike" dirty="0">
                          <a:solidFill>
                            <a:schemeClr val="accent2">
                              <a:lumMod val="75000"/>
                              <a:lumOff val="25000"/>
                            </a:schemeClr>
                          </a:solidFill>
                          <a:effectLst/>
                          <a:latin typeface="Calibri"/>
                        </a:rPr>
                        <a:t>564%</a:t>
                      </a:r>
                    </a:p>
                  </a:txBody>
                  <a:tcPr marL="0" marR="0" marT="0" marB="0" anchor="ctr"/>
                </a:tc>
              </a:tr>
              <a:tr h="301731">
                <a:tc>
                  <a:txBody>
                    <a:bodyPr/>
                    <a:lstStyle/>
                    <a:p>
                      <a:pPr algn="l" fontAlgn="b"/>
                      <a:r>
                        <a:rPr lang="es-CO" sz="1800" b="0" i="0" u="none" strike="noStrike" dirty="0">
                          <a:solidFill>
                            <a:schemeClr val="accent2">
                              <a:lumMod val="75000"/>
                              <a:lumOff val="25000"/>
                            </a:schemeClr>
                          </a:solidFill>
                          <a:effectLst/>
                          <a:latin typeface="Calibri"/>
                        </a:rPr>
                        <a:t>Manufacturas diversas</a:t>
                      </a:r>
                    </a:p>
                  </a:txBody>
                  <a:tcPr marL="0" marR="0" marT="0" marB="0" anchor="ctr">
                    <a:solidFill>
                      <a:schemeClr val="bg2"/>
                    </a:solidFill>
                  </a:tcPr>
                </a:tc>
                <a:tc>
                  <a:txBody>
                    <a:bodyPr/>
                    <a:lstStyle/>
                    <a:p>
                      <a:pPr algn="ctr" fontAlgn="b"/>
                      <a:r>
                        <a:rPr lang="es-CO" sz="1400" b="0" i="0" u="none" strike="noStrike" dirty="0" smtClean="0">
                          <a:solidFill>
                            <a:schemeClr val="accent2">
                              <a:lumMod val="75000"/>
                              <a:lumOff val="25000"/>
                            </a:schemeClr>
                          </a:solidFill>
                          <a:effectLst/>
                          <a:latin typeface="Calibri"/>
                        </a:rPr>
                        <a:t>0,4 </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0" i="0" u="none" strike="noStrike" dirty="0">
                          <a:solidFill>
                            <a:schemeClr val="accent2">
                              <a:lumMod val="75000"/>
                              <a:lumOff val="25000"/>
                            </a:schemeClr>
                          </a:solidFill>
                          <a:effectLst/>
                          <a:latin typeface="Calibri"/>
                        </a:rPr>
                        <a:t>                 </a:t>
                      </a:r>
                      <a:r>
                        <a:rPr lang="es-CO" sz="1400" b="0" i="0" u="none" strike="noStrike" dirty="0" smtClean="0">
                          <a:solidFill>
                            <a:schemeClr val="accent2">
                              <a:lumMod val="75000"/>
                              <a:lumOff val="25000"/>
                            </a:schemeClr>
                          </a:solidFill>
                          <a:effectLst/>
                          <a:latin typeface="Calibri"/>
                        </a:rPr>
                        <a:t>22,9</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1" i="0" u="none" strike="noStrike" dirty="0">
                          <a:solidFill>
                            <a:schemeClr val="accent2">
                              <a:lumMod val="75000"/>
                              <a:lumOff val="25000"/>
                            </a:schemeClr>
                          </a:solidFill>
                          <a:effectLst/>
                          <a:latin typeface="Calibri"/>
                        </a:rPr>
                        <a:t>4972%</a:t>
                      </a:r>
                    </a:p>
                  </a:txBody>
                  <a:tcPr marL="0" marR="0" marT="0" marB="0" anchor="ctr"/>
                </a:tc>
              </a:tr>
              <a:tr h="301731">
                <a:tc>
                  <a:txBody>
                    <a:bodyPr/>
                    <a:lstStyle/>
                    <a:p>
                      <a:pPr algn="l" fontAlgn="b"/>
                      <a:r>
                        <a:rPr lang="es-CO" sz="1800" b="0" i="0" u="none" strike="noStrike" dirty="0">
                          <a:solidFill>
                            <a:schemeClr val="accent2">
                              <a:lumMod val="75000"/>
                              <a:lumOff val="25000"/>
                            </a:schemeClr>
                          </a:solidFill>
                          <a:effectLst/>
                          <a:latin typeface="Calibri"/>
                        </a:rPr>
                        <a:t>Juguetes, artículos </a:t>
                      </a:r>
                      <a:r>
                        <a:rPr lang="es-CO" sz="1800" b="0" i="0" u="none" strike="noStrike" dirty="0" smtClean="0">
                          <a:solidFill>
                            <a:schemeClr val="accent2">
                              <a:lumMod val="75000"/>
                              <a:lumOff val="25000"/>
                            </a:schemeClr>
                          </a:solidFill>
                          <a:effectLst/>
                          <a:latin typeface="Calibri"/>
                        </a:rPr>
                        <a:t> de deporte</a:t>
                      </a:r>
                      <a:endParaRPr lang="es-CO" sz="1800" b="0" i="0" u="none" strike="noStrike" dirty="0">
                        <a:solidFill>
                          <a:schemeClr val="accent2">
                            <a:lumMod val="75000"/>
                            <a:lumOff val="25000"/>
                          </a:schemeClr>
                        </a:solidFill>
                        <a:effectLst/>
                        <a:latin typeface="Calibri"/>
                      </a:endParaRPr>
                    </a:p>
                  </a:txBody>
                  <a:tcPr marL="0" marR="0" marT="0" marB="0" anchor="ctr">
                    <a:solidFill>
                      <a:schemeClr val="bg2"/>
                    </a:solidFill>
                  </a:tcPr>
                </a:tc>
                <a:tc>
                  <a:txBody>
                    <a:bodyPr/>
                    <a:lstStyle/>
                    <a:p>
                      <a:pPr algn="ctr" fontAlgn="b"/>
                      <a:r>
                        <a:rPr lang="es-CO" sz="1400" b="0" i="0" u="none" strike="noStrike" dirty="0" smtClean="0">
                          <a:solidFill>
                            <a:schemeClr val="accent2">
                              <a:lumMod val="75000"/>
                              <a:lumOff val="25000"/>
                            </a:schemeClr>
                          </a:solidFill>
                          <a:effectLst/>
                          <a:latin typeface="Calibri"/>
                        </a:rPr>
                        <a:t>4,5 </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0" i="0" u="none" strike="noStrike" dirty="0">
                          <a:solidFill>
                            <a:schemeClr val="accent2">
                              <a:lumMod val="75000"/>
                              <a:lumOff val="25000"/>
                            </a:schemeClr>
                          </a:solidFill>
                          <a:effectLst/>
                          <a:latin typeface="Calibri"/>
                        </a:rPr>
                        <a:t>                   </a:t>
                      </a:r>
                      <a:r>
                        <a:rPr lang="es-CO" sz="1400" b="0" i="0" u="none" strike="noStrike" dirty="0" smtClean="0">
                          <a:solidFill>
                            <a:schemeClr val="accent2">
                              <a:lumMod val="75000"/>
                              <a:lumOff val="25000"/>
                            </a:schemeClr>
                          </a:solidFill>
                          <a:effectLst/>
                          <a:latin typeface="Calibri"/>
                        </a:rPr>
                        <a:t>7,6</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1" i="0" u="none" strike="noStrike" dirty="0">
                          <a:solidFill>
                            <a:schemeClr val="accent2">
                              <a:lumMod val="75000"/>
                              <a:lumOff val="25000"/>
                            </a:schemeClr>
                          </a:solidFill>
                          <a:effectLst/>
                          <a:latin typeface="Calibri"/>
                        </a:rPr>
                        <a:t>67%</a:t>
                      </a:r>
                    </a:p>
                  </a:txBody>
                  <a:tcPr marL="0" marR="0" marT="0" marB="0" anchor="ctr"/>
                </a:tc>
              </a:tr>
              <a:tr h="301731">
                <a:tc>
                  <a:txBody>
                    <a:bodyPr/>
                    <a:lstStyle/>
                    <a:p>
                      <a:pPr algn="l" fontAlgn="b"/>
                      <a:r>
                        <a:rPr lang="es-CO" sz="1800" b="0" i="0" u="none" strike="noStrike" dirty="0">
                          <a:solidFill>
                            <a:schemeClr val="accent2">
                              <a:lumMod val="75000"/>
                              <a:lumOff val="25000"/>
                            </a:schemeClr>
                          </a:solidFill>
                          <a:effectLst/>
                          <a:latin typeface="Calibri"/>
                        </a:rPr>
                        <a:t>Instrumentos de </a:t>
                      </a:r>
                      <a:r>
                        <a:rPr lang="es-CO" sz="1800" b="0" i="0" u="none" strike="noStrike" dirty="0" smtClean="0">
                          <a:solidFill>
                            <a:schemeClr val="accent2">
                              <a:lumMod val="75000"/>
                              <a:lumOff val="25000"/>
                            </a:schemeClr>
                          </a:solidFill>
                          <a:effectLst/>
                          <a:latin typeface="Calibri"/>
                        </a:rPr>
                        <a:t>música</a:t>
                      </a:r>
                      <a:endParaRPr lang="es-CO" sz="1800" b="0" i="0" u="none" strike="noStrike" dirty="0">
                        <a:solidFill>
                          <a:schemeClr val="accent2">
                            <a:lumMod val="75000"/>
                            <a:lumOff val="25000"/>
                          </a:schemeClr>
                        </a:solidFill>
                        <a:effectLst/>
                        <a:latin typeface="Calibri"/>
                      </a:endParaRPr>
                    </a:p>
                  </a:txBody>
                  <a:tcPr marL="0" marR="0" marT="0" marB="0" anchor="ctr">
                    <a:solidFill>
                      <a:schemeClr val="bg2"/>
                    </a:solidFill>
                  </a:tcPr>
                </a:tc>
                <a:tc>
                  <a:txBody>
                    <a:bodyPr/>
                    <a:lstStyle/>
                    <a:p>
                      <a:pPr algn="ctr" fontAlgn="b"/>
                      <a:r>
                        <a:rPr lang="es-CO" sz="1400" b="0" i="0" u="none" strike="noStrike" dirty="0" smtClean="0">
                          <a:solidFill>
                            <a:schemeClr val="accent2">
                              <a:lumMod val="75000"/>
                              <a:lumOff val="25000"/>
                            </a:schemeClr>
                          </a:solidFill>
                          <a:effectLst/>
                          <a:latin typeface="Calibri"/>
                        </a:rPr>
                        <a:t>4,3 </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0" i="0" u="none" strike="noStrike" dirty="0">
                          <a:solidFill>
                            <a:schemeClr val="accent2">
                              <a:lumMod val="75000"/>
                              <a:lumOff val="25000"/>
                            </a:schemeClr>
                          </a:solidFill>
                          <a:effectLst/>
                          <a:latin typeface="Calibri"/>
                        </a:rPr>
                        <a:t>                   </a:t>
                      </a:r>
                      <a:r>
                        <a:rPr lang="es-CO" sz="1400" b="0" i="0" u="none" strike="noStrike" dirty="0" smtClean="0">
                          <a:solidFill>
                            <a:schemeClr val="accent2">
                              <a:lumMod val="75000"/>
                              <a:lumOff val="25000"/>
                            </a:schemeClr>
                          </a:solidFill>
                          <a:effectLst/>
                          <a:latin typeface="Calibri"/>
                        </a:rPr>
                        <a:t>7,0</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1" i="0" u="none" strike="noStrike" dirty="0">
                          <a:solidFill>
                            <a:schemeClr val="accent2">
                              <a:lumMod val="75000"/>
                              <a:lumOff val="25000"/>
                            </a:schemeClr>
                          </a:solidFill>
                          <a:effectLst/>
                          <a:latin typeface="Calibri"/>
                        </a:rPr>
                        <a:t>64%</a:t>
                      </a:r>
                    </a:p>
                  </a:txBody>
                  <a:tcPr marL="0" marR="0" marT="0" marB="0" anchor="ctr"/>
                </a:tc>
              </a:tr>
              <a:tr h="301731">
                <a:tc>
                  <a:txBody>
                    <a:bodyPr/>
                    <a:lstStyle/>
                    <a:p>
                      <a:pPr algn="l" fontAlgn="b"/>
                      <a:r>
                        <a:rPr lang="es-CO" sz="1800" b="0" i="0" u="none" strike="noStrike" dirty="0">
                          <a:solidFill>
                            <a:schemeClr val="accent2">
                              <a:lumMod val="75000"/>
                              <a:lumOff val="25000"/>
                            </a:schemeClr>
                          </a:solidFill>
                          <a:effectLst/>
                          <a:latin typeface="Calibri"/>
                        </a:rPr>
                        <a:t>Tejidos </a:t>
                      </a:r>
                      <a:r>
                        <a:rPr lang="es-CO" sz="1800" b="0" i="0" u="none" strike="noStrike" dirty="0" smtClean="0">
                          <a:solidFill>
                            <a:schemeClr val="accent2">
                              <a:lumMod val="75000"/>
                              <a:lumOff val="25000"/>
                            </a:schemeClr>
                          </a:solidFill>
                          <a:effectLst/>
                          <a:latin typeface="Calibri"/>
                        </a:rPr>
                        <a:t>especiales</a:t>
                      </a:r>
                      <a:endParaRPr lang="es-CO" sz="1800" b="0" i="0" u="none" strike="noStrike" dirty="0">
                        <a:solidFill>
                          <a:schemeClr val="accent2">
                            <a:lumMod val="75000"/>
                            <a:lumOff val="25000"/>
                          </a:schemeClr>
                        </a:solidFill>
                        <a:effectLst/>
                        <a:latin typeface="Calibri"/>
                      </a:endParaRPr>
                    </a:p>
                  </a:txBody>
                  <a:tcPr marL="0" marR="0" marT="0" marB="0" anchor="ctr">
                    <a:solidFill>
                      <a:schemeClr val="bg2"/>
                    </a:solidFill>
                  </a:tcPr>
                </a:tc>
                <a:tc>
                  <a:txBody>
                    <a:bodyPr/>
                    <a:lstStyle/>
                    <a:p>
                      <a:pPr algn="ctr" fontAlgn="b"/>
                      <a:r>
                        <a:rPr lang="es-CO" sz="1400" b="0" i="0" u="none" strike="noStrike" dirty="0" smtClean="0">
                          <a:solidFill>
                            <a:schemeClr val="accent2">
                              <a:lumMod val="75000"/>
                              <a:lumOff val="25000"/>
                            </a:schemeClr>
                          </a:solidFill>
                          <a:effectLst/>
                          <a:latin typeface="Calibri"/>
                        </a:rPr>
                        <a:t>0,1 </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0" i="0" u="none" strike="noStrike" dirty="0">
                          <a:solidFill>
                            <a:schemeClr val="accent2">
                              <a:lumMod val="75000"/>
                              <a:lumOff val="25000"/>
                            </a:schemeClr>
                          </a:solidFill>
                          <a:effectLst/>
                          <a:latin typeface="Calibri"/>
                        </a:rPr>
                        <a:t>                   </a:t>
                      </a:r>
                      <a:r>
                        <a:rPr lang="es-CO" sz="1400" b="0" i="0" u="none" strike="noStrike" dirty="0" smtClean="0">
                          <a:solidFill>
                            <a:schemeClr val="accent2">
                              <a:lumMod val="75000"/>
                              <a:lumOff val="25000"/>
                            </a:schemeClr>
                          </a:solidFill>
                          <a:effectLst/>
                          <a:latin typeface="Calibri"/>
                        </a:rPr>
                        <a:t>1,2</a:t>
                      </a:r>
                      <a:endParaRPr lang="es-CO" sz="1400" b="0" i="0" u="none" strike="noStrike" dirty="0">
                        <a:solidFill>
                          <a:schemeClr val="accent2">
                            <a:lumMod val="75000"/>
                            <a:lumOff val="25000"/>
                          </a:schemeClr>
                        </a:solidFill>
                        <a:effectLst/>
                        <a:latin typeface="Calibri"/>
                      </a:endParaRPr>
                    </a:p>
                  </a:txBody>
                  <a:tcPr marL="0" marR="0" marT="0" marB="0" anchor="ctr"/>
                </a:tc>
                <a:tc>
                  <a:txBody>
                    <a:bodyPr/>
                    <a:lstStyle/>
                    <a:p>
                      <a:pPr algn="ctr" fontAlgn="b"/>
                      <a:r>
                        <a:rPr lang="es-CO" sz="1400" b="1" i="0" u="none" strike="noStrike" dirty="0">
                          <a:solidFill>
                            <a:schemeClr val="accent2">
                              <a:lumMod val="75000"/>
                              <a:lumOff val="25000"/>
                            </a:schemeClr>
                          </a:solidFill>
                          <a:effectLst/>
                          <a:latin typeface="Calibri"/>
                        </a:rPr>
                        <a:t>720%</a:t>
                      </a:r>
                    </a:p>
                  </a:txBody>
                  <a:tcPr marL="0" marR="0" marT="0" marB="0" anchor="ctr"/>
                </a:tc>
              </a:tr>
            </a:tbl>
          </a:graphicData>
        </a:graphic>
      </p:graphicFrame>
      <p:sp>
        <p:nvSpPr>
          <p:cNvPr id="4" name="3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2800" b="1" kern="0" dirty="0" smtClean="0">
                <a:solidFill>
                  <a:srgbClr val="FFCD2D"/>
                </a:solidFill>
                <a:cs typeface="Calibri" pitchFamily="34" charset="0"/>
              </a:rPr>
              <a:t>El Valle del Cauca frente al TLC: 1 año</a:t>
            </a:r>
            <a:endParaRPr lang="es-CO" sz="2800" b="1" kern="0" dirty="0">
              <a:solidFill>
                <a:srgbClr val="FFCD2D"/>
              </a:solidFill>
              <a:cs typeface="Calibri" pitchFamily="34" charset="0"/>
            </a:endParaRPr>
          </a:p>
        </p:txBody>
      </p:sp>
      <p:pic>
        <p:nvPicPr>
          <p:cNvPr id="5" name="4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424125" y="205570"/>
            <a:ext cx="597642" cy="595048"/>
          </a:xfrm>
          <a:prstGeom prst="ellipse">
            <a:avLst/>
          </a:prstGeom>
          <a:effectLst>
            <a:reflection blurRad="6350" stA="52000" endA="300" endPos="6000" dir="5400000" sy="-100000" algn="bl" rotWithShape="0"/>
          </a:effectLst>
        </p:spPr>
      </p:pic>
      <p:pic>
        <p:nvPicPr>
          <p:cNvPr id="3" name="2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56176" y="503094"/>
            <a:ext cx="1800200" cy="1348412"/>
          </a:xfrm>
          <a:prstGeom prst="rect">
            <a:avLst/>
          </a:prstGeom>
        </p:spPr>
      </p:pic>
      <p:sp>
        <p:nvSpPr>
          <p:cNvPr id="6" name="12 CuadroTexto"/>
          <p:cNvSpPr txBox="1">
            <a:spLocks noChangeArrowheads="1"/>
          </p:cNvSpPr>
          <p:nvPr/>
        </p:nvSpPr>
        <p:spPr bwMode="auto">
          <a:xfrm>
            <a:off x="285750" y="6392361"/>
            <a:ext cx="2357438" cy="276999"/>
          </a:xfrm>
          <a:prstGeom prst="rect">
            <a:avLst/>
          </a:prstGeom>
          <a:noFill/>
          <a:ln w="9525">
            <a:noFill/>
            <a:miter lim="800000"/>
            <a:headEnd/>
            <a:tailEnd/>
          </a:ln>
        </p:spPr>
        <p:txBody>
          <a:bodyPr>
            <a:spAutoFit/>
          </a:bodyPr>
          <a:lstStyle/>
          <a:p>
            <a:pPr fontAlgn="base">
              <a:spcBef>
                <a:spcPct val="0"/>
              </a:spcBef>
              <a:spcAft>
                <a:spcPct val="0"/>
              </a:spcAft>
            </a:pPr>
            <a:r>
              <a:rPr lang="es-MX" sz="1200" b="1" dirty="0">
                <a:solidFill>
                  <a:schemeClr val="bg1">
                    <a:lumMod val="50000"/>
                  </a:schemeClr>
                </a:solidFill>
                <a:latin typeface="Arial" charset="0"/>
                <a:cs typeface="Arial" charset="0"/>
              </a:rPr>
              <a:t>Fuente: DIAN</a:t>
            </a:r>
            <a:endParaRPr lang="es-CO" sz="1200" b="1" dirty="0">
              <a:solidFill>
                <a:schemeClr val="bg1">
                  <a:lumMod val="50000"/>
                </a:schemeClr>
              </a:solidFill>
              <a:latin typeface="Arial" charset="0"/>
              <a:cs typeface="Arial" charset="0"/>
            </a:endParaRPr>
          </a:p>
        </p:txBody>
      </p:sp>
    </p:spTree>
    <p:extLst>
      <p:ext uri="{BB962C8B-B14F-4D97-AF65-F5344CB8AC3E}">
        <p14:creationId xmlns="" xmlns:p14="http://schemas.microsoft.com/office/powerpoint/2010/main" val="52533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4047582012"/>
              </p:ext>
            </p:extLst>
          </p:nvPr>
        </p:nvGraphicFramePr>
        <p:xfrm>
          <a:off x="395536" y="1340768"/>
          <a:ext cx="8181155" cy="4687663"/>
        </p:xfrm>
        <a:graphic>
          <a:graphicData uri="http://schemas.openxmlformats.org/drawingml/2006/table">
            <a:tbl>
              <a:tblPr>
                <a:tableStyleId>{5C22544A-7EE6-4342-B048-85BDC9FD1C3A}</a:tableStyleId>
              </a:tblPr>
              <a:tblGrid>
                <a:gridCol w="4404224"/>
                <a:gridCol w="1316004"/>
                <a:gridCol w="1302844"/>
                <a:gridCol w="1158083"/>
              </a:tblGrid>
              <a:tr h="354684">
                <a:tc>
                  <a:txBody>
                    <a:bodyPr/>
                    <a:lstStyle/>
                    <a:p>
                      <a:pPr algn="l" fontAlgn="b"/>
                      <a:r>
                        <a:rPr lang="es-CO" sz="2000" b="1" i="0" u="none" strike="noStrike" dirty="0" smtClean="0">
                          <a:solidFill>
                            <a:srgbClr val="FFC000"/>
                          </a:solidFill>
                          <a:effectLst/>
                          <a:latin typeface="Calibri"/>
                        </a:rPr>
                        <a:t>Productos que decrecieron en exportaciones</a:t>
                      </a:r>
                      <a:endParaRPr lang="es-CO" sz="2000" b="1" i="0" u="none" strike="noStrike" dirty="0">
                        <a:solidFill>
                          <a:srgbClr val="FFC000"/>
                        </a:solidFill>
                        <a:effectLst/>
                        <a:latin typeface="Calibri"/>
                      </a:endParaRPr>
                    </a:p>
                  </a:txBody>
                  <a:tcPr marL="8613" marR="8613" marT="8613" marB="0" anchor="ctr">
                    <a:solidFill>
                      <a:schemeClr val="accent3">
                        <a:lumMod val="50000"/>
                      </a:schemeClr>
                    </a:solidFill>
                  </a:tcPr>
                </a:tc>
                <a:tc>
                  <a:txBody>
                    <a:bodyPr/>
                    <a:lstStyle/>
                    <a:p>
                      <a:pPr algn="ctr" fontAlgn="b"/>
                      <a:r>
                        <a:rPr lang="es-CO" sz="1400" b="1" i="0" u="none" strike="noStrike" dirty="0" smtClean="0">
                          <a:solidFill>
                            <a:schemeClr val="bg2"/>
                          </a:solidFill>
                          <a:effectLst/>
                          <a:latin typeface="Calibri"/>
                        </a:rPr>
                        <a:t>FOB 2011</a:t>
                      </a:r>
                    </a:p>
                    <a:p>
                      <a:pPr algn="ctr" fontAlgn="b"/>
                      <a:r>
                        <a:rPr lang="es-CO" sz="1400" b="0" i="0" u="none" strike="noStrike" dirty="0" smtClean="0">
                          <a:solidFill>
                            <a:schemeClr val="bg2"/>
                          </a:solidFill>
                          <a:effectLst/>
                          <a:latin typeface="Calibri"/>
                        </a:rPr>
                        <a:t>Miles USD</a:t>
                      </a:r>
                      <a:endParaRPr lang="es-CO" sz="1400" b="0" i="0" u="none" strike="noStrike" dirty="0">
                        <a:solidFill>
                          <a:schemeClr val="bg2"/>
                        </a:solidFill>
                        <a:effectLst/>
                        <a:latin typeface="Calibri"/>
                      </a:endParaRPr>
                    </a:p>
                  </a:txBody>
                  <a:tcPr marL="8335" marR="8335" marT="8335" marB="0" anchor="ctr">
                    <a:solidFill>
                      <a:schemeClr val="accent3">
                        <a:lumMod val="50000"/>
                      </a:schemeClr>
                    </a:solidFill>
                  </a:tcPr>
                </a:tc>
                <a:tc>
                  <a:txBody>
                    <a:bodyPr/>
                    <a:lstStyle/>
                    <a:p>
                      <a:pPr algn="ctr" fontAlgn="b"/>
                      <a:r>
                        <a:rPr lang="es-CO" sz="1400" b="1" i="0" u="none" strike="noStrike" dirty="0" smtClean="0">
                          <a:solidFill>
                            <a:schemeClr val="bg2"/>
                          </a:solidFill>
                          <a:effectLst/>
                          <a:latin typeface="Calibri"/>
                        </a:rPr>
                        <a:t>FOB 2012</a:t>
                      </a:r>
                    </a:p>
                    <a:p>
                      <a:pPr algn="ctr" fontAlgn="b"/>
                      <a:r>
                        <a:rPr lang="es-CO" sz="1400" b="0" i="0" u="none" strike="noStrike" dirty="0" smtClean="0">
                          <a:solidFill>
                            <a:schemeClr val="bg2"/>
                          </a:solidFill>
                          <a:effectLst/>
                          <a:latin typeface="Calibri"/>
                        </a:rPr>
                        <a:t> Miles USD (proyectado)</a:t>
                      </a:r>
                      <a:endParaRPr lang="es-CO" sz="1400" b="0" i="0" u="none" strike="noStrike" dirty="0">
                        <a:solidFill>
                          <a:schemeClr val="bg2"/>
                        </a:solidFill>
                        <a:effectLst/>
                        <a:latin typeface="Calibri"/>
                      </a:endParaRPr>
                    </a:p>
                  </a:txBody>
                  <a:tcPr marL="8335" marR="8335" marT="8335" marB="0" anchor="ctr">
                    <a:solidFill>
                      <a:schemeClr val="accent3">
                        <a:lumMod val="50000"/>
                      </a:schemeClr>
                    </a:solidFill>
                  </a:tcPr>
                </a:tc>
                <a:tc>
                  <a:txBody>
                    <a:bodyPr/>
                    <a:lstStyle/>
                    <a:p>
                      <a:pPr algn="ctr" fontAlgn="b"/>
                      <a:r>
                        <a:rPr lang="es-CO" sz="1600" b="1" i="0" u="none" strike="noStrike" dirty="0" smtClean="0">
                          <a:solidFill>
                            <a:schemeClr val="bg2"/>
                          </a:solidFill>
                          <a:effectLst/>
                          <a:latin typeface="Calibri"/>
                        </a:rPr>
                        <a:t>Dinámica 2011</a:t>
                      </a:r>
                      <a:r>
                        <a:rPr lang="es-CO" sz="1600" b="1" i="0" u="none" strike="noStrike" baseline="0" dirty="0" smtClean="0">
                          <a:solidFill>
                            <a:schemeClr val="bg2"/>
                          </a:solidFill>
                          <a:effectLst/>
                          <a:latin typeface="Calibri"/>
                        </a:rPr>
                        <a:t> -2012</a:t>
                      </a:r>
                      <a:endParaRPr lang="es-CO" sz="1600" b="1" i="0" u="none" strike="noStrike" dirty="0">
                        <a:solidFill>
                          <a:schemeClr val="bg2"/>
                        </a:solidFill>
                        <a:effectLst/>
                        <a:latin typeface="Calibri"/>
                      </a:endParaRPr>
                    </a:p>
                  </a:txBody>
                  <a:tcPr marL="8335" marR="8335" marT="8335" marB="0" anchor="ctr">
                    <a:solidFill>
                      <a:schemeClr val="accent3">
                        <a:lumMod val="50000"/>
                      </a:schemeClr>
                    </a:solidFill>
                  </a:tcPr>
                </a:tc>
              </a:tr>
              <a:tr h="0">
                <a:tc>
                  <a:txBody>
                    <a:bodyPr/>
                    <a:lstStyle/>
                    <a:p>
                      <a:pPr algn="l" fontAlgn="b"/>
                      <a:r>
                        <a:rPr lang="es-CO" sz="1400" u="none" strike="noStrike" dirty="0" smtClean="0">
                          <a:solidFill>
                            <a:schemeClr val="accent2">
                              <a:lumMod val="75000"/>
                              <a:lumOff val="25000"/>
                            </a:schemeClr>
                          </a:solidFill>
                          <a:effectLst/>
                        </a:rPr>
                        <a:t>Café</a:t>
                      </a:r>
                      <a:r>
                        <a:rPr lang="es-CO" sz="1400" u="none" strike="noStrike" baseline="0" dirty="0">
                          <a:solidFill>
                            <a:schemeClr val="accent2">
                              <a:lumMod val="75000"/>
                              <a:lumOff val="25000"/>
                            </a:schemeClr>
                          </a:solidFill>
                          <a:effectLst/>
                        </a:rPr>
                        <a:t> </a:t>
                      </a:r>
                      <a:r>
                        <a:rPr lang="es-CO" sz="1400" u="none" strike="noStrike" baseline="0" dirty="0" smtClean="0">
                          <a:solidFill>
                            <a:schemeClr val="accent2">
                              <a:lumMod val="75000"/>
                              <a:lumOff val="25000"/>
                            </a:schemeClr>
                          </a:solidFill>
                          <a:effectLst/>
                        </a:rPr>
                        <a:t>y</a:t>
                      </a:r>
                      <a:r>
                        <a:rPr lang="es-CO" sz="1400" u="none" strike="noStrike" dirty="0" smtClean="0">
                          <a:solidFill>
                            <a:schemeClr val="accent2">
                              <a:lumMod val="75000"/>
                              <a:lumOff val="25000"/>
                            </a:schemeClr>
                          </a:solidFill>
                          <a:effectLst/>
                        </a:rPr>
                        <a:t> té</a:t>
                      </a:r>
                      <a:endParaRPr lang="es-CO" sz="1400" b="0" i="0" u="none" strike="noStrike" dirty="0">
                        <a:solidFill>
                          <a:schemeClr val="accent2">
                            <a:lumMod val="75000"/>
                            <a:lumOff val="25000"/>
                          </a:schemeClr>
                        </a:solidFill>
                        <a:effectLst/>
                        <a:latin typeface="Calibri"/>
                      </a:endParaRP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42,313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17,702</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dirty="0">
                          <a:solidFill>
                            <a:srgbClr val="FF0000"/>
                          </a:solidFill>
                          <a:effectLst/>
                        </a:rPr>
                        <a:t>-58%</a:t>
                      </a:r>
                      <a:endParaRPr lang="es-CO" sz="1600" b="1" i="0" u="none" strike="noStrike" dirty="0">
                        <a:solidFill>
                          <a:srgbClr val="FF0000"/>
                        </a:solidFill>
                        <a:effectLst/>
                        <a:latin typeface="Calibri"/>
                      </a:endParaRPr>
                    </a:p>
                  </a:txBody>
                  <a:tcPr marL="8613" marR="8613" marT="8613" marB="0" anchor="ctr"/>
                </a:tc>
              </a:tr>
              <a:tr h="0">
                <a:tc>
                  <a:txBody>
                    <a:bodyPr/>
                    <a:lstStyle/>
                    <a:p>
                      <a:pPr algn="l" fontAlgn="b"/>
                      <a:r>
                        <a:rPr lang="es-CO" sz="1400" u="none" strike="noStrike" dirty="0">
                          <a:solidFill>
                            <a:schemeClr val="accent2">
                              <a:lumMod val="75000"/>
                              <a:lumOff val="25000"/>
                            </a:schemeClr>
                          </a:solidFill>
                          <a:effectLst/>
                        </a:rPr>
                        <a:t>Manufacturas de cuero, </a:t>
                      </a:r>
                      <a:r>
                        <a:rPr lang="es-CO" sz="1400" u="none" strike="noStrike" dirty="0" smtClean="0">
                          <a:solidFill>
                            <a:schemeClr val="accent2">
                              <a:lumMod val="75000"/>
                              <a:lumOff val="25000"/>
                            </a:schemeClr>
                          </a:solidFill>
                          <a:effectLst/>
                        </a:rPr>
                        <a:t>bolsos</a:t>
                      </a:r>
                      <a:endParaRPr lang="es-CO" sz="1400" b="0" i="0" u="none" strike="noStrike" dirty="0">
                        <a:solidFill>
                          <a:schemeClr val="accent2">
                            <a:lumMod val="75000"/>
                            <a:lumOff val="25000"/>
                          </a:schemeClr>
                        </a:solidFill>
                        <a:effectLst/>
                        <a:latin typeface="Calibri"/>
                      </a:endParaRP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11,275</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9,787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dirty="0">
                          <a:solidFill>
                            <a:srgbClr val="FF0000"/>
                          </a:solidFill>
                          <a:effectLst/>
                        </a:rPr>
                        <a:t>-13%</a:t>
                      </a:r>
                      <a:endParaRPr lang="es-CO" sz="1600" b="1" i="0" u="none" strike="noStrike" dirty="0">
                        <a:solidFill>
                          <a:srgbClr val="FF0000"/>
                        </a:solidFill>
                        <a:effectLst/>
                        <a:latin typeface="Calibri"/>
                      </a:endParaRPr>
                    </a:p>
                  </a:txBody>
                  <a:tcPr marL="8613" marR="8613" marT="8613" marB="0" anchor="ctr"/>
                </a:tc>
              </a:tr>
              <a:tr h="0">
                <a:tc>
                  <a:txBody>
                    <a:bodyPr/>
                    <a:lstStyle/>
                    <a:p>
                      <a:pPr algn="l" fontAlgn="b"/>
                      <a:r>
                        <a:rPr lang="es-CO" sz="1400" u="none" strike="noStrike" dirty="0">
                          <a:solidFill>
                            <a:schemeClr val="accent2">
                              <a:lumMod val="75000"/>
                              <a:lumOff val="25000"/>
                            </a:schemeClr>
                          </a:solidFill>
                          <a:effectLst/>
                        </a:rPr>
                        <a:t>Aparatos </a:t>
                      </a:r>
                      <a:r>
                        <a:rPr lang="es-CO" sz="1400" u="none" strike="noStrike" dirty="0" smtClean="0">
                          <a:solidFill>
                            <a:schemeClr val="accent2">
                              <a:lumMod val="75000"/>
                              <a:lumOff val="25000"/>
                            </a:schemeClr>
                          </a:solidFill>
                          <a:effectLst/>
                        </a:rPr>
                        <a:t>eléctricos</a:t>
                      </a:r>
                      <a:endParaRPr lang="es-CO" sz="1400" b="0" i="0" u="none" strike="noStrike" dirty="0">
                        <a:solidFill>
                          <a:schemeClr val="accent2">
                            <a:lumMod val="75000"/>
                            <a:lumOff val="25000"/>
                          </a:schemeClr>
                        </a:solidFill>
                        <a:effectLst/>
                        <a:latin typeface="Calibri"/>
                      </a:endParaRP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15,213</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4,957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dirty="0">
                          <a:solidFill>
                            <a:srgbClr val="FF0000"/>
                          </a:solidFill>
                          <a:effectLst/>
                        </a:rPr>
                        <a:t>-67%</a:t>
                      </a:r>
                      <a:endParaRPr lang="es-CO" sz="1600" b="1" i="0" u="none" strike="noStrike" dirty="0">
                        <a:solidFill>
                          <a:srgbClr val="FF0000"/>
                        </a:solidFill>
                        <a:effectLst/>
                        <a:latin typeface="Calibri"/>
                      </a:endParaRPr>
                    </a:p>
                  </a:txBody>
                  <a:tcPr marL="8613" marR="8613" marT="8613" marB="0" anchor="ctr"/>
                </a:tc>
              </a:tr>
              <a:tr h="0">
                <a:tc>
                  <a:txBody>
                    <a:bodyPr/>
                    <a:lstStyle/>
                    <a:p>
                      <a:pPr algn="l" fontAlgn="b"/>
                      <a:r>
                        <a:rPr lang="es-CO" sz="1400" u="none" strike="noStrike" dirty="0">
                          <a:solidFill>
                            <a:schemeClr val="accent2">
                              <a:lumMod val="75000"/>
                              <a:lumOff val="25000"/>
                            </a:schemeClr>
                          </a:solidFill>
                          <a:effectLst/>
                        </a:rPr>
                        <a:t>Aluminio y sus manufacturas</a:t>
                      </a:r>
                      <a:endParaRPr lang="es-CO" sz="1400" b="0" i="0" u="none" strike="noStrike" dirty="0">
                        <a:solidFill>
                          <a:schemeClr val="accent2">
                            <a:lumMod val="75000"/>
                            <a:lumOff val="25000"/>
                          </a:schemeClr>
                        </a:solidFill>
                        <a:effectLst/>
                        <a:latin typeface="Calibri"/>
                      </a:endParaRP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5,442</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4,239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dirty="0">
                          <a:solidFill>
                            <a:srgbClr val="FF0000"/>
                          </a:solidFill>
                          <a:effectLst/>
                        </a:rPr>
                        <a:t>-22%</a:t>
                      </a:r>
                      <a:endParaRPr lang="es-CO" sz="1600" b="1" i="0" u="none" strike="noStrike" dirty="0">
                        <a:solidFill>
                          <a:srgbClr val="FF0000"/>
                        </a:solidFill>
                        <a:effectLst/>
                        <a:latin typeface="Calibri"/>
                      </a:endParaRPr>
                    </a:p>
                  </a:txBody>
                  <a:tcPr marL="8613" marR="8613" marT="8613" marB="0" anchor="ctr"/>
                </a:tc>
              </a:tr>
              <a:tr h="0">
                <a:tc>
                  <a:txBody>
                    <a:bodyPr/>
                    <a:lstStyle/>
                    <a:p>
                      <a:pPr algn="l" fontAlgn="b"/>
                      <a:r>
                        <a:rPr lang="es-CO" sz="1400" u="none" strike="noStrike" dirty="0" smtClean="0">
                          <a:solidFill>
                            <a:schemeClr val="accent2">
                              <a:lumMod val="75000"/>
                              <a:lumOff val="25000"/>
                            </a:schemeClr>
                          </a:solidFill>
                          <a:effectLst/>
                        </a:rPr>
                        <a:t>Pastelería</a:t>
                      </a:r>
                      <a:endParaRPr lang="es-CO" sz="1400" b="0" i="0" u="none" strike="noStrike" dirty="0">
                        <a:solidFill>
                          <a:schemeClr val="accent2">
                            <a:lumMod val="75000"/>
                            <a:lumOff val="25000"/>
                          </a:schemeClr>
                        </a:solidFill>
                        <a:effectLst/>
                        <a:latin typeface="Calibri"/>
                      </a:endParaRP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4,474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4,210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dirty="0">
                          <a:solidFill>
                            <a:srgbClr val="FF0000"/>
                          </a:solidFill>
                          <a:effectLst/>
                        </a:rPr>
                        <a:t>-6%</a:t>
                      </a:r>
                      <a:endParaRPr lang="es-CO" sz="1600" b="1" i="0" u="none" strike="noStrike" dirty="0">
                        <a:solidFill>
                          <a:srgbClr val="FF0000"/>
                        </a:solidFill>
                        <a:effectLst/>
                        <a:latin typeface="Calibri"/>
                      </a:endParaRPr>
                    </a:p>
                  </a:txBody>
                  <a:tcPr marL="8613" marR="8613" marT="8613" marB="0" anchor="ctr"/>
                </a:tc>
              </a:tr>
              <a:tr h="0">
                <a:tc>
                  <a:txBody>
                    <a:bodyPr/>
                    <a:lstStyle/>
                    <a:p>
                      <a:pPr algn="l" fontAlgn="b"/>
                      <a:r>
                        <a:rPr lang="es-CO" sz="1400" u="none" strike="noStrike" dirty="0">
                          <a:solidFill>
                            <a:schemeClr val="accent2">
                              <a:lumMod val="75000"/>
                              <a:lumOff val="25000"/>
                            </a:schemeClr>
                          </a:solidFill>
                          <a:effectLst/>
                        </a:rPr>
                        <a:t>Vidrio y manufacturas</a:t>
                      </a:r>
                      <a:endParaRPr lang="es-CO" sz="1400" b="0" i="0" u="none" strike="noStrike" dirty="0">
                        <a:solidFill>
                          <a:schemeClr val="accent2">
                            <a:lumMod val="75000"/>
                            <a:lumOff val="25000"/>
                          </a:schemeClr>
                        </a:solidFill>
                        <a:effectLst/>
                        <a:latin typeface="Calibri"/>
                      </a:endParaRP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3,379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2,993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a:solidFill>
                            <a:srgbClr val="FF0000"/>
                          </a:solidFill>
                          <a:effectLst/>
                        </a:rPr>
                        <a:t>-11%</a:t>
                      </a:r>
                      <a:endParaRPr lang="es-CO" sz="1600" b="1" i="0" u="none" strike="noStrike">
                        <a:solidFill>
                          <a:srgbClr val="FF0000"/>
                        </a:solidFill>
                        <a:effectLst/>
                        <a:latin typeface="Calibri"/>
                      </a:endParaRPr>
                    </a:p>
                  </a:txBody>
                  <a:tcPr marL="8613" marR="8613" marT="8613" marB="0" anchor="ctr"/>
                </a:tc>
              </a:tr>
              <a:tr h="0">
                <a:tc>
                  <a:txBody>
                    <a:bodyPr/>
                    <a:lstStyle/>
                    <a:p>
                      <a:pPr algn="l" fontAlgn="b"/>
                      <a:r>
                        <a:rPr lang="es-CO" sz="1400" u="none" strike="noStrike" dirty="0">
                          <a:solidFill>
                            <a:schemeClr val="accent2">
                              <a:lumMod val="75000"/>
                              <a:lumOff val="25000"/>
                            </a:schemeClr>
                          </a:solidFill>
                          <a:effectLst/>
                        </a:rPr>
                        <a:t>Reactores nucleares, calderas, máquinas y partes</a:t>
                      </a:r>
                      <a:endParaRPr lang="es-CO" sz="1400" b="0" i="0" u="none" strike="noStrike" dirty="0">
                        <a:solidFill>
                          <a:schemeClr val="accent2">
                            <a:lumMod val="75000"/>
                            <a:lumOff val="25000"/>
                          </a:schemeClr>
                        </a:solidFill>
                        <a:effectLst/>
                        <a:latin typeface="Calibri"/>
                      </a:endParaRP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3,175</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2,545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dirty="0">
                          <a:solidFill>
                            <a:srgbClr val="FF0000"/>
                          </a:solidFill>
                          <a:effectLst/>
                        </a:rPr>
                        <a:t>-20%</a:t>
                      </a:r>
                      <a:endParaRPr lang="es-CO" sz="1600" b="1" i="0" u="none" strike="noStrike" dirty="0">
                        <a:solidFill>
                          <a:srgbClr val="FF0000"/>
                        </a:solidFill>
                        <a:effectLst/>
                        <a:latin typeface="Calibri"/>
                      </a:endParaRPr>
                    </a:p>
                  </a:txBody>
                  <a:tcPr marL="8613" marR="8613" marT="8613" marB="0" anchor="ctr"/>
                </a:tc>
              </a:tr>
              <a:tr h="0">
                <a:tc>
                  <a:txBody>
                    <a:bodyPr/>
                    <a:lstStyle/>
                    <a:p>
                      <a:pPr algn="l" fontAlgn="b"/>
                      <a:r>
                        <a:rPr lang="es-CO" sz="1400" u="none" strike="noStrike" dirty="0" err="1" smtClean="0">
                          <a:solidFill>
                            <a:schemeClr val="accent2">
                              <a:lumMod val="75000"/>
                              <a:lumOff val="25000"/>
                            </a:schemeClr>
                          </a:solidFill>
                          <a:effectLst/>
                        </a:rPr>
                        <a:t>Prep</a:t>
                      </a:r>
                      <a:r>
                        <a:rPr lang="es-CO" sz="1400" u="none" strike="noStrike" dirty="0" smtClean="0">
                          <a:solidFill>
                            <a:schemeClr val="accent2">
                              <a:lumMod val="75000"/>
                              <a:lumOff val="25000"/>
                            </a:schemeClr>
                          </a:solidFill>
                          <a:effectLst/>
                        </a:rPr>
                        <a:t>. </a:t>
                      </a:r>
                      <a:r>
                        <a:rPr lang="es-CO" sz="1400" u="none" strike="noStrike" dirty="0">
                          <a:solidFill>
                            <a:schemeClr val="accent2">
                              <a:lumMod val="75000"/>
                              <a:lumOff val="25000"/>
                            </a:schemeClr>
                          </a:solidFill>
                          <a:effectLst/>
                        </a:rPr>
                        <a:t>de legumbres u </a:t>
                      </a:r>
                      <a:r>
                        <a:rPr lang="es-CO" sz="1400" u="none" strike="noStrike" dirty="0" smtClean="0">
                          <a:solidFill>
                            <a:schemeClr val="accent2">
                              <a:lumMod val="75000"/>
                              <a:lumOff val="25000"/>
                            </a:schemeClr>
                          </a:solidFill>
                          <a:effectLst/>
                        </a:rPr>
                        <a:t>hortalizas.</a:t>
                      </a:r>
                      <a:endParaRPr lang="es-CO" sz="1400" b="0" i="0" u="none" strike="noStrike" dirty="0">
                        <a:solidFill>
                          <a:schemeClr val="accent2">
                            <a:lumMod val="75000"/>
                            <a:lumOff val="25000"/>
                          </a:schemeClr>
                        </a:solidFill>
                        <a:effectLst/>
                        <a:latin typeface="Calibri"/>
                      </a:endParaRP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2,686</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1,981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a:solidFill>
                            <a:srgbClr val="FF0000"/>
                          </a:solidFill>
                          <a:effectLst/>
                        </a:rPr>
                        <a:t>-26%</a:t>
                      </a:r>
                      <a:endParaRPr lang="es-CO" sz="1600" b="1" i="0" u="none" strike="noStrike">
                        <a:solidFill>
                          <a:srgbClr val="FF0000"/>
                        </a:solidFill>
                        <a:effectLst/>
                        <a:latin typeface="Calibri"/>
                      </a:endParaRPr>
                    </a:p>
                  </a:txBody>
                  <a:tcPr marL="8613" marR="8613" marT="8613" marB="0" anchor="ctr"/>
                </a:tc>
              </a:tr>
              <a:tr h="0">
                <a:tc>
                  <a:txBody>
                    <a:bodyPr/>
                    <a:lstStyle/>
                    <a:p>
                      <a:pPr algn="l" fontAlgn="b"/>
                      <a:r>
                        <a:rPr lang="es-CO" sz="1400" u="none" strike="noStrike" dirty="0">
                          <a:solidFill>
                            <a:schemeClr val="accent2">
                              <a:lumMod val="75000"/>
                              <a:lumOff val="25000"/>
                            </a:schemeClr>
                          </a:solidFill>
                          <a:effectLst/>
                        </a:rPr>
                        <a:t>Pescados y </a:t>
                      </a:r>
                      <a:r>
                        <a:rPr lang="es-CO" sz="1400" u="none" strike="noStrike" dirty="0" smtClean="0">
                          <a:solidFill>
                            <a:schemeClr val="accent2">
                              <a:lumMod val="75000"/>
                              <a:lumOff val="25000"/>
                            </a:schemeClr>
                          </a:solidFill>
                          <a:effectLst/>
                        </a:rPr>
                        <a:t>crustáceos</a:t>
                      </a:r>
                      <a:endParaRPr lang="es-CO" sz="1400" b="0" i="0" u="none" strike="noStrike" dirty="0">
                        <a:solidFill>
                          <a:schemeClr val="accent2">
                            <a:lumMod val="75000"/>
                            <a:lumOff val="25000"/>
                          </a:schemeClr>
                        </a:solidFill>
                        <a:effectLst/>
                        <a:latin typeface="Calibri"/>
                      </a:endParaRP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3,512</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1,952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dirty="0">
                          <a:solidFill>
                            <a:srgbClr val="FF0000"/>
                          </a:solidFill>
                          <a:effectLst/>
                        </a:rPr>
                        <a:t>-44%</a:t>
                      </a:r>
                      <a:endParaRPr lang="es-CO" sz="1600" b="1" i="0" u="none" strike="noStrike" dirty="0">
                        <a:solidFill>
                          <a:srgbClr val="FF0000"/>
                        </a:solidFill>
                        <a:effectLst/>
                        <a:latin typeface="Calibri"/>
                      </a:endParaRPr>
                    </a:p>
                  </a:txBody>
                  <a:tcPr marL="8613" marR="8613" marT="8613" marB="0" anchor="ctr"/>
                </a:tc>
              </a:tr>
              <a:tr h="0">
                <a:tc>
                  <a:txBody>
                    <a:bodyPr/>
                    <a:lstStyle/>
                    <a:p>
                      <a:pPr algn="l" fontAlgn="b"/>
                      <a:r>
                        <a:rPr lang="es-CO" sz="1400" u="none" strike="noStrike" dirty="0">
                          <a:solidFill>
                            <a:schemeClr val="accent2">
                              <a:lumMod val="75000"/>
                              <a:lumOff val="25000"/>
                            </a:schemeClr>
                          </a:solidFill>
                          <a:effectLst/>
                        </a:rPr>
                        <a:t>Aceites </a:t>
                      </a:r>
                      <a:r>
                        <a:rPr lang="es-CO" sz="1400" u="none" strike="noStrike" dirty="0" smtClean="0">
                          <a:solidFill>
                            <a:schemeClr val="accent2">
                              <a:lumMod val="75000"/>
                              <a:lumOff val="25000"/>
                            </a:schemeClr>
                          </a:solidFill>
                          <a:effectLst/>
                        </a:rPr>
                        <a:t>esenciales, cosméticos</a:t>
                      </a:r>
                      <a:endParaRPr lang="es-CO" sz="1400" b="0" i="0" u="none" strike="noStrike" dirty="0">
                        <a:solidFill>
                          <a:schemeClr val="accent2">
                            <a:lumMod val="75000"/>
                            <a:lumOff val="25000"/>
                          </a:schemeClr>
                        </a:solidFill>
                        <a:effectLst/>
                        <a:latin typeface="Calibri"/>
                      </a:endParaRP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1,523</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1,285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dirty="0">
                          <a:solidFill>
                            <a:srgbClr val="FF0000"/>
                          </a:solidFill>
                          <a:effectLst/>
                        </a:rPr>
                        <a:t>-16%</a:t>
                      </a:r>
                      <a:endParaRPr lang="es-CO" sz="1600" b="1" i="0" u="none" strike="noStrike" dirty="0">
                        <a:solidFill>
                          <a:srgbClr val="FF0000"/>
                        </a:solidFill>
                        <a:effectLst/>
                        <a:latin typeface="Calibri"/>
                      </a:endParaRPr>
                    </a:p>
                  </a:txBody>
                  <a:tcPr marL="8613" marR="8613" marT="8613" marB="0" anchor="ctr"/>
                </a:tc>
              </a:tr>
              <a:tr h="0">
                <a:tc>
                  <a:txBody>
                    <a:bodyPr/>
                    <a:lstStyle/>
                    <a:p>
                      <a:pPr algn="l" fontAlgn="b"/>
                      <a:r>
                        <a:rPr lang="es-CO" sz="1400" u="none" strike="noStrike" dirty="0">
                          <a:solidFill>
                            <a:schemeClr val="accent2">
                              <a:lumMod val="75000"/>
                              <a:lumOff val="25000"/>
                            </a:schemeClr>
                          </a:solidFill>
                          <a:effectLst/>
                        </a:rPr>
                        <a:t>Instrumentos y aparatos de </a:t>
                      </a:r>
                      <a:r>
                        <a:rPr lang="es-CO" sz="1400" u="none" strike="noStrike" dirty="0" smtClean="0">
                          <a:solidFill>
                            <a:schemeClr val="accent2">
                              <a:lumMod val="75000"/>
                              <a:lumOff val="25000"/>
                            </a:schemeClr>
                          </a:solidFill>
                          <a:effectLst/>
                        </a:rPr>
                        <a:t>óptica</a:t>
                      </a: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1,158</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890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dirty="0">
                          <a:solidFill>
                            <a:srgbClr val="FF0000"/>
                          </a:solidFill>
                          <a:effectLst/>
                        </a:rPr>
                        <a:t>-23%</a:t>
                      </a:r>
                      <a:endParaRPr lang="es-CO" sz="1600" b="1" i="0" u="none" strike="noStrike" dirty="0">
                        <a:solidFill>
                          <a:srgbClr val="FF0000"/>
                        </a:solidFill>
                        <a:effectLst/>
                        <a:latin typeface="Calibri"/>
                      </a:endParaRPr>
                    </a:p>
                  </a:txBody>
                  <a:tcPr marL="8613" marR="8613" marT="8613" marB="0" anchor="ctr"/>
                </a:tc>
              </a:tr>
              <a:tr h="0">
                <a:tc>
                  <a:txBody>
                    <a:bodyPr/>
                    <a:lstStyle/>
                    <a:p>
                      <a:pPr algn="l" fontAlgn="b"/>
                      <a:r>
                        <a:rPr lang="es-CO" sz="1400" u="none" strike="noStrike" dirty="0" smtClean="0">
                          <a:solidFill>
                            <a:schemeClr val="accent2">
                              <a:lumMod val="75000"/>
                              <a:lumOff val="25000"/>
                            </a:schemeClr>
                          </a:solidFill>
                          <a:effectLst/>
                        </a:rPr>
                        <a:t>Plástico</a:t>
                      </a:r>
                      <a:endParaRPr lang="es-CO" sz="1400" b="0" i="0" u="none" strike="noStrike" dirty="0">
                        <a:solidFill>
                          <a:schemeClr val="accent2">
                            <a:lumMod val="75000"/>
                            <a:lumOff val="25000"/>
                          </a:schemeClr>
                        </a:solidFill>
                        <a:effectLst/>
                        <a:latin typeface="Calibri"/>
                      </a:endParaRP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1,696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860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dirty="0">
                          <a:solidFill>
                            <a:srgbClr val="FF0000"/>
                          </a:solidFill>
                          <a:effectLst/>
                        </a:rPr>
                        <a:t>-49%</a:t>
                      </a:r>
                      <a:endParaRPr lang="es-CO" sz="1600" b="1" i="0" u="none" strike="noStrike" dirty="0">
                        <a:solidFill>
                          <a:srgbClr val="FF0000"/>
                        </a:solidFill>
                        <a:effectLst/>
                        <a:latin typeface="Calibri"/>
                      </a:endParaRPr>
                    </a:p>
                  </a:txBody>
                  <a:tcPr marL="8613" marR="8613" marT="8613" marB="0" anchor="ctr"/>
                </a:tc>
              </a:tr>
              <a:tr h="0">
                <a:tc>
                  <a:txBody>
                    <a:bodyPr/>
                    <a:lstStyle/>
                    <a:p>
                      <a:pPr algn="l" fontAlgn="b"/>
                      <a:r>
                        <a:rPr lang="es-CO" sz="1400" u="none" strike="noStrike" dirty="0" smtClean="0">
                          <a:solidFill>
                            <a:schemeClr val="accent2">
                              <a:lumMod val="75000"/>
                              <a:lumOff val="25000"/>
                            </a:schemeClr>
                          </a:solidFill>
                          <a:effectLst/>
                        </a:rPr>
                        <a:t>Libros, </a:t>
                      </a:r>
                      <a:r>
                        <a:rPr lang="es-CO" sz="1400" u="none" strike="noStrike" dirty="0">
                          <a:solidFill>
                            <a:schemeClr val="accent2">
                              <a:lumMod val="75000"/>
                              <a:lumOff val="25000"/>
                            </a:schemeClr>
                          </a:solidFill>
                          <a:effectLst/>
                        </a:rPr>
                        <a:t>prensa, textos</a:t>
                      </a:r>
                      <a:endParaRPr lang="es-CO" sz="1400" b="0" i="0" u="none" strike="noStrike" dirty="0">
                        <a:solidFill>
                          <a:schemeClr val="accent2">
                            <a:lumMod val="75000"/>
                            <a:lumOff val="25000"/>
                          </a:schemeClr>
                        </a:solidFill>
                        <a:effectLst/>
                        <a:latin typeface="Calibri"/>
                      </a:endParaRP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1,048</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764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dirty="0">
                          <a:solidFill>
                            <a:srgbClr val="FF0000"/>
                          </a:solidFill>
                          <a:effectLst/>
                        </a:rPr>
                        <a:t>-27%</a:t>
                      </a:r>
                      <a:endParaRPr lang="es-CO" sz="1600" b="1" i="0" u="none" strike="noStrike" dirty="0">
                        <a:solidFill>
                          <a:srgbClr val="FF0000"/>
                        </a:solidFill>
                        <a:effectLst/>
                        <a:latin typeface="Calibri"/>
                      </a:endParaRPr>
                    </a:p>
                  </a:txBody>
                  <a:tcPr marL="8613" marR="8613" marT="8613" marB="0" anchor="ctr"/>
                </a:tc>
              </a:tr>
              <a:tr h="0">
                <a:tc>
                  <a:txBody>
                    <a:bodyPr/>
                    <a:lstStyle/>
                    <a:p>
                      <a:pPr algn="l" fontAlgn="b"/>
                      <a:r>
                        <a:rPr lang="es-CO" sz="1400" u="none" strike="noStrike" dirty="0">
                          <a:solidFill>
                            <a:schemeClr val="accent2">
                              <a:lumMod val="75000"/>
                              <a:lumOff val="25000"/>
                            </a:schemeClr>
                          </a:solidFill>
                          <a:effectLst/>
                        </a:rPr>
                        <a:t>Artículos de </a:t>
                      </a:r>
                      <a:r>
                        <a:rPr lang="es-CO" sz="1400" u="none" strike="noStrike" dirty="0" smtClean="0">
                          <a:solidFill>
                            <a:schemeClr val="accent2">
                              <a:lumMod val="75000"/>
                              <a:lumOff val="25000"/>
                            </a:schemeClr>
                          </a:solidFill>
                          <a:effectLst/>
                        </a:rPr>
                        <a:t>sombrerería</a:t>
                      </a:r>
                      <a:endParaRPr lang="es-CO" sz="1400" b="0" i="0" u="none" strike="noStrike" dirty="0">
                        <a:solidFill>
                          <a:schemeClr val="accent2">
                            <a:lumMod val="75000"/>
                            <a:lumOff val="25000"/>
                          </a:schemeClr>
                        </a:solidFill>
                        <a:effectLst/>
                        <a:latin typeface="Calibri"/>
                      </a:endParaRP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723</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713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dirty="0">
                          <a:solidFill>
                            <a:srgbClr val="FF0000"/>
                          </a:solidFill>
                          <a:effectLst/>
                        </a:rPr>
                        <a:t>-1%</a:t>
                      </a:r>
                      <a:endParaRPr lang="es-CO" sz="1600" b="1" i="0" u="none" strike="noStrike" dirty="0">
                        <a:solidFill>
                          <a:srgbClr val="FF0000"/>
                        </a:solidFill>
                        <a:effectLst/>
                        <a:latin typeface="Calibri"/>
                      </a:endParaRPr>
                    </a:p>
                  </a:txBody>
                  <a:tcPr marL="8613" marR="8613" marT="8613" marB="0" anchor="ctr"/>
                </a:tc>
              </a:tr>
              <a:tr h="0">
                <a:tc>
                  <a:txBody>
                    <a:bodyPr/>
                    <a:lstStyle/>
                    <a:p>
                      <a:pPr algn="l" fontAlgn="b"/>
                      <a:r>
                        <a:rPr lang="es-CO" sz="1400" u="none" strike="noStrike" dirty="0">
                          <a:solidFill>
                            <a:schemeClr val="accent2">
                              <a:lumMod val="75000"/>
                              <a:lumOff val="25000"/>
                            </a:schemeClr>
                          </a:solidFill>
                          <a:effectLst/>
                        </a:rPr>
                        <a:t>Preparaciones alimenticias diversas</a:t>
                      </a:r>
                      <a:endParaRPr lang="es-CO" sz="1400" b="0" i="0" u="none" strike="noStrike" dirty="0">
                        <a:solidFill>
                          <a:schemeClr val="accent2">
                            <a:lumMod val="75000"/>
                            <a:lumOff val="25000"/>
                          </a:schemeClr>
                        </a:solidFill>
                        <a:effectLst/>
                        <a:latin typeface="Calibri"/>
                      </a:endParaRP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1,220</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619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dirty="0">
                          <a:solidFill>
                            <a:srgbClr val="FF0000"/>
                          </a:solidFill>
                          <a:effectLst/>
                        </a:rPr>
                        <a:t>-49%</a:t>
                      </a:r>
                      <a:endParaRPr lang="es-CO" sz="1600" b="1" i="0" u="none" strike="noStrike" dirty="0">
                        <a:solidFill>
                          <a:srgbClr val="FF0000"/>
                        </a:solidFill>
                        <a:effectLst/>
                        <a:latin typeface="Calibri"/>
                      </a:endParaRPr>
                    </a:p>
                  </a:txBody>
                  <a:tcPr marL="8613" marR="8613" marT="8613" marB="0" anchor="ctr"/>
                </a:tc>
              </a:tr>
              <a:tr h="0">
                <a:tc>
                  <a:txBody>
                    <a:bodyPr/>
                    <a:lstStyle/>
                    <a:p>
                      <a:pPr algn="l" fontAlgn="b"/>
                      <a:r>
                        <a:rPr lang="es-CO" sz="1400" u="none" strike="noStrike" dirty="0">
                          <a:solidFill>
                            <a:schemeClr val="accent2">
                              <a:lumMod val="75000"/>
                              <a:lumOff val="25000"/>
                            </a:schemeClr>
                          </a:solidFill>
                          <a:effectLst/>
                        </a:rPr>
                        <a:t>Plantas vivas y productos de la floricultura</a:t>
                      </a:r>
                      <a:endParaRPr lang="es-CO" sz="1400" b="0" i="0" u="none" strike="noStrike" dirty="0">
                        <a:solidFill>
                          <a:schemeClr val="accent2">
                            <a:lumMod val="75000"/>
                            <a:lumOff val="25000"/>
                          </a:schemeClr>
                        </a:solidFill>
                        <a:effectLst/>
                        <a:latin typeface="Calibri"/>
                      </a:endParaRPr>
                    </a:p>
                  </a:txBody>
                  <a:tcPr marL="8613" marR="8613" marT="8613" marB="0" anchor="ctr">
                    <a:solidFill>
                      <a:schemeClr val="bg2"/>
                    </a:solidFill>
                  </a:tcP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1,971</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l" fontAlgn="b"/>
                      <a:r>
                        <a:rPr lang="es-CO" sz="1400" u="none" strike="noStrike" dirty="0">
                          <a:solidFill>
                            <a:schemeClr val="accent2">
                              <a:lumMod val="75000"/>
                              <a:lumOff val="25000"/>
                            </a:schemeClr>
                          </a:solidFill>
                          <a:effectLst/>
                        </a:rPr>
                        <a:t>               </a:t>
                      </a:r>
                      <a:r>
                        <a:rPr lang="es-CO" sz="1400" u="none" strike="noStrike" dirty="0" smtClean="0">
                          <a:solidFill>
                            <a:schemeClr val="accent2">
                              <a:lumMod val="75000"/>
                              <a:lumOff val="25000"/>
                            </a:schemeClr>
                          </a:solidFill>
                          <a:effectLst/>
                        </a:rPr>
                        <a:t>566 </a:t>
                      </a:r>
                      <a:endParaRPr lang="es-CO" sz="1400" b="0" i="0" u="none" strike="noStrike" dirty="0">
                        <a:solidFill>
                          <a:schemeClr val="accent2">
                            <a:lumMod val="75000"/>
                            <a:lumOff val="25000"/>
                          </a:schemeClr>
                        </a:solidFill>
                        <a:effectLst/>
                        <a:latin typeface="Calibri"/>
                      </a:endParaRPr>
                    </a:p>
                  </a:txBody>
                  <a:tcPr marL="8613" marR="8613" marT="8613" marB="0" anchor="ctr"/>
                </a:tc>
                <a:tc>
                  <a:txBody>
                    <a:bodyPr/>
                    <a:lstStyle/>
                    <a:p>
                      <a:pPr algn="ctr" fontAlgn="b"/>
                      <a:r>
                        <a:rPr lang="es-CO" sz="1600" b="1" u="none" strike="noStrike" dirty="0">
                          <a:solidFill>
                            <a:srgbClr val="FF0000"/>
                          </a:solidFill>
                          <a:effectLst/>
                        </a:rPr>
                        <a:t>-71%</a:t>
                      </a:r>
                      <a:endParaRPr lang="es-CO" sz="1600" b="1" i="0" u="none" strike="noStrike" dirty="0">
                        <a:solidFill>
                          <a:srgbClr val="FF0000"/>
                        </a:solidFill>
                        <a:effectLst/>
                        <a:latin typeface="Calibri"/>
                      </a:endParaRPr>
                    </a:p>
                  </a:txBody>
                  <a:tcPr marL="8613" marR="8613" marT="8613" marB="0" anchor="ctr"/>
                </a:tc>
              </a:tr>
            </a:tbl>
          </a:graphicData>
        </a:graphic>
      </p:graphicFrame>
      <p:sp>
        <p:nvSpPr>
          <p:cNvPr id="3" name="2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2800" b="1" kern="0" dirty="0" smtClean="0">
                <a:solidFill>
                  <a:srgbClr val="FFCD2D"/>
                </a:solidFill>
                <a:cs typeface="Calibri" pitchFamily="34" charset="0"/>
              </a:rPr>
              <a:t>El Valle del Cauca frente al TLC: 1 año</a:t>
            </a:r>
            <a:endParaRPr lang="es-CO" sz="2800" b="1" kern="0" dirty="0">
              <a:solidFill>
                <a:srgbClr val="FFCD2D"/>
              </a:solidFill>
              <a:cs typeface="Calibri" pitchFamily="34" charset="0"/>
            </a:endParaRPr>
          </a:p>
        </p:txBody>
      </p:sp>
      <p:pic>
        <p:nvPicPr>
          <p:cNvPr id="4" name="3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424125" y="205570"/>
            <a:ext cx="597642" cy="595048"/>
          </a:xfrm>
          <a:prstGeom prst="ellipse">
            <a:avLst/>
          </a:prstGeom>
          <a:effectLst>
            <a:reflection blurRad="6350" stA="52000" endA="300" endPos="6000" dir="5400000" sy="-100000" algn="bl" rotWithShape="0"/>
          </a:effectLst>
        </p:spPr>
      </p:pic>
      <p:sp>
        <p:nvSpPr>
          <p:cNvPr id="5" name="12 CuadroTexto"/>
          <p:cNvSpPr txBox="1">
            <a:spLocks noChangeArrowheads="1"/>
          </p:cNvSpPr>
          <p:nvPr/>
        </p:nvSpPr>
        <p:spPr bwMode="auto">
          <a:xfrm>
            <a:off x="285750" y="6392361"/>
            <a:ext cx="2357438" cy="276999"/>
          </a:xfrm>
          <a:prstGeom prst="rect">
            <a:avLst/>
          </a:prstGeom>
          <a:noFill/>
          <a:ln w="9525">
            <a:noFill/>
            <a:miter lim="800000"/>
            <a:headEnd/>
            <a:tailEnd/>
          </a:ln>
        </p:spPr>
        <p:txBody>
          <a:bodyPr>
            <a:spAutoFit/>
          </a:bodyPr>
          <a:lstStyle/>
          <a:p>
            <a:pPr fontAlgn="base">
              <a:spcBef>
                <a:spcPct val="0"/>
              </a:spcBef>
              <a:spcAft>
                <a:spcPct val="0"/>
              </a:spcAft>
            </a:pPr>
            <a:r>
              <a:rPr lang="es-MX" sz="1200" b="1" dirty="0">
                <a:solidFill>
                  <a:schemeClr val="bg1">
                    <a:lumMod val="50000"/>
                  </a:schemeClr>
                </a:solidFill>
                <a:latin typeface="Arial" charset="0"/>
                <a:cs typeface="Arial" charset="0"/>
              </a:rPr>
              <a:t>Fuente: DIAN</a:t>
            </a:r>
            <a:endParaRPr lang="es-CO" sz="1200" b="1" dirty="0">
              <a:solidFill>
                <a:schemeClr val="bg1">
                  <a:lumMod val="50000"/>
                </a:schemeClr>
              </a:solidFill>
              <a:latin typeface="Arial" charset="0"/>
              <a:cs typeface="Arial" charset="0"/>
            </a:endParaRPr>
          </a:p>
        </p:txBody>
      </p:sp>
    </p:spTree>
    <p:extLst>
      <p:ext uri="{BB962C8B-B14F-4D97-AF65-F5344CB8AC3E}">
        <p14:creationId xmlns="" xmlns:p14="http://schemas.microsoft.com/office/powerpoint/2010/main" val="2362855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2 CuadroTexto"/>
          <p:cNvSpPr txBox="1">
            <a:spLocks noChangeArrowheads="1"/>
          </p:cNvSpPr>
          <p:nvPr/>
        </p:nvSpPr>
        <p:spPr bwMode="auto">
          <a:xfrm>
            <a:off x="285750" y="6381328"/>
            <a:ext cx="2357438" cy="307975"/>
          </a:xfrm>
          <a:prstGeom prst="rect">
            <a:avLst/>
          </a:prstGeom>
          <a:noFill/>
          <a:ln w="9525">
            <a:noFill/>
            <a:miter lim="800000"/>
            <a:headEnd/>
            <a:tailEnd/>
          </a:ln>
        </p:spPr>
        <p:txBody>
          <a:bodyPr>
            <a:spAutoFit/>
          </a:bodyPr>
          <a:lstStyle/>
          <a:p>
            <a:pPr fontAlgn="base">
              <a:spcBef>
                <a:spcPct val="0"/>
              </a:spcBef>
              <a:spcAft>
                <a:spcPct val="0"/>
              </a:spcAft>
            </a:pPr>
            <a:r>
              <a:rPr lang="es-MX" sz="1400" b="1" dirty="0">
                <a:solidFill>
                  <a:schemeClr val="bg1">
                    <a:lumMod val="50000"/>
                  </a:schemeClr>
                </a:solidFill>
                <a:latin typeface="Arial" charset="0"/>
                <a:cs typeface="Arial" charset="0"/>
              </a:rPr>
              <a:t>Fuente: DIAN</a:t>
            </a:r>
            <a:endParaRPr lang="es-CO" sz="1400" b="1" dirty="0">
              <a:solidFill>
                <a:schemeClr val="bg1">
                  <a:lumMod val="50000"/>
                </a:schemeClr>
              </a:solidFill>
              <a:latin typeface="Arial" charset="0"/>
              <a:cs typeface="Arial" charset="0"/>
            </a:endParaRPr>
          </a:p>
        </p:txBody>
      </p:sp>
      <p:sp>
        <p:nvSpPr>
          <p:cNvPr id="17" name="16 CuadroTexto"/>
          <p:cNvSpPr txBox="1"/>
          <p:nvPr/>
        </p:nvSpPr>
        <p:spPr>
          <a:xfrm>
            <a:off x="5364088" y="4077072"/>
            <a:ext cx="2841932" cy="1200329"/>
          </a:xfrm>
          <a:prstGeom prst="rect">
            <a:avLst/>
          </a:prstGeom>
          <a:noFill/>
        </p:spPr>
        <p:txBody>
          <a:bodyPr wrap="square" rtlCol="0">
            <a:spAutoFit/>
          </a:bodyPr>
          <a:lstStyle/>
          <a:p>
            <a:pPr algn="ctr" fontAlgn="base">
              <a:spcBef>
                <a:spcPct val="0"/>
              </a:spcBef>
              <a:spcAft>
                <a:spcPct val="0"/>
              </a:spcAft>
            </a:pPr>
            <a:r>
              <a:rPr lang="es-MX" b="1" dirty="0" smtClean="0">
                <a:solidFill>
                  <a:srgbClr val="000066"/>
                </a:solidFill>
                <a:cs typeface="Arial" charset="0"/>
              </a:rPr>
              <a:t>Principales </a:t>
            </a:r>
            <a:r>
              <a:rPr lang="es-MX" b="1" dirty="0">
                <a:solidFill>
                  <a:srgbClr val="000066"/>
                </a:solidFill>
                <a:cs typeface="Arial" charset="0"/>
              </a:rPr>
              <a:t>Productos </a:t>
            </a:r>
            <a:r>
              <a:rPr lang="es-MX" b="1" dirty="0" smtClean="0">
                <a:solidFill>
                  <a:srgbClr val="000066"/>
                </a:solidFill>
                <a:cs typeface="Arial" charset="0"/>
              </a:rPr>
              <a:t>Importados  por el Valle del Cauca desde </a:t>
            </a:r>
            <a:r>
              <a:rPr lang="es-MX" b="1" dirty="0">
                <a:solidFill>
                  <a:srgbClr val="000066"/>
                </a:solidFill>
                <a:cs typeface="Arial" charset="0"/>
              </a:rPr>
              <a:t>EE.UU</a:t>
            </a:r>
            <a:r>
              <a:rPr lang="es-MX" b="1" dirty="0" smtClean="0">
                <a:solidFill>
                  <a:srgbClr val="000066"/>
                </a:solidFill>
                <a:cs typeface="Arial" charset="0"/>
              </a:rPr>
              <a:t>.</a:t>
            </a:r>
          </a:p>
          <a:p>
            <a:pPr algn="ctr" fontAlgn="base">
              <a:spcBef>
                <a:spcPct val="0"/>
              </a:spcBef>
              <a:spcAft>
                <a:spcPct val="0"/>
              </a:spcAft>
            </a:pPr>
            <a:r>
              <a:rPr lang="es-MX" dirty="0" smtClean="0">
                <a:solidFill>
                  <a:srgbClr val="000066"/>
                </a:solidFill>
                <a:cs typeface="Arial" charset="0"/>
              </a:rPr>
              <a:t>Millones USD</a:t>
            </a:r>
            <a:endParaRPr lang="es-CO" dirty="0">
              <a:solidFill>
                <a:srgbClr val="000066"/>
              </a:solidFill>
              <a:cs typeface="Arial" charset="0"/>
            </a:endParaRPr>
          </a:p>
        </p:txBody>
      </p:sp>
      <p:sp>
        <p:nvSpPr>
          <p:cNvPr id="21" name="1 Redondear rectángulo de esquina diagonal"/>
          <p:cNvSpPr/>
          <p:nvPr/>
        </p:nvSpPr>
        <p:spPr>
          <a:xfrm>
            <a:off x="491256" y="954833"/>
            <a:ext cx="8097872" cy="889992"/>
          </a:xfrm>
          <a:prstGeom prst="roundRect">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base">
              <a:spcBef>
                <a:spcPct val="0"/>
              </a:spcBef>
              <a:spcAft>
                <a:spcPct val="0"/>
              </a:spcAft>
              <a:defRPr sz="2400" b="1" i="0" u="none" strike="noStrike" kern="1200" baseline="0">
                <a:solidFill>
                  <a:prstClr val="black"/>
                </a:solidFill>
                <a:latin typeface="+mn-lt"/>
                <a:ea typeface="+mn-ea"/>
                <a:cs typeface="+mn-cs"/>
              </a:defRPr>
            </a:pPr>
            <a:r>
              <a:rPr lang="es-CO" sz="2400" b="1" dirty="0" smtClean="0">
                <a:solidFill>
                  <a:schemeClr val="accent1">
                    <a:lumMod val="75000"/>
                  </a:schemeClr>
                </a:solidFill>
              </a:rPr>
              <a:t>¿Qué compra el Valle del Cauca</a:t>
            </a:r>
            <a:r>
              <a:rPr lang="es-CO" sz="2400" b="1" dirty="0">
                <a:solidFill>
                  <a:schemeClr val="accent1">
                    <a:lumMod val="75000"/>
                  </a:schemeClr>
                </a:solidFill>
              </a:rPr>
              <a:t> </a:t>
            </a:r>
            <a:r>
              <a:rPr lang="es-CO" sz="2400" b="1" dirty="0" smtClean="0">
                <a:solidFill>
                  <a:schemeClr val="accent1">
                    <a:lumMod val="75000"/>
                  </a:schemeClr>
                </a:solidFill>
              </a:rPr>
              <a:t>desde EE.UU?</a:t>
            </a:r>
          </a:p>
          <a:p>
            <a:pPr algn="ctr" fontAlgn="base">
              <a:spcBef>
                <a:spcPct val="0"/>
              </a:spcBef>
              <a:spcAft>
                <a:spcPct val="0"/>
              </a:spcAft>
              <a:defRPr sz="2400" b="1" i="0" u="none" strike="noStrike" kern="1200" baseline="0">
                <a:solidFill>
                  <a:prstClr val="black"/>
                </a:solidFill>
                <a:latin typeface="+mn-lt"/>
                <a:ea typeface="+mn-ea"/>
                <a:cs typeface="+mn-cs"/>
              </a:defRPr>
            </a:pPr>
            <a:r>
              <a:rPr lang="es-CO" sz="2400" b="1" dirty="0" smtClean="0">
                <a:solidFill>
                  <a:schemeClr val="accent1">
                    <a:lumMod val="75000"/>
                  </a:schemeClr>
                </a:solidFill>
              </a:rPr>
              <a:t>USD 778 millones</a:t>
            </a:r>
            <a:endParaRPr lang="es-CO" sz="2400" b="1" dirty="0">
              <a:solidFill>
                <a:schemeClr val="accent1">
                  <a:lumMod val="75000"/>
                </a:schemeClr>
              </a:solidFill>
            </a:endParaRPr>
          </a:p>
        </p:txBody>
      </p:sp>
      <p:sp>
        <p:nvSpPr>
          <p:cNvPr id="16" name="15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r>
              <a:rPr lang="es-CO" sz="2800" b="1" kern="0" dirty="0">
                <a:solidFill>
                  <a:srgbClr val="FFC000"/>
                </a:solidFill>
                <a:latin typeface="Calibri" pitchFamily="34" charset="0"/>
                <a:cs typeface="Calibri" pitchFamily="34" charset="0"/>
              </a:rPr>
              <a:t>Estados Unidos: </a:t>
            </a:r>
            <a:r>
              <a:rPr lang="es-CO" sz="2800" dirty="0">
                <a:solidFill>
                  <a:srgbClr val="FFCD2D"/>
                </a:solidFill>
              </a:rPr>
              <a:t>Importancia para el Valle del Cauca</a:t>
            </a:r>
          </a:p>
        </p:txBody>
      </p:sp>
      <p:pic>
        <p:nvPicPr>
          <p:cNvPr id="18" name="17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pic>
        <p:nvPicPr>
          <p:cNvPr id="19" name="18 Imagen" descr="USA.png"/>
          <p:cNvPicPr>
            <a:picLocks noChangeAspect="1"/>
          </p:cNvPicPr>
          <p:nvPr/>
        </p:nvPicPr>
        <p:blipFill>
          <a:blip r:embed="rId4" cstate="print"/>
          <a:stretch>
            <a:fillRect/>
          </a:stretch>
        </p:blipFill>
        <p:spPr>
          <a:xfrm>
            <a:off x="7759045" y="633795"/>
            <a:ext cx="599041" cy="37215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graphicFrame>
        <p:nvGraphicFramePr>
          <p:cNvPr id="20" name="1 Gráfico"/>
          <p:cNvGraphicFramePr>
            <a:graphicFrameLocks/>
          </p:cNvGraphicFramePr>
          <p:nvPr>
            <p:extLst>
              <p:ext uri="{D42A27DB-BD31-4B8C-83A1-F6EECF244321}">
                <p14:modId xmlns="" xmlns:p14="http://schemas.microsoft.com/office/powerpoint/2010/main" val="453926564"/>
              </p:ext>
            </p:extLst>
          </p:nvPr>
        </p:nvGraphicFramePr>
        <p:xfrm>
          <a:off x="1141775" y="2132856"/>
          <a:ext cx="6916790" cy="4107904"/>
        </p:xfrm>
        <a:graphic>
          <a:graphicData uri="http://schemas.openxmlformats.org/drawingml/2006/chart">
            <c:chart xmlns:c="http://schemas.openxmlformats.org/drawingml/2006/chart" xmlns:r="http://schemas.openxmlformats.org/officeDocument/2006/relationships" r:id="rId5"/>
          </a:graphicData>
        </a:graphic>
      </p:graphicFrame>
      <p:sp>
        <p:nvSpPr>
          <p:cNvPr id="2" name="1 Cerrar llave"/>
          <p:cNvSpPr/>
          <p:nvPr/>
        </p:nvSpPr>
        <p:spPr>
          <a:xfrm>
            <a:off x="7940738" y="2276872"/>
            <a:ext cx="530563" cy="4258443"/>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3" name="22 CuadroTexto"/>
          <p:cNvSpPr txBox="1"/>
          <p:nvPr/>
        </p:nvSpPr>
        <p:spPr>
          <a:xfrm>
            <a:off x="8448763" y="4109876"/>
            <a:ext cx="811441" cy="523220"/>
          </a:xfrm>
          <a:prstGeom prst="rect">
            <a:avLst/>
          </a:prstGeom>
          <a:noFill/>
        </p:spPr>
        <p:txBody>
          <a:bodyPr wrap="none" rtlCol="0">
            <a:spAutoFit/>
          </a:bodyPr>
          <a:lstStyle/>
          <a:p>
            <a:r>
              <a:rPr lang="es-CO" sz="2800" b="1" dirty="0" smtClean="0">
                <a:solidFill>
                  <a:srgbClr val="C00000"/>
                </a:solidFill>
              </a:rPr>
              <a:t>67%</a:t>
            </a:r>
            <a:endParaRPr lang="es-CO" sz="2800" b="1" dirty="0">
              <a:solidFill>
                <a:srgbClr val="C00000"/>
              </a:solidFill>
            </a:endParaRPr>
          </a:p>
        </p:txBody>
      </p:sp>
    </p:spTree>
    <p:extLst>
      <p:ext uri="{BB962C8B-B14F-4D97-AF65-F5344CB8AC3E}">
        <p14:creationId xmlns="" xmlns:p14="http://schemas.microsoft.com/office/powerpoint/2010/main" val="2771802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58423" y="1124744"/>
            <a:ext cx="7255784" cy="3046988"/>
          </a:xfrm>
          <a:prstGeom prst="rect">
            <a:avLst/>
          </a:prstGeom>
        </p:spPr>
        <p:txBody>
          <a:bodyPr wrap="square">
            <a:spAutoFit/>
          </a:bodyPr>
          <a:lstStyle/>
          <a:p>
            <a:pPr algn="ctr"/>
            <a:r>
              <a:rPr lang="es-CO" sz="4800" b="1" dirty="0" smtClean="0">
                <a:solidFill>
                  <a:schemeClr val="accent3">
                    <a:lumMod val="75000"/>
                  </a:schemeClr>
                </a:solidFill>
              </a:rPr>
              <a:t>¿Qué oportunidades se han identificado para las empresas del Valle del Cauca?</a:t>
            </a:r>
            <a:endParaRPr lang="es-CO" sz="4800" b="1" dirty="0">
              <a:solidFill>
                <a:schemeClr val="accent3">
                  <a:lumMod val="75000"/>
                </a:schemeClr>
              </a:solidFill>
            </a:endParaRPr>
          </a:p>
        </p:txBody>
      </p:sp>
      <p:sp>
        <p:nvSpPr>
          <p:cNvPr id="3" name="2 Elipse"/>
          <p:cNvSpPr/>
          <p:nvPr/>
        </p:nvSpPr>
        <p:spPr>
          <a:xfrm>
            <a:off x="541934" y="1688774"/>
            <a:ext cx="636238" cy="575697"/>
          </a:xfrm>
          <a:prstGeom prst="ellipse">
            <a:avLst/>
          </a:prstGeom>
          <a:solidFill>
            <a:srgbClr val="FFC000"/>
          </a:solidFill>
          <a:ln>
            <a:solidFill>
              <a:srgbClr val="FFC000"/>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2779953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699792" y="1133219"/>
            <a:ext cx="3924000" cy="936000"/>
          </a:xfrm>
          <a:prstGeom prst="roundRect">
            <a:avLst/>
          </a:prstGeom>
          <a:solidFill>
            <a:schemeClr val="bg1"/>
          </a:solidFill>
          <a:ln w="57150">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s-MX" sz="2000" b="1" dirty="0" smtClean="0">
                <a:solidFill>
                  <a:schemeClr val="accent1">
                    <a:lumMod val="75000"/>
                  </a:schemeClr>
                </a:solidFill>
              </a:rPr>
              <a:t>Moda</a:t>
            </a:r>
          </a:p>
          <a:p>
            <a:pPr algn="ctr"/>
            <a:r>
              <a:rPr lang="es-MX" sz="1600" dirty="0" smtClean="0">
                <a:solidFill>
                  <a:schemeClr val="accent1">
                    <a:lumMod val="75000"/>
                  </a:schemeClr>
                </a:solidFill>
              </a:rPr>
              <a:t>147 oportunidades</a:t>
            </a:r>
          </a:p>
        </p:txBody>
      </p:sp>
      <p:pic>
        <p:nvPicPr>
          <p:cNvPr id="3" name="6 Marcador de posición de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7203" y="1143792"/>
            <a:ext cx="792000" cy="792000"/>
          </a:xfrm>
          <a:prstGeom prst="roundRect">
            <a:avLst/>
          </a:prstGeom>
          <a:ln>
            <a:noFill/>
          </a:ln>
          <a:effectLst>
            <a:outerShdw blurRad="292100" dist="139700" dir="2700000" algn="tl" rotWithShape="0">
              <a:srgbClr val="333333">
                <a:alpha val="65000"/>
              </a:srgbClr>
            </a:outerShdw>
          </a:effectLst>
        </p:spPr>
      </p:pic>
      <p:sp>
        <p:nvSpPr>
          <p:cNvPr id="4" name="3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r>
              <a:rPr lang="es-CO" sz="2800" b="1" kern="0" dirty="0">
                <a:solidFill>
                  <a:srgbClr val="FFC000"/>
                </a:solidFill>
                <a:latin typeface="Calibri" pitchFamily="34" charset="0"/>
                <a:cs typeface="Calibri" pitchFamily="34" charset="0"/>
              </a:rPr>
              <a:t>Estados Unidos: </a:t>
            </a:r>
            <a:r>
              <a:rPr lang="es-CO" sz="2800" dirty="0">
                <a:solidFill>
                  <a:srgbClr val="FFCD2D"/>
                </a:solidFill>
              </a:rPr>
              <a:t>Oportunidades para el Valle del Cauca</a:t>
            </a:r>
          </a:p>
        </p:txBody>
      </p:sp>
      <p:pic>
        <p:nvPicPr>
          <p:cNvPr id="5" name="4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
        <p:nvSpPr>
          <p:cNvPr id="6" name="5 Rectángulo redondeado"/>
          <p:cNvSpPr/>
          <p:nvPr/>
        </p:nvSpPr>
        <p:spPr>
          <a:xfrm>
            <a:off x="2699792" y="2233185"/>
            <a:ext cx="3924000" cy="936000"/>
          </a:xfrm>
          <a:prstGeom prst="roundRect">
            <a:avLst/>
          </a:prstGeom>
          <a:solidFill>
            <a:schemeClr val="bg1"/>
          </a:solidFill>
          <a:ln w="57150">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s-CO" sz="2000" b="1" dirty="0" smtClean="0">
              <a:solidFill>
                <a:srgbClr val="000066"/>
              </a:solidFill>
            </a:endParaRPr>
          </a:p>
          <a:p>
            <a:pPr algn="ctr"/>
            <a:r>
              <a:rPr lang="es-CO" sz="2000" b="1" dirty="0" smtClean="0">
                <a:solidFill>
                  <a:schemeClr val="accent1">
                    <a:lumMod val="75000"/>
                  </a:schemeClr>
                </a:solidFill>
              </a:rPr>
              <a:t>Metalmecánico</a:t>
            </a:r>
            <a:r>
              <a:rPr lang="es-CO" sz="2000" b="1" dirty="0">
                <a:solidFill>
                  <a:schemeClr val="accent1">
                    <a:lumMod val="75000"/>
                  </a:schemeClr>
                </a:solidFill>
              </a:rPr>
              <a:t>, Maquinaria Eléctrica </a:t>
            </a:r>
            <a:r>
              <a:rPr lang="es-CO" sz="2000" b="1" dirty="0" smtClean="0">
                <a:solidFill>
                  <a:schemeClr val="accent1">
                    <a:lumMod val="75000"/>
                  </a:schemeClr>
                </a:solidFill>
              </a:rPr>
              <a:t>y Autopartes</a:t>
            </a:r>
            <a:endParaRPr lang="es-MX" sz="2000" b="1" dirty="0">
              <a:solidFill>
                <a:schemeClr val="accent1">
                  <a:lumMod val="75000"/>
                </a:schemeClr>
              </a:solidFill>
            </a:endParaRPr>
          </a:p>
          <a:p>
            <a:pPr algn="ctr"/>
            <a:r>
              <a:rPr lang="es-MX" sz="1600" dirty="0" smtClean="0">
                <a:solidFill>
                  <a:schemeClr val="accent1">
                    <a:lumMod val="75000"/>
                  </a:schemeClr>
                </a:solidFill>
              </a:rPr>
              <a:t>112 oportunidades</a:t>
            </a:r>
          </a:p>
          <a:p>
            <a:pPr algn="ctr"/>
            <a:endParaRPr lang="es-CO" sz="2000" dirty="0">
              <a:solidFill>
                <a:srgbClr val="000066"/>
              </a:solidFill>
            </a:endParaRPr>
          </a:p>
        </p:txBody>
      </p:sp>
      <p:pic>
        <p:nvPicPr>
          <p:cNvPr id="7" name="6 Marcador de posición de imagen"/>
          <p:cNvPicPr>
            <a:picLocks noChangeAspect="1"/>
          </p:cNvPicPr>
          <p:nvPr/>
        </p:nvPicPr>
        <p:blipFill rotWithShape="1">
          <a:blip r:embed="rId4" cstate="print">
            <a:extLst>
              <a:ext uri="{28A0092B-C50C-407E-A947-70E740481C1C}">
                <a14:useLocalDpi xmlns="" xmlns:a14="http://schemas.microsoft.com/office/drawing/2010/main" val="0"/>
              </a:ext>
            </a:extLst>
          </a:blip>
          <a:srcRect b="7635"/>
          <a:stretch/>
        </p:blipFill>
        <p:spPr>
          <a:xfrm>
            <a:off x="667203" y="2273497"/>
            <a:ext cx="792000" cy="792000"/>
          </a:xfrm>
          <a:prstGeom prst="roundRect">
            <a:avLst/>
          </a:prstGeom>
          <a:ln>
            <a:noFill/>
          </a:ln>
          <a:effectLst>
            <a:outerShdw blurRad="292100" dist="139700" dir="2700000" algn="tl" rotWithShape="0">
              <a:srgbClr val="333333">
                <a:alpha val="65000"/>
              </a:srgbClr>
            </a:outerShdw>
          </a:effectLst>
        </p:spPr>
      </p:pic>
      <p:sp>
        <p:nvSpPr>
          <p:cNvPr id="9" name="8 Rectángulo redondeado"/>
          <p:cNvSpPr/>
          <p:nvPr/>
        </p:nvSpPr>
        <p:spPr>
          <a:xfrm>
            <a:off x="2699792" y="3333151"/>
            <a:ext cx="3924000" cy="936000"/>
          </a:xfrm>
          <a:prstGeom prst="roundRect">
            <a:avLst/>
          </a:prstGeom>
          <a:solidFill>
            <a:schemeClr val="bg1"/>
          </a:solidFill>
          <a:ln w="57150">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s-CO" sz="2000" b="1" dirty="0">
                <a:solidFill>
                  <a:schemeClr val="accent1">
                    <a:lumMod val="75000"/>
                  </a:schemeClr>
                </a:solidFill>
              </a:rPr>
              <a:t>Plástico y </a:t>
            </a:r>
            <a:r>
              <a:rPr lang="es-CO" sz="2000" b="1" dirty="0" smtClean="0">
                <a:solidFill>
                  <a:schemeClr val="accent1">
                    <a:lumMod val="75000"/>
                  </a:schemeClr>
                </a:solidFill>
              </a:rPr>
              <a:t>Caucho</a:t>
            </a:r>
          </a:p>
          <a:p>
            <a:pPr algn="ctr"/>
            <a:r>
              <a:rPr lang="es-MX" sz="1600" dirty="0" smtClean="0">
                <a:solidFill>
                  <a:schemeClr val="accent1">
                    <a:lumMod val="75000"/>
                  </a:schemeClr>
                </a:solidFill>
              </a:rPr>
              <a:t>39 oportunidades</a:t>
            </a:r>
          </a:p>
        </p:txBody>
      </p:sp>
      <p:pic>
        <p:nvPicPr>
          <p:cNvPr id="8" name="Picture 2" descr="C:\Documents and Settings\amedina\Escritorio\SABRINA\TLC\lina\capitulo 6\presentacion final-lina\plastico-300x209.png"/>
          <p:cNvPicPr>
            <a:picLocks noChangeAspect="1" noChangeArrowheads="1"/>
          </p:cNvPicPr>
          <p:nvPr/>
        </p:nvPicPr>
        <p:blipFill>
          <a:blip r:embed="rId5" cstate="print"/>
          <a:srcRect/>
          <a:stretch>
            <a:fillRect/>
          </a:stretch>
        </p:blipFill>
        <p:spPr bwMode="auto">
          <a:xfrm>
            <a:off x="667203" y="3378121"/>
            <a:ext cx="792000" cy="792000"/>
          </a:xfrm>
          <a:prstGeom prst="roundRect">
            <a:avLst/>
          </a:prstGeom>
          <a:ln>
            <a:noFill/>
          </a:ln>
          <a:effectLst>
            <a:outerShdw blurRad="292100" dist="139700" dir="2700000" algn="tl" rotWithShape="0">
              <a:srgbClr val="333333">
                <a:alpha val="65000"/>
              </a:srgbClr>
            </a:outerShdw>
          </a:effectLst>
        </p:spPr>
      </p:pic>
      <p:sp>
        <p:nvSpPr>
          <p:cNvPr id="11" name="10 Rectángulo redondeado"/>
          <p:cNvSpPr/>
          <p:nvPr/>
        </p:nvSpPr>
        <p:spPr>
          <a:xfrm>
            <a:off x="2699792" y="4433117"/>
            <a:ext cx="3924000" cy="936000"/>
          </a:xfrm>
          <a:prstGeom prst="roundRect">
            <a:avLst/>
          </a:prstGeom>
          <a:solidFill>
            <a:schemeClr val="bg1"/>
          </a:solidFill>
          <a:ln w="57150">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s-CO" sz="2000" b="1" dirty="0">
                <a:solidFill>
                  <a:schemeClr val="accent1">
                    <a:lumMod val="75000"/>
                  </a:schemeClr>
                </a:solidFill>
              </a:rPr>
              <a:t>Sector agrícola, agroindustrial y </a:t>
            </a:r>
            <a:r>
              <a:rPr lang="es-CO" sz="2000" b="1" dirty="0" smtClean="0">
                <a:solidFill>
                  <a:schemeClr val="accent1">
                    <a:lumMod val="75000"/>
                  </a:schemeClr>
                </a:solidFill>
              </a:rPr>
              <a:t>pecuario</a:t>
            </a:r>
          </a:p>
          <a:p>
            <a:pPr algn="ctr"/>
            <a:r>
              <a:rPr lang="es-MX" sz="1600" dirty="0" smtClean="0">
                <a:solidFill>
                  <a:schemeClr val="accent1">
                    <a:lumMod val="75000"/>
                  </a:schemeClr>
                </a:solidFill>
              </a:rPr>
              <a:t>86 oportunidades</a:t>
            </a:r>
            <a:endParaRPr lang="es-CO" sz="1600" dirty="0">
              <a:solidFill>
                <a:schemeClr val="accent1">
                  <a:lumMod val="75000"/>
                </a:schemeClr>
              </a:solidFill>
            </a:endParaRPr>
          </a:p>
        </p:txBody>
      </p:sp>
      <p:pic>
        <p:nvPicPr>
          <p:cNvPr id="10" name="6 Marcador de posición de imagen"/>
          <p:cNvPicPr>
            <a:picLocks noChangeAspect="1"/>
          </p:cNvPicPr>
          <p:nvPr/>
        </p:nvPicPr>
        <p:blipFill>
          <a:blip r:embed="rId6" cstate="print">
            <a:extLst>
              <a:ext uri="{28A0092B-C50C-407E-A947-70E740481C1C}">
                <a14:useLocalDpi xmlns="" xmlns:a14="http://schemas.microsoft.com/office/drawing/2010/main" val="0"/>
              </a:ext>
            </a:extLst>
          </a:blip>
          <a:srcRect t="3125" b="3125"/>
          <a:stretch>
            <a:fillRect/>
          </a:stretch>
        </p:blipFill>
        <p:spPr>
          <a:xfrm>
            <a:off x="667203" y="4406087"/>
            <a:ext cx="792000" cy="792000"/>
          </a:xfrm>
          <a:prstGeom prst="roundRect">
            <a:avLst/>
          </a:prstGeom>
          <a:ln>
            <a:noFill/>
          </a:ln>
          <a:effectLst>
            <a:outerShdw blurRad="292100" dist="139700" dir="2700000" algn="tl" rotWithShape="0">
              <a:srgbClr val="333333">
                <a:alpha val="65000"/>
              </a:srgbClr>
            </a:outerShdw>
          </a:effectLst>
        </p:spPr>
      </p:pic>
      <p:pic>
        <p:nvPicPr>
          <p:cNvPr id="12" name="6 Marcador de posición de imagen"/>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67203" y="5578054"/>
            <a:ext cx="792000" cy="792000"/>
          </a:xfrm>
          <a:prstGeom prst="roundRect">
            <a:avLst/>
          </a:prstGeom>
          <a:ln>
            <a:noFill/>
          </a:ln>
          <a:effectLst>
            <a:outerShdw blurRad="292100" dist="139700" dir="2700000" algn="tl" rotWithShape="0">
              <a:srgbClr val="333333">
                <a:alpha val="65000"/>
              </a:srgbClr>
            </a:outerShdw>
          </a:effectLst>
        </p:spPr>
      </p:pic>
      <p:sp>
        <p:nvSpPr>
          <p:cNvPr id="13" name="12 Rectángulo redondeado"/>
          <p:cNvSpPr/>
          <p:nvPr/>
        </p:nvSpPr>
        <p:spPr>
          <a:xfrm>
            <a:off x="2699792" y="5533084"/>
            <a:ext cx="3924000" cy="936000"/>
          </a:xfrm>
          <a:prstGeom prst="roundRect">
            <a:avLst/>
          </a:prstGeom>
          <a:solidFill>
            <a:schemeClr val="bg1"/>
          </a:solidFill>
          <a:ln w="57150">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s-CO" sz="2000" dirty="0">
                <a:solidFill>
                  <a:schemeClr val="accent1">
                    <a:lumMod val="75000"/>
                  </a:schemeClr>
                </a:solidFill>
                <a:latin typeface="Arial Rounded MT Bold" pitchFamily="34" charset="0"/>
              </a:rPr>
              <a:t>Químico, Farmacéutico y </a:t>
            </a:r>
            <a:r>
              <a:rPr lang="es-CO" sz="2000" dirty="0" smtClean="0">
                <a:solidFill>
                  <a:schemeClr val="accent1">
                    <a:lumMod val="75000"/>
                  </a:schemeClr>
                </a:solidFill>
                <a:latin typeface="Arial Rounded MT Bold" pitchFamily="34" charset="0"/>
              </a:rPr>
              <a:t>Cosmético</a:t>
            </a:r>
          </a:p>
          <a:p>
            <a:pPr algn="ctr"/>
            <a:r>
              <a:rPr lang="es-MX" sz="1600" dirty="0" smtClean="0">
                <a:solidFill>
                  <a:schemeClr val="accent1">
                    <a:lumMod val="75000"/>
                  </a:schemeClr>
                </a:solidFill>
              </a:rPr>
              <a:t>22 oportunidades</a:t>
            </a:r>
            <a:endParaRPr lang="es-CO" sz="1600" dirty="0">
              <a:solidFill>
                <a:schemeClr val="accent1">
                  <a:lumMod val="75000"/>
                </a:schemeClr>
              </a:solidFill>
            </a:endParaRPr>
          </a:p>
        </p:txBody>
      </p:sp>
      <p:sp>
        <p:nvSpPr>
          <p:cNvPr id="14" name="13 Rectángulo"/>
          <p:cNvSpPr/>
          <p:nvPr/>
        </p:nvSpPr>
        <p:spPr>
          <a:xfrm>
            <a:off x="7035280" y="1353793"/>
            <a:ext cx="1820163" cy="400110"/>
          </a:xfrm>
          <a:prstGeom prst="rect">
            <a:avLst/>
          </a:prstGeom>
        </p:spPr>
        <p:txBody>
          <a:bodyPr wrap="square">
            <a:spAutoFit/>
          </a:bodyPr>
          <a:lstStyle/>
          <a:p>
            <a:pPr algn="ctr"/>
            <a:r>
              <a:rPr lang="es-CO" sz="2000" b="1" dirty="0">
                <a:solidFill>
                  <a:schemeClr val="accent1">
                    <a:lumMod val="75000"/>
                  </a:schemeClr>
                </a:solidFill>
              </a:rPr>
              <a:t>USD </a:t>
            </a:r>
            <a:r>
              <a:rPr lang="es-CO" sz="2000" b="1" dirty="0" smtClean="0">
                <a:solidFill>
                  <a:schemeClr val="accent1">
                    <a:lumMod val="75000"/>
                  </a:schemeClr>
                </a:solidFill>
              </a:rPr>
              <a:t>52,886</a:t>
            </a:r>
          </a:p>
        </p:txBody>
      </p:sp>
      <p:sp>
        <p:nvSpPr>
          <p:cNvPr id="15" name="14 Rectángulo"/>
          <p:cNvSpPr/>
          <p:nvPr/>
        </p:nvSpPr>
        <p:spPr>
          <a:xfrm>
            <a:off x="7300794" y="2477963"/>
            <a:ext cx="1289134" cy="369332"/>
          </a:xfrm>
          <a:prstGeom prst="rect">
            <a:avLst/>
          </a:prstGeom>
        </p:spPr>
        <p:txBody>
          <a:bodyPr wrap="none">
            <a:spAutoFit/>
          </a:bodyPr>
          <a:lstStyle/>
          <a:p>
            <a:pPr algn="ctr"/>
            <a:r>
              <a:rPr lang="es-CO" b="1" dirty="0">
                <a:solidFill>
                  <a:schemeClr val="accent1">
                    <a:lumMod val="75000"/>
                  </a:schemeClr>
                </a:solidFill>
              </a:rPr>
              <a:t>USD 53.974</a:t>
            </a:r>
            <a:endParaRPr lang="es-MX" dirty="0">
              <a:solidFill>
                <a:srgbClr val="000066"/>
              </a:solidFill>
            </a:endParaRPr>
          </a:p>
        </p:txBody>
      </p:sp>
      <p:sp>
        <p:nvSpPr>
          <p:cNvPr id="16" name="15 Rectángulo"/>
          <p:cNvSpPr/>
          <p:nvPr/>
        </p:nvSpPr>
        <p:spPr>
          <a:xfrm>
            <a:off x="7302396" y="3545489"/>
            <a:ext cx="1287532" cy="369332"/>
          </a:xfrm>
          <a:prstGeom prst="rect">
            <a:avLst/>
          </a:prstGeom>
        </p:spPr>
        <p:txBody>
          <a:bodyPr wrap="none">
            <a:spAutoFit/>
          </a:bodyPr>
          <a:lstStyle/>
          <a:p>
            <a:pPr algn="ctr"/>
            <a:r>
              <a:rPr lang="es-CO" b="1" dirty="0">
                <a:solidFill>
                  <a:schemeClr val="accent1">
                    <a:lumMod val="75000"/>
                  </a:schemeClr>
                </a:solidFill>
              </a:rPr>
              <a:t>USD 19,021</a:t>
            </a:r>
          </a:p>
        </p:txBody>
      </p:sp>
      <p:sp>
        <p:nvSpPr>
          <p:cNvPr id="21" name="20 Rectángulo"/>
          <p:cNvSpPr/>
          <p:nvPr/>
        </p:nvSpPr>
        <p:spPr>
          <a:xfrm>
            <a:off x="7301595" y="4703477"/>
            <a:ext cx="1287533" cy="369332"/>
          </a:xfrm>
          <a:prstGeom prst="rect">
            <a:avLst/>
          </a:prstGeom>
        </p:spPr>
        <p:txBody>
          <a:bodyPr wrap="none">
            <a:spAutoFit/>
          </a:bodyPr>
          <a:lstStyle/>
          <a:p>
            <a:pPr algn="ctr"/>
            <a:r>
              <a:rPr lang="es-CO" b="1" dirty="0">
                <a:solidFill>
                  <a:schemeClr val="accent1">
                    <a:lumMod val="75000"/>
                  </a:schemeClr>
                </a:solidFill>
              </a:rPr>
              <a:t>USD </a:t>
            </a:r>
            <a:r>
              <a:rPr lang="es-CO" b="1" dirty="0" smtClean="0">
                <a:solidFill>
                  <a:schemeClr val="accent1">
                    <a:lumMod val="75000"/>
                  </a:schemeClr>
                </a:solidFill>
              </a:rPr>
              <a:t>12,767</a:t>
            </a:r>
            <a:endParaRPr lang="es-CO" b="1" dirty="0">
              <a:solidFill>
                <a:schemeClr val="accent1">
                  <a:lumMod val="75000"/>
                </a:schemeClr>
              </a:solidFill>
            </a:endParaRPr>
          </a:p>
        </p:txBody>
      </p:sp>
      <p:sp>
        <p:nvSpPr>
          <p:cNvPr id="23" name="22 Rectángulo"/>
          <p:cNvSpPr/>
          <p:nvPr/>
        </p:nvSpPr>
        <p:spPr>
          <a:xfrm>
            <a:off x="7301595" y="5822065"/>
            <a:ext cx="1287533" cy="369332"/>
          </a:xfrm>
          <a:prstGeom prst="rect">
            <a:avLst/>
          </a:prstGeom>
        </p:spPr>
        <p:txBody>
          <a:bodyPr wrap="none">
            <a:spAutoFit/>
          </a:bodyPr>
          <a:lstStyle/>
          <a:p>
            <a:pPr algn="ctr"/>
            <a:r>
              <a:rPr lang="es-CO" b="1" dirty="0">
                <a:solidFill>
                  <a:schemeClr val="accent1">
                    <a:lumMod val="75000"/>
                  </a:schemeClr>
                </a:solidFill>
              </a:rPr>
              <a:t>USD </a:t>
            </a:r>
            <a:r>
              <a:rPr lang="es-CO" b="1" dirty="0" smtClean="0">
                <a:solidFill>
                  <a:schemeClr val="accent1">
                    <a:lumMod val="75000"/>
                  </a:schemeClr>
                </a:solidFill>
              </a:rPr>
              <a:t>12,767</a:t>
            </a:r>
            <a:endParaRPr lang="es-CO" b="1" dirty="0">
              <a:solidFill>
                <a:schemeClr val="accent1">
                  <a:lumMod val="75000"/>
                </a:schemeClr>
              </a:solidFill>
            </a:endParaRPr>
          </a:p>
        </p:txBody>
      </p:sp>
      <p:pic>
        <p:nvPicPr>
          <p:cNvPr id="24" name="23 Imagen" descr="USA.png"/>
          <p:cNvPicPr>
            <a:picLocks noChangeAspect="1"/>
          </p:cNvPicPr>
          <p:nvPr/>
        </p:nvPicPr>
        <p:blipFill>
          <a:blip r:embed="rId8" cstate="print"/>
          <a:stretch>
            <a:fillRect/>
          </a:stretch>
        </p:blipFill>
        <p:spPr>
          <a:xfrm>
            <a:off x="6179177" y="942698"/>
            <a:ext cx="889229" cy="55243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25" name="24 CuadroTexto"/>
          <p:cNvSpPr txBox="1"/>
          <p:nvPr/>
        </p:nvSpPr>
        <p:spPr>
          <a:xfrm>
            <a:off x="1259632" y="2233185"/>
            <a:ext cx="6412258" cy="1872853"/>
          </a:xfrm>
          <a:prstGeom prst="roundRect">
            <a:avLst/>
          </a:prstGeom>
          <a:solidFill>
            <a:srgbClr val="FFCD2D"/>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6000" b="1" dirty="0" smtClean="0">
                <a:solidFill>
                  <a:schemeClr val="accent1">
                    <a:lumMod val="75000"/>
                  </a:schemeClr>
                </a:solidFill>
              </a:rPr>
              <a:t>435 </a:t>
            </a:r>
            <a:r>
              <a:rPr lang="es-CO" sz="4400" b="1" dirty="0" smtClean="0">
                <a:solidFill>
                  <a:schemeClr val="accent1">
                    <a:lumMod val="75000"/>
                  </a:schemeClr>
                </a:solidFill>
              </a:rPr>
              <a:t>Oportunidades</a:t>
            </a:r>
          </a:p>
          <a:p>
            <a:pPr algn="ctr"/>
            <a:r>
              <a:rPr lang="es-CO" sz="4400" b="1" dirty="0" smtClean="0">
                <a:solidFill>
                  <a:schemeClr val="accent1">
                    <a:lumMod val="75000"/>
                  </a:schemeClr>
                </a:solidFill>
              </a:rPr>
              <a:t> para el Valle del Cauca </a:t>
            </a:r>
          </a:p>
        </p:txBody>
      </p:sp>
    </p:spTree>
    <p:extLst>
      <p:ext uri="{BB962C8B-B14F-4D97-AF65-F5344CB8AC3E}">
        <p14:creationId xmlns="" xmlns:p14="http://schemas.microsoft.com/office/powerpoint/2010/main" val="47990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3" grpId="0" animBg="1"/>
      <p:bldP spid="15" grpId="0"/>
      <p:bldP spid="16" grpId="0"/>
      <p:bldP spid="21" grpId="0"/>
      <p:bldP spid="23" grpId="0"/>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galofre\AppData\Local\Temp\Rar$DI03.456\map aeropuertos.jpg"/>
          <p:cNvPicPr>
            <a:picLocks noChangeAspect="1" noChangeArrowheads="1"/>
          </p:cNvPicPr>
          <p:nvPr/>
        </p:nvPicPr>
        <p:blipFill>
          <a:blip r:embed="rId2" cstate="print"/>
          <a:srcRect/>
          <a:stretch>
            <a:fillRect/>
          </a:stretch>
        </p:blipFill>
        <p:spPr bwMode="auto">
          <a:xfrm>
            <a:off x="642910" y="987647"/>
            <a:ext cx="7286676" cy="4594018"/>
          </a:xfrm>
          <a:prstGeom prst="rect">
            <a:avLst/>
          </a:prstGeom>
          <a:ln>
            <a:noFill/>
          </a:ln>
          <a:effectLst>
            <a:outerShdw blurRad="292100" dist="139700" dir="2700000" algn="tl" rotWithShape="0">
              <a:srgbClr val="333333">
                <a:alpha val="65000"/>
              </a:srgbClr>
            </a:outerShdw>
          </a:effectLst>
        </p:spPr>
      </p:pic>
      <p:sp>
        <p:nvSpPr>
          <p:cNvPr id="12" name="11 CuadroTexto"/>
          <p:cNvSpPr txBox="1"/>
          <p:nvPr/>
        </p:nvSpPr>
        <p:spPr>
          <a:xfrm>
            <a:off x="314922" y="5229200"/>
            <a:ext cx="4289131" cy="1464231"/>
          </a:xfrm>
          <a:prstGeom prst="roundRect">
            <a:avLst/>
          </a:prstGeom>
          <a:solidFill>
            <a:srgbClr val="FFC000"/>
          </a:solidFill>
          <a:ln>
            <a:noFill/>
          </a:ln>
        </p:spPr>
        <p:txBody>
          <a:bodyPr wrap="square" rtlCol="0">
            <a:spAutoFit/>
          </a:bodyPr>
          <a:lstStyle/>
          <a:p>
            <a:pPr algn="ctr"/>
            <a:r>
              <a:rPr lang="es-CO" sz="3200" b="1" dirty="0" smtClean="0"/>
              <a:t>85 productos</a:t>
            </a:r>
            <a:r>
              <a:rPr lang="es-CO" sz="2400" dirty="0" smtClean="0"/>
              <a:t>, más del 20% por vía aérea </a:t>
            </a:r>
          </a:p>
          <a:p>
            <a:pPr algn="ctr"/>
            <a:r>
              <a:rPr lang="es-CO" sz="2400" dirty="0" smtClean="0"/>
              <a:t>USD  39,218 </a:t>
            </a:r>
            <a:r>
              <a:rPr lang="es-CO" sz="2400" dirty="0"/>
              <a:t>m</a:t>
            </a:r>
            <a:r>
              <a:rPr lang="es-CO" sz="2400" dirty="0" smtClean="0"/>
              <a:t>il millones</a:t>
            </a:r>
          </a:p>
        </p:txBody>
      </p:sp>
      <p:sp>
        <p:nvSpPr>
          <p:cNvPr id="13" name="12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r>
              <a:rPr lang="es-CO" sz="2800" b="1" kern="0" dirty="0">
                <a:solidFill>
                  <a:srgbClr val="FFC000"/>
                </a:solidFill>
                <a:latin typeface="Calibri" pitchFamily="34" charset="0"/>
                <a:cs typeface="Calibri" pitchFamily="34" charset="0"/>
              </a:rPr>
              <a:t>Estados Unidos: </a:t>
            </a:r>
            <a:r>
              <a:rPr lang="es-CO" sz="2800" dirty="0">
                <a:solidFill>
                  <a:srgbClr val="FFCD2D"/>
                </a:solidFill>
              </a:rPr>
              <a:t>Oportunidades para el Valle del Cauca</a:t>
            </a:r>
          </a:p>
        </p:txBody>
      </p:sp>
      <p:pic>
        <p:nvPicPr>
          <p:cNvPr id="14" name="13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
        <p:nvSpPr>
          <p:cNvPr id="3" name="2 Rectángulo"/>
          <p:cNvSpPr/>
          <p:nvPr/>
        </p:nvSpPr>
        <p:spPr>
          <a:xfrm>
            <a:off x="5313904" y="5864284"/>
            <a:ext cx="3382023" cy="646331"/>
          </a:xfrm>
          <a:prstGeom prst="rect">
            <a:avLst/>
          </a:prstGeom>
        </p:spPr>
        <p:txBody>
          <a:bodyPr wrap="square">
            <a:spAutoFit/>
          </a:bodyPr>
          <a:lstStyle/>
          <a:p>
            <a:pPr marL="285750" indent="-285750">
              <a:buFont typeface="Arial" pitchFamily="34" charset="0"/>
              <a:buChar char="•"/>
            </a:pPr>
            <a:r>
              <a:rPr lang="es-CO" dirty="0"/>
              <a:t>Flete promedio USD 3.87 Kg </a:t>
            </a:r>
          </a:p>
          <a:p>
            <a:pPr marL="285750" indent="-285750">
              <a:buFont typeface="Arial" pitchFamily="34" charset="0"/>
              <a:buChar char="•"/>
            </a:pPr>
            <a:r>
              <a:rPr lang="es-CO" dirty="0"/>
              <a:t> </a:t>
            </a:r>
            <a:r>
              <a:rPr lang="es-CO" dirty="0" smtClean="0"/>
              <a:t>Precio </a:t>
            </a:r>
            <a:r>
              <a:rPr lang="es-CO" dirty="0"/>
              <a:t>promedio USD 423 Kg</a:t>
            </a:r>
          </a:p>
        </p:txBody>
      </p:sp>
      <p:pic>
        <p:nvPicPr>
          <p:cNvPr id="4" name="3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21310" y="4681512"/>
            <a:ext cx="1095375" cy="1095375"/>
          </a:xfrm>
          <a:prstGeom prst="rect">
            <a:avLst/>
          </a:prstGeom>
        </p:spPr>
      </p:pic>
    </p:spTree>
    <p:extLst>
      <p:ext uri="{BB962C8B-B14F-4D97-AF65-F5344CB8AC3E}">
        <p14:creationId xmlns="" xmlns:p14="http://schemas.microsoft.com/office/powerpoint/2010/main" val="168897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58423" y="1124744"/>
            <a:ext cx="7255784" cy="3046988"/>
          </a:xfrm>
          <a:prstGeom prst="rect">
            <a:avLst/>
          </a:prstGeom>
        </p:spPr>
        <p:txBody>
          <a:bodyPr wrap="square">
            <a:spAutoFit/>
          </a:bodyPr>
          <a:lstStyle/>
          <a:p>
            <a:pPr algn="ctr"/>
            <a:r>
              <a:rPr lang="es-CO" sz="4800" b="1" dirty="0">
                <a:solidFill>
                  <a:schemeClr val="accent3">
                    <a:lumMod val="75000"/>
                  </a:schemeClr>
                </a:solidFill>
              </a:rPr>
              <a:t>¿</a:t>
            </a:r>
            <a:r>
              <a:rPr lang="es-CO" sz="4800" b="1" dirty="0" smtClean="0">
                <a:solidFill>
                  <a:schemeClr val="accent3">
                    <a:lumMod val="75000"/>
                  </a:schemeClr>
                </a:solidFill>
              </a:rPr>
              <a:t>Qué le ha pasado a otros países Latinoamericanos con TLC con EE.UU y costa sobre el Pacífico?</a:t>
            </a:r>
            <a:endParaRPr lang="es-CO" sz="4800" b="1" dirty="0">
              <a:solidFill>
                <a:schemeClr val="accent3">
                  <a:lumMod val="75000"/>
                </a:schemeClr>
              </a:solidFill>
            </a:endParaRPr>
          </a:p>
        </p:txBody>
      </p:sp>
      <p:sp>
        <p:nvSpPr>
          <p:cNvPr id="3" name="2 Elipse"/>
          <p:cNvSpPr/>
          <p:nvPr/>
        </p:nvSpPr>
        <p:spPr>
          <a:xfrm>
            <a:off x="541934" y="1688774"/>
            <a:ext cx="636238" cy="575697"/>
          </a:xfrm>
          <a:prstGeom prst="ellipse">
            <a:avLst/>
          </a:prstGeom>
          <a:solidFill>
            <a:srgbClr val="FFC000"/>
          </a:solidFill>
          <a:ln>
            <a:solidFill>
              <a:srgbClr val="FFC000"/>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2263182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galofre\AppData\Local\Temp\Rar$DI48.456\mapa_puertos.jpg"/>
          <p:cNvPicPr>
            <a:picLocks noChangeAspect="1" noChangeArrowheads="1"/>
          </p:cNvPicPr>
          <p:nvPr/>
        </p:nvPicPr>
        <p:blipFill>
          <a:blip r:embed="rId2" cstate="print"/>
          <a:srcRect/>
          <a:stretch>
            <a:fillRect/>
          </a:stretch>
        </p:blipFill>
        <p:spPr bwMode="auto">
          <a:xfrm>
            <a:off x="851239" y="1203418"/>
            <a:ext cx="7429552" cy="3930699"/>
          </a:xfrm>
          <a:prstGeom prst="rect">
            <a:avLst/>
          </a:prstGeom>
          <a:ln>
            <a:noFill/>
          </a:ln>
          <a:effectLst>
            <a:outerShdw blurRad="292100" dist="139700" dir="2700000" algn="tl" rotWithShape="0">
              <a:srgbClr val="333333">
                <a:alpha val="65000"/>
              </a:srgbClr>
            </a:outerShdw>
          </a:effectLst>
        </p:spPr>
      </p:pic>
      <p:sp>
        <p:nvSpPr>
          <p:cNvPr id="12" name="11 CuadroTexto"/>
          <p:cNvSpPr txBox="1"/>
          <p:nvPr/>
        </p:nvSpPr>
        <p:spPr>
          <a:xfrm>
            <a:off x="323528" y="5732614"/>
            <a:ext cx="3857652" cy="1055608"/>
          </a:xfrm>
          <a:prstGeom prst="roundRect">
            <a:avLst/>
          </a:prstGeom>
          <a:solidFill>
            <a:srgbClr val="FFC000"/>
          </a:solidFill>
          <a:ln>
            <a:solidFill>
              <a:schemeClr val="accent3">
                <a:lumMod val="50000"/>
              </a:schemeClr>
            </a:solidFill>
          </a:ln>
        </p:spPr>
        <p:txBody>
          <a:bodyPr wrap="square" rtlCol="0">
            <a:spAutoFit/>
          </a:bodyPr>
          <a:lstStyle/>
          <a:p>
            <a:r>
              <a:rPr lang="es-CO" sz="3200" b="1" dirty="0" smtClean="0"/>
              <a:t>350 productos </a:t>
            </a:r>
          </a:p>
          <a:p>
            <a:r>
              <a:rPr lang="es-CO" sz="2400" dirty="0" smtClean="0"/>
              <a:t>USD  117,261 Mil millones</a:t>
            </a:r>
          </a:p>
        </p:txBody>
      </p:sp>
      <p:sp>
        <p:nvSpPr>
          <p:cNvPr id="13" name="12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r>
              <a:rPr lang="es-CO" sz="2800" b="1" kern="0" dirty="0">
                <a:solidFill>
                  <a:srgbClr val="FFC000"/>
                </a:solidFill>
                <a:latin typeface="Calibri" pitchFamily="34" charset="0"/>
                <a:cs typeface="Calibri" pitchFamily="34" charset="0"/>
              </a:rPr>
              <a:t>Estados Unidos: </a:t>
            </a:r>
            <a:r>
              <a:rPr lang="es-CO" sz="2800" dirty="0">
                <a:solidFill>
                  <a:srgbClr val="FFCD2D"/>
                </a:solidFill>
              </a:rPr>
              <a:t>Oportunidades para el Valle del Cauca</a:t>
            </a:r>
          </a:p>
        </p:txBody>
      </p:sp>
      <p:pic>
        <p:nvPicPr>
          <p:cNvPr id="14" name="13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
        <p:nvSpPr>
          <p:cNvPr id="3" name="2 Rectángulo"/>
          <p:cNvSpPr/>
          <p:nvPr/>
        </p:nvSpPr>
        <p:spPr>
          <a:xfrm>
            <a:off x="5148064" y="5869150"/>
            <a:ext cx="3702431" cy="646331"/>
          </a:xfrm>
          <a:prstGeom prst="rect">
            <a:avLst/>
          </a:prstGeom>
        </p:spPr>
        <p:txBody>
          <a:bodyPr wrap="square">
            <a:spAutoFit/>
          </a:bodyPr>
          <a:lstStyle/>
          <a:p>
            <a:pPr marL="285750" indent="-285750">
              <a:buFont typeface="Arial" pitchFamily="34" charset="0"/>
              <a:buChar char="•"/>
            </a:pPr>
            <a:r>
              <a:rPr lang="es-CO" dirty="0"/>
              <a:t>Flete promedio de   USD 	0.30 Kg</a:t>
            </a:r>
          </a:p>
          <a:p>
            <a:pPr marL="285750" indent="-285750">
              <a:buFont typeface="Arial" pitchFamily="34" charset="0"/>
              <a:buChar char="•"/>
            </a:pPr>
            <a:r>
              <a:rPr lang="es-CO" dirty="0"/>
              <a:t> </a:t>
            </a:r>
            <a:r>
              <a:rPr lang="es-CO" dirty="0" smtClean="0"/>
              <a:t>Precio </a:t>
            </a:r>
            <a:r>
              <a:rPr lang="es-CO" dirty="0"/>
              <a:t>promedio de USD  	8.26 Kg</a:t>
            </a:r>
          </a:p>
        </p:txBody>
      </p:sp>
      <p:pic>
        <p:nvPicPr>
          <p:cNvPr id="4" name="3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29082" y="5046746"/>
            <a:ext cx="1095375" cy="1095375"/>
          </a:xfrm>
          <a:prstGeom prst="rect">
            <a:avLst/>
          </a:prstGeom>
        </p:spPr>
      </p:pic>
    </p:spTree>
    <p:extLst>
      <p:ext uri="{BB962C8B-B14F-4D97-AF65-F5344CB8AC3E}">
        <p14:creationId xmlns="" xmlns:p14="http://schemas.microsoft.com/office/powerpoint/2010/main" val="196671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57 Tabla"/>
          <p:cNvGraphicFramePr>
            <a:graphicFrameLocks noGrp="1"/>
          </p:cNvGraphicFramePr>
          <p:nvPr>
            <p:extLst>
              <p:ext uri="{D42A27DB-BD31-4B8C-83A1-F6EECF244321}">
                <p14:modId xmlns="" xmlns:p14="http://schemas.microsoft.com/office/powerpoint/2010/main" val="3894281720"/>
              </p:ext>
            </p:extLst>
          </p:nvPr>
        </p:nvGraphicFramePr>
        <p:xfrm>
          <a:off x="302992" y="4365104"/>
          <a:ext cx="8465024" cy="2286013"/>
        </p:xfrm>
        <a:graphic>
          <a:graphicData uri="http://schemas.openxmlformats.org/drawingml/2006/table">
            <a:tbl>
              <a:tblPr/>
              <a:tblGrid>
                <a:gridCol w="3312368"/>
                <a:gridCol w="864096"/>
                <a:gridCol w="831695"/>
                <a:gridCol w="687078"/>
                <a:gridCol w="601194"/>
                <a:gridCol w="616337"/>
                <a:gridCol w="822236"/>
                <a:gridCol w="730020"/>
              </a:tblGrid>
              <a:tr h="261295">
                <a:tc>
                  <a:txBody>
                    <a:bodyPr/>
                    <a:lstStyle/>
                    <a:p>
                      <a:pPr algn="l" fontAlgn="b"/>
                      <a:r>
                        <a:rPr lang="es-CO" sz="1600" b="1" i="0" u="none" strike="noStrike" dirty="0">
                          <a:latin typeface="Arial"/>
                        </a:rPr>
                        <a:t>Sector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400" b="1" i="0" u="none" strike="noStrike" dirty="0">
                          <a:latin typeface="Arial"/>
                        </a:rPr>
                        <a:t>California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400" b="1" i="0" u="none" strike="noStrike" dirty="0">
                          <a:latin typeface="Arial"/>
                        </a:rPr>
                        <a:t>New York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400" b="1" i="0" u="none" strike="noStrike" dirty="0">
                          <a:latin typeface="Arial"/>
                        </a:rPr>
                        <a:t>Texas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400" b="1" i="0" u="none" strike="noStrike" dirty="0">
                          <a:latin typeface="Arial"/>
                        </a:rPr>
                        <a:t>Illinois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400" b="1" i="0" u="none" strike="noStrike" dirty="0">
                          <a:latin typeface="Arial"/>
                        </a:rPr>
                        <a:t>Ohio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400" b="1" i="0" u="none" strike="noStrike" dirty="0">
                          <a:latin typeface="Arial"/>
                        </a:rPr>
                        <a:t>Michigan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400" b="1" i="0" u="none" strike="noStrike" dirty="0">
                          <a:latin typeface="Arial"/>
                        </a:rPr>
                        <a:t>Florida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37453">
                <a:tc>
                  <a:txBody>
                    <a:bodyPr/>
                    <a:lstStyle/>
                    <a:p>
                      <a:pPr algn="l" fontAlgn="b"/>
                      <a:r>
                        <a:rPr lang="es-CO" sz="1600" b="1" i="0" u="none" strike="noStrike" dirty="0">
                          <a:latin typeface="Arial"/>
                        </a:rPr>
                        <a:t>Confecciones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1" i="0" u="none" strike="noStrike" dirty="0" smtClean="0">
                          <a:solidFill>
                            <a:schemeClr val="bg1"/>
                          </a:solidFill>
                          <a:latin typeface="Arial"/>
                        </a:rPr>
                        <a:t>37%</a:t>
                      </a:r>
                      <a:endParaRPr lang="es-CO" sz="2000" b="1" i="0" u="none" strike="noStrike" dirty="0">
                        <a:solidFill>
                          <a:schemeClr val="bg1"/>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es-CO" sz="2000" b="1" i="0" u="none" strike="noStrike" dirty="0" smtClean="0">
                          <a:solidFill>
                            <a:schemeClr val="bg1"/>
                          </a:solidFill>
                          <a:latin typeface="Arial"/>
                        </a:rPr>
                        <a:t>20%</a:t>
                      </a:r>
                      <a:endParaRPr lang="es-CO" sz="2000" b="1" i="0" u="none" strike="noStrike" dirty="0">
                        <a:solidFill>
                          <a:schemeClr val="bg1"/>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r" fontAlgn="b"/>
                      <a:r>
                        <a:rPr lang="es-CO" sz="2000" b="1" i="0" u="none" strike="noStrike" dirty="0" smtClean="0">
                          <a:solidFill>
                            <a:schemeClr val="bg1"/>
                          </a:solidFill>
                          <a:latin typeface="Arial"/>
                        </a:rPr>
                        <a:t>7%</a:t>
                      </a:r>
                      <a:endParaRPr lang="es-CO" sz="2000" b="1" i="0" u="none" strike="noStrike" dirty="0">
                        <a:solidFill>
                          <a:schemeClr val="bg1"/>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algn="r" defTabSz="914400" rtl="0" eaLnBrk="1" fontAlgn="b" latinLnBrk="0" hangingPunct="1"/>
                      <a:r>
                        <a:rPr lang="es-CO" sz="2000" b="1" i="0" u="none" strike="noStrike" kern="1200" dirty="0" smtClean="0">
                          <a:solidFill>
                            <a:schemeClr val="bg1"/>
                          </a:solidFill>
                          <a:latin typeface="Arial"/>
                          <a:ea typeface="+mn-ea"/>
                          <a:cs typeface="+mn-cs"/>
                        </a:rPr>
                        <a:t>3%</a:t>
                      </a:r>
                      <a:endParaRPr lang="es-CO" sz="2000" b="1" i="0" u="none" strike="noStrike" kern="1200" dirty="0">
                        <a:solidFill>
                          <a:schemeClr val="bg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algn="r" defTabSz="914400" rtl="0" eaLnBrk="1" fontAlgn="b" latinLnBrk="0" hangingPunct="1"/>
                      <a:r>
                        <a:rPr lang="es-CO" sz="2000" b="1" i="0" u="none" strike="noStrike" kern="1200" dirty="0" smtClean="0">
                          <a:solidFill>
                            <a:schemeClr val="bg1"/>
                          </a:solidFill>
                          <a:latin typeface="Arial"/>
                          <a:ea typeface="+mn-ea"/>
                          <a:cs typeface="+mn-cs"/>
                        </a:rPr>
                        <a:t>4%</a:t>
                      </a:r>
                      <a:endParaRPr lang="es-CO" sz="2000" b="1" i="0" u="none" strike="noStrike" kern="1200" dirty="0">
                        <a:solidFill>
                          <a:schemeClr val="bg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s-CO" sz="2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1" i="0" u="none" strike="noStrike" dirty="0" smtClean="0">
                          <a:solidFill>
                            <a:schemeClr val="bg1"/>
                          </a:solidFill>
                          <a:latin typeface="Arial"/>
                        </a:rPr>
                        <a:t>6%</a:t>
                      </a:r>
                      <a:endParaRPr lang="es-CO" sz="2000" b="1" i="0" u="none" strike="noStrike" dirty="0">
                        <a:solidFill>
                          <a:schemeClr val="bg1"/>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r h="33745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600" b="1" i="0" u="none" strike="noStrike" dirty="0" smtClean="0">
                          <a:latin typeface="Arial"/>
                        </a:rPr>
                        <a:t>Maquinaria y equipo mecánico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1" i="0" u="none" strike="noStrike" dirty="0" smtClean="0">
                          <a:solidFill>
                            <a:schemeClr val="bg1">
                              <a:lumMod val="95000"/>
                            </a:schemeClr>
                          </a:solidFill>
                          <a:latin typeface="Arial"/>
                        </a:rPr>
                        <a:t>11%</a:t>
                      </a:r>
                      <a:endParaRPr lang="es-CO" sz="2000" b="1" i="0" u="none" strike="noStrike" dirty="0">
                        <a:solidFill>
                          <a:schemeClr val="bg1">
                            <a:lumMod val="95000"/>
                          </a:schemeClr>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r" fontAlgn="b"/>
                      <a:r>
                        <a:rPr lang="es-CO" sz="2000" b="1" i="0" u="none" strike="noStrike" dirty="0" smtClean="0">
                          <a:solidFill>
                            <a:schemeClr val="bg1">
                              <a:lumMod val="95000"/>
                            </a:schemeClr>
                          </a:solidFill>
                          <a:latin typeface="Arial"/>
                        </a:rPr>
                        <a:t>10%</a:t>
                      </a:r>
                      <a:endParaRPr lang="es-CO" sz="2000" b="1" i="0" u="none" strike="noStrike" dirty="0">
                        <a:solidFill>
                          <a:schemeClr val="bg1">
                            <a:lumMod val="95000"/>
                          </a:schemeClr>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r" fontAlgn="b"/>
                      <a:r>
                        <a:rPr lang="es-CO" sz="2000" b="1" i="0" u="none" strike="noStrike" dirty="0" smtClean="0">
                          <a:solidFill>
                            <a:schemeClr val="bg1">
                              <a:lumMod val="95000"/>
                            </a:schemeClr>
                          </a:solidFill>
                          <a:latin typeface="Arial"/>
                        </a:rPr>
                        <a:t>24%</a:t>
                      </a:r>
                      <a:endParaRPr lang="es-CO" sz="2000" b="1" i="0" u="none" strike="noStrike" dirty="0">
                        <a:solidFill>
                          <a:schemeClr val="bg1">
                            <a:lumMod val="95000"/>
                          </a:schemeClr>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r" fontAlgn="b"/>
                      <a:r>
                        <a:rPr lang="es-CO" sz="2000" b="1" i="0" u="none" strike="noStrike" dirty="0" smtClean="0">
                          <a:solidFill>
                            <a:schemeClr val="bg1">
                              <a:lumMod val="95000"/>
                            </a:schemeClr>
                          </a:solidFill>
                          <a:latin typeface="Arial"/>
                        </a:rPr>
                        <a:t>9%</a:t>
                      </a:r>
                      <a:endParaRPr lang="es-CO" sz="2000" b="1" i="0" u="none" strike="noStrike" dirty="0">
                        <a:solidFill>
                          <a:schemeClr val="bg1">
                            <a:lumMod val="95000"/>
                          </a:schemeClr>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r" fontAlgn="b"/>
                      <a:r>
                        <a:rPr lang="es-CO" sz="2000" b="1" i="0" u="none" strike="noStrike" dirty="0" smtClean="0">
                          <a:solidFill>
                            <a:schemeClr val="bg1">
                              <a:lumMod val="95000"/>
                            </a:schemeClr>
                          </a:solidFill>
                          <a:latin typeface="Arial"/>
                        </a:rPr>
                        <a:t>7%</a:t>
                      </a:r>
                      <a:endParaRPr lang="es-CO" sz="2000" b="1" i="0" u="none" strike="noStrike" dirty="0">
                        <a:solidFill>
                          <a:schemeClr val="bg1">
                            <a:lumMod val="95000"/>
                          </a:schemeClr>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r" fontAlgn="b"/>
                      <a:r>
                        <a:rPr lang="es-CO" sz="2000" b="1" i="0" u="none" strike="noStrike" kern="1200" dirty="0" smtClean="0">
                          <a:solidFill>
                            <a:schemeClr val="bg1"/>
                          </a:solidFill>
                          <a:latin typeface="Arial"/>
                          <a:ea typeface="+mn-ea"/>
                          <a:cs typeface="+mn-cs"/>
                        </a:rPr>
                        <a:t>9%</a:t>
                      </a:r>
                      <a:endParaRPr lang="es-CO" sz="2000" b="1" i="0" u="none" strike="noStrike" kern="1200" dirty="0">
                        <a:solidFill>
                          <a:schemeClr val="bg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r" fontAlgn="b"/>
                      <a:r>
                        <a:rPr lang="es-CO" sz="2000" b="1" i="0" u="none" strike="noStrike" kern="1200" dirty="0" smtClean="0">
                          <a:solidFill>
                            <a:schemeClr val="bg1"/>
                          </a:solidFill>
                          <a:latin typeface="Arial"/>
                          <a:ea typeface="+mn-ea"/>
                          <a:cs typeface="+mn-cs"/>
                        </a:rPr>
                        <a:t>2%</a:t>
                      </a:r>
                      <a:endParaRPr lang="es-CO" sz="2000" b="1" i="0" u="none" strike="noStrike" kern="1200" dirty="0">
                        <a:solidFill>
                          <a:schemeClr val="bg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r>
              <a:tr h="33745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600" b="1" i="0" u="none" strike="noStrike" dirty="0" smtClean="0">
                          <a:latin typeface="Arial"/>
                        </a:rPr>
                        <a:t>Plástico,</a:t>
                      </a:r>
                      <a:r>
                        <a:rPr lang="es-CO" sz="1600" b="1" i="0" u="none" strike="noStrike" baseline="0" dirty="0" smtClean="0">
                          <a:latin typeface="Arial"/>
                        </a:rPr>
                        <a:t> caucho y manufacturas</a:t>
                      </a:r>
                      <a:endParaRPr lang="es-CO" sz="1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1" i="0" u="none" strike="noStrike" dirty="0" smtClean="0">
                          <a:latin typeface="Arial"/>
                        </a:rPr>
                        <a:t>22%</a:t>
                      </a:r>
                      <a:endParaRPr lang="es-CO" sz="2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2000" b="1" i="0" u="none" strike="noStrike" dirty="0" smtClean="0">
                          <a:latin typeface="Arial"/>
                        </a:rPr>
                        <a:t>16%</a:t>
                      </a:r>
                      <a:endParaRPr lang="es-CO" sz="2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2000" b="1" i="0" u="none" strike="noStrike" dirty="0" smtClean="0">
                          <a:latin typeface="Arial"/>
                        </a:rPr>
                        <a:t>8%</a:t>
                      </a:r>
                      <a:endParaRPr lang="es-CO" sz="2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s-CO" sz="2000" b="1" i="0" u="none" strike="noStrike" dirty="0" smtClean="0">
                          <a:latin typeface="Arial"/>
                        </a:rPr>
                        <a:t>6%</a:t>
                      </a:r>
                      <a:endParaRPr lang="es-CO" sz="2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r" defTabSz="914400" rtl="0" eaLnBrk="1" fontAlgn="b" latinLnBrk="0" hangingPunct="1"/>
                      <a:r>
                        <a:rPr lang="es-CO" sz="2000" b="1" i="0" u="none" strike="noStrike" kern="1200" dirty="0" smtClean="0">
                          <a:solidFill>
                            <a:schemeClr val="tx1"/>
                          </a:solidFill>
                          <a:latin typeface="Arial"/>
                          <a:ea typeface="+mn-ea"/>
                          <a:cs typeface="+mn-cs"/>
                        </a:rPr>
                        <a:t>2%</a:t>
                      </a:r>
                      <a:endParaRPr lang="es-CO" sz="2000" b="1" i="0" u="none" strike="noStrike" kern="1200" dirty="0">
                        <a:solidFill>
                          <a:schemeClr val="tx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marL="0" algn="r" defTabSz="914400" rtl="0" eaLnBrk="1" fontAlgn="b" latinLnBrk="0" hangingPunct="1"/>
                      <a:r>
                        <a:rPr lang="es-CO" sz="2000" b="1" i="0" u="none" strike="noStrike" kern="1200" dirty="0" smtClean="0">
                          <a:solidFill>
                            <a:schemeClr val="tx1"/>
                          </a:solidFill>
                          <a:latin typeface="Arial"/>
                          <a:ea typeface="+mn-ea"/>
                          <a:cs typeface="+mn-cs"/>
                        </a:rPr>
                        <a:t>10%</a:t>
                      </a:r>
                      <a:endParaRPr lang="es-CO" sz="2000" b="1" i="0" u="none" strike="noStrike" kern="1200" dirty="0">
                        <a:solidFill>
                          <a:schemeClr val="tx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marL="0" algn="r" defTabSz="914400" rtl="0" eaLnBrk="1" fontAlgn="b" latinLnBrk="0" hangingPunct="1"/>
                      <a:r>
                        <a:rPr lang="es-CO" sz="2000" b="1" i="0" u="none" strike="noStrike" kern="1200" dirty="0" smtClean="0">
                          <a:solidFill>
                            <a:schemeClr val="tx1"/>
                          </a:solidFill>
                          <a:latin typeface="Arial"/>
                          <a:ea typeface="+mn-ea"/>
                          <a:cs typeface="+mn-cs"/>
                        </a:rPr>
                        <a:t>2%</a:t>
                      </a:r>
                      <a:endParaRPr lang="es-CO" sz="2000" b="1" i="0" u="none" strike="noStrike" kern="1200" dirty="0">
                        <a:solidFill>
                          <a:schemeClr val="tx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r>
              <a:tr h="33745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600" b="1" i="0" u="none" strike="noStrike" dirty="0" smtClean="0">
                          <a:latin typeface="Arial"/>
                        </a:rPr>
                        <a:t>Maquinaria y equipo eléctrico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1" i="0" u="none" strike="noStrike" kern="1200" dirty="0" smtClean="0">
                          <a:solidFill>
                            <a:schemeClr val="bg1"/>
                          </a:solidFill>
                          <a:latin typeface="Arial"/>
                          <a:ea typeface="+mn-ea"/>
                          <a:cs typeface="+mn-cs"/>
                        </a:rPr>
                        <a:t>21%</a:t>
                      </a:r>
                      <a:endParaRPr lang="es-CO" sz="2000" b="1" i="0" u="none" strike="noStrike" kern="1200" dirty="0">
                        <a:solidFill>
                          <a:schemeClr val="bg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r" fontAlgn="b"/>
                      <a:r>
                        <a:rPr lang="es-CO" sz="2000" b="1" i="0" u="none" strike="noStrike" kern="1200" dirty="0" smtClean="0">
                          <a:solidFill>
                            <a:schemeClr val="bg1"/>
                          </a:solidFill>
                          <a:latin typeface="Arial"/>
                          <a:ea typeface="+mn-ea"/>
                          <a:cs typeface="+mn-cs"/>
                        </a:rPr>
                        <a:t>7%</a:t>
                      </a:r>
                      <a:endParaRPr lang="es-CO" sz="2000" b="1" i="0" u="none" strike="noStrike" kern="1200" dirty="0">
                        <a:solidFill>
                          <a:schemeClr val="bg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r" fontAlgn="b"/>
                      <a:r>
                        <a:rPr lang="es-CO" sz="2000" b="1" i="0" u="none" strike="noStrike" kern="1200" dirty="0" smtClean="0">
                          <a:solidFill>
                            <a:schemeClr val="bg1"/>
                          </a:solidFill>
                          <a:latin typeface="Arial"/>
                          <a:ea typeface="+mn-ea"/>
                          <a:cs typeface="+mn-cs"/>
                        </a:rPr>
                        <a:t>26%</a:t>
                      </a:r>
                      <a:endParaRPr lang="es-CO" sz="2000" b="1" i="0" u="none" strike="noStrike" kern="1200" dirty="0">
                        <a:solidFill>
                          <a:schemeClr val="bg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r" fontAlgn="b"/>
                      <a:r>
                        <a:rPr lang="es-CO" sz="2000" b="1" i="0" u="none" strike="noStrike" kern="1200" dirty="0" smtClean="0">
                          <a:solidFill>
                            <a:schemeClr val="bg1"/>
                          </a:solidFill>
                          <a:latin typeface="Arial"/>
                          <a:ea typeface="+mn-ea"/>
                          <a:cs typeface="+mn-cs"/>
                        </a:rPr>
                        <a:t>13%</a:t>
                      </a:r>
                      <a:endParaRPr lang="es-CO" sz="2000" b="1" i="0" u="none" strike="noStrike" kern="1200" dirty="0">
                        <a:solidFill>
                          <a:schemeClr val="bg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r" fontAlgn="b"/>
                      <a:r>
                        <a:rPr lang="es-CO" sz="2000" b="1" i="0" u="none" strike="noStrike" kern="1200" dirty="0" smtClean="0">
                          <a:solidFill>
                            <a:schemeClr val="bg1"/>
                          </a:solidFill>
                          <a:latin typeface="Arial"/>
                          <a:ea typeface="+mn-ea"/>
                          <a:cs typeface="+mn-cs"/>
                        </a:rPr>
                        <a:t>5%</a:t>
                      </a:r>
                      <a:endParaRPr lang="es-CO" sz="2000" b="1" i="0" u="none" strike="noStrike" kern="1200" dirty="0">
                        <a:solidFill>
                          <a:schemeClr val="bg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marL="0" algn="r" defTabSz="914400" rtl="0" eaLnBrk="1" fontAlgn="b" latinLnBrk="0" hangingPunct="1"/>
                      <a:r>
                        <a:rPr lang="es-CO" sz="2000" b="1" i="0" u="none" strike="noStrike" kern="1200" dirty="0" smtClean="0">
                          <a:solidFill>
                            <a:schemeClr val="bg1"/>
                          </a:solidFill>
                          <a:latin typeface="Arial"/>
                          <a:ea typeface="+mn-ea"/>
                          <a:cs typeface="+mn-cs"/>
                        </a:rPr>
                        <a:t>4%</a:t>
                      </a:r>
                      <a:endParaRPr lang="es-CO" sz="2000" b="1" i="0" u="none" strike="noStrike" kern="1200" dirty="0">
                        <a:solidFill>
                          <a:schemeClr val="bg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algn="r" defTabSz="914400" rtl="0" eaLnBrk="1" fontAlgn="b" latinLnBrk="0" hangingPunct="1"/>
                      <a:r>
                        <a:rPr lang="es-CO" sz="2000" b="1" i="0" u="none" strike="noStrike" kern="1200" dirty="0" smtClean="0">
                          <a:solidFill>
                            <a:schemeClr val="bg1"/>
                          </a:solidFill>
                          <a:latin typeface="Arial"/>
                          <a:ea typeface="+mn-ea"/>
                          <a:cs typeface="+mn-cs"/>
                        </a:rPr>
                        <a:t>1%</a:t>
                      </a:r>
                      <a:endParaRPr lang="es-CO" sz="2000" b="1" i="0" u="none" strike="noStrike" kern="1200" dirty="0">
                        <a:solidFill>
                          <a:schemeClr val="bg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r>
              <a:tr h="337453">
                <a:tc>
                  <a:txBody>
                    <a:bodyPr/>
                    <a:lstStyle/>
                    <a:p>
                      <a:pPr algn="l" fontAlgn="b"/>
                      <a:r>
                        <a:rPr lang="es-CO" sz="1600" b="1" i="0" u="none" strike="noStrike" dirty="0" smtClean="0">
                          <a:latin typeface="Arial"/>
                        </a:rPr>
                        <a:t>Agroindustrial</a:t>
                      </a:r>
                      <a:endParaRPr lang="es-CO" sz="1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1" i="0" u="none" strike="noStrike" dirty="0" smtClean="0">
                          <a:latin typeface="Arial"/>
                        </a:rPr>
                        <a:t>14%</a:t>
                      </a:r>
                      <a:endParaRPr lang="es-CO" sz="2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r" fontAlgn="b"/>
                      <a:r>
                        <a:rPr lang="es-CO" sz="2000" b="1" i="0" u="none" strike="noStrike" dirty="0" smtClean="0">
                          <a:latin typeface="Arial"/>
                        </a:rPr>
                        <a:t>24%</a:t>
                      </a:r>
                      <a:endParaRPr lang="es-CO" sz="2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r" fontAlgn="b"/>
                      <a:r>
                        <a:rPr lang="es-CO" sz="2000" b="1" i="0" u="none" strike="noStrike" dirty="0" smtClean="0">
                          <a:latin typeface="Arial"/>
                        </a:rPr>
                        <a:t>14%</a:t>
                      </a:r>
                      <a:endParaRPr lang="es-CO" sz="2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marL="0" algn="r" defTabSz="914400" rtl="0" eaLnBrk="1" fontAlgn="b" latinLnBrk="0" hangingPunct="1"/>
                      <a:r>
                        <a:rPr lang="es-CO" sz="2000" b="1" i="0" u="none" strike="noStrike" kern="1200" dirty="0" smtClean="0">
                          <a:solidFill>
                            <a:schemeClr val="tx1"/>
                          </a:solidFill>
                          <a:latin typeface="Arial"/>
                          <a:ea typeface="+mn-ea"/>
                          <a:cs typeface="+mn-cs"/>
                        </a:rPr>
                        <a:t>3%</a:t>
                      </a:r>
                      <a:endParaRPr lang="es-CO" sz="2000" b="1" i="0" u="none" strike="noStrike" kern="1200" dirty="0">
                        <a:solidFill>
                          <a:schemeClr val="tx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marL="0" algn="r" defTabSz="914400" rtl="0" eaLnBrk="1" fontAlgn="b" latinLnBrk="0" hangingPunct="1"/>
                      <a:endParaRPr lang="es-CO" sz="2000" b="1" i="0" u="none" strike="noStrike" kern="1200" dirty="0">
                        <a:solidFill>
                          <a:schemeClr val="tx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2000" b="1" i="0" u="none" strike="noStrike" dirty="0" smtClean="0">
                          <a:latin typeface="Arial"/>
                        </a:rPr>
                        <a:t>10%</a:t>
                      </a:r>
                      <a:endParaRPr lang="es-CO" sz="2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algn="r" defTabSz="914400" rtl="0" eaLnBrk="1" fontAlgn="b" latinLnBrk="0" hangingPunct="1"/>
                      <a:r>
                        <a:rPr lang="es-CO" sz="2000" b="1" i="0" u="none" strike="noStrike" kern="1200" dirty="0" smtClean="0">
                          <a:solidFill>
                            <a:schemeClr val="tx1"/>
                          </a:solidFill>
                          <a:latin typeface="Arial"/>
                          <a:ea typeface="+mn-ea"/>
                          <a:cs typeface="+mn-cs"/>
                        </a:rPr>
                        <a:t>3%</a:t>
                      </a:r>
                      <a:endParaRPr lang="es-CO" sz="2000" b="1" i="0" u="none" strike="noStrike" kern="1200" dirty="0">
                        <a:solidFill>
                          <a:schemeClr val="tx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33745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600" b="1" i="0" u="none" strike="noStrike" dirty="0" smtClean="0">
                          <a:latin typeface="Arial"/>
                        </a:rPr>
                        <a:t>Metales comunes y manufacturas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000" b="1" i="0" u="none" strike="noStrike" dirty="0" smtClean="0">
                          <a:latin typeface="Arial"/>
                        </a:rPr>
                        <a:t>14%</a:t>
                      </a:r>
                      <a:endParaRPr lang="es-CO" sz="2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r" fontAlgn="b"/>
                      <a:r>
                        <a:rPr lang="es-CO" sz="2000" b="1" i="0" u="none" strike="noStrike" dirty="0" smtClean="0">
                          <a:latin typeface="Arial"/>
                        </a:rPr>
                        <a:t>12%</a:t>
                      </a:r>
                      <a:endParaRPr lang="es-CO" sz="2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r" fontAlgn="b"/>
                      <a:r>
                        <a:rPr lang="es-CO" sz="2000" b="1" i="0" u="none" strike="noStrike" dirty="0" smtClean="0">
                          <a:latin typeface="Arial"/>
                        </a:rPr>
                        <a:t>17%</a:t>
                      </a:r>
                      <a:endParaRPr lang="es-CO" sz="2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marL="0" algn="r" defTabSz="914400" rtl="0" eaLnBrk="1" fontAlgn="b" latinLnBrk="0" hangingPunct="1"/>
                      <a:r>
                        <a:rPr lang="es-CO" sz="2000" b="1" i="0" u="none" strike="noStrike" kern="1200" dirty="0" smtClean="0">
                          <a:solidFill>
                            <a:schemeClr val="tx1"/>
                          </a:solidFill>
                          <a:latin typeface="Arial"/>
                          <a:ea typeface="+mn-ea"/>
                          <a:cs typeface="+mn-cs"/>
                        </a:rPr>
                        <a:t>10%</a:t>
                      </a:r>
                      <a:endParaRPr lang="es-CO" sz="2000" b="1" i="0" u="none" strike="noStrike" kern="1200" dirty="0">
                        <a:solidFill>
                          <a:schemeClr val="tx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r" fontAlgn="b"/>
                      <a:r>
                        <a:rPr lang="es-CO" sz="2000" b="1" i="0" u="none" strike="noStrike" dirty="0" smtClean="0">
                          <a:latin typeface="Arial"/>
                        </a:rPr>
                        <a:t>6%</a:t>
                      </a:r>
                      <a:endParaRPr lang="es-CO" sz="2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r" fontAlgn="b"/>
                      <a:r>
                        <a:rPr lang="es-CO" sz="2000" b="1" i="0" u="none" strike="noStrike" dirty="0" smtClean="0">
                          <a:latin typeface="Arial"/>
                        </a:rPr>
                        <a:t>11%</a:t>
                      </a:r>
                      <a:endParaRPr lang="es-CO" sz="2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r" fontAlgn="b"/>
                      <a:r>
                        <a:rPr lang="es-CO" sz="2000" b="1" i="0" u="none" strike="noStrike" dirty="0" smtClean="0">
                          <a:latin typeface="Arial"/>
                        </a:rPr>
                        <a:t>1%</a:t>
                      </a:r>
                      <a:endParaRPr lang="es-CO" sz="2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r>
            </a:tbl>
          </a:graphicData>
        </a:graphic>
      </p:graphicFrame>
      <p:pic>
        <p:nvPicPr>
          <p:cNvPr id="4098" name="Picture 2"/>
          <p:cNvPicPr>
            <a:picLocks noChangeAspect="1" noChangeArrowheads="1"/>
          </p:cNvPicPr>
          <p:nvPr/>
        </p:nvPicPr>
        <p:blipFill>
          <a:blip r:embed="rId2" cstate="print"/>
          <a:srcRect/>
          <a:stretch>
            <a:fillRect/>
          </a:stretch>
        </p:blipFill>
        <p:spPr bwMode="auto">
          <a:xfrm>
            <a:off x="588072" y="1316434"/>
            <a:ext cx="8001056" cy="2928959"/>
          </a:xfrm>
          <a:prstGeom prst="rect">
            <a:avLst/>
          </a:prstGeom>
          <a:noFill/>
          <a:ln w="9525">
            <a:noFill/>
            <a:miter lim="800000"/>
            <a:headEnd/>
            <a:tailEnd/>
          </a:ln>
          <a:effectLst/>
        </p:spPr>
      </p:pic>
      <p:sp>
        <p:nvSpPr>
          <p:cNvPr id="12" name="11 CuadroTexto"/>
          <p:cNvSpPr txBox="1"/>
          <p:nvPr/>
        </p:nvSpPr>
        <p:spPr>
          <a:xfrm>
            <a:off x="373758" y="2242738"/>
            <a:ext cx="928694" cy="276999"/>
          </a:xfrm>
          <a:prstGeom prst="rect">
            <a:avLst/>
          </a:prstGeom>
          <a:solidFill>
            <a:schemeClr val="bg1"/>
          </a:solidFill>
        </p:spPr>
        <p:txBody>
          <a:bodyPr wrap="square" rtlCol="0">
            <a:spAutoFit/>
          </a:bodyPr>
          <a:lstStyle/>
          <a:p>
            <a:r>
              <a:rPr lang="es-MX" sz="1200" b="1" dirty="0" smtClean="0"/>
              <a:t>California</a:t>
            </a:r>
            <a:endParaRPr lang="es-CO" sz="1200" b="1" dirty="0"/>
          </a:p>
        </p:txBody>
      </p:sp>
      <p:sp>
        <p:nvSpPr>
          <p:cNvPr id="13" name="12 CuadroTexto"/>
          <p:cNvSpPr txBox="1"/>
          <p:nvPr/>
        </p:nvSpPr>
        <p:spPr>
          <a:xfrm>
            <a:off x="3302716" y="3314308"/>
            <a:ext cx="642942" cy="276999"/>
          </a:xfrm>
          <a:prstGeom prst="rect">
            <a:avLst/>
          </a:prstGeom>
          <a:solidFill>
            <a:schemeClr val="bg1"/>
          </a:solidFill>
        </p:spPr>
        <p:txBody>
          <a:bodyPr wrap="square" rtlCol="0">
            <a:spAutoFit/>
          </a:bodyPr>
          <a:lstStyle/>
          <a:p>
            <a:r>
              <a:rPr lang="es-MX" sz="1200" b="1" dirty="0" smtClean="0"/>
              <a:t>Texas</a:t>
            </a:r>
            <a:endParaRPr lang="es-CO" sz="1200" b="1" dirty="0"/>
          </a:p>
        </p:txBody>
      </p:sp>
      <p:sp>
        <p:nvSpPr>
          <p:cNvPr id="14" name="13 CuadroTexto"/>
          <p:cNvSpPr txBox="1"/>
          <p:nvPr/>
        </p:nvSpPr>
        <p:spPr>
          <a:xfrm>
            <a:off x="4517162" y="2242738"/>
            <a:ext cx="785818" cy="276999"/>
          </a:xfrm>
          <a:prstGeom prst="rect">
            <a:avLst/>
          </a:prstGeom>
          <a:solidFill>
            <a:schemeClr val="bg1"/>
          </a:solidFill>
        </p:spPr>
        <p:txBody>
          <a:bodyPr wrap="square" rtlCol="0">
            <a:spAutoFit/>
          </a:bodyPr>
          <a:lstStyle/>
          <a:p>
            <a:pPr algn="r"/>
            <a:r>
              <a:rPr lang="es-MX" sz="1200" b="1" dirty="0" smtClean="0"/>
              <a:t>Illinois</a:t>
            </a:r>
            <a:endParaRPr lang="es-CO" sz="1200" b="1" dirty="0"/>
          </a:p>
        </p:txBody>
      </p:sp>
      <p:sp>
        <p:nvSpPr>
          <p:cNvPr id="15" name="14 CuadroTexto"/>
          <p:cNvSpPr txBox="1"/>
          <p:nvPr/>
        </p:nvSpPr>
        <p:spPr>
          <a:xfrm>
            <a:off x="6303112" y="2585640"/>
            <a:ext cx="571504" cy="276999"/>
          </a:xfrm>
          <a:prstGeom prst="rect">
            <a:avLst/>
          </a:prstGeom>
          <a:solidFill>
            <a:schemeClr val="bg1"/>
          </a:solidFill>
        </p:spPr>
        <p:txBody>
          <a:bodyPr wrap="square" rtlCol="0">
            <a:spAutoFit/>
          </a:bodyPr>
          <a:lstStyle/>
          <a:p>
            <a:pPr algn="r"/>
            <a:r>
              <a:rPr lang="es-MX" sz="1200" b="1" dirty="0" smtClean="0"/>
              <a:t>Ohio</a:t>
            </a:r>
            <a:endParaRPr lang="es-CO" sz="1200" b="1" dirty="0"/>
          </a:p>
        </p:txBody>
      </p:sp>
      <p:sp>
        <p:nvSpPr>
          <p:cNvPr id="16" name="15 CuadroTexto"/>
          <p:cNvSpPr txBox="1"/>
          <p:nvPr/>
        </p:nvSpPr>
        <p:spPr>
          <a:xfrm>
            <a:off x="7088930" y="3466709"/>
            <a:ext cx="785818" cy="276999"/>
          </a:xfrm>
          <a:prstGeom prst="rect">
            <a:avLst/>
          </a:prstGeom>
          <a:solidFill>
            <a:schemeClr val="bg1"/>
          </a:solidFill>
        </p:spPr>
        <p:txBody>
          <a:bodyPr wrap="square" rtlCol="0">
            <a:spAutoFit/>
          </a:bodyPr>
          <a:lstStyle/>
          <a:p>
            <a:r>
              <a:rPr lang="es-MX" sz="1200" b="1" dirty="0" smtClean="0"/>
              <a:t>Florida</a:t>
            </a:r>
            <a:endParaRPr lang="es-CO" sz="1200" b="1" dirty="0"/>
          </a:p>
        </p:txBody>
      </p:sp>
      <p:sp>
        <p:nvSpPr>
          <p:cNvPr id="17" name="16 CuadroTexto"/>
          <p:cNvSpPr txBox="1"/>
          <p:nvPr/>
        </p:nvSpPr>
        <p:spPr>
          <a:xfrm>
            <a:off x="7517558" y="2180053"/>
            <a:ext cx="928694" cy="276999"/>
          </a:xfrm>
          <a:prstGeom prst="rect">
            <a:avLst/>
          </a:prstGeom>
          <a:solidFill>
            <a:schemeClr val="bg1"/>
          </a:solidFill>
        </p:spPr>
        <p:txBody>
          <a:bodyPr wrap="square" rtlCol="0">
            <a:spAutoFit/>
          </a:bodyPr>
          <a:lstStyle/>
          <a:p>
            <a:r>
              <a:rPr lang="es-MX" sz="1200" b="1" dirty="0" smtClean="0"/>
              <a:t>New York</a:t>
            </a:r>
            <a:endParaRPr lang="es-CO" sz="1200" b="1" dirty="0"/>
          </a:p>
        </p:txBody>
      </p:sp>
      <p:sp>
        <p:nvSpPr>
          <p:cNvPr id="18" name="17 CuadroTexto"/>
          <p:cNvSpPr txBox="1"/>
          <p:nvPr/>
        </p:nvSpPr>
        <p:spPr>
          <a:xfrm>
            <a:off x="5874484" y="1599797"/>
            <a:ext cx="857256" cy="276999"/>
          </a:xfrm>
          <a:prstGeom prst="rect">
            <a:avLst/>
          </a:prstGeom>
          <a:solidFill>
            <a:schemeClr val="bg1"/>
          </a:solidFill>
        </p:spPr>
        <p:txBody>
          <a:bodyPr wrap="square" rtlCol="0">
            <a:spAutoFit/>
          </a:bodyPr>
          <a:lstStyle/>
          <a:p>
            <a:pPr algn="r"/>
            <a:r>
              <a:rPr lang="es-MX" sz="1200" b="1" dirty="0" smtClean="0"/>
              <a:t>Michigan</a:t>
            </a:r>
            <a:endParaRPr lang="es-CO" sz="1200" b="1" dirty="0"/>
          </a:p>
        </p:txBody>
      </p:sp>
      <p:sp>
        <p:nvSpPr>
          <p:cNvPr id="19" name="18 Elipse"/>
          <p:cNvSpPr/>
          <p:nvPr/>
        </p:nvSpPr>
        <p:spPr>
          <a:xfrm>
            <a:off x="1159576" y="2242738"/>
            <a:ext cx="142876" cy="14287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Elipse"/>
          <p:cNvSpPr/>
          <p:nvPr/>
        </p:nvSpPr>
        <p:spPr>
          <a:xfrm>
            <a:off x="1445328" y="2457052"/>
            <a:ext cx="142876" cy="142876"/>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Elipse"/>
          <p:cNvSpPr/>
          <p:nvPr/>
        </p:nvSpPr>
        <p:spPr>
          <a:xfrm>
            <a:off x="1231014" y="2528490"/>
            <a:ext cx="142876" cy="14287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Elipse"/>
          <p:cNvSpPr/>
          <p:nvPr/>
        </p:nvSpPr>
        <p:spPr>
          <a:xfrm>
            <a:off x="1688214" y="2699938"/>
            <a:ext cx="142876" cy="14287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Elipse"/>
          <p:cNvSpPr/>
          <p:nvPr/>
        </p:nvSpPr>
        <p:spPr>
          <a:xfrm>
            <a:off x="1659642" y="2852338"/>
            <a:ext cx="142876" cy="14287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Elipse"/>
          <p:cNvSpPr/>
          <p:nvPr/>
        </p:nvSpPr>
        <p:spPr>
          <a:xfrm>
            <a:off x="1373890" y="2671366"/>
            <a:ext cx="142876" cy="14287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Elipse"/>
          <p:cNvSpPr/>
          <p:nvPr/>
        </p:nvSpPr>
        <p:spPr>
          <a:xfrm>
            <a:off x="7231806" y="1885548"/>
            <a:ext cx="142876" cy="14287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25 Elipse"/>
          <p:cNvSpPr/>
          <p:nvPr/>
        </p:nvSpPr>
        <p:spPr>
          <a:xfrm>
            <a:off x="7374682" y="1956986"/>
            <a:ext cx="142876" cy="142876"/>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26 Elipse"/>
          <p:cNvSpPr/>
          <p:nvPr/>
        </p:nvSpPr>
        <p:spPr>
          <a:xfrm>
            <a:off x="7160368" y="2028424"/>
            <a:ext cx="142876" cy="14287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27 Elipse"/>
          <p:cNvSpPr/>
          <p:nvPr/>
        </p:nvSpPr>
        <p:spPr>
          <a:xfrm>
            <a:off x="7517558" y="2099862"/>
            <a:ext cx="142876" cy="14287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28 Elipse"/>
          <p:cNvSpPr/>
          <p:nvPr/>
        </p:nvSpPr>
        <p:spPr>
          <a:xfrm>
            <a:off x="6946054" y="2099862"/>
            <a:ext cx="142876" cy="14287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29 Elipse"/>
          <p:cNvSpPr/>
          <p:nvPr/>
        </p:nvSpPr>
        <p:spPr>
          <a:xfrm>
            <a:off x="7374682" y="2171300"/>
            <a:ext cx="142876" cy="14287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31 Elipse"/>
          <p:cNvSpPr/>
          <p:nvPr/>
        </p:nvSpPr>
        <p:spPr>
          <a:xfrm>
            <a:off x="4131400" y="3204774"/>
            <a:ext cx="142876" cy="142876"/>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32 Elipse"/>
          <p:cNvSpPr/>
          <p:nvPr/>
        </p:nvSpPr>
        <p:spPr>
          <a:xfrm>
            <a:off x="3917086" y="3276212"/>
            <a:ext cx="142876" cy="14287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33 Elipse"/>
          <p:cNvSpPr/>
          <p:nvPr/>
        </p:nvSpPr>
        <p:spPr>
          <a:xfrm>
            <a:off x="4374286" y="3447660"/>
            <a:ext cx="142876" cy="14287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34 Elipse"/>
          <p:cNvSpPr/>
          <p:nvPr/>
        </p:nvSpPr>
        <p:spPr>
          <a:xfrm>
            <a:off x="4345714" y="3600060"/>
            <a:ext cx="142876" cy="14287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35 Elipse"/>
          <p:cNvSpPr/>
          <p:nvPr/>
        </p:nvSpPr>
        <p:spPr>
          <a:xfrm>
            <a:off x="4059962" y="3419088"/>
            <a:ext cx="142876" cy="14287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36 Elipse"/>
          <p:cNvSpPr/>
          <p:nvPr/>
        </p:nvSpPr>
        <p:spPr>
          <a:xfrm>
            <a:off x="5588732" y="2385614"/>
            <a:ext cx="142876" cy="142876"/>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37 Elipse"/>
          <p:cNvSpPr/>
          <p:nvPr/>
        </p:nvSpPr>
        <p:spPr>
          <a:xfrm>
            <a:off x="5374418" y="2385614"/>
            <a:ext cx="142876" cy="14287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38 Elipse"/>
          <p:cNvSpPr/>
          <p:nvPr/>
        </p:nvSpPr>
        <p:spPr>
          <a:xfrm>
            <a:off x="5588732" y="2528490"/>
            <a:ext cx="142876" cy="14287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39 Elipse"/>
          <p:cNvSpPr/>
          <p:nvPr/>
        </p:nvSpPr>
        <p:spPr>
          <a:xfrm>
            <a:off x="6231674" y="2385614"/>
            <a:ext cx="142876" cy="142876"/>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40 Elipse"/>
          <p:cNvSpPr/>
          <p:nvPr/>
        </p:nvSpPr>
        <p:spPr>
          <a:xfrm>
            <a:off x="5874484" y="2028424"/>
            <a:ext cx="142876" cy="14287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41 Elipse"/>
          <p:cNvSpPr/>
          <p:nvPr/>
        </p:nvSpPr>
        <p:spPr>
          <a:xfrm>
            <a:off x="6017360" y="2028424"/>
            <a:ext cx="142876" cy="14287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42 Elipse"/>
          <p:cNvSpPr/>
          <p:nvPr/>
        </p:nvSpPr>
        <p:spPr>
          <a:xfrm>
            <a:off x="5993548" y="1923650"/>
            <a:ext cx="142876" cy="14287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43 Elipse"/>
          <p:cNvSpPr/>
          <p:nvPr/>
        </p:nvSpPr>
        <p:spPr>
          <a:xfrm>
            <a:off x="6731740" y="3385746"/>
            <a:ext cx="142876" cy="14287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45 Elipse"/>
          <p:cNvSpPr/>
          <p:nvPr/>
        </p:nvSpPr>
        <p:spPr>
          <a:xfrm>
            <a:off x="5445856" y="2528490"/>
            <a:ext cx="142876" cy="14287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46 Elipse"/>
          <p:cNvSpPr/>
          <p:nvPr/>
        </p:nvSpPr>
        <p:spPr>
          <a:xfrm>
            <a:off x="6388838" y="2385614"/>
            <a:ext cx="142876" cy="14287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47 Elipse"/>
          <p:cNvSpPr/>
          <p:nvPr/>
        </p:nvSpPr>
        <p:spPr>
          <a:xfrm>
            <a:off x="3998048" y="3142860"/>
            <a:ext cx="142876" cy="14287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48 Elipse"/>
          <p:cNvSpPr/>
          <p:nvPr/>
        </p:nvSpPr>
        <p:spPr>
          <a:xfrm>
            <a:off x="5503006" y="2280840"/>
            <a:ext cx="142876" cy="14287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49 Elipse"/>
          <p:cNvSpPr/>
          <p:nvPr/>
        </p:nvSpPr>
        <p:spPr>
          <a:xfrm>
            <a:off x="6255488" y="2557064"/>
            <a:ext cx="142876" cy="14287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50 Elipse"/>
          <p:cNvSpPr/>
          <p:nvPr/>
        </p:nvSpPr>
        <p:spPr>
          <a:xfrm>
            <a:off x="5950688" y="2157014"/>
            <a:ext cx="142876" cy="14287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51 Elipse"/>
          <p:cNvSpPr/>
          <p:nvPr/>
        </p:nvSpPr>
        <p:spPr>
          <a:xfrm>
            <a:off x="6526936" y="3390510"/>
            <a:ext cx="142876" cy="14287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52 Elipse"/>
          <p:cNvSpPr/>
          <p:nvPr/>
        </p:nvSpPr>
        <p:spPr>
          <a:xfrm>
            <a:off x="6536468" y="2385614"/>
            <a:ext cx="142876" cy="14287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53 Elipse"/>
          <p:cNvSpPr/>
          <p:nvPr/>
        </p:nvSpPr>
        <p:spPr>
          <a:xfrm>
            <a:off x="6688868" y="3547664"/>
            <a:ext cx="142876" cy="14287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54 Elipse"/>
          <p:cNvSpPr/>
          <p:nvPr/>
        </p:nvSpPr>
        <p:spPr>
          <a:xfrm>
            <a:off x="6079274" y="2157014"/>
            <a:ext cx="142876" cy="142876"/>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55 Elipse"/>
          <p:cNvSpPr/>
          <p:nvPr/>
        </p:nvSpPr>
        <p:spPr>
          <a:xfrm>
            <a:off x="6874600" y="3433374"/>
            <a:ext cx="142876" cy="142876"/>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58 Elipse"/>
          <p:cNvSpPr/>
          <p:nvPr/>
        </p:nvSpPr>
        <p:spPr>
          <a:xfrm>
            <a:off x="6974614" y="3600060"/>
            <a:ext cx="142876" cy="14287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59 Elipse"/>
          <p:cNvSpPr/>
          <p:nvPr/>
        </p:nvSpPr>
        <p:spPr>
          <a:xfrm>
            <a:off x="5545862" y="2638038"/>
            <a:ext cx="142876" cy="14287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60 Elipse"/>
          <p:cNvSpPr/>
          <p:nvPr/>
        </p:nvSpPr>
        <p:spPr>
          <a:xfrm>
            <a:off x="6422182" y="2514200"/>
            <a:ext cx="142876" cy="14287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61 Elipse"/>
          <p:cNvSpPr/>
          <p:nvPr/>
        </p:nvSpPr>
        <p:spPr>
          <a:xfrm>
            <a:off x="6822212" y="3609588"/>
            <a:ext cx="142876" cy="14287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Rectángulo redondeado"/>
          <p:cNvSpPr/>
          <p:nvPr/>
        </p:nvSpPr>
        <p:spPr>
          <a:xfrm>
            <a:off x="373758" y="1141768"/>
            <a:ext cx="3046114" cy="919401"/>
          </a:xfrm>
          <a:prstGeom prst="roundRect">
            <a:avLst/>
          </a:prstGeom>
          <a:solidFill>
            <a:srgbClr val="FFC000"/>
          </a:solidFill>
        </p:spPr>
        <p:txBody>
          <a:bodyPr wrap="square">
            <a:spAutoFit/>
          </a:bodyPr>
          <a:lstStyle/>
          <a:p>
            <a:pPr algn="ctr"/>
            <a:r>
              <a:rPr lang="es-MX" sz="2400" b="1" dirty="0" smtClean="0">
                <a:solidFill>
                  <a:srgbClr val="124AA6"/>
                </a:solidFill>
              </a:rPr>
              <a:t>Principales distritos de entrada</a:t>
            </a:r>
            <a:endParaRPr lang="es-CO" sz="2400" b="1" dirty="0">
              <a:solidFill>
                <a:srgbClr val="124AA6"/>
              </a:solidFill>
            </a:endParaRPr>
          </a:p>
        </p:txBody>
      </p:sp>
      <p:sp>
        <p:nvSpPr>
          <p:cNvPr id="57" name="56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r>
              <a:rPr lang="es-CO" sz="2800" b="1" kern="0" dirty="0">
                <a:solidFill>
                  <a:srgbClr val="FFC000"/>
                </a:solidFill>
                <a:latin typeface="Calibri" pitchFamily="34" charset="0"/>
                <a:cs typeface="Calibri" pitchFamily="34" charset="0"/>
              </a:rPr>
              <a:t>Estados Unidos: </a:t>
            </a:r>
            <a:r>
              <a:rPr lang="es-CO" sz="2800" dirty="0">
                <a:solidFill>
                  <a:srgbClr val="FFCD2D"/>
                </a:solidFill>
              </a:rPr>
              <a:t>Oportunidades para el Valle del Cauca</a:t>
            </a:r>
          </a:p>
        </p:txBody>
      </p:sp>
      <p:pic>
        <p:nvPicPr>
          <p:cNvPr id="63" name="62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Tree>
    <p:extLst>
      <p:ext uri="{BB962C8B-B14F-4D97-AF65-F5344CB8AC3E}">
        <p14:creationId xmlns="" xmlns:p14="http://schemas.microsoft.com/office/powerpoint/2010/main" val="470382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r>
              <a:rPr lang="es-CO" sz="2800" b="1" kern="0" dirty="0">
                <a:solidFill>
                  <a:srgbClr val="FFC000"/>
                </a:solidFill>
                <a:latin typeface="Calibri" pitchFamily="34" charset="0"/>
                <a:cs typeface="Calibri" pitchFamily="34" charset="0"/>
              </a:rPr>
              <a:t>Estados Unidos: </a:t>
            </a:r>
            <a:r>
              <a:rPr lang="es-CO" sz="2800" dirty="0">
                <a:solidFill>
                  <a:srgbClr val="FFCD2D"/>
                </a:solidFill>
              </a:rPr>
              <a:t>Oportunidades para el Valle del Cauca</a:t>
            </a:r>
          </a:p>
        </p:txBody>
      </p:sp>
      <p:pic>
        <p:nvPicPr>
          <p:cNvPr id="3" name="2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720" y="1124744"/>
            <a:ext cx="8663116" cy="48965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3 Flecha derecha"/>
          <p:cNvSpPr/>
          <p:nvPr/>
        </p:nvSpPr>
        <p:spPr>
          <a:xfrm>
            <a:off x="5292080" y="4869160"/>
            <a:ext cx="1152128" cy="936104"/>
          </a:xfrm>
          <a:prstGeom prst="rightArrow">
            <a:avLst/>
          </a:prstGeom>
          <a:solidFill>
            <a:srgbClr val="FFFF0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Elipse"/>
          <p:cNvSpPr/>
          <p:nvPr/>
        </p:nvSpPr>
        <p:spPr>
          <a:xfrm>
            <a:off x="6444208" y="5085184"/>
            <a:ext cx="195289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344720" y="6361856"/>
            <a:ext cx="8604279" cy="369332"/>
          </a:xfrm>
          <a:prstGeom prst="rect">
            <a:avLst/>
          </a:prstGeom>
          <a:solidFill>
            <a:srgbClr val="FFC000"/>
          </a:solidFill>
        </p:spPr>
        <p:txBody>
          <a:bodyPr wrap="none" rtlCol="0">
            <a:spAutoFit/>
          </a:bodyPr>
          <a:lstStyle/>
          <a:p>
            <a:r>
              <a:rPr lang="es-CO" b="1" dirty="0" smtClean="0">
                <a:solidFill>
                  <a:srgbClr val="124AA6"/>
                </a:solidFill>
              </a:rPr>
              <a:t>Para consultar todos los productos con potencial para Colombia: www.tlcsnegocios.com </a:t>
            </a:r>
            <a:endParaRPr lang="es-CO" b="1" dirty="0">
              <a:solidFill>
                <a:srgbClr val="124AA6"/>
              </a:solidFill>
            </a:endParaRPr>
          </a:p>
        </p:txBody>
      </p:sp>
    </p:spTree>
    <p:extLst>
      <p:ext uri="{BB962C8B-B14F-4D97-AF65-F5344CB8AC3E}">
        <p14:creationId xmlns="" xmlns:p14="http://schemas.microsoft.com/office/powerpoint/2010/main" val="3066986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58423" y="1124744"/>
            <a:ext cx="7255784" cy="2308324"/>
          </a:xfrm>
          <a:prstGeom prst="rect">
            <a:avLst/>
          </a:prstGeom>
        </p:spPr>
        <p:txBody>
          <a:bodyPr wrap="square">
            <a:spAutoFit/>
          </a:bodyPr>
          <a:lstStyle/>
          <a:p>
            <a:pPr algn="ctr"/>
            <a:r>
              <a:rPr lang="es-CO" sz="4800" b="1" dirty="0" smtClean="0">
                <a:solidFill>
                  <a:schemeClr val="accent3">
                    <a:lumMod val="75000"/>
                  </a:schemeClr>
                </a:solidFill>
              </a:rPr>
              <a:t>¿Qué está haciendo el Valle del Cauca para aprovechar el TLC con EE.UU?</a:t>
            </a:r>
            <a:endParaRPr lang="es-CO" sz="4800" b="1" dirty="0">
              <a:solidFill>
                <a:schemeClr val="accent3">
                  <a:lumMod val="75000"/>
                </a:schemeClr>
              </a:solidFill>
            </a:endParaRPr>
          </a:p>
        </p:txBody>
      </p:sp>
      <p:sp>
        <p:nvSpPr>
          <p:cNvPr id="3" name="2 Elipse"/>
          <p:cNvSpPr/>
          <p:nvPr/>
        </p:nvSpPr>
        <p:spPr>
          <a:xfrm>
            <a:off x="541934" y="1688774"/>
            <a:ext cx="636238" cy="575697"/>
          </a:xfrm>
          <a:prstGeom prst="ellipse">
            <a:avLst/>
          </a:prstGeom>
          <a:solidFill>
            <a:srgbClr val="FFC000"/>
          </a:solidFill>
          <a:ln>
            <a:solidFill>
              <a:srgbClr val="FFC000"/>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3249366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9943" y="1179210"/>
            <a:ext cx="3842731" cy="1584176"/>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18070" y="2985858"/>
            <a:ext cx="3869970" cy="19299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7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48792" y="3278532"/>
            <a:ext cx="2753882" cy="672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tent Placeholder 25"/>
          <p:cNvSpPr txBox="1">
            <a:spLocks/>
          </p:cNvSpPr>
          <p:nvPr/>
        </p:nvSpPr>
        <p:spPr>
          <a:xfrm>
            <a:off x="584345" y="4502493"/>
            <a:ext cx="2808312" cy="1702594"/>
          </a:xfrm>
          <a:prstGeom prst="round2DiagRect">
            <a:avLst/>
          </a:prstGeom>
          <a:solidFill>
            <a:schemeClr val="tx2">
              <a:lumMod val="50000"/>
              <a:alpha val="76000"/>
            </a:schemeClr>
          </a:solidFill>
        </p:spPr>
        <p:txBody>
          <a:bodyPr wrap="square"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600" b="1" dirty="0">
                <a:solidFill>
                  <a:schemeClr val="bg1"/>
                </a:solidFill>
                <a:effectLst>
                  <a:outerShdw blurRad="38100" dist="38100" dir="2700000" algn="tl">
                    <a:srgbClr val="000000">
                      <a:alpha val="43137"/>
                    </a:srgbClr>
                  </a:outerShdw>
                </a:effectLst>
              </a:rPr>
              <a:t>TLC COLOMBIA EE.UU</a:t>
            </a:r>
            <a:br>
              <a:rPr lang="es-MX" sz="1600" b="1" dirty="0">
                <a:solidFill>
                  <a:schemeClr val="bg1"/>
                </a:solidFill>
                <a:effectLst>
                  <a:outerShdw blurRad="38100" dist="38100" dir="2700000" algn="tl">
                    <a:srgbClr val="000000">
                      <a:alpha val="43137"/>
                    </a:srgbClr>
                  </a:outerShdw>
                </a:effectLst>
              </a:rPr>
            </a:br>
            <a:r>
              <a:rPr lang="es-MX" sz="1600" b="1" dirty="0" smtClean="0">
                <a:solidFill>
                  <a:schemeClr val="bg1"/>
                </a:solidFill>
                <a:effectLst>
                  <a:outerShdw blurRad="38100" dist="38100" dir="2700000" algn="tl">
                    <a:srgbClr val="000000">
                      <a:alpha val="43137"/>
                    </a:srgbClr>
                  </a:outerShdw>
                </a:effectLst>
              </a:rPr>
              <a:t>OPORTUNIDADES Y RETOS PARA </a:t>
            </a:r>
          </a:p>
          <a:p>
            <a:pPr marL="0" indent="0" algn="ctr">
              <a:buNone/>
            </a:pPr>
            <a:r>
              <a:rPr lang="es-MX" sz="1600" b="1" dirty="0" smtClean="0">
                <a:solidFill>
                  <a:schemeClr val="bg1"/>
                </a:solidFill>
                <a:effectLst>
                  <a:outerShdw blurRad="38100" dist="38100" dir="2700000" algn="tl">
                    <a:srgbClr val="000000">
                      <a:alpha val="43137"/>
                    </a:srgbClr>
                  </a:outerShdw>
                </a:effectLst>
              </a:rPr>
              <a:t>VALLE DEL CAUCA, CAUCA Y NARIÑO</a:t>
            </a:r>
          </a:p>
          <a:p>
            <a:pPr marL="0" indent="0" algn="r">
              <a:buNone/>
            </a:pPr>
            <a:r>
              <a:rPr lang="es-MX" sz="800" b="1" dirty="0" smtClean="0">
                <a:ln w="18415" cmpd="sng">
                  <a:solidFill>
                    <a:srgbClr val="FFFFFF"/>
                  </a:solidFill>
                  <a:prstDash val="solid"/>
                </a:ln>
                <a:solidFill>
                  <a:schemeClr val="bg1"/>
                </a:solidFill>
                <a:latin typeface="Arial" pitchFamily="34" charset="0"/>
                <a:cs typeface="Arial" pitchFamily="34" charset="0"/>
              </a:rPr>
              <a:t>Mayo 2012</a:t>
            </a:r>
            <a:endParaRPr lang="en-US" sz="800" b="1" dirty="0" smtClean="0">
              <a:ln w="18415" cmpd="sng">
                <a:solidFill>
                  <a:srgbClr val="FFFFFF"/>
                </a:solidFill>
                <a:prstDash val="solid"/>
              </a:ln>
              <a:solidFill>
                <a:schemeClr val="bg1"/>
              </a:solidFill>
              <a:latin typeface="Arial" pitchFamily="34" charset="0"/>
              <a:cs typeface="Arial" pitchFamily="34" charset="0"/>
            </a:endParaRPr>
          </a:p>
        </p:txBody>
      </p:sp>
      <p:sp>
        <p:nvSpPr>
          <p:cNvPr id="11" name="10 CuadroTexto"/>
          <p:cNvSpPr txBox="1"/>
          <p:nvPr/>
        </p:nvSpPr>
        <p:spPr>
          <a:xfrm>
            <a:off x="4995974" y="5353790"/>
            <a:ext cx="2539478" cy="861774"/>
          </a:xfrm>
          <a:prstGeom prst="rect">
            <a:avLst/>
          </a:prstGeom>
          <a:noFill/>
        </p:spPr>
        <p:txBody>
          <a:bodyPr wrap="none" rtlCol="0">
            <a:spAutoFit/>
          </a:bodyPr>
          <a:lstStyle/>
          <a:p>
            <a:r>
              <a:rPr lang="es-CO" sz="3200" b="1" dirty="0" smtClean="0"/>
              <a:t>Misión Miami</a:t>
            </a:r>
          </a:p>
          <a:p>
            <a:r>
              <a:rPr lang="es-CO" dirty="0" smtClean="0"/>
              <a:t>Abril 17 al 19</a:t>
            </a:r>
            <a:endParaRPr lang="es-CO" dirty="0"/>
          </a:p>
        </p:txBody>
      </p:sp>
      <p:pic>
        <p:nvPicPr>
          <p:cNvPr id="5123" name="Picture 3" descr="Descripción: Descripción: Descripción: P:\COMUNICACIONES\LOGOS\2011AMCHAM\Logo Amcham.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36628" y="5122690"/>
            <a:ext cx="9525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1 Imagen"/>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995974" y="1303229"/>
            <a:ext cx="4074393" cy="1336137"/>
          </a:xfrm>
          <a:prstGeom prst="rect">
            <a:avLst/>
          </a:prstGeom>
        </p:spPr>
      </p:pic>
      <p:sp>
        <p:nvSpPr>
          <p:cNvPr id="13" name="12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r>
              <a:rPr lang="es-CO" sz="2800" dirty="0">
                <a:solidFill>
                  <a:srgbClr val="FFCD2D"/>
                </a:solidFill>
              </a:rPr>
              <a:t>Iniciativas para aprovechar el </a:t>
            </a:r>
            <a:r>
              <a:rPr lang="es-CO" sz="2800" dirty="0" smtClean="0">
                <a:solidFill>
                  <a:srgbClr val="FFCD2D"/>
                </a:solidFill>
              </a:rPr>
              <a:t>TLC en el </a:t>
            </a:r>
            <a:r>
              <a:rPr lang="es-CO" sz="2800" dirty="0">
                <a:solidFill>
                  <a:srgbClr val="FFCD2D"/>
                </a:solidFill>
              </a:rPr>
              <a:t>Valle del Cauca</a:t>
            </a:r>
          </a:p>
        </p:txBody>
      </p:sp>
      <p:pic>
        <p:nvPicPr>
          <p:cNvPr id="14" name="13 Imagen"/>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Tree>
    <p:extLst>
      <p:ext uri="{BB962C8B-B14F-4D97-AF65-F5344CB8AC3E}">
        <p14:creationId xmlns="" xmlns:p14="http://schemas.microsoft.com/office/powerpoint/2010/main" val="3124473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0 Diagrama"/>
          <p:cNvGraphicFramePr/>
          <p:nvPr>
            <p:extLst>
              <p:ext uri="{D42A27DB-BD31-4B8C-83A1-F6EECF244321}">
                <p14:modId xmlns="" xmlns:p14="http://schemas.microsoft.com/office/powerpoint/2010/main" val="1628135064"/>
              </p:ext>
            </p:extLst>
          </p:nvPr>
        </p:nvGraphicFramePr>
        <p:xfrm>
          <a:off x="237327" y="2795397"/>
          <a:ext cx="5976664"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r>
              <a:rPr lang="es-CO" sz="2800" dirty="0">
                <a:solidFill>
                  <a:srgbClr val="FFCD2D"/>
                </a:solidFill>
              </a:rPr>
              <a:t>Iniciativas para aprovechar el </a:t>
            </a:r>
            <a:r>
              <a:rPr lang="es-CO" sz="2800" dirty="0" smtClean="0">
                <a:solidFill>
                  <a:srgbClr val="FFCD2D"/>
                </a:solidFill>
              </a:rPr>
              <a:t>TLC en el </a:t>
            </a:r>
            <a:r>
              <a:rPr lang="es-CO" sz="2800" dirty="0">
                <a:solidFill>
                  <a:srgbClr val="FFCD2D"/>
                </a:solidFill>
              </a:rPr>
              <a:t>Valle del Cauca</a:t>
            </a:r>
          </a:p>
        </p:txBody>
      </p:sp>
      <p:pic>
        <p:nvPicPr>
          <p:cNvPr id="7" name="6 Imagen"/>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pic>
        <p:nvPicPr>
          <p:cNvPr id="3" name="2 Imagen"/>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17741" y="1052736"/>
            <a:ext cx="2707918" cy="1512168"/>
          </a:xfrm>
          <a:prstGeom prst="rect">
            <a:avLst/>
          </a:prstGeom>
        </p:spPr>
      </p:pic>
      <p:sp>
        <p:nvSpPr>
          <p:cNvPr id="10" name="9 CuadroTexto"/>
          <p:cNvSpPr txBox="1"/>
          <p:nvPr/>
        </p:nvSpPr>
        <p:spPr>
          <a:xfrm>
            <a:off x="5655048" y="1041070"/>
            <a:ext cx="3384376" cy="3785652"/>
          </a:xfrm>
          <a:prstGeom prst="rect">
            <a:avLst/>
          </a:prstGeom>
          <a:solidFill>
            <a:srgbClr val="FFC000"/>
          </a:solidFill>
          <a:ln>
            <a:noFill/>
          </a:ln>
        </p:spPr>
        <p:txBody>
          <a:bodyPr wrap="square" rtlCol="0">
            <a:spAutoFit/>
          </a:bodyPr>
          <a:lstStyle/>
          <a:p>
            <a:endParaRPr lang="es-CO" sz="2400" b="1" dirty="0" smtClean="0">
              <a:solidFill>
                <a:srgbClr val="124AA6"/>
              </a:solidFill>
            </a:endParaRPr>
          </a:p>
          <a:p>
            <a:r>
              <a:rPr lang="es-CO" sz="2400" b="1" dirty="0" smtClean="0">
                <a:solidFill>
                  <a:srgbClr val="124AA6"/>
                </a:solidFill>
              </a:rPr>
              <a:t>81 oportunidades </a:t>
            </a:r>
            <a:r>
              <a:rPr lang="es-CO" b="1" dirty="0" smtClean="0">
                <a:solidFill>
                  <a:srgbClr val="124AA6"/>
                </a:solidFill>
              </a:rPr>
              <a:t>de Inversión para el Valle del Cauca</a:t>
            </a:r>
          </a:p>
          <a:p>
            <a:endParaRPr lang="es-CO" sz="2400" b="1" dirty="0" smtClean="0">
              <a:solidFill>
                <a:srgbClr val="124AA6"/>
              </a:solidFill>
            </a:endParaRPr>
          </a:p>
          <a:p>
            <a:r>
              <a:rPr lang="es-CO" sz="2400" b="1" dirty="0" smtClean="0">
                <a:solidFill>
                  <a:srgbClr val="124AA6"/>
                </a:solidFill>
              </a:rPr>
              <a:t>22 de EE.UU  </a:t>
            </a:r>
            <a:r>
              <a:rPr lang="es-CO" b="1" dirty="0" smtClean="0">
                <a:solidFill>
                  <a:srgbClr val="124AA6"/>
                </a:solidFill>
              </a:rPr>
              <a:t>(13 visitas )</a:t>
            </a:r>
          </a:p>
          <a:p>
            <a:endParaRPr lang="es-CO" b="1" dirty="0" smtClean="0">
              <a:solidFill>
                <a:srgbClr val="124AA6"/>
              </a:solidFill>
            </a:endParaRPr>
          </a:p>
          <a:p>
            <a:r>
              <a:rPr lang="es-CO" b="1" dirty="0" smtClean="0">
                <a:solidFill>
                  <a:srgbClr val="124AA6"/>
                </a:solidFill>
              </a:rPr>
              <a:t>Sectores: </a:t>
            </a:r>
          </a:p>
          <a:p>
            <a:r>
              <a:rPr lang="es-CO" dirty="0" smtClean="0"/>
              <a:t>BPO (4), Metalmecánico (4), </a:t>
            </a:r>
            <a:r>
              <a:rPr lang="es-CO" dirty="0"/>
              <a:t>IT &amp; </a:t>
            </a:r>
            <a:r>
              <a:rPr lang="es-CO" dirty="0" smtClean="0"/>
              <a:t>Software (3), </a:t>
            </a:r>
            <a:r>
              <a:rPr lang="es-CO" dirty="0"/>
              <a:t>Otras </a:t>
            </a:r>
            <a:r>
              <a:rPr lang="es-CO" dirty="0" smtClean="0"/>
              <a:t>Manufacturas (3), logística, Cuidado </a:t>
            </a:r>
            <a:r>
              <a:rPr lang="es-CO" dirty="0"/>
              <a:t>personal y del </a:t>
            </a:r>
            <a:r>
              <a:rPr lang="es-CO" dirty="0" smtClean="0"/>
              <a:t>hogar y Biotecnología. </a:t>
            </a:r>
          </a:p>
          <a:p>
            <a:endParaRPr lang="es-CO" b="1" dirty="0">
              <a:solidFill>
                <a:srgbClr val="124AA6"/>
              </a:solidFill>
            </a:endParaRPr>
          </a:p>
        </p:txBody>
      </p:sp>
      <p:pic>
        <p:nvPicPr>
          <p:cNvPr id="11" name="10 Imagen"/>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7666348" y="4437112"/>
            <a:ext cx="1328400" cy="1001994"/>
          </a:xfrm>
          <a:prstGeom prst="rect">
            <a:avLst/>
          </a:prstGeom>
          <a:noFill/>
          <a:ln w="19050">
            <a:noFill/>
          </a:ln>
        </p:spPr>
      </p:pic>
      <p:sp>
        <p:nvSpPr>
          <p:cNvPr id="12" name="11 CuadroTexto"/>
          <p:cNvSpPr txBox="1"/>
          <p:nvPr/>
        </p:nvSpPr>
        <p:spPr>
          <a:xfrm>
            <a:off x="4587298" y="5805264"/>
            <a:ext cx="4545186" cy="677108"/>
          </a:xfrm>
          <a:prstGeom prst="rect">
            <a:avLst/>
          </a:prstGeom>
          <a:solidFill>
            <a:schemeClr val="bg2">
              <a:lumMod val="85000"/>
            </a:schemeClr>
          </a:solidFill>
        </p:spPr>
        <p:txBody>
          <a:bodyPr wrap="square" rtlCol="0">
            <a:spAutoFit/>
          </a:bodyPr>
          <a:lstStyle/>
          <a:p>
            <a:r>
              <a:rPr lang="es-CO" dirty="0" smtClean="0"/>
              <a:t>META: </a:t>
            </a:r>
            <a:r>
              <a:rPr lang="es-CO" sz="2000" b="1" dirty="0" smtClean="0"/>
              <a:t>50 empresas norteamericanas </a:t>
            </a:r>
            <a:r>
              <a:rPr lang="es-CO" b="1" dirty="0" smtClean="0"/>
              <a:t>que se relocalicen en el Valle del Cauca</a:t>
            </a:r>
            <a:endParaRPr lang="es-CO" b="1" dirty="0"/>
          </a:p>
        </p:txBody>
      </p:sp>
    </p:spTree>
    <p:extLst>
      <p:ext uri="{BB962C8B-B14F-4D97-AF65-F5344CB8AC3E}">
        <p14:creationId xmlns="" xmlns:p14="http://schemas.microsoft.com/office/powerpoint/2010/main" val="855504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58423" y="1528407"/>
            <a:ext cx="7255784" cy="1569660"/>
          </a:xfrm>
          <a:prstGeom prst="rect">
            <a:avLst/>
          </a:prstGeom>
        </p:spPr>
        <p:txBody>
          <a:bodyPr wrap="square">
            <a:spAutoFit/>
          </a:bodyPr>
          <a:lstStyle/>
          <a:p>
            <a:pPr algn="ctr"/>
            <a:r>
              <a:rPr lang="es-CO" sz="4800" b="1" dirty="0" smtClean="0">
                <a:solidFill>
                  <a:schemeClr val="accent3">
                    <a:lumMod val="75000"/>
                  </a:schemeClr>
                </a:solidFill>
              </a:rPr>
              <a:t>Retos para el Valle del Cauca</a:t>
            </a:r>
            <a:endParaRPr lang="es-CO" sz="4800" b="1" dirty="0">
              <a:solidFill>
                <a:schemeClr val="accent3">
                  <a:lumMod val="75000"/>
                </a:schemeClr>
              </a:solidFill>
            </a:endParaRPr>
          </a:p>
        </p:txBody>
      </p:sp>
      <p:sp>
        <p:nvSpPr>
          <p:cNvPr id="3" name="2 Elipse"/>
          <p:cNvSpPr/>
          <p:nvPr/>
        </p:nvSpPr>
        <p:spPr>
          <a:xfrm>
            <a:off x="541934" y="1688774"/>
            <a:ext cx="636238" cy="575697"/>
          </a:xfrm>
          <a:prstGeom prst="ellipse">
            <a:avLst/>
          </a:prstGeom>
          <a:solidFill>
            <a:srgbClr val="FFC000"/>
          </a:solidFill>
          <a:ln>
            <a:solidFill>
              <a:srgbClr val="FFC000"/>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2659205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r>
              <a:rPr lang="es-CO" sz="2800" dirty="0" smtClean="0">
                <a:solidFill>
                  <a:srgbClr val="FFCD2D"/>
                </a:solidFill>
              </a:rPr>
              <a:t>Retos</a:t>
            </a:r>
            <a:endParaRPr lang="es-CO" sz="2800" dirty="0">
              <a:solidFill>
                <a:srgbClr val="FFCD2D"/>
              </a:solidFill>
            </a:endParaRPr>
          </a:p>
        </p:txBody>
      </p:sp>
      <p:pic>
        <p:nvPicPr>
          <p:cNvPr id="3" name="2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
        <p:nvSpPr>
          <p:cNvPr id="4" name="3 Rectángulo redondeado"/>
          <p:cNvSpPr/>
          <p:nvPr/>
        </p:nvSpPr>
        <p:spPr>
          <a:xfrm>
            <a:off x="997011" y="980728"/>
            <a:ext cx="7344816" cy="919401"/>
          </a:xfrm>
          <a:prstGeom prst="roundRect">
            <a:avLst/>
          </a:prstGeom>
          <a:solidFill>
            <a:srgbClr val="FFCD2D"/>
          </a:solidFill>
        </p:spPr>
        <p:txBody>
          <a:bodyPr wrap="square">
            <a:spAutoFit/>
          </a:bodyPr>
          <a:lstStyle/>
          <a:p>
            <a:pPr algn="ctr"/>
            <a:r>
              <a:rPr lang="es-CO" sz="2400" b="1" dirty="0">
                <a:solidFill>
                  <a:schemeClr val="tx1">
                    <a:lumMod val="90000"/>
                    <a:lumOff val="10000"/>
                  </a:schemeClr>
                </a:solidFill>
              </a:rPr>
              <a:t>Convertirse en plataforma de  exportación de países Asiáticos sin TLC hacia EE.UU</a:t>
            </a:r>
          </a:p>
        </p:txBody>
      </p:sp>
      <p:sp>
        <p:nvSpPr>
          <p:cNvPr id="5" name="4 Rectángulo redondeado"/>
          <p:cNvSpPr/>
          <p:nvPr/>
        </p:nvSpPr>
        <p:spPr>
          <a:xfrm>
            <a:off x="997011" y="2255941"/>
            <a:ext cx="7344816" cy="919401"/>
          </a:xfrm>
          <a:prstGeom prst="roundRect">
            <a:avLst/>
          </a:prstGeom>
          <a:solidFill>
            <a:srgbClr val="FFCD2D"/>
          </a:solidFill>
        </p:spPr>
        <p:txBody>
          <a:bodyPr wrap="square">
            <a:spAutoFit/>
          </a:bodyPr>
          <a:lstStyle/>
          <a:p>
            <a:pPr algn="ctr"/>
            <a:r>
              <a:rPr lang="es-CO" sz="2400" dirty="0">
                <a:solidFill>
                  <a:schemeClr val="tx1">
                    <a:lumMod val="90000"/>
                    <a:lumOff val="10000"/>
                  </a:schemeClr>
                </a:solidFill>
              </a:rPr>
              <a:t>Conquista agresiva de la Costa Oeste y Golfo de EE.UU: regiones claves para el Valle del Cauca</a:t>
            </a:r>
          </a:p>
        </p:txBody>
      </p:sp>
      <p:sp>
        <p:nvSpPr>
          <p:cNvPr id="6" name="5 Rectángulo redondeado"/>
          <p:cNvSpPr/>
          <p:nvPr/>
        </p:nvSpPr>
        <p:spPr>
          <a:xfrm>
            <a:off x="997012" y="3531154"/>
            <a:ext cx="7344816" cy="510778"/>
          </a:xfrm>
          <a:prstGeom prst="roundRect">
            <a:avLst/>
          </a:prstGeom>
          <a:solidFill>
            <a:srgbClr val="FFCD2D"/>
          </a:solidFill>
        </p:spPr>
        <p:txBody>
          <a:bodyPr wrap="square">
            <a:spAutoFit/>
          </a:bodyPr>
          <a:lstStyle/>
          <a:p>
            <a:pPr algn="ctr"/>
            <a:r>
              <a:rPr lang="es-ES_tradnl" sz="2400" dirty="0" smtClean="0">
                <a:solidFill>
                  <a:schemeClr val="tx1">
                    <a:lumMod val="90000"/>
                    <a:lumOff val="10000"/>
                  </a:schemeClr>
                </a:solidFill>
              </a:rPr>
              <a:t>Convertirse en puente </a:t>
            </a:r>
            <a:r>
              <a:rPr lang="es-ES_tradnl" sz="2400" dirty="0">
                <a:solidFill>
                  <a:schemeClr val="tx1">
                    <a:lumMod val="90000"/>
                    <a:lumOff val="10000"/>
                  </a:schemeClr>
                </a:solidFill>
              </a:rPr>
              <a:t>entre Ecuador y EE.UU</a:t>
            </a:r>
          </a:p>
        </p:txBody>
      </p:sp>
      <p:sp>
        <p:nvSpPr>
          <p:cNvPr id="7" name="6 Rectángulo redondeado"/>
          <p:cNvSpPr/>
          <p:nvPr/>
        </p:nvSpPr>
        <p:spPr>
          <a:xfrm>
            <a:off x="997013" y="4397744"/>
            <a:ext cx="7344814" cy="510778"/>
          </a:xfrm>
          <a:prstGeom prst="roundRect">
            <a:avLst/>
          </a:prstGeom>
          <a:solidFill>
            <a:srgbClr val="FFCD2D"/>
          </a:solidFill>
        </p:spPr>
        <p:txBody>
          <a:bodyPr wrap="square">
            <a:spAutoFit/>
          </a:bodyPr>
          <a:lstStyle/>
          <a:p>
            <a:pPr algn="ctr"/>
            <a:r>
              <a:rPr lang="es-ES_tradnl" sz="2400" dirty="0">
                <a:solidFill>
                  <a:schemeClr val="tx1">
                    <a:lumMod val="90000"/>
                    <a:lumOff val="10000"/>
                  </a:schemeClr>
                </a:solidFill>
              </a:rPr>
              <a:t>Acumulación de origen para Perú, Chile, CAFTA y México</a:t>
            </a:r>
          </a:p>
        </p:txBody>
      </p:sp>
      <p:sp>
        <p:nvSpPr>
          <p:cNvPr id="8" name="7 Rectángulo redondeado"/>
          <p:cNvSpPr/>
          <p:nvPr/>
        </p:nvSpPr>
        <p:spPr>
          <a:xfrm>
            <a:off x="997013" y="5264334"/>
            <a:ext cx="7344814" cy="1328023"/>
          </a:xfrm>
          <a:prstGeom prst="roundRect">
            <a:avLst/>
          </a:prstGeom>
          <a:solidFill>
            <a:srgbClr val="FFCD2D"/>
          </a:solidFill>
        </p:spPr>
        <p:txBody>
          <a:bodyPr wrap="square">
            <a:spAutoFit/>
          </a:bodyPr>
          <a:lstStyle/>
          <a:p>
            <a:pPr algn="ctr"/>
            <a:r>
              <a:rPr lang="es-ES_tradnl" sz="2400" dirty="0">
                <a:solidFill>
                  <a:schemeClr val="tx1">
                    <a:lumMod val="90000"/>
                    <a:lumOff val="10000"/>
                  </a:schemeClr>
                </a:solidFill>
              </a:rPr>
              <a:t>Apoyar a </a:t>
            </a:r>
            <a:r>
              <a:rPr lang="es-ES_tradnl" sz="2400" dirty="0" smtClean="0">
                <a:solidFill>
                  <a:schemeClr val="tx1">
                    <a:lumMod val="90000"/>
                    <a:lumOff val="10000"/>
                  </a:schemeClr>
                </a:solidFill>
              </a:rPr>
              <a:t>Buenaventura </a:t>
            </a:r>
            <a:r>
              <a:rPr lang="es-ES_tradnl" sz="2400" dirty="0">
                <a:solidFill>
                  <a:schemeClr val="tx1">
                    <a:lumMod val="90000"/>
                    <a:lumOff val="10000"/>
                  </a:schemeClr>
                </a:solidFill>
              </a:rPr>
              <a:t>para convertirla en una </a:t>
            </a:r>
            <a:r>
              <a:rPr lang="es-ES_tradnl" sz="2400" u="sng" dirty="0">
                <a:solidFill>
                  <a:schemeClr val="tx1">
                    <a:lumMod val="90000"/>
                    <a:lumOff val="10000"/>
                  </a:schemeClr>
                </a:solidFill>
              </a:rPr>
              <a:t>Ciudad Puerto </a:t>
            </a:r>
            <a:r>
              <a:rPr lang="es-ES_tradnl" sz="2400" dirty="0">
                <a:solidFill>
                  <a:schemeClr val="tx1">
                    <a:lumMod val="90000"/>
                    <a:lumOff val="10000"/>
                  </a:schemeClr>
                </a:solidFill>
              </a:rPr>
              <a:t>de talla internacional para competir en el Pacifico latinoamericano.</a:t>
            </a:r>
          </a:p>
        </p:txBody>
      </p:sp>
    </p:spTree>
    <p:extLst>
      <p:ext uri="{BB962C8B-B14F-4D97-AF65-F5344CB8AC3E}">
        <p14:creationId xmlns="" xmlns:p14="http://schemas.microsoft.com/office/powerpoint/2010/main" val="980424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r>
              <a:rPr lang="es-CO" sz="2800" dirty="0" smtClean="0">
                <a:solidFill>
                  <a:srgbClr val="FFCD2D"/>
                </a:solidFill>
              </a:rPr>
              <a:t>Ventajas del Valle del Cauca</a:t>
            </a:r>
            <a:endParaRPr lang="es-CO" sz="2800" dirty="0">
              <a:solidFill>
                <a:srgbClr val="FFCD2D"/>
              </a:solidFill>
            </a:endParaRPr>
          </a:p>
        </p:txBody>
      </p:sp>
      <p:pic>
        <p:nvPicPr>
          <p:cNvPr id="3" name="2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pic>
        <p:nvPicPr>
          <p:cNvPr id="4" name="Picture 3"/>
          <p:cNvPicPr>
            <a:picLocks noChangeAspect="1" noChangeArrowheads="1"/>
          </p:cNvPicPr>
          <p:nvPr/>
        </p:nvPicPr>
        <p:blipFill>
          <a:blip r:embed="rId3" cstate="print"/>
          <a:srcRect/>
          <a:stretch>
            <a:fillRect/>
          </a:stretch>
        </p:blipFill>
        <p:spPr bwMode="auto">
          <a:xfrm>
            <a:off x="323527" y="1323739"/>
            <a:ext cx="3421961" cy="4409535"/>
          </a:xfrm>
          <a:prstGeom prst="rect">
            <a:avLst/>
          </a:prstGeom>
          <a:noFill/>
          <a:ln w="9525">
            <a:noFill/>
            <a:miter lim="800000"/>
            <a:headEnd/>
            <a:tailEnd/>
          </a:ln>
          <a:effectLst/>
        </p:spPr>
      </p:pic>
      <p:sp>
        <p:nvSpPr>
          <p:cNvPr id="5" name="4 CuadroTexto"/>
          <p:cNvSpPr txBox="1">
            <a:spLocks noChangeArrowheads="1"/>
          </p:cNvSpPr>
          <p:nvPr/>
        </p:nvSpPr>
        <p:spPr bwMode="auto">
          <a:xfrm>
            <a:off x="623066" y="6114209"/>
            <a:ext cx="411015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O" sz="1200" i="1" dirty="0" smtClean="0">
                <a:latin typeface="Calibri" pitchFamily="34" charset="0"/>
              </a:rPr>
              <a:t>Fuente: Revista Semana</a:t>
            </a:r>
            <a:endParaRPr lang="es-CO" sz="1200" i="1" dirty="0">
              <a:latin typeface="Calibri" pitchFamily="34" charset="0"/>
            </a:endParaRPr>
          </a:p>
        </p:txBody>
      </p:sp>
      <p:pic>
        <p:nvPicPr>
          <p:cNvPr id="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32384" y="1279182"/>
            <a:ext cx="2241714" cy="1672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3854859" y="1761388"/>
            <a:ext cx="2192883" cy="707886"/>
          </a:xfrm>
          <a:prstGeom prst="rect">
            <a:avLst/>
          </a:prstGeom>
          <a:noFill/>
        </p:spPr>
        <p:txBody>
          <a:bodyPr wrap="square" rtlCol="0">
            <a:spAutoFit/>
          </a:bodyPr>
          <a:lstStyle/>
          <a:p>
            <a:pPr algn="ctr"/>
            <a:r>
              <a:rPr lang="es-MX" sz="2000" b="1" dirty="0" smtClean="0"/>
              <a:t>Cali – 129 km a Buenaventura</a:t>
            </a:r>
            <a:endParaRPr lang="es-CO" sz="2000" b="1" dirty="0"/>
          </a:p>
        </p:txBody>
      </p:sp>
      <p:sp>
        <p:nvSpPr>
          <p:cNvPr id="12" name="11 CuadroTexto"/>
          <p:cNvSpPr txBox="1"/>
          <p:nvPr/>
        </p:nvSpPr>
        <p:spPr>
          <a:xfrm>
            <a:off x="4239382" y="3068960"/>
            <a:ext cx="4134716" cy="1384995"/>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sz="2800" b="1" dirty="0" smtClean="0">
                <a:solidFill>
                  <a:srgbClr val="124AA6"/>
                </a:solidFill>
              </a:rPr>
              <a:t>Ubicación estratégica: cercanía a tres terminales portuarias</a:t>
            </a:r>
            <a:endParaRPr lang="es-CO" sz="2800" b="1" dirty="0">
              <a:solidFill>
                <a:srgbClr val="124AA6"/>
              </a:solidFill>
            </a:endParaRPr>
          </a:p>
        </p:txBody>
      </p:sp>
      <p:pic>
        <p:nvPicPr>
          <p:cNvPr id="14" name="13 Image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584102" y="5041200"/>
            <a:ext cx="1875336" cy="441256"/>
          </a:xfrm>
          <a:prstGeom prst="rect">
            <a:avLst/>
          </a:prstGeom>
        </p:spPr>
      </p:pic>
      <p:pic>
        <p:nvPicPr>
          <p:cNvPr id="15" name="14 Imagen"/>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300020" y="5733275"/>
            <a:ext cx="1755385" cy="761868"/>
          </a:xfrm>
          <a:prstGeom prst="rect">
            <a:avLst/>
          </a:prstGeom>
        </p:spPr>
      </p:pic>
      <p:pic>
        <p:nvPicPr>
          <p:cNvPr id="16" name="15 Imagen"/>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727310" y="5351447"/>
            <a:ext cx="1034195" cy="1186673"/>
          </a:xfrm>
          <a:prstGeom prst="rect">
            <a:avLst/>
          </a:prstGeom>
        </p:spPr>
      </p:pic>
    </p:spTree>
    <p:extLst>
      <p:ext uri="{BB962C8B-B14F-4D97-AF65-F5344CB8AC3E}">
        <p14:creationId xmlns="" xmlns:p14="http://schemas.microsoft.com/office/powerpoint/2010/main" val="1046224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r>
              <a:rPr lang="es-CO" sz="2800" dirty="0" smtClean="0">
                <a:solidFill>
                  <a:srgbClr val="FFCD2D"/>
                </a:solidFill>
              </a:rPr>
              <a:t>Ventajas del Valle del Cauca</a:t>
            </a:r>
            <a:endParaRPr lang="es-CO" sz="2800" dirty="0">
              <a:solidFill>
                <a:srgbClr val="FFCD2D"/>
              </a:solidFill>
            </a:endParaRPr>
          </a:p>
        </p:txBody>
      </p:sp>
      <p:pic>
        <p:nvPicPr>
          <p:cNvPr id="3" name="2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
        <p:nvSpPr>
          <p:cNvPr id="12" name="11 CuadroTexto"/>
          <p:cNvSpPr txBox="1"/>
          <p:nvPr/>
        </p:nvSpPr>
        <p:spPr>
          <a:xfrm>
            <a:off x="710768" y="1091999"/>
            <a:ext cx="8181712" cy="954107"/>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CO" sz="2800" b="1" dirty="0">
                <a:solidFill>
                  <a:srgbClr val="124AA6"/>
                </a:solidFill>
              </a:rPr>
              <a:t>5</a:t>
            </a:r>
            <a:r>
              <a:rPr lang="es-CO" sz="2800" b="1" dirty="0" smtClean="0">
                <a:solidFill>
                  <a:srgbClr val="124AA6"/>
                </a:solidFill>
              </a:rPr>
              <a:t> Zonas Francas generales con disponibilidad para desarrollo de nuevos proyectos.</a:t>
            </a:r>
            <a:endParaRPr lang="es-CO" sz="2800" b="1" dirty="0">
              <a:solidFill>
                <a:srgbClr val="124AA6"/>
              </a:solidFill>
            </a:endParaRPr>
          </a:p>
        </p:txBody>
      </p:sp>
      <p:pic>
        <p:nvPicPr>
          <p:cNvPr id="7" name="6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5536" y="5540234"/>
            <a:ext cx="2088232" cy="841094"/>
          </a:xfrm>
          <a:prstGeom prst="rect">
            <a:avLst/>
          </a:prstGeom>
        </p:spPr>
      </p:pic>
      <p:pic>
        <p:nvPicPr>
          <p:cNvPr id="10" name="9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31840" y="5529611"/>
            <a:ext cx="2880320" cy="720080"/>
          </a:xfrm>
          <a:prstGeom prst="rect">
            <a:avLst/>
          </a:prstGeom>
        </p:spPr>
      </p:pic>
      <p:pic>
        <p:nvPicPr>
          <p:cNvPr id="13" name="12 Image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82639" y="2596355"/>
            <a:ext cx="2428875" cy="1885950"/>
          </a:xfrm>
          <a:prstGeom prst="rect">
            <a:avLst/>
          </a:prstGeom>
        </p:spPr>
      </p:pic>
      <p:pic>
        <p:nvPicPr>
          <p:cNvPr id="17" name="16 Imagen"/>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969753" y="2635960"/>
            <a:ext cx="2619375" cy="1743075"/>
          </a:xfrm>
          <a:prstGeom prst="rect">
            <a:avLst/>
          </a:prstGeom>
        </p:spPr>
      </p:pic>
      <p:pic>
        <p:nvPicPr>
          <p:cNvPr id="11" name="10 Imagen"/>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66260" y="4379035"/>
            <a:ext cx="1390680" cy="869175"/>
          </a:xfrm>
          <a:prstGeom prst="rect">
            <a:avLst/>
          </a:prstGeom>
        </p:spPr>
      </p:pic>
      <p:pic>
        <p:nvPicPr>
          <p:cNvPr id="8" name="7 Imagen"/>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732240" y="4199222"/>
            <a:ext cx="1512168" cy="924103"/>
          </a:xfrm>
          <a:prstGeom prst="rect">
            <a:avLst/>
          </a:prstGeom>
        </p:spPr>
      </p:pic>
      <p:sp>
        <p:nvSpPr>
          <p:cNvPr id="18" name="17 CuadroTexto"/>
          <p:cNvSpPr txBox="1"/>
          <p:nvPr/>
        </p:nvSpPr>
        <p:spPr>
          <a:xfrm>
            <a:off x="2680396" y="2199448"/>
            <a:ext cx="2979298" cy="2616101"/>
          </a:xfrm>
          <a:prstGeom prst="rect">
            <a:avLst/>
          </a:prstGeom>
          <a:noFill/>
        </p:spPr>
        <p:txBody>
          <a:bodyPr wrap="square" rtlCol="0">
            <a:spAutoFit/>
          </a:bodyPr>
          <a:lstStyle/>
          <a:p>
            <a:pPr algn="ctr"/>
            <a:r>
              <a:rPr lang="es-CO" sz="2800" b="1" dirty="0" smtClean="0"/>
              <a:t>Fortalecidas con la Reforma Tributaria</a:t>
            </a:r>
          </a:p>
          <a:p>
            <a:pPr algn="ctr"/>
            <a:endParaRPr lang="es-CO" sz="2800" b="1" dirty="0"/>
          </a:p>
          <a:p>
            <a:pPr marL="285750" indent="-285750" algn="ctr">
              <a:buFont typeface="Arial" pitchFamily="34" charset="0"/>
              <a:buChar char="•"/>
            </a:pPr>
            <a:r>
              <a:rPr lang="es-CO" sz="2000" dirty="0" smtClean="0"/>
              <a:t>Impuesto de renta 15%</a:t>
            </a:r>
          </a:p>
          <a:p>
            <a:pPr marL="285750" indent="-285750" algn="ctr">
              <a:buFont typeface="Arial" pitchFamily="34" charset="0"/>
              <a:buChar char="•"/>
            </a:pPr>
            <a:r>
              <a:rPr lang="es-CO" sz="2000" dirty="0" smtClean="0"/>
              <a:t>No aplicación del CREE</a:t>
            </a:r>
          </a:p>
          <a:p>
            <a:pPr marL="285750" indent="-285750" algn="ctr">
              <a:buFont typeface="Arial" pitchFamily="34" charset="0"/>
              <a:buChar char="•"/>
            </a:pPr>
            <a:r>
              <a:rPr lang="es-CO" sz="2000" dirty="0" smtClean="0"/>
              <a:t>Base gravable para IVA sobre VAE </a:t>
            </a:r>
            <a:endParaRPr lang="es-CO" sz="2000" dirty="0"/>
          </a:p>
        </p:txBody>
      </p:sp>
      <p:pic>
        <p:nvPicPr>
          <p:cNvPr id="6" name="Imagen 5"/>
          <p:cNvPicPr>
            <a:picLocks noChangeAspect="1"/>
          </p:cNvPicPr>
          <p:nvPr/>
        </p:nvPicPr>
        <p:blipFill>
          <a:blip r:embed="rId9" cstate="print"/>
          <a:stretch>
            <a:fillRect/>
          </a:stretch>
        </p:blipFill>
        <p:spPr>
          <a:xfrm>
            <a:off x="6876256" y="5589240"/>
            <a:ext cx="2133848" cy="676780"/>
          </a:xfrm>
          <a:prstGeom prst="rect">
            <a:avLst/>
          </a:prstGeom>
        </p:spPr>
      </p:pic>
    </p:spTree>
    <p:extLst>
      <p:ext uri="{BB962C8B-B14F-4D97-AF65-F5344CB8AC3E}">
        <p14:creationId xmlns="" xmlns:p14="http://schemas.microsoft.com/office/powerpoint/2010/main" val="2143800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4294967295"/>
          </p:nvPr>
        </p:nvSpPr>
        <p:spPr>
          <a:xfrm>
            <a:off x="3395797" y="1394717"/>
            <a:ext cx="5270500" cy="2036763"/>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es-CO" sz="2400" b="1" dirty="0" smtClean="0">
                <a:solidFill>
                  <a:srgbClr val="FFC000"/>
                </a:solidFill>
              </a:rPr>
              <a:t>12 países </a:t>
            </a:r>
            <a:r>
              <a:rPr lang="es-CO" sz="2400" dirty="0" smtClean="0">
                <a:solidFill>
                  <a:srgbClr val="FFC000"/>
                </a:solidFill>
              </a:rPr>
              <a:t>de América, tienen TLC con Estados Unidos.</a:t>
            </a:r>
          </a:p>
          <a:p>
            <a:pPr algn="ctr"/>
            <a:r>
              <a:rPr lang="es-CO" sz="2400" dirty="0" smtClean="0">
                <a:solidFill>
                  <a:srgbClr val="FFC000"/>
                </a:solidFill>
              </a:rPr>
              <a:t>Colombia es el </a:t>
            </a:r>
            <a:r>
              <a:rPr lang="es-CO" sz="2400" b="1" dirty="0" smtClean="0">
                <a:solidFill>
                  <a:srgbClr val="FFC000"/>
                </a:solidFill>
              </a:rPr>
              <a:t>2</a:t>
            </a:r>
            <a:r>
              <a:rPr lang="es-CO" sz="2400" b="1" baseline="30000" dirty="0" smtClean="0">
                <a:solidFill>
                  <a:srgbClr val="FFC000"/>
                </a:solidFill>
              </a:rPr>
              <a:t>o</a:t>
            </a:r>
            <a:r>
              <a:rPr lang="es-CO" sz="2400" b="1" dirty="0" smtClean="0">
                <a:solidFill>
                  <a:srgbClr val="FFC000"/>
                </a:solidFill>
              </a:rPr>
              <a:t> país de América con más consumidores</a:t>
            </a:r>
            <a:r>
              <a:rPr lang="es-CO" sz="2400" dirty="0" smtClean="0">
                <a:solidFill>
                  <a:srgbClr val="FFC000"/>
                </a:solidFill>
              </a:rPr>
              <a:t>, después de México, con el que EE.UU tiene TLC.</a:t>
            </a:r>
            <a:endParaRPr lang="es-CO" sz="2400" dirty="0">
              <a:solidFill>
                <a:srgbClr val="FFC000"/>
              </a:solidFill>
            </a:endParaRPr>
          </a:p>
        </p:txBody>
      </p:sp>
      <p:cxnSp>
        <p:nvCxnSpPr>
          <p:cNvPr id="6" name="5 Conector recto"/>
          <p:cNvCxnSpPr/>
          <p:nvPr/>
        </p:nvCxnSpPr>
        <p:spPr>
          <a:xfrm>
            <a:off x="2699792" y="5877272"/>
            <a:ext cx="5904656"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3991226"/>
            <a:ext cx="7299582" cy="259880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0171" y="1052736"/>
            <a:ext cx="2630310" cy="272072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6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2800" kern="0" dirty="0" smtClean="0">
                <a:solidFill>
                  <a:srgbClr val="FFC000"/>
                </a:solidFill>
                <a:latin typeface="Calibri" pitchFamily="34" charset="0"/>
                <a:cs typeface="Calibri" pitchFamily="34" charset="0"/>
              </a:rPr>
              <a:t>Acuerdos de EE.UU con Latinoamérica</a:t>
            </a:r>
            <a:endParaRPr lang="es-CO" sz="2800" kern="0" dirty="0">
              <a:solidFill>
                <a:srgbClr val="FFC000"/>
              </a:solidFill>
              <a:latin typeface="Calibri" pitchFamily="34" charset="0"/>
              <a:cs typeface="Calibri" pitchFamily="34" charset="0"/>
            </a:endParaRPr>
          </a:p>
        </p:txBody>
      </p:sp>
      <p:pic>
        <p:nvPicPr>
          <p:cNvPr id="8" name="7 Imagen"/>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Tree>
    <p:extLst>
      <p:ext uri="{BB962C8B-B14F-4D97-AF65-F5344CB8AC3E}">
        <p14:creationId xmlns="" xmlns:p14="http://schemas.microsoft.com/office/powerpoint/2010/main" val="1342584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Redondear rectángulo de esquina diagonal"/>
          <p:cNvSpPr/>
          <p:nvPr/>
        </p:nvSpPr>
        <p:spPr>
          <a:xfrm>
            <a:off x="5232031" y="4545726"/>
            <a:ext cx="3306889" cy="1763594"/>
          </a:xfrm>
          <a:prstGeom prst="round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1422400" fontAlgn="base">
              <a:lnSpc>
                <a:spcPct val="90000"/>
              </a:lnSpc>
              <a:spcBef>
                <a:spcPct val="0"/>
              </a:spcBef>
              <a:spcAft>
                <a:spcPct val="35000"/>
              </a:spcAft>
              <a:defRPr/>
            </a:pPr>
            <a:endParaRPr lang="es-CO" sz="2800" b="1" dirty="0" smtClean="0">
              <a:solidFill>
                <a:srgbClr val="124AA6"/>
              </a:solidFill>
            </a:endParaRPr>
          </a:p>
          <a:p>
            <a:pPr algn="ctr" defTabSz="1422400" fontAlgn="base">
              <a:lnSpc>
                <a:spcPct val="90000"/>
              </a:lnSpc>
              <a:spcBef>
                <a:spcPct val="0"/>
              </a:spcBef>
              <a:spcAft>
                <a:spcPct val="35000"/>
              </a:spcAft>
              <a:defRPr/>
            </a:pPr>
            <a:r>
              <a:rPr lang="es-CO" sz="2800" b="1" dirty="0" smtClean="0">
                <a:solidFill>
                  <a:srgbClr val="124AA6"/>
                </a:solidFill>
              </a:rPr>
              <a:t>El Valle del Cauca es el llamado a ser el eje de conexión entre Asia y EE.UU.</a:t>
            </a:r>
          </a:p>
          <a:p>
            <a:pPr algn="ctr" defTabSz="1422400" fontAlgn="base">
              <a:lnSpc>
                <a:spcPct val="90000"/>
              </a:lnSpc>
              <a:spcBef>
                <a:spcPct val="0"/>
              </a:spcBef>
              <a:spcAft>
                <a:spcPct val="35000"/>
              </a:spcAft>
              <a:defRPr/>
            </a:pPr>
            <a:endParaRPr lang="es-CO" sz="2800" b="1" dirty="0">
              <a:solidFill>
                <a:srgbClr val="124AA6"/>
              </a:solidFill>
            </a:endParaRPr>
          </a:p>
        </p:txBody>
      </p:sp>
      <p:grpSp>
        <p:nvGrpSpPr>
          <p:cNvPr id="13" name="12 Grupo"/>
          <p:cNvGrpSpPr/>
          <p:nvPr/>
        </p:nvGrpSpPr>
        <p:grpSpPr>
          <a:xfrm>
            <a:off x="-95996" y="984758"/>
            <a:ext cx="1433049" cy="953735"/>
            <a:chOff x="18986" y="529654"/>
            <a:chExt cx="1433049" cy="953735"/>
          </a:xfrm>
        </p:grpSpPr>
        <p:grpSp>
          <p:nvGrpSpPr>
            <p:cNvPr id="14" name="13 Grupo"/>
            <p:cNvGrpSpPr/>
            <p:nvPr/>
          </p:nvGrpSpPr>
          <p:grpSpPr>
            <a:xfrm>
              <a:off x="18986" y="529654"/>
              <a:ext cx="1433049" cy="618880"/>
              <a:chOff x="8247386" y="983838"/>
              <a:chExt cx="2695129" cy="921065"/>
            </a:xfrm>
            <a:noFill/>
          </p:grpSpPr>
          <p:pic>
            <p:nvPicPr>
              <p:cNvPr id="16" name="15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505150" y="1021822"/>
                <a:ext cx="1437365" cy="857962"/>
              </a:xfrm>
              <a:prstGeom prst="rect">
                <a:avLst/>
              </a:prstGeom>
              <a:grpFill/>
              <a:ln w="19050">
                <a:noFill/>
              </a:ln>
            </p:spPr>
          </p:pic>
          <p:pic>
            <p:nvPicPr>
              <p:cNvPr id="20" name="19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8247386" y="983838"/>
                <a:ext cx="1535240" cy="921065"/>
              </a:xfrm>
              <a:prstGeom prst="rect">
                <a:avLst/>
              </a:prstGeom>
              <a:grpFill/>
              <a:ln>
                <a:noFill/>
              </a:ln>
            </p:spPr>
          </p:pic>
        </p:grpSp>
        <p:pic>
          <p:nvPicPr>
            <p:cNvPr id="15" name="14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80969" y="1052736"/>
              <a:ext cx="634647" cy="430653"/>
            </a:xfrm>
            <a:prstGeom prst="rect">
              <a:avLst/>
            </a:prstGeom>
          </p:spPr>
        </p:pic>
      </p:grpSp>
      <p:sp>
        <p:nvSpPr>
          <p:cNvPr id="17" name="16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lvl="0">
              <a:defRPr/>
            </a:pPr>
            <a:r>
              <a:rPr lang="es-CO" sz="2400" b="1" kern="0" dirty="0">
                <a:solidFill>
                  <a:srgbClr val="FFC000"/>
                </a:solidFill>
                <a:latin typeface="Calibri" pitchFamily="34" charset="0"/>
                <a:cs typeface="Calibri" pitchFamily="34" charset="0"/>
              </a:rPr>
              <a:t>Retos de </a:t>
            </a:r>
            <a:r>
              <a:rPr lang="es-CO" sz="2400" b="1" kern="0" dirty="0" smtClean="0">
                <a:solidFill>
                  <a:srgbClr val="FFC000"/>
                </a:solidFill>
                <a:latin typeface="Calibri" pitchFamily="34" charset="0"/>
                <a:cs typeface="Calibri" pitchFamily="34" charset="0"/>
              </a:rPr>
              <a:t>del Valle del Cauca  frente a los TLC</a:t>
            </a:r>
            <a:endParaRPr lang="es-CO" sz="2400" b="1" kern="0" dirty="0">
              <a:solidFill>
                <a:srgbClr val="FFC000"/>
              </a:solidFill>
              <a:latin typeface="Calibri" pitchFamily="34" charset="0"/>
              <a:cs typeface="Calibri" pitchFamily="34" charset="0"/>
            </a:endParaRPr>
          </a:p>
        </p:txBody>
      </p:sp>
      <p:pic>
        <p:nvPicPr>
          <p:cNvPr id="18" name="17 Imagen"/>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
        <p:nvSpPr>
          <p:cNvPr id="11" name="10 Rectángulo redondeado"/>
          <p:cNvSpPr/>
          <p:nvPr/>
        </p:nvSpPr>
        <p:spPr>
          <a:xfrm>
            <a:off x="1634778" y="854843"/>
            <a:ext cx="7061149" cy="1736646"/>
          </a:xfrm>
          <a:prstGeom prst="roundRect">
            <a:avLst/>
          </a:prstGeom>
          <a:solidFill>
            <a:srgbClr val="FFCD2D"/>
          </a:solidFill>
          <a:ln>
            <a:solidFill>
              <a:schemeClr val="accent1">
                <a:lumMod val="75000"/>
              </a:schemeClr>
            </a:solidFill>
            <a:prstDash val="dash"/>
          </a:ln>
        </p:spPr>
        <p:txBody>
          <a:bodyPr wrap="square" rtlCol="0">
            <a:spAutoFit/>
          </a:bodyPr>
          <a:lstStyle/>
          <a:p>
            <a:pPr algn="ctr"/>
            <a:r>
              <a:rPr lang="es-CO" sz="3200" b="1" dirty="0">
                <a:solidFill>
                  <a:schemeClr val="accent1">
                    <a:lumMod val="75000"/>
                  </a:schemeClr>
                </a:solidFill>
              </a:rPr>
              <a:t>Convertirse en plataforma </a:t>
            </a:r>
            <a:r>
              <a:rPr lang="es-CO" sz="3200" b="1" dirty="0" smtClean="0">
                <a:solidFill>
                  <a:schemeClr val="accent1">
                    <a:lumMod val="75000"/>
                  </a:schemeClr>
                </a:solidFill>
              </a:rPr>
              <a:t>de  </a:t>
            </a:r>
            <a:r>
              <a:rPr lang="es-CO" sz="3200" b="1" dirty="0">
                <a:solidFill>
                  <a:schemeClr val="accent1">
                    <a:lumMod val="75000"/>
                  </a:schemeClr>
                </a:solidFill>
              </a:rPr>
              <a:t>exportación </a:t>
            </a:r>
            <a:r>
              <a:rPr lang="es-CO" sz="3200" b="1" dirty="0" smtClean="0">
                <a:solidFill>
                  <a:schemeClr val="accent1">
                    <a:lumMod val="75000"/>
                  </a:schemeClr>
                </a:solidFill>
              </a:rPr>
              <a:t>de países Asiáticos sin TLC hacia </a:t>
            </a:r>
            <a:r>
              <a:rPr lang="es-CO" sz="3200" b="1" dirty="0">
                <a:solidFill>
                  <a:schemeClr val="accent1">
                    <a:lumMod val="75000"/>
                  </a:schemeClr>
                </a:solidFill>
              </a:rPr>
              <a:t>EE.UU</a:t>
            </a:r>
          </a:p>
        </p:txBody>
      </p:sp>
      <p:pic>
        <p:nvPicPr>
          <p:cNvPr id="3075"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86699" y="2492896"/>
            <a:ext cx="4203038" cy="3626815"/>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 name="27 Imagen"/>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059832" y="4704292"/>
            <a:ext cx="546054" cy="471799"/>
          </a:xfrm>
          <a:prstGeom prst="ellipse">
            <a:avLst/>
          </a:prstGeom>
          <a:scene3d>
            <a:camera prst="orthographicFront"/>
            <a:lightRig rig="threePt" dir="t"/>
          </a:scene3d>
          <a:sp3d>
            <a:bevelT/>
          </a:sp3d>
        </p:spPr>
      </p:pic>
      <p:cxnSp>
        <p:nvCxnSpPr>
          <p:cNvPr id="6" name="5 Conector recto de flecha"/>
          <p:cNvCxnSpPr/>
          <p:nvPr/>
        </p:nvCxnSpPr>
        <p:spPr>
          <a:xfrm>
            <a:off x="954916" y="4632136"/>
            <a:ext cx="2125906" cy="288032"/>
          </a:xfrm>
          <a:prstGeom prst="straightConnector1">
            <a:avLst/>
          </a:prstGeom>
          <a:ln w="19050">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3072" name="3071 Imagen"/>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881826" y="2716759"/>
            <a:ext cx="1398029" cy="1494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6" descr="http://vs.moe.edu.sg/public_images/singapore_flag.gif"/>
          <p:cNvPicPr>
            <a:picLocks noChangeAspect="1" noChangeArrowheads="1" noCrop="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257379" y="4017590"/>
            <a:ext cx="461963" cy="28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12" descr="http://3.bp.blogspot.com/_rTJ1M07yw3w/TH23W9HwIgI/AAAAAAAADr8/xQK2SalO4eI/s1600/malaysia-flag-waving.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092280" y="3201785"/>
            <a:ext cx="792162"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14" descr="http://motoki-y.sakura.ne.jp/illust/flag/flag_of_vietnam.gif"/>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351569" y="3915778"/>
            <a:ext cx="431800"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8" descr="http://omgtoptens.com/wp-content/uploads/2012/07/republic-of-korea-largest-army.gif"/>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004577" y="2924944"/>
            <a:ext cx="576263" cy="38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6" descr="http://www.bussthaiguides.com/images/Animated-Flag-Thailand.gif"/>
          <p:cNvPicPr>
            <a:picLocks noChangeAspect="1" noChangeArrowheads="1" noCrop="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292708" y="3608185"/>
            <a:ext cx="504825" cy="331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26 Flecha curvada hacia arriba"/>
          <p:cNvSpPr/>
          <p:nvPr/>
        </p:nvSpPr>
        <p:spPr>
          <a:xfrm rot="15379498" flipV="1">
            <a:off x="2386501" y="4413867"/>
            <a:ext cx="776116" cy="328043"/>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0" name="29 Flecha curvada hacia arriba"/>
          <p:cNvSpPr/>
          <p:nvPr/>
        </p:nvSpPr>
        <p:spPr>
          <a:xfrm rot="1731264">
            <a:off x="966649" y="4544969"/>
            <a:ext cx="2474893" cy="546886"/>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 xmlns:p14="http://schemas.microsoft.com/office/powerpoint/2010/main" val="11829284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900"/>
                                        <p:tgtEl>
                                          <p:spTgt spid="7"/>
                                        </p:tgtEl>
                                      </p:cBhvr>
                                    </p:animEffect>
                                  </p:childTnLst>
                                </p:cTn>
                              </p:par>
                            </p:childTnLst>
                          </p:cTn>
                        </p:par>
                        <p:par>
                          <p:cTn id="8" fill="hold">
                            <p:stCondLst>
                              <p:cond delay="9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circle(in)">
                                      <p:cBhvr>
                                        <p:cTn id="14" dur="2000"/>
                                        <p:tgtEl>
                                          <p:spTgt spid="30"/>
                                        </p:tgtEl>
                                      </p:cBhvr>
                                    </p:animEffect>
                                  </p:childTnLst>
                                </p:cTn>
                              </p:par>
                            </p:childTnLst>
                          </p:cTn>
                        </p:par>
                        <p:par>
                          <p:cTn id="15" fill="hold">
                            <p:stCondLst>
                              <p:cond delay="2900"/>
                            </p:stCondLst>
                            <p:childTnLst>
                              <p:par>
                                <p:cTn id="16" presetID="6"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ircle(in)">
                                      <p:cBhvr>
                                        <p:cTn id="1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1219427733"/>
              </p:ext>
            </p:extLst>
          </p:nvPr>
        </p:nvGraphicFramePr>
        <p:xfrm>
          <a:off x="508318" y="1052736"/>
          <a:ext cx="8072493" cy="4999619"/>
        </p:xfrm>
        <a:graphic>
          <a:graphicData uri="http://schemas.openxmlformats.org/drawingml/2006/table">
            <a:tbl>
              <a:tblPr/>
              <a:tblGrid>
                <a:gridCol w="1692050"/>
                <a:gridCol w="2227869"/>
                <a:gridCol w="2093913"/>
                <a:gridCol w="2058661"/>
              </a:tblGrid>
              <a:tr h="491939">
                <a:tc gridSpan="4">
                  <a:txBody>
                    <a:bodyPr/>
                    <a:lstStyle/>
                    <a:p>
                      <a:pPr algn="ctr" fontAlgn="ctr"/>
                      <a:r>
                        <a:rPr lang="es-CO" sz="1800" b="0" i="0" u="none" strike="noStrike" dirty="0">
                          <a:solidFill>
                            <a:srgbClr val="124AA6"/>
                          </a:solidFill>
                          <a:latin typeface="Arial"/>
                        </a:rPr>
                        <a:t> </a:t>
                      </a:r>
                      <a:r>
                        <a:rPr lang="es-CO" sz="1800" b="1" i="0" u="none" strike="noStrike" dirty="0">
                          <a:solidFill>
                            <a:srgbClr val="124AA6"/>
                          </a:solidFill>
                          <a:latin typeface="Arial"/>
                        </a:rPr>
                        <a:t>PAISES QUE MAS PAGAN IMPUESTOS EN EE.UU.</a:t>
                      </a:r>
                      <a:br>
                        <a:rPr lang="es-CO" sz="1800" b="1" i="0" u="none" strike="noStrike" dirty="0">
                          <a:solidFill>
                            <a:srgbClr val="124AA6"/>
                          </a:solidFill>
                          <a:latin typeface="Arial"/>
                        </a:rPr>
                      </a:br>
                      <a:r>
                        <a:rPr lang="es-CO" sz="1800" b="1" i="0" u="none" strike="noStrike" dirty="0">
                          <a:solidFill>
                            <a:srgbClr val="124AA6"/>
                          </a:solidFill>
                          <a:latin typeface="Arial"/>
                        </a:rPr>
                        <a:t>MILLONES USD – 2011</a:t>
                      </a:r>
                      <a:endParaRPr lang="es-CO" sz="1800" b="0" i="0" u="none" strike="noStrike" dirty="0">
                        <a:solidFill>
                          <a:srgbClr val="124AA6"/>
                        </a:solidFill>
                        <a:latin typeface="Arial"/>
                      </a:endParaRP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DBE5F1"/>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983879">
                <a:tc>
                  <a:txBody>
                    <a:bodyPr/>
                    <a:lstStyle/>
                    <a:p>
                      <a:pPr algn="ctr" fontAlgn="ctr"/>
                      <a:r>
                        <a:rPr lang="es-CO" sz="1800" b="1" i="0" u="none" strike="noStrike" dirty="0">
                          <a:solidFill>
                            <a:srgbClr val="124AA6"/>
                          </a:solidFill>
                          <a:latin typeface="Arial"/>
                        </a:rPr>
                        <a:t>PAIS </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DBE5F1"/>
                    </a:solidFill>
                  </a:tcPr>
                </a:tc>
                <a:tc>
                  <a:txBody>
                    <a:bodyPr/>
                    <a:lstStyle/>
                    <a:p>
                      <a:pPr algn="ctr" fontAlgn="ctr"/>
                      <a:r>
                        <a:rPr lang="es-CO" sz="1800" b="1" i="0" u="none" strike="noStrike" dirty="0">
                          <a:solidFill>
                            <a:srgbClr val="124AA6"/>
                          </a:solidFill>
                          <a:latin typeface="Arial"/>
                        </a:rPr>
                        <a:t> VALOR PAGADO EN </a:t>
                      </a:r>
                      <a:r>
                        <a:rPr lang="es-CO" sz="1800" b="1" i="0" u="none" strike="noStrike" dirty="0" smtClean="0">
                          <a:solidFill>
                            <a:srgbClr val="124AA6"/>
                          </a:solidFill>
                          <a:latin typeface="Arial"/>
                        </a:rPr>
                        <a:t>IMPUESTOS</a:t>
                      </a:r>
                      <a:endParaRPr lang="es-CO" sz="1800" b="1" i="0" u="none" strike="noStrike" dirty="0">
                        <a:solidFill>
                          <a:srgbClr val="124AA6"/>
                        </a:solidFill>
                        <a:latin typeface="Arial"/>
                      </a:endParaRP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DBE5F1"/>
                    </a:solidFill>
                  </a:tcPr>
                </a:tc>
                <a:tc>
                  <a:txBody>
                    <a:bodyPr/>
                    <a:lstStyle/>
                    <a:p>
                      <a:pPr algn="ctr" fontAlgn="ctr"/>
                      <a:r>
                        <a:rPr lang="es-CO" sz="1800" b="1" i="0" u="none" strike="noStrike" dirty="0">
                          <a:solidFill>
                            <a:srgbClr val="124AA6"/>
                          </a:solidFill>
                          <a:latin typeface="Arial"/>
                        </a:rPr>
                        <a:t> % </a:t>
                      </a:r>
                      <a:r>
                        <a:rPr lang="es-CO" sz="1800" b="1" i="0" u="none" strike="noStrike" dirty="0" smtClean="0">
                          <a:solidFill>
                            <a:srgbClr val="124AA6"/>
                          </a:solidFill>
                          <a:latin typeface="Arial"/>
                        </a:rPr>
                        <a:t>IMPORTADO </a:t>
                      </a:r>
                      <a:r>
                        <a:rPr lang="es-CO" sz="1800" b="1" i="0" u="none" strike="noStrike" dirty="0">
                          <a:solidFill>
                            <a:srgbClr val="124AA6"/>
                          </a:solidFill>
                          <a:latin typeface="Arial"/>
                        </a:rPr>
                        <a:t>QUE FUE GRAVADO </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DBE5F1"/>
                    </a:solidFill>
                  </a:tcPr>
                </a:tc>
                <a:tc>
                  <a:txBody>
                    <a:bodyPr/>
                    <a:lstStyle/>
                    <a:p>
                      <a:pPr algn="ctr" fontAlgn="ctr"/>
                      <a:r>
                        <a:rPr lang="es-CO" sz="1800" b="1" i="0" u="none" strike="noStrike" dirty="0">
                          <a:solidFill>
                            <a:srgbClr val="124AA6"/>
                          </a:solidFill>
                          <a:latin typeface="Arial"/>
                        </a:rPr>
                        <a:t>ARANCEL EFECTIVO PROMEDIO</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DBE5F1"/>
                    </a:solidFill>
                  </a:tcPr>
                </a:tc>
              </a:tr>
              <a:tr h="245970">
                <a:tc>
                  <a:txBody>
                    <a:bodyPr/>
                    <a:lstStyle/>
                    <a:p>
                      <a:pPr algn="l" fontAlgn="ctr"/>
                      <a:r>
                        <a:rPr lang="es-CO" sz="2000" b="0" i="0" u="none" strike="noStrike">
                          <a:solidFill>
                            <a:srgbClr val="124AA6"/>
                          </a:solidFill>
                          <a:latin typeface="Arial"/>
                        </a:rPr>
                        <a:t>TOTAL</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28,618</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31.0%</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4.2%</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r>
              <a:tr h="245970">
                <a:tc>
                  <a:txBody>
                    <a:bodyPr/>
                    <a:lstStyle/>
                    <a:p>
                      <a:pPr algn="l" fontAlgn="ctr"/>
                      <a:r>
                        <a:rPr lang="es-CO" sz="2000" b="0" i="0" u="none" strike="noStrike" dirty="0">
                          <a:solidFill>
                            <a:srgbClr val="124AA6"/>
                          </a:solidFill>
                          <a:latin typeface="Arial"/>
                        </a:rPr>
                        <a:t>China</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c>
                  <a:txBody>
                    <a:bodyPr/>
                    <a:lstStyle/>
                    <a:p>
                      <a:pPr algn="r" fontAlgn="ctr"/>
                      <a:r>
                        <a:rPr lang="es-CO" sz="2000" b="0" i="0" u="none" strike="noStrike" dirty="0">
                          <a:solidFill>
                            <a:srgbClr val="124AA6"/>
                          </a:solidFill>
                          <a:latin typeface="Arial"/>
                        </a:rPr>
                        <a:t>12,727</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c>
                  <a:txBody>
                    <a:bodyPr/>
                    <a:lstStyle/>
                    <a:p>
                      <a:pPr algn="r" fontAlgn="ctr"/>
                      <a:r>
                        <a:rPr lang="es-CO" sz="2000" b="0" i="0" u="none" strike="noStrike" dirty="0">
                          <a:solidFill>
                            <a:srgbClr val="124AA6"/>
                          </a:solidFill>
                          <a:latin typeface="Arial"/>
                        </a:rPr>
                        <a:t>42.7%</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c>
                  <a:txBody>
                    <a:bodyPr/>
                    <a:lstStyle/>
                    <a:p>
                      <a:pPr algn="r" fontAlgn="ctr"/>
                      <a:r>
                        <a:rPr lang="es-CO" sz="2000" b="0" i="0" u="none" strike="noStrike" dirty="0">
                          <a:solidFill>
                            <a:srgbClr val="124AA6"/>
                          </a:solidFill>
                          <a:latin typeface="Arial"/>
                        </a:rPr>
                        <a:t>7.5%</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r>
              <a:tr h="245970">
                <a:tc>
                  <a:txBody>
                    <a:bodyPr/>
                    <a:lstStyle/>
                    <a:p>
                      <a:pPr algn="l" fontAlgn="ctr"/>
                      <a:r>
                        <a:rPr lang="es-CO" sz="2000" b="0" i="0" u="none" strike="noStrike" dirty="0">
                          <a:solidFill>
                            <a:srgbClr val="124AA6"/>
                          </a:solidFill>
                          <a:latin typeface="Arial"/>
                        </a:rPr>
                        <a:t>Japón</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c>
                  <a:txBody>
                    <a:bodyPr/>
                    <a:lstStyle/>
                    <a:p>
                      <a:pPr algn="r" fontAlgn="ctr"/>
                      <a:r>
                        <a:rPr lang="es-CO" sz="2000" b="0" i="0" u="none" strike="noStrike" dirty="0">
                          <a:solidFill>
                            <a:srgbClr val="124AA6"/>
                          </a:solidFill>
                          <a:latin typeface="Arial"/>
                        </a:rPr>
                        <a:t>2,128</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c>
                  <a:txBody>
                    <a:bodyPr/>
                    <a:lstStyle/>
                    <a:p>
                      <a:pPr algn="r" fontAlgn="ctr"/>
                      <a:r>
                        <a:rPr lang="es-CO" sz="2000" b="0" i="0" u="none" strike="noStrike">
                          <a:solidFill>
                            <a:srgbClr val="124AA6"/>
                          </a:solidFill>
                          <a:latin typeface="Arial"/>
                        </a:rPr>
                        <a:t>55.7%</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c>
                  <a:txBody>
                    <a:bodyPr/>
                    <a:lstStyle/>
                    <a:p>
                      <a:pPr algn="r" fontAlgn="ctr"/>
                      <a:r>
                        <a:rPr lang="es-CO" sz="2000" b="0" i="0" u="none" strike="noStrike" dirty="0">
                          <a:solidFill>
                            <a:srgbClr val="124AA6"/>
                          </a:solidFill>
                          <a:latin typeface="Arial"/>
                        </a:rPr>
                        <a:t>3.0%</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r>
              <a:tr h="245970">
                <a:tc>
                  <a:txBody>
                    <a:bodyPr/>
                    <a:lstStyle/>
                    <a:p>
                      <a:pPr algn="l" fontAlgn="ctr"/>
                      <a:r>
                        <a:rPr lang="es-CO" sz="2000" b="0" i="0" u="none" strike="noStrike" dirty="0">
                          <a:solidFill>
                            <a:srgbClr val="124AA6"/>
                          </a:solidFill>
                          <a:latin typeface="Arial"/>
                        </a:rPr>
                        <a:t>Vietnam</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c>
                  <a:txBody>
                    <a:bodyPr/>
                    <a:lstStyle/>
                    <a:p>
                      <a:pPr algn="r" fontAlgn="ctr"/>
                      <a:r>
                        <a:rPr lang="es-CO" sz="2000" b="0" i="0" u="none" strike="noStrike" dirty="0">
                          <a:solidFill>
                            <a:srgbClr val="124AA6"/>
                          </a:solidFill>
                          <a:latin typeface="Arial"/>
                        </a:rPr>
                        <a:t>1,564</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c>
                  <a:txBody>
                    <a:bodyPr/>
                    <a:lstStyle/>
                    <a:p>
                      <a:pPr algn="r" fontAlgn="ctr"/>
                      <a:r>
                        <a:rPr lang="es-CO" sz="2000" b="0" i="0" u="none" strike="noStrike" dirty="0">
                          <a:solidFill>
                            <a:srgbClr val="124AA6"/>
                          </a:solidFill>
                          <a:latin typeface="Arial"/>
                        </a:rPr>
                        <a:t>64.8%</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c>
                  <a:txBody>
                    <a:bodyPr/>
                    <a:lstStyle/>
                    <a:p>
                      <a:pPr algn="r" fontAlgn="ctr"/>
                      <a:r>
                        <a:rPr lang="es-CO" sz="2000" b="0" i="0" u="none" strike="noStrike" dirty="0">
                          <a:solidFill>
                            <a:srgbClr val="124AA6"/>
                          </a:solidFill>
                          <a:latin typeface="Arial"/>
                        </a:rPr>
                        <a:t>13.9%</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r>
              <a:tr h="245970">
                <a:tc>
                  <a:txBody>
                    <a:bodyPr/>
                    <a:lstStyle/>
                    <a:p>
                      <a:pPr algn="l" fontAlgn="ctr"/>
                      <a:r>
                        <a:rPr lang="es-CO" sz="2000" b="0" i="0" u="none" strike="noStrike">
                          <a:solidFill>
                            <a:srgbClr val="124AA6"/>
                          </a:solidFill>
                          <a:latin typeface="Arial"/>
                        </a:rPr>
                        <a:t>Alemania</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1,487</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52.2%</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3.0%</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r>
              <a:tr h="245970">
                <a:tc>
                  <a:txBody>
                    <a:bodyPr/>
                    <a:lstStyle/>
                    <a:p>
                      <a:pPr algn="l" fontAlgn="ctr"/>
                      <a:r>
                        <a:rPr lang="es-CO" sz="2000" b="0" i="0" u="none" strike="noStrike">
                          <a:solidFill>
                            <a:srgbClr val="124AA6"/>
                          </a:solidFill>
                          <a:latin typeface="Arial"/>
                        </a:rPr>
                        <a:t>Indonesia</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dirty="0">
                          <a:solidFill>
                            <a:srgbClr val="124AA6"/>
                          </a:solidFill>
                          <a:latin typeface="Arial"/>
                        </a:rPr>
                        <a:t>1,102</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43.3%</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13.4%</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r>
              <a:tr h="245970">
                <a:tc>
                  <a:txBody>
                    <a:bodyPr/>
                    <a:lstStyle/>
                    <a:p>
                      <a:pPr algn="l" fontAlgn="ctr"/>
                      <a:r>
                        <a:rPr lang="es-CO" sz="2000" b="0" i="0" u="none" strike="noStrike">
                          <a:solidFill>
                            <a:srgbClr val="124AA6"/>
                          </a:solidFill>
                          <a:latin typeface="Arial"/>
                        </a:rPr>
                        <a:t>India</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888</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36.8%</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6.7%</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r>
              <a:tr h="245970">
                <a:tc>
                  <a:txBody>
                    <a:bodyPr/>
                    <a:lstStyle/>
                    <a:p>
                      <a:pPr algn="l" fontAlgn="ctr"/>
                      <a:r>
                        <a:rPr lang="es-CO" sz="2000" b="0" i="0" u="none" strike="noStrike">
                          <a:solidFill>
                            <a:srgbClr val="124AA6"/>
                          </a:solidFill>
                          <a:latin typeface="Arial"/>
                        </a:rPr>
                        <a:t>Italia</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812</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dirty="0">
                          <a:solidFill>
                            <a:srgbClr val="124AA6"/>
                          </a:solidFill>
                          <a:latin typeface="Arial"/>
                        </a:rPr>
                        <a:t>53.2%</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4.6%</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r>
              <a:tr h="245970">
                <a:tc>
                  <a:txBody>
                    <a:bodyPr/>
                    <a:lstStyle/>
                    <a:p>
                      <a:pPr algn="l" fontAlgn="ctr"/>
                      <a:r>
                        <a:rPr lang="es-CO" sz="2000" b="0" i="0" u="none" strike="noStrike">
                          <a:solidFill>
                            <a:srgbClr val="124AA6"/>
                          </a:solidFill>
                          <a:latin typeface="Arial"/>
                        </a:rPr>
                        <a:t>Corea</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806</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dirty="0">
                          <a:solidFill>
                            <a:srgbClr val="124AA6"/>
                          </a:solidFill>
                          <a:latin typeface="Arial"/>
                        </a:rPr>
                        <a:t>47.2%</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3.1%</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r>
              <a:tr h="245970">
                <a:tc>
                  <a:txBody>
                    <a:bodyPr/>
                    <a:lstStyle/>
                    <a:p>
                      <a:pPr algn="l" fontAlgn="ctr"/>
                      <a:r>
                        <a:rPr lang="es-CO" sz="2000" b="0" i="0" u="none" strike="noStrike">
                          <a:solidFill>
                            <a:srgbClr val="124AA6"/>
                          </a:solidFill>
                          <a:latin typeface="Arial"/>
                        </a:rPr>
                        <a:t>Bangladesh</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746</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dirty="0">
                          <a:solidFill>
                            <a:srgbClr val="124AA6"/>
                          </a:solidFill>
                          <a:latin typeface="Arial"/>
                        </a:rPr>
                        <a:t>96.7%</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c>
                  <a:txBody>
                    <a:bodyPr/>
                    <a:lstStyle/>
                    <a:p>
                      <a:pPr algn="r" fontAlgn="ctr"/>
                      <a:r>
                        <a:rPr lang="es-CO" sz="2000" b="0" i="0" u="none" strike="noStrike">
                          <a:solidFill>
                            <a:srgbClr val="124AA6"/>
                          </a:solidFill>
                          <a:latin typeface="Arial"/>
                        </a:rPr>
                        <a:t>15.9%</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tcPr>
                </a:tc>
              </a:tr>
              <a:tr h="245970">
                <a:tc>
                  <a:txBody>
                    <a:bodyPr/>
                    <a:lstStyle/>
                    <a:p>
                      <a:pPr algn="l" fontAlgn="ctr"/>
                      <a:r>
                        <a:rPr lang="es-CO" sz="2000" b="0" i="0" u="none" strike="noStrike" dirty="0">
                          <a:solidFill>
                            <a:srgbClr val="124AA6"/>
                          </a:solidFill>
                          <a:latin typeface="Arial"/>
                        </a:rPr>
                        <a:t>Taiwán</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c>
                  <a:txBody>
                    <a:bodyPr/>
                    <a:lstStyle/>
                    <a:p>
                      <a:pPr algn="r" fontAlgn="ctr"/>
                      <a:r>
                        <a:rPr lang="es-CO" sz="2000" b="0" i="0" u="none" strike="noStrike" dirty="0">
                          <a:solidFill>
                            <a:srgbClr val="124AA6"/>
                          </a:solidFill>
                          <a:latin typeface="Arial"/>
                        </a:rPr>
                        <a:t>621</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c>
                  <a:txBody>
                    <a:bodyPr/>
                    <a:lstStyle/>
                    <a:p>
                      <a:pPr algn="r" fontAlgn="ctr"/>
                      <a:r>
                        <a:rPr lang="es-CO" sz="2000" b="0" i="0" u="none" strike="noStrike" dirty="0">
                          <a:solidFill>
                            <a:srgbClr val="124AA6"/>
                          </a:solidFill>
                          <a:latin typeface="Arial"/>
                        </a:rPr>
                        <a:t>32.6%</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c>
                  <a:txBody>
                    <a:bodyPr/>
                    <a:lstStyle/>
                    <a:p>
                      <a:pPr algn="r" fontAlgn="ctr"/>
                      <a:r>
                        <a:rPr lang="es-CO" sz="2000" b="0" i="0" u="none" strike="noStrike" dirty="0">
                          <a:solidFill>
                            <a:srgbClr val="124AA6"/>
                          </a:solidFill>
                          <a:latin typeface="Arial"/>
                        </a:rPr>
                        <a:t>4.6%</a:t>
                      </a:r>
                    </a:p>
                  </a:txBody>
                  <a:tcPr marL="9525" marR="9525" marT="9525" marB="0" anchor="ctr">
                    <a:lnL w="9525" cap="flat" cmpd="sng" algn="ctr">
                      <a:solidFill>
                        <a:schemeClr val="bg2">
                          <a:lumMod val="85000"/>
                        </a:schemeClr>
                      </a:solidFill>
                      <a:prstDash val="solid"/>
                      <a:round/>
                      <a:headEnd type="none" w="med" len="med"/>
                      <a:tailEnd type="none" w="med" len="med"/>
                    </a:lnL>
                    <a:lnR w="9525" cap="flat" cmpd="sng" algn="ctr">
                      <a:solidFill>
                        <a:schemeClr val="bg2">
                          <a:lumMod val="85000"/>
                        </a:schemeClr>
                      </a:solidFill>
                      <a:prstDash val="solid"/>
                      <a:round/>
                      <a:headEnd type="none" w="med" len="med"/>
                      <a:tailEnd type="none" w="med" len="med"/>
                    </a:lnR>
                    <a:lnT w="9525" cap="flat" cmpd="sng" algn="ctr">
                      <a:solidFill>
                        <a:schemeClr val="bg2">
                          <a:lumMod val="85000"/>
                        </a:schemeClr>
                      </a:solidFill>
                      <a:prstDash val="solid"/>
                      <a:round/>
                      <a:headEnd type="none" w="med" len="med"/>
                      <a:tailEnd type="none" w="med" len="med"/>
                    </a:lnT>
                    <a:lnB w="9525" cap="flat" cmpd="sng" algn="ctr">
                      <a:solidFill>
                        <a:schemeClr val="bg2">
                          <a:lumMod val="85000"/>
                        </a:schemeClr>
                      </a:solidFill>
                      <a:prstDash val="solid"/>
                      <a:round/>
                      <a:headEnd type="none" w="med" len="med"/>
                      <a:tailEnd type="none" w="med" len="med"/>
                    </a:lnB>
                    <a:solidFill>
                      <a:srgbClr val="FFC000"/>
                    </a:solidFill>
                  </a:tcPr>
                </a:tc>
              </a:tr>
            </a:tbl>
          </a:graphicData>
        </a:graphic>
      </p:graphicFrame>
      <p:sp>
        <p:nvSpPr>
          <p:cNvPr id="7" name="6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lvl="0">
              <a:defRPr/>
            </a:pPr>
            <a:r>
              <a:rPr lang="es-CO" sz="2400" b="1" kern="0" dirty="0">
                <a:solidFill>
                  <a:srgbClr val="FFC000"/>
                </a:solidFill>
                <a:latin typeface="Calibri" pitchFamily="34" charset="0"/>
                <a:cs typeface="Calibri" pitchFamily="34" charset="0"/>
              </a:rPr>
              <a:t>Retos de </a:t>
            </a:r>
            <a:r>
              <a:rPr lang="es-CO" sz="2400" b="1" kern="0" dirty="0" smtClean="0">
                <a:solidFill>
                  <a:srgbClr val="FFC000"/>
                </a:solidFill>
                <a:latin typeface="Calibri" pitchFamily="34" charset="0"/>
                <a:cs typeface="Calibri" pitchFamily="34" charset="0"/>
              </a:rPr>
              <a:t>del Valle del Cauca  </a:t>
            </a:r>
            <a:r>
              <a:rPr lang="es-CO" sz="2400" b="1" kern="0" dirty="0">
                <a:solidFill>
                  <a:srgbClr val="FFC000"/>
                </a:solidFill>
                <a:latin typeface="Calibri" pitchFamily="34" charset="0"/>
                <a:cs typeface="Calibri" pitchFamily="34" charset="0"/>
              </a:rPr>
              <a:t>frente a los TLC</a:t>
            </a:r>
          </a:p>
        </p:txBody>
      </p:sp>
      <p:pic>
        <p:nvPicPr>
          <p:cNvPr id="8" name="7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Tree>
    <p:extLst>
      <p:ext uri="{BB962C8B-B14F-4D97-AF65-F5344CB8AC3E}">
        <p14:creationId xmlns="" xmlns:p14="http://schemas.microsoft.com/office/powerpoint/2010/main" val="4039464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413516" y="3240446"/>
            <a:ext cx="3553957" cy="1736646"/>
          </a:xfrm>
          <a:prstGeom prst="roundRect">
            <a:avLst/>
          </a:prstGeom>
          <a:solidFill>
            <a:schemeClr val="bg1">
              <a:lumMod val="95000"/>
            </a:schemeClr>
          </a:solidFill>
          <a:ln>
            <a:solidFill>
              <a:schemeClr val="accent1">
                <a:lumMod val="75000"/>
              </a:schemeClr>
            </a:solidFill>
            <a:prstDash val="dash"/>
          </a:ln>
        </p:spPr>
        <p:txBody>
          <a:bodyPr wrap="square" rtlCol="0">
            <a:spAutoFit/>
          </a:bodyPr>
          <a:lstStyle/>
          <a:p>
            <a:pPr algn="ctr"/>
            <a:r>
              <a:rPr lang="es-CO" sz="3200" b="1" dirty="0" smtClean="0">
                <a:solidFill>
                  <a:schemeClr val="accent1">
                    <a:lumMod val="75000"/>
                  </a:schemeClr>
                </a:solidFill>
              </a:rPr>
              <a:t>Fenómeno mundial de Relocalización</a:t>
            </a:r>
            <a:endParaRPr lang="es-CO" sz="3200" b="1" dirty="0">
              <a:solidFill>
                <a:schemeClr val="accent1">
                  <a:lumMod val="75000"/>
                </a:schemeClr>
              </a:solidFill>
            </a:endParaRPr>
          </a:p>
        </p:txBody>
      </p:sp>
      <p:sp>
        <p:nvSpPr>
          <p:cNvPr id="4" name="3 CuadroTexto"/>
          <p:cNvSpPr txBox="1"/>
          <p:nvPr/>
        </p:nvSpPr>
        <p:spPr>
          <a:xfrm>
            <a:off x="5181609" y="2230300"/>
            <a:ext cx="3553957" cy="783193"/>
          </a:xfrm>
          <a:prstGeom prst="roundRect">
            <a:avLst/>
          </a:prstGeom>
          <a:solidFill>
            <a:schemeClr val="bg1"/>
          </a:solidFill>
          <a:ln>
            <a:solidFill>
              <a:schemeClr val="accent1">
                <a:lumMod val="75000"/>
              </a:schemeClr>
            </a:solidFill>
            <a:prstDash val="dash"/>
          </a:ln>
        </p:spPr>
        <p:txBody>
          <a:bodyPr wrap="square" rtlCol="0">
            <a:spAutoFit/>
          </a:bodyPr>
          <a:lstStyle/>
          <a:p>
            <a:pPr algn="ctr"/>
            <a:r>
              <a:rPr lang="es-CO" sz="2000" dirty="0" smtClean="0">
                <a:solidFill>
                  <a:schemeClr val="accent1">
                    <a:lumMod val="75000"/>
                  </a:schemeClr>
                </a:solidFill>
              </a:rPr>
              <a:t>Incremento de los precios de los combustibles</a:t>
            </a:r>
            <a:endParaRPr lang="es-CO" sz="2000" dirty="0">
              <a:solidFill>
                <a:schemeClr val="accent1">
                  <a:lumMod val="75000"/>
                </a:schemeClr>
              </a:solidFill>
            </a:endParaRPr>
          </a:p>
        </p:txBody>
      </p:sp>
      <p:sp>
        <p:nvSpPr>
          <p:cNvPr id="5" name="4 CuadroTexto"/>
          <p:cNvSpPr txBox="1"/>
          <p:nvPr/>
        </p:nvSpPr>
        <p:spPr>
          <a:xfrm>
            <a:off x="5185896" y="5266447"/>
            <a:ext cx="3553957" cy="783193"/>
          </a:xfrm>
          <a:prstGeom prst="roundRect">
            <a:avLst/>
          </a:prstGeom>
          <a:solidFill>
            <a:schemeClr val="bg1"/>
          </a:solidFill>
          <a:ln>
            <a:solidFill>
              <a:schemeClr val="accent1">
                <a:lumMod val="75000"/>
              </a:schemeClr>
            </a:solidFill>
            <a:prstDash val="dash"/>
          </a:ln>
        </p:spPr>
        <p:txBody>
          <a:bodyPr wrap="square" rtlCol="0">
            <a:spAutoFit/>
          </a:bodyPr>
          <a:lstStyle/>
          <a:p>
            <a:pPr algn="ctr"/>
            <a:r>
              <a:rPr lang="es-CO" sz="2000" dirty="0" smtClean="0">
                <a:solidFill>
                  <a:schemeClr val="accent1">
                    <a:lumMod val="75000"/>
                  </a:schemeClr>
                </a:solidFill>
              </a:rPr>
              <a:t>Mayor impacto de tiempos y costos logísticos</a:t>
            </a:r>
            <a:endParaRPr lang="es-CO" sz="2000" dirty="0">
              <a:solidFill>
                <a:schemeClr val="accent1">
                  <a:lumMod val="75000"/>
                </a:schemeClr>
              </a:solidFill>
            </a:endParaRPr>
          </a:p>
        </p:txBody>
      </p:sp>
      <p:sp>
        <p:nvSpPr>
          <p:cNvPr id="8" name="7 CuadroTexto"/>
          <p:cNvSpPr txBox="1"/>
          <p:nvPr/>
        </p:nvSpPr>
        <p:spPr>
          <a:xfrm>
            <a:off x="342793" y="5096188"/>
            <a:ext cx="3600000" cy="1123712"/>
          </a:xfrm>
          <a:prstGeom prst="roundRect">
            <a:avLst/>
          </a:prstGeom>
          <a:solidFill>
            <a:schemeClr val="bg1"/>
          </a:solidFill>
          <a:ln>
            <a:solidFill>
              <a:schemeClr val="accent1">
                <a:lumMod val="75000"/>
              </a:schemeClr>
            </a:solidFill>
            <a:prstDash val="dash"/>
          </a:ln>
        </p:spPr>
        <p:txBody>
          <a:bodyPr wrap="square" rtlCol="0">
            <a:spAutoFit/>
          </a:bodyPr>
          <a:lstStyle>
            <a:defPPr>
              <a:defRPr lang="es-CO"/>
            </a:defPPr>
            <a:lvl1pPr algn="ctr">
              <a:defRPr sz="2000">
                <a:solidFill>
                  <a:schemeClr val="accent1">
                    <a:lumMod val="75000"/>
                  </a:schemeClr>
                </a:solidFill>
              </a:defRPr>
            </a:lvl1pPr>
          </a:lstStyle>
          <a:p>
            <a:r>
              <a:rPr lang="es-CO" dirty="0"/>
              <a:t>Aumento de prestaciones sociales y tasas impositivas en China</a:t>
            </a:r>
          </a:p>
        </p:txBody>
      </p:sp>
      <p:sp>
        <p:nvSpPr>
          <p:cNvPr id="13" name="12 CuadroTexto"/>
          <p:cNvSpPr txBox="1"/>
          <p:nvPr/>
        </p:nvSpPr>
        <p:spPr>
          <a:xfrm>
            <a:off x="319379" y="2224373"/>
            <a:ext cx="3600000" cy="783193"/>
          </a:xfrm>
          <a:prstGeom prst="roundRect">
            <a:avLst/>
          </a:prstGeom>
          <a:solidFill>
            <a:schemeClr val="bg1"/>
          </a:solidFill>
          <a:ln>
            <a:solidFill>
              <a:schemeClr val="accent1">
                <a:lumMod val="75000"/>
              </a:schemeClr>
            </a:solidFill>
            <a:prstDash val="dash"/>
          </a:ln>
        </p:spPr>
        <p:txBody>
          <a:bodyPr wrap="square" rtlCol="0">
            <a:spAutoFit/>
          </a:bodyPr>
          <a:lstStyle>
            <a:defPPr>
              <a:defRPr lang="es-CO"/>
            </a:defPPr>
            <a:lvl1pPr algn="ctr">
              <a:defRPr sz="2000">
                <a:solidFill>
                  <a:schemeClr val="accent1">
                    <a:lumMod val="75000"/>
                  </a:schemeClr>
                </a:solidFill>
              </a:defRPr>
            </a:lvl1pPr>
          </a:lstStyle>
          <a:p>
            <a:r>
              <a:rPr lang="es-CO" dirty="0"/>
              <a:t>Altos aranceles para llegar a EE.UU</a:t>
            </a:r>
          </a:p>
        </p:txBody>
      </p:sp>
      <p:sp>
        <p:nvSpPr>
          <p:cNvPr id="15" name="14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lvl="0">
              <a:defRPr/>
            </a:pPr>
            <a:r>
              <a:rPr lang="es-CO" sz="2400" b="1" kern="0" dirty="0">
                <a:solidFill>
                  <a:srgbClr val="FFC000"/>
                </a:solidFill>
                <a:latin typeface="Calibri" pitchFamily="34" charset="0"/>
                <a:cs typeface="Calibri" pitchFamily="34" charset="0"/>
              </a:rPr>
              <a:t>Retos de </a:t>
            </a:r>
            <a:r>
              <a:rPr lang="es-CO" sz="2400" b="1" kern="0" dirty="0" smtClean="0">
                <a:solidFill>
                  <a:srgbClr val="FFC000"/>
                </a:solidFill>
                <a:latin typeface="Calibri" pitchFamily="34" charset="0"/>
                <a:cs typeface="Calibri" pitchFamily="34" charset="0"/>
              </a:rPr>
              <a:t>del Valle del Cauca  </a:t>
            </a:r>
            <a:r>
              <a:rPr lang="es-CO" sz="2400" b="1" kern="0" dirty="0">
                <a:solidFill>
                  <a:srgbClr val="FFC000"/>
                </a:solidFill>
                <a:latin typeface="Calibri" pitchFamily="34" charset="0"/>
                <a:cs typeface="Calibri" pitchFamily="34" charset="0"/>
              </a:rPr>
              <a:t>frente a los TLC</a:t>
            </a:r>
          </a:p>
        </p:txBody>
      </p:sp>
      <p:pic>
        <p:nvPicPr>
          <p:cNvPr id="16" name="15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pic>
        <p:nvPicPr>
          <p:cNvPr id="18" name="17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996796"/>
            <a:ext cx="1909564" cy="1227577"/>
          </a:xfrm>
          <a:prstGeom prst="roundRect">
            <a:avLst>
              <a:gd name="adj" fmla="val 8594"/>
            </a:avLst>
          </a:prstGeom>
          <a:solidFill>
            <a:schemeClr val="bg1"/>
          </a:solidFill>
          <a:ln>
            <a:solidFill>
              <a:schemeClr val="accent1">
                <a:lumMod val="75000"/>
              </a:schemeClr>
            </a:solidFill>
          </a:ln>
          <a:effectLst>
            <a:reflection blurRad="12700" stA="38000" endPos="28000" dist="5000" dir="5400000" sy="-100000" algn="bl" rotWithShape="0"/>
          </a:effectLst>
        </p:spPr>
      </p:pic>
      <p:sp>
        <p:nvSpPr>
          <p:cNvPr id="19" name="18 Rectángulo redondeado"/>
          <p:cNvSpPr/>
          <p:nvPr/>
        </p:nvSpPr>
        <p:spPr>
          <a:xfrm>
            <a:off x="350849" y="996944"/>
            <a:ext cx="5616624" cy="783193"/>
          </a:xfrm>
          <a:prstGeom prst="roundRect">
            <a:avLst/>
          </a:prstGeom>
          <a:solidFill>
            <a:srgbClr val="FFCD2D"/>
          </a:solidFill>
          <a:ln>
            <a:solidFill>
              <a:schemeClr val="accent1">
                <a:lumMod val="75000"/>
              </a:schemeClr>
            </a:solidFill>
            <a:prstDash val="dash"/>
          </a:ln>
        </p:spPr>
        <p:txBody>
          <a:bodyPr wrap="square" rtlCol="0">
            <a:spAutoFit/>
          </a:bodyPr>
          <a:lstStyle/>
          <a:p>
            <a:pPr algn="ctr"/>
            <a:r>
              <a:rPr lang="es-CO" sz="2000" b="1" dirty="0">
                <a:solidFill>
                  <a:schemeClr val="accent1">
                    <a:lumMod val="75000"/>
                  </a:schemeClr>
                </a:solidFill>
              </a:rPr>
              <a:t>Convertirse en plataforma </a:t>
            </a:r>
            <a:r>
              <a:rPr lang="es-CO" sz="2000" b="1" dirty="0" smtClean="0">
                <a:solidFill>
                  <a:schemeClr val="accent1">
                    <a:lumMod val="75000"/>
                  </a:schemeClr>
                </a:solidFill>
              </a:rPr>
              <a:t>de  </a:t>
            </a:r>
            <a:r>
              <a:rPr lang="es-CO" sz="2000" b="1" dirty="0">
                <a:solidFill>
                  <a:schemeClr val="accent1">
                    <a:lumMod val="75000"/>
                  </a:schemeClr>
                </a:solidFill>
              </a:rPr>
              <a:t>exportación </a:t>
            </a:r>
            <a:r>
              <a:rPr lang="es-CO" sz="2000" b="1" dirty="0" smtClean="0">
                <a:solidFill>
                  <a:schemeClr val="accent1">
                    <a:lumMod val="75000"/>
                  </a:schemeClr>
                </a:solidFill>
              </a:rPr>
              <a:t>de países Asiáticos sin TLC hacia </a:t>
            </a:r>
            <a:r>
              <a:rPr lang="es-CO" sz="2000" b="1" dirty="0">
                <a:solidFill>
                  <a:schemeClr val="accent1">
                    <a:lumMod val="75000"/>
                  </a:schemeClr>
                </a:solidFill>
              </a:rPr>
              <a:t>EE.UU</a:t>
            </a:r>
          </a:p>
        </p:txBody>
      </p:sp>
    </p:spTree>
    <p:extLst>
      <p:ext uri="{BB962C8B-B14F-4D97-AF65-F5344CB8AC3E}">
        <p14:creationId xmlns="" xmlns:p14="http://schemas.microsoft.com/office/powerpoint/2010/main" val="48200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99592" y="3933056"/>
            <a:ext cx="5921740" cy="2485787"/>
          </a:xfrm>
          <a:prstGeom prst="roundRect">
            <a:avLst/>
          </a:prstGeom>
          <a:solidFill>
            <a:schemeClr val="bg1">
              <a:lumMod val="9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2800" dirty="0" smtClean="0">
                <a:solidFill>
                  <a:srgbClr val="1F497D"/>
                </a:solidFill>
              </a:rPr>
              <a:t>Estas dos regiones concentran </a:t>
            </a:r>
            <a:r>
              <a:rPr lang="es-CO" sz="2800" dirty="0" err="1" smtClean="0">
                <a:solidFill>
                  <a:srgbClr val="1F497D"/>
                </a:solidFill>
              </a:rPr>
              <a:t>aprox</a:t>
            </a:r>
            <a:r>
              <a:rPr lang="es-CO" sz="2800" dirty="0" smtClean="0">
                <a:solidFill>
                  <a:srgbClr val="1F497D"/>
                </a:solidFill>
              </a:rPr>
              <a:t>: </a:t>
            </a:r>
          </a:p>
          <a:p>
            <a:pPr algn="ctr"/>
            <a:endParaRPr lang="es-CO" sz="2800" dirty="0" smtClean="0">
              <a:solidFill>
                <a:srgbClr val="1F497D"/>
              </a:solidFill>
            </a:endParaRPr>
          </a:p>
          <a:p>
            <a:pPr algn="ctr"/>
            <a:r>
              <a:rPr lang="es-CO" sz="2800" b="1" dirty="0">
                <a:solidFill>
                  <a:srgbClr val="1F497D"/>
                </a:solidFill>
              </a:rPr>
              <a:t>40% </a:t>
            </a:r>
            <a:r>
              <a:rPr lang="es-CO" sz="2800" b="1" dirty="0" smtClean="0">
                <a:solidFill>
                  <a:srgbClr val="1F497D"/>
                </a:solidFill>
              </a:rPr>
              <a:t>de </a:t>
            </a:r>
            <a:r>
              <a:rPr lang="es-CO" sz="2800" b="1" dirty="0">
                <a:solidFill>
                  <a:srgbClr val="1F497D"/>
                </a:solidFill>
              </a:rPr>
              <a:t>la población total del país. </a:t>
            </a:r>
          </a:p>
          <a:p>
            <a:pPr algn="ctr"/>
            <a:r>
              <a:rPr lang="es-CO" sz="2800" b="1" dirty="0" smtClean="0">
                <a:solidFill>
                  <a:srgbClr val="1F497D"/>
                </a:solidFill>
              </a:rPr>
              <a:t>50% de las exportaciones de EE.UU</a:t>
            </a:r>
          </a:p>
          <a:p>
            <a:pPr algn="ctr"/>
            <a:r>
              <a:rPr lang="es-CO" sz="2800" b="1" dirty="0" smtClean="0">
                <a:solidFill>
                  <a:srgbClr val="1F497D"/>
                </a:solidFill>
              </a:rPr>
              <a:t>43</a:t>
            </a:r>
            <a:r>
              <a:rPr lang="es-CO" sz="2800" b="1" dirty="0">
                <a:solidFill>
                  <a:srgbClr val="1F497D"/>
                </a:solidFill>
              </a:rPr>
              <a:t>% </a:t>
            </a:r>
            <a:r>
              <a:rPr lang="es-CO" sz="2800" b="1" dirty="0" smtClean="0">
                <a:solidFill>
                  <a:srgbClr val="1F497D"/>
                </a:solidFill>
              </a:rPr>
              <a:t>de las importaciones de EE.UU</a:t>
            </a:r>
            <a:endParaRPr lang="es-CO" sz="2800" b="1" dirty="0">
              <a:solidFill>
                <a:srgbClr val="1F497D"/>
              </a:solidFill>
            </a:endParaRPr>
          </a:p>
        </p:txBody>
      </p:sp>
      <p:pic>
        <p:nvPicPr>
          <p:cNvPr id="4" name="3 Imagen" descr="westcoast.png"/>
          <p:cNvPicPr>
            <a:picLocks noChangeAspect="1"/>
          </p:cNvPicPr>
          <p:nvPr/>
        </p:nvPicPr>
        <p:blipFill rotWithShape="1">
          <a:blip r:embed="rId2" cstate="print">
            <a:duotone>
              <a:schemeClr val="accent1">
                <a:shade val="45000"/>
                <a:satMod val="135000"/>
              </a:schemeClr>
              <a:prstClr val="white"/>
            </a:duotone>
          </a:blip>
          <a:srcRect l="4423" t="5578" r="2965" b="5430"/>
          <a:stretch/>
        </p:blipFill>
        <p:spPr>
          <a:xfrm>
            <a:off x="5364088" y="1465634"/>
            <a:ext cx="2021365" cy="1317207"/>
          </a:xfrm>
          <a:prstGeom prst="roundRect">
            <a:avLst/>
          </a:prstGeom>
          <a:ln>
            <a:noFill/>
          </a:ln>
          <a:effectLst>
            <a:outerShdw blurRad="292100" dist="139700" dir="2700000" algn="tl" rotWithShape="0">
              <a:srgbClr val="333333">
                <a:alpha val="65000"/>
              </a:srgbClr>
            </a:outerShdw>
          </a:effectLst>
        </p:spPr>
      </p:pic>
      <p:pic>
        <p:nvPicPr>
          <p:cNvPr id="5" name="4 Imagen" descr="Gulf coast.PNG"/>
          <p:cNvPicPr>
            <a:picLocks noChangeAspect="1"/>
          </p:cNvPicPr>
          <p:nvPr/>
        </p:nvPicPr>
        <p:blipFill rotWithShape="1">
          <a:blip r:embed="rId3" cstate="print">
            <a:duotone>
              <a:schemeClr val="accent1">
                <a:shade val="45000"/>
                <a:satMod val="135000"/>
              </a:schemeClr>
              <a:prstClr val="white"/>
            </a:duotone>
          </a:blip>
          <a:srcRect l="4644" t="5067" r="4073" b="4918"/>
          <a:stretch/>
        </p:blipFill>
        <p:spPr>
          <a:xfrm>
            <a:off x="6942744" y="2360471"/>
            <a:ext cx="1788659" cy="1144742"/>
          </a:xfrm>
          <a:prstGeom prst="roundRect">
            <a:avLst/>
          </a:prstGeom>
          <a:ln>
            <a:noFill/>
          </a:ln>
          <a:effectLst>
            <a:outerShdw blurRad="292100" dist="139700" dir="2700000" algn="tl" rotWithShape="0">
              <a:srgbClr val="333333">
                <a:alpha val="65000"/>
              </a:srgbClr>
            </a:outerShdw>
          </a:effectLst>
        </p:spPr>
      </p:pic>
      <p:sp>
        <p:nvSpPr>
          <p:cNvPr id="6" name="5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r>
              <a:rPr lang="es-CO" sz="2800" b="1" kern="0" dirty="0" smtClean="0">
                <a:solidFill>
                  <a:srgbClr val="FFC000"/>
                </a:solidFill>
                <a:latin typeface="Calibri" pitchFamily="34" charset="0"/>
              </a:rPr>
              <a:t>Conquistar regiones estratégicas de EE.UU</a:t>
            </a:r>
            <a:endParaRPr lang="es-CO" sz="2800" dirty="0">
              <a:solidFill>
                <a:srgbClr val="FFCD2D"/>
              </a:solidFill>
            </a:endParaRPr>
          </a:p>
        </p:txBody>
      </p:sp>
      <p:pic>
        <p:nvPicPr>
          <p:cNvPr id="7" name="6 Imagen"/>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
        <p:nvSpPr>
          <p:cNvPr id="11" name="10 CuadroTexto"/>
          <p:cNvSpPr txBox="1"/>
          <p:nvPr/>
        </p:nvSpPr>
        <p:spPr>
          <a:xfrm>
            <a:off x="292125" y="983500"/>
            <a:ext cx="4480594" cy="2758202"/>
          </a:xfrm>
          <a:prstGeom prst="roundRect">
            <a:avLst/>
          </a:prstGeom>
          <a:solidFill>
            <a:srgbClr val="FFCD2D"/>
          </a:solidFill>
          <a:ln>
            <a:solidFill>
              <a:schemeClr val="accent1">
                <a:lumMod val="75000"/>
              </a:schemeClr>
            </a:solidFill>
            <a:prstDash val="dash"/>
          </a:ln>
        </p:spPr>
        <p:txBody>
          <a:bodyPr wrap="square" rtlCol="0">
            <a:spAutoFit/>
          </a:bodyPr>
          <a:lstStyle>
            <a:defPPr>
              <a:defRPr lang="es-CO"/>
            </a:defPPr>
            <a:lvl1pPr algn="ctr">
              <a:defRPr sz="3200" b="1">
                <a:solidFill>
                  <a:schemeClr val="accent1">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CO" sz="2800" dirty="0" smtClean="0"/>
              <a:t>Conquista agresiva de la </a:t>
            </a:r>
            <a:r>
              <a:rPr lang="es-CO" sz="3600" dirty="0" smtClean="0"/>
              <a:t>Costa </a:t>
            </a:r>
            <a:r>
              <a:rPr lang="es-CO" sz="3600" dirty="0"/>
              <a:t>Oeste </a:t>
            </a:r>
            <a:r>
              <a:rPr lang="es-CO" sz="2800" dirty="0"/>
              <a:t>y </a:t>
            </a:r>
            <a:r>
              <a:rPr lang="es-CO" sz="3600" dirty="0"/>
              <a:t>Golfo de </a:t>
            </a:r>
            <a:r>
              <a:rPr lang="es-CO" sz="3600" dirty="0" smtClean="0"/>
              <a:t>EE.UU</a:t>
            </a:r>
            <a:r>
              <a:rPr lang="es-CO" sz="2800" dirty="0" smtClean="0"/>
              <a:t>: </a:t>
            </a:r>
            <a:r>
              <a:rPr lang="es-CO" sz="2800" dirty="0"/>
              <a:t>regiones claves para el Valle del Cauca</a:t>
            </a:r>
          </a:p>
        </p:txBody>
      </p:sp>
      <p:pic>
        <p:nvPicPr>
          <p:cNvPr id="12" name="11 Imagen" descr="USA.png"/>
          <p:cNvPicPr>
            <a:picLocks noChangeAspect="1"/>
          </p:cNvPicPr>
          <p:nvPr/>
        </p:nvPicPr>
        <p:blipFill>
          <a:blip r:embed="rId5" cstate="print"/>
          <a:stretch>
            <a:fillRect/>
          </a:stretch>
        </p:blipFill>
        <p:spPr>
          <a:xfrm>
            <a:off x="7759045" y="633795"/>
            <a:ext cx="599041" cy="37215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 xmlns:p14="http://schemas.microsoft.com/office/powerpoint/2010/main" val="3306544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r>
              <a:rPr lang="es-CO" sz="2800" b="1" kern="0" dirty="0" smtClean="0">
                <a:solidFill>
                  <a:srgbClr val="FFC000"/>
                </a:solidFill>
                <a:latin typeface="Calibri" pitchFamily="34" charset="0"/>
              </a:rPr>
              <a:t>Conquistar regiones estratégicas de EE.UU</a:t>
            </a:r>
            <a:endParaRPr lang="es-CO" sz="2800" dirty="0">
              <a:solidFill>
                <a:srgbClr val="FFCD2D"/>
              </a:solidFill>
            </a:endParaRPr>
          </a:p>
        </p:txBody>
      </p:sp>
      <p:pic>
        <p:nvPicPr>
          <p:cNvPr id="7" name="6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
        <p:nvSpPr>
          <p:cNvPr id="8" name="7 CuadroTexto"/>
          <p:cNvSpPr txBox="1"/>
          <p:nvPr/>
        </p:nvSpPr>
        <p:spPr>
          <a:xfrm>
            <a:off x="144152" y="2383012"/>
            <a:ext cx="4572000" cy="3575447"/>
          </a:xfrm>
          <a:prstGeom prst="roundRect">
            <a:avLst/>
          </a:prstGeom>
          <a:solidFill>
            <a:schemeClr val="bg1"/>
          </a:solidFill>
          <a:ln>
            <a:solidFill>
              <a:schemeClr val="bg1">
                <a:lumMod val="75000"/>
              </a:schemeClr>
            </a:solidFill>
          </a:ln>
        </p:spPr>
        <p:txBody>
          <a:bodyPr wrap="square" rtlCol="0">
            <a:spAutoFit/>
          </a:bodyPr>
          <a:lstStyle/>
          <a:p>
            <a:pPr algn="just"/>
            <a:r>
              <a:rPr lang="es-CO" dirty="0" smtClean="0">
                <a:solidFill>
                  <a:srgbClr val="4F81BD">
                    <a:lumMod val="75000"/>
                  </a:srgbClr>
                </a:solidFill>
              </a:rPr>
              <a:t>Estas dos regiones concentran  las </a:t>
            </a:r>
            <a:r>
              <a:rPr lang="es-CO" sz="2400" b="1" dirty="0" smtClean="0">
                <a:solidFill>
                  <a:srgbClr val="4F81BD">
                    <a:lumMod val="75000"/>
                  </a:srgbClr>
                </a:solidFill>
              </a:rPr>
              <a:t>importaciones</a:t>
            </a:r>
            <a:r>
              <a:rPr lang="es-CO" b="1" dirty="0" smtClean="0">
                <a:solidFill>
                  <a:srgbClr val="4F81BD">
                    <a:lumMod val="75000"/>
                  </a:srgbClr>
                </a:solidFill>
              </a:rPr>
              <a:t> </a:t>
            </a:r>
            <a:r>
              <a:rPr lang="es-CO" dirty="0" smtClean="0">
                <a:solidFill>
                  <a:srgbClr val="4F81BD">
                    <a:lumMod val="75000"/>
                  </a:srgbClr>
                </a:solidFill>
              </a:rPr>
              <a:t>de Estados Unidos en los siguientes sectores*: </a:t>
            </a:r>
          </a:p>
          <a:p>
            <a:endParaRPr lang="es-CO" dirty="0" smtClean="0">
              <a:solidFill>
                <a:srgbClr val="4F81BD">
                  <a:lumMod val="75000"/>
                </a:srgbClr>
              </a:solidFill>
            </a:endParaRPr>
          </a:p>
          <a:p>
            <a:pPr marL="285750" indent="-285750">
              <a:buFont typeface="Arial" pitchFamily="34" charset="0"/>
              <a:buChar char="•"/>
            </a:pPr>
            <a:r>
              <a:rPr lang="es-CO" dirty="0" smtClean="0">
                <a:solidFill>
                  <a:srgbClr val="4F81BD">
                    <a:lumMod val="75000"/>
                  </a:srgbClr>
                </a:solidFill>
              </a:rPr>
              <a:t>Calzado		             61,6</a:t>
            </a:r>
            <a:r>
              <a:rPr lang="es-CO" dirty="0">
                <a:solidFill>
                  <a:srgbClr val="4F81BD">
                    <a:lumMod val="75000"/>
                  </a:srgbClr>
                </a:solidFill>
              </a:rPr>
              <a:t>% </a:t>
            </a:r>
            <a:endParaRPr lang="es-CO" dirty="0" smtClean="0">
              <a:solidFill>
                <a:srgbClr val="4F81BD">
                  <a:lumMod val="75000"/>
                </a:srgbClr>
              </a:solidFill>
            </a:endParaRPr>
          </a:p>
          <a:p>
            <a:pPr marL="285750" indent="-285750">
              <a:buFont typeface="Arial" pitchFamily="34" charset="0"/>
              <a:buChar char="•"/>
            </a:pPr>
            <a:r>
              <a:rPr lang="es-CO" dirty="0" smtClean="0">
                <a:solidFill>
                  <a:srgbClr val="4F81BD">
                    <a:lumMod val="75000"/>
                  </a:srgbClr>
                </a:solidFill>
              </a:rPr>
              <a:t>Manufacturas </a:t>
            </a:r>
            <a:r>
              <a:rPr lang="es-CO" dirty="0">
                <a:solidFill>
                  <a:srgbClr val="4F81BD">
                    <a:lumMod val="75000"/>
                  </a:srgbClr>
                </a:solidFill>
              </a:rPr>
              <a:t>diversas </a:t>
            </a:r>
            <a:r>
              <a:rPr lang="es-CO" dirty="0" smtClean="0">
                <a:solidFill>
                  <a:srgbClr val="4F81BD">
                    <a:lumMod val="75000"/>
                  </a:srgbClr>
                </a:solidFill>
              </a:rPr>
              <a:t>	             56,6</a:t>
            </a:r>
            <a:r>
              <a:rPr lang="es-CO" dirty="0">
                <a:solidFill>
                  <a:srgbClr val="4F81BD">
                    <a:lumMod val="75000"/>
                  </a:srgbClr>
                </a:solidFill>
              </a:rPr>
              <a:t>% </a:t>
            </a:r>
            <a:endParaRPr lang="es-CO" dirty="0" smtClean="0">
              <a:solidFill>
                <a:srgbClr val="4F81BD">
                  <a:lumMod val="75000"/>
                </a:srgbClr>
              </a:solidFill>
            </a:endParaRPr>
          </a:p>
          <a:p>
            <a:pPr marL="285750" indent="-285750">
              <a:buFont typeface="Arial" pitchFamily="34" charset="0"/>
              <a:buChar char="•"/>
            </a:pPr>
            <a:r>
              <a:rPr lang="es-CO" dirty="0" smtClean="0">
                <a:solidFill>
                  <a:srgbClr val="4F81BD">
                    <a:lumMod val="75000"/>
                  </a:srgbClr>
                </a:solidFill>
              </a:rPr>
              <a:t>Maquinaria y equipo eléctrico         52%</a:t>
            </a:r>
          </a:p>
          <a:p>
            <a:pPr marL="285750" indent="-285750">
              <a:buFont typeface="Arial" pitchFamily="34" charset="0"/>
              <a:buChar char="•"/>
            </a:pPr>
            <a:r>
              <a:rPr lang="es-CO" dirty="0" smtClean="0">
                <a:solidFill>
                  <a:srgbClr val="4F81BD">
                    <a:lumMod val="75000"/>
                  </a:srgbClr>
                </a:solidFill>
              </a:rPr>
              <a:t>Minerales y combustibles 	               52%</a:t>
            </a:r>
          </a:p>
          <a:p>
            <a:pPr marL="285750" indent="-285750">
              <a:buFont typeface="Arial" pitchFamily="34" charset="0"/>
              <a:buChar char="•"/>
            </a:pPr>
            <a:r>
              <a:rPr lang="es-CO" dirty="0">
                <a:solidFill>
                  <a:srgbClr val="4F81BD">
                    <a:lumMod val="75000"/>
                  </a:srgbClr>
                </a:solidFill>
              </a:rPr>
              <a:t>C</a:t>
            </a:r>
            <a:r>
              <a:rPr lang="es-CO" dirty="0" smtClean="0">
                <a:solidFill>
                  <a:srgbClr val="4F81BD">
                    <a:lumMod val="75000"/>
                  </a:srgbClr>
                </a:solidFill>
              </a:rPr>
              <a:t>onfecciones 		               48</a:t>
            </a:r>
            <a:r>
              <a:rPr lang="es-CO" dirty="0">
                <a:solidFill>
                  <a:srgbClr val="4F81BD">
                    <a:lumMod val="75000"/>
                  </a:srgbClr>
                </a:solidFill>
              </a:rPr>
              <a:t>% </a:t>
            </a:r>
            <a:endParaRPr lang="es-CO" dirty="0" smtClean="0">
              <a:solidFill>
                <a:srgbClr val="4F81BD">
                  <a:lumMod val="75000"/>
                </a:srgbClr>
              </a:solidFill>
            </a:endParaRPr>
          </a:p>
          <a:p>
            <a:pPr marL="285750" indent="-285750">
              <a:buFont typeface="Arial" pitchFamily="34" charset="0"/>
              <a:buChar char="•"/>
            </a:pPr>
            <a:r>
              <a:rPr lang="es-CO" dirty="0">
                <a:solidFill>
                  <a:srgbClr val="4F81BD">
                    <a:lumMod val="75000"/>
                  </a:srgbClr>
                </a:solidFill>
              </a:rPr>
              <a:t>Sector agrícola </a:t>
            </a:r>
            <a:r>
              <a:rPr lang="es-CO" dirty="0" smtClean="0">
                <a:solidFill>
                  <a:srgbClr val="4F81BD">
                    <a:lumMod val="75000"/>
                  </a:srgbClr>
                </a:solidFill>
              </a:rPr>
              <a:t>		               48</a:t>
            </a:r>
            <a:r>
              <a:rPr lang="es-CO" dirty="0">
                <a:solidFill>
                  <a:srgbClr val="4F81BD">
                    <a:lumMod val="75000"/>
                  </a:srgbClr>
                </a:solidFill>
              </a:rPr>
              <a:t>% </a:t>
            </a:r>
          </a:p>
          <a:p>
            <a:pPr marL="285750" indent="-285750">
              <a:buFont typeface="Arial" pitchFamily="34" charset="0"/>
              <a:buChar char="•"/>
            </a:pPr>
            <a:r>
              <a:rPr lang="es-CO" dirty="0">
                <a:solidFill>
                  <a:srgbClr val="4F81BD">
                    <a:lumMod val="75000"/>
                  </a:srgbClr>
                </a:solidFill>
              </a:rPr>
              <a:t>Cuero y manufacturas de cuero </a:t>
            </a:r>
            <a:r>
              <a:rPr lang="es-CO" dirty="0" smtClean="0">
                <a:solidFill>
                  <a:srgbClr val="4F81BD">
                    <a:lumMod val="75000"/>
                  </a:srgbClr>
                </a:solidFill>
              </a:rPr>
              <a:t> 45,4</a:t>
            </a:r>
            <a:r>
              <a:rPr lang="es-CO" dirty="0">
                <a:solidFill>
                  <a:srgbClr val="4F81BD">
                    <a:lumMod val="75000"/>
                  </a:srgbClr>
                </a:solidFill>
              </a:rPr>
              <a:t>% </a:t>
            </a:r>
            <a:endParaRPr lang="es-CO" dirty="0" smtClean="0">
              <a:solidFill>
                <a:srgbClr val="4F81BD">
                  <a:lumMod val="75000"/>
                </a:srgbClr>
              </a:solidFill>
            </a:endParaRPr>
          </a:p>
        </p:txBody>
      </p:sp>
      <p:sp>
        <p:nvSpPr>
          <p:cNvPr id="9" name="8 CuadroTexto"/>
          <p:cNvSpPr txBox="1"/>
          <p:nvPr/>
        </p:nvSpPr>
        <p:spPr>
          <a:xfrm>
            <a:off x="4802501" y="2104716"/>
            <a:ext cx="4180545" cy="3881914"/>
          </a:xfrm>
          <a:prstGeom prst="roundRect">
            <a:avLst/>
          </a:prstGeom>
          <a:solidFill>
            <a:schemeClr val="bg1"/>
          </a:solidFill>
          <a:ln>
            <a:solidFill>
              <a:schemeClr val="bg1">
                <a:lumMod val="75000"/>
              </a:schemeClr>
            </a:solidFill>
          </a:ln>
        </p:spPr>
        <p:txBody>
          <a:bodyPr wrap="square" rtlCol="0">
            <a:spAutoFit/>
          </a:bodyPr>
          <a:lstStyle/>
          <a:p>
            <a:pPr algn="just"/>
            <a:r>
              <a:rPr lang="es-CO" dirty="0" smtClean="0">
                <a:solidFill>
                  <a:srgbClr val="4F81BD">
                    <a:lumMod val="75000"/>
                  </a:srgbClr>
                </a:solidFill>
              </a:rPr>
              <a:t>Estas dos regiones concentran  las </a:t>
            </a:r>
            <a:r>
              <a:rPr lang="es-CO" sz="2400" b="1" dirty="0" smtClean="0">
                <a:solidFill>
                  <a:srgbClr val="4F81BD">
                    <a:lumMod val="75000"/>
                  </a:srgbClr>
                </a:solidFill>
              </a:rPr>
              <a:t>exportaciones</a:t>
            </a:r>
            <a:r>
              <a:rPr lang="es-CO" b="1" dirty="0" smtClean="0">
                <a:solidFill>
                  <a:srgbClr val="4F81BD">
                    <a:lumMod val="75000"/>
                  </a:srgbClr>
                </a:solidFill>
              </a:rPr>
              <a:t> </a:t>
            </a:r>
            <a:r>
              <a:rPr lang="es-CO" dirty="0" smtClean="0">
                <a:solidFill>
                  <a:srgbClr val="4F81BD">
                    <a:lumMod val="75000"/>
                  </a:srgbClr>
                </a:solidFill>
              </a:rPr>
              <a:t>de Estados Unidos en los siguientes sectores*: </a:t>
            </a:r>
          </a:p>
          <a:p>
            <a:endParaRPr lang="es-CO" dirty="0" smtClean="0">
              <a:solidFill>
                <a:srgbClr val="4F81BD">
                  <a:lumMod val="75000"/>
                </a:srgbClr>
              </a:solidFill>
            </a:endParaRPr>
          </a:p>
          <a:p>
            <a:pPr marL="285750" indent="-285750">
              <a:buFont typeface="Arial" pitchFamily="34" charset="0"/>
              <a:buChar char="•"/>
            </a:pPr>
            <a:r>
              <a:rPr lang="es-CO" dirty="0">
                <a:solidFill>
                  <a:srgbClr val="4F81BD">
                    <a:lumMod val="75000"/>
                  </a:srgbClr>
                </a:solidFill>
              </a:rPr>
              <a:t>Sector agrícola 		</a:t>
            </a:r>
            <a:r>
              <a:rPr lang="es-CO" dirty="0" smtClean="0">
                <a:solidFill>
                  <a:srgbClr val="4F81BD">
                    <a:lumMod val="75000"/>
                  </a:srgbClr>
                </a:solidFill>
              </a:rPr>
              <a:t>85,4</a:t>
            </a:r>
            <a:r>
              <a:rPr lang="es-CO" dirty="0">
                <a:solidFill>
                  <a:srgbClr val="4F81BD">
                    <a:lumMod val="75000"/>
                  </a:srgbClr>
                </a:solidFill>
              </a:rPr>
              <a:t>% </a:t>
            </a:r>
          </a:p>
          <a:p>
            <a:pPr marL="285750" indent="-285750">
              <a:buFont typeface="Arial" pitchFamily="34" charset="0"/>
              <a:buChar char="•"/>
            </a:pPr>
            <a:r>
              <a:rPr lang="es-CO" dirty="0">
                <a:solidFill>
                  <a:srgbClr val="4F81BD">
                    <a:lumMod val="75000"/>
                  </a:srgbClr>
                </a:solidFill>
              </a:rPr>
              <a:t>Cuero y manufacturas </a:t>
            </a:r>
            <a:r>
              <a:rPr lang="es-CO" dirty="0" smtClean="0">
                <a:solidFill>
                  <a:srgbClr val="4F81BD">
                    <a:lumMod val="75000"/>
                  </a:srgbClr>
                </a:solidFill>
              </a:rPr>
              <a:t>       69,2</a:t>
            </a:r>
            <a:r>
              <a:rPr lang="es-CO" dirty="0">
                <a:solidFill>
                  <a:srgbClr val="4F81BD">
                    <a:lumMod val="75000"/>
                  </a:srgbClr>
                </a:solidFill>
              </a:rPr>
              <a:t>% </a:t>
            </a:r>
          </a:p>
          <a:p>
            <a:pPr marL="285750" indent="-285750">
              <a:buFont typeface="Arial" pitchFamily="34" charset="0"/>
              <a:buChar char="•"/>
            </a:pPr>
            <a:r>
              <a:rPr lang="es-CO" dirty="0">
                <a:solidFill>
                  <a:srgbClr val="4F81BD">
                    <a:lumMod val="75000"/>
                  </a:srgbClr>
                </a:solidFill>
              </a:rPr>
              <a:t>Pecuario 		</a:t>
            </a:r>
            <a:r>
              <a:rPr lang="es-CO" dirty="0" smtClean="0">
                <a:solidFill>
                  <a:srgbClr val="4F81BD">
                    <a:lumMod val="75000"/>
                  </a:srgbClr>
                </a:solidFill>
              </a:rPr>
              <a:t>64,5</a:t>
            </a:r>
            <a:r>
              <a:rPr lang="es-CO" dirty="0">
                <a:solidFill>
                  <a:srgbClr val="4F81BD">
                    <a:lumMod val="75000"/>
                  </a:srgbClr>
                </a:solidFill>
              </a:rPr>
              <a:t>%</a:t>
            </a:r>
          </a:p>
          <a:p>
            <a:pPr marL="285750" indent="-285750">
              <a:buFont typeface="Arial" pitchFamily="34" charset="0"/>
              <a:buChar char="•"/>
            </a:pPr>
            <a:r>
              <a:rPr lang="es-CO" dirty="0">
                <a:solidFill>
                  <a:srgbClr val="4F81BD">
                    <a:lumMod val="75000"/>
                  </a:srgbClr>
                </a:solidFill>
              </a:rPr>
              <a:t>Abonos 		</a:t>
            </a:r>
            <a:r>
              <a:rPr lang="es-CO" dirty="0" smtClean="0">
                <a:solidFill>
                  <a:srgbClr val="4F81BD">
                    <a:lumMod val="75000"/>
                  </a:srgbClr>
                </a:solidFill>
              </a:rPr>
              <a:t>62,4</a:t>
            </a:r>
            <a:r>
              <a:rPr lang="es-CO" dirty="0">
                <a:solidFill>
                  <a:srgbClr val="4F81BD">
                    <a:lumMod val="75000"/>
                  </a:srgbClr>
                </a:solidFill>
              </a:rPr>
              <a:t>%</a:t>
            </a:r>
          </a:p>
          <a:p>
            <a:pPr marL="285750" indent="-285750">
              <a:buFont typeface="Arial" pitchFamily="34" charset="0"/>
              <a:buChar char="•"/>
            </a:pPr>
            <a:r>
              <a:rPr lang="es-CO" dirty="0">
                <a:solidFill>
                  <a:srgbClr val="4F81BD">
                    <a:lumMod val="75000"/>
                  </a:srgbClr>
                </a:solidFill>
              </a:rPr>
              <a:t>Textiles 		</a:t>
            </a:r>
            <a:r>
              <a:rPr lang="es-CO" dirty="0" smtClean="0">
                <a:solidFill>
                  <a:srgbClr val="4F81BD">
                    <a:lumMod val="75000"/>
                  </a:srgbClr>
                </a:solidFill>
              </a:rPr>
              <a:t>57,5</a:t>
            </a:r>
            <a:r>
              <a:rPr lang="es-CO" dirty="0">
                <a:solidFill>
                  <a:srgbClr val="4F81BD">
                    <a:lumMod val="75000"/>
                  </a:srgbClr>
                </a:solidFill>
              </a:rPr>
              <a:t>%</a:t>
            </a:r>
          </a:p>
          <a:p>
            <a:pPr marL="285750" indent="-285750">
              <a:buFont typeface="Arial" pitchFamily="34" charset="0"/>
              <a:buChar char="•"/>
            </a:pPr>
            <a:r>
              <a:rPr lang="es-CO" dirty="0">
                <a:solidFill>
                  <a:srgbClr val="4F81BD">
                    <a:lumMod val="75000"/>
                  </a:srgbClr>
                </a:solidFill>
              </a:rPr>
              <a:t>Químicos 		</a:t>
            </a:r>
            <a:r>
              <a:rPr lang="es-CO" dirty="0" smtClean="0">
                <a:solidFill>
                  <a:srgbClr val="4F81BD">
                    <a:lumMod val="75000"/>
                  </a:srgbClr>
                </a:solidFill>
              </a:rPr>
              <a:t>49,4%</a:t>
            </a:r>
          </a:p>
          <a:p>
            <a:pPr marL="285750" indent="-285750">
              <a:buFont typeface="Arial" pitchFamily="34" charset="0"/>
              <a:buChar char="•"/>
            </a:pPr>
            <a:r>
              <a:rPr lang="es-CO" dirty="0">
                <a:solidFill>
                  <a:srgbClr val="4F81BD">
                    <a:lumMod val="75000"/>
                  </a:srgbClr>
                </a:solidFill>
              </a:rPr>
              <a:t>Manufacturas diversas 	</a:t>
            </a:r>
            <a:r>
              <a:rPr lang="es-CO" dirty="0" smtClean="0">
                <a:solidFill>
                  <a:srgbClr val="4F81BD">
                    <a:lumMod val="75000"/>
                  </a:srgbClr>
                </a:solidFill>
              </a:rPr>
              <a:t>46,8</a:t>
            </a:r>
            <a:r>
              <a:rPr lang="es-CO" dirty="0">
                <a:solidFill>
                  <a:srgbClr val="4F81BD">
                    <a:lumMod val="75000"/>
                  </a:srgbClr>
                </a:solidFill>
              </a:rPr>
              <a:t>% </a:t>
            </a:r>
          </a:p>
          <a:p>
            <a:pPr marL="285750" indent="-285750">
              <a:buFont typeface="Arial" pitchFamily="34" charset="0"/>
              <a:buChar char="•"/>
            </a:pPr>
            <a:r>
              <a:rPr lang="es-CO" dirty="0">
                <a:solidFill>
                  <a:srgbClr val="4F81BD">
                    <a:lumMod val="75000"/>
                  </a:srgbClr>
                </a:solidFill>
              </a:rPr>
              <a:t>Confecciones 		</a:t>
            </a:r>
            <a:r>
              <a:rPr lang="es-CO" dirty="0" smtClean="0">
                <a:solidFill>
                  <a:srgbClr val="4F81BD">
                    <a:lumMod val="75000"/>
                  </a:srgbClr>
                </a:solidFill>
              </a:rPr>
              <a:t>46</a:t>
            </a:r>
            <a:r>
              <a:rPr lang="es-CO" dirty="0">
                <a:solidFill>
                  <a:srgbClr val="4F81BD">
                    <a:lumMod val="75000"/>
                  </a:srgbClr>
                </a:solidFill>
              </a:rPr>
              <a:t>% </a:t>
            </a:r>
            <a:endParaRPr lang="es-CO" dirty="0" smtClean="0">
              <a:solidFill>
                <a:srgbClr val="4F81BD">
                  <a:lumMod val="75000"/>
                </a:srgbClr>
              </a:solidFill>
            </a:endParaRPr>
          </a:p>
        </p:txBody>
      </p:sp>
      <p:sp>
        <p:nvSpPr>
          <p:cNvPr id="10" name="9 Rectángulo"/>
          <p:cNvSpPr/>
          <p:nvPr/>
        </p:nvSpPr>
        <p:spPr>
          <a:xfrm>
            <a:off x="197768" y="6414093"/>
            <a:ext cx="4572000" cy="369332"/>
          </a:xfrm>
          <a:prstGeom prst="rect">
            <a:avLst/>
          </a:prstGeom>
        </p:spPr>
        <p:txBody>
          <a:bodyPr>
            <a:spAutoFit/>
          </a:bodyPr>
          <a:lstStyle/>
          <a:p>
            <a:pPr lvl="0"/>
            <a:r>
              <a:rPr lang="es-CO" sz="900" dirty="0" smtClean="0">
                <a:solidFill>
                  <a:srgbClr val="4F81BD">
                    <a:lumMod val="75000"/>
                  </a:srgbClr>
                </a:solidFill>
              </a:rPr>
              <a:t>* </a:t>
            </a:r>
            <a:r>
              <a:rPr lang="es-CO" sz="900" dirty="0">
                <a:solidFill>
                  <a:srgbClr val="4F81BD">
                    <a:lumMod val="75000"/>
                  </a:srgbClr>
                </a:solidFill>
              </a:rPr>
              <a:t>Fuente: Cartilla TLC Araujo Ibarra.  Cifras aproximadas con base en los estados de mayores importaciones en 2011 de cada sector.</a:t>
            </a:r>
          </a:p>
        </p:txBody>
      </p:sp>
      <p:sp>
        <p:nvSpPr>
          <p:cNvPr id="11" name="10 CuadroTexto"/>
          <p:cNvSpPr txBox="1"/>
          <p:nvPr/>
        </p:nvSpPr>
        <p:spPr>
          <a:xfrm>
            <a:off x="292124" y="983500"/>
            <a:ext cx="8556005" cy="783193"/>
          </a:xfrm>
          <a:prstGeom prst="roundRect">
            <a:avLst/>
          </a:prstGeom>
          <a:solidFill>
            <a:srgbClr val="FFCD2D"/>
          </a:solidFill>
          <a:ln>
            <a:solidFill>
              <a:schemeClr val="accent1">
                <a:lumMod val="75000"/>
              </a:schemeClr>
            </a:solidFill>
            <a:prstDash val="dash"/>
          </a:ln>
        </p:spPr>
        <p:txBody>
          <a:bodyPr wrap="square" rtlCol="0">
            <a:spAutoFit/>
          </a:bodyPr>
          <a:lstStyle>
            <a:defPPr>
              <a:defRPr lang="es-CO"/>
            </a:defPPr>
            <a:lvl1pPr algn="ctr">
              <a:defRPr sz="3200" b="1">
                <a:solidFill>
                  <a:schemeClr val="accent1">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CO" sz="2000" dirty="0" smtClean="0"/>
              <a:t>Conquistar la Costa </a:t>
            </a:r>
            <a:r>
              <a:rPr lang="es-CO" sz="2000" dirty="0"/>
              <a:t>Oeste y Golfo de </a:t>
            </a:r>
            <a:r>
              <a:rPr lang="es-CO" sz="2000" dirty="0" smtClean="0"/>
              <a:t>EE.UU: </a:t>
            </a:r>
            <a:r>
              <a:rPr lang="es-CO" sz="2000" dirty="0"/>
              <a:t>regiones claves para el Valle del Cauca</a:t>
            </a:r>
          </a:p>
        </p:txBody>
      </p:sp>
      <p:pic>
        <p:nvPicPr>
          <p:cNvPr id="12" name="11 Imagen" descr="USA.png"/>
          <p:cNvPicPr>
            <a:picLocks noChangeAspect="1"/>
          </p:cNvPicPr>
          <p:nvPr/>
        </p:nvPicPr>
        <p:blipFill>
          <a:blip r:embed="rId3" cstate="print"/>
          <a:stretch>
            <a:fillRect/>
          </a:stretch>
        </p:blipFill>
        <p:spPr>
          <a:xfrm>
            <a:off x="7759045" y="633795"/>
            <a:ext cx="599041" cy="37215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 xmlns:p14="http://schemas.microsoft.com/office/powerpoint/2010/main" val="408485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txBox="1">
            <a:spLocks/>
          </p:cNvSpPr>
          <p:nvPr/>
        </p:nvSpPr>
        <p:spPr>
          <a:xfrm>
            <a:off x="557343" y="1052736"/>
            <a:ext cx="8072494" cy="715089"/>
          </a:xfrm>
          <a:prstGeom prst="round2DiagRect">
            <a:avLst/>
          </a:prstGeom>
          <a:solidFill>
            <a:srgbClr val="FFC000"/>
          </a:solidFill>
          <a:ln>
            <a:solidFill>
              <a:schemeClr val="accent1">
                <a:lumMod val="75000"/>
              </a:schemeClr>
            </a:solidFill>
            <a:prstDash val="dash"/>
          </a:ln>
        </p:spPr>
        <p:txBody>
          <a:bodyPr wrap="square" rtlCol="0">
            <a:spAutoFit/>
          </a:bodyPr>
          <a:lstStyle>
            <a:defPPr>
              <a:defRPr lang="es-CO"/>
            </a:defPPr>
            <a:lvl1pPr algn="ctr">
              <a:defRPr sz="3600" b="1">
                <a:solidFill>
                  <a:schemeClr val="accent1">
                    <a:lumMod val="75000"/>
                  </a:schemeClr>
                </a:solidFill>
              </a:defRPr>
            </a:lvl1pPr>
            <a:lvl2pPr lvl="1">
              <a:defRPr>
                <a:solidFill>
                  <a:schemeClr val="accent1">
                    <a:lumMod val="75000"/>
                  </a:schemeClr>
                </a:solidFill>
              </a:defRPr>
            </a:lvl2pPr>
          </a:lstStyle>
          <a:p>
            <a:r>
              <a:rPr lang="es-ES_tradnl" dirty="0" smtClean="0"/>
              <a:t>Puente entre Ecuador y EE.UU</a:t>
            </a:r>
            <a:endParaRPr lang="es-ES_tradnl" dirty="0"/>
          </a:p>
        </p:txBody>
      </p:sp>
      <p:sp>
        <p:nvSpPr>
          <p:cNvPr id="20" name="19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lvl="0">
              <a:defRPr/>
            </a:pPr>
            <a:r>
              <a:rPr lang="es-CO" sz="2800" b="1" kern="0" dirty="0">
                <a:solidFill>
                  <a:srgbClr val="FFC000"/>
                </a:solidFill>
                <a:latin typeface="Calibri" pitchFamily="34" charset="0"/>
                <a:cs typeface="Calibri" pitchFamily="34" charset="0"/>
              </a:rPr>
              <a:t>Retos de del Valle del Cauca  frente a los TLC</a:t>
            </a:r>
          </a:p>
        </p:txBody>
      </p:sp>
      <p:pic>
        <p:nvPicPr>
          <p:cNvPr id="21" name="20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pic>
        <p:nvPicPr>
          <p:cNvPr id="3" name="2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8817" y="2149937"/>
            <a:ext cx="1895206" cy="1895206"/>
          </a:xfrm>
          <a:prstGeom prst="rect">
            <a:avLst/>
          </a:prstGeom>
        </p:spPr>
      </p:pic>
      <p:pic>
        <p:nvPicPr>
          <p:cNvPr id="4" name="3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92470" y="4372004"/>
            <a:ext cx="1679051" cy="1679051"/>
          </a:xfrm>
          <a:prstGeom prst="rect">
            <a:avLst/>
          </a:prstGeom>
        </p:spPr>
      </p:pic>
      <p:pic>
        <p:nvPicPr>
          <p:cNvPr id="6" name="5 Image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274837" y="1994003"/>
            <a:ext cx="2097956" cy="2694935"/>
          </a:xfrm>
          <a:prstGeom prst="rect">
            <a:avLst/>
          </a:prstGeom>
        </p:spPr>
      </p:pic>
      <p:pic>
        <p:nvPicPr>
          <p:cNvPr id="7" name="6 Imagen"/>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718271" y="3001372"/>
            <a:ext cx="1052513" cy="1085850"/>
          </a:xfrm>
          <a:prstGeom prst="rect">
            <a:avLst/>
          </a:prstGeom>
        </p:spPr>
      </p:pic>
      <p:pic>
        <p:nvPicPr>
          <p:cNvPr id="9" name="8 Imagen"/>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843808" y="2049857"/>
            <a:ext cx="926976" cy="749306"/>
          </a:xfrm>
          <a:prstGeom prst="rect">
            <a:avLst/>
          </a:prstGeom>
        </p:spPr>
      </p:pic>
      <p:sp>
        <p:nvSpPr>
          <p:cNvPr id="10" name="9 Flecha derecha"/>
          <p:cNvSpPr/>
          <p:nvPr/>
        </p:nvSpPr>
        <p:spPr>
          <a:xfrm rot="2720179">
            <a:off x="2042481" y="3944293"/>
            <a:ext cx="1602655" cy="128924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Flecha derecha"/>
          <p:cNvSpPr/>
          <p:nvPr/>
        </p:nvSpPr>
        <p:spPr>
          <a:xfrm rot="18844685">
            <a:off x="5221637" y="3541094"/>
            <a:ext cx="1613220" cy="128924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CuadroTexto"/>
          <p:cNvSpPr txBox="1"/>
          <p:nvPr/>
        </p:nvSpPr>
        <p:spPr>
          <a:xfrm>
            <a:off x="101100" y="4088773"/>
            <a:ext cx="2022628" cy="1323439"/>
          </a:xfrm>
          <a:prstGeom prst="rect">
            <a:avLst/>
          </a:prstGeom>
          <a:noFill/>
        </p:spPr>
        <p:txBody>
          <a:bodyPr wrap="square" rtlCol="0">
            <a:spAutoFit/>
          </a:bodyPr>
          <a:lstStyle/>
          <a:p>
            <a:pPr marL="285750" indent="-285750">
              <a:buFont typeface="Arial" pitchFamily="34" charset="0"/>
              <a:buChar char="•"/>
            </a:pPr>
            <a:r>
              <a:rPr lang="es-CO" sz="2000" b="1" dirty="0" smtClean="0">
                <a:solidFill>
                  <a:srgbClr val="124AA6"/>
                </a:solidFill>
              </a:rPr>
              <a:t>No ATPDEA</a:t>
            </a:r>
          </a:p>
          <a:p>
            <a:pPr marL="285750" indent="-285750">
              <a:buFont typeface="Arial" pitchFamily="34" charset="0"/>
              <a:buChar char="•"/>
            </a:pPr>
            <a:r>
              <a:rPr lang="es-CO" sz="2000" b="1" dirty="0" smtClean="0">
                <a:solidFill>
                  <a:srgbClr val="124AA6"/>
                </a:solidFill>
              </a:rPr>
              <a:t>No TLC</a:t>
            </a:r>
          </a:p>
          <a:p>
            <a:pPr marL="285750" indent="-285750">
              <a:buFont typeface="Arial" pitchFamily="34" charset="0"/>
              <a:buChar char="•"/>
            </a:pPr>
            <a:r>
              <a:rPr lang="es-CO" sz="2000" b="1" dirty="0" smtClean="0">
                <a:solidFill>
                  <a:srgbClr val="124AA6"/>
                </a:solidFill>
              </a:rPr>
              <a:t>Origen Acumulativo</a:t>
            </a:r>
            <a:endParaRPr lang="es-CO" sz="2000" b="1" dirty="0">
              <a:solidFill>
                <a:srgbClr val="124AA6"/>
              </a:solidFill>
            </a:endParaRPr>
          </a:p>
        </p:txBody>
      </p:sp>
      <p:sp>
        <p:nvSpPr>
          <p:cNvPr id="14" name="13 CuadroTexto"/>
          <p:cNvSpPr txBox="1"/>
          <p:nvPr/>
        </p:nvSpPr>
        <p:spPr>
          <a:xfrm>
            <a:off x="3321462" y="6100213"/>
            <a:ext cx="2232248" cy="461665"/>
          </a:xfrm>
          <a:prstGeom prst="rect">
            <a:avLst/>
          </a:prstGeom>
          <a:noFill/>
        </p:spPr>
        <p:txBody>
          <a:bodyPr wrap="square" rtlCol="0">
            <a:spAutoFit/>
          </a:bodyPr>
          <a:lstStyle/>
          <a:p>
            <a:r>
              <a:rPr lang="es-CO" sz="2400" dirty="0" smtClean="0">
                <a:solidFill>
                  <a:srgbClr val="124AA6"/>
                </a:solidFill>
              </a:rPr>
              <a:t>Transformación</a:t>
            </a:r>
            <a:endParaRPr lang="es-CO" sz="2400" dirty="0">
              <a:solidFill>
                <a:srgbClr val="124AA6"/>
              </a:solidFill>
            </a:endParaRPr>
          </a:p>
        </p:txBody>
      </p:sp>
    </p:spTree>
    <p:extLst>
      <p:ext uri="{BB962C8B-B14F-4D97-AF65-F5344CB8AC3E}">
        <p14:creationId xmlns="" xmlns:p14="http://schemas.microsoft.com/office/powerpoint/2010/main" val="169978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Gráfico"/>
          <p:cNvGraphicFramePr>
            <a:graphicFrameLocks/>
          </p:cNvGraphicFramePr>
          <p:nvPr>
            <p:extLst>
              <p:ext uri="{D42A27DB-BD31-4B8C-83A1-F6EECF244321}">
                <p14:modId xmlns="" xmlns:p14="http://schemas.microsoft.com/office/powerpoint/2010/main" val="2610713161"/>
              </p:ext>
            </p:extLst>
          </p:nvPr>
        </p:nvGraphicFramePr>
        <p:xfrm>
          <a:off x="557343" y="1817229"/>
          <a:ext cx="7399033" cy="4274326"/>
        </p:xfrm>
        <a:graphic>
          <a:graphicData uri="http://schemas.openxmlformats.org/drawingml/2006/chart">
            <c:chart xmlns:c="http://schemas.openxmlformats.org/drawingml/2006/chart" xmlns:r="http://schemas.openxmlformats.org/officeDocument/2006/relationships" r:id="rId2"/>
          </a:graphicData>
        </a:graphic>
      </p:graphicFrame>
      <p:sp>
        <p:nvSpPr>
          <p:cNvPr id="4" name="3 Flecha arriba"/>
          <p:cNvSpPr/>
          <p:nvPr/>
        </p:nvSpPr>
        <p:spPr>
          <a:xfrm>
            <a:off x="7197613" y="2893005"/>
            <a:ext cx="504056" cy="5133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D9D9D9"/>
              </a:solidFill>
            </a:endParaRPr>
          </a:p>
        </p:txBody>
      </p:sp>
      <p:sp>
        <p:nvSpPr>
          <p:cNvPr id="5" name="4 Flecha arriba"/>
          <p:cNvSpPr/>
          <p:nvPr/>
        </p:nvSpPr>
        <p:spPr>
          <a:xfrm>
            <a:off x="7197613" y="4437112"/>
            <a:ext cx="504056" cy="51334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D9D9D9"/>
              </a:solidFill>
            </a:endParaRPr>
          </a:p>
        </p:txBody>
      </p:sp>
      <p:sp>
        <p:nvSpPr>
          <p:cNvPr id="6" name="5 CuadroTexto"/>
          <p:cNvSpPr txBox="1"/>
          <p:nvPr/>
        </p:nvSpPr>
        <p:spPr>
          <a:xfrm>
            <a:off x="8081834" y="4355386"/>
            <a:ext cx="901209" cy="584775"/>
          </a:xfrm>
          <a:prstGeom prst="rect">
            <a:avLst/>
          </a:prstGeom>
          <a:noFill/>
        </p:spPr>
        <p:txBody>
          <a:bodyPr wrap="none" rtlCol="0">
            <a:spAutoFit/>
          </a:bodyPr>
          <a:lstStyle/>
          <a:p>
            <a:r>
              <a:rPr lang="es-CO" sz="3200" b="1" dirty="0" smtClean="0">
                <a:solidFill>
                  <a:srgbClr val="003760"/>
                </a:solidFill>
              </a:rPr>
              <a:t>38%</a:t>
            </a:r>
            <a:endParaRPr lang="es-CO" sz="3200" b="1" dirty="0">
              <a:solidFill>
                <a:srgbClr val="003760"/>
              </a:solidFill>
            </a:endParaRPr>
          </a:p>
        </p:txBody>
      </p:sp>
      <p:sp>
        <p:nvSpPr>
          <p:cNvPr id="7" name="6 CuadroTexto"/>
          <p:cNvSpPr txBox="1"/>
          <p:nvPr/>
        </p:nvSpPr>
        <p:spPr>
          <a:xfrm>
            <a:off x="8081835" y="2893005"/>
            <a:ext cx="901209" cy="584775"/>
          </a:xfrm>
          <a:prstGeom prst="rect">
            <a:avLst/>
          </a:prstGeom>
          <a:noFill/>
        </p:spPr>
        <p:txBody>
          <a:bodyPr wrap="none" rtlCol="0">
            <a:spAutoFit/>
          </a:bodyPr>
          <a:lstStyle/>
          <a:p>
            <a:r>
              <a:rPr lang="es-CO" sz="3200" b="1" dirty="0" smtClean="0">
                <a:solidFill>
                  <a:srgbClr val="003760"/>
                </a:solidFill>
              </a:rPr>
              <a:t>27%</a:t>
            </a:r>
            <a:endParaRPr lang="es-CO" sz="3200" b="1" dirty="0">
              <a:solidFill>
                <a:srgbClr val="003760"/>
              </a:solidFill>
            </a:endParaRPr>
          </a:p>
        </p:txBody>
      </p:sp>
      <p:sp>
        <p:nvSpPr>
          <p:cNvPr id="8" name="1 Título"/>
          <p:cNvSpPr>
            <a:spLocks noGrp="1"/>
          </p:cNvSpPr>
          <p:nvPr>
            <p:ph type="title" idx="4294967295"/>
          </p:nvPr>
        </p:nvSpPr>
        <p:spPr>
          <a:xfrm>
            <a:off x="1331640" y="1495410"/>
            <a:ext cx="8153400" cy="990600"/>
          </a:xfrm>
        </p:spPr>
        <p:txBody>
          <a:bodyPr>
            <a:normAutofit/>
          </a:bodyPr>
          <a:lstStyle/>
          <a:p>
            <a:r>
              <a:rPr lang="es-CO" sz="3200" b="1" dirty="0" smtClean="0"/>
              <a:t>Comercio de Ecuador con EE.UU</a:t>
            </a:r>
            <a:br>
              <a:rPr lang="es-CO" sz="3200" b="1" dirty="0" smtClean="0"/>
            </a:br>
            <a:r>
              <a:rPr lang="es-CO" sz="2400" dirty="0" err="1" smtClean="0"/>
              <a:t>Mill</a:t>
            </a:r>
            <a:r>
              <a:rPr lang="es-CO" sz="2400" dirty="0" smtClean="0"/>
              <a:t> USD</a:t>
            </a:r>
            <a:endParaRPr lang="es-CO" sz="2400" dirty="0"/>
          </a:p>
        </p:txBody>
      </p:sp>
      <p:sp>
        <p:nvSpPr>
          <p:cNvPr id="10" name="9 CuadroTexto"/>
          <p:cNvSpPr txBox="1"/>
          <p:nvPr/>
        </p:nvSpPr>
        <p:spPr>
          <a:xfrm>
            <a:off x="6948264" y="6548286"/>
            <a:ext cx="3168352" cy="276999"/>
          </a:xfrm>
          <a:prstGeom prst="rect">
            <a:avLst/>
          </a:prstGeom>
          <a:noFill/>
        </p:spPr>
        <p:txBody>
          <a:bodyPr wrap="square" rtlCol="0">
            <a:spAutoFit/>
          </a:bodyPr>
          <a:lstStyle/>
          <a:p>
            <a:r>
              <a:rPr lang="es-ES" sz="1200" dirty="0" smtClean="0">
                <a:solidFill>
                  <a:srgbClr val="003760"/>
                </a:solidFill>
              </a:rPr>
              <a:t>Fuente: Mercosur online </a:t>
            </a:r>
            <a:r>
              <a:rPr lang="es-ES" sz="1200" dirty="0" err="1" smtClean="0">
                <a:solidFill>
                  <a:srgbClr val="003760"/>
                </a:solidFill>
              </a:rPr>
              <a:t>Urunet</a:t>
            </a:r>
            <a:endParaRPr lang="es-CO" sz="1200" dirty="0">
              <a:solidFill>
                <a:srgbClr val="003760"/>
              </a:solidFill>
            </a:endParaRPr>
          </a:p>
        </p:txBody>
      </p:sp>
      <p:sp>
        <p:nvSpPr>
          <p:cNvPr id="9" name="2 Marcador de contenido"/>
          <p:cNvSpPr txBox="1">
            <a:spLocks/>
          </p:cNvSpPr>
          <p:nvPr/>
        </p:nvSpPr>
        <p:spPr>
          <a:xfrm>
            <a:off x="557343" y="1052736"/>
            <a:ext cx="8072494" cy="442674"/>
          </a:xfrm>
          <a:prstGeom prst="round2DiagRect">
            <a:avLst/>
          </a:prstGeom>
          <a:solidFill>
            <a:srgbClr val="FFC000"/>
          </a:solidFill>
          <a:ln>
            <a:solidFill>
              <a:schemeClr val="accent1">
                <a:lumMod val="75000"/>
              </a:schemeClr>
            </a:solidFill>
            <a:prstDash val="dash"/>
          </a:ln>
        </p:spPr>
        <p:txBody>
          <a:bodyPr wrap="square" rtlCol="0">
            <a:spAutoFit/>
          </a:bodyPr>
          <a:lstStyle>
            <a:defPPr>
              <a:defRPr lang="es-CO"/>
            </a:defPPr>
            <a:lvl1pPr algn="ctr">
              <a:defRPr sz="3600" b="1">
                <a:solidFill>
                  <a:schemeClr val="accent1">
                    <a:lumMod val="75000"/>
                  </a:schemeClr>
                </a:solidFill>
              </a:defRPr>
            </a:lvl1pPr>
            <a:lvl2pPr lvl="1">
              <a:defRPr>
                <a:solidFill>
                  <a:schemeClr val="accent1">
                    <a:lumMod val="75000"/>
                  </a:schemeClr>
                </a:solidFill>
              </a:defRPr>
            </a:lvl2pPr>
          </a:lstStyle>
          <a:p>
            <a:r>
              <a:rPr lang="es-ES_tradnl" sz="2000" dirty="0" smtClean="0">
                <a:solidFill>
                  <a:srgbClr val="124AA6"/>
                </a:solidFill>
              </a:rPr>
              <a:t>Puente entre Ecuador y EE.UU</a:t>
            </a:r>
            <a:endParaRPr lang="es-ES_tradnl" sz="2000" dirty="0">
              <a:solidFill>
                <a:srgbClr val="124AA6"/>
              </a:solidFill>
            </a:endParaRPr>
          </a:p>
        </p:txBody>
      </p:sp>
      <p:sp>
        <p:nvSpPr>
          <p:cNvPr id="11" name="10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lvl="0">
              <a:defRPr/>
            </a:pPr>
            <a:r>
              <a:rPr lang="es-CO" sz="2800" b="1" kern="0" dirty="0">
                <a:solidFill>
                  <a:srgbClr val="FFC000"/>
                </a:solidFill>
                <a:latin typeface="Calibri" pitchFamily="34" charset="0"/>
                <a:cs typeface="Calibri" pitchFamily="34" charset="0"/>
              </a:rPr>
              <a:t>Retos de del Valle del Cauca  frente a los TLC</a:t>
            </a:r>
          </a:p>
        </p:txBody>
      </p:sp>
      <p:pic>
        <p:nvPicPr>
          <p:cNvPr id="12" name="11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
        <p:nvSpPr>
          <p:cNvPr id="2" name="1 CuadroTexto"/>
          <p:cNvSpPr txBox="1"/>
          <p:nvPr/>
        </p:nvSpPr>
        <p:spPr>
          <a:xfrm>
            <a:off x="557342" y="6031460"/>
            <a:ext cx="6390921" cy="369332"/>
          </a:xfrm>
          <a:prstGeom prst="rect">
            <a:avLst/>
          </a:prstGeom>
          <a:solidFill>
            <a:schemeClr val="bg2">
              <a:lumMod val="95000"/>
            </a:schemeClr>
          </a:solidFill>
        </p:spPr>
        <p:txBody>
          <a:bodyPr wrap="square" rtlCol="0">
            <a:spAutoFit/>
          </a:bodyPr>
          <a:lstStyle/>
          <a:p>
            <a:r>
              <a:rPr lang="es-CO" b="1" dirty="0" smtClean="0"/>
              <a:t>77% de sus exportaciones a EE.UU son combustibles .</a:t>
            </a:r>
            <a:endParaRPr lang="es-CO" b="1" dirty="0"/>
          </a:p>
        </p:txBody>
      </p:sp>
    </p:spTree>
    <p:extLst>
      <p:ext uri="{BB962C8B-B14F-4D97-AF65-F5344CB8AC3E}">
        <p14:creationId xmlns="" xmlns:p14="http://schemas.microsoft.com/office/powerpoint/2010/main" val="251765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4" name="3 CuadroTexto"/>
          <p:cNvSpPr txBox="1"/>
          <p:nvPr/>
        </p:nvSpPr>
        <p:spPr>
          <a:xfrm>
            <a:off x="5652120" y="2147633"/>
            <a:ext cx="3384376" cy="954107"/>
          </a:xfrm>
          <a:prstGeom prst="rect">
            <a:avLst/>
          </a:prstGeom>
          <a:noFill/>
          <a:ln>
            <a:solidFill>
              <a:srgbClr val="FFC000"/>
            </a:solidFill>
          </a:ln>
        </p:spPr>
        <p:txBody>
          <a:bodyPr wrap="square" rtlCol="0">
            <a:spAutoFit/>
          </a:bodyPr>
          <a:lstStyle/>
          <a:p>
            <a:r>
              <a:rPr lang="es-CO" sz="2800" b="1" dirty="0" smtClean="0">
                <a:solidFill>
                  <a:srgbClr val="003760"/>
                </a:solidFill>
              </a:rPr>
              <a:t>Qué compra Ecuador  de EE.UU?</a:t>
            </a:r>
            <a:endParaRPr lang="es-CO" sz="2800" b="1" dirty="0">
              <a:solidFill>
                <a:srgbClr val="003760"/>
              </a:solidFill>
            </a:endParaRPr>
          </a:p>
        </p:txBody>
      </p:sp>
      <p:sp>
        <p:nvSpPr>
          <p:cNvPr id="5" name="4 CuadroTexto"/>
          <p:cNvSpPr txBox="1"/>
          <p:nvPr/>
        </p:nvSpPr>
        <p:spPr>
          <a:xfrm>
            <a:off x="392989" y="1916832"/>
            <a:ext cx="3384376" cy="954107"/>
          </a:xfrm>
          <a:prstGeom prst="rect">
            <a:avLst/>
          </a:prstGeom>
          <a:noFill/>
          <a:ln>
            <a:solidFill>
              <a:srgbClr val="FFC000"/>
            </a:solidFill>
          </a:ln>
        </p:spPr>
        <p:txBody>
          <a:bodyPr wrap="square" rtlCol="0">
            <a:spAutoFit/>
          </a:bodyPr>
          <a:lstStyle/>
          <a:p>
            <a:r>
              <a:rPr lang="es-CO" sz="2800" b="1" dirty="0" smtClean="0">
                <a:solidFill>
                  <a:srgbClr val="003760"/>
                </a:solidFill>
              </a:rPr>
              <a:t>Qué le vende Ecuador a EE.UU?</a:t>
            </a:r>
            <a:endParaRPr lang="es-CO" sz="2800" b="1" dirty="0">
              <a:solidFill>
                <a:srgbClr val="003760"/>
              </a:solidFill>
            </a:endParaRPr>
          </a:p>
        </p:txBody>
      </p:sp>
      <p:graphicFrame>
        <p:nvGraphicFramePr>
          <p:cNvPr id="6" name="1 Gráfico"/>
          <p:cNvGraphicFramePr>
            <a:graphicFrameLocks/>
          </p:cNvGraphicFramePr>
          <p:nvPr>
            <p:extLst>
              <p:ext uri="{D42A27DB-BD31-4B8C-83A1-F6EECF244321}">
                <p14:modId xmlns="" xmlns:p14="http://schemas.microsoft.com/office/powerpoint/2010/main" val="1903849534"/>
              </p:ext>
            </p:extLst>
          </p:nvPr>
        </p:nvGraphicFramePr>
        <p:xfrm>
          <a:off x="4958025" y="3133834"/>
          <a:ext cx="4185975"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1 Gráfico"/>
          <p:cNvGraphicFramePr>
            <a:graphicFrameLocks/>
          </p:cNvGraphicFramePr>
          <p:nvPr>
            <p:extLst>
              <p:ext uri="{D42A27DB-BD31-4B8C-83A1-F6EECF244321}">
                <p14:modId xmlns="" xmlns:p14="http://schemas.microsoft.com/office/powerpoint/2010/main" val="3463837572"/>
              </p:ext>
            </p:extLst>
          </p:nvPr>
        </p:nvGraphicFramePr>
        <p:xfrm>
          <a:off x="96720" y="3101740"/>
          <a:ext cx="4572000" cy="2586037"/>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a:off x="6948264" y="6548286"/>
            <a:ext cx="3168352" cy="276999"/>
          </a:xfrm>
          <a:prstGeom prst="rect">
            <a:avLst/>
          </a:prstGeom>
          <a:noFill/>
        </p:spPr>
        <p:txBody>
          <a:bodyPr wrap="square" rtlCol="0">
            <a:spAutoFit/>
          </a:bodyPr>
          <a:lstStyle/>
          <a:p>
            <a:r>
              <a:rPr lang="es-ES" sz="1200" dirty="0" smtClean="0">
                <a:solidFill>
                  <a:srgbClr val="003760"/>
                </a:solidFill>
              </a:rPr>
              <a:t>Fuente: Mercosur online </a:t>
            </a:r>
            <a:r>
              <a:rPr lang="es-ES" sz="1200" dirty="0" err="1" smtClean="0">
                <a:solidFill>
                  <a:srgbClr val="003760"/>
                </a:solidFill>
              </a:rPr>
              <a:t>Urunet</a:t>
            </a:r>
            <a:endParaRPr lang="es-CO" sz="1200" dirty="0">
              <a:solidFill>
                <a:srgbClr val="003760"/>
              </a:solidFill>
            </a:endParaRPr>
          </a:p>
        </p:txBody>
      </p:sp>
    </p:spTree>
    <p:extLst>
      <p:ext uri="{BB962C8B-B14F-4D97-AF65-F5344CB8AC3E}">
        <p14:creationId xmlns="" xmlns:p14="http://schemas.microsoft.com/office/powerpoint/2010/main" val="2226210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txBox="1">
            <a:spLocks/>
          </p:cNvSpPr>
          <p:nvPr/>
        </p:nvSpPr>
        <p:spPr>
          <a:xfrm>
            <a:off x="557343" y="1052736"/>
            <a:ext cx="8072494" cy="1328023"/>
          </a:xfrm>
          <a:prstGeom prst="round2DiagRect">
            <a:avLst/>
          </a:prstGeom>
          <a:solidFill>
            <a:srgbClr val="FFC000"/>
          </a:solidFill>
          <a:ln>
            <a:solidFill>
              <a:schemeClr val="accent1">
                <a:lumMod val="75000"/>
              </a:schemeClr>
            </a:solidFill>
            <a:prstDash val="dash"/>
          </a:ln>
        </p:spPr>
        <p:txBody>
          <a:bodyPr wrap="square" rtlCol="0">
            <a:spAutoFit/>
          </a:bodyPr>
          <a:lstStyle>
            <a:defPPr>
              <a:defRPr lang="es-CO"/>
            </a:defPPr>
            <a:lvl1pPr algn="ctr">
              <a:defRPr sz="3600" b="1">
                <a:solidFill>
                  <a:schemeClr val="accent1">
                    <a:lumMod val="75000"/>
                  </a:schemeClr>
                </a:solidFill>
              </a:defRPr>
            </a:lvl1pPr>
            <a:lvl2pPr lvl="1">
              <a:defRPr>
                <a:solidFill>
                  <a:schemeClr val="accent1">
                    <a:lumMod val="75000"/>
                  </a:schemeClr>
                </a:solidFill>
              </a:defRPr>
            </a:lvl2pPr>
          </a:lstStyle>
          <a:p>
            <a:r>
              <a:rPr lang="es-ES_tradnl" dirty="0" smtClean="0">
                <a:solidFill>
                  <a:srgbClr val="124AA6"/>
                </a:solidFill>
              </a:rPr>
              <a:t>Acumulación de origen para Perú, Chile, CAFTA y México</a:t>
            </a:r>
            <a:endParaRPr lang="es-ES_tradnl" dirty="0">
              <a:solidFill>
                <a:srgbClr val="124AA6"/>
              </a:solidFill>
            </a:endParaRPr>
          </a:p>
        </p:txBody>
      </p:sp>
      <p:sp>
        <p:nvSpPr>
          <p:cNvPr id="20" name="19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lvl="0">
              <a:defRPr/>
            </a:pPr>
            <a:r>
              <a:rPr lang="es-CO" sz="2800" b="1" kern="0" dirty="0">
                <a:solidFill>
                  <a:srgbClr val="FFC000"/>
                </a:solidFill>
                <a:latin typeface="Calibri" pitchFamily="34" charset="0"/>
                <a:cs typeface="Calibri" pitchFamily="34" charset="0"/>
              </a:rPr>
              <a:t>Retos de del Valle del Cauca  frente a los TLC</a:t>
            </a:r>
          </a:p>
        </p:txBody>
      </p:sp>
      <p:pic>
        <p:nvPicPr>
          <p:cNvPr id="21" name="20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pic>
        <p:nvPicPr>
          <p:cNvPr id="4" name="3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3834" y="4648916"/>
            <a:ext cx="1679051" cy="1679051"/>
          </a:xfrm>
          <a:prstGeom prst="rect">
            <a:avLst/>
          </a:prstGeom>
        </p:spPr>
      </p:pic>
      <p:pic>
        <p:nvPicPr>
          <p:cNvPr id="2" name="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21637" y="2964932"/>
            <a:ext cx="1651248" cy="1651248"/>
          </a:xfrm>
          <a:prstGeom prst="rect">
            <a:avLst/>
          </a:prstGeom>
        </p:spPr>
      </p:pic>
      <p:pic>
        <p:nvPicPr>
          <p:cNvPr id="5" name="4 Image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134012" y="3628671"/>
            <a:ext cx="2553072" cy="1755237"/>
          </a:xfrm>
          <a:prstGeom prst="rect">
            <a:avLst/>
          </a:prstGeom>
          <a:ln>
            <a:noFill/>
          </a:ln>
          <a:effectLst>
            <a:outerShdw blurRad="292100" dist="139700" dir="2700000" algn="tl" rotWithShape="0">
              <a:srgbClr val="333333">
                <a:alpha val="65000"/>
              </a:srgbClr>
            </a:outerShdw>
          </a:effectLst>
        </p:spPr>
      </p:pic>
      <p:pic>
        <p:nvPicPr>
          <p:cNvPr id="8" name="7 Imagen"/>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156949" y="3162776"/>
            <a:ext cx="1453540" cy="134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12 Imagen"/>
          <p:cNvPicPr>
            <a:picLocks noChangeAspect="1"/>
          </p:cNvPicPr>
          <p:nvPr/>
        </p:nvPicPr>
        <p:blipFill>
          <a:blip r:embed="rId7" cstate="print">
            <a:extLst>
              <a:ext uri="{BEBA8EAE-BF5A-486C-A8C5-ECC9F3942E4B}">
                <a14:imgProps xmlns="" xmlns:a14="http://schemas.microsoft.com/office/drawing/2010/main">
                  <a14:imgLayer r:embed="rId8">
                    <a14:imgEffect>
                      <a14:backgroundRemoval t="2604" b="89583" l="9766" r="89844"/>
                    </a14:imgEffect>
                  </a14:imgLayer>
                </a14:imgProps>
              </a:ext>
              <a:ext uri="{28A0092B-C50C-407E-A947-70E740481C1C}">
                <a14:useLocalDpi xmlns="" xmlns:a14="http://schemas.microsoft.com/office/drawing/2010/main" val="0"/>
              </a:ext>
            </a:extLst>
          </a:blip>
          <a:stretch>
            <a:fillRect/>
          </a:stretch>
        </p:blipFill>
        <p:spPr>
          <a:xfrm>
            <a:off x="2780765" y="4648916"/>
            <a:ext cx="2438400" cy="1828800"/>
          </a:xfrm>
          <a:prstGeom prst="rect">
            <a:avLst/>
          </a:prstGeom>
        </p:spPr>
      </p:pic>
      <p:sp>
        <p:nvSpPr>
          <p:cNvPr id="16" name="15 Elipse"/>
          <p:cNvSpPr/>
          <p:nvPr/>
        </p:nvSpPr>
        <p:spPr>
          <a:xfrm>
            <a:off x="467544" y="2563000"/>
            <a:ext cx="5159884" cy="4106360"/>
          </a:xfrm>
          <a:prstGeom prst="ellipse">
            <a:avLst/>
          </a:prstGeom>
          <a:noFill/>
          <a:ln w="57150">
            <a:solidFill>
              <a:srgbClr val="8DD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42734862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Elipse"/>
          <p:cNvSpPr/>
          <p:nvPr/>
        </p:nvSpPr>
        <p:spPr>
          <a:xfrm>
            <a:off x="899592" y="2806915"/>
            <a:ext cx="4104456" cy="3398746"/>
          </a:xfrm>
          <a:prstGeom prst="ellipse">
            <a:avLst/>
          </a:prstGeom>
          <a:noFill/>
          <a:ln w="57150">
            <a:solidFill>
              <a:srgbClr val="8DD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2 Marcador de contenido"/>
          <p:cNvSpPr txBox="1">
            <a:spLocks/>
          </p:cNvSpPr>
          <p:nvPr/>
        </p:nvSpPr>
        <p:spPr>
          <a:xfrm>
            <a:off x="557343" y="1052736"/>
            <a:ext cx="8072494" cy="1328023"/>
          </a:xfrm>
          <a:prstGeom prst="round2DiagRect">
            <a:avLst/>
          </a:prstGeom>
          <a:solidFill>
            <a:srgbClr val="FFC000"/>
          </a:solidFill>
          <a:ln>
            <a:solidFill>
              <a:schemeClr val="accent1">
                <a:lumMod val="75000"/>
              </a:schemeClr>
            </a:solidFill>
            <a:prstDash val="dash"/>
          </a:ln>
        </p:spPr>
        <p:txBody>
          <a:bodyPr wrap="square" rtlCol="0">
            <a:spAutoFit/>
          </a:bodyPr>
          <a:lstStyle>
            <a:defPPr>
              <a:defRPr lang="es-CO"/>
            </a:defPPr>
            <a:lvl1pPr algn="ctr">
              <a:defRPr sz="3600" b="1">
                <a:solidFill>
                  <a:schemeClr val="accent1">
                    <a:lumMod val="75000"/>
                  </a:schemeClr>
                </a:solidFill>
              </a:defRPr>
            </a:lvl1pPr>
            <a:lvl2pPr lvl="1">
              <a:defRPr>
                <a:solidFill>
                  <a:schemeClr val="accent1">
                    <a:lumMod val="75000"/>
                  </a:schemeClr>
                </a:solidFill>
              </a:defRPr>
            </a:lvl2pPr>
          </a:lstStyle>
          <a:p>
            <a:r>
              <a:rPr lang="es-ES_tradnl" dirty="0" smtClean="0">
                <a:solidFill>
                  <a:srgbClr val="124AA6"/>
                </a:solidFill>
              </a:rPr>
              <a:t>Acumulación de origen para Perú, Chile, CAFTA y México</a:t>
            </a:r>
            <a:endParaRPr lang="es-ES_tradnl" dirty="0">
              <a:solidFill>
                <a:srgbClr val="124AA6"/>
              </a:solidFill>
            </a:endParaRPr>
          </a:p>
        </p:txBody>
      </p:sp>
      <p:sp>
        <p:nvSpPr>
          <p:cNvPr id="20" name="19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lvl="0">
              <a:defRPr/>
            </a:pPr>
            <a:r>
              <a:rPr lang="es-CO" sz="2800" b="1" kern="0" dirty="0">
                <a:solidFill>
                  <a:srgbClr val="FFC000"/>
                </a:solidFill>
                <a:latin typeface="Calibri" pitchFamily="34" charset="0"/>
                <a:cs typeface="Calibri" pitchFamily="34" charset="0"/>
              </a:rPr>
              <a:t>Retos de del Valle del Cauca  frente a los TLC</a:t>
            </a:r>
          </a:p>
        </p:txBody>
      </p:sp>
      <p:pic>
        <p:nvPicPr>
          <p:cNvPr id="21" name="20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pic>
        <p:nvPicPr>
          <p:cNvPr id="2" name="1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2620" y="2897767"/>
            <a:ext cx="1461808" cy="1461808"/>
          </a:xfrm>
          <a:prstGeom prst="rect">
            <a:avLst/>
          </a:prstGeom>
        </p:spPr>
      </p:pic>
      <p:pic>
        <p:nvPicPr>
          <p:cNvPr id="5" name="4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134012" y="3628671"/>
            <a:ext cx="2553072" cy="1755237"/>
          </a:xfrm>
          <a:prstGeom prst="rect">
            <a:avLst/>
          </a:prstGeom>
          <a:ln>
            <a:noFill/>
          </a:ln>
          <a:effectLst>
            <a:outerShdw blurRad="292100" dist="139700" dir="2700000" algn="tl" rotWithShape="0">
              <a:srgbClr val="333333">
                <a:alpha val="65000"/>
              </a:srgbClr>
            </a:outerShdw>
          </a:effectLst>
        </p:spPr>
      </p:pic>
      <p:pic>
        <p:nvPicPr>
          <p:cNvPr id="8" name="7 Image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570960" y="3045646"/>
            <a:ext cx="1286782" cy="118937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12 Imagen"/>
          <p:cNvPicPr>
            <a:picLocks noChangeAspect="1"/>
          </p:cNvPicPr>
          <p:nvPr/>
        </p:nvPicPr>
        <p:blipFill>
          <a:blip r:embed="rId6" cstate="print">
            <a:extLst>
              <a:ext uri="{BEBA8EAE-BF5A-486C-A8C5-ECC9F3942E4B}">
                <a14:imgProps xmlns="" xmlns:a14="http://schemas.microsoft.com/office/drawing/2010/main">
                  <a14:imgLayer r:embed="rId7">
                    <a14:imgEffect>
                      <a14:backgroundRemoval t="2604" b="89583" l="9766" r="89844"/>
                    </a14:imgEffect>
                  </a14:imgLayer>
                </a14:imgProps>
              </a:ext>
              <a:ext uri="{28A0092B-C50C-407E-A947-70E740481C1C}">
                <a14:useLocalDpi xmlns="" xmlns:a14="http://schemas.microsoft.com/office/drawing/2010/main" val="0"/>
              </a:ext>
            </a:extLst>
          </a:blip>
          <a:stretch>
            <a:fillRect/>
          </a:stretch>
        </p:blipFill>
        <p:spPr>
          <a:xfrm>
            <a:off x="2074642" y="5494466"/>
            <a:ext cx="1754355" cy="1315767"/>
          </a:xfrm>
          <a:prstGeom prst="rect">
            <a:avLst/>
          </a:prstGeom>
        </p:spPr>
      </p:pic>
      <p:pic>
        <p:nvPicPr>
          <p:cNvPr id="12" name="11 Imagen"/>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114828" y="3726392"/>
            <a:ext cx="1398029" cy="1494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Flecha curvada hacia la derecha"/>
          <p:cNvSpPr/>
          <p:nvPr/>
        </p:nvSpPr>
        <p:spPr>
          <a:xfrm rot="18936732">
            <a:off x="1650302" y="3736417"/>
            <a:ext cx="359484" cy="936104"/>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4" name="13 Flecha curvada hacia la derecha"/>
          <p:cNvSpPr/>
          <p:nvPr/>
        </p:nvSpPr>
        <p:spPr>
          <a:xfrm rot="11953253">
            <a:off x="2772078" y="4641827"/>
            <a:ext cx="359484" cy="936104"/>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5" name="14 Flecha curvada hacia la derecha"/>
          <p:cNvSpPr/>
          <p:nvPr/>
        </p:nvSpPr>
        <p:spPr>
          <a:xfrm rot="2966085">
            <a:off x="3230204" y="3510691"/>
            <a:ext cx="359484" cy="936104"/>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6 Flecha a la derecha con bandas"/>
          <p:cNvSpPr/>
          <p:nvPr/>
        </p:nvSpPr>
        <p:spPr>
          <a:xfrm>
            <a:off x="3755296" y="4588407"/>
            <a:ext cx="2497503" cy="661388"/>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514620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p:cNvSpPr txBox="1"/>
          <p:nvPr/>
        </p:nvSpPr>
        <p:spPr>
          <a:xfrm>
            <a:off x="6143636" y="2758862"/>
            <a:ext cx="719137" cy="369332"/>
          </a:xfrm>
          <a:prstGeom prst="rect">
            <a:avLst/>
          </a:prstGeom>
          <a:noFill/>
        </p:spPr>
        <p:txBody>
          <a:bodyPr>
            <a:spAutoFit/>
          </a:bodyPr>
          <a:lstStyle/>
          <a:p>
            <a:pPr fontAlgn="base">
              <a:spcBef>
                <a:spcPct val="0"/>
              </a:spcBef>
              <a:spcAft>
                <a:spcPct val="0"/>
              </a:spcAft>
              <a:defRPr/>
            </a:pPr>
            <a:r>
              <a:rPr lang="es-MX" b="1" dirty="0">
                <a:solidFill>
                  <a:srgbClr val="000066"/>
                </a:solidFill>
                <a:cs typeface="Arial" charset="0"/>
              </a:rPr>
              <a:t>2011</a:t>
            </a:r>
            <a:endParaRPr lang="en-US" b="1" dirty="0">
              <a:solidFill>
                <a:srgbClr val="000066"/>
              </a:solidFill>
              <a:cs typeface="Arial" charset="0"/>
            </a:endParaRPr>
          </a:p>
        </p:txBody>
      </p:sp>
      <p:sp>
        <p:nvSpPr>
          <p:cNvPr id="7" name="1 Redondear rectángulo de esquina diagonal"/>
          <p:cNvSpPr/>
          <p:nvPr/>
        </p:nvSpPr>
        <p:spPr>
          <a:xfrm>
            <a:off x="961073" y="1196752"/>
            <a:ext cx="7148144" cy="1027703"/>
          </a:xfrm>
          <a:prstGeom prst="roundRect">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s-MX" sz="2800" b="1" dirty="0" smtClean="0">
                <a:solidFill>
                  <a:srgbClr val="000066"/>
                </a:solidFill>
              </a:rPr>
              <a:t>Experiencia mexicana</a:t>
            </a:r>
            <a:endParaRPr lang="es-CO" sz="2800" b="1" dirty="0">
              <a:solidFill>
                <a:srgbClr val="000066"/>
              </a:solidFill>
            </a:endParaRPr>
          </a:p>
          <a:p>
            <a:pPr algn="ctr"/>
            <a:r>
              <a:rPr lang="es-CO" sz="2000" dirty="0" smtClean="0">
                <a:solidFill>
                  <a:srgbClr val="000066"/>
                </a:solidFill>
              </a:rPr>
              <a:t>Composición de las expo de México han cambiado radicalmente.</a:t>
            </a:r>
            <a:endParaRPr lang="es-CO" sz="2000" dirty="0">
              <a:solidFill>
                <a:srgbClr val="000066"/>
              </a:solidFill>
            </a:endParaRPr>
          </a:p>
        </p:txBody>
      </p:sp>
      <p:sp>
        <p:nvSpPr>
          <p:cNvPr id="8" name="4 CuadroTexto"/>
          <p:cNvSpPr txBox="1">
            <a:spLocks noChangeArrowheads="1"/>
          </p:cNvSpPr>
          <p:nvPr/>
        </p:nvSpPr>
        <p:spPr bwMode="auto">
          <a:xfrm>
            <a:off x="6143636" y="6429396"/>
            <a:ext cx="2567571" cy="276999"/>
          </a:xfrm>
          <a:prstGeom prst="rect">
            <a:avLst/>
          </a:prstGeom>
          <a:noFill/>
          <a:ln w="9525">
            <a:noFill/>
            <a:miter lim="800000"/>
            <a:headEnd/>
            <a:tailEnd/>
          </a:ln>
        </p:spPr>
        <p:txBody>
          <a:bodyPr wrap="square">
            <a:spAutoFit/>
          </a:bodyPr>
          <a:lstStyle/>
          <a:p>
            <a:pPr fontAlgn="base">
              <a:spcBef>
                <a:spcPct val="0"/>
              </a:spcBef>
              <a:spcAft>
                <a:spcPct val="0"/>
              </a:spcAft>
            </a:pPr>
            <a:r>
              <a:rPr lang="es-MX" sz="1200" b="1" dirty="0">
                <a:solidFill>
                  <a:schemeClr val="bg1">
                    <a:lumMod val="50000"/>
                  </a:schemeClr>
                </a:solidFill>
                <a:latin typeface="Arial" charset="0"/>
                <a:cs typeface="Arial" charset="0"/>
              </a:rPr>
              <a:t>Fuente: IQOM datos BANXICO</a:t>
            </a:r>
            <a:endParaRPr lang="es-CO" sz="1200" b="1" dirty="0">
              <a:solidFill>
                <a:schemeClr val="bg1">
                  <a:lumMod val="50000"/>
                </a:schemeClr>
              </a:solidFill>
              <a:latin typeface="Arial" charset="0"/>
              <a:cs typeface="Arial" charset="0"/>
            </a:endParaRPr>
          </a:p>
        </p:txBody>
      </p:sp>
      <p:pic>
        <p:nvPicPr>
          <p:cNvPr id="51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7462" y="3218309"/>
            <a:ext cx="3648075" cy="2305050"/>
          </a:xfrm>
          <a:prstGeom prst="round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3 CuadroTexto"/>
          <p:cNvSpPr txBox="1"/>
          <p:nvPr/>
        </p:nvSpPr>
        <p:spPr>
          <a:xfrm>
            <a:off x="2173009" y="2574196"/>
            <a:ext cx="652743" cy="369332"/>
          </a:xfrm>
          <a:prstGeom prst="rect">
            <a:avLst/>
          </a:prstGeom>
          <a:noFill/>
        </p:spPr>
        <p:txBody>
          <a:bodyPr wrap="none" rtlCol="0">
            <a:spAutoFit/>
          </a:bodyPr>
          <a:lstStyle/>
          <a:p>
            <a:r>
              <a:rPr lang="es-CO" b="1" dirty="0" smtClean="0">
                <a:solidFill>
                  <a:srgbClr val="000066"/>
                </a:solidFill>
              </a:rPr>
              <a:t>1982</a:t>
            </a:r>
            <a:endParaRPr lang="es-CO" b="1" dirty="0">
              <a:solidFill>
                <a:srgbClr val="000066"/>
              </a:solidFill>
            </a:endParaRPr>
          </a:p>
        </p:txBody>
      </p:sp>
      <p:pic>
        <p:nvPicPr>
          <p:cNvPr id="512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3284984"/>
            <a:ext cx="3409950" cy="2171700"/>
          </a:xfrm>
          <a:prstGeom prst="round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39752" y="5805264"/>
            <a:ext cx="4756805" cy="6480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15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2800" b="1" kern="0" dirty="0" smtClean="0">
                <a:solidFill>
                  <a:srgbClr val="FFC000"/>
                </a:solidFill>
                <a:latin typeface="Calibri" pitchFamily="34" charset="0"/>
                <a:cs typeface="Calibri" pitchFamily="34" charset="0"/>
              </a:rPr>
              <a:t>Experiencia Mexicana</a:t>
            </a:r>
            <a:endParaRPr lang="es-CO" sz="2800" kern="0" dirty="0">
              <a:solidFill>
                <a:srgbClr val="FFC000"/>
              </a:solidFill>
              <a:latin typeface="Calibri" pitchFamily="34" charset="0"/>
              <a:cs typeface="Calibri" pitchFamily="34" charset="0"/>
            </a:endParaRPr>
          </a:p>
        </p:txBody>
      </p:sp>
      <p:pic>
        <p:nvPicPr>
          <p:cNvPr id="17" name="16 Imagen"/>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Tree>
    <p:extLst>
      <p:ext uri="{BB962C8B-B14F-4D97-AF65-F5344CB8AC3E}">
        <p14:creationId xmlns="" xmlns:p14="http://schemas.microsoft.com/office/powerpoint/2010/main" val="12290123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35156" y="4053862"/>
            <a:ext cx="4433890" cy="2367192"/>
          </a:xfrm>
          <a:prstGeom prst="rect">
            <a:avLst/>
          </a:prstGeom>
        </p:spPr>
      </p:pic>
      <p:sp>
        <p:nvSpPr>
          <p:cNvPr id="4" name="2 Marcador de contenido"/>
          <p:cNvSpPr txBox="1">
            <a:spLocks/>
          </p:cNvSpPr>
          <p:nvPr/>
        </p:nvSpPr>
        <p:spPr>
          <a:xfrm>
            <a:off x="324612" y="1033933"/>
            <a:ext cx="8072494" cy="2553891"/>
          </a:xfrm>
          <a:prstGeom prst="round2DiagRect">
            <a:avLst/>
          </a:prstGeom>
          <a:solidFill>
            <a:srgbClr val="FFC000"/>
          </a:solidFill>
          <a:ln>
            <a:solidFill>
              <a:schemeClr val="accent1">
                <a:lumMod val="75000"/>
              </a:schemeClr>
            </a:solidFill>
            <a:prstDash val="dash"/>
          </a:ln>
        </p:spPr>
        <p:txBody>
          <a:bodyPr wrap="square" rtlCol="0">
            <a:spAutoFit/>
          </a:bodyPr>
          <a:lstStyle>
            <a:defPPr>
              <a:defRPr lang="es-CO"/>
            </a:defPPr>
            <a:lvl1pPr algn="ctr">
              <a:defRPr sz="3600" b="1">
                <a:solidFill>
                  <a:schemeClr val="accent1">
                    <a:lumMod val="75000"/>
                  </a:schemeClr>
                </a:solidFill>
              </a:defRPr>
            </a:lvl1pPr>
            <a:lvl2pPr lvl="1">
              <a:defRPr>
                <a:solidFill>
                  <a:schemeClr val="accent1">
                    <a:lumMod val="75000"/>
                  </a:schemeClr>
                </a:solidFill>
              </a:defRPr>
            </a:lvl2pPr>
          </a:lstStyle>
          <a:p>
            <a:r>
              <a:rPr lang="es-ES_tradnl" dirty="0" smtClean="0"/>
              <a:t>Apoyar a Buenaventura para convertirla en una </a:t>
            </a:r>
            <a:r>
              <a:rPr lang="es-ES_tradnl" u="sng" dirty="0" smtClean="0"/>
              <a:t>Ciudad </a:t>
            </a:r>
            <a:r>
              <a:rPr lang="es-ES_tradnl" u="sng" dirty="0"/>
              <a:t>Puerto </a:t>
            </a:r>
            <a:r>
              <a:rPr lang="es-ES_tradnl" dirty="0"/>
              <a:t>de talla internacional para competir en el Pacifico latinoamericano.</a:t>
            </a:r>
          </a:p>
        </p:txBody>
      </p:sp>
      <p:sp>
        <p:nvSpPr>
          <p:cNvPr id="5" name="4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lvl="0">
              <a:defRPr/>
            </a:pPr>
            <a:r>
              <a:rPr lang="es-CO" sz="2800" b="1" kern="0" dirty="0">
                <a:solidFill>
                  <a:srgbClr val="FFC000"/>
                </a:solidFill>
                <a:latin typeface="Calibri" pitchFamily="34" charset="0"/>
                <a:cs typeface="Calibri" pitchFamily="34" charset="0"/>
              </a:rPr>
              <a:t>Retos de del Valle del Cauca  frente a los TLC</a:t>
            </a:r>
          </a:p>
        </p:txBody>
      </p:sp>
      <p:pic>
        <p:nvPicPr>
          <p:cNvPr id="6" name="5 Imagen"/>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pic>
        <p:nvPicPr>
          <p:cNvPr id="7" name="Picture 8"/>
          <p:cNvPicPr>
            <a:picLocks noChangeAspect="1" noChangeArrowheads="1"/>
          </p:cNvPicPr>
          <p:nvPr/>
        </p:nvPicPr>
        <p:blipFill>
          <a:blip r:embed="rId5" cstate="print">
            <a:duotone>
              <a:srgbClr val="1E2D54">
                <a:shade val="45000"/>
                <a:satMod val="135000"/>
              </a:srgbClr>
              <a:prstClr val="white"/>
            </a:duotone>
            <a:extLst>
              <a:ext uri="{28A0092B-C50C-407E-A947-70E740481C1C}">
                <a14:useLocalDpi xmlns="" xmlns:a14="http://schemas.microsoft.com/office/drawing/2010/main" val="0"/>
              </a:ext>
            </a:extLst>
          </a:blip>
          <a:srcRect/>
          <a:stretch>
            <a:fillRect/>
          </a:stretch>
        </p:blipFill>
        <p:spPr bwMode="auto">
          <a:xfrm>
            <a:off x="2247583" y="3936490"/>
            <a:ext cx="856820" cy="823800"/>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cstate="print">
            <a:duotone>
              <a:srgbClr val="1E2D54">
                <a:shade val="45000"/>
                <a:satMod val="135000"/>
              </a:srgbClr>
              <a:prstClr val="white"/>
            </a:duotone>
            <a:extLst>
              <a:ext uri="{28A0092B-C50C-407E-A947-70E740481C1C}">
                <a14:useLocalDpi xmlns="" xmlns:a14="http://schemas.microsoft.com/office/drawing/2010/main" val="0"/>
              </a:ext>
            </a:extLst>
          </a:blip>
          <a:srcRect/>
          <a:stretch>
            <a:fillRect/>
          </a:stretch>
        </p:blipFill>
        <p:spPr bwMode="auto">
          <a:xfrm>
            <a:off x="1248988" y="4893266"/>
            <a:ext cx="993661" cy="926682"/>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7" cstate="print">
            <a:duotone>
              <a:srgbClr val="1E2D54">
                <a:shade val="45000"/>
                <a:satMod val="135000"/>
              </a:srgbClr>
              <a:prstClr val="white"/>
            </a:duotone>
            <a:extLst>
              <a:ext uri="{28A0092B-C50C-407E-A947-70E740481C1C}">
                <a14:useLocalDpi xmlns="" xmlns:a14="http://schemas.microsoft.com/office/drawing/2010/main" val="0"/>
              </a:ext>
            </a:extLst>
          </a:blip>
          <a:srcRect/>
          <a:stretch>
            <a:fillRect/>
          </a:stretch>
        </p:blipFill>
        <p:spPr bwMode="auto">
          <a:xfrm>
            <a:off x="5726047" y="3861048"/>
            <a:ext cx="980479" cy="974685"/>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631754" y="5794314"/>
            <a:ext cx="812454" cy="7116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11 Imagen"/>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830913" y="6010926"/>
            <a:ext cx="752475" cy="733425"/>
          </a:xfrm>
          <a:prstGeom prst="rect">
            <a:avLst/>
          </a:prstGeom>
        </p:spPr>
      </p:pic>
      <p:pic>
        <p:nvPicPr>
          <p:cNvPr id="13" name="12 Imagen"/>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2051720" y="5973569"/>
            <a:ext cx="856820" cy="856820"/>
          </a:xfrm>
          <a:prstGeom prst="rect">
            <a:avLst/>
          </a:prstGeom>
        </p:spPr>
      </p:pic>
      <p:pic>
        <p:nvPicPr>
          <p:cNvPr id="14" name="13 Imagen"/>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3707904" y="4544789"/>
            <a:ext cx="875484" cy="889163"/>
          </a:xfrm>
          <a:prstGeom prst="rect">
            <a:avLst/>
          </a:prstGeom>
        </p:spPr>
      </p:pic>
    </p:spTree>
    <p:extLst>
      <p:ext uri="{BB962C8B-B14F-4D97-AF65-F5344CB8AC3E}">
        <p14:creationId xmlns="" xmlns:p14="http://schemas.microsoft.com/office/powerpoint/2010/main" val="37639072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63615" y="3465267"/>
            <a:ext cx="2481758" cy="1703347"/>
          </a:xfrm>
          <a:prstGeom prst="rect">
            <a:avLst/>
          </a:prstGeom>
        </p:spPr>
      </p:pic>
      <p:pic>
        <p:nvPicPr>
          <p:cNvPr id="4" name="3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5536" y="980728"/>
            <a:ext cx="3564803" cy="2299873"/>
          </a:xfrm>
          <a:prstGeom prst="rect">
            <a:avLst/>
          </a:prstGeom>
        </p:spPr>
      </p:pic>
      <p:sp>
        <p:nvSpPr>
          <p:cNvPr id="5" name="4 CuadroTexto"/>
          <p:cNvSpPr txBox="1"/>
          <p:nvPr/>
        </p:nvSpPr>
        <p:spPr>
          <a:xfrm>
            <a:off x="399305" y="3246128"/>
            <a:ext cx="2864310" cy="369332"/>
          </a:xfrm>
          <a:prstGeom prst="rect">
            <a:avLst/>
          </a:prstGeom>
          <a:noFill/>
        </p:spPr>
        <p:txBody>
          <a:bodyPr wrap="none" rtlCol="0">
            <a:spAutoFit/>
          </a:bodyPr>
          <a:lstStyle/>
          <a:p>
            <a:r>
              <a:rPr lang="es-CO" dirty="0" err="1" smtClean="0">
                <a:solidFill>
                  <a:schemeClr val="bg1">
                    <a:lumMod val="75000"/>
                  </a:schemeClr>
                </a:solidFill>
              </a:rPr>
              <a:t>Tammer</a:t>
            </a:r>
            <a:r>
              <a:rPr lang="es-CO" dirty="0" smtClean="0">
                <a:solidFill>
                  <a:schemeClr val="bg1">
                    <a:lumMod val="75000"/>
                  </a:schemeClr>
                </a:solidFill>
              </a:rPr>
              <a:t> </a:t>
            </a:r>
            <a:r>
              <a:rPr lang="es-CO" dirty="0" err="1" smtClean="0">
                <a:solidFill>
                  <a:schemeClr val="bg1">
                    <a:lumMod val="75000"/>
                  </a:schemeClr>
                </a:solidFill>
              </a:rPr>
              <a:t>Towers</a:t>
            </a:r>
            <a:r>
              <a:rPr lang="es-CO" dirty="0" smtClean="0">
                <a:solidFill>
                  <a:schemeClr val="bg1">
                    <a:lumMod val="75000"/>
                  </a:schemeClr>
                </a:solidFill>
              </a:rPr>
              <a:t> – Abu </a:t>
            </a:r>
            <a:r>
              <a:rPr lang="es-CO" dirty="0" err="1">
                <a:solidFill>
                  <a:schemeClr val="bg1">
                    <a:lumMod val="75000"/>
                  </a:schemeClr>
                </a:solidFill>
              </a:rPr>
              <a:t>D</a:t>
            </a:r>
            <a:r>
              <a:rPr lang="es-CO" dirty="0" err="1" smtClean="0">
                <a:solidFill>
                  <a:schemeClr val="bg1">
                    <a:lumMod val="75000"/>
                  </a:schemeClr>
                </a:solidFill>
              </a:rPr>
              <a:t>habi</a:t>
            </a:r>
            <a:endParaRPr lang="es-CO" dirty="0">
              <a:solidFill>
                <a:schemeClr val="bg1">
                  <a:lumMod val="75000"/>
                </a:schemeClr>
              </a:solidFill>
            </a:endParaRPr>
          </a:p>
        </p:txBody>
      </p:sp>
      <p:sp>
        <p:nvSpPr>
          <p:cNvPr id="6" name="5 Rectángulo"/>
          <p:cNvSpPr/>
          <p:nvPr/>
        </p:nvSpPr>
        <p:spPr>
          <a:xfrm>
            <a:off x="3851920" y="5168614"/>
            <a:ext cx="1633011" cy="369332"/>
          </a:xfrm>
          <a:prstGeom prst="rect">
            <a:avLst/>
          </a:prstGeom>
        </p:spPr>
        <p:txBody>
          <a:bodyPr wrap="none">
            <a:spAutoFit/>
          </a:bodyPr>
          <a:lstStyle/>
          <a:p>
            <a:r>
              <a:rPr lang="es-CO" dirty="0">
                <a:solidFill>
                  <a:schemeClr val="bg1">
                    <a:lumMod val="75000"/>
                  </a:schemeClr>
                </a:solidFill>
              </a:rPr>
              <a:t> </a:t>
            </a:r>
            <a:r>
              <a:rPr lang="es-CO" dirty="0" err="1" smtClean="0">
                <a:solidFill>
                  <a:schemeClr val="bg1">
                    <a:lumMod val="75000"/>
                  </a:schemeClr>
                </a:solidFill>
              </a:rPr>
              <a:t>Saadiyat</a:t>
            </a:r>
            <a:r>
              <a:rPr lang="es-CO" dirty="0" smtClean="0">
                <a:solidFill>
                  <a:schemeClr val="bg1">
                    <a:lumMod val="75000"/>
                  </a:schemeClr>
                </a:solidFill>
              </a:rPr>
              <a:t> </a:t>
            </a:r>
            <a:r>
              <a:rPr lang="es-CO" dirty="0">
                <a:solidFill>
                  <a:schemeClr val="bg1">
                    <a:lumMod val="75000"/>
                  </a:schemeClr>
                </a:solidFill>
              </a:rPr>
              <a:t>Island</a:t>
            </a:r>
          </a:p>
        </p:txBody>
      </p:sp>
      <p:pic>
        <p:nvPicPr>
          <p:cNvPr id="7" name="6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1885" y="3999276"/>
            <a:ext cx="3199935" cy="2131021"/>
          </a:xfrm>
          <a:prstGeom prst="rect">
            <a:avLst/>
          </a:prstGeom>
        </p:spPr>
      </p:pic>
      <p:sp>
        <p:nvSpPr>
          <p:cNvPr id="8" name="7 Rectángulo"/>
          <p:cNvSpPr/>
          <p:nvPr/>
        </p:nvSpPr>
        <p:spPr>
          <a:xfrm>
            <a:off x="4093006" y="6258355"/>
            <a:ext cx="1974130" cy="369332"/>
          </a:xfrm>
          <a:prstGeom prst="rect">
            <a:avLst/>
          </a:prstGeom>
        </p:spPr>
        <p:txBody>
          <a:bodyPr wrap="none">
            <a:spAutoFit/>
          </a:bodyPr>
          <a:lstStyle/>
          <a:p>
            <a:r>
              <a:rPr lang="es-CO" dirty="0">
                <a:solidFill>
                  <a:schemeClr val="bg1">
                    <a:lumMod val="75000"/>
                  </a:schemeClr>
                </a:solidFill>
              </a:rPr>
              <a:t> </a:t>
            </a:r>
            <a:r>
              <a:rPr lang="es-CO" dirty="0" smtClean="0">
                <a:solidFill>
                  <a:schemeClr val="bg1">
                    <a:lumMod val="75000"/>
                  </a:schemeClr>
                </a:solidFill>
              </a:rPr>
              <a:t>Torre </a:t>
            </a:r>
            <a:r>
              <a:rPr lang="es-CO" dirty="0">
                <a:solidFill>
                  <a:schemeClr val="bg1">
                    <a:lumMod val="75000"/>
                  </a:schemeClr>
                </a:solidFill>
              </a:rPr>
              <a:t>de </a:t>
            </a:r>
            <a:r>
              <a:rPr lang="es-CO" dirty="0" err="1">
                <a:solidFill>
                  <a:schemeClr val="bg1">
                    <a:lumMod val="75000"/>
                  </a:schemeClr>
                </a:solidFill>
              </a:rPr>
              <a:t>Shanghai</a:t>
            </a:r>
            <a:r>
              <a:rPr lang="es-CO" dirty="0">
                <a:solidFill>
                  <a:schemeClr val="bg1">
                    <a:lumMod val="75000"/>
                  </a:schemeClr>
                </a:solidFill>
              </a:rPr>
              <a:t> </a:t>
            </a:r>
          </a:p>
        </p:txBody>
      </p:sp>
      <p:pic>
        <p:nvPicPr>
          <p:cNvPr id="9" name="8 Image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47427" y="828102"/>
            <a:ext cx="3803236" cy="2218554"/>
          </a:xfrm>
          <a:prstGeom prst="rect">
            <a:avLst/>
          </a:prstGeom>
        </p:spPr>
      </p:pic>
      <p:sp>
        <p:nvSpPr>
          <p:cNvPr id="10" name="9 Rectángulo"/>
          <p:cNvSpPr/>
          <p:nvPr/>
        </p:nvSpPr>
        <p:spPr>
          <a:xfrm>
            <a:off x="7168675" y="3280601"/>
            <a:ext cx="1420453" cy="369332"/>
          </a:xfrm>
          <a:prstGeom prst="rect">
            <a:avLst/>
          </a:prstGeom>
        </p:spPr>
        <p:txBody>
          <a:bodyPr wrap="none">
            <a:spAutoFit/>
          </a:bodyPr>
          <a:lstStyle/>
          <a:p>
            <a:r>
              <a:rPr lang="es-CO" dirty="0">
                <a:solidFill>
                  <a:schemeClr val="bg1">
                    <a:lumMod val="75000"/>
                  </a:schemeClr>
                </a:solidFill>
              </a:rPr>
              <a:t> </a:t>
            </a:r>
            <a:r>
              <a:rPr lang="es-CO" dirty="0" err="1" smtClean="0">
                <a:solidFill>
                  <a:schemeClr val="bg1">
                    <a:lumMod val="75000"/>
                  </a:schemeClr>
                </a:solidFill>
              </a:rPr>
              <a:t>Gensler</a:t>
            </a:r>
            <a:r>
              <a:rPr lang="es-CO" dirty="0" smtClean="0">
                <a:solidFill>
                  <a:schemeClr val="bg1">
                    <a:lumMod val="75000"/>
                  </a:schemeClr>
                </a:solidFill>
              </a:rPr>
              <a:t> Park</a:t>
            </a:r>
            <a:endParaRPr lang="es-CO" dirty="0">
              <a:solidFill>
                <a:schemeClr val="bg1">
                  <a:lumMod val="75000"/>
                </a:schemeClr>
              </a:solidFill>
            </a:endParaRPr>
          </a:p>
        </p:txBody>
      </p:sp>
      <p:pic>
        <p:nvPicPr>
          <p:cNvPr id="11" name="10 Imagen"/>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255767" y="5918387"/>
            <a:ext cx="1440160" cy="994093"/>
          </a:xfrm>
          <a:prstGeom prst="rect">
            <a:avLst/>
          </a:prstGeom>
        </p:spPr>
      </p:pic>
      <p:sp>
        <p:nvSpPr>
          <p:cNvPr id="12" name="11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lvl="0">
              <a:defRPr/>
            </a:pPr>
            <a:r>
              <a:rPr lang="es-CO" sz="2800" b="1" kern="0" dirty="0">
                <a:solidFill>
                  <a:srgbClr val="FFC000"/>
                </a:solidFill>
                <a:latin typeface="Calibri" pitchFamily="34" charset="0"/>
                <a:cs typeface="Calibri" pitchFamily="34" charset="0"/>
              </a:rPr>
              <a:t>Retos de del Valle del Cauca  frente a los TLC</a:t>
            </a:r>
          </a:p>
        </p:txBody>
      </p:sp>
      <p:pic>
        <p:nvPicPr>
          <p:cNvPr id="13" name="12 Imagen"/>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
        <p:nvSpPr>
          <p:cNvPr id="14" name="2 Marcador de contenido"/>
          <p:cNvSpPr txBox="1">
            <a:spLocks/>
          </p:cNvSpPr>
          <p:nvPr/>
        </p:nvSpPr>
        <p:spPr>
          <a:xfrm>
            <a:off x="5050167" y="5452970"/>
            <a:ext cx="3465066" cy="646986"/>
          </a:xfrm>
          <a:prstGeom prst="round2DiagRect">
            <a:avLst/>
          </a:prstGeom>
          <a:solidFill>
            <a:srgbClr val="FFC000"/>
          </a:solidFill>
          <a:ln>
            <a:solidFill>
              <a:schemeClr val="accent1">
                <a:lumMod val="75000"/>
              </a:schemeClr>
            </a:solidFill>
            <a:prstDash val="dash"/>
          </a:ln>
        </p:spPr>
        <p:txBody>
          <a:bodyPr wrap="square" rtlCol="0">
            <a:spAutoFit/>
          </a:bodyPr>
          <a:lstStyle>
            <a:defPPr>
              <a:defRPr lang="es-CO"/>
            </a:defPPr>
            <a:lvl1pPr algn="ctr">
              <a:defRPr sz="3600" b="1">
                <a:solidFill>
                  <a:schemeClr val="accent1">
                    <a:lumMod val="75000"/>
                  </a:schemeClr>
                </a:solidFill>
              </a:defRPr>
            </a:lvl1pPr>
            <a:lvl2pPr lvl="1">
              <a:defRPr>
                <a:solidFill>
                  <a:schemeClr val="accent1">
                    <a:lumMod val="75000"/>
                  </a:schemeClr>
                </a:solidFill>
              </a:defRPr>
            </a:lvl2pPr>
          </a:lstStyle>
          <a:p>
            <a:r>
              <a:rPr lang="es-ES_tradnl" sz="3200" dirty="0" err="1" smtClean="0"/>
              <a:t>Nuevaventura</a:t>
            </a:r>
            <a:endParaRPr lang="es-ES_tradnl" sz="3200" dirty="0"/>
          </a:p>
        </p:txBody>
      </p:sp>
      <p:sp>
        <p:nvSpPr>
          <p:cNvPr id="15" name="14 Rectángulo"/>
          <p:cNvSpPr/>
          <p:nvPr/>
        </p:nvSpPr>
        <p:spPr>
          <a:xfrm>
            <a:off x="6365957" y="3804465"/>
            <a:ext cx="2329970" cy="1414853"/>
          </a:xfrm>
          <a:prstGeom prst="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Flecha abajo"/>
          <p:cNvSpPr/>
          <p:nvPr/>
        </p:nvSpPr>
        <p:spPr>
          <a:xfrm>
            <a:off x="7380312" y="5064786"/>
            <a:ext cx="498589" cy="473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193322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3.bp.blogspot.com/-DwO5QZrm5a8/T5ztaU8TUDI/AAAAAAAAEzc/5snttFDgWU4/s1600/DesarrolloPeruano.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28341"/>
            <a:ext cx="4752528" cy="693773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5724128" y="2713406"/>
            <a:ext cx="2605457" cy="461665"/>
          </a:xfrm>
          <a:prstGeom prst="rect">
            <a:avLst/>
          </a:prstGeom>
          <a:noFill/>
        </p:spPr>
        <p:txBody>
          <a:bodyPr wrap="none" rtlCol="0">
            <a:spAutoFit/>
          </a:bodyPr>
          <a:lstStyle/>
          <a:p>
            <a:r>
              <a:rPr lang="es-CO" sz="2400" b="1" dirty="0" smtClean="0">
                <a:solidFill>
                  <a:srgbClr val="FF0000"/>
                </a:solidFill>
              </a:rPr>
              <a:t>1º sobre el Pacífico</a:t>
            </a:r>
            <a:endParaRPr lang="es-CO" sz="2400" b="1" dirty="0">
              <a:solidFill>
                <a:srgbClr val="FF0000"/>
              </a:solidFill>
            </a:endParaRPr>
          </a:p>
        </p:txBody>
      </p:sp>
      <p:sp>
        <p:nvSpPr>
          <p:cNvPr id="7" name="6 Rectángulo"/>
          <p:cNvSpPr/>
          <p:nvPr/>
        </p:nvSpPr>
        <p:spPr>
          <a:xfrm>
            <a:off x="299503" y="2803015"/>
            <a:ext cx="5328592"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2 Marcador de contenido"/>
          <p:cNvSpPr txBox="1">
            <a:spLocks/>
          </p:cNvSpPr>
          <p:nvPr/>
        </p:nvSpPr>
        <p:spPr>
          <a:xfrm>
            <a:off x="5294323" y="3219359"/>
            <a:ext cx="3465066" cy="2826306"/>
          </a:xfrm>
          <a:prstGeom prst="round2DiagRect">
            <a:avLst/>
          </a:prstGeom>
          <a:solidFill>
            <a:srgbClr val="FFC000"/>
          </a:solidFill>
          <a:ln>
            <a:solidFill>
              <a:schemeClr val="accent1">
                <a:lumMod val="75000"/>
              </a:schemeClr>
            </a:solidFill>
            <a:prstDash val="dash"/>
          </a:ln>
        </p:spPr>
        <p:txBody>
          <a:bodyPr wrap="square" rtlCol="0">
            <a:spAutoFit/>
          </a:bodyPr>
          <a:lstStyle>
            <a:defPPr>
              <a:defRPr lang="es-CO"/>
            </a:defPPr>
            <a:lvl1pPr algn="ctr">
              <a:defRPr sz="3600" b="1">
                <a:solidFill>
                  <a:schemeClr val="accent1">
                    <a:lumMod val="75000"/>
                  </a:schemeClr>
                </a:solidFill>
              </a:defRPr>
            </a:lvl1pPr>
            <a:lvl2pPr lvl="1">
              <a:defRPr>
                <a:solidFill>
                  <a:schemeClr val="accent1">
                    <a:lumMod val="75000"/>
                  </a:schemeClr>
                </a:solidFill>
              </a:defRPr>
            </a:lvl2pPr>
          </a:lstStyle>
          <a:p>
            <a:r>
              <a:rPr lang="es-ES_tradnl" sz="3200" dirty="0" smtClean="0"/>
              <a:t>Buenaventura debe ser el primer puerto latinoamericano sobre el pacífico.</a:t>
            </a:r>
            <a:endParaRPr lang="es-ES_tradnl" sz="3200" dirty="0"/>
          </a:p>
        </p:txBody>
      </p:sp>
    </p:spTree>
    <p:extLst>
      <p:ext uri="{BB962C8B-B14F-4D97-AF65-F5344CB8AC3E}">
        <p14:creationId xmlns="" xmlns:p14="http://schemas.microsoft.com/office/powerpoint/2010/main" val="219253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23928" y="4050398"/>
            <a:ext cx="4860032" cy="2294930"/>
          </a:xfrm>
        </p:spPr>
        <p:txBody>
          <a:bodyPr>
            <a:noAutofit/>
          </a:bodyPr>
          <a:lstStyle/>
          <a:p>
            <a:r>
              <a:rPr lang="es-CO" sz="3600" dirty="0" smtClean="0">
                <a:solidFill>
                  <a:schemeClr val="accent1">
                    <a:lumMod val="75000"/>
                  </a:schemeClr>
                </a:solidFill>
              </a:rPr>
              <a:t>El Valle del Cauca – una de las regiones mas beneficiadas del TLC con Estados Unidos</a:t>
            </a:r>
            <a:endParaRPr lang="es-CO" sz="3600" dirty="0">
              <a:solidFill>
                <a:schemeClr val="accent1">
                  <a:lumMod val="75000"/>
                </a:schemeClr>
              </a:solidFill>
            </a:endParaRPr>
          </a:p>
        </p:txBody>
      </p:sp>
      <p:pic>
        <p:nvPicPr>
          <p:cNvPr id="5" name="4 Marcador de posición de imagen"/>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tretch>
            <a:fillRect/>
          </a:stretch>
        </p:blipFill>
        <p:spPr>
          <a:xfrm>
            <a:off x="2987824" y="1268876"/>
            <a:ext cx="3656049" cy="2440412"/>
          </a:xfrm>
          <a:prstGeom prst="rect">
            <a:avLst/>
          </a:prstGeom>
          <a:ln>
            <a:noFill/>
          </a:ln>
          <a:effectLst>
            <a:outerShdw blurRad="292100" dist="139700" dir="2700000" algn="tl" rotWithShape="0">
              <a:srgbClr val="333333">
                <a:alpha val="65000"/>
              </a:srgbClr>
            </a:outerShdw>
          </a:effectLst>
        </p:spPr>
      </p:pic>
      <p:pic>
        <p:nvPicPr>
          <p:cNvPr id="9" name="8 Imagen"/>
          <p:cNvPicPr>
            <a:picLocks noChangeAspect="1"/>
          </p:cNvPicPr>
          <p:nvPr/>
        </p:nvPicPr>
        <p:blipFill>
          <a:blip r:embed="rId3" cstate="print">
            <a:duotone>
              <a:schemeClr val="accent3">
                <a:shade val="45000"/>
                <a:satMod val="135000"/>
              </a:schemeClr>
              <a:prstClr val="white"/>
            </a:duotone>
            <a:extLst>
              <a:ext uri="{28A0092B-C50C-407E-A947-70E740481C1C}">
                <a14:useLocalDpi xmlns="" xmlns:a14="http://schemas.microsoft.com/office/drawing/2010/main" val="0"/>
              </a:ext>
            </a:extLst>
          </a:blip>
          <a:stretch>
            <a:fillRect/>
          </a:stretch>
        </p:blipFill>
        <p:spPr>
          <a:xfrm>
            <a:off x="1691680" y="3131538"/>
            <a:ext cx="1980750" cy="2674013"/>
          </a:xfrm>
          <a:prstGeom prst="rect">
            <a:avLst/>
          </a:prstGeom>
        </p:spPr>
      </p:pic>
      <p:sp>
        <p:nvSpPr>
          <p:cNvPr id="10" name="9 Flecha curvada hacia la derecha"/>
          <p:cNvSpPr/>
          <p:nvPr/>
        </p:nvSpPr>
        <p:spPr>
          <a:xfrm rot="2492756" flipV="1">
            <a:off x="1611375" y="1560089"/>
            <a:ext cx="1292352" cy="2808312"/>
          </a:xfrm>
          <a:prstGeom prst="curvedRightArrow">
            <a:avLst>
              <a:gd name="adj1" fmla="val 25000"/>
              <a:gd name="adj2" fmla="val 39877"/>
              <a:gd name="adj3" fmla="val 25000"/>
            </a:avLst>
          </a:prstGeom>
          <a:solidFill>
            <a:srgbClr val="FF0000"/>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O">
              <a:solidFill>
                <a:schemeClr val="tx1"/>
              </a:solidFill>
            </a:endParaRPr>
          </a:p>
        </p:txBody>
      </p:sp>
      <p:sp>
        <p:nvSpPr>
          <p:cNvPr id="11" name="10 Rectángulo"/>
          <p:cNvSpPr/>
          <p:nvPr/>
        </p:nvSpPr>
        <p:spPr>
          <a:xfrm>
            <a:off x="10913" y="241484"/>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r>
              <a:rPr lang="es-CO" sz="2800" b="1" kern="0" dirty="0">
                <a:solidFill>
                  <a:srgbClr val="FFC000"/>
                </a:solidFill>
                <a:latin typeface="Calibri" pitchFamily="34" charset="0"/>
                <a:cs typeface="Calibri" pitchFamily="34" charset="0"/>
              </a:rPr>
              <a:t>Estados Unidos: </a:t>
            </a:r>
            <a:r>
              <a:rPr lang="es-CO" sz="2800" dirty="0">
                <a:solidFill>
                  <a:srgbClr val="FFCD2D"/>
                </a:solidFill>
              </a:rPr>
              <a:t>Oportunidades para el Valle del Cauca</a:t>
            </a:r>
          </a:p>
        </p:txBody>
      </p:sp>
      <p:pic>
        <p:nvPicPr>
          <p:cNvPr id="12" name="11 Imagen"/>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97106" y="205570"/>
            <a:ext cx="597642" cy="595048"/>
          </a:xfrm>
          <a:prstGeom prst="ellipse">
            <a:avLst/>
          </a:prstGeom>
          <a:effectLst>
            <a:reflection blurRad="6350" stA="52000" endA="300" endPos="6000" dir="5400000" sy="-100000" algn="bl" rotWithShape="0"/>
          </a:effectLst>
        </p:spPr>
      </p:pic>
    </p:spTree>
    <p:extLst>
      <p:ext uri="{BB962C8B-B14F-4D97-AF65-F5344CB8AC3E}">
        <p14:creationId xmlns="" xmlns:p14="http://schemas.microsoft.com/office/powerpoint/2010/main" val="10073447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611560" y="4248512"/>
            <a:ext cx="1944216" cy="1935776"/>
          </a:xfrm>
          <a:prstGeom prst="ellipse">
            <a:avLst/>
          </a:prstGeom>
          <a:effectLst>
            <a:reflection blurRad="6350" stA="52000" endA="300" endPos="6000" dir="5400000" sy="-100000" algn="bl" rotWithShape="0"/>
          </a:effectLst>
        </p:spPr>
      </p:pic>
      <p:pic>
        <p:nvPicPr>
          <p:cNvPr id="7" name="2 Imagen"/>
          <p:cNvPicPr>
            <a:picLocks noChangeAspect="1"/>
          </p:cNvPicPr>
          <p:nvPr/>
        </p:nvPicPr>
        <p:blipFill>
          <a:blip r:embed="rId3" cstate="print">
            <a:clrChange>
              <a:clrFrom>
                <a:srgbClr val="1F1A17"/>
              </a:clrFrom>
              <a:clrTo>
                <a:srgbClr val="1F1A17">
                  <a:alpha val="0"/>
                </a:srgbClr>
              </a:clrTo>
            </a:clrChange>
            <a:duotone>
              <a:schemeClr val="accent4">
                <a:shade val="45000"/>
                <a:satMod val="135000"/>
              </a:schemeClr>
              <a:prstClr val="white"/>
            </a:duotone>
            <a:extLst>
              <a:ext uri="{28A0092B-C50C-407E-A947-70E740481C1C}">
                <a14:useLocalDpi xmlns="" xmlns:a14="http://schemas.microsoft.com/office/drawing/2010/main" val="0"/>
              </a:ext>
            </a:extLst>
          </a:blip>
          <a:srcRect l="4456" t="40793" r="3596" b="39047"/>
          <a:stretch>
            <a:fillRect/>
          </a:stretch>
        </p:blipFill>
        <p:spPr bwMode="auto">
          <a:xfrm>
            <a:off x="3131841" y="4742458"/>
            <a:ext cx="3096344" cy="524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CuadroTexto"/>
          <p:cNvSpPr txBox="1"/>
          <p:nvPr/>
        </p:nvSpPr>
        <p:spPr>
          <a:xfrm>
            <a:off x="2555776" y="1556792"/>
            <a:ext cx="5075836" cy="1569660"/>
          </a:xfrm>
          <a:prstGeom prst="rect">
            <a:avLst/>
          </a:prstGeom>
          <a:noFill/>
        </p:spPr>
        <p:txBody>
          <a:bodyPr wrap="square" rtlCol="0">
            <a:spAutoFit/>
          </a:bodyPr>
          <a:lstStyle/>
          <a:p>
            <a:pPr algn="ctr"/>
            <a:r>
              <a:rPr lang="es-CO" sz="3200" dirty="0" smtClean="0"/>
              <a:t>Martin Gustavo Ibarra</a:t>
            </a:r>
          </a:p>
          <a:p>
            <a:pPr algn="ctr"/>
            <a:r>
              <a:rPr lang="es-CO" sz="3200" b="1" dirty="0" smtClean="0">
                <a:hlinkClick r:id="rId4"/>
              </a:rPr>
              <a:t>mibarra@araujoibarra.com</a:t>
            </a:r>
            <a:endParaRPr lang="es-CO" sz="3200" b="1" dirty="0"/>
          </a:p>
          <a:p>
            <a:pPr algn="ctr"/>
            <a:r>
              <a:rPr lang="es-CO" sz="3200" b="1" dirty="0" smtClean="0"/>
              <a:t>www.tlcsnegocios.com</a:t>
            </a:r>
            <a:endParaRPr lang="es-CO" sz="3200" b="1" dirty="0"/>
          </a:p>
        </p:txBody>
      </p:sp>
    </p:spTree>
    <p:extLst>
      <p:ext uri="{BB962C8B-B14F-4D97-AF65-F5344CB8AC3E}">
        <p14:creationId xmlns="" xmlns:p14="http://schemas.microsoft.com/office/powerpoint/2010/main" val="340256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 xmlns:p14="http://schemas.microsoft.com/office/powerpoint/2010/main" val="102759992"/>
              </p:ext>
            </p:extLst>
          </p:nvPr>
        </p:nvGraphicFramePr>
        <p:xfrm>
          <a:off x="549438" y="1889263"/>
          <a:ext cx="8296778"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6300192" y="1686138"/>
            <a:ext cx="2641827" cy="461665"/>
          </a:xfrm>
          <a:prstGeom prst="rect">
            <a:avLst/>
          </a:prstGeom>
          <a:noFill/>
        </p:spPr>
        <p:txBody>
          <a:bodyPr wrap="square" rtlCol="0">
            <a:spAutoFit/>
          </a:bodyPr>
          <a:lstStyle/>
          <a:p>
            <a:r>
              <a:rPr lang="es-CO" sz="2400" b="1" dirty="0" smtClean="0">
                <a:solidFill>
                  <a:srgbClr val="FF0000"/>
                </a:solidFill>
              </a:rPr>
              <a:t>Después del TLC</a:t>
            </a:r>
            <a:endParaRPr lang="es-CO" sz="2400" b="1" dirty="0">
              <a:solidFill>
                <a:srgbClr val="FF0000"/>
              </a:solidFill>
            </a:endParaRPr>
          </a:p>
        </p:txBody>
      </p:sp>
      <p:sp>
        <p:nvSpPr>
          <p:cNvPr id="7" name="6 CuadroTexto"/>
          <p:cNvSpPr txBox="1"/>
          <p:nvPr/>
        </p:nvSpPr>
        <p:spPr>
          <a:xfrm>
            <a:off x="323528" y="4921813"/>
            <a:ext cx="1855316" cy="276999"/>
          </a:xfrm>
          <a:prstGeom prst="rect">
            <a:avLst/>
          </a:prstGeom>
          <a:noFill/>
        </p:spPr>
        <p:txBody>
          <a:bodyPr wrap="none" rtlCol="0">
            <a:spAutoFit/>
          </a:bodyPr>
          <a:lstStyle/>
          <a:p>
            <a:r>
              <a:rPr lang="es-CO" sz="1200" dirty="0" smtClean="0">
                <a:solidFill>
                  <a:schemeClr val="bg1">
                    <a:lumMod val="75000"/>
                  </a:schemeClr>
                </a:solidFill>
              </a:rPr>
              <a:t>Fuente: </a:t>
            </a:r>
            <a:r>
              <a:rPr lang="es-CO" sz="1200" dirty="0" err="1" smtClean="0">
                <a:solidFill>
                  <a:schemeClr val="bg1">
                    <a:lumMod val="75000"/>
                  </a:schemeClr>
                </a:solidFill>
              </a:rPr>
              <a:t>Trademap</a:t>
            </a:r>
            <a:r>
              <a:rPr lang="es-CO" sz="1200" dirty="0">
                <a:solidFill>
                  <a:schemeClr val="bg1">
                    <a:lumMod val="75000"/>
                  </a:schemeClr>
                </a:solidFill>
              </a:rPr>
              <a:t> </a:t>
            </a:r>
            <a:r>
              <a:rPr lang="es-CO" sz="1200" dirty="0" smtClean="0">
                <a:solidFill>
                  <a:schemeClr val="bg1">
                    <a:lumMod val="75000"/>
                  </a:schemeClr>
                </a:solidFill>
              </a:rPr>
              <a:t>y USITC </a:t>
            </a:r>
            <a:endParaRPr lang="es-CO" sz="1200" dirty="0">
              <a:solidFill>
                <a:schemeClr val="bg1">
                  <a:lumMod val="75000"/>
                </a:schemeClr>
              </a:solidFill>
            </a:endParaRPr>
          </a:p>
        </p:txBody>
      </p:sp>
      <p:sp>
        <p:nvSpPr>
          <p:cNvPr id="8" name="7 Flecha arriba"/>
          <p:cNvSpPr/>
          <p:nvPr/>
        </p:nvSpPr>
        <p:spPr>
          <a:xfrm>
            <a:off x="6955235" y="2686348"/>
            <a:ext cx="504056" cy="5133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Flecha arriba"/>
          <p:cNvSpPr/>
          <p:nvPr/>
        </p:nvSpPr>
        <p:spPr>
          <a:xfrm>
            <a:off x="6981879" y="3866265"/>
            <a:ext cx="504056" cy="51334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CuadroTexto"/>
          <p:cNvSpPr txBox="1"/>
          <p:nvPr/>
        </p:nvSpPr>
        <p:spPr>
          <a:xfrm>
            <a:off x="7737961" y="3866265"/>
            <a:ext cx="901209" cy="584775"/>
          </a:xfrm>
          <a:prstGeom prst="rect">
            <a:avLst/>
          </a:prstGeom>
          <a:noFill/>
        </p:spPr>
        <p:txBody>
          <a:bodyPr wrap="none" rtlCol="0">
            <a:spAutoFit/>
          </a:bodyPr>
          <a:lstStyle/>
          <a:p>
            <a:r>
              <a:rPr lang="es-CO" sz="3200" b="1" dirty="0" smtClean="0"/>
              <a:t>43%</a:t>
            </a:r>
            <a:endParaRPr lang="es-CO" sz="3200" b="1" dirty="0"/>
          </a:p>
        </p:txBody>
      </p:sp>
      <p:sp>
        <p:nvSpPr>
          <p:cNvPr id="11" name="10 CuadroTexto"/>
          <p:cNvSpPr txBox="1"/>
          <p:nvPr/>
        </p:nvSpPr>
        <p:spPr>
          <a:xfrm>
            <a:off x="7737962" y="2712190"/>
            <a:ext cx="901209" cy="584775"/>
          </a:xfrm>
          <a:prstGeom prst="rect">
            <a:avLst/>
          </a:prstGeom>
          <a:noFill/>
        </p:spPr>
        <p:txBody>
          <a:bodyPr wrap="none" rtlCol="0">
            <a:spAutoFit/>
          </a:bodyPr>
          <a:lstStyle/>
          <a:p>
            <a:r>
              <a:rPr lang="es-CO" sz="3200" b="1" dirty="0" smtClean="0"/>
              <a:t>89%</a:t>
            </a:r>
            <a:endParaRPr lang="es-CO" sz="3200" b="1" dirty="0"/>
          </a:p>
        </p:txBody>
      </p:sp>
      <p:sp>
        <p:nvSpPr>
          <p:cNvPr id="14" name="13 CuadroTexto"/>
          <p:cNvSpPr txBox="1"/>
          <p:nvPr/>
        </p:nvSpPr>
        <p:spPr>
          <a:xfrm>
            <a:off x="683568" y="1227829"/>
            <a:ext cx="3815275" cy="677108"/>
          </a:xfrm>
          <a:prstGeom prst="rect">
            <a:avLst/>
          </a:prstGeom>
          <a:noFill/>
        </p:spPr>
        <p:txBody>
          <a:bodyPr wrap="none" rtlCol="0">
            <a:spAutoFit/>
          </a:bodyPr>
          <a:lstStyle/>
          <a:p>
            <a:r>
              <a:rPr lang="es-CO" sz="2400" b="1" dirty="0" smtClean="0"/>
              <a:t>Comercio de Perú con EE.UU</a:t>
            </a:r>
          </a:p>
          <a:p>
            <a:r>
              <a:rPr lang="es-CO" sz="1400" dirty="0"/>
              <a:t>M</a:t>
            </a:r>
            <a:r>
              <a:rPr lang="es-CO" sz="1400" dirty="0" smtClean="0"/>
              <a:t>illones de US$</a:t>
            </a:r>
            <a:endParaRPr lang="es-CO" sz="1400" dirty="0"/>
          </a:p>
        </p:txBody>
      </p:sp>
      <p:sp>
        <p:nvSpPr>
          <p:cNvPr id="23" name="22 Rectángulo"/>
          <p:cNvSpPr/>
          <p:nvPr/>
        </p:nvSpPr>
        <p:spPr>
          <a:xfrm>
            <a:off x="462086" y="5198812"/>
            <a:ext cx="8471482" cy="1323439"/>
          </a:xfrm>
          <a:prstGeom prst="rect">
            <a:avLst/>
          </a:prstGeom>
          <a:solidFill>
            <a:schemeClr val="bg2">
              <a:lumMod val="75000"/>
            </a:schemeClr>
          </a:solidFill>
        </p:spPr>
        <p:txBody>
          <a:bodyPr wrap="square">
            <a:spAutoFit/>
          </a:bodyPr>
          <a:lstStyle/>
          <a:p>
            <a:pPr algn="ctr"/>
            <a:r>
              <a:rPr lang="es-CO" sz="2000" b="1" dirty="0" smtClean="0"/>
              <a:t>418 nuevos productos </a:t>
            </a:r>
          </a:p>
          <a:p>
            <a:pPr algn="ctr"/>
            <a:r>
              <a:rPr lang="es-CO" sz="2000" dirty="0" smtClean="0"/>
              <a:t>(grasas y aceites animales, químicos, metalmecánica y textiles)</a:t>
            </a:r>
          </a:p>
          <a:p>
            <a:pPr algn="ctr"/>
            <a:r>
              <a:rPr lang="es-CO" sz="2000" b="1" dirty="0" smtClean="0"/>
              <a:t>1.312 </a:t>
            </a:r>
            <a:r>
              <a:rPr lang="es-CO" sz="2000" b="1" dirty="0"/>
              <a:t>nuevas empresas exportadoras a EE. </a:t>
            </a:r>
            <a:r>
              <a:rPr lang="es-CO" sz="2000" b="1" dirty="0" smtClean="0"/>
              <a:t>UU </a:t>
            </a:r>
            <a:r>
              <a:rPr lang="es-CO" sz="2000" dirty="0" smtClean="0"/>
              <a:t>(90% pymes)</a:t>
            </a:r>
          </a:p>
          <a:p>
            <a:pPr algn="ctr"/>
            <a:r>
              <a:rPr lang="es-CO" sz="2000" b="1" dirty="0" smtClean="0"/>
              <a:t>92% </a:t>
            </a:r>
            <a:r>
              <a:rPr lang="es-CO" sz="2000" b="1" dirty="0" err="1" smtClean="0"/>
              <a:t>impo</a:t>
            </a:r>
            <a:r>
              <a:rPr lang="es-CO" sz="2000" b="1" dirty="0" smtClean="0"/>
              <a:t> materias primas y bienes de Capital</a:t>
            </a:r>
            <a:endParaRPr lang="es-CO" sz="2000" b="1" dirty="0"/>
          </a:p>
        </p:txBody>
      </p:sp>
      <p:sp>
        <p:nvSpPr>
          <p:cNvPr id="16" name="15 Rectángulo"/>
          <p:cNvSpPr/>
          <p:nvPr/>
        </p:nvSpPr>
        <p:spPr>
          <a:xfrm>
            <a:off x="0" y="359611"/>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3200" b="1" kern="0" dirty="0" smtClean="0">
                <a:solidFill>
                  <a:srgbClr val="FFC000"/>
                </a:solidFill>
                <a:latin typeface="Calibri" pitchFamily="34" charset="0"/>
                <a:cs typeface="Calibri" pitchFamily="34" charset="0"/>
              </a:rPr>
              <a:t>Experiencia de Perú</a:t>
            </a:r>
            <a:endParaRPr lang="es-CO" sz="3200" b="1" kern="0" dirty="0">
              <a:solidFill>
                <a:srgbClr val="FFC000"/>
              </a:solidFill>
              <a:latin typeface="Calibri" pitchFamily="34" charset="0"/>
              <a:cs typeface="Calibri" pitchFamily="34" charset="0"/>
            </a:endParaRPr>
          </a:p>
        </p:txBody>
      </p:sp>
      <p:pic>
        <p:nvPicPr>
          <p:cNvPr id="18" name="17 Imagen"/>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66209" y="287783"/>
            <a:ext cx="597642" cy="595048"/>
          </a:xfrm>
          <a:prstGeom prst="ellipse">
            <a:avLst/>
          </a:prstGeom>
          <a:effectLst>
            <a:reflection blurRad="6350" stA="52000" endA="300" endPos="6000" dir="5400000" sy="-100000" algn="bl" rotWithShape="0"/>
          </a:effectLst>
        </p:spPr>
      </p:pic>
      <p:pic>
        <p:nvPicPr>
          <p:cNvPr id="15" name="14 Imagen"/>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809058" y="232548"/>
            <a:ext cx="1136140" cy="1136140"/>
          </a:xfrm>
          <a:prstGeom prst="rect">
            <a:avLst/>
          </a:prstGeom>
        </p:spPr>
      </p:pic>
      <p:sp>
        <p:nvSpPr>
          <p:cNvPr id="3" name="2 CuadroTexto"/>
          <p:cNvSpPr txBox="1"/>
          <p:nvPr/>
        </p:nvSpPr>
        <p:spPr>
          <a:xfrm>
            <a:off x="4996587" y="6580309"/>
            <a:ext cx="3897221" cy="276999"/>
          </a:xfrm>
          <a:prstGeom prst="rect">
            <a:avLst/>
          </a:prstGeom>
          <a:noFill/>
        </p:spPr>
        <p:txBody>
          <a:bodyPr wrap="none" rtlCol="0">
            <a:spAutoFit/>
          </a:bodyPr>
          <a:lstStyle/>
          <a:p>
            <a:r>
              <a:rPr lang="es-CO" sz="1200" dirty="0" smtClean="0">
                <a:solidFill>
                  <a:schemeClr val="bg1">
                    <a:lumMod val="50000"/>
                  </a:schemeClr>
                </a:solidFill>
              </a:rPr>
              <a:t>Fuente: Portafolio.com. Mauricio Reina – </a:t>
            </a:r>
            <a:r>
              <a:rPr lang="es-CO" sz="1200" dirty="0" err="1" smtClean="0">
                <a:solidFill>
                  <a:schemeClr val="bg1">
                    <a:lumMod val="50000"/>
                  </a:schemeClr>
                </a:solidFill>
              </a:rPr>
              <a:t>Fedesarrollo</a:t>
            </a:r>
            <a:r>
              <a:rPr lang="es-CO" sz="1200" dirty="0" smtClean="0">
                <a:solidFill>
                  <a:schemeClr val="bg1">
                    <a:lumMod val="50000"/>
                  </a:schemeClr>
                </a:solidFill>
              </a:rPr>
              <a:t> 2012</a:t>
            </a:r>
            <a:endParaRPr lang="es-CO" sz="1200" dirty="0">
              <a:solidFill>
                <a:schemeClr val="bg1">
                  <a:lumMod val="50000"/>
                </a:schemeClr>
              </a:solidFill>
            </a:endParaRPr>
          </a:p>
        </p:txBody>
      </p:sp>
      <p:pic>
        <p:nvPicPr>
          <p:cNvPr id="17" name="16 Imagen"/>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896688" y="647462"/>
            <a:ext cx="1020059" cy="682850"/>
          </a:xfrm>
          <a:prstGeom prst="rect">
            <a:avLst/>
          </a:prstGeom>
        </p:spPr>
      </p:pic>
    </p:spTree>
    <p:extLst>
      <p:ext uri="{BB962C8B-B14F-4D97-AF65-F5344CB8AC3E}">
        <p14:creationId xmlns="" xmlns:p14="http://schemas.microsoft.com/office/powerpoint/2010/main" val="3920766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6516688" y="2830513"/>
            <a:ext cx="2355850" cy="2586037"/>
          </a:xfrm>
          <a:prstGeom prst="rect">
            <a:avLst/>
          </a:prstGeom>
          <a:solidFill>
            <a:schemeClr val="accent1">
              <a:lumMod val="75000"/>
            </a:schemeClr>
          </a:solidFill>
        </p:spPr>
        <p:txBody>
          <a:bodyPr>
            <a:spAutoFit/>
          </a:bodyPr>
          <a:lstStyle/>
          <a:p>
            <a:pPr algn="ctr"/>
            <a:r>
              <a:rPr lang="es-CO" b="1" u="sng">
                <a:solidFill>
                  <a:schemeClr val="bg2"/>
                </a:solidFill>
              </a:rPr>
              <a:t>Principales aduanas de entrada: </a:t>
            </a:r>
          </a:p>
          <a:p>
            <a:pPr algn="ctr"/>
            <a:r>
              <a:rPr lang="es-CO">
                <a:solidFill>
                  <a:schemeClr val="bg2"/>
                </a:solidFill>
              </a:rPr>
              <a:t>Nueva York, Los Ángeles (California), Nueva Orleans (Luisiana), Miami (Florida) y Baltimore (Maryland), Great Falls (Montana) </a:t>
            </a:r>
          </a:p>
        </p:txBody>
      </p:sp>
      <p:sp>
        <p:nvSpPr>
          <p:cNvPr id="100354" name="6 CuadroTexto"/>
          <p:cNvSpPr txBox="1">
            <a:spLocks noChangeArrowheads="1"/>
          </p:cNvSpPr>
          <p:nvPr/>
        </p:nvSpPr>
        <p:spPr bwMode="auto">
          <a:xfrm>
            <a:off x="2293938" y="1144588"/>
            <a:ext cx="4537075" cy="522287"/>
          </a:xfrm>
          <a:prstGeom prst="rect">
            <a:avLst/>
          </a:prstGeom>
          <a:noFill/>
          <a:ln w="9525">
            <a:solidFill>
              <a:srgbClr val="FFC000"/>
            </a:solidFill>
            <a:miter lim="800000"/>
            <a:headEnd/>
            <a:tailEnd/>
          </a:ln>
        </p:spPr>
        <p:txBody>
          <a:bodyPr>
            <a:spAutoFit/>
          </a:bodyPr>
          <a:lstStyle/>
          <a:p>
            <a:r>
              <a:rPr lang="es-CO" sz="2800" b="1"/>
              <a:t>Qué le vende Perú de EE.UU?</a:t>
            </a:r>
          </a:p>
        </p:txBody>
      </p:sp>
      <p:sp>
        <p:nvSpPr>
          <p:cNvPr id="8" name="7 Rectángulo"/>
          <p:cNvSpPr/>
          <p:nvPr/>
        </p:nvSpPr>
        <p:spPr>
          <a:xfrm>
            <a:off x="0" y="359611"/>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anchor="ctr"/>
          <a:lstStyle/>
          <a:p>
            <a:pPr fontAlgn="auto">
              <a:spcBef>
                <a:spcPts val="0"/>
              </a:spcBef>
              <a:spcAft>
                <a:spcPts val="0"/>
              </a:spcAft>
              <a:defRPr/>
            </a:pPr>
            <a:r>
              <a:rPr lang="es-CO" sz="3200" b="1" kern="0" dirty="0">
                <a:solidFill>
                  <a:srgbClr val="FFC000"/>
                </a:solidFill>
                <a:ea typeface="+mn-ea"/>
                <a:cs typeface="Calibri" pitchFamily="34" charset="0"/>
              </a:rPr>
              <a:t>Experiencia de Perú</a:t>
            </a:r>
            <a:endParaRPr lang="es-CO" sz="3200" b="1" kern="0" dirty="0">
              <a:solidFill>
                <a:srgbClr val="FFC000"/>
              </a:solidFill>
              <a:ea typeface="+mn-ea"/>
              <a:cs typeface="Calibri" pitchFamily="34" charset="0"/>
            </a:endParaRPr>
          </a:p>
        </p:txBody>
      </p:sp>
      <p:pic>
        <p:nvPicPr>
          <p:cNvPr id="15" name="14 Imagen"/>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366209" y="287783"/>
            <a:ext cx="597642" cy="595048"/>
          </a:xfrm>
          <a:prstGeom prst="ellipse">
            <a:avLst/>
          </a:prstGeom>
          <a:effectLst>
            <a:reflection blurRad="6350" stA="52000" endA="300" endPos="6000" dir="5400000" sy="-100000" algn="bl" rotWithShape="0"/>
          </a:effectLst>
        </p:spPr>
      </p:pic>
      <p:graphicFrame>
        <p:nvGraphicFramePr>
          <p:cNvPr id="100357" name="7 Gráfico"/>
          <p:cNvGraphicFramePr>
            <a:graphicFrameLocks/>
          </p:cNvGraphicFramePr>
          <p:nvPr/>
        </p:nvGraphicFramePr>
        <p:xfrm>
          <a:off x="344488" y="2006600"/>
          <a:ext cx="6564312" cy="4786313"/>
        </p:xfrm>
        <a:graphic>
          <a:graphicData uri="http://schemas.openxmlformats.org/presentationml/2006/ole">
            <p:oleObj spid="_x0000_s1026" r:id="rId5" imgW="6558754" imgH="4784964" progId="Excel.Chart.8">
              <p:embed/>
            </p:oleObj>
          </a:graphicData>
        </a:graphic>
      </p:graphicFrame>
      <p:sp>
        <p:nvSpPr>
          <p:cNvPr id="22" name="21 CuadroTexto"/>
          <p:cNvSpPr txBox="1"/>
          <p:nvPr/>
        </p:nvSpPr>
        <p:spPr>
          <a:xfrm>
            <a:off x="6686550" y="6294438"/>
            <a:ext cx="1809750" cy="339725"/>
          </a:xfrm>
          <a:prstGeom prst="rect">
            <a:avLst/>
          </a:prstGeom>
          <a:noFill/>
        </p:spPr>
        <p:txBody>
          <a:bodyPr wrap="none">
            <a:spAutoFit/>
          </a:bodyPr>
          <a:lstStyle/>
          <a:p>
            <a:pPr fontAlgn="auto">
              <a:spcBef>
                <a:spcPts val="0"/>
              </a:spcBef>
              <a:spcAft>
                <a:spcPts val="0"/>
              </a:spcAft>
              <a:defRPr/>
            </a:pPr>
            <a:r>
              <a:rPr lang="es-CO" sz="1600" dirty="0">
                <a:solidFill>
                  <a:schemeClr val="bg1">
                    <a:lumMod val="75000"/>
                  </a:schemeClr>
                </a:solidFill>
                <a:latin typeface="+mn-lt"/>
                <a:ea typeface="+mn-ea"/>
              </a:rPr>
              <a:t>Fuente: USITC 2012</a:t>
            </a:r>
            <a:endParaRPr lang="es-CO" sz="1600" dirty="0">
              <a:solidFill>
                <a:schemeClr val="bg1">
                  <a:lumMod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1220195014"/>
              </p:ext>
            </p:extLst>
          </p:nvPr>
        </p:nvGraphicFramePr>
        <p:xfrm>
          <a:off x="539552" y="1196752"/>
          <a:ext cx="8208911" cy="4968555"/>
        </p:xfrm>
        <a:graphic>
          <a:graphicData uri="http://schemas.openxmlformats.org/drawingml/2006/table">
            <a:tbl>
              <a:tblPr firstRow="1" firstCol="1">
                <a:tableStyleId>{21E4AEA4-8DFA-4A89-87EB-49C32662AFE0}</a:tableStyleId>
              </a:tblPr>
              <a:tblGrid>
                <a:gridCol w="3312368"/>
                <a:gridCol w="1152128"/>
                <a:gridCol w="1224136"/>
                <a:gridCol w="1512168"/>
                <a:gridCol w="1008111"/>
              </a:tblGrid>
              <a:tr h="1309065">
                <a:tc>
                  <a:txBody>
                    <a:bodyPr/>
                    <a:lstStyle/>
                    <a:p>
                      <a:pPr marL="0" algn="ctr" rtl="0" eaLnBrk="1" fontAlgn="b" latinLnBrk="0" hangingPunct="1"/>
                      <a:r>
                        <a:rPr kumimoji="0" lang="es-CO" sz="2400" u="none" strike="noStrike" kern="1200" dirty="0" smtClean="0">
                          <a:solidFill>
                            <a:srgbClr val="FFC000"/>
                          </a:solidFill>
                          <a:effectLst/>
                        </a:rPr>
                        <a:t>PRODUCTOS</a:t>
                      </a:r>
                      <a:r>
                        <a:rPr kumimoji="0" lang="es-CO" sz="2400" u="none" strike="noStrike" kern="1200" baseline="0" dirty="0" smtClean="0">
                          <a:solidFill>
                            <a:srgbClr val="FFC000"/>
                          </a:solidFill>
                          <a:effectLst/>
                        </a:rPr>
                        <a:t> DE MAYOR CRECIMIENTO</a:t>
                      </a:r>
                    </a:p>
                    <a:p>
                      <a:pPr marL="0" algn="ctr" rtl="0" eaLnBrk="1" fontAlgn="b" latinLnBrk="0" hangingPunct="1"/>
                      <a:r>
                        <a:rPr kumimoji="0" lang="es-CO" sz="1800" u="none" strike="noStrike" kern="1200" dirty="0" smtClean="0">
                          <a:effectLst/>
                        </a:rPr>
                        <a:t>(</a:t>
                      </a:r>
                      <a:r>
                        <a:rPr kumimoji="0" lang="es-CO" sz="1800" u="none" strike="noStrike" kern="1200" dirty="0" err="1" smtClean="0">
                          <a:effectLst/>
                        </a:rPr>
                        <a:t>Mill</a:t>
                      </a:r>
                      <a:r>
                        <a:rPr kumimoji="0" lang="es-CO" sz="1800" u="none" strike="noStrike" kern="1200" dirty="0" smtClean="0">
                          <a:effectLst/>
                        </a:rPr>
                        <a:t> US$)</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2009</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2010</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2011</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CREC. 2009 -2011</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r>
              <a:tr h="365949">
                <a:tc>
                  <a:txBody>
                    <a:bodyPr/>
                    <a:lstStyle/>
                    <a:p>
                      <a:pPr algn="l" fontAlgn="b"/>
                      <a:r>
                        <a:rPr lang="es-CO" sz="1800" b="0" i="0" u="none" strike="noStrike" dirty="0">
                          <a:solidFill>
                            <a:srgbClr val="333333"/>
                          </a:solidFill>
                          <a:effectLst/>
                          <a:latin typeface="Calibri"/>
                        </a:rPr>
                        <a:t>Café</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168,6</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229,4</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425,9</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1" i="0" u="none" strike="noStrike" dirty="0">
                          <a:solidFill>
                            <a:srgbClr val="000000"/>
                          </a:solidFill>
                          <a:effectLst/>
                          <a:latin typeface="Calibri"/>
                        </a:rPr>
                        <a:t>153%</a:t>
                      </a:r>
                    </a:p>
                  </a:txBody>
                  <a:tcPr marL="9525" marR="9525" marT="9525" marB="0" anchor="ctr"/>
                </a:tc>
              </a:tr>
              <a:tr h="365949">
                <a:tc>
                  <a:txBody>
                    <a:bodyPr/>
                    <a:lstStyle/>
                    <a:p>
                      <a:pPr algn="l" fontAlgn="b"/>
                      <a:r>
                        <a:rPr lang="es-CO" sz="1800" b="0" i="0" u="none" strike="noStrike" dirty="0">
                          <a:solidFill>
                            <a:srgbClr val="333333"/>
                          </a:solidFill>
                          <a:effectLst/>
                          <a:latin typeface="Calibri"/>
                        </a:rPr>
                        <a:t>Minerales</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79,3</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177,4</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230,0</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1" i="0" u="none" strike="noStrike" dirty="0">
                          <a:solidFill>
                            <a:srgbClr val="000000"/>
                          </a:solidFill>
                          <a:effectLst/>
                          <a:latin typeface="Calibri"/>
                        </a:rPr>
                        <a:t>190%</a:t>
                      </a:r>
                    </a:p>
                  </a:txBody>
                  <a:tcPr marL="9525" marR="9525" marT="9525" marB="0" anchor="ctr"/>
                </a:tc>
              </a:tr>
              <a:tr h="365949">
                <a:tc>
                  <a:txBody>
                    <a:bodyPr/>
                    <a:lstStyle/>
                    <a:p>
                      <a:pPr algn="l" fontAlgn="b"/>
                      <a:r>
                        <a:rPr lang="es-CO" sz="1800" b="0" i="0" u="none" strike="noStrike">
                          <a:solidFill>
                            <a:srgbClr val="333333"/>
                          </a:solidFill>
                          <a:effectLst/>
                          <a:latin typeface="Calibri"/>
                        </a:rPr>
                        <a:t>Frutos comestibles</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103,7</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141,7 </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223,9</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1" i="0" u="none" strike="noStrike" dirty="0">
                          <a:solidFill>
                            <a:srgbClr val="000000"/>
                          </a:solidFill>
                          <a:effectLst/>
                          <a:latin typeface="Calibri"/>
                        </a:rPr>
                        <a:t>116%</a:t>
                      </a:r>
                    </a:p>
                  </a:txBody>
                  <a:tcPr marL="9525" marR="9525" marT="9525" marB="0" anchor="ctr"/>
                </a:tc>
              </a:tr>
              <a:tr h="365949">
                <a:tc>
                  <a:txBody>
                    <a:bodyPr/>
                    <a:lstStyle/>
                    <a:p>
                      <a:pPr algn="l" fontAlgn="b"/>
                      <a:r>
                        <a:rPr lang="es-CO" sz="1800" b="0" i="0" u="none" strike="noStrike" dirty="0">
                          <a:solidFill>
                            <a:srgbClr val="333333"/>
                          </a:solidFill>
                          <a:effectLst/>
                          <a:latin typeface="Calibri"/>
                        </a:rPr>
                        <a:t>Cinc y sus manufacturas </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63,8</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63,6 </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136,4</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1" i="0" u="none" strike="noStrike">
                          <a:solidFill>
                            <a:srgbClr val="000000"/>
                          </a:solidFill>
                          <a:effectLst/>
                          <a:latin typeface="Calibri"/>
                        </a:rPr>
                        <a:t>114%</a:t>
                      </a:r>
                    </a:p>
                  </a:txBody>
                  <a:tcPr marL="9525" marR="9525" marT="9525" marB="0" anchor="ctr"/>
                </a:tc>
              </a:tr>
              <a:tr h="365949">
                <a:tc>
                  <a:txBody>
                    <a:bodyPr/>
                    <a:lstStyle/>
                    <a:p>
                      <a:pPr algn="l" fontAlgn="b"/>
                      <a:r>
                        <a:rPr lang="es-CO" sz="1800" b="0" i="0" u="none" strike="noStrike" dirty="0" smtClean="0">
                          <a:solidFill>
                            <a:srgbClr val="333333"/>
                          </a:solidFill>
                          <a:effectLst/>
                          <a:latin typeface="Calibri"/>
                        </a:rPr>
                        <a:t>Sal,</a:t>
                      </a:r>
                      <a:r>
                        <a:rPr lang="es-CO" sz="1800" b="0" i="0" u="none" strike="noStrike" baseline="0" dirty="0" smtClean="0">
                          <a:solidFill>
                            <a:srgbClr val="333333"/>
                          </a:solidFill>
                          <a:effectLst/>
                          <a:latin typeface="Calibri"/>
                        </a:rPr>
                        <a:t> </a:t>
                      </a:r>
                      <a:r>
                        <a:rPr lang="es-CO" sz="1800" b="0" i="0" u="none" strike="noStrike" dirty="0" smtClean="0">
                          <a:solidFill>
                            <a:srgbClr val="333333"/>
                          </a:solidFill>
                          <a:effectLst/>
                          <a:latin typeface="Calibri"/>
                        </a:rPr>
                        <a:t>azufre,</a:t>
                      </a:r>
                      <a:r>
                        <a:rPr lang="es-CO" sz="1800" b="0" i="0" u="none" strike="noStrike" baseline="0" dirty="0" smtClean="0">
                          <a:solidFill>
                            <a:srgbClr val="333333"/>
                          </a:solidFill>
                          <a:effectLst/>
                          <a:latin typeface="Calibri"/>
                        </a:rPr>
                        <a:t> </a:t>
                      </a:r>
                      <a:r>
                        <a:rPr lang="es-CO" sz="1800" b="0" i="0" u="none" strike="noStrike" dirty="0" smtClean="0">
                          <a:solidFill>
                            <a:srgbClr val="333333"/>
                          </a:solidFill>
                          <a:effectLst/>
                          <a:latin typeface="Calibri"/>
                        </a:rPr>
                        <a:t>cemento</a:t>
                      </a:r>
                      <a:endParaRPr lang="es-CO" sz="1800" b="0" i="0" u="none" strike="noStrike" dirty="0">
                        <a:solidFill>
                          <a:srgbClr val="333333"/>
                        </a:solidFill>
                        <a:effectLst/>
                        <a:latin typeface="Calibri"/>
                      </a:endParaRP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13,0</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26,8 </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116,9</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1" i="0" u="none" strike="noStrike">
                          <a:solidFill>
                            <a:srgbClr val="000000"/>
                          </a:solidFill>
                          <a:effectLst/>
                          <a:latin typeface="Calibri"/>
                        </a:rPr>
                        <a:t>794%</a:t>
                      </a:r>
                    </a:p>
                  </a:txBody>
                  <a:tcPr marL="9525" marR="9525" marT="9525" marB="0" anchor="ctr"/>
                </a:tc>
              </a:tr>
              <a:tr h="365949">
                <a:tc>
                  <a:txBody>
                    <a:bodyPr/>
                    <a:lstStyle/>
                    <a:p>
                      <a:pPr algn="l" fontAlgn="b"/>
                      <a:r>
                        <a:rPr lang="es-CO" sz="1800" b="0" i="0" u="none" strike="noStrike">
                          <a:solidFill>
                            <a:srgbClr val="333333"/>
                          </a:solidFill>
                          <a:effectLst/>
                          <a:latin typeface="Calibri"/>
                        </a:rPr>
                        <a:t>Azucares y articulos de confiteria</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17,8</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38,6</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43,1</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1" i="0" u="none" strike="noStrike" dirty="0">
                          <a:solidFill>
                            <a:srgbClr val="000000"/>
                          </a:solidFill>
                          <a:effectLst/>
                          <a:latin typeface="Calibri"/>
                        </a:rPr>
                        <a:t>142%</a:t>
                      </a:r>
                    </a:p>
                  </a:txBody>
                  <a:tcPr marL="9525" marR="9525" marT="9525" marB="0" anchor="ctr"/>
                </a:tc>
              </a:tr>
              <a:tr h="365949">
                <a:tc>
                  <a:txBody>
                    <a:bodyPr/>
                    <a:lstStyle/>
                    <a:p>
                      <a:pPr algn="l" fontAlgn="b"/>
                      <a:r>
                        <a:rPr lang="es-CO" sz="1800" b="0" i="0" u="none" strike="noStrike" dirty="0">
                          <a:solidFill>
                            <a:srgbClr val="333333"/>
                          </a:solidFill>
                          <a:effectLst/>
                          <a:latin typeface="Calibri"/>
                        </a:rPr>
                        <a:t>Tintes ,pinturas</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8,6</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26,2</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23,9</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1" i="0" u="none" strike="noStrike" dirty="0">
                          <a:solidFill>
                            <a:srgbClr val="000000"/>
                          </a:solidFill>
                          <a:effectLst/>
                          <a:latin typeface="Calibri"/>
                        </a:rPr>
                        <a:t>177%</a:t>
                      </a:r>
                    </a:p>
                  </a:txBody>
                  <a:tcPr marL="9525" marR="9525" marT="9525" marB="0" anchor="ctr"/>
                </a:tc>
              </a:tr>
              <a:tr h="365949">
                <a:tc>
                  <a:txBody>
                    <a:bodyPr/>
                    <a:lstStyle/>
                    <a:p>
                      <a:pPr algn="l" fontAlgn="b"/>
                      <a:r>
                        <a:rPr lang="es-CO" sz="1800" b="0" i="0" u="none" strike="noStrike" dirty="0">
                          <a:solidFill>
                            <a:srgbClr val="333333"/>
                          </a:solidFill>
                          <a:effectLst/>
                          <a:latin typeface="Calibri"/>
                        </a:rPr>
                        <a:t>Cereales</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5,9</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11,7 </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17,7 </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1" i="0" u="none" strike="noStrike" dirty="0">
                          <a:solidFill>
                            <a:srgbClr val="000000"/>
                          </a:solidFill>
                          <a:effectLst/>
                          <a:latin typeface="Calibri"/>
                        </a:rPr>
                        <a:t>201%</a:t>
                      </a:r>
                    </a:p>
                  </a:txBody>
                  <a:tcPr marL="9525" marR="9525" marT="9525" marB="0" anchor="ctr"/>
                </a:tc>
              </a:tr>
              <a:tr h="365949">
                <a:tc>
                  <a:txBody>
                    <a:bodyPr/>
                    <a:lstStyle/>
                    <a:p>
                      <a:pPr algn="l" fontAlgn="b"/>
                      <a:r>
                        <a:rPr lang="es-CO" sz="1800" b="0" i="0" u="none" strike="noStrike" dirty="0" err="1">
                          <a:solidFill>
                            <a:srgbClr val="333333"/>
                          </a:solidFill>
                          <a:effectLst/>
                          <a:latin typeface="Calibri"/>
                        </a:rPr>
                        <a:t>Prep</a:t>
                      </a:r>
                      <a:r>
                        <a:rPr lang="es-CO" sz="1800" b="0" i="0" u="none" strike="noStrike" dirty="0">
                          <a:solidFill>
                            <a:srgbClr val="333333"/>
                          </a:solidFill>
                          <a:effectLst/>
                          <a:latin typeface="Calibri"/>
                        </a:rPr>
                        <a:t>. Carne de pescado</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4,0</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4,7 </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8,7 </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1" i="0" u="none" strike="noStrike" dirty="0">
                          <a:solidFill>
                            <a:srgbClr val="000000"/>
                          </a:solidFill>
                          <a:effectLst/>
                          <a:latin typeface="Calibri"/>
                        </a:rPr>
                        <a:t>119%</a:t>
                      </a:r>
                    </a:p>
                  </a:txBody>
                  <a:tcPr marL="9525" marR="9525" marT="9525" marB="0" anchor="ctr"/>
                </a:tc>
              </a:tr>
              <a:tr h="365949">
                <a:tc>
                  <a:txBody>
                    <a:bodyPr/>
                    <a:lstStyle/>
                    <a:p>
                      <a:pPr algn="l" fontAlgn="b"/>
                      <a:r>
                        <a:rPr lang="es-CO" sz="1800" b="0" i="0" u="none" strike="noStrike" dirty="0">
                          <a:solidFill>
                            <a:srgbClr val="333333"/>
                          </a:solidFill>
                          <a:effectLst/>
                          <a:latin typeface="Calibri"/>
                        </a:rPr>
                        <a:t>Caucho y sus manufacturas </a:t>
                      </a:r>
                    </a:p>
                  </a:txBody>
                  <a:tcPr marL="9525" marR="9525" marT="9525" marB="0" anchor="ctr">
                    <a:solidFill>
                      <a:schemeClr val="bg2"/>
                    </a:solidFill>
                  </a:tcPr>
                </a:tc>
                <a:tc>
                  <a:txBody>
                    <a:bodyPr/>
                    <a:lstStyle/>
                    <a:p>
                      <a:pPr algn="ctr" fontAlgn="b"/>
                      <a:r>
                        <a:rPr lang="es-CO" sz="1800" b="0" i="0" u="none" strike="noStrike" dirty="0" smtClean="0">
                          <a:solidFill>
                            <a:srgbClr val="333333"/>
                          </a:solidFill>
                          <a:effectLst/>
                          <a:latin typeface="Calibri"/>
                        </a:rPr>
                        <a:t>3,0</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3,7</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0" i="0" u="none" strike="noStrike" dirty="0" smtClean="0">
                          <a:solidFill>
                            <a:srgbClr val="333333"/>
                          </a:solidFill>
                          <a:effectLst/>
                          <a:latin typeface="Calibri"/>
                        </a:rPr>
                        <a:t>8,7 </a:t>
                      </a:r>
                      <a:endParaRPr lang="es-CO" sz="1800" b="0" i="0" u="none" strike="noStrike" dirty="0">
                        <a:solidFill>
                          <a:srgbClr val="333333"/>
                        </a:solidFill>
                        <a:effectLst/>
                        <a:latin typeface="Calibri"/>
                      </a:endParaRPr>
                    </a:p>
                  </a:txBody>
                  <a:tcPr marL="9525" marR="9525" marT="9525" marB="0"/>
                </a:tc>
                <a:tc>
                  <a:txBody>
                    <a:bodyPr/>
                    <a:lstStyle/>
                    <a:p>
                      <a:pPr algn="ctr" fontAlgn="b"/>
                      <a:r>
                        <a:rPr lang="es-CO" sz="1800" b="1" i="0" u="none" strike="noStrike" dirty="0">
                          <a:solidFill>
                            <a:srgbClr val="000000"/>
                          </a:solidFill>
                          <a:effectLst/>
                          <a:latin typeface="Calibri"/>
                        </a:rPr>
                        <a:t>187%</a:t>
                      </a:r>
                    </a:p>
                  </a:txBody>
                  <a:tcPr marL="9525" marR="9525" marT="9525" marB="0" anchor="ctr"/>
                </a:tc>
              </a:tr>
            </a:tbl>
          </a:graphicData>
        </a:graphic>
      </p:graphicFrame>
      <p:sp>
        <p:nvSpPr>
          <p:cNvPr id="3" name="2 Rectángulo"/>
          <p:cNvSpPr/>
          <p:nvPr/>
        </p:nvSpPr>
        <p:spPr>
          <a:xfrm>
            <a:off x="0" y="359611"/>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3200" b="1" kern="0" dirty="0" smtClean="0">
                <a:solidFill>
                  <a:srgbClr val="FFC000"/>
                </a:solidFill>
                <a:latin typeface="Calibri" pitchFamily="34" charset="0"/>
                <a:cs typeface="Calibri" pitchFamily="34" charset="0"/>
              </a:rPr>
              <a:t>Experiencia de Perú</a:t>
            </a:r>
            <a:endParaRPr lang="es-CO" sz="3200" b="1" kern="0" dirty="0">
              <a:solidFill>
                <a:srgbClr val="FFC000"/>
              </a:solidFill>
              <a:latin typeface="Calibri" pitchFamily="34" charset="0"/>
              <a:cs typeface="Calibri" pitchFamily="34" charset="0"/>
            </a:endParaRPr>
          </a:p>
        </p:txBody>
      </p:sp>
      <p:pic>
        <p:nvPicPr>
          <p:cNvPr id="4" name="3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66209" y="287783"/>
            <a:ext cx="597642" cy="595048"/>
          </a:xfrm>
          <a:prstGeom prst="ellipse">
            <a:avLst/>
          </a:prstGeom>
          <a:effectLst>
            <a:reflection blurRad="6350" stA="52000" endA="300" endPos="6000" dir="5400000" sy="-100000" algn="bl" rotWithShape="0"/>
          </a:effectLst>
        </p:spPr>
      </p:pic>
      <p:sp>
        <p:nvSpPr>
          <p:cNvPr id="6" name="1 CuadroTexto"/>
          <p:cNvSpPr txBox="1"/>
          <p:nvPr/>
        </p:nvSpPr>
        <p:spPr>
          <a:xfrm>
            <a:off x="6495158" y="6444044"/>
            <a:ext cx="2469330" cy="369332"/>
          </a:xfrm>
          <a:prstGeom prst="rect">
            <a:avLst/>
          </a:prstGeom>
          <a:noFill/>
        </p:spPr>
        <p:txBody>
          <a:bodyPr wrap="none" rtlCol="0">
            <a:spAutoFit/>
          </a:bodyPr>
          <a:lstStyle/>
          <a:p>
            <a:r>
              <a:rPr lang="es-CO" dirty="0" smtClean="0">
                <a:solidFill>
                  <a:schemeClr val="bg1">
                    <a:lumMod val="75000"/>
                  </a:schemeClr>
                </a:solidFill>
              </a:rPr>
              <a:t>Fuente: </a:t>
            </a:r>
            <a:r>
              <a:rPr lang="es-CO" dirty="0" err="1" smtClean="0">
                <a:solidFill>
                  <a:schemeClr val="bg1">
                    <a:lumMod val="75000"/>
                  </a:schemeClr>
                </a:solidFill>
              </a:rPr>
              <a:t>Trademap</a:t>
            </a:r>
            <a:r>
              <a:rPr lang="es-CO" dirty="0" smtClean="0">
                <a:solidFill>
                  <a:schemeClr val="bg1">
                    <a:lumMod val="75000"/>
                  </a:schemeClr>
                </a:solidFill>
              </a:rPr>
              <a:t>. 2011</a:t>
            </a:r>
            <a:endParaRPr lang="es-CO" dirty="0">
              <a:solidFill>
                <a:schemeClr val="bg1">
                  <a:lumMod val="75000"/>
                </a:schemeClr>
              </a:solidFill>
            </a:endParaRPr>
          </a:p>
        </p:txBody>
      </p:sp>
    </p:spTree>
    <p:extLst>
      <p:ext uri="{BB962C8B-B14F-4D97-AF65-F5344CB8AC3E}">
        <p14:creationId xmlns="" xmlns:p14="http://schemas.microsoft.com/office/powerpoint/2010/main" val="345577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4048152015"/>
              </p:ext>
            </p:extLst>
          </p:nvPr>
        </p:nvGraphicFramePr>
        <p:xfrm>
          <a:off x="251520" y="1340769"/>
          <a:ext cx="8568953" cy="4864060"/>
        </p:xfrm>
        <a:graphic>
          <a:graphicData uri="http://schemas.openxmlformats.org/drawingml/2006/table">
            <a:tbl>
              <a:tblPr firstRow="1" firstCol="1">
                <a:tableStyleId>{93296810-A885-4BE3-A3E7-6D5BEEA58F35}</a:tableStyleId>
              </a:tblPr>
              <a:tblGrid>
                <a:gridCol w="3672408"/>
                <a:gridCol w="1368152"/>
                <a:gridCol w="1296144"/>
                <a:gridCol w="1233924"/>
                <a:gridCol w="998325"/>
              </a:tblGrid>
              <a:tr h="366507">
                <a:tc>
                  <a:txBody>
                    <a:bodyPr/>
                    <a:lstStyle/>
                    <a:p>
                      <a:pPr algn="l" fontAlgn="b"/>
                      <a:r>
                        <a:rPr lang="es-CO" sz="2000" u="none" strike="noStrike" baseline="0" dirty="0" smtClean="0">
                          <a:solidFill>
                            <a:srgbClr val="FFC000"/>
                          </a:solidFill>
                          <a:effectLst/>
                        </a:rPr>
                        <a:t>P</a:t>
                      </a:r>
                      <a:r>
                        <a:rPr lang="es-CO" sz="2000" b="1" u="none" strike="noStrike" baseline="0" dirty="0" smtClean="0">
                          <a:solidFill>
                            <a:srgbClr val="FFC000"/>
                          </a:solidFill>
                          <a:effectLst/>
                        </a:rPr>
                        <a:t>RODUCTOS QUE DECRECIERON</a:t>
                      </a:r>
                    </a:p>
                    <a:p>
                      <a:pPr algn="ctr" fontAlgn="b"/>
                      <a:r>
                        <a:rPr lang="es-CO" sz="2000" u="none" strike="noStrike" baseline="0" dirty="0" smtClean="0">
                          <a:solidFill>
                            <a:srgbClr val="FFC000"/>
                          </a:solidFill>
                          <a:effectLst/>
                        </a:rPr>
                        <a:t> </a:t>
                      </a:r>
                      <a:r>
                        <a:rPr lang="es-CO" sz="1600" u="none" strike="noStrike" baseline="0" dirty="0" smtClean="0">
                          <a:effectLst/>
                        </a:rPr>
                        <a:t>( Miles US$)</a:t>
                      </a:r>
                      <a:endParaRPr lang="es-CO" sz="1600" b="0" i="0" u="none" strike="noStrike" dirty="0">
                        <a:solidFill>
                          <a:srgbClr val="333333"/>
                        </a:solidFill>
                        <a:effectLst/>
                        <a:latin typeface="Calibri"/>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2009</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2010</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FOB</a:t>
                      </a:r>
                    </a:p>
                    <a:p>
                      <a:pPr marL="0" algn="ctr" rtl="0" eaLnBrk="1" fontAlgn="b" latinLnBrk="0" hangingPunct="1"/>
                      <a:r>
                        <a:rPr kumimoji="0" lang="es-CO" sz="1800" u="none" strike="noStrike" kern="1200" dirty="0" smtClean="0">
                          <a:effectLst/>
                        </a:rPr>
                        <a:t>2011</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c>
                  <a:txBody>
                    <a:bodyPr/>
                    <a:lstStyle/>
                    <a:p>
                      <a:pPr marL="0" algn="ctr" rtl="0" eaLnBrk="1" fontAlgn="b" latinLnBrk="0" hangingPunct="1"/>
                      <a:r>
                        <a:rPr kumimoji="0" lang="es-CO" sz="1800" u="none" strike="noStrike" kern="1200" dirty="0" smtClean="0">
                          <a:effectLst/>
                        </a:rPr>
                        <a:t>CREC. 2009 -2011</a:t>
                      </a:r>
                      <a:endParaRPr kumimoji="0" lang="es-CO" sz="1800" b="1" u="none" strike="noStrike" kern="1200" dirty="0">
                        <a:solidFill>
                          <a:schemeClr val="accent1">
                            <a:lumMod val="75000"/>
                          </a:schemeClr>
                        </a:solidFill>
                        <a:effectLst/>
                        <a:latin typeface="+mn-lt"/>
                        <a:ea typeface="+mn-ea"/>
                        <a:cs typeface="+mn-cs"/>
                      </a:endParaRPr>
                    </a:p>
                  </a:txBody>
                  <a:tcPr marL="9525" marR="9525" marT="9525" marB="0" anchor="ctr"/>
                </a:tc>
              </a:tr>
              <a:tr h="366507">
                <a:tc>
                  <a:txBody>
                    <a:bodyPr/>
                    <a:lstStyle/>
                    <a:p>
                      <a:pPr algn="l" fontAlgn="b"/>
                      <a:r>
                        <a:rPr lang="es-CO" sz="2000" b="0" i="0" u="none" strike="noStrike">
                          <a:solidFill>
                            <a:srgbClr val="333333"/>
                          </a:solidFill>
                          <a:effectLst/>
                          <a:latin typeface="Calibri"/>
                        </a:rPr>
                        <a:t>Cobre sus manufacturas</a:t>
                      </a:r>
                    </a:p>
                  </a:txBody>
                  <a:tcPr marL="9525" marR="9525" marT="9525" marB="0" anchor="ctr">
                    <a:solidFill>
                      <a:schemeClr val="bg2"/>
                    </a:solidFill>
                  </a:tcPr>
                </a:tc>
                <a:tc>
                  <a:txBody>
                    <a:bodyPr/>
                    <a:lstStyle/>
                    <a:p>
                      <a:pPr algn="ctr" fontAlgn="b"/>
                      <a:r>
                        <a:rPr lang="es-CO" sz="1600" b="0" i="0" u="none" strike="noStrike" dirty="0" smtClean="0">
                          <a:solidFill>
                            <a:srgbClr val="333333"/>
                          </a:solidFill>
                          <a:effectLst/>
                          <a:latin typeface="Calibri"/>
                        </a:rPr>
                        <a:t>719,5</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714,5</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476,7</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800" b="1" i="0" u="none" strike="noStrike" dirty="0">
                          <a:solidFill>
                            <a:srgbClr val="FF0000"/>
                          </a:solidFill>
                          <a:effectLst/>
                          <a:latin typeface="Calibri"/>
                        </a:rPr>
                        <a:t>-34%</a:t>
                      </a:r>
                    </a:p>
                  </a:txBody>
                  <a:tcPr marL="9525" marR="9525" marT="9525" marB="0" anchor="ctr"/>
                </a:tc>
              </a:tr>
              <a:tr h="482716">
                <a:tc>
                  <a:txBody>
                    <a:bodyPr/>
                    <a:lstStyle/>
                    <a:p>
                      <a:pPr algn="l" fontAlgn="b"/>
                      <a:r>
                        <a:rPr lang="es-CO" sz="2000" b="0" i="0" u="none" strike="noStrike">
                          <a:solidFill>
                            <a:srgbClr val="333333"/>
                          </a:solidFill>
                          <a:effectLst/>
                          <a:latin typeface="Calibri"/>
                        </a:rPr>
                        <a:t>Estano y manufacturas de estano</a:t>
                      </a:r>
                    </a:p>
                  </a:txBody>
                  <a:tcPr marL="9525" marR="9525" marT="9525" marB="0" anchor="ctr">
                    <a:solidFill>
                      <a:schemeClr val="bg2"/>
                    </a:solidFill>
                  </a:tcPr>
                </a:tc>
                <a:tc>
                  <a:txBody>
                    <a:bodyPr/>
                    <a:lstStyle/>
                    <a:p>
                      <a:pPr algn="ctr" fontAlgn="b"/>
                      <a:r>
                        <a:rPr lang="es-CO" sz="1600" b="0" i="0" u="none" strike="noStrike" dirty="0" smtClean="0">
                          <a:solidFill>
                            <a:srgbClr val="333333"/>
                          </a:solidFill>
                          <a:effectLst/>
                          <a:latin typeface="Calibri"/>
                        </a:rPr>
                        <a:t>113,5</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128,1 </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48,2 </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800" b="1" i="0" u="none" strike="noStrike" dirty="0">
                          <a:solidFill>
                            <a:srgbClr val="FF0000"/>
                          </a:solidFill>
                          <a:effectLst/>
                          <a:latin typeface="Calibri"/>
                        </a:rPr>
                        <a:t>-57%</a:t>
                      </a:r>
                    </a:p>
                  </a:txBody>
                  <a:tcPr marL="9525" marR="9525" marT="9525" marB="0" anchor="ctr"/>
                </a:tc>
              </a:tr>
              <a:tr h="598925">
                <a:tc>
                  <a:txBody>
                    <a:bodyPr/>
                    <a:lstStyle/>
                    <a:p>
                      <a:pPr algn="l" fontAlgn="b"/>
                      <a:r>
                        <a:rPr lang="es-CO" sz="2000" b="0" i="0" u="none" strike="noStrike">
                          <a:solidFill>
                            <a:srgbClr val="333333"/>
                          </a:solidFill>
                          <a:effectLst/>
                          <a:latin typeface="Calibri"/>
                        </a:rPr>
                        <a:t>Maquinas y aparatos electricos</a:t>
                      </a:r>
                    </a:p>
                  </a:txBody>
                  <a:tcPr marL="9525" marR="9525" marT="9525" marB="0" anchor="ctr">
                    <a:solidFill>
                      <a:schemeClr val="bg2"/>
                    </a:solidFill>
                  </a:tcPr>
                </a:tc>
                <a:tc>
                  <a:txBody>
                    <a:bodyPr/>
                    <a:lstStyle/>
                    <a:p>
                      <a:pPr algn="ctr" fontAlgn="b"/>
                      <a:r>
                        <a:rPr lang="es-CO" sz="1600" b="0" i="0" u="none" strike="noStrike" dirty="0" smtClean="0">
                          <a:solidFill>
                            <a:srgbClr val="333333"/>
                          </a:solidFill>
                          <a:effectLst/>
                          <a:latin typeface="Calibri"/>
                        </a:rPr>
                        <a:t>13,2</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12,6 </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10,8</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800" b="1" i="0" u="none" strike="noStrike" dirty="0">
                          <a:solidFill>
                            <a:srgbClr val="FF0000"/>
                          </a:solidFill>
                          <a:effectLst/>
                          <a:latin typeface="Calibri"/>
                        </a:rPr>
                        <a:t>-18%</a:t>
                      </a:r>
                    </a:p>
                  </a:txBody>
                  <a:tcPr marL="9525" marR="9525" marT="9525" marB="0" anchor="ctr"/>
                </a:tc>
              </a:tr>
              <a:tr h="366507">
                <a:tc>
                  <a:txBody>
                    <a:bodyPr/>
                    <a:lstStyle/>
                    <a:p>
                      <a:pPr algn="l" fontAlgn="b"/>
                      <a:r>
                        <a:rPr lang="es-CO" sz="2000" b="0" i="0" u="none" strike="noStrike">
                          <a:solidFill>
                            <a:srgbClr val="333333"/>
                          </a:solidFill>
                          <a:effectLst/>
                          <a:latin typeface="Calibri"/>
                        </a:rPr>
                        <a:t>Aceites esenciales </a:t>
                      </a:r>
                    </a:p>
                  </a:txBody>
                  <a:tcPr marL="9525" marR="9525" marT="9525" marB="0" anchor="ctr">
                    <a:solidFill>
                      <a:schemeClr val="bg2"/>
                    </a:solidFill>
                  </a:tcPr>
                </a:tc>
                <a:tc>
                  <a:txBody>
                    <a:bodyPr/>
                    <a:lstStyle/>
                    <a:p>
                      <a:pPr algn="ctr" fontAlgn="b"/>
                      <a:r>
                        <a:rPr lang="es-CO" sz="1600" b="0" i="0" u="none" strike="noStrike" dirty="0" smtClean="0">
                          <a:solidFill>
                            <a:srgbClr val="333333"/>
                          </a:solidFill>
                          <a:effectLst/>
                          <a:latin typeface="Calibri"/>
                        </a:rPr>
                        <a:t>4,0</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4,7 </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3,4 </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800" b="1" i="0" u="none" strike="noStrike" dirty="0">
                          <a:solidFill>
                            <a:srgbClr val="FF0000"/>
                          </a:solidFill>
                          <a:effectLst/>
                          <a:latin typeface="Calibri"/>
                        </a:rPr>
                        <a:t>-14%</a:t>
                      </a:r>
                    </a:p>
                  </a:txBody>
                  <a:tcPr marL="9525" marR="9525" marT="9525" marB="0" anchor="ctr"/>
                </a:tc>
              </a:tr>
              <a:tr h="598925">
                <a:tc>
                  <a:txBody>
                    <a:bodyPr/>
                    <a:lstStyle/>
                    <a:p>
                      <a:pPr algn="l" fontAlgn="b"/>
                      <a:r>
                        <a:rPr lang="es-CO" sz="2000" b="0" i="0" u="none" strike="noStrike">
                          <a:solidFill>
                            <a:srgbClr val="333333"/>
                          </a:solidFill>
                          <a:effectLst/>
                          <a:latin typeface="Calibri"/>
                        </a:rPr>
                        <a:t>Manufacturas de hierro / acero</a:t>
                      </a:r>
                    </a:p>
                  </a:txBody>
                  <a:tcPr marL="9525" marR="9525" marT="9525" marB="0" anchor="ctr">
                    <a:solidFill>
                      <a:schemeClr val="bg2"/>
                    </a:solidFill>
                  </a:tcPr>
                </a:tc>
                <a:tc>
                  <a:txBody>
                    <a:bodyPr/>
                    <a:lstStyle/>
                    <a:p>
                      <a:pPr algn="ctr" fontAlgn="b"/>
                      <a:r>
                        <a:rPr lang="es-CO" sz="1600" b="0" i="0" u="none" strike="noStrike" dirty="0" smtClean="0">
                          <a:solidFill>
                            <a:srgbClr val="333333"/>
                          </a:solidFill>
                          <a:effectLst/>
                          <a:latin typeface="Calibri"/>
                        </a:rPr>
                        <a:t>4,2</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2,8 </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3,3</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800" b="1" i="0" u="none" strike="noStrike" dirty="0">
                          <a:solidFill>
                            <a:srgbClr val="FF0000"/>
                          </a:solidFill>
                          <a:effectLst/>
                          <a:latin typeface="Calibri"/>
                        </a:rPr>
                        <a:t>-21%</a:t>
                      </a:r>
                    </a:p>
                  </a:txBody>
                  <a:tcPr marL="9525" marR="9525" marT="9525" marB="0" anchor="ctr"/>
                </a:tc>
              </a:tr>
              <a:tr h="323599">
                <a:tc>
                  <a:txBody>
                    <a:bodyPr/>
                    <a:lstStyle/>
                    <a:p>
                      <a:pPr algn="l" fontAlgn="b"/>
                      <a:r>
                        <a:rPr lang="es-CO" sz="2000" b="0" i="0" u="none" strike="noStrike">
                          <a:solidFill>
                            <a:srgbClr val="333333"/>
                          </a:solidFill>
                          <a:effectLst/>
                          <a:latin typeface="Calibri"/>
                        </a:rPr>
                        <a:t>Calzado y sus partes</a:t>
                      </a:r>
                    </a:p>
                  </a:txBody>
                  <a:tcPr marL="9525" marR="9525" marT="9525" marB="0" anchor="ctr">
                    <a:solidFill>
                      <a:schemeClr val="bg2"/>
                    </a:solidFill>
                  </a:tcPr>
                </a:tc>
                <a:tc>
                  <a:txBody>
                    <a:bodyPr/>
                    <a:lstStyle/>
                    <a:p>
                      <a:pPr algn="ctr" fontAlgn="b"/>
                      <a:r>
                        <a:rPr lang="es-CO" sz="1600" b="0" i="0" u="none" strike="noStrike" dirty="0" smtClean="0">
                          <a:solidFill>
                            <a:srgbClr val="333333"/>
                          </a:solidFill>
                          <a:effectLst/>
                          <a:latin typeface="Calibri"/>
                        </a:rPr>
                        <a:t>2,1 </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2,2 </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1,9 </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800" b="1" i="0" u="none" strike="noStrike" dirty="0">
                          <a:solidFill>
                            <a:srgbClr val="FF0000"/>
                          </a:solidFill>
                          <a:effectLst/>
                          <a:latin typeface="Calibri"/>
                        </a:rPr>
                        <a:t>-9%</a:t>
                      </a:r>
                    </a:p>
                  </a:txBody>
                  <a:tcPr marL="9525" marR="9525" marT="9525" marB="0" anchor="ctr"/>
                </a:tc>
              </a:tr>
              <a:tr h="323599">
                <a:tc>
                  <a:txBody>
                    <a:bodyPr/>
                    <a:lstStyle/>
                    <a:p>
                      <a:pPr algn="l" fontAlgn="b"/>
                      <a:r>
                        <a:rPr lang="es-CO" sz="2000" b="0" i="0" u="none" strike="noStrike">
                          <a:solidFill>
                            <a:srgbClr val="333333"/>
                          </a:solidFill>
                          <a:effectLst/>
                          <a:latin typeface="Calibri"/>
                        </a:rPr>
                        <a:t>Manufacturas diversas</a:t>
                      </a:r>
                    </a:p>
                  </a:txBody>
                  <a:tcPr marL="9525" marR="9525" marT="9525" marB="0" anchor="ctr">
                    <a:solidFill>
                      <a:schemeClr val="bg2"/>
                    </a:solidFill>
                  </a:tcPr>
                </a:tc>
                <a:tc>
                  <a:txBody>
                    <a:bodyPr/>
                    <a:lstStyle/>
                    <a:p>
                      <a:pPr algn="ctr" fontAlgn="b"/>
                      <a:r>
                        <a:rPr lang="es-CO" sz="1600" b="0" i="0" u="none" strike="noStrike" dirty="0" smtClean="0">
                          <a:solidFill>
                            <a:srgbClr val="333333"/>
                          </a:solidFill>
                          <a:effectLst/>
                          <a:latin typeface="Calibri"/>
                        </a:rPr>
                        <a:t>1,8</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1,9</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1,3</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800" b="1" i="0" u="none" strike="noStrike" dirty="0">
                          <a:solidFill>
                            <a:srgbClr val="FF0000"/>
                          </a:solidFill>
                          <a:effectLst/>
                          <a:latin typeface="Calibri"/>
                        </a:rPr>
                        <a:t>-26%</a:t>
                      </a:r>
                    </a:p>
                  </a:txBody>
                  <a:tcPr marL="9525" marR="9525" marT="9525" marB="0" anchor="ctr"/>
                </a:tc>
              </a:tr>
              <a:tr h="323599">
                <a:tc>
                  <a:txBody>
                    <a:bodyPr/>
                    <a:lstStyle/>
                    <a:p>
                      <a:pPr algn="l" fontAlgn="b"/>
                      <a:r>
                        <a:rPr lang="es-CO" sz="2000" b="0" i="0" u="none" strike="noStrike">
                          <a:solidFill>
                            <a:srgbClr val="333333"/>
                          </a:solidFill>
                          <a:effectLst/>
                          <a:latin typeface="Calibri"/>
                        </a:rPr>
                        <a:t>Peleteria</a:t>
                      </a:r>
                    </a:p>
                  </a:txBody>
                  <a:tcPr marL="9525" marR="9525" marT="9525" marB="0" anchor="ctr">
                    <a:solidFill>
                      <a:schemeClr val="bg2"/>
                    </a:solidFill>
                  </a:tcPr>
                </a:tc>
                <a:tc>
                  <a:txBody>
                    <a:bodyPr/>
                    <a:lstStyle/>
                    <a:p>
                      <a:pPr algn="ctr" fontAlgn="b"/>
                      <a:r>
                        <a:rPr lang="es-CO" sz="1600" b="0" i="0" u="none" strike="noStrike" dirty="0" smtClean="0">
                          <a:solidFill>
                            <a:srgbClr val="333333"/>
                          </a:solidFill>
                          <a:effectLst/>
                          <a:latin typeface="Calibri"/>
                        </a:rPr>
                        <a:t>1,0</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0,8</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0,7</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800" b="1" i="0" u="none" strike="noStrike" dirty="0">
                          <a:solidFill>
                            <a:srgbClr val="FF0000"/>
                          </a:solidFill>
                          <a:effectLst/>
                          <a:latin typeface="Calibri"/>
                        </a:rPr>
                        <a:t>-30%</a:t>
                      </a:r>
                    </a:p>
                  </a:txBody>
                  <a:tcPr marL="9525" marR="9525" marT="9525" marB="0" anchor="ctr"/>
                </a:tc>
              </a:tr>
              <a:tr h="323599">
                <a:tc>
                  <a:txBody>
                    <a:bodyPr/>
                    <a:lstStyle/>
                    <a:p>
                      <a:pPr algn="l" fontAlgn="b"/>
                      <a:r>
                        <a:rPr lang="es-CO" sz="2000" b="0" i="0" u="none" strike="noStrike">
                          <a:solidFill>
                            <a:srgbClr val="333333"/>
                          </a:solidFill>
                          <a:effectLst/>
                          <a:latin typeface="Calibri"/>
                        </a:rPr>
                        <a:t>Plomo y sus manufacturas </a:t>
                      </a:r>
                    </a:p>
                  </a:txBody>
                  <a:tcPr marL="9525" marR="9525" marT="9525" marB="0" anchor="ctr">
                    <a:solidFill>
                      <a:schemeClr val="bg2"/>
                    </a:solidFill>
                  </a:tcPr>
                </a:tc>
                <a:tc>
                  <a:txBody>
                    <a:bodyPr/>
                    <a:lstStyle/>
                    <a:p>
                      <a:pPr algn="ctr" fontAlgn="b"/>
                      <a:r>
                        <a:rPr lang="es-CO" sz="1600" b="0" i="0" u="none" strike="noStrike" dirty="0" smtClean="0">
                          <a:solidFill>
                            <a:srgbClr val="333333"/>
                          </a:solidFill>
                          <a:effectLst/>
                          <a:latin typeface="Calibri"/>
                        </a:rPr>
                        <a:t>1,5 </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0,4</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0,7</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800" b="1" i="0" u="none" strike="noStrike" dirty="0">
                          <a:solidFill>
                            <a:srgbClr val="FF0000"/>
                          </a:solidFill>
                          <a:effectLst/>
                          <a:latin typeface="Calibri"/>
                        </a:rPr>
                        <a:t>-53%</a:t>
                      </a:r>
                    </a:p>
                  </a:txBody>
                  <a:tcPr marL="9525" marR="9525" marT="9525" marB="0" anchor="ctr"/>
                </a:tc>
              </a:tr>
              <a:tr h="323599">
                <a:tc>
                  <a:txBody>
                    <a:bodyPr/>
                    <a:lstStyle/>
                    <a:p>
                      <a:pPr algn="l" fontAlgn="b"/>
                      <a:r>
                        <a:rPr lang="es-CO" sz="2000" b="0" i="0" u="none" strike="noStrike" dirty="0">
                          <a:solidFill>
                            <a:srgbClr val="333333"/>
                          </a:solidFill>
                          <a:effectLst/>
                          <a:latin typeface="Calibri"/>
                        </a:rPr>
                        <a:t>Tejidos de punto</a:t>
                      </a:r>
                    </a:p>
                  </a:txBody>
                  <a:tcPr marL="9525" marR="9525" marT="9525" marB="0" anchor="ctr">
                    <a:solidFill>
                      <a:schemeClr val="bg2"/>
                    </a:solidFill>
                  </a:tcPr>
                </a:tc>
                <a:tc>
                  <a:txBody>
                    <a:bodyPr/>
                    <a:lstStyle/>
                    <a:p>
                      <a:pPr algn="ctr" fontAlgn="b"/>
                      <a:r>
                        <a:rPr lang="es-CO" sz="1600" b="0" i="0" u="none" strike="noStrike" dirty="0" smtClean="0">
                          <a:solidFill>
                            <a:srgbClr val="333333"/>
                          </a:solidFill>
                          <a:effectLst/>
                          <a:latin typeface="Calibri"/>
                        </a:rPr>
                        <a:t>0,9</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0,7</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600" b="0" i="0" u="none" strike="noStrike" dirty="0" smtClean="0">
                          <a:solidFill>
                            <a:srgbClr val="333333"/>
                          </a:solidFill>
                          <a:effectLst/>
                          <a:latin typeface="Calibri"/>
                        </a:rPr>
                        <a:t>0,4 </a:t>
                      </a:r>
                      <a:endParaRPr lang="es-CO" sz="1600" b="0" i="0" u="none" strike="noStrike" dirty="0">
                        <a:solidFill>
                          <a:srgbClr val="333333"/>
                        </a:solidFill>
                        <a:effectLst/>
                        <a:latin typeface="Calibri"/>
                      </a:endParaRPr>
                    </a:p>
                  </a:txBody>
                  <a:tcPr marL="9525" marR="9525" marT="9525" marB="0" anchor="ctr"/>
                </a:tc>
                <a:tc>
                  <a:txBody>
                    <a:bodyPr/>
                    <a:lstStyle/>
                    <a:p>
                      <a:pPr algn="ctr" fontAlgn="b"/>
                      <a:r>
                        <a:rPr lang="es-CO" sz="1800" b="1" i="0" u="none" strike="noStrike" dirty="0">
                          <a:solidFill>
                            <a:srgbClr val="FF0000"/>
                          </a:solidFill>
                          <a:effectLst/>
                          <a:latin typeface="Calibri"/>
                        </a:rPr>
                        <a:t>-50%</a:t>
                      </a:r>
                    </a:p>
                  </a:txBody>
                  <a:tcPr marL="9525" marR="9525" marT="9525" marB="0" anchor="ctr"/>
                </a:tc>
              </a:tr>
            </a:tbl>
          </a:graphicData>
        </a:graphic>
      </p:graphicFrame>
      <p:sp>
        <p:nvSpPr>
          <p:cNvPr id="3" name="2 Rectángulo"/>
          <p:cNvSpPr/>
          <p:nvPr/>
        </p:nvSpPr>
        <p:spPr>
          <a:xfrm>
            <a:off x="0" y="359611"/>
            <a:ext cx="8578215" cy="523220"/>
          </a:xfrm>
          <a:prstGeom prst="rect">
            <a:avLst/>
          </a:prstGeom>
          <a:gradFill flip="none" rotWithShape="1">
            <a:gsLst>
              <a:gs pos="0">
                <a:srgbClr val="293C71">
                  <a:shade val="30000"/>
                  <a:satMod val="115000"/>
                </a:srgbClr>
              </a:gs>
              <a:gs pos="50000">
                <a:srgbClr val="293C71">
                  <a:shade val="67500"/>
                  <a:satMod val="115000"/>
                </a:srgbClr>
              </a:gs>
              <a:gs pos="100000">
                <a:srgbClr val="293C71">
                  <a:shade val="100000"/>
                  <a:satMod val="115000"/>
                </a:srgbClr>
              </a:gs>
            </a:gsLst>
            <a:lin ang="0" scaled="1"/>
            <a:tileRect/>
          </a:gra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293C71"/>
            </a:contourClr>
          </a:sp3d>
        </p:spPr>
        <p:txBody>
          <a:bodyPr rtlCol="0" anchor="ctr"/>
          <a:lstStyle/>
          <a:p>
            <a:pPr>
              <a:defRPr/>
            </a:pPr>
            <a:r>
              <a:rPr lang="es-CO" sz="3200" b="1" kern="0" dirty="0" smtClean="0">
                <a:solidFill>
                  <a:srgbClr val="FFC000"/>
                </a:solidFill>
                <a:latin typeface="Calibri" pitchFamily="34" charset="0"/>
                <a:cs typeface="Calibri" pitchFamily="34" charset="0"/>
              </a:rPr>
              <a:t>Experiencia de Perú</a:t>
            </a:r>
            <a:endParaRPr lang="es-CO" sz="3200" b="1" kern="0" dirty="0">
              <a:solidFill>
                <a:srgbClr val="FFC000"/>
              </a:solidFill>
              <a:latin typeface="Calibri" pitchFamily="34" charset="0"/>
              <a:cs typeface="Calibri" pitchFamily="34" charset="0"/>
            </a:endParaRPr>
          </a:p>
        </p:txBody>
      </p:sp>
      <p:pic>
        <p:nvPicPr>
          <p:cNvPr id="4" name="3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366209" y="287783"/>
            <a:ext cx="597642" cy="595048"/>
          </a:xfrm>
          <a:prstGeom prst="ellipse">
            <a:avLst/>
          </a:prstGeom>
          <a:effectLst>
            <a:reflection blurRad="6350" stA="52000" endA="300" endPos="6000" dir="5400000" sy="-100000" algn="bl" rotWithShape="0"/>
          </a:effectLst>
        </p:spPr>
      </p:pic>
      <p:sp>
        <p:nvSpPr>
          <p:cNvPr id="6" name="1 CuadroTexto"/>
          <p:cNvSpPr txBox="1"/>
          <p:nvPr/>
        </p:nvSpPr>
        <p:spPr>
          <a:xfrm>
            <a:off x="6495158" y="6444044"/>
            <a:ext cx="2469330" cy="369332"/>
          </a:xfrm>
          <a:prstGeom prst="rect">
            <a:avLst/>
          </a:prstGeom>
          <a:noFill/>
        </p:spPr>
        <p:txBody>
          <a:bodyPr wrap="none" rtlCol="0">
            <a:spAutoFit/>
          </a:bodyPr>
          <a:lstStyle/>
          <a:p>
            <a:r>
              <a:rPr lang="es-CO" dirty="0" smtClean="0">
                <a:solidFill>
                  <a:schemeClr val="bg1">
                    <a:lumMod val="75000"/>
                  </a:schemeClr>
                </a:solidFill>
              </a:rPr>
              <a:t>Fuente: </a:t>
            </a:r>
            <a:r>
              <a:rPr lang="es-CO" dirty="0" err="1" smtClean="0">
                <a:solidFill>
                  <a:schemeClr val="bg1">
                    <a:lumMod val="75000"/>
                  </a:schemeClr>
                </a:solidFill>
              </a:rPr>
              <a:t>Trademap</a:t>
            </a:r>
            <a:r>
              <a:rPr lang="es-CO" dirty="0" smtClean="0">
                <a:solidFill>
                  <a:schemeClr val="bg1">
                    <a:lumMod val="75000"/>
                  </a:schemeClr>
                </a:solidFill>
              </a:rPr>
              <a:t>. 2011</a:t>
            </a:r>
            <a:endParaRPr lang="es-CO" dirty="0">
              <a:solidFill>
                <a:schemeClr val="bg1">
                  <a:lumMod val="75000"/>
                </a:schemeClr>
              </a:solidFill>
            </a:endParaRPr>
          </a:p>
        </p:txBody>
      </p:sp>
    </p:spTree>
    <p:extLst>
      <p:ext uri="{BB962C8B-B14F-4D97-AF65-F5344CB8AC3E}">
        <p14:creationId xmlns="" xmlns:p14="http://schemas.microsoft.com/office/powerpoint/2010/main" val="60819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cc">
  <a:themeElements>
    <a:clrScheme name="Personalizado 10">
      <a:dk1>
        <a:srgbClr val="003760"/>
      </a:dk1>
      <a:lt1>
        <a:srgbClr val="D9D9D9"/>
      </a:lt1>
      <a:dk2>
        <a:srgbClr val="293C71"/>
      </a:dk2>
      <a:lt2>
        <a:srgbClr val="FFFFFF"/>
      </a:lt2>
      <a:accent1>
        <a:srgbClr val="293C71"/>
      </a:accent1>
      <a:accent2>
        <a:srgbClr val="003760"/>
      </a:accent2>
      <a:accent3>
        <a:srgbClr val="627CC6"/>
      </a:accent3>
      <a:accent4>
        <a:srgbClr val="FFFFFF"/>
      </a:accent4>
      <a:accent5>
        <a:srgbClr val="D8D8D8"/>
      </a:accent5>
      <a:accent6>
        <a:srgbClr val="1E2D54"/>
      </a:accent6>
      <a:hlink>
        <a:srgbClr val="92D05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ccc">
  <a:themeElements>
    <a:clrScheme name="Personalizado 12">
      <a:dk1>
        <a:srgbClr val="FFFFFF"/>
      </a:dk1>
      <a:lt1>
        <a:srgbClr val="D9D9D9"/>
      </a:lt1>
      <a:dk2>
        <a:srgbClr val="FFFFFF"/>
      </a:dk2>
      <a:lt2>
        <a:srgbClr val="FFFFFF"/>
      </a:lt2>
      <a:accent1>
        <a:srgbClr val="293C71"/>
      </a:accent1>
      <a:accent2>
        <a:srgbClr val="003760"/>
      </a:accent2>
      <a:accent3>
        <a:srgbClr val="627CC6"/>
      </a:accent3>
      <a:accent4>
        <a:srgbClr val="FFFFFF"/>
      </a:accent4>
      <a:accent5>
        <a:srgbClr val="D8D8D8"/>
      </a:accent5>
      <a:accent6>
        <a:srgbClr val="1E2D54"/>
      </a:accent6>
      <a:hlink>
        <a:srgbClr val="92D05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Intermedio">
  <a:themeElements>
    <a:clrScheme name="Personalizado 10">
      <a:dk1>
        <a:srgbClr val="003760"/>
      </a:dk1>
      <a:lt1>
        <a:srgbClr val="D9D9D9"/>
      </a:lt1>
      <a:dk2>
        <a:srgbClr val="293C71"/>
      </a:dk2>
      <a:lt2>
        <a:srgbClr val="FFFFFF"/>
      </a:lt2>
      <a:accent1>
        <a:srgbClr val="293C71"/>
      </a:accent1>
      <a:accent2>
        <a:srgbClr val="003760"/>
      </a:accent2>
      <a:accent3>
        <a:srgbClr val="627CC6"/>
      </a:accent3>
      <a:accent4>
        <a:srgbClr val="FFFFFF"/>
      </a:accent4>
      <a:accent5>
        <a:srgbClr val="D8D8D8"/>
      </a:accent5>
      <a:accent6>
        <a:srgbClr val="1E2D54"/>
      </a:accent6>
      <a:hlink>
        <a:srgbClr val="92D05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ccc">
  <a:themeElements>
    <a:clrScheme name="Personalizado 10">
      <a:dk1>
        <a:srgbClr val="003760"/>
      </a:dk1>
      <a:lt1>
        <a:srgbClr val="D9D9D9"/>
      </a:lt1>
      <a:dk2>
        <a:srgbClr val="293C71"/>
      </a:dk2>
      <a:lt2>
        <a:srgbClr val="FFFFFF"/>
      </a:lt2>
      <a:accent1>
        <a:srgbClr val="293C71"/>
      </a:accent1>
      <a:accent2>
        <a:srgbClr val="003760"/>
      </a:accent2>
      <a:accent3>
        <a:srgbClr val="627CC6"/>
      </a:accent3>
      <a:accent4>
        <a:srgbClr val="FFFFFF"/>
      </a:accent4>
      <a:accent5>
        <a:srgbClr val="D8D8D8"/>
      </a:accent5>
      <a:accent6>
        <a:srgbClr val="1E2D54"/>
      </a:accent6>
      <a:hlink>
        <a:srgbClr val="92D05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Intermedio">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Intermedio">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7.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Intermedio">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9.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ntermedio">
  <a:themeElements>
    <a:clrScheme name="Personalizado 10">
      <a:dk1>
        <a:srgbClr val="003760"/>
      </a:dk1>
      <a:lt1>
        <a:srgbClr val="D9D9D9"/>
      </a:lt1>
      <a:dk2>
        <a:srgbClr val="293C71"/>
      </a:dk2>
      <a:lt2>
        <a:srgbClr val="FFFFFF"/>
      </a:lt2>
      <a:accent1>
        <a:srgbClr val="293C71"/>
      </a:accent1>
      <a:accent2>
        <a:srgbClr val="003760"/>
      </a:accent2>
      <a:accent3>
        <a:srgbClr val="627CC6"/>
      </a:accent3>
      <a:accent4>
        <a:srgbClr val="FFFFFF"/>
      </a:accent4>
      <a:accent5>
        <a:srgbClr val="D8D8D8"/>
      </a:accent5>
      <a:accent6>
        <a:srgbClr val="1E2D54"/>
      </a:accent6>
      <a:hlink>
        <a:srgbClr val="92D050"/>
      </a:hlink>
      <a:folHlink>
        <a:srgbClr val="0070C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0.xml><?xml version="1.0" encoding="utf-8"?>
<a:theme xmlns:a="http://schemas.openxmlformats.org/drawingml/2006/main" name="3_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0_Intermedio">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2.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4_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Intermedio">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Intermedio">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Intermedio">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ccc</Template>
  <TotalTime>5142</TotalTime>
  <Words>3511</Words>
  <Application>Microsoft Office PowerPoint</Application>
  <PresentationFormat>Presentación en pantalla (4:3)</PresentationFormat>
  <Paragraphs>1083</Paragraphs>
  <Slides>54</Slides>
  <Notes>9</Notes>
  <HiddenSlides>2</HiddenSlides>
  <MMClips>0</MMClips>
  <ScaleCrop>false</ScaleCrop>
  <HeadingPairs>
    <vt:vector size="6" baseType="variant">
      <vt:variant>
        <vt:lpstr>Tema</vt:lpstr>
      </vt:variant>
      <vt:variant>
        <vt:i4>24</vt:i4>
      </vt:variant>
      <vt:variant>
        <vt:lpstr>Servidores OLE incrustados</vt:lpstr>
      </vt:variant>
      <vt:variant>
        <vt:i4>1</vt:i4>
      </vt:variant>
      <vt:variant>
        <vt:lpstr>Títulos de diapositiva</vt:lpstr>
      </vt:variant>
      <vt:variant>
        <vt:i4>54</vt:i4>
      </vt:variant>
    </vt:vector>
  </HeadingPairs>
  <TitlesOfParts>
    <vt:vector size="79" baseType="lpstr">
      <vt:lpstr>ccc</vt:lpstr>
      <vt:lpstr>2_Intermedio</vt:lpstr>
      <vt:lpstr>Diseño predeterminado</vt:lpstr>
      <vt:lpstr>3_Intermedio</vt:lpstr>
      <vt:lpstr>1_Diseño predeterminado</vt:lpstr>
      <vt:lpstr>4_Intermedio</vt:lpstr>
      <vt:lpstr>2_Diseño predeterminado</vt:lpstr>
      <vt:lpstr>5_Intermedio</vt:lpstr>
      <vt:lpstr>3_Diseño predeterminado</vt:lpstr>
      <vt:lpstr>1_ccc</vt:lpstr>
      <vt:lpstr>6_Intermedio</vt:lpstr>
      <vt:lpstr>4_Diseño predeterminado</vt:lpstr>
      <vt:lpstr>2_ccc</vt:lpstr>
      <vt:lpstr>7_Intermedio</vt:lpstr>
      <vt:lpstr>5_Diseño predeterminado</vt:lpstr>
      <vt:lpstr>8_Intermedio</vt:lpstr>
      <vt:lpstr>6_Diseño predeterminado</vt:lpstr>
      <vt:lpstr>9_Intermedio</vt:lpstr>
      <vt:lpstr>7_Diseño predeterminado</vt:lpstr>
      <vt:lpstr>3_ccc</vt:lpstr>
      <vt:lpstr>10_Intermedio</vt:lpstr>
      <vt:lpstr>8_Diseño predeterminado</vt:lpstr>
      <vt:lpstr>4_ccc</vt:lpstr>
      <vt:lpstr>Tema de Office</vt:lpstr>
      <vt:lpstr>Excel.Chart.8</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Comercio de Chile con EE.UU</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Comercio de Ecuador con EE.UU Mill USD</vt:lpstr>
      <vt:lpstr>Diapositiva 47</vt:lpstr>
      <vt:lpstr>Diapositiva 48</vt:lpstr>
      <vt:lpstr>Diapositiva 49</vt:lpstr>
      <vt:lpstr>Diapositiva 50</vt:lpstr>
      <vt:lpstr>Diapositiva 51</vt:lpstr>
      <vt:lpstr>Diapositiva 52</vt:lpstr>
      <vt:lpstr>El Valle del Cauca – una de las regiones mas beneficiadas del TLC con Estados Unidos</vt:lpstr>
      <vt:lpstr>Diapositiva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Tatiana Ocampo</dc:creator>
  <cp:lastModifiedBy>DALVAREZ</cp:lastModifiedBy>
  <cp:revision>429</cp:revision>
  <dcterms:created xsi:type="dcterms:W3CDTF">2012-07-17T15:05:27Z</dcterms:created>
  <dcterms:modified xsi:type="dcterms:W3CDTF">2013-02-21T17:15:50Z</dcterms:modified>
</cp:coreProperties>
</file>