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8" r:id="rId2"/>
    <p:sldId id="546" r:id="rId3"/>
    <p:sldId id="364" r:id="rId4"/>
    <p:sldId id="509" r:id="rId5"/>
    <p:sldId id="511" r:id="rId6"/>
    <p:sldId id="512" r:id="rId7"/>
    <p:sldId id="513" r:id="rId8"/>
    <p:sldId id="496" r:id="rId9"/>
    <p:sldId id="570" r:id="rId10"/>
    <p:sldId id="571" r:id="rId11"/>
    <p:sldId id="573" r:id="rId12"/>
    <p:sldId id="574" r:id="rId13"/>
    <p:sldId id="575" r:id="rId14"/>
    <p:sldId id="587" r:id="rId15"/>
    <p:sldId id="588" r:id="rId16"/>
    <p:sldId id="437" r:id="rId17"/>
    <p:sldId id="579" r:id="rId18"/>
    <p:sldId id="580" r:id="rId19"/>
    <p:sldId id="581" r:id="rId20"/>
    <p:sldId id="582" r:id="rId21"/>
    <p:sldId id="583" r:id="rId22"/>
    <p:sldId id="538" r:id="rId23"/>
    <p:sldId id="585" r:id="rId24"/>
    <p:sldId id="507" r:id="rId25"/>
    <p:sldId id="363" r:id="rId26"/>
  </p:sldIdLst>
  <p:sldSz cx="9144000" cy="6858000" type="screen4x3"/>
  <p:notesSz cx="7010400" cy="92964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6464"/>
    <a:srgbClr val="4F81BD"/>
    <a:srgbClr val="CDCDCD"/>
    <a:srgbClr val="EAEAEA"/>
    <a:srgbClr val="5891D6"/>
    <a:srgbClr val="265A9A"/>
    <a:srgbClr val="6792C5"/>
    <a:srgbClr val="BBD3EF"/>
    <a:srgbClr val="83AEE1"/>
    <a:srgbClr val="8AB2E2"/>
  </p:clrMru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48" autoAdjust="0"/>
  </p:normalViewPr>
  <p:slideViewPr>
    <p:cSldViewPr>
      <p:cViewPr>
        <p:scale>
          <a:sx n="60" d="100"/>
          <a:sy n="60" d="100"/>
        </p:scale>
        <p:origin x="-786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1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ABA1E0-9449-44E8-B3C2-69AD18334AF9}" type="doc">
      <dgm:prSet loTypeId="urn:microsoft.com/office/officeart/2005/8/layout/gear1" loCatId="process" qsTypeId="urn:microsoft.com/office/officeart/2005/8/quickstyle/simple1" qsCatId="simple" csTypeId="urn:microsoft.com/office/officeart/2005/8/colors/accent1_2" csCatId="accent1" phldr="1"/>
      <dgm:spPr/>
    </dgm:pt>
    <dgm:pt modelId="{3816297F-044A-433A-952B-464BD4D00FF0}">
      <dgm:prSet phldrT="[Tex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s-ES" sz="2000" b="1" dirty="0" smtClean="0">
              <a:solidFill>
                <a:schemeClr val="tx1">
                  <a:lumMod val="65000"/>
                  <a:lumOff val="35000"/>
                </a:schemeClr>
              </a:solidFill>
            </a:rPr>
            <a:t>TRANSVERSAL</a:t>
          </a:r>
          <a:endParaRPr lang="es-ES" sz="2000" b="1" dirty="0">
            <a:solidFill>
              <a:schemeClr val="tx1">
                <a:lumMod val="65000"/>
                <a:lumOff val="35000"/>
              </a:schemeClr>
            </a:solidFill>
          </a:endParaRPr>
        </a:p>
      </dgm:t>
    </dgm:pt>
    <dgm:pt modelId="{21366DB3-D973-4E03-B7A7-0B54C9163144}" type="parTrans" cxnId="{E9994E88-301C-4B49-B232-999856E1193C}">
      <dgm:prSet/>
      <dgm:spPr/>
      <dgm:t>
        <a:bodyPr/>
        <a:lstStyle/>
        <a:p>
          <a:endParaRPr lang="es-ES"/>
        </a:p>
      </dgm:t>
    </dgm:pt>
    <dgm:pt modelId="{12F367A5-EDAD-40A4-9BAD-B70807CF90FC}" type="sibTrans" cxnId="{E9994E88-301C-4B49-B232-999856E1193C}">
      <dgm:prSet/>
      <dgm:spPr/>
      <dgm:t>
        <a:bodyPr/>
        <a:lstStyle/>
        <a:p>
          <a:endParaRPr lang="es-ES"/>
        </a:p>
      </dgm:t>
    </dgm:pt>
    <dgm:pt modelId="{83C65776-19A7-441F-9B25-AF4DF7C5C7CC}">
      <dgm:prSet phldrT="[Texto]"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es-ES" sz="2000" b="1" dirty="0" smtClean="0">
              <a:solidFill>
                <a:schemeClr val="tx1">
                  <a:lumMod val="65000"/>
                  <a:lumOff val="35000"/>
                </a:schemeClr>
              </a:solidFill>
            </a:rPr>
            <a:t>SECTORIAL</a:t>
          </a:r>
          <a:endParaRPr lang="es-ES" sz="2000" b="1" dirty="0">
            <a:solidFill>
              <a:schemeClr val="tx1">
                <a:lumMod val="65000"/>
                <a:lumOff val="35000"/>
              </a:schemeClr>
            </a:solidFill>
          </a:endParaRPr>
        </a:p>
      </dgm:t>
    </dgm:pt>
    <dgm:pt modelId="{F065BDB4-A683-4551-9407-AC213F518A28}" type="parTrans" cxnId="{1E370081-6A91-4340-87F4-782C10A177AF}">
      <dgm:prSet/>
      <dgm:spPr/>
      <dgm:t>
        <a:bodyPr/>
        <a:lstStyle/>
        <a:p>
          <a:endParaRPr lang="es-ES"/>
        </a:p>
      </dgm:t>
    </dgm:pt>
    <dgm:pt modelId="{2AAEAF07-6A46-4190-8DF5-CDF24818A3FB}" type="sibTrans" cxnId="{1E370081-6A91-4340-87F4-782C10A177AF}">
      <dgm:prSet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endParaRPr lang="es-ES"/>
        </a:p>
      </dgm:t>
    </dgm:pt>
    <dgm:pt modelId="{143EE975-7579-45DE-9584-E8C15088785C}">
      <dgm:prSet phldrT="[Texto]" custT="1"/>
      <dgm:spPr>
        <a:solidFill>
          <a:schemeClr val="accent5">
            <a:lumMod val="20000"/>
            <a:lumOff val="80000"/>
          </a:schemeClr>
        </a:solidFill>
        <a:ln w="57150">
          <a:solidFill>
            <a:srgbClr val="FF0000"/>
          </a:solidFill>
        </a:ln>
      </dgm:spPr>
      <dgm:t>
        <a:bodyPr/>
        <a:lstStyle/>
        <a:p>
          <a:r>
            <a:rPr lang="es-ES" sz="2000" b="1" dirty="0" smtClean="0">
              <a:solidFill>
                <a:schemeClr val="tx1">
                  <a:lumMod val="65000"/>
                  <a:lumOff val="35000"/>
                </a:schemeClr>
              </a:solidFill>
            </a:rPr>
            <a:t>REGIONAL</a:t>
          </a:r>
          <a:endParaRPr lang="es-ES" sz="2000" b="1" dirty="0">
            <a:solidFill>
              <a:schemeClr val="tx1">
                <a:lumMod val="65000"/>
                <a:lumOff val="35000"/>
              </a:schemeClr>
            </a:solidFill>
          </a:endParaRPr>
        </a:p>
      </dgm:t>
    </dgm:pt>
    <dgm:pt modelId="{672977FE-DC74-4FC6-BD2C-FA433E845F24}" type="parTrans" cxnId="{3BBD0811-5CC5-446B-AA47-7BA852D52F21}">
      <dgm:prSet/>
      <dgm:spPr/>
      <dgm:t>
        <a:bodyPr/>
        <a:lstStyle/>
        <a:p>
          <a:endParaRPr lang="es-ES"/>
        </a:p>
      </dgm:t>
    </dgm:pt>
    <dgm:pt modelId="{8A47E010-3668-4ACE-8FA2-A2D0D00C5BA7}" type="sibTrans" cxnId="{3BBD0811-5CC5-446B-AA47-7BA852D52F21}">
      <dgm:prSet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endParaRPr lang="es-ES"/>
        </a:p>
      </dgm:t>
    </dgm:pt>
    <dgm:pt modelId="{D9AEC7F9-9756-4953-BEEE-3F902D990C8B}" type="pres">
      <dgm:prSet presAssocID="{5EABA1E0-9449-44E8-B3C2-69AD18334AF9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10529911-C6E9-4784-98F2-8889F2AB43B2}" type="pres">
      <dgm:prSet presAssocID="{3816297F-044A-433A-952B-464BD4D00FF0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E2D64C0-0879-4F40-BF1D-E3BEE2B0AEBC}" type="pres">
      <dgm:prSet presAssocID="{3816297F-044A-433A-952B-464BD4D00FF0}" presName="gear1srcNode" presStyleLbl="node1" presStyleIdx="0" presStyleCnt="3"/>
      <dgm:spPr/>
      <dgm:t>
        <a:bodyPr/>
        <a:lstStyle/>
        <a:p>
          <a:endParaRPr lang="es-ES"/>
        </a:p>
      </dgm:t>
    </dgm:pt>
    <dgm:pt modelId="{D1981650-38CA-4437-A2CD-20A82A81FCD3}" type="pres">
      <dgm:prSet presAssocID="{3816297F-044A-433A-952B-464BD4D00FF0}" presName="gear1dstNode" presStyleLbl="node1" presStyleIdx="0" presStyleCnt="3"/>
      <dgm:spPr/>
      <dgm:t>
        <a:bodyPr/>
        <a:lstStyle/>
        <a:p>
          <a:endParaRPr lang="es-ES"/>
        </a:p>
      </dgm:t>
    </dgm:pt>
    <dgm:pt modelId="{7BA125FF-C05B-475F-88D6-9906F033A8B1}" type="pres">
      <dgm:prSet presAssocID="{83C65776-19A7-441F-9B25-AF4DF7C5C7CC}" presName="gear2" presStyleLbl="node1" presStyleIdx="1" presStyleCnt="3" custScaleX="120900" custScaleY="110724" custLinFactNeighborX="-3995" custLinFactNeighborY="332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CFF3D67-7B63-48F2-9503-F1DB7BB19656}" type="pres">
      <dgm:prSet presAssocID="{83C65776-19A7-441F-9B25-AF4DF7C5C7CC}" presName="gear2srcNode" presStyleLbl="node1" presStyleIdx="1" presStyleCnt="3"/>
      <dgm:spPr/>
      <dgm:t>
        <a:bodyPr/>
        <a:lstStyle/>
        <a:p>
          <a:endParaRPr lang="es-ES"/>
        </a:p>
      </dgm:t>
    </dgm:pt>
    <dgm:pt modelId="{9B44EA20-6239-49BE-8809-379D02138ACE}" type="pres">
      <dgm:prSet presAssocID="{83C65776-19A7-441F-9B25-AF4DF7C5C7CC}" presName="gear2dstNode" presStyleLbl="node1" presStyleIdx="1" presStyleCnt="3"/>
      <dgm:spPr/>
      <dgm:t>
        <a:bodyPr/>
        <a:lstStyle/>
        <a:p>
          <a:endParaRPr lang="es-ES"/>
        </a:p>
      </dgm:t>
    </dgm:pt>
    <dgm:pt modelId="{0B1E1256-C849-4D08-B7A3-C54A09F96D41}" type="pres">
      <dgm:prSet presAssocID="{143EE975-7579-45DE-9584-E8C15088785C}" presName="gear3" presStyleLbl="node1" presStyleIdx="2" presStyleCnt="3" custScaleX="112165" custScaleY="110446" custLinFactNeighborX="4653" custLinFactNeighborY="-5878"/>
      <dgm:spPr/>
      <dgm:t>
        <a:bodyPr/>
        <a:lstStyle/>
        <a:p>
          <a:endParaRPr lang="es-ES"/>
        </a:p>
      </dgm:t>
    </dgm:pt>
    <dgm:pt modelId="{E3ECDB76-E354-4350-A177-C594E2DF5B47}" type="pres">
      <dgm:prSet presAssocID="{143EE975-7579-45DE-9584-E8C15088785C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EBD5DFF-6B5C-433E-B79A-6BB13720CB96}" type="pres">
      <dgm:prSet presAssocID="{143EE975-7579-45DE-9584-E8C15088785C}" presName="gear3srcNode" presStyleLbl="node1" presStyleIdx="2" presStyleCnt="3"/>
      <dgm:spPr/>
      <dgm:t>
        <a:bodyPr/>
        <a:lstStyle/>
        <a:p>
          <a:endParaRPr lang="es-ES"/>
        </a:p>
      </dgm:t>
    </dgm:pt>
    <dgm:pt modelId="{C0000555-4261-4F3F-ADDB-25793CCE4CBC}" type="pres">
      <dgm:prSet presAssocID="{143EE975-7579-45DE-9584-E8C15088785C}" presName="gear3dstNode" presStyleLbl="node1" presStyleIdx="2" presStyleCnt="3"/>
      <dgm:spPr/>
      <dgm:t>
        <a:bodyPr/>
        <a:lstStyle/>
        <a:p>
          <a:endParaRPr lang="es-ES"/>
        </a:p>
      </dgm:t>
    </dgm:pt>
    <dgm:pt modelId="{B139247A-3A06-481A-9264-B08E516376A5}" type="pres">
      <dgm:prSet presAssocID="{12F367A5-EDAD-40A4-9BAD-B70807CF90FC}" presName="connector1" presStyleLbl="sibTrans2D1" presStyleIdx="0" presStyleCnt="3"/>
      <dgm:spPr/>
      <dgm:t>
        <a:bodyPr/>
        <a:lstStyle/>
        <a:p>
          <a:endParaRPr lang="es-ES"/>
        </a:p>
      </dgm:t>
    </dgm:pt>
    <dgm:pt modelId="{87851C0E-309F-4A86-B281-F92BBA0D0D5B}" type="pres">
      <dgm:prSet presAssocID="{2AAEAF07-6A46-4190-8DF5-CDF24818A3FB}" presName="connector2" presStyleLbl="sibTrans2D1" presStyleIdx="1" presStyleCnt="3" custLinFactNeighborX="-8069" custLinFactNeighborY="-2389"/>
      <dgm:spPr/>
      <dgm:t>
        <a:bodyPr/>
        <a:lstStyle/>
        <a:p>
          <a:endParaRPr lang="es-ES"/>
        </a:p>
      </dgm:t>
    </dgm:pt>
    <dgm:pt modelId="{4CFC259C-DD46-4BA4-9E73-5B1F50E33511}" type="pres">
      <dgm:prSet presAssocID="{8A47E010-3668-4ACE-8FA2-A2D0D00C5BA7}" presName="connector3" presStyleLbl="sibTrans2D1" presStyleIdx="2" presStyleCnt="3"/>
      <dgm:spPr/>
      <dgm:t>
        <a:bodyPr/>
        <a:lstStyle/>
        <a:p>
          <a:endParaRPr lang="es-ES"/>
        </a:p>
      </dgm:t>
    </dgm:pt>
  </dgm:ptLst>
  <dgm:cxnLst>
    <dgm:cxn modelId="{1E370081-6A91-4340-87F4-782C10A177AF}" srcId="{5EABA1E0-9449-44E8-B3C2-69AD18334AF9}" destId="{83C65776-19A7-441F-9B25-AF4DF7C5C7CC}" srcOrd="1" destOrd="0" parTransId="{F065BDB4-A683-4551-9407-AC213F518A28}" sibTransId="{2AAEAF07-6A46-4190-8DF5-CDF24818A3FB}"/>
    <dgm:cxn modelId="{F36E04F3-ADD4-48E3-96B3-6268D9E808FB}" type="presOf" srcId="{143EE975-7579-45DE-9584-E8C15088785C}" destId="{C0000555-4261-4F3F-ADDB-25793CCE4CBC}" srcOrd="3" destOrd="0" presId="urn:microsoft.com/office/officeart/2005/8/layout/gear1"/>
    <dgm:cxn modelId="{E4621E99-EBCD-4029-9C2B-13245978DE05}" type="presOf" srcId="{143EE975-7579-45DE-9584-E8C15088785C}" destId="{7EBD5DFF-6B5C-433E-B79A-6BB13720CB96}" srcOrd="2" destOrd="0" presId="urn:microsoft.com/office/officeart/2005/8/layout/gear1"/>
    <dgm:cxn modelId="{5BA8C6B9-24DB-43F1-91AB-3592ACBA6017}" type="presOf" srcId="{3816297F-044A-433A-952B-464BD4D00FF0}" destId="{10529911-C6E9-4784-98F2-8889F2AB43B2}" srcOrd="0" destOrd="0" presId="urn:microsoft.com/office/officeart/2005/8/layout/gear1"/>
    <dgm:cxn modelId="{D027EF90-A24D-4340-BBEE-A353EF464609}" type="presOf" srcId="{143EE975-7579-45DE-9584-E8C15088785C}" destId="{0B1E1256-C849-4D08-B7A3-C54A09F96D41}" srcOrd="0" destOrd="0" presId="urn:microsoft.com/office/officeart/2005/8/layout/gear1"/>
    <dgm:cxn modelId="{05CFF823-6504-4A8C-9D56-3C5A01891400}" type="presOf" srcId="{12F367A5-EDAD-40A4-9BAD-B70807CF90FC}" destId="{B139247A-3A06-481A-9264-B08E516376A5}" srcOrd="0" destOrd="0" presId="urn:microsoft.com/office/officeart/2005/8/layout/gear1"/>
    <dgm:cxn modelId="{62048BB3-F76B-4E6F-9E4B-82117EC7CF14}" type="presOf" srcId="{83C65776-19A7-441F-9B25-AF4DF7C5C7CC}" destId="{9B44EA20-6239-49BE-8809-379D02138ACE}" srcOrd="2" destOrd="0" presId="urn:microsoft.com/office/officeart/2005/8/layout/gear1"/>
    <dgm:cxn modelId="{40247885-B6C2-41D9-AF92-D2328A3F3771}" type="presOf" srcId="{143EE975-7579-45DE-9584-E8C15088785C}" destId="{E3ECDB76-E354-4350-A177-C594E2DF5B47}" srcOrd="1" destOrd="0" presId="urn:microsoft.com/office/officeart/2005/8/layout/gear1"/>
    <dgm:cxn modelId="{3BBD0811-5CC5-446B-AA47-7BA852D52F21}" srcId="{5EABA1E0-9449-44E8-B3C2-69AD18334AF9}" destId="{143EE975-7579-45DE-9584-E8C15088785C}" srcOrd="2" destOrd="0" parTransId="{672977FE-DC74-4FC6-BD2C-FA433E845F24}" sibTransId="{8A47E010-3668-4ACE-8FA2-A2D0D00C5BA7}"/>
    <dgm:cxn modelId="{9C3CDF9B-21A6-4818-8D1E-0160C102E3B1}" type="presOf" srcId="{83C65776-19A7-441F-9B25-AF4DF7C5C7CC}" destId="{7BA125FF-C05B-475F-88D6-9906F033A8B1}" srcOrd="0" destOrd="0" presId="urn:microsoft.com/office/officeart/2005/8/layout/gear1"/>
    <dgm:cxn modelId="{169BEDF6-94D2-4E50-9ECE-191E321405CB}" type="presOf" srcId="{2AAEAF07-6A46-4190-8DF5-CDF24818A3FB}" destId="{87851C0E-309F-4A86-B281-F92BBA0D0D5B}" srcOrd="0" destOrd="0" presId="urn:microsoft.com/office/officeart/2005/8/layout/gear1"/>
    <dgm:cxn modelId="{E9994E88-301C-4B49-B232-999856E1193C}" srcId="{5EABA1E0-9449-44E8-B3C2-69AD18334AF9}" destId="{3816297F-044A-433A-952B-464BD4D00FF0}" srcOrd="0" destOrd="0" parTransId="{21366DB3-D973-4E03-B7A7-0B54C9163144}" sibTransId="{12F367A5-EDAD-40A4-9BAD-B70807CF90FC}"/>
    <dgm:cxn modelId="{E8D1038D-CFB5-454A-B848-A46CE5997685}" type="presOf" srcId="{3816297F-044A-433A-952B-464BD4D00FF0}" destId="{5E2D64C0-0879-4F40-BF1D-E3BEE2B0AEBC}" srcOrd="1" destOrd="0" presId="urn:microsoft.com/office/officeart/2005/8/layout/gear1"/>
    <dgm:cxn modelId="{CC737D09-B9D5-420C-B7EC-942B36F56F62}" type="presOf" srcId="{5EABA1E0-9449-44E8-B3C2-69AD18334AF9}" destId="{D9AEC7F9-9756-4953-BEEE-3F902D990C8B}" srcOrd="0" destOrd="0" presId="urn:microsoft.com/office/officeart/2005/8/layout/gear1"/>
    <dgm:cxn modelId="{58516F4D-069B-4672-9F4E-44514281149A}" type="presOf" srcId="{8A47E010-3668-4ACE-8FA2-A2D0D00C5BA7}" destId="{4CFC259C-DD46-4BA4-9E73-5B1F50E33511}" srcOrd="0" destOrd="0" presId="urn:microsoft.com/office/officeart/2005/8/layout/gear1"/>
    <dgm:cxn modelId="{EE6C8CE1-4DED-4405-97DD-53693D511BAC}" type="presOf" srcId="{83C65776-19A7-441F-9B25-AF4DF7C5C7CC}" destId="{ECFF3D67-7B63-48F2-9503-F1DB7BB19656}" srcOrd="1" destOrd="0" presId="urn:microsoft.com/office/officeart/2005/8/layout/gear1"/>
    <dgm:cxn modelId="{FAE0A3B1-7E99-4BCF-B5E2-229445E33719}" type="presOf" srcId="{3816297F-044A-433A-952B-464BD4D00FF0}" destId="{D1981650-38CA-4437-A2CD-20A82A81FCD3}" srcOrd="2" destOrd="0" presId="urn:microsoft.com/office/officeart/2005/8/layout/gear1"/>
    <dgm:cxn modelId="{C61ACB66-9F7C-479C-BE69-BCADFCD43C0C}" type="presParOf" srcId="{D9AEC7F9-9756-4953-BEEE-3F902D990C8B}" destId="{10529911-C6E9-4784-98F2-8889F2AB43B2}" srcOrd="0" destOrd="0" presId="urn:microsoft.com/office/officeart/2005/8/layout/gear1"/>
    <dgm:cxn modelId="{4464C351-97F2-47F7-A05F-D25BCE033F70}" type="presParOf" srcId="{D9AEC7F9-9756-4953-BEEE-3F902D990C8B}" destId="{5E2D64C0-0879-4F40-BF1D-E3BEE2B0AEBC}" srcOrd="1" destOrd="0" presId="urn:microsoft.com/office/officeart/2005/8/layout/gear1"/>
    <dgm:cxn modelId="{E0A661A4-B9BC-44BE-9544-F451B5C85A79}" type="presParOf" srcId="{D9AEC7F9-9756-4953-BEEE-3F902D990C8B}" destId="{D1981650-38CA-4437-A2CD-20A82A81FCD3}" srcOrd="2" destOrd="0" presId="urn:microsoft.com/office/officeart/2005/8/layout/gear1"/>
    <dgm:cxn modelId="{2E80DE8F-1394-44A5-8EB5-821EE67370C0}" type="presParOf" srcId="{D9AEC7F9-9756-4953-BEEE-3F902D990C8B}" destId="{7BA125FF-C05B-475F-88D6-9906F033A8B1}" srcOrd="3" destOrd="0" presId="urn:microsoft.com/office/officeart/2005/8/layout/gear1"/>
    <dgm:cxn modelId="{22050F05-2D48-41CC-9541-47A41B66B9EB}" type="presParOf" srcId="{D9AEC7F9-9756-4953-BEEE-3F902D990C8B}" destId="{ECFF3D67-7B63-48F2-9503-F1DB7BB19656}" srcOrd="4" destOrd="0" presId="urn:microsoft.com/office/officeart/2005/8/layout/gear1"/>
    <dgm:cxn modelId="{F77C4EFE-3980-49AF-B61E-96C7819A30AF}" type="presParOf" srcId="{D9AEC7F9-9756-4953-BEEE-3F902D990C8B}" destId="{9B44EA20-6239-49BE-8809-379D02138ACE}" srcOrd="5" destOrd="0" presId="urn:microsoft.com/office/officeart/2005/8/layout/gear1"/>
    <dgm:cxn modelId="{E1BF70A5-3C03-40E6-955B-2A655B179BFE}" type="presParOf" srcId="{D9AEC7F9-9756-4953-BEEE-3F902D990C8B}" destId="{0B1E1256-C849-4D08-B7A3-C54A09F96D41}" srcOrd="6" destOrd="0" presId="urn:microsoft.com/office/officeart/2005/8/layout/gear1"/>
    <dgm:cxn modelId="{E2A9A865-6D18-4D7E-AB2A-78E413AEC393}" type="presParOf" srcId="{D9AEC7F9-9756-4953-BEEE-3F902D990C8B}" destId="{E3ECDB76-E354-4350-A177-C594E2DF5B47}" srcOrd="7" destOrd="0" presId="urn:microsoft.com/office/officeart/2005/8/layout/gear1"/>
    <dgm:cxn modelId="{8C901B23-E185-40F1-B547-0D5D0E73FD48}" type="presParOf" srcId="{D9AEC7F9-9756-4953-BEEE-3F902D990C8B}" destId="{7EBD5DFF-6B5C-433E-B79A-6BB13720CB96}" srcOrd="8" destOrd="0" presId="urn:microsoft.com/office/officeart/2005/8/layout/gear1"/>
    <dgm:cxn modelId="{C948B156-E8B3-4379-B176-228CF6BE755C}" type="presParOf" srcId="{D9AEC7F9-9756-4953-BEEE-3F902D990C8B}" destId="{C0000555-4261-4F3F-ADDB-25793CCE4CBC}" srcOrd="9" destOrd="0" presId="urn:microsoft.com/office/officeart/2005/8/layout/gear1"/>
    <dgm:cxn modelId="{24FB4AE0-D1C3-4EE1-A795-F989B5C60A26}" type="presParOf" srcId="{D9AEC7F9-9756-4953-BEEE-3F902D990C8B}" destId="{B139247A-3A06-481A-9264-B08E516376A5}" srcOrd="10" destOrd="0" presId="urn:microsoft.com/office/officeart/2005/8/layout/gear1"/>
    <dgm:cxn modelId="{5B5F6E6F-2E5F-4086-9C81-A043F4D7C517}" type="presParOf" srcId="{D9AEC7F9-9756-4953-BEEE-3F902D990C8B}" destId="{87851C0E-309F-4A86-B281-F92BBA0D0D5B}" srcOrd="11" destOrd="0" presId="urn:microsoft.com/office/officeart/2005/8/layout/gear1"/>
    <dgm:cxn modelId="{697D864D-7545-4CAC-9A1E-A4EE342996B1}" type="presParOf" srcId="{D9AEC7F9-9756-4953-BEEE-3F902D990C8B}" destId="{4CFC259C-DD46-4BA4-9E73-5B1F50E33511}" srcOrd="12" destOrd="0" presId="urn:microsoft.com/office/officeart/2005/8/layout/gear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xmlns="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5" tIns="46587" rIns="93175" bIns="46587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5" tIns="46587" rIns="93175" bIns="46587" rtlCol="0"/>
          <a:lstStyle>
            <a:lvl1pPr algn="r">
              <a:defRPr sz="1200"/>
            </a:lvl1pPr>
          </a:lstStyle>
          <a:p>
            <a:fld id="{CDB982DE-354C-40F2-9403-A2266A6331A1}" type="datetimeFigureOut">
              <a:rPr lang="es-ES" smtClean="0"/>
              <a:pPr/>
              <a:t>21/02/2013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5" tIns="46587" rIns="93175" bIns="46587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75" tIns="46587" rIns="93175" bIns="46587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5" tIns="46587" rIns="93175" bIns="46587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75" tIns="46587" rIns="93175" bIns="46587" rtlCol="0" anchor="b"/>
          <a:lstStyle>
            <a:lvl1pPr algn="r">
              <a:defRPr sz="1200"/>
            </a:lvl1pPr>
          </a:lstStyle>
          <a:p>
            <a:fld id="{5652BC1C-BA19-45FC-BD15-459D97D20A0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2BC1C-BA19-45FC-BD15-459D97D20A06}" type="slidenum">
              <a:rPr lang="es-ES" smtClean="0"/>
              <a:pPr/>
              <a:t>8</a:t>
            </a:fld>
            <a:endParaRPr lang="es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9B216C-CC3C-474D-B208-989F4398D47B}" type="slidenum">
              <a:rPr lang="es-CO" smtClean="0"/>
              <a:pPr/>
              <a:t>20</a:t>
            </a:fld>
            <a:endParaRPr lang="es-CO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9B216C-CC3C-474D-B208-989F4398D47B}" type="slidenum">
              <a:rPr lang="es-CO" smtClean="0"/>
              <a:pPr/>
              <a:t>21</a:t>
            </a:fld>
            <a:endParaRPr lang="es-CO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E61F1E3-E998-4A81-B663-79B7432E670C}" type="slidenum">
              <a:rPr lang="es-ES" smtClean="0"/>
              <a:pPr>
                <a:defRPr/>
              </a:pPr>
              <a:t>24</a:t>
            </a:fld>
            <a:endParaRPr lang="es-E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CO" smtClean="0"/>
          </a:p>
        </p:txBody>
      </p:sp>
      <p:sp>
        <p:nvSpPr>
          <p:cNvPr id="2970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B82A5B-F46E-443C-962A-B191AE964B6E}" type="slidenum">
              <a:rPr lang="es-ES" smtClean="0">
                <a:latin typeface="Arial" pitchFamily="34" charset="0"/>
                <a:cs typeface="Arial" pitchFamily="34" charset="0"/>
              </a:rPr>
              <a:pPr/>
              <a:t>25</a:t>
            </a:fld>
            <a:endParaRPr lang="es-E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2BC1C-BA19-45FC-BD15-459D97D20A06}" type="slidenum">
              <a:rPr lang="es-ES" smtClean="0"/>
              <a:pPr/>
              <a:t>9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2BC1C-BA19-45FC-BD15-459D97D20A06}" type="slidenum">
              <a:rPr lang="es-ES" smtClean="0"/>
              <a:pPr/>
              <a:t>10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2BC1C-BA19-45FC-BD15-459D97D20A06}" type="slidenum">
              <a:rPr lang="es-ES" smtClean="0"/>
              <a:pPr/>
              <a:t>11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2BC1C-BA19-45FC-BD15-459D97D20A06}" type="slidenum">
              <a:rPr lang="es-ES" smtClean="0"/>
              <a:pPr/>
              <a:t>12</a:t>
            </a:fld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2BC1C-BA19-45FC-BD15-459D97D20A06}" type="slidenum">
              <a:rPr lang="es-ES" smtClean="0"/>
              <a:pPr/>
              <a:t>13</a:t>
            </a:fld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2BC1C-BA19-45FC-BD15-459D97D20A06}" type="slidenum">
              <a:rPr lang="es-ES" smtClean="0"/>
              <a:pPr/>
              <a:t>14</a:t>
            </a:fld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2BC1C-BA19-45FC-BD15-459D97D20A06}" type="slidenum">
              <a:rPr lang="es-ES" smtClean="0"/>
              <a:pPr/>
              <a:t>15</a:t>
            </a:fld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9B216C-CC3C-474D-B208-989F4398D47B}" type="slidenum">
              <a:rPr lang="es-CO" smtClean="0"/>
              <a:pPr/>
              <a:t>19</a:t>
            </a:fld>
            <a:endParaRPr lang="es-C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3080C-AD97-4A8A-B4BD-D9940F1F32F2}" type="datetimeFigureOut">
              <a:rPr lang="es-ES" smtClean="0"/>
              <a:pPr/>
              <a:t>21/02/2013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E6C1B-2A53-4D50-9DB0-A7F288ECEBD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3080C-AD97-4A8A-B4BD-D9940F1F32F2}" type="datetimeFigureOut">
              <a:rPr lang="es-ES" smtClean="0"/>
              <a:pPr/>
              <a:t>21/02/2013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E6C1B-2A53-4D50-9DB0-A7F288ECEBD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3080C-AD97-4A8A-B4BD-D9940F1F32F2}" type="datetimeFigureOut">
              <a:rPr lang="es-ES" smtClean="0"/>
              <a:pPr/>
              <a:t>21/02/2013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E6C1B-2A53-4D50-9DB0-A7F288ECEBD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-36513" y="0"/>
            <a:ext cx="9144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7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O"/>
          </a:p>
        </p:txBody>
      </p:sp>
      <p:sp>
        <p:nvSpPr>
          <p:cNvPr id="3" name="2 Rectángulo"/>
          <p:cNvSpPr/>
          <p:nvPr/>
        </p:nvSpPr>
        <p:spPr>
          <a:xfrm flipV="1">
            <a:off x="107504" y="6479623"/>
            <a:ext cx="7848872" cy="45719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dirty="0">
              <a:solidFill>
                <a:schemeClr val="tx2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" name="1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mc="http://schemas.openxmlformats.org/markup-compatibility/2006" xmlns:mv="urn:schemas-microsoft-com:mac:vml" xmlns="" xmlns:a14="http://schemas.microsoft.com/office/drawing/2010/main" val="0"/>
              </a:ext>
            </a:extLst>
          </a:blip>
          <a:srcRect t="10242" b="6984"/>
          <a:stretch>
            <a:fillRect/>
          </a:stretch>
        </p:blipFill>
        <p:spPr bwMode="auto">
          <a:xfrm>
            <a:off x="7956550" y="6143625"/>
            <a:ext cx="107950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11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mc="http://schemas.openxmlformats.org/markup-compatibility/2006" xmlns:mv="urn:schemas-microsoft-com:mac:vml"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1593850" cy="4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mc="http://schemas.openxmlformats.org/markup-compatibility/2006" xmlns:mv="urn:schemas-microsoft-com:mac:vml" xmlns="" xmlns:p14="http://schemas.microsoft.com/office/powerpoint/2010/main" val="26123780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1689686434"/>
      </p:ext>
    </p:extLst>
  </p:cSld>
  <p:clrMapOvr>
    <a:masterClrMapping/>
  </p:clrMapOvr>
  <mc:AlternateContent xmlns:mc="http://schemas.openxmlformats.org/markup-compatibility/2006">
    <mc:Choice xmlns:mv="urn:schemas-microsoft-com:mac:vml"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3080C-AD97-4A8A-B4BD-D9940F1F32F2}" type="datetimeFigureOut">
              <a:rPr lang="es-ES" smtClean="0"/>
              <a:pPr/>
              <a:t>21/02/2013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E6C1B-2A53-4D50-9DB0-A7F288ECEBD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3080C-AD97-4A8A-B4BD-D9940F1F32F2}" type="datetimeFigureOut">
              <a:rPr lang="es-ES" smtClean="0"/>
              <a:pPr/>
              <a:t>21/02/2013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E6C1B-2A53-4D50-9DB0-A7F288ECEBD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3080C-AD97-4A8A-B4BD-D9940F1F32F2}" type="datetimeFigureOut">
              <a:rPr lang="es-ES" smtClean="0"/>
              <a:pPr/>
              <a:t>21/02/2013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E6C1B-2A53-4D50-9DB0-A7F288ECEBD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3080C-AD97-4A8A-B4BD-D9940F1F32F2}" type="datetimeFigureOut">
              <a:rPr lang="es-ES" smtClean="0"/>
              <a:pPr/>
              <a:t>21/02/2013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E6C1B-2A53-4D50-9DB0-A7F288ECEBD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3080C-AD97-4A8A-B4BD-D9940F1F32F2}" type="datetimeFigureOut">
              <a:rPr lang="es-ES" smtClean="0"/>
              <a:pPr/>
              <a:t>21/02/2013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E6C1B-2A53-4D50-9DB0-A7F288ECEBD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3080C-AD97-4A8A-B4BD-D9940F1F32F2}" type="datetimeFigureOut">
              <a:rPr lang="es-ES" smtClean="0"/>
              <a:pPr/>
              <a:t>21/02/2013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E6C1B-2A53-4D50-9DB0-A7F288ECEBD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3080C-AD97-4A8A-B4BD-D9940F1F32F2}" type="datetimeFigureOut">
              <a:rPr lang="es-ES" smtClean="0"/>
              <a:pPr/>
              <a:t>21/02/2013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E6C1B-2A53-4D50-9DB0-A7F288ECEBD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3080C-AD97-4A8A-B4BD-D9940F1F32F2}" type="datetimeFigureOut">
              <a:rPr lang="es-ES" smtClean="0"/>
              <a:pPr/>
              <a:t>21/02/2013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E6C1B-2A53-4D50-9DB0-A7F288ECEBD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3080C-AD97-4A8A-B4BD-D9940F1F32F2}" type="datetimeFigureOut">
              <a:rPr lang="es-ES" smtClean="0"/>
              <a:pPr/>
              <a:t>21/02/2013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DE6C1B-2A53-4D50-9DB0-A7F288ECEBD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image" Target="../media/image3.png"/><Relationship Id="rId7" Type="http://schemas.openxmlformats.org/officeDocument/2006/relationships/diagramLayout" Target="../diagrams/layou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1.xml"/><Relationship Id="rId5" Type="http://schemas.openxmlformats.org/officeDocument/2006/relationships/image" Target="../media/image5.png"/><Relationship Id="rId10" Type="http://schemas.microsoft.com/office/2007/relationships/diagramDrawing" Target="../diagrams/drawing1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emf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2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3.emf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4.emf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emf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emf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6305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1331640" y="3645024"/>
            <a:ext cx="6697315" cy="217435"/>
            <a:chOff x="431" y="2251"/>
            <a:chExt cx="4944" cy="77"/>
          </a:xfrm>
        </p:grpSpPr>
        <p:sp>
          <p:nvSpPr>
            <p:cNvPr id="7" name="Line 23"/>
            <p:cNvSpPr>
              <a:spLocks noChangeShapeType="1"/>
            </p:cNvSpPr>
            <p:nvPr/>
          </p:nvSpPr>
          <p:spPr bwMode="auto">
            <a:xfrm>
              <a:off x="431" y="2251"/>
              <a:ext cx="4944" cy="0"/>
            </a:xfrm>
            <a:prstGeom prst="line">
              <a:avLst/>
            </a:prstGeom>
            <a:noFill/>
            <a:ln w="19050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8" name="Rectangle 24"/>
            <p:cNvSpPr>
              <a:spLocks noChangeArrowheads="1"/>
            </p:cNvSpPr>
            <p:nvPr/>
          </p:nvSpPr>
          <p:spPr bwMode="auto">
            <a:xfrm>
              <a:off x="5012" y="2263"/>
              <a:ext cx="363" cy="65"/>
            </a:xfrm>
            <a:prstGeom prst="rect">
              <a:avLst/>
            </a:prstGeom>
            <a:solidFill>
              <a:srgbClr val="4578B5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O" dirty="0">
                <a:latin typeface="Trebuchet MS" pitchFamily="34" charset="0"/>
              </a:endParaRPr>
            </a:p>
          </p:txBody>
        </p:sp>
      </p:grpSp>
      <p:sp>
        <p:nvSpPr>
          <p:cNvPr id="10" name="Title 1"/>
          <p:cNvSpPr txBox="1">
            <a:spLocks/>
          </p:cNvSpPr>
          <p:nvPr/>
        </p:nvSpPr>
        <p:spPr>
          <a:xfrm>
            <a:off x="0" y="2348880"/>
            <a:ext cx="9144000" cy="72231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400" cap="all" noProof="0" dirty="0" err="1" smtClean="0">
                <a:latin typeface="Constantia" pitchFamily="18" charset="0"/>
                <a:ea typeface="+mj-ea"/>
                <a:cs typeface="Arial" charset="0"/>
              </a:rPr>
              <a:t>A</a:t>
            </a:r>
            <a:r>
              <a:rPr lang="en-GB" sz="3200" cap="all" noProof="0" dirty="0" err="1" smtClean="0">
                <a:latin typeface="Constantia" pitchFamily="18" charset="0"/>
                <a:ea typeface="+mj-ea"/>
                <a:cs typeface="Arial" charset="0"/>
              </a:rPr>
              <a:t>provechamiento</a:t>
            </a:r>
            <a:r>
              <a:rPr lang="en-GB" sz="4400" cap="all" noProof="0" dirty="0" smtClean="0">
                <a:latin typeface="Constantia" pitchFamily="18" charset="0"/>
                <a:ea typeface="+mj-ea"/>
                <a:cs typeface="Arial" charset="0"/>
              </a:rPr>
              <a:t> </a:t>
            </a:r>
            <a:r>
              <a:rPr lang="en-GB" sz="3200" cap="all" noProof="0" dirty="0" smtClean="0">
                <a:latin typeface="Constantia" pitchFamily="18" charset="0"/>
                <a:ea typeface="+mj-ea"/>
                <a:cs typeface="Arial" charset="0"/>
              </a:rPr>
              <a:t>del</a:t>
            </a:r>
            <a:r>
              <a:rPr lang="en-GB" sz="4400" cap="all" noProof="0" dirty="0" smtClean="0">
                <a:latin typeface="Constantia" pitchFamily="18" charset="0"/>
                <a:ea typeface="+mj-ea"/>
                <a:cs typeface="Arial" charset="0"/>
              </a:rPr>
              <a:t> </a:t>
            </a:r>
            <a:r>
              <a:rPr lang="en-GB" sz="4400" cap="all" noProof="0" dirty="0" err="1" smtClean="0">
                <a:latin typeface="Constantia" pitchFamily="18" charset="0"/>
                <a:ea typeface="+mj-ea"/>
                <a:cs typeface="Arial" charset="0"/>
              </a:rPr>
              <a:t>tlc</a:t>
            </a:r>
            <a:r>
              <a:rPr lang="en-GB" sz="4400" cap="all" noProof="0" dirty="0" smtClean="0">
                <a:latin typeface="Constantia" pitchFamily="18" charset="0"/>
                <a:ea typeface="+mj-ea"/>
                <a:cs typeface="Arial" charset="0"/>
              </a:rPr>
              <a:t> </a:t>
            </a:r>
            <a:r>
              <a:rPr lang="en-GB" sz="3200" cap="all" dirty="0" smtClean="0">
                <a:latin typeface="Constantia" pitchFamily="18" charset="0"/>
                <a:ea typeface="+mj-ea"/>
                <a:cs typeface="Arial" charset="0"/>
              </a:rPr>
              <a:t>con</a:t>
            </a:r>
            <a:r>
              <a:rPr lang="en-GB" sz="4400" cap="all" noProof="0" dirty="0" smtClean="0">
                <a:latin typeface="Constantia" pitchFamily="18" charset="0"/>
                <a:ea typeface="+mj-ea"/>
                <a:cs typeface="Arial" charset="0"/>
              </a:rPr>
              <a:t> EEUU </a:t>
            </a:r>
            <a:r>
              <a:rPr lang="en-GB" sz="3200" cap="all" dirty="0" smtClean="0">
                <a:latin typeface="Constantia" pitchFamily="18" charset="0"/>
                <a:ea typeface="+mj-ea"/>
                <a:cs typeface="Arial" charset="0"/>
              </a:rPr>
              <a:t>en </a:t>
            </a:r>
            <a:r>
              <a:rPr lang="en-GB" sz="3600" cap="all" noProof="0" dirty="0" smtClean="0">
                <a:latin typeface="Constantia" pitchFamily="18" charset="0"/>
                <a:ea typeface="+mj-ea"/>
                <a:cs typeface="Arial" charset="0"/>
              </a:rPr>
              <a:t>EL </a:t>
            </a:r>
            <a:r>
              <a:rPr lang="en-GB" sz="4400" cap="all" noProof="0" dirty="0" err="1" smtClean="0">
                <a:latin typeface="Constantia" pitchFamily="18" charset="0"/>
                <a:ea typeface="+mj-ea"/>
                <a:cs typeface="Arial" charset="0"/>
              </a:rPr>
              <a:t>v</a:t>
            </a:r>
            <a:r>
              <a:rPr lang="en-GB" sz="4000" cap="all" noProof="0" dirty="0" err="1" smtClean="0">
                <a:latin typeface="Constantia" pitchFamily="18" charset="0"/>
                <a:ea typeface="+mj-ea"/>
                <a:cs typeface="Arial" charset="0"/>
              </a:rPr>
              <a:t>alle</a:t>
            </a:r>
            <a:r>
              <a:rPr lang="en-GB" sz="4400" cap="all" noProof="0" dirty="0" smtClean="0">
                <a:latin typeface="Constantia" pitchFamily="18" charset="0"/>
                <a:ea typeface="+mj-ea"/>
                <a:cs typeface="Arial" charset="0"/>
              </a:rPr>
              <a:t> </a:t>
            </a:r>
            <a:r>
              <a:rPr lang="en-GB" sz="3600" cap="all" noProof="0" dirty="0" smtClean="0">
                <a:latin typeface="Constantia" pitchFamily="18" charset="0"/>
                <a:ea typeface="+mj-ea"/>
                <a:cs typeface="Arial" charset="0"/>
              </a:rPr>
              <a:t>del</a:t>
            </a:r>
            <a:r>
              <a:rPr lang="en-GB" sz="4400" cap="all" noProof="0" dirty="0" smtClean="0">
                <a:latin typeface="Constantia" pitchFamily="18" charset="0"/>
                <a:ea typeface="+mj-ea"/>
                <a:cs typeface="Arial" charset="0"/>
              </a:rPr>
              <a:t> </a:t>
            </a:r>
            <a:r>
              <a:rPr lang="en-GB" sz="4400" cap="all" noProof="0" dirty="0" err="1" smtClean="0">
                <a:latin typeface="Constantia" pitchFamily="18" charset="0"/>
                <a:ea typeface="+mj-ea"/>
                <a:cs typeface="Arial" charset="0"/>
              </a:rPr>
              <a:t>c</a:t>
            </a:r>
            <a:r>
              <a:rPr lang="en-GB" sz="3600" cap="all" noProof="0" dirty="0" err="1" smtClean="0">
                <a:latin typeface="Constantia" pitchFamily="18" charset="0"/>
                <a:ea typeface="+mj-ea"/>
                <a:cs typeface="Arial" charset="0"/>
              </a:rPr>
              <a:t>auca</a:t>
            </a:r>
            <a:endParaRPr lang="en-GB" sz="3200" cap="all" dirty="0" smtClean="0">
              <a:latin typeface="Constantia" pitchFamily="18" charset="0"/>
              <a:ea typeface="+mj-ea"/>
              <a:cs typeface="Arial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132760" y="189784"/>
            <a:ext cx="1656184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50" kern="900" cap="small" dirty="0" smtClean="0">
                <a:latin typeface="Helvetica" pitchFamily="34" charset="0"/>
              </a:rPr>
              <a:t>Oficina para el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Aprovechamiento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del TLC con EEUU</a:t>
            </a:r>
            <a:endParaRPr lang="es-ES" sz="1250" kern="900" cap="small" dirty="0"/>
          </a:p>
        </p:txBody>
      </p:sp>
      <p:grpSp>
        <p:nvGrpSpPr>
          <p:cNvPr id="18" name="17 Grupo"/>
          <p:cNvGrpSpPr/>
          <p:nvPr/>
        </p:nvGrpSpPr>
        <p:grpSpPr>
          <a:xfrm>
            <a:off x="179512" y="242360"/>
            <a:ext cx="1024016" cy="576064"/>
            <a:chOff x="179512" y="242360"/>
            <a:chExt cx="1024016" cy="576064"/>
          </a:xfrm>
        </p:grpSpPr>
        <p:grpSp>
          <p:nvGrpSpPr>
            <p:cNvPr id="12" name="11 Grupo"/>
            <p:cNvGrpSpPr/>
            <p:nvPr/>
          </p:nvGrpSpPr>
          <p:grpSpPr>
            <a:xfrm>
              <a:off x="179512" y="242360"/>
              <a:ext cx="1008112" cy="576064"/>
              <a:chOff x="179512" y="116632"/>
              <a:chExt cx="1008112" cy="576064"/>
            </a:xfrm>
          </p:grpSpPr>
          <p:grpSp>
            <p:nvGrpSpPr>
              <p:cNvPr id="13" name="9 Grupo"/>
              <p:cNvGrpSpPr/>
              <p:nvPr/>
            </p:nvGrpSpPr>
            <p:grpSpPr>
              <a:xfrm>
                <a:off x="179512" y="116632"/>
                <a:ext cx="1008112" cy="540643"/>
                <a:chOff x="107504" y="188640"/>
                <a:chExt cx="1008112" cy="540643"/>
              </a:xfrm>
            </p:grpSpPr>
            <p:pic>
              <p:nvPicPr>
                <p:cNvPr id="15" name="Picture 2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107504" y="188640"/>
                  <a:ext cx="566500" cy="54064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6" name="Picture 3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 l="7875" r="11917"/>
                <a:stretch>
                  <a:fillRect/>
                </a:stretch>
              </p:blipFill>
              <p:spPr bwMode="auto">
                <a:xfrm>
                  <a:off x="630943" y="188640"/>
                  <a:ext cx="484673" cy="51578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sp>
            <p:nvSpPr>
              <p:cNvPr id="14" name="13 Rectángulo"/>
              <p:cNvSpPr/>
              <p:nvPr/>
            </p:nvSpPr>
            <p:spPr>
              <a:xfrm>
                <a:off x="251520" y="620688"/>
                <a:ext cx="936104" cy="7200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sp>
          <p:nvSpPr>
            <p:cNvPr id="17" name="16 Rectángulo"/>
            <p:cNvSpPr/>
            <p:nvPr/>
          </p:nvSpPr>
          <p:spPr>
            <a:xfrm>
              <a:off x="1131520" y="716992"/>
              <a:ext cx="72008" cy="720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19" name="Title 1"/>
          <p:cNvSpPr txBox="1">
            <a:spLocks/>
          </p:cNvSpPr>
          <p:nvPr/>
        </p:nvSpPr>
        <p:spPr>
          <a:xfrm>
            <a:off x="-36512" y="6091064"/>
            <a:ext cx="9429784" cy="72231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000" cap="all" noProof="0" dirty="0" smtClean="0">
                <a:latin typeface="Constantia" pitchFamily="18" charset="0"/>
                <a:ea typeface="+mj-ea"/>
                <a:cs typeface="Arial" charset="0"/>
              </a:rPr>
              <a:t>Hernando José </a:t>
            </a:r>
            <a:r>
              <a:rPr lang="en-GB" sz="2000" cap="all" noProof="0" dirty="0" err="1" smtClean="0">
                <a:latin typeface="Constantia" pitchFamily="18" charset="0"/>
                <a:ea typeface="+mj-ea"/>
                <a:cs typeface="Arial" charset="0"/>
              </a:rPr>
              <a:t>Gómez</a:t>
            </a:r>
            <a:r>
              <a:rPr lang="en-GB" sz="2000" cap="all" noProof="0" dirty="0" smtClean="0">
                <a:latin typeface="Constantia" pitchFamily="18" charset="0"/>
                <a:ea typeface="+mj-ea"/>
                <a:cs typeface="Arial" charset="0"/>
              </a:rPr>
              <a:t> </a:t>
            </a:r>
            <a:r>
              <a:rPr lang="en-GB" sz="2000" cap="all" noProof="0" dirty="0" err="1" smtClean="0">
                <a:latin typeface="Constantia" pitchFamily="18" charset="0"/>
                <a:ea typeface="+mj-ea"/>
                <a:cs typeface="Arial" charset="0"/>
              </a:rPr>
              <a:t>restrepo</a:t>
            </a:r>
            <a:endParaRPr lang="en-GB" sz="2000" cap="all" noProof="0" dirty="0" smtClean="0">
              <a:latin typeface="Constantia" pitchFamily="18" charset="0"/>
              <a:ea typeface="+mj-ea"/>
              <a:cs typeface="Arial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000" cap="all" dirty="0" smtClean="0">
                <a:latin typeface="Constantia" pitchFamily="18" charset="0"/>
                <a:ea typeface="+mj-ea"/>
                <a:cs typeface="Arial" charset="0"/>
              </a:rPr>
              <a:t>F</a:t>
            </a:r>
            <a:r>
              <a:rPr lang="en-GB" sz="1600" cap="all" noProof="0" dirty="0" err="1" smtClean="0">
                <a:latin typeface="Constantia" pitchFamily="18" charset="0"/>
                <a:ea typeface="+mj-ea"/>
                <a:cs typeface="Arial" charset="0"/>
              </a:rPr>
              <a:t>ebrero</a:t>
            </a:r>
            <a:r>
              <a:rPr lang="en-GB" sz="1600" cap="all" noProof="0" dirty="0" smtClean="0">
                <a:latin typeface="Constantia" pitchFamily="18" charset="0"/>
                <a:ea typeface="+mj-ea"/>
                <a:cs typeface="Arial" charset="0"/>
              </a:rPr>
              <a:t> de</a:t>
            </a:r>
            <a:r>
              <a:rPr lang="en-GB" cap="all" noProof="0" dirty="0" smtClean="0">
                <a:latin typeface="Constantia" pitchFamily="18" charset="0"/>
                <a:ea typeface="+mj-ea"/>
                <a:cs typeface="Arial" charset="0"/>
              </a:rPr>
              <a:t> </a:t>
            </a:r>
            <a:r>
              <a:rPr lang="en-GB" sz="2400" cap="all" noProof="0" dirty="0" smtClean="0">
                <a:latin typeface="Constantia" pitchFamily="18" charset="0"/>
                <a:ea typeface="+mj-ea"/>
                <a:cs typeface="Arial" charset="0"/>
              </a:rPr>
              <a:t>2013</a:t>
            </a:r>
            <a:endParaRPr kumimoji="0" lang="en-GB" sz="2400" b="0" i="0" u="none" strike="noStrike" kern="1200" cap="all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tantia" pitchFamily="18" charset="0"/>
              <a:ea typeface="+mj-ea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08520" y="-19050"/>
            <a:ext cx="916305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0 CuadroTexto"/>
          <p:cNvSpPr txBox="1"/>
          <p:nvPr/>
        </p:nvSpPr>
        <p:spPr>
          <a:xfrm>
            <a:off x="1132760" y="189784"/>
            <a:ext cx="1656184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50" kern="900" cap="small" dirty="0" smtClean="0">
                <a:latin typeface="Helvetica" pitchFamily="34" charset="0"/>
              </a:rPr>
              <a:t>Oficina para el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Aprovechamiento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del TLC </a:t>
            </a:r>
            <a:endParaRPr lang="es-ES" sz="1250" kern="900" cap="small" dirty="0"/>
          </a:p>
        </p:txBody>
      </p:sp>
      <p:grpSp>
        <p:nvGrpSpPr>
          <p:cNvPr id="2" name="17 Grupo"/>
          <p:cNvGrpSpPr/>
          <p:nvPr/>
        </p:nvGrpSpPr>
        <p:grpSpPr>
          <a:xfrm>
            <a:off x="179512" y="242360"/>
            <a:ext cx="1024016" cy="576064"/>
            <a:chOff x="179512" y="242360"/>
            <a:chExt cx="1024016" cy="576064"/>
          </a:xfrm>
        </p:grpSpPr>
        <p:grpSp>
          <p:nvGrpSpPr>
            <p:cNvPr id="3" name="11 Grupo"/>
            <p:cNvGrpSpPr/>
            <p:nvPr/>
          </p:nvGrpSpPr>
          <p:grpSpPr>
            <a:xfrm>
              <a:off x="179512" y="242360"/>
              <a:ext cx="1008112" cy="576064"/>
              <a:chOff x="179512" y="116632"/>
              <a:chExt cx="1008112" cy="576064"/>
            </a:xfrm>
          </p:grpSpPr>
          <p:grpSp>
            <p:nvGrpSpPr>
              <p:cNvPr id="4" name="9 Grupo"/>
              <p:cNvGrpSpPr/>
              <p:nvPr/>
            </p:nvGrpSpPr>
            <p:grpSpPr>
              <a:xfrm>
                <a:off x="179512" y="116632"/>
                <a:ext cx="1008112" cy="540643"/>
                <a:chOff x="107504" y="188640"/>
                <a:chExt cx="1008112" cy="540643"/>
              </a:xfrm>
            </p:grpSpPr>
            <p:pic>
              <p:nvPicPr>
                <p:cNvPr id="15" name="Picture 2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107504" y="188640"/>
                  <a:ext cx="566500" cy="54064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6" name="Picture 3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 l="7875" r="11917"/>
                <a:stretch>
                  <a:fillRect/>
                </a:stretch>
              </p:blipFill>
              <p:spPr bwMode="auto">
                <a:xfrm>
                  <a:off x="630943" y="188640"/>
                  <a:ext cx="484673" cy="51578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sp>
            <p:nvSpPr>
              <p:cNvPr id="14" name="13 Rectángulo"/>
              <p:cNvSpPr/>
              <p:nvPr/>
            </p:nvSpPr>
            <p:spPr>
              <a:xfrm>
                <a:off x="251520" y="620688"/>
                <a:ext cx="936104" cy="7200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sp>
          <p:nvSpPr>
            <p:cNvPr id="17" name="16 Rectángulo"/>
            <p:cNvSpPr/>
            <p:nvPr/>
          </p:nvSpPr>
          <p:spPr>
            <a:xfrm>
              <a:off x="1131520" y="716992"/>
              <a:ext cx="72008" cy="720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25" name="24 CuadroTexto"/>
          <p:cNvSpPr txBox="1"/>
          <p:nvPr/>
        </p:nvSpPr>
        <p:spPr>
          <a:xfrm>
            <a:off x="-72008" y="1700808"/>
            <a:ext cx="8892480" cy="4878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s-ES" sz="2200" b="1" dirty="0" smtClean="0">
                <a:solidFill>
                  <a:schemeClr val="accent1">
                    <a:lumMod val="75000"/>
                  </a:schemeClr>
                </a:solidFill>
              </a:rPr>
              <a:t>        AVANCES:</a:t>
            </a:r>
          </a:p>
          <a:p>
            <a:pPr lvl="1">
              <a:spcAft>
                <a:spcPts val="1200"/>
              </a:spcAft>
              <a:buFont typeface="Wingdings" pitchFamily="2" charset="2"/>
              <a:buChar char="q"/>
            </a:pPr>
            <a:r>
              <a:rPr lang="es-E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Acercamientos para definir el acceso que tendrían los distintos actores a la información del Sistema</a:t>
            </a:r>
          </a:p>
          <a:p>
            <a:pPr marL="742950" lvl="1" indent="-285750">
              <a:spcAft>
                <a:spcPts val="1200"/>
              </a:spcAft>
              <a:buFont typeface="Wingdings" charset="2"/>
              <a:buChar char="q"/>
            </a:pPr>
            <a:r>
              <a:rPr lang="es-E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Piloto en Barranquilla para atención 24-7</a:t>
            </a:r>
          </a:p>
          <a:p>
            <a:pPr marL="742950" lvl="1" indent="-285750">
              <a:spcAft>
                <a:spcPts val="1200"/>
              </a:spcAft>
              <a:buFont typeface="Wingdings" charset="2"/>
              <a:buChar char="q"/>
            </a:pPr>
            <a:r>
              <a:rPr lang="es-E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La Aduana de Barranquilla ha montado un esquema de garantías a los usuarios que cumplen las normas que está demostrando efectividad.</a:t>
            </a:r>
            <a:endParaRPr lang="es-ES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742950" lvl="1" indent="-285750">
              <a:spcAft>
                <a:spcPts val="1200"/>
              </a:spcAft>
              <a:buFont typeface="Wingdings" charset="2"/>
              <a:buChar char="q"/>
            </a:pPr>
            <a:r>
              <a:rPr lang="es-E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Avance en la identificación de cuellos de botella por parte de USAID.</a:t>
            </a:r>
          </a:p>
          <a:p>
            <a:pPr marL="742950" lvl="1" indent="-285750">
              <a:spcAft>
                <a:spcPts val="1200"/>
              </a:spcAft>
              <a:buFont typeface="Wingdings" charset="2"/>
              <a:buChar char="q"/>
            </a:pPr>
            <a:r>
              <a:rPr lang="es-E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Visita coordinada por MinComercio a la Aduana Chilena.</a:t>
            </a:r>
          </a:p>
          <a:p>
            <a:pPr lvl="1">
              <a:spcAft>
                <a:spcPts val="1200"/>
              </a:spcAft>
              <a:buFont typeface="Wingdings" pitchFamily="2" charset="2"/>
              <a:buChar char="q"/>
            </a:pPr>
            <a:r>
              <a:rPr lang="es-E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Reuniones de coordinación entre la Dirección y las Seccionales de la DIAN. </a:t>
            </a:r>
          </a:p>
          <a:p>
            <a:pPr lvl="1">
              <a:spcAft>
                <a:spcPts val="1200"/>
              </a:spcAft>
              <a:buFont typeface="Wingdings" pitchFamily="2" charset="2"/>
              <a:buChar char="q"/>
            </a:pPr>
            <a:r>
              <a:rPr lang="es-E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Inclusión de resoluciones anticipadas en el Estatuto Aduanero. </a:t>
            </a:r>
          </a:p>
          <a:p>
            <a:pPr>
              <a:spcAft>
                <a:spcPts val="1800"/>
              </a:spcAft>
            </a:pPr>
            <a:endParaRPr lang="es-ES" sz="24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323528" y="980728"/>
            <a:ext cx="8424936" cy="39592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b="1" dirty="0" smtClean="0">
                <a:solidFill>
                  <a:schemeClr val="bg1"/>
                </a:solidFill>
              </a:rPr>
              <a:t> 1. Mejoras en aduanas y puertos</a:t>
            </a:r>
            <a:endParaRPr lang="es-CO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503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08520" y="-19050"/>
            <a:ext cx="916305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0 CuadroTexto"/>
          <p:cNvSpPr txBox="1"/>
          <p:nvPr/>
        </p:nvSpPr>
        <p:spPr>
          <a:xfrm>
            <a:off x="1132760" y="189784"/>
            <a:ext cx="1656184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50" kern="900" cap="small" dirty="0" smtClean="0">
                <a:latin typeface="Helvetica" pitchFamily="34" charset="0"/>
              </a:rPr>
              <a:t>Oficina para el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Aprovechamiento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del TLC </a:t>
            </a:r>
            <a:endParaRPr lang="es-ES" sz="1250" kern="900" cap="small" dirty="0"/>
          </a:p>
        </p:txBody>
      </p:sp>
      <p:grpSp>
        <p:nvGrpSpPr>
          <p:cNvPr id="2" name="17 Grupo"/>
          <p:cNvGrpSpPr/>
          <p:nvPr/>
        </p:nvGrpSpPr>
        <p:grpSpPr>
          <a:xfrm>
            <a:off x="179512" y="242360"/>
            <a:ext cx="1024016" cy="576064"/>
            <a:chOff x="179512" y="242360"/>
            <a:chExt cx="1024016" cy="576064"/>
          </a:xfrm>
        </p:grpSpPr>
        <p:grpSp>
          <p:nvGrpSpPr>
            <p:cNvPr id="3" name="11 Grupo"/>
            <p:cNvGrpSpPr/>
            <p:nvPr/>
          </p:nvGrpSpPr>
          <p:grpSpPr>
            <a:xfrm>
              <a:off x="179512" y="242360"/>
              <a:ext cx="1008112" cy="576064"/>
              <a:chOff x="179512" y="116632"/>
              <a:chExt cx="1008112" cy="576064"/>
            </a:xfrm>
          </p:grpSpPr>
          <p:grpSp>
            <p:nvGrpSpPr>
              <p:cNvPr id="4" name="9 Grupo"/>
              <p:cNvGrpSpPr/>
              <p:nvPr/>
            </p:nvGrpSpPr>
            <p:grpSpPr>
              <a:xfrm>
                <a:off x="179512" y="116632"/>
                <a:ext cx="1008112" cy="540643"/>
                <a:chOff x="107504" y="188640"/>
                <a:chExt cx="1008112" cy="540643"/>
              </a:xfrm>
            </p:grpSpPr>
            <p:pic>
              <p:nvPicPr>
                <p:cNvPr id="15" name="Picture 2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107504" y="188640"/>
                  <a:ext cx="566500" cy="54064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6" name="Picture 3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 l="7875" r="11917"/>
                <a:stretch>
                  <a:fillRect/>
                </a:stretch>
              </p:blipFill>
              <p:spPr bwMode="auto">
                <a:xfrm>
                  <a:off x="630943" y="188640"/>
                  <a:ext cx="484673" cy="51578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sp>
            <p:nvSpPr>
              <p:cNvPr id="14" name="13 Rectángulo"/>
              <p:cNvSpPr/>
              <p:nvPr/>
            </p:nvSpPr>
            <p:spPr>
              <a:xfrm>
                <a:off x="251520" y="620688"/>
                <a:ext cx="936104" cy="7200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sp>
          <p:nvSpPr>
            <p:cNvPr id="17" name="16 Rectángulo"/>
            <p:cNvSpPr/>
            <p:nvPr/>
          </p:nvSpPr>
          <p:spPr>
            <a:xfrm>
              <a:off x="1131520" y="716992"/>
              <a:ext cx="72008" cy="720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23" name="22 Rectángulo"/>
          <p:cNvSpPr/>
          <p:nvPr/>
        </p:nvSpPr>
        <p:spPr>
          <a:xfrm>
            <a:off x="323528" y="980728"/>
            <a:ext cx="8424936" cy="39592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b="1" dirty="0" smtClean="0">
                <a:solidFill>
                  <a:schemeClr val="bg1"/>
                </a:solidFill>
              </a:rPr>
              <a:t>2.  Medidas sanitarias y fitosanitarias</a:t>
            </a:r>
            <a:endParaRPr lang="es-CO" sz="2400" b="1" dirty="0">
              <a:solidFill>
                <a:schemeClr val="bg1"/>
              </a:solidFill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144016" y="1628800"/>
            <a:ext cx="8892480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s-ES" sz="2200" b="1" dirty="0" smtClean="0">
                <a:solidFill>
                  <a:schemeClr val="accent1">
                    <a:lumMod val="75000"/>
                  </a:schemeClr>
                </a:solidFill>
              </a:rPr>
              <a:t>PAPEL DE LA OFICINA :</a:t>
            </a:r>
          </a:p>
          <a:p>
            <a:pPr>
              <a:spcAft>
                <a:spcPts val="2400"/>
              </a:spcAft>
              <a:buFont typeface="Wingdings" pitchFamily="2" charset="2"/>
              <a:buChar char="q"/>
            </a:pPr>
            <a:r>
              <a:rPr lang="es-ES" sz="2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Diagnóstico de necesidades</a:t>
            </a:r>
          </a:p>
          <a:p>
            <a:pPr>
              <a:spcAft>
                <a:spcPts val="2400"/>
              </a:spcAft>
              <a:buFont typeface="Wingdings" pitchFamily="2" charset="2"/>
              <a:buChar char="q"/>
            </a:pPr>
            <a:r>
              <a:rPr lang="es-ES" sz="2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Identificación de productos prioritarios. </a:t>
            </a:r>
          </a:p>
          <a:p>
            <a:pPr>
              <a:spcAft>
                <a:spcPts val="2400"/>
              </a:spcAft>
              <a:buFont typeface="Wingdings" pitchFamily="2" charset="2"/>
              <a:buChar char="q"/>
            </a:pPr>
            <a:r>
              <a:rPr lang="es-ES" sz="2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Articulación y fortalecimiento institucional para impulsar procesos de admisibilidad en el mercado de Estados Unidos.</a:t>
            </a:r>
          </a:p>
          <a:p>
            <a:pPr>
              <a:spcAft>
                <a:spcPts val="2400"/>
              </a:spcAft>
              <a:buFont typeface="Wingdings" pitchFamily="2" charset="2"/>
              <a:buChar char="q"/>
            </a:pPr>
            <a:r>
              <a:rPr lang="es-ES" sz="2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Diseño de planes de negocios para los productos identificados para lograr admisibilidad, y para aquellos que ya cuentan con protocolo de admisibilidad. </a:t>
            </a:r>
          </a:p>
          <a:p>
            <a:pPr>
              <a:spcAft>
                <a:spcPts val="2400"/>
              </a:spcAft>
              <a:buFont typeface="Wingdings" pitchFamily="2" charset="2"/>
              <a:buChar char="q"/>
            </a:pPr>
            <a:r>
              <a:rPr lang="es-ES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s-ES" sz="2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Maximizar las posibilidades del Comité MSF como una instancia que impulse los procesos de acceso al mercado de Estados Unidos. </a:t>
            </a:r>
            <a:endParaRPr lang="es-E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08520" y="-19050"/>
            <a:ext cx="916305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0 CuadroTexto"/>
          <p:cNvSpPr txBox="1"/>
          <p:nvPr/>
        </p:nvSpPr>
        <p:spPr>
          <a:xfrm>
            <a:off x="1132760" y="189784"/>
            <a:ext cx="1656184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50" kern="900" cap="small" dirty="0" smtClean="0">
                <a:latin typeface="Helvetica" pitchFamily="34" charset="0"/>
              </a:rPr>
              <a:t>Oficina para el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Aprovechamiento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del TLC </a:t>
            </a:r>
            <a:endParaRPr lang="es-ES" sz="1250" kern="900" cap="small" dirty="0"/>
          </a:p>
        </p:txBody>
      </p:sp>
      <p:grpSp>
        <p:nvGrpSpPr>
          <p:cNvPr id="2" name="17 Grupo"/>
          <p:cNvGrpSpPr/>
          <p:nvPr/>
        </p:nvGrpSpPr>
        <p:grpSpPr>
          <a:xfrm>
            <a:off x="179512" y="242360"/>
            <a:ext cx="1024016" cy="576064"/>
            <a:chOff x="179512" y="242360"/>
            <a:chExt cx="1024016" cy="576064"/>
          </a:xfrm>
        </p:grpSpPr>
        <p:grpSp>
          <p:nvGrpSpPr>
            <p:cNvPr id="3" name="11 Grupo"/>
            <p:cNvGrpSpPr/>
            <p:nvPr/>
          </p:nvGrpSpPr>
          <p:grpSpPr>
            <a:xfrm>
              <a:off x="179512" y="242360"/>
              <a:ext cx="1008112" cy="576064"/>
              <a:chOff x="179512" y="116632"/>
              <a:chExt cx="1008112" cy="576064"/>
            </a:xfrm>
          </p:grpSpPr>
          <p:grpSp>
            <p:nvGrpSpPr>
              <p:cNvPr id="4" name="9 Grupo"/>
              <p:cNvGrpSpPr/>
              <p:nvPr/>
            </p:nvGrpSpPr>
            <p:grpSpPr>
              <a:xfrm>
                <a:off x="179512" y="116632"/>
                <a:ext cx="1008112" cy="540643"/>
                <a:chOff x="107504" y="188640"/>
                <a:chExt cx="1008112" cy="540643"/>
              </a:xfrm>
            </p:grpSpPr>
            <p:pic>
              <p:nvPicPr>
                <p:cNvPr id="15" name="Picture 2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107504" y="188640"/>
                  <a:ext cx="566500" cy="54064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6" name="Picture 3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 l="7875" r="11917"/>
                <a:stretch>
                  <a:fillRect/>
                </a:stretch>
              </p:blipFill>
              <p:spPr bwMode="auto">
                <a:xfrm>
                  <a:off x="630943" y="188640"/>
                  <a:ext cx="484673" cy="51578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sp>
            <p:nvSpPr>
              <p:cNvPr id="14" name="13 Rectángulo"/>
              <p:cNvSpPr/>
              <p:nvPr/>
            </p:nvSpPr>
            <p:spPr>
              <a:xfrm>
                <a:off x="251520" y="620688"/>
                <a:ext cx="936104" cy="7200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sp>
          <p:nvSpPr>
            <p:cNvPr id="17" name="16 Rectángulo"/>
            <p:cNvSpPr/>
            <p:nvPr/>
          </p:nvSpPr>
          <p:spPr>
            <a:xfrm>
              <a:off x="1131520" y="716992"/>
              <a:ext cx="72008" cy="720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23" name="22 Rectángulo"/>
          <p:cNvSpPr/>
          <p:nvPr/>
        </p:nvSpPr>
        <p:spPr>
          <a:xfrm>
            <a:off x="323528" y="980728"/>
            <a:ext cx="8424936" cy="39592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b="1" dirty="0" smtClean="0">
                <a:solidFill>
                  <a:schemeClr val="bg1"/>
                </a:solidFill>
              </a:rPr>
              <a:t>2.  Medidas sanitarias y fitosanitarias</a:t>
            </a:r>
            <a:endParaRPr lang="es-CO" sz="2400" b="1" dirty="0">
              <a:solidFill>
                <a:schemeClr val="bg1"/>
              </a:solidFill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107504" y="1484784"/>
            <a:ext cx="8892480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>
              <a:spcAft>
                <a:spcPts val="1800"/>
              </a:spcAft>
            </a:pPr>
            <a:r>
              <a:rPr lang="es-ES" sz="2200" b="1" dirty="0" smtClean="0">
                <a:solidFill>
                  <a:schemeClr val="accent1">
                    <a:lumMod val="75000"/>
                  </a:schemeClr>
                </a:solidFill>
              </a:rPr>
              <a:t>AVANCES:</a:t>
            </a:r>
          </a:p>
          <a:p>
            <a:pPr marL="171450" lvl="1">
              <a:spcAft>
                <a:spcPts val="1200"/>
              </a:spcAft>
              <a:buFont typeface="Wingdings" pitchFamily="2" charset="2"/>
              <a:buChar char="q"/>
            </a:pPr>
            <a:r>
              <a:rPr lang="es-E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Reforma del Invima, y fortalecimiento del ICA </a:t>
            </a:r>
          </a:p>
          <a:p>
            <a:pPr marL="171450" lvl="1">
              <a:spcAft>
                <a:spcPts val="1200"/>
              </a:spcAft>
              <a:buFont typeface="Wingdings" pitchFamily="2" charset="2"/>
              <a:buChar char="q"/>
            </a:pPr>
            <a:r>
              <a:rPr lang="es-E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Visita de APHIS en diciembre de 2012 a cuatro plantas de beneficio (mataderos) en Colombia para verificar medidas de mitigación de Aftosa.</a:t>
            </a:r>
          </a:p>
          <a:p>
            <a:pPr marL="171450" lvl="1">
              <a:spcAft>
                <a:spcPts val="1200"/>
              </a:spcAft>
              <a:buFont typeface="Wingdings" pitchFamily="2" charset="2"/>
              <a:buChar char="q"/>
            </a:pPr>
            <a:r>
              <a:rPr lang="es-E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Identificación de frutas y verduras prioritarias y confirmación de lista por parte de autoridades en EEUU (APHIS) para acelerar su proceso de admisibilidad.</a:t>
            </a:r>
          </a:p>
          <a:p>
            <a:pPr marL="171450" lvl="1">
              <a:spcAft>
                <a:spcPts val="1200"/>
              </a:spcAft>
              <a:buFont typeface="Wingdings" pitchFamily="2" charset="2"/>
              <a:buChar char="q"/>
            </a:pPr>
            <a:r>
              <a:rPr lang="es-E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Reuniones en Washington con autoridades sanitarias y fitosanitarias.</a:t>
            </a:r>
          </a:p>
          <a:p>
            <a:pPr marL="171450" lvl="1">
              <a:spcAft>
                <a:spcPts val="1200"/>
              </a:spcAft>
              <a:buFont typeface="Wingdings" pitchFamily="2" charset="2"/>
              <a:buChar char="q"/>
            </a:pPr>
            <a:r>
              <a:rPr lang="es-E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Creación de figura del agregado comercial para asuntos sanitarios y fitosanitarios y diseño del apoyo del BID para la consolidación y fortalecimiento de esta figura.   </a:t>
            </a:r>
          </a:p>
          <a:p>
            <a:pPr marL="171450" lvl="1">
              <a:spcAft>
                <a:spcPts val="1200"/>
              </a:spcAft>
              <a:buFont typeface="Wingdings" pitchFamily="2" charset="2"/>
              <a:buChar char="q"/>
            </a:pPr>
            <a:r>
              <a:rPr lang="es-E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Desarrollo de paquetes tecnológicos y de incentivos para en frutas y verduras priorizadas -con o sin admisibilidad a EEUU- (Corpoica, CIAT, exportadores privados).</a:t>
            </a:r>
          </a:p>
        </p:txBody>
      </p:sp>
    </p:spTree>
    <p:extLst>
      <p:ext uri="{BB962C8B-B14F-4D97-AF65-F5344CB8AC3E}">
        <p14:creationId xmlns="" xmlns:p14="http://schemas.microsoft.com/office/powerpoint/2010/main" val="30620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08520" y="-19050"/>
            <a:ext cx="916305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0 CuadroTexto"/>
          <p:cNvSpPr txBox="1"/>
          <p:nvPr/>
        </p:nvSpPr>
        <p:spPr>
          <a:xfrm>
            <a:off x="1132760" y="189784"/>
            <a:ext cx="1656184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50" kern="900" cap="small" dirty="0" smtClean="0">
                <a:latin typeface="Helvetica" pitchFamily="34" charset="0"/>
              </a:rPr>
              <a:t>Oficina para el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Aprovechamiento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del TLC </a:t>
            </a:r>
            <a:endParaRPr lang="es-ES" sz="1250" kern="900" cap="small" dirty="0"/>
          </a:p>
        </p:txBody>
      </p:sp>
      <p:grpSp>
        <p:nvGrpSpPr>
          <p:cNvPr id="2" name="17 Grupo"/>
          <p:cNvGrpSpPr/>
          <p:nvPr/>
        </p:nvGrpSpPr>
        <p:grpSpPr>
          <a:xfrm>
            <a:off x="179512" y="242360"/>
            <a:ext cx="1024016" cy="576064"/>
            <a:chOff x="179512" y="242360"/>
            <a:chExt cx="1024016" cy="576064"/>
          </a:xfrm>
        </p:grpSpPr>
        <p:grpSp>
          <p:nvGrpSpPr>
            <p:cNvPr id="3" name="11 Grupo"/>
            <p:cNvGrpSpPr/>
            <p:nvPr/>
          </p:nvGrpSpPr>
          <p:grpSpPr>
            <a:xfrm>
              <a:off x="179512" y="242360"/>
              <a:ext cx="1008112" cy="576064"/>
              <a:chOff x="179512" y="116632"/>
              <a:chExt cx="1008112" cy="576064"/>
            </a:xfrm>
          </p:grpSpPr>
          <p:grpSp>
            <p:nvGrpSpPr>
              <p:cNvPr id="4" name="9 Grupo"/>
              <p:cNvGrpSpPr/>
              <p:nvPr/>
            </p:nvGrpSpPr>
            <p:grpSpPr>
              <a:xfrm>
                <a:off x="179512" y="116632"/>
                <a:ext cx="1008112" cy="540643"/>
                <a:chOff x="107504" y="188640"/>
                <a:chExt cx="1008112" cy="540643"/>
              </a:xfrm>
            </p:grpSpPr>
            <p:pic>
              <p:nvPicPr>
                <p:cNvPr id="15" name="Picture 2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107504" y="188640"/>
                  <a:ext cx="566500" cy="54064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6" name="Picture 3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 l="7875" r="11917"/>
                <a:stretch>
                  <a:fillRect/>
                </a:stretch>
              </p:blipFill>
              <p:spPr bwMode="auto">
                <a:xfrm>
                  <a:off x="630943" y="188640"/>
                  <a:ext cx="484673" cy="51578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sp>
            <p:nvSpPr>
              <p:cNvPr id="14" name="13 Rectángulo"/>
              <p:cNvSpPr/>
              <p:nvPr/>
            </p:nvSpPr>
            <p:spPr>
              <a:xfrm>
                <a:off x="251520" y="620688"/>
                <a:ext cx="936104" cy="7200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sp>
          <p:nvSpPr>
            <p:cNvPr id="17" name="16 Rectángulo"/>
            <p:cNvSpPr/>
            <p:nvPr/>
          </p:nvSpPr>
          <p:spPr>
            <a:xfrm>
              <a:off x="1131520" y="716992"/>
              <a:ext cx="72008" cy="720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23" name="22 Rectángulo"/>
          <p:cNvSpPr/>
          <p:nvPr/>
        </p:nvSpPr>
        <p:spPr>
          <a:xfrm>
            <a:off x="323528" y="980728"/>
            <a:ext cx="8424936" cy="39592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b="1" dirty="0" smtClean="0">
                <a:solidFill>
                  <a:schemeClr val="bg1"/>
                </a:solidFill>
              </a:rPr>
              <a:t>3. Calidad </a:t>
            </a:r>
            <a:endParaRPr lang="es-CO" sz="2400" b="1" dirty="0">
              <a:solidFill>
                <a:schemeClr val="bg1"/>
              </a:solidFill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72008" y="1484784"/>
            <a:ext cx="8964488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s-ES" sz="2000" b="1" dirty="0" smtClean="0">
                <a:solidFill>
                  <a:schemeClr val="accent1">
                    <a:lumMod val="75000"/>
                  </a:schemeClr>
                </a:solidFill>
              </a:rPr>
              <a:t>PAPEL DE LA OFICINA:</a:t>
            </a:r>
            <a:endParaRPr lang="es-ES" sz="2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spcAft>
                <a:spcPts val="1200"/>
              </a:spcAft>
              <a:buFont typeface="Wingdings" pitchFamily="2" charset="2"/>
              <a:buChar char="q"/>
            </a:pPr>
            <a:r>
              <a:rPr lang="es-E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Articular los actores públicos y privados en la construcción de agendas de trabajo para mejorar el acceso de productos colombianos al mercado de EEUU</a:t>
            </a:r>
          </a:p>
          <a:p>
            <a:pPr>
              <a:spcAft>
                <a:spcPts val="1200"/>
              </a:spcAft>
              <a:buFont typeface="Wingdings" pitchFamily="2" charset="2"/>
              <a:buChar char="q"/>
            </a:pPr>
            <a:r>
              <a:rPr lang="es-E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Iniciar el trabajo en el Comité OTC del TLC y aprovechar al máximo esta instancia para un mayor conocimiento de las regulaciones en Estados Unidos.</a:t>
            </a:r>
          </a:p>
          <a:p>
            <a:pPr>
              <a:spcAft>
                <a:spcPts val="1200"/>
              </a:spcAft>
            </a:pPr>
            <a:r>
              <a:rPr lang="es-ES" sz="2000" b="1" dirty="0" smtClean="0">
                <a:solidFill>
                  <a:schemeClr val="accent1">
                    <a:lumMod val="75000"/>
                  </a:schemeClr>
                </a:solidFill>
              </a:rPr>
              <a:t>AVANCES:</a:t>
            </a:r>
          </a:p>
          <a:p>
            <a:pPr>
              <a:spcAft>
                <a:spcPts val="1200"/>
              </a:spcAft>
              <a:buFont typeface="Wingdings" pitchFamily="2" charset="2"/>
              <a:buChar char="q"/>
            </a:pPr>
            <a:r>
              <a:rPr lang="es-E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Consolidación del Subsistema de Calidad, y puesta en marcha de la ONAC y el INM</a:t>
            </a:r>
          </a:p>
          <a:p>
            <a:pPr>
              <a:spcAft>
                <a:spcPts val="1200"/>
              </a:spcAft>
              <a:buFont typeface="Wingdings" pitchFamily="2" charset="2"/>
              <a:buChar char="q"/>
            </a:pPr>
            <a:r>
              <a:rPr lang="es-E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Proceso de reconocimiento de la ONAC con la IAAC </a:t>
            </a:r>
            <a:r>
              <a:rPr lang="es-ES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</a:t>
            </a:r>
            <a:r>
              <a:rPr lang="es-ES" sz="20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InterAmerican</a:t>
            </a:r>
            <a:r>
              <a:rPr lang="es-ES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s-ES" sz="20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Accreditation</a:t>
            </a:r>
            <a:r>
              <a:rPr lang="es-ES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s-ES" sz="20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Cooperation</a:t>
            </a:r>
            <a:r>
              <a:rPr lang="es-ES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) </a:t>
            </a:r>
            <a:r>
              <a:rPr lang="es-E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y la IAF </a:t>
            </a:r>
            <a:r>
              <a:rPr lang="es-ES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(International </a:t>
            </a:r>
            <a:r>
              <a:rPr lang="es-ES" sz="20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Accreditation</a:t>
            </a:r>
            <a:r>
              <a:rPr lang="es-ES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s-ES" sz="20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Forum</a:t>
            </a:r>
            <a:r>
              <a:rPr lang="es-ES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).</a:t>
            </a:r>
          </a:p>
          <a:p>
            <a:pPr>
              <a:spcAft>
                <a:spcPts val="1200"/>
              </a:spcAft>
              <a:buFont typeface="Wingdings" pitchFamily="2" charset="2"/>
              <a:buChar char="q"/>
            </a:pPr>
            <a:r>
              <a:rPr lang="es-E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Creación de grupo de trabajo público-privado (MCIT, Icontec, ONAC, Asocec, e INM) para abordar cuellos de botella en materia de calidad para ingreso a EEUU. </a:t>
            </a:r>
          </a:p>
          <a:p>
            <a:pPr>
              <a:spcAft>
                <a:spcPts val="1200"/>
              </a:spcAft>
              <a:buFont typeface="Wingdings" pitchFamily="2" charset="2"/>
              <a:buChar char="q"/>
            </a:pPr>
            <a:r>
              <a:rPr lang="es-E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Identificación de productos estratégicos: perfiles, calderas, estufas, neveras, sustancias odoríferas, galletas, turismo de salud, juguetes y ropa de bebé, otros.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9050"/>
            <a:ext cx="9163050" cy="687705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</p:pic>
      <p:sp>
        <p:nvSpPr>
          <p:cNvPr id="11" name="10 CuadroTexto"/>
          <p:cNvSpPr txBox="1"/>
          <p:nvPr/>
        </p:nvSpPr>
        <p:spPr>
          <a:xfrm>
            <a:off x="1132760" y="189784"/>
            <a:ext cx="1656184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50" kern="900" cap="small" dirty="0" smtClean="0">
                <a:latin typeface="Helvetica" pitchFamily="34" charset="0"/>
              </a:rPr>
              <a:t>Oficina para el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Aprovechamiento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del TLC </a:t>
            </a:r>
            <a:endParaRPr lang="es-ES" sz="1250" kern="900" cap="small" dirty="0"/>
          </a:p>
        </p:txBody>
      </p:sp>
      <p:grpSp>
        <p:nvGrpSpPr>
          <p:cNvPr id="2" name="17 Grupo"/>
          <p:cNvGrpSpPr/>
          <p:nvPr/>
        </p:nvGrpSpPr>
        <p:grpSpPr>
          <a:xfrm>
            <a:off x="179512" y="242360"/>
            <a:ext cx="1024016" cy="576064"/>
            <a:chOff x="179512" y="242360"/>
            <a:chExt cx="1024016" cy="576064"/>
          </a:xfrm>
        </p:grpSpPr>
        <p:grpSp>
          <p:nvGrpSpPr>
            <p:cNvPr id="3" name="11 Grupo"/>
            <p:cNvGrpSpPr/>
            <p:nvPr/>
          </p:nvGrpSpPr>
          <p:grpSpPr>
            <a:xfrm>
              <a:off x="179512" y="242360"/>
              <a:ext cx="1008112" cy="576064"/>
              <a:chOff x="179512" y="116632"/>
              <a:chExt cx="1008112" cy="576064"/>
            </a:xfrm>
          </p:grpSpPr>
          <p:grpSp>
            <p:nvGrpSpPr>
              <p:cNvPr id="4" name="9 Grupo"/>
              <p:cNvGrpSpPr/>
              <p:nvPr/>
            </p:nvGrpSpPr>
            <p:grpSpPr>
              <a:xfrm>
                <a:off x="179512" y="116632"/>
                <a:ext cx="1008112" cy="540643"/>
                <a:chOff x="107504" y="188640"/>
                <a:chExt cx="1008112" cy="540643"/>
              </a:xfrm>
            </p:grpSpPr>
            <p:pic>
              <p:nvPicPr>
                <p:cNvPr id="15" name="Picture 2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107504" y="188640"/>
                  <a:ext cx="566500" cy="54064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6" name="Picture 3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 l="7875" r="11917"/>
                <a:stretch>
                  <a:fillRect/>
                </a:stretch>
              </p:blipFill>
              <p:spPr bwMode="auto">
                <a:xfrm>
                  <a:off x="630943" y="188640"/>
                  <a:ext cx="484673" cy="51578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sp>
            <p:nvSpPr>
              <p:cNvPr id="14" name="13 Rectángulo"/>
              <p:cNvSpPr/>
              <p:nvPr/>
            </p:nvSpPr>
            <p:spPr>
              <a:xfrm>
                <a:off x="251520" y="620688"/>
                <a:ext cx="936104" cy="7200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sp>
          <p:nvSpPr>
            <p:cNvPr id="17" name="16 Rectángulo"/>
            <p:cNvSpPr/>
            <p:nvPr/>
          </p:nvSpPr>
          <p:spPr>
            <a:xfrm>
              <a:off x="1131520" y="716992"/>
              <a:ext cx="72008" cy="720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37" name="36 Rectángulo"/>
          <p:cNvSpPr/>
          <p:nvPr/>
        </p:nvSpPr>
        <p:spPr>
          <a:xfrm>
            <a:off x="4788024" y="3356992"/>
            <a:ext cx="4104456" cy="36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dirty="0" smtClean="0">
                <a:solidFill>
                  <a:schemeClr val="accent4">
                    <a:lumMod val="50000"/>
                  </a:schemeClr>
                </a:solidFill>
              </a:rPr>
              <a:t>Textil y confecciones</a:t>
            </a:r>
            <a:endParaRPr lang="es-CO" sz="20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0" name="39 Rectángulo"/>
          <p:cNvSpPr/>
          <p:nvPr/>
        </p:nvSpPr>
        <p:spPr>
          <a:xfrm>
            <a:off x="251520" y="1556792"/>
            <a:ext cx="4320480" cy="38164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dirty="0" smtClean="0">
                <a:solidFill>
                  <a:schemeClr val="accent3">
                    <a:lumMod val="75000"/>
                  </a:schemeClr>
                </a:solidFill>
              </a:rPr>
              <a:t>Diagnóstico industria Colombia, dinamismo en EE.UU, identificación de productos clave y levantamiento de barreras al aprovechamiento.</a:t>
            </a:r>
            <a:endParaRPr lang="es-CO" sz="24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1" name="40 Rectángulo"/>
          <p:cNvSpPr/>
          <p:nvPr/>
        </p:nvSpPr>
        <p:spPr>
          <a:xfrm>
            <a:off x="4788024" y="2492936"/>
            <a:ext cx="4104456" cy="36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dirty="0" smtClean="0">
                <a:solidFill>
                  <a:schemeClr val="tx2">
                    <a:lumMod val="75000"/>
                  </a:schemeClr>
                </a:solidFill>
              </a:rPr>
              <a:t>Cuero y calzado</a:t>
            </a:r>
            <a:endParaRPr lang="es-CO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4" name="43 Rectángulo"/>
          <p:cNvSpPr/>
          <p:nvPr/>
        </p:nvSpPr>
        <p:spPr>
          <a:xfrm>
            <a:off x="4788024" y="2924904"/>
            <a:ext cx="4104456" cy="36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dirty="0" smtClean="0">
                <a:solidFill>
                  <a:schemeClr val="tx2">
                    <a:lumMod val="75000"/>
                  </a:schemeClr>
                </a:solidFill>
              </a:rPr>
              <a:t>Metalmecánica y maquinaria</a:t>
            </a:r>
            <a:endParaRPr lang="es-CO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5" name="44 Rectángulo"/>
          <p:cNvSpPr/>
          <p:nvPr/>
        </p:nvSpPr>
        <p:spPr>
          <a:xfrm>
            <a:off x="4788024" y="1628800"/>
            <a:ext cx="4104456" cy="36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dirty="0" smtClean="0">
                <a:solidFill>
                  <a:schemeClr val="tx2">
                    <a:lumMod val="75000"/>
                  </a:schemeClr>
                </a:solidFill>
              </a:rPr>
              <a:t>Electrodomésticos</a:t>
            </a:r>
            <a:endParaRPr lang="es-CO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6" name="45 Rectángulo"/>
          <p:cNvSpPr/>
          <p:nvPr/>
        </p:nvSpPr>
        <p:spPr>
          <a:xfrm>
            <a:off x="4788024" y="2060888"/>
            <a:ext cx="4104456" cy="36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dirty="0" smtClean="0">
                <a:solidFill>
                  <a:schemeClr val="tx2">
                    <a:lumMod val="75000"/>
                  </a:schemeClr>
                </a:solidFill>
              </a:rPr>
              <a:t>Cosméticos</a:t>
            </a:r>
            <a:endParaRPr lang="es-CO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7" name="1 Título"/>
          <p:cNvSpPr txBox="1">
            <a:spLocks/>
          </p:cNvSpPr>
          <p:nvPr/>
        </p:nvSpPr>
        <p:spPr>
          <a:xfrm>
            <a:off x="1763688" y="116632"/>
            <a:ext cx="591500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sz="3600" dirty="0">
              <a:latin typeface="+mj-lt"/>
              <a:ea typeface="+mj-ea"/>
              <a:cs typeface="+mj-cs"/>
            </a:endParaRPr>
          </a:p>
        </p:txBody>
      </p:sp>
      <p:sp>
        <p:nvSpPr>
          <p:cNvPr id="49" name="1 Título"/>
          <p:cNvSpPr txBox="1">
            <a:spLocks/>
          </p:cNvSpPr>
          <p:nvPr/>
        </p:nvSpPr>
        <p:spPr>
          <a:xfrm>
            <a:off x="4751512" y="836712"/>
            <a:ext cx="4392488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  <a:defRPr/>
            </a:pPr>
            <a:r>
              <a:rPr lang="es-ES" sz="28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SECTORES</a:t>
            </a:r>
            <a:endParaRPr lang="es-ES" sz="2800" b="1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0" name="29 Rectángulo"/>
          <p:cNvSpPr/>
          <p:nvPr/>
        </p:nvSpPr>
        <p:spPr>
          <a:xfrm>
            <a:off x="4788024" y="4221128"/>
            <a:ext cx="4104456" cy="36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dirty="0" smtClean="0">
                <a:solidFill>
                  <a:schemeClr val="tx2">
                    <a:lumMod val="75000"/>
                  </a:schemeClr>
                </a:solidFill>
              </a:rPr>
              <a:t>Turismo de salud</a:t>
            </a:r>
            <a:endParaRPr lang="es-CO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5" name="24 Rectángulo"/>
          <p:cNvSpPr/>
          <p:nvPr/>
        </p:nvSpPr>
        <p:spPr>
          <a:xfrm>
            <a:off x="4788024" y="4648080"/>
            <a:ext cx="4104456" cy="36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dirty="0" smtClean="0">
                <a:solidFill>
                  <a:schemeClr val="tx2">
                    <a:lumMod val="75000"/>
                  </a:schemeClr>
                </a:solidFill>
              </a:rPr>
              <a:t>Agrícola y agroindustrial</a:t>
            </a:r>
            <a:endParaRPr lang="es-CO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6" name="25 Rectángulo"/>
          <p:cNvSpPr/>
          <p:nvPr/>
        </p:nvSpPr>
        <p:spPr>
          <a:xfrm>
            <a:off x="4788024" y="5080128"/>
            <a:ext cx="4104456" cy="36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dirty="0" smtClean="0">
                <a:solidFill>
                  <a:schemeClr val="tx2">
                    <a:lumMod val="75000"/>
                  </a:schemeClr>
                </a:solidFill>
              </a:rPr>
              <a:t>Minerales no metálicos</a:t>
            </a:r>
            <a:endParaRPr lang="es-CO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8" name="27 Rectángulo"/>
          <p:cNvSpPr/>
          <p:nvPr/>
        </p:nvSpPr>
        <p:spPr>
          <a:xfrm>
            <a:off x="4788024" y="5970464"/>
            <a:ext cx="4104456" cy="36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dirty="0" smtClean="0">
                <a:solidFill>
                  <a:schemeClr val="tx2">
                    <a:lumMod val="75000"/>
                  </a:schemeClr>
                </a:solidFill>
              </a:rPr>
              <a:t>Caucho y plástico </a:t>
            </a:r>
            <a:endParaRPr lang="es-CO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1" name="30 Rectángulo"/>
          <p:cNvSpPr/>
          <p:nvPr/>
        </p:nvSpPr>
        <p:spPr>
          <a:xfrm>
            <a:off x="4788024" y="5538416"/>
            <a:ext cx="4104456" cy="36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dirty="0" smtClean="0">
                <a:solidFill>
                  <a:schemeClr val="tx2">
                    <a:lumMod val="75000"/>
                  </a:schemeClr>
                </a:solidFill>
              </a:rPr>
              <a:t>Automotor y autopartes</a:t>
            </a:r>
            <a:endParaRPr lang="es-CO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4788024" y="3789040"/>
            <a:ext cx="4104456" cy="36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dirty="0" smtClean="0">
                <a:solidFill>
                  <a:schemeClr val="tx2">
                    <a:lumMod val="75000"/>
                  </a:schemeClr>
                </a:solidFill>
              </a:rPr>
              <a:t>BPO&amp;O</a:t>
            </a:r>
            <a:endParaRPr lang="es-CO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6" name="Title 1"/>
          <p:cNvSpPr txBox="1">
            <a:spLocks/>
          </p:cNvSpPr>
          <p:nvPr/>
        </p:nvSpPr>
        <p:spPr>
          <a:xfrm>
            <a:off x="2627784" y="260648"/>
            <a:ext cx="6516216" cy="72231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400" cap="small" noProof="0" dirty="0" smtClean="0">
                <a:solidFill>
                  <a:schemeClr val="tx2">
                    <a:lumMod val="75000"/>
                  </a:schemeClr>
                </a:solidFill>
                <a:latin typeface="Constantia" pitchFamily="18" charset="0"/>
                <a:ea typeface="+mj-ea"/>
                <a:cs typeface="Arial" charset="0"/>
              </a:rPr>
              <a:t>Agenda </a:t>
            </a:r>
            <a:r>
              <a:rPr lang="en-GB" sz="4400" cap="small" noProof="0" dirty="0" err="1" smtClean="0">
                <a:solidFill>
                  <a:schemeClr val="tx2">
                    <a:lumMod val="75000"/>
                  </a:schemeClr>
                </a:solidFill>
                <a:latin typeface="Constantia" pitchFamily="18" charset="0"/>
                <a:ea typeface="+mj-ea"/>
                <a:cs typeface="Arial" charset="0"/>
              </a:rPr>
              <a:t>Sectorial</a:t>
            </a:r>
            <a:endParaRPr lang="en-GB" sz="4000" cap="small" noProof="0" dirty="0" smtClean="0">
              <a:solidFill>
                <a:schemeClr val="tx2">
                  <a:lumMod val="75000"/>
                </a:schemeClr>
              </a:solidFill>
              <a:latin typeface="Constantia" pitchFamily="18" charset="0"/>
              <a:ea typeface="+mj-ea"/>
              <a:cs typeface="Arial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500" b="0" i="0" u="none" strike="noStrike" kern="1200" cap="all" spc="0" normalizeH="0" dirty="0">
              <a:ln>
                <a:noFill/>
              </a:ln>
              <a:solidFill>
                <a:srgbClr val="265A9A"/>
              </a:solidFill>
              <a:effectLst/>
              <a:uLnTx/>
              <a:uFillTx/>
              <a:latin typeface="Constantia" pitchFamily="18" charset="0"/>
              <a:ea typeface="+mj-ea"/>
              <a:cs typeface="Arial" charset="0"/>
            </a:endParaRPr>
          </a:p>
        </p:txBody>
      </p:sp>
      <p:sp>
        <p:nvSpPr>
          <p:cNvPr id="27" name="26 Rectángulo"/>
          <p:cNvSpPr/>
          <p:nvPr/>
        </p:nvSpPr>
        <p:spPr>
          <a:xfrm>
            <a:off x="179512" y="5589240"/>
            <a:ext cx="4499992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600" b="1" dirty="0" smtClean="0"/>
              <a:t>www.aprovechamientotlc.com</a:t>
            </a:r>
            <a:endParaRPr lang="es-ES" sz="26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9050"/>
            <a:ext cx="9163050" cy="687705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</p:pic>
      <p:sp>
        <p:nvSpPr>
          <p:cNvPr id="11" name="10 CuadroTexto"/>
          <p:cNvSpPr txBox="1"/>
          <p:nvPr/>
        </p:nvSpPr>
        <p:spPr>
          <a:xfrm>
            <a:off x="1132760" y="189784"/>
            <a:ext cx="1656184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50" kern="900" cap="small" dirty="0" smtClean="0">
                <a:latin typeface="Helvetica" pitchFamily="34" charset="0"/>
              </a:rPr>
              <a:t>Oficina para el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Aprovechamiento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del TLC </a:t>
            </a:r>
            <a:endParaRPr lang="es-ES" sz="1250" kern="900" cap="small" dirty="0"/>
          </a:p>
        </p:txBody>
      </p:sp>
      <p:grpSp>
        <p:nvGrpSpPr>
          <p:cNvPr id="2" name="17 Grupo"/>
          <p:cNvGrpSpPr/>
          <p:nvPr/>
        </p:nvGrpSpPr>
        <p:grpSpPr>
          <a:xfrm>
            <a:off x="179512" y="242360"/>
            <a:ext cx="1024016" cy="576064"/>
            <a:chOff x="179512" y="242360"/>
            <a:chExt cx="1024016" cy="576064"/>
          </a:xfrm>
        </p:grpSpPr>
        <p:grpSp>
          <p:nvGrpSpPr>
            <p:cNvPr id="3" name="11 Grupo"/>
            <p:cNvGrpSpPr/>
            <p:nvPr/>
          </p:nvGrpSpPr>
          <p:grpSpPr>
            <a:xfrm>
              <a:off x="179512" y="242360"/>
              <a:ext cx="1008112" cy="576064"/>
              <a:chOff x="179512" y="116632"/>
              <a:chExt cx="1008112" cy="576064"/>
            </a:xfrm>
          </p:grpSpPr>
          <p:grpSp>
            <p:nvGrpSpPr>
              <p:cNvPr id="4" name="9 Grupo"/>
              <p:cNvGrpSpPr/>
              <p:nvPr/>
            </p:nvGrpSpPr>
            <p:grpSpPr>
              <a:xfrm>
                <a:off x="179512" y="116632"/>
                <a:ext cx="1008112" cy="540643"/>
                <a:chOff x="107504" y="188640"/>
                <a:chExt cx="1008112" cy="540643"/>
              </a:xfrm>
            </p:grpSpPr>
            <p:pic>
              <p:nvPicPr>
                <p:cNvPr id="15" name="Picture 2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107504" y="188640"/>
                  <a:ext cx="566500" cy="54064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6" name="Picture 3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 l="7875" r="11917"/>
                <a:stretch>
                  <a:fillRect/>
                </a:stretch>
              </p:blipFill>
              <p:spPr bwMode="auto">
                <a:xfrm>
                  <a:off x="630943" y="188640"/>
                  <a:ext cx="484673" cy="51578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sp>
            <p:nvSpPr>
              <p:cNvPr id="14" name="13 Rectángulo"/>
              <p:cNvSpPr/>
              <p:nvPr/>
            </p:nvSpPr>
            <p:spPr>
              <a:xfrm>
                <a:off x="251520" y="620688"/>
                <a:ext cx="936104" cy="7200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sp>
          <p:nvSpPr>
            <p:cNvPr id="17" name="16 Rectángulo"/>
            <p:cNvSpPr/>
            <p:nvPr/>
          </p:nvSpPr>
          <p:spPr>
            <a:xfrm>
              <a:off x="1131520" y="716992"/>
              <a:ext cx="72008" cy="720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47" name="1 Título"/>
          <p:cNvSpPr txBox="1">
            <a:spLocks/>
          </p:cNvSpPr>
          <p:nvPr/>
        </p:nvSpPr>
        <p:spPr>
          <a:xfrm>
            <a:off x="1763688" y="116632"/>
            <a:ext cx="591500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sz="3600" dirty="0">
              <a:latin typeface="+mj-lt"/>
              <a:ea typeface="+mj-ea"/>
              <a:cs typeface="+mj-cs"/>
            </a:endParaRPr>
          </a:p>
        </p:txBody>
      </p:sp>
      <p:sp>
        <p:nvSpPr>
          <p:cNvPr id="36" name="Title 1"/>
          <p:cNvSpPr txBox="1">
            <a:spLocks/>
          </p:cNvSpPr>
          <p:nvPr/>
        </p:nvSpPr>
        <p:spPr>
          <a:xfrm>
            <a:off x="3419872" y="260648"/>
            <a:ext cx="6516216" cy="72231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400" cap="small" noProof="0" dirty="0" smtClean="0">
                <a:solidFill>
                  <a:schemeClr val="tx2">
                    <a:lumMod val="75000"/>
                  </a:schemeClr>
                </a:solidFill>
                <a:latin typeface="Constantia" pitchFamily="18" charset="0"/>
                <a:ea typeface="+mj-ea"/>
                <a:cs typeface="Arial" charset="0"/>
              </a:rPr>
              <a:t>¿</a:t>
            </a:r>
            <a:r>
              <a:rPr lang="en-GB" sz="4400" cap="small" noProof="0" dirty="0" err="1" smtClean="0">
                <a:solidFill>
                  <a:schemeClr val="tx2">
                    <a:lumMod val="75000"/>
                  </a:schemeClr>
                </a:solidFill>
                <a:latin typeface="Constantia" pitchFamily="18" charset="0"/>
                <a:ea typeface="+mj-ea"/>
                <a:cs typeface="Arial" charset="0"/>
              </a:rPr>
              <a:t>qué</a:t>
            </a:r>
            <a:r>
              <a:rPr lang="en-GB" sz="4400" cap="small" noProof="0" dirty="0" smtClean="0">
                <a:solidFill>
                  <a:schemeClr val="tx2">
                    <a:lumMod val="75000"/>
                  </a:schemeClr>
                </a:solidFill>
                <a:latin typeface="Constantia" pitchFamily="18" charset="0"/>
                <a:ea typeface="+mj-ea"/>
                <a:cs typeface="Arial" charset="0"/>
              </a:rPr>
              <a:t> </a:t>
            </a:r>
            <a:r>
              <a:rPr lang="en-GB" sz="4400" cap="small" noProof="0" dirty="0" err="1" smtClean="0">
                <a:solidFill>
                  <a:schemeClr val="tx2">
                    <a:lumMod val="75000"/>
                  </a:schemeClr>
                </a:solidFill>
                <a:latin typeface="Constantia" pitchFamily="18" charset="0"/>
                <a:ea typeface="+mj-ea"/>
                <a:cs typeface="Arial" charset="0"/>
              </a:rPr>
              <a:t>sigue</a:t>
            </a:r>
            <a:r>
              <a:rPr lang="en-GB" sz="4800" cap="small" noProof="0" dirty="0" smtClean="0">
                <a:solidFill>
                  <a:schemeClr val="tx2">
                    <a:lumMod val="75000"/>
                  </a:schemeClr>
                </a:solidFill>
                <a:latin typeface="Constantia" pitchFamily="18" charset="0"/>
                <a:ea typeface="+mj-ea"/>
                <a:cs typeface="Arial" charset="0"/>
              </a:rPr>
              <a:t>?</a:t>
            </a:r>
            <a:endParaRPr lang="en-GB" sz="4000" cap="small" noProof="0" dirty="0" smtClean="0">
              <a:solidFill>
                <a:schemeClr val="tx2">
                  <a:lumMod val="75000"/>
                </a:schemeClr>
              </a:solidFill>
              <a:latin typeface="Constantia" pitchFamily="18" charset="0"/>
              <a:ea typeface="+mj-ea"/>
              <a:cs typeface="Arial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500" b="0" i="0" u="none" strike="noStrike" kern="1200" cap="all" spc="0" normalizeH="0" dirty="0">
              <a:ln>
                <a:noFill/>
              </a:ln>
              <a:solidFill>
                <a:srgbClr val="265A9A"/>
              </a:solidFill>
              <a:effectLst/>
              <a:uLnTx/>
              <a:uFillTx/>
              <a:latin typeface="Constantia" pitchFamily="18" charset="0"/>
              <a:ea typeface="+mj-ea"/>
              <a:cs typeface="Arial" charset="0"/>
            </a:endParaRPr>
          </a:p>
        </p:txBody>
      </p:sp>
      <p:graphicFrame>
        <p:nvGraphicFramePr>
          <p:cNvPr id="27" name="26 Diagrama"/>
          <p:cNvGraphicFramePr/>
          <p:nvPr/>
        </p:nvGraphicFramePr>
        <p:xfrm>
          <a:off x="-108520" y="1268760"/>
          <a:ext cx="9144000" cy="5301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9050"/>
            <a:ext cx="916305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395536" y="2708920"/>
            <a:ext cx="8316416" cy="72231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800" cap="all" dirty="0" err="1" smtClean="0">
                <a:latin typeface="Constantia" pitchFamily="18" charset="0"/>
                <a:ea typeface="+mj-ea"/>
                <a:cs typeface="Arial" charset="0"/>
              </a:rPr>
              <a:t>O</a:t>
            </a:r>
            <a:r>
              <a:rPr lang="en-GB" sz="3600" cap="all" dirty="0" err="1" smtClean="0">
                <a:latin typeface="Constantia" pitchFamily="18" charset="0"/>
                <a:ea typeface="+mj-ea"/>
                <a:cs typeface="Arial" charset="0"/>
              </a:rPr>
              <a:t>portunidades</a:t>
            </a:r>
            <a:r>
              <a:rPr lang="en-GB" sz="3600" cap="all" dirty="0" smtClean="0">
                <a:latin typeface="Constantia" pitchFamily="18" charset="0"/>
                <a:ea typeface="+mj-ea"/>
                <a:cs typeface="Arial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800" cap="all" dirty="0" smtClean="0">
                <a:latin typeface="Constantia" pitchFamily="18" charset="0"/>
                <a:ea typeface="+mj-ea"/>
                <a:cs typeface="Arial" charset="0"/>
              </a:rPr>
              <a:t>V</a:t>
            </a:r>
            <a:r>
              <a:rPr lang="en-GB" sz="4000" cap="all" dirty="0" smtClean="0">
                <a:latin typeface="Constantia" pitchFamily="18" charset="0"/>
                <a:ea typeface="+mj-ea"/>
                <a:cs typeface="Arial" charset="0"/>
              </a:rPr>
              <a:t>alle</a:t>
            </a:r>
            <a:r>
              <a:rPr lang="en-GB" sz="4800" cap="all" dirty="0" smtClean="0">
                <a:latin typeface="Constantia" pitchFamily="18" charset="0"/>
                <a:ea typeface="+mj-ea"/>
                <a:cs typeface="Arial" charset="0"/>
              </a:rPr>
              <a:t> </a:t>
            </a:r>
            <a:r>
              <a:rPr lang="en-GB" sz="4000" cap="all" dirty="0" smtClean="0">
                <a:latin typeface="Constantia" pitchFamily="18" charset="0"/>
                <a:ea typeface="+mj-ea"/>
                <a:cs typeface="Arial" charset="0"/>
              </a:rPr>
              <a:t>del</a:t>
            </a:r>
            <a:r>
              <a:rPr lang="en-GB" sz="4800" cap="all" dirty="0" smtClean="0">
                <a:latin typeface="Constantia" pitchFamily="18" charset="0"/>
                <a:ea typeface="+mj-ea"/>
                <a:cs typeface="Arial" charset="0"/>
              </a:rPr>
              <a:t> </a:t>
            </a:r>
            <a:r>
              <a:rPr lang="en-GB" sz="4800" cap="all" dirty="0" err="1" smtClean="0">
                <a:latin typeface="Constantia" pitchFamily="18" charset="0"/>
                <a:ea typeface="+mj-ea"/>
                <a:cs typeface="Arial" charset="0"/>
              </a:rPr>
              <a:t>c</a:t>
            </a:r>
            <a:r>
              <a:rPr lang="en-GB" sz="4000" cap="all" dirty="0" err="1" smtClean="0">
                <a:latin typeface="Constantia" pitchFamily="18" charset="0"/>
                <a:ea typeface="+mj-ea"/>
                <a:cs typeface="Arial" charset="0"/>
              </a:rPr>
              <a:t>auca</a:t>
            </a:r>
            <a:endParaRPr lang="en-GB" sz="3600" cap="all" dirty="0" smtClean="0">
              <a:latin typeface="Constantia" pitchFamily="18" charset="0"/>
              <a:ea typeface="+mj-ea"/>
              <a:cs typeface="Arial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132760" y="189784"/>
            <a:ext cx="1656184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50" kern="900" cap="small" dirty="0" smtClean="0">
                <a:latin typeface="Helvetica" pitchFamily="34" charset="0"/>
              </a:rPr>
              <a:t>Oficina para el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Aprovechamiento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del TLC con EEUU</a:t>
            </a:r>
            <a:endParaRPr lang="es-ES" sz="1250" kern="900" cap="small" dirty="0"/>
          </a:p>
        </p:txBody>
      </p:sp>
      <p:grpSp>
        <p:nvGrpSpPr>
          <p:cNvPr id="2" name="17 Grupo"/>
          <p:cNvGrpSpPr/>
          <p:nvPr/>
        </p:nvGrpSpPr>
        <p:grpSpPr>
          <a:xfrm>
            <a:off x="179512" y="242360"/>
            <a:ext cx="1024016" cy="576064"/>
            <a:chOff x="179512" y="242360"/>
            <a:chExt cx="1024016" cy="576064"/>
          </a:xfrm>
        </p:grpSpPr>
        <p:grpSp>
          <p:nvGrpSpPr>
            <p:cNvPr id="3" name="11 Grupo"/>
            <p:cNvGrpSpPr/>
            <p:nvPr/>
          </p:nvGrpSpPr>
          <p:grpSpPr>
            <a:xfrm>
              <a:off x="179512" y="242360"/>
              <a:ext cx="1008112" cy="576064"/>
              <a:chOff x="179512" y="116632"/>
              <a:chExt cx="1008112" cy="576064"/>
            </a:xfrm>
          </p:grpSpPr>
          <p:grpSp>
            <p:nvGrpSpPr>
              <p:cNvPr id="4" name="9 Grupo"/>
              <p:cNvGrpSpPr/>
              <p:nvPr/>
            </p:nvGrpSpPr>
            <p:grpSpPr>
              <a:xfrm>
                <a:off x="179512" y="116632"/>
                <a:ext cx="1008112" cy="540643"/>
                <a:chOff x="107504" y="188640"/>
                <a:chExt cx="1008112" cy="540643"/>
              </a:xfrm>
            </p:grpSpPr>
            <p:pic>
              <p:nvPicPr>
                <p:cNvPr id="15" name="Picture 2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107504" y="188640"/>
                  <a:ext cx="566500" cy="54064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6" name="Picture 3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 l="7875" r="11917"/>
                <a:stretch>
                  <a:fillRect/>
                </a:stretch>
              </p:blipFill>
              <p:spPr bwMode="auto">
                <a:xfrm>
                  <a:off x="630943" y="188640"/>
                  <a:ext cx="484673" cy="51578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sp>
            <p:nvSpPr>
              <p:cNvPr id="14" name="13 Rectángulo"/>
              <p:cNvSpPr/>
              <p:nvPr/>
            </p:nvSpPr>
            <p:spPr>
              <a:xfrm>
                <a:off x="251520" y="620688"/>
                <a:ext cx="936104" cy="7200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sp>
          <p:nvSpPr>
            <p:cNvPr id="17" name="16 Rectángulo"/>
            <p:cNvSpPr/>
            <p:nvPr/>
          </p:nvSpPr>
          <p:spPr>
            <a:xfrm>
              <a:off x="1131520" y="716992"/>
              <a:ext cx="72008" cy="720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6305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0 CuadroTexto"/>
          <p:cNvSpPr txBox="1"/>
          <p:nvPr/>
        </p:nvSpPr>
        <p:spPr>
          <a:xfrm>
            <a:off x="1132760" y="189784"/>
            <a:ext cx="1656184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50" kern="900" cap="small" dirty="0" smtClean="0">
                <a:latin typeface="Helvetica" pitchFamily="34" charset="0"/>
              </a:rPr>
              <a:t>Oficina para el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Aprovechamiento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del TLC con EEUU</a:t>
            </a:r>
            <a:endParaRPr lang="es-ES" sz="1250" kern="900" cap="small" dirty="0"/>
          </a:p>
        </p:txBody>
      </p:sp>
      <p:grpSp>
        <p:nvGrpSpPr>
          <p:cNvPr id="2" name="17 Grupo"/>
          <p:cNvGrpSpPr/>
          <p:nvPr/>
        </p:nvGrpSpPr>
        <p:grpSpPr>
          <a:xfrm>
            <a:off x="179512" y="242360"/>
            <a:ext cx="1024016" cy="576064"/>
            <a:chOff x="179512" y="242360"/>
            <a:chExt cx="1024016" cy="576064"/>
          </a:xfrm>
        </p:grpSpPr>
        <p:grpSp>
          <p:nvGrpSpPr>
            <p:cNvPr id="3" name="11 Grupo"/>
            <p:cNvGrpSpPr/>
            <p:nvPr/>
          </p:nvGrpSpPr>
          <p:grpSpPr>
            <a:xfrm>
              <a:off x="179512" y="242360"/>
              <a:ext cx="1008112" cy="576064"/>
              <a:chOff x="179512" y="116632"/>
              <a:chExt cx="1008112" cy="576064"/>
            </a:xfrm>
          </p:grpSpPr>
          <p:grpSp>
            <p:nvGrpSpPr>
              <p:cNvPr id="4" name="9 Grupo"/>
              <p:cNvGrpSpPr/>
              <p:nvPr/>
            </p:nvGrpSpPr>
            <p:grpSpPr>
              <a:xfrm>
                <a:off x="179512" y="116632"/>
                <a:ext cx="1008112" cy="540643"/>
                <a:chOff x="107504" y="188640"/>
                <a:chExt cx="1008112" cy="540643"/>
              </a:xfrm>
            </p:grpSpPr>
            <p:pic>
              <p:nvPicPr>
                <p:cNvPr id="15" name="Picture 2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107504" y="188640"/>
                  <a:ext cx="566500" cy="54064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6" name="Picture 3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 l="7875" r="11917"/>
                <a:stretch>
                  <a:fillRect/>
                </a:stretch>
              </p:blipFill>
              <p:spPr bwMode="auto">
                <a:xfrm>
                  <a:off x="630943" y="188640"/>
                  <a:ext cx="484673" cy="51578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sp>
            <p:nvSpPr>
              <p:cNvPr id="14" name="13 Rectángulo"/>
              <p:cNvSpPr/>
              <p:nvPr/>
            </p:nvSpPr>
            <p:spPr>
              <a:xfrm>
                <a:off x="251520" y="620688"/>
                <a:ext cx="936104" cy="7200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sp>
          <p:nvSpPr>
            <p:cNvPr id="17" name="16 Rectángulo"/>
            <p:cNvSpPr/>
            <p:nvPr/>
          </p:nvSpPr>
          <p:spPr>
            <a:xfrm>
              <a:off x="1131520" y="716992"/>
              <a:ext cx="72008" cy="720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086952" y="908720"/>
            <a:ext cx="503201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Valle: e</a:t>
            </a: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structura de la producción industrial, 2011</a:t>
            </a:r>
            <a:endParaRPr kumimoji="0" lang="es-E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" name="Rectangle 1"/>
          <p:cNvSpPr>
            <a:spLocks noChangeArrowheads="1"/>
          </p:cNvSpPr>
          <p:nvPr/>
        </p:nvSpPr>
        <p:spPr bwMode="auto">
          <a:xfrm>
            <a:off x="-36512" y="6562218"/>
            <a:ext cx="213911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Fuente: Dane, cálculos propios</a:t>
            </a:r>
            <a:endParaRPr kumimoji="0" lang="es-ES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8528" y="1268760"/>
            <a:ext cx="9152528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" name="Title 1"/>
          <p:cNvSpPr txBox="1">
            <a:spLocks/>
          </p:cNvSpPr>
          <p:nvPr/>
        </p:nvSpPr>
        <p:spPr>
          <a:xfrm>
            <a:off x="3491880" y="188640"/>
            <a:ext cx="5940152" cy="72231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800" cap="small" noProof="0" dirty="0" smtClean="0">
                <a:solidFill>
                  <a:schemeClr val="tx2">
                    <a:lumMod val="75000"/>
                  </a:schemeClr>
                </a:solidFill>
                <a:latin typeface="Constantia" pitchFamily="18" charset="0"/>
                <a:ea typeface="+mj-ea"/>
                <a:cs typeface="Arial" charset="0"/>
              </a:rPr>
              <a:t>¿</a:t>
            </a:r>
            <a:r>
              <a:rPr lang="en-GB" sz="4800" cap="small" noProof="0" dirty="0" err="1" smtClean="0">
                <a:solidFill>
                  <a:schemeClr val="tx2">
                    <a:lumMod val="75000"/>
                  </a:schemeClr>
                </a:solidFill>
                <a:latin typeface="Constantia" pitchFamily="18" charset="0"/>
                <a:ea typeface="+mj-ea"/>
                <a:cs typeface="Arial" charset="0"/>
              </a:rPr>
              <a:t>Cómo</a:t>
            </a:r>
            <a:r>
              <a:rPr lang="en-GB" sz="4800" cap="small" noProof="0" dirty="0" smtClean="0">
                <a:solidFill>
                  <a:schemeClr val="tx2">
                    <a:lumMod val="75000"/>
                  </a:schemeClr>
                </a:solidFill>
                <a:latin typeface="Constantia" pitchFamily="18" charset="0"/>
                <a:ea typeface="+mj-ea"/>
                <a:cs typeface="Arial" charset="0"/>
              </a:rPr>
              <a:t> </a:t>
            </a:r>
            <a:r>
              <a:rPr lang="en-GB" sz="4800" cap="small" dirty="0" err="1" smtClean="0">
                <a:solidFill>
                  <a:schemeClr val="tx2">
                    <a:lumMod val="75000"/>
                  </a:schemeClr>
                </a:solidFill>
                <a:latin typeface="Constantia" pitchFamily="18" charset="0"/>
                <a:ea typeface="+mj-ea"/>
                <a:cs typeface="Arial" charset="0"/>
              </a:rPr>
              <a:t>E</a:t>
            </a:r>
            <a:r>
              <a:rPr lang="en-GB" sz="4800" cap="small" noProof="0" dirty="0" err="1" smtClean="0">
                <a:solidFill>
                  <a:schemeClr val="tx2">
                    <a:lumMod val="75000"/>
                  </a:schemeClr>
                </a:solidFill>
                <a:latin typeface="Constantia" pitchFamily="18" charset="0"/>
                <a:ea typeface="+mj-ea"/>
                <a:cs typeface="Arial" charset="0"/>
              </a:rPr>
              <a:t>stamos</a:t>
            </a:r>
            <a:r>
              <a:rPr lang="en-GB" sz="4800" cap="small" noProof="0" dirty="0" smtClean="0">
                <a:solidFill>
                  <a:schemeClr val="tx2">
                    <a:lumMod val="75000"/>
                  </a:schemeClr>
                </a:solidFill>
                <a:latin typeface="Constantia" pitchFamily="18" charset="0"/>
                <a:ea typeface="+mj-ea"/>
                <a:cs typeface="Arial" charset="0"/>
              </a:rPr>
              <a:t>?</a:t>
            </a:r>
            <a:endParaRPr lang="en-GB" sz="4000" cap="small" noProof="0" dirty="0" smtClean="0">
              <a:solidFill>
                <a:schemeClr val="tx2">
                  <a:lumMod val="75000"/>
                </a:schemeClr>
              </a:solidFill>
              <a:latin typeface="Constantia" pitchFamily="18" charset="0"/>
              <a:ea typeface="+mj-ea"/>
              <a:cs typeface="Arial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500" b="0" i="0" u="none" strike="noStrike" kern="1200" cap="all" spc="0" normalizeH="0" dirty="0">
              <a:ln>
                <a:noFill/>
              </a:ln>
              <a:solidFill>
                <a:srgbClr val="265A9A"/>
              </a:solidFill>
              <a:effectLst/>
              <a:uLnTx/>
              <a:uFillTx/>
              <a:latin typeface="Constantia" pitchFamily="18" charset="0"/>
              <a:ea typeface="+mj-ea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6305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6512" y="1268760"/>
            <a:ext cx="8928992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10 CuadroTexto"/>
          <p:cNvSpPr txBox="1"/>
          <p:nvPr/>
        </p:nvSpPr>
        <p:spPr>
          <a:xfrm>
            <a:off x="1132760" y="189784"/>
            <a:ext cx="1656184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50" kern="900" cap="small" dirty="0" smtClean="0">
                <a:latin typeface="Helvetica" pitchFamily="34" charset="0"/>
              </a:rPr>
              <a:t>Oficina para el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Aprovechamiento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del TLC con EEUU</a:t>
            </a:r>
            <a:endParaRPr lang="es-ES" sz="1250" kern="900" cap="small" dirty="0"/>
          </a:p>
        </p:txBody>
      </p:sp>
      <p:grpSp>
        <p:nvGrpSpPr>
          <p:cNvPr id="2" name="17 Grupo"/>
          <p:cNvGrpSpPr/>
          <p:nvPr/>
        </p:nvGrpSpPr>
        <p:grpSpPr>
          <a:xfrm>
            <a:off x="179512" y="242360"/>
            <a:ext cx="1024016" cy="576064"/>
            <a:chOff x="179512" y="242360"/>
            <a:chExt cx="1024016" cy="576064"/>
          </a:xfrm>
        </p:grpSpPr>
        <p:grpSp>
          <p:nvGrpSpPr>
            <p:cNvPr id="3" name="11 Grupo"/>
            <p:cNvGrpSpPr/>
            <p:nvPr/>
          </p:nvGrpSpPr>
          <p:grpSpPr>
            <a:xfrm>
              <a:off x="179512" y="242360"/>
              <a:ext cx="1008112" cy="576064"/>
              <a:chOff x="179512" y="116632"/>
              <a:chExt cx="1008112" cy="576064"/>
            </a:xfrm>
          </p:grpSpPr>
          <p:grpSp>
            <p:nvGrpSpPr>
              <p:cNvPr id="4" name="9 Grupo"/>
              <p:cNvGrpSpPr/>
              <p:nvPr/>
            </p:nvGrpSpPr>
            <p:grpSpPr>
              <a:xfrm>
                <a:off x="179512" y="116632"/>
                <a:ext cx="1008112" cy="540643"/>
                <a:chOff x="107504" y="188640"/>
                <a:chExt cx="1008112" cy="540643"/>
              </a:xfrm>
            </p:grpSpPr>
            <p:pic>
              <p:nvPicPr>
                <p:cNvPr id="15" name="Picture 2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107504" y="188640"/>
                  <a:ext cx="566500" cy="54064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6" name="Picture 3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 l="7875" r="11917"/>
                <a:stretch>
                  <a:fillRect/>
                </a:stretch>
              </p:blipFill>
              <p:spPr bwMode="auto">
                <a:xfrm>
                  <a:off x="630943" y="188640"/>
                  <a:ext cx="484673" cy="51578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sp>
            <p:nvSpPr>
              <p:cNvPr id="14" name="13 Rectángulo"/>
              <p:cNvSpPr/>
              <p:nvPr/>
            </p:nvSpPr>
            <p:spPr>
              <a:xfrm>
                <a:off x="251520" y="620688"/>
                <a:ext cx="936104" cy="7200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sp>
          <p:nvSpPr>
            <p:cNvPr id="17" name="16 Rectángulo"/>
            <p:cNvSpPr/>
            <p:nvPr/>
          </p:nvSpPr>
          <p:spPr>
            <a:xfrm>
              <a:off x="1131520" y="716992"/>
              <a:ext cx="72008" cy="720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086952" y="908720"/>
            <a:ext cx="503201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Valle: e</a:t>
            </a: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structura de la producción industrial, 2011</a:t>
            </a:r>
            <a:endParaRPr kumimoji="0" lang="es-E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" name="Rectangle 1"/>
          <p:cNvSpPr>
            <a:spLocks noChangeArrowheads="1"/>
          </p:cNvSpPr>
          <p:nvPr/>
        </p:nvSpPr>
        <p:spPr bwMode="auto">
          <a:xfrm>
            <a:off x="-36512" y="6562218"/>
            <a:ext cx="213911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Fuente: Dane, cálculos propios</a:t>
            </a:r>
            <a:endParaRPr kumimoji="0" lang="es-ES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4283968" y="1340768"/>
            <a:ext cx="4932040" cy="51125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4211960" y="1340768"/>
            <a:ext cx="50405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1600" dirty="0" err="1" smtClean="0"/>
              <a:t>Johnson&amp;Johnson</a:t>
            </a:r>
            <a:r>
              <a:rPr lang="es-ES" sz="1600" dirty="0" smtClean="0"/>
              <a:t>, Baxter, </a:t>
            </a:r>
            <a:r>
              <a:rPr lang="es-ES" sz="1600" dirty="0" err="1" smtClean="0"/>
              <a:t>Lafrancol</a:t>
            </a:r>
            <a:r>
              <a:rPr lang="es-ES" sz="1600" dirty="0" smtClean="0"/>
              <a:t>, Colgate-Palmolive</a:t>
            </a:r>
            <a:endParaRPr lang="es-ES" sz="1600" dirty="0"/>
          </a:p>
        </p:txBody>
      </p:sp>
      <p:sp>
        <p:nvSpPr>
          <p:cNvPr id="21" name="20 CuadroTexto"/>
          <p:cNvSpPr txBox="1"/>
          <p:nvPr/>
        </p:nvSpPr>
        <p:spPr>
          <a:xfrm>
            <a:off x="4211960" y="1578278"/>
            <a:ext cx="47880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1600" dirty="0" err="1" smtClean="0"/>
              <a:t>Incauca</a:t>
            </a:r>
            <a:r>
              <a:rPr lang="es-ES" sz="1600" dirty="0" smtClean="0"/>
              <a:t>, </a:t>
            </a:r>
            <a:r>
              <a:rPr lang="es-ES" sz="1600" dirty="0" err="1" smtClean="0"/>
              <a:t>Riopaila</a:t>
            </a:r>
            <a:r>
              <a:rPr lang="es-ES" sz="1600" dirty="0" smtClean="0"/>
              <a:t> Castilla, Providencia, Manuelita</a:t>
            </a:r>
            <a:endParaRPr lang="es-ES" sz="1600" dirty="0"/>
          </a:p>
        </p:txBody>
      </p:sp>
      <p:sp>
        <p:nvSpPr>
          <p:cNvPr id="22" name="21 CuadroTexto"/>
          <p:cNvSpPr txBox="1"/>
          <p:nvPr/>
        </p:nvSpPr>
        <p:spPr>
          <a:xfrm>
            <a:off x="4211960" y="1794302"/>
            <a:ext cx="47880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1600" dirty="0" smtClean="0"/>
              <a:t>Colombina, </a:t>
            </a:r>
            <a:r>
              <a:rPr lang="es-ES" sz="1600" dirty="0" err="1" smtClean="0"/>
              <a:t>Cadbury</a:t>
            </a:r>
            <a:r>
              <a:rPr lang="es-ES" sz="1600" dirty="0" smtClean="0"/>
              <a:t>-Adams, </a:t>
            </a:r>
            <a:r>
              <a:rPr lang="es-ES" sz="1600" dirty="0" err="1" smtClean="0"/>
              <a:t>Aldor</a:t>
            </a:r>
            <a:r>
              <a:rPr lang="es-ES" sz="1600" dirty="0" smtClean="0"/>
              <a:t>, </a:t>
            </a:r>
            <a:r>
              <a:rPr lang="es-ES" sz="1600" dirty="0" err="1" smtClean="0"/>
              <a:t>Calsa</a:t>
            </a:r>
            <a:r>
              <a:rPr lang="es-ES" sz="1600" dirty="0" smtClean="0"/>
              <a:t>, Ramo</a:t>
            </a:r>
            <a:endParaRPr lang="es-ES" sz="1600" dirty="0"/>
          </a:p>
        </p:txBody>
      </p:sp>
      <p:sp>
        <p:nvSpPr>
          <p:cNvPr id="23" name="22 CuadroTexto"/>
          <p:cNvSpPr txBox="1"/>
          <p:nvPr/>
        </p:nvSpPr>
        <p:spPr>
          <a:xfrm>
            <a:off x="4211960" y="2010326"/>
            <a:ext cx="47880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1600" dirty="0" err="1" smtClean="0"/>
              <a:t>Corn</a:t>
            </a:r>
            <a:r>
              <a:rPr lang="es-ES" sz="1600" dirty="0" smtClean="0"/>
              <a:t> </a:t>
            </a:r>
            <a:r>
              <a:rPr lang="es-ES" sz="1600" dirty="0" err="1" smtClean="0"/>
              <a:t>prods</a:t>
            </a:r>
            <a:r>
              <a:rPr lang="es-ES" sz="1600" dirty="0" smtClean="0"/>
              <a:t>., Harinera del Valle, Arrocera Esmeralda</a:t>
            </a:r>
            <a:endParaRPr lang="es-ES" sz="1600" dirty="0"/>
          </a:p>
        </p:txBody>
      </p:sp>
      <p:sp>
        <p:nvSpPr>
          <p:cNvPr id="24" name="23 CuadroTexto"/>
          <p:cNvSpPr txBox="1"/>
          <p:nvPr/>
        </p:nvSpPr>
        <p:spPr>
          <a:xfrm>
            <a:off x="4211960" y="2226350"/>
            <a:ext cx="47880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1600" dirty="0" smtClean="0"/>
              <a:t>Cartón de Colombia, </a:t>
            </a:r>
            <a:r>
              <a:rPr lang="es-ES" sz="1600" dirty="0" err="1" smtClean="0"/>
              <a:t>Propal</a:t>
            </a:r>
            <a:r>
              <a:rPr lang="es-ES" sz="1600" dirty="0" smtClean="0"/>
              <a:t>, Carvajal, Bates, </a:t>
            </a:r>
            <a:r>
              <a:rPr lang="es-ES" sz="1600" dirty="0" err="1" smtClean="0"/>
              <a:t>Sonoco</a:t>
            </a:r>
            <a:endParaRPr lang="es-ES" sz="1600" dirty="0"/>
          </a:p>
        </p:txBody>
      </p:sp>
      <p:sp>
        <p:nvSpPr>
          <p:cNvPr id="25" name="24 CuadroTexto"/>
          <p:cNvSpPr txBox="1"/>
          <p:nvPr/>
        </p:nvSpPr>
        <p:spPr>
          <a:xfrm>
            <a:off x="4211960" y="2442374"/>
            <a:ext cx="47880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1600" dirty="0" err="1" smtClean="0"/>
              <a:t>Bavaria</a:t>
            </a:r>
            <a:endParaRPr lang="es-ES" sz="1600" dirty="0"/>
          </a:p>
        </p:txBody>
      </p:sp>
      <p:sp>
        <p:nvSpPr>
          <p:cNvPr id="26" name="25 CuadroTexto"/>
          <p:cNvSpPr txBox="1"/>
          <p:nvPr/>
        </p:nvSpPr>
        <p:spPr>
          <a:xfrm>
            <a:off x="4211960" y="2658398"/>
            <a:ext cx="47880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1600" dirty="0" smtClean="0"/>
              <a:t>Alimentos del Valle, Quesos la Florida, </a:t>
            </a:r>
            <a:r>
              <a:rPr lang="es-ES" sz="1600" dirty="0" err="1" smtClean="0"/>
              <a:t>Ventolini</a:t>
            </a:r>
            <a:endParaRPr lang="es-ES" sz="1600" dirty="0"/>
          </a:p>
        </p:txBody>
      </p:sp>
      <p:sp>
        <p:nvSpPr>
          <p:cNvPr id="27" name="26 CuadroTexto"/>
          <p:cNvSpPr txBox="1"/>
          <p:nvPr/>
        </p:nvSpPr>
        <p:spPr>
          <a:xfrm>
            <a:off x="4211960" y="2874422"/>
            <a:ext cx="47880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1600" dirty="0" err="1" smtClean="0"/>
              <a:t>Assenda</a:t>
            </a:r>
            <a:r>
              <a:rPr lang="es-ES" sz="1600" dirty="0" smtClean="0"/>
              <a:t>, Carvajal, </a:t>
            </a:r>
            <a:r>
              <a:rPr lang="es-ES" sz="1600" dirty="0" err="1" smtClean="0"/>
              <a:t>Cargraphics</a:t>
            </a:r>
            <a:r>
              <a:rPr lang="es-ES" sz="1600" dirty="0" smtClean="0"/>
              <a:t>, Los Andes, </a:t>
            </a:r>
            <a:r>
              <a:rPr lang="es-ES" sz="1600" dirty="0" err="1" smtClean="0"/>
              <a:t>Plasticar</a:t>
            </a:r>
            <a:endParaRPr lang="es-ES" sz="1600" dirty="0"/>
          </a:p>
        </p:txBody>
      </p:sp>
      <p:sp>
        <p:nvSpPr>
          <p:cNvPr id="28" name="27 CuadroTexto"/>
          <p:cNvSpPr txBox="1"/>
          <p:nvPr/>
        </p:nvSpPr>
        <p:spPr>
          <a:xfrm>
            <a:off x="4211960" y="3090446"/>
            <a:ext cx="47880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1600" dirty="0" smtClean="0"/>
              <a:t>Fundiciones Universo, Ramírez, Giraldo y Duque </a:t>
            </a:r>
            <a:endParaRPr lang="es-ES" sz="1600" dirty="0"/>
          </a:p>
        </p:txBody>
      </p:sp>
      <p:sp>
        <p:nvSpPr>
          <p:cNvPr id="29" name="28 CuadroTexto"/>
          <p:cNvSpPr txBox="1"/>
          <p:nvPr/>
        </p:nvSpPr>
        <p:spPr>
          <a:xfrm>
            <a:off x="4211960" y="3306470"/>
            <a:ext cx="47880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1600" dirty="0" err="1" smtClean="0"/>
              <a:t>Quimpac</a:t>
            </a:r>
            <a:r>
              <a:rPr lang="es-ES" sz="1600" dirty="0" smtClean="0"/>
              <a:t>, </a:t>
            </a:r>
            <a:r>
              <a:rPr lang="es-ES" sz="1600" dirty="0" err="1" smtClean="0"/>
              <a:t>Kimel</a:t>
            </a:r>
            <a:r>
              <a:rPr lang="es-ES" sz="1600" dirty="0" smtClean="0"/>
              <a:t>, </a:t>
            </a:r>
            <a:r>
              <a:rPr lang="es-ES" sz="1600" dirty="0" err="1" smtClean="0"/>
              <a:t>Agrotecnia</a:t>
            </a:r>
            <a:r>
              <a:rPr lang="es-ES" sz="1600" dirty="0" smtClean="0"/>
              <a:t>, Salazar Girón</a:t>
            </a:r>
            <a:endParaRPr lang="es-ES" sz="1600" dirty="0"/>
          </a:p>
        </p:txBody>
      </p:sp>
      <p:sp>
        <p:nvSpPr>
          <p:cNvPr id="30" name="29 CuadroTexto"/>
          <p:cNvSpPr txBox="1"/>
          <p:nvPr/>
        </p:nvSpPr>
        <p:spPr>
          <a:xfrm>
            <a:off x="4211960" y="3522494"/>
            <a:ext cx="47880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1600" dirty="0" smtClean="0"/>
              <a:t>Aceites Manuelita, Grasas, Concentrados, CI Yumbo</a:t>
            </a:r>
            <a:endParaRPr lang="es-ES" sz="1600" dirty="0"/>
          </a:p>
        </p:txBody>
      </p:sp>
      <p:sp>
        <p:nvSpPr>
          <p:cNvPr id="31" name="30 CuadroTexto"/>
          <p:cNvSpPr txBox="1"/>
          <p:nvPr/>
        </p:nvSpPr>
        <p:spPr>
          <a:xfrm>
            <a:off x="4211960" y="3738518"/>
            <a:ext cx="4860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1600" dirty="0" err="1" smtClean="0"/>
              <a:t>Rimax</a:t>
            </a:r>
            <a:r>
              <a:rPr lang="es-ES" sz="1600" dirty="0" smtClean="0"/>
              <a:t>, </a:t>
            </a:r>
            <a:r>
              <a:rPr lang="es-ES" sz="1600" dirty="0" err="1" smtClean="0"/>
              <a:t>Plast</a:t>
            </a:r>
            <a:r>
              <a:rPr lang="es-ES" sz="1600" dirty="0" smtClean="0"/>
              <a:t>. Especiales, </a:t>
            </a:r>
            <a:r>
              <a:rPr lang="es-ES" sz="1600" dirty="0" err="1" smtClean="0"/>
              <a:t>Amcor</a:t>
            </a:r>
            <a:r>
              <a:rPr lang="es-ES" sz="1600" dirty="0" smtClean="0"/>
              <a:t>, </a:t>
            </a:r>
            <a:r>
              <a:rPr lang="es-ES" sz="1600" dirty="0" err="1" smtClean="0"/>
              <a:t>Tecnoplast</a:t>
            </a:r>
            <a:r>
              <a:rPr lang="es-ES" sz="1600" dirty="0" smtClean="0"/>
              <a:t>, Tubos </a:t>
            </a:r>
            <a:r>
              <a:rPr lang="es-ES" sz="1600" dirty="0" err="1" smtClean="0"/>
              <a:t>occ</a:t>
            </a:r>
            <a:r>
              <a:rPr lang="es-ES" sz="1600" dirty="0" smtClean="0"/>
              <a:t>.</a:t>
            </a:r>
            <a:endParaRPr lang="es-ES" sz="1600" dirty="0"/>
          </a:p>
        </p:txBody>
      </p:sp>
      <p:sp>
        <p:nvSpPr>
          <p:cNvPr id="32" name="31 CuadroTexto"/>
          <p:cNvSpPr txBox="1"/>
          <p:nvPr/>
        </p:nvSpPr>
        <p:spPr>
          <a:xfrm>
            <a:off x="4211960" y="3954542"/>
            <a:ext cx="47880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1600" dirty="0" err="1" smtClean="0"/>
              <a:t>Ind</a:t>
            </a:r>
            <a:r>
              <a:rPr lang="es-ES" sz="1600" dirty="0" smtClean="0"/>
              <a:t>. Col. de Llantas, </a:t>
            </a:r>
            <a:r>
              <a:rPr lang="es-ES" sz="1600" dirty="0" err="1" smtClean="0"/>
              <a:t>Goodyear</a:t>
            </a:r>
            <a:r>
              <a:rPr lang="es-ES" sz="1600" dirty="0" smtClean="0"/>
              <a:t>, </a:t>
            </a:r>
            <a:r>
              <a:rPr lang="es-ES" sz="1600" dirty="0" err="1" smtClean="0"/>
              <a:t>Rubbermix</a:t>
            </a:r>
            <a:r>
              <a:rPr lang="es-ES" sz="1600" dirty="0" smtClean="0"/>
              <a:t>, </a:t>
            </a:r>
            <a:r>
              <a:rPr lang="es-ES" sz="1600" dirty="0" err="1" smtClean="0"/>
              <a:t>Satecol</a:t>
            </a:r>
            <a:r>
              <a:rPr lang="es-ES" sz="1600" dirty="0" smtClean="0"/>
              <a:t> </a:t>
            </a:r>
            <a:endParaRPr lang="es-ES" sz="1600" dirty="0"/>
          </a:p>
        </p:txBody>
      </p:sp>
      <p:sp>
        <p:nvSpPr>
          <p:cNvPr id="33" name="32 CuadroTexto"/>
          <p:cNvSpPr txBox="1"/>
          <p:nvPr/>
        </p:nvSpPr>
        <p:spPr>
          <a:xfrm>
            <a:off x="4211960" y="4170566"/>
            <a:ext cx="47880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1600" dirty="0" err="1" smtClean="0"/>
              <a:t>Stufio</a:t>
            </a:r>
            <a:r>
              <a:rPr lang="es-ES" sz="1600" dirty="0" smtClean="0"/>
              <a:t> F, </a:t>
            </a:r>
            <a:r>
              <a:rPr lang="es-ES" sz="1600" dirty="0" err="1" smtClean="0"/>
              <a:t>Supertex</a:t>
            </a:r>
            <a:r>
              <a:rPr lang="es-ES" sz="1600" dirty="0" smtClean="0"/>
              <a:t>, </a:t>
            </a:r>
            <a:r>
              <a:rPr lang="es-ES" sz="1600" dirty="0" err="1" smtClean="0"/>
              <a:t>Expres</a:t>
            </a:r>
            <a:r>
              <a:rPr lang="es-ES" sz="1600" dirty="0" smtClean="0"/>
              <a:t> </a:t>
            </a:r>
            <a:r>
              <a:rPr lang="es-ES" sz="1600" dirty="0" err="1" smtClean="0"/>
              <a:t>Quest</a:t>
            </a:r>
            <a:r>
              <a:rPr lang="es-ES" sz="1600" dirty="0" smtClean="0"/>
              <a:t>, </a:t>
            </a:r>
            <a:r>
              <a:rPr lang="es-ES" sz="1600" dirty="0" err="1" smtClean="0"/>
              <a:t>Aritex</a:t>
            </a:r>
            <a:r>
              <a:rPr lang="es-ES" sz="1600" dirty="0" smtClean="0"/>
              <a:t>, </a:t>
            </a:r>
            <a:r>
              <a:rPr lang="es-ES" sz="1600" dirty="0" err="1" smtClean="0"/>
              <a:t>Spataro</a:t>
            </a:r>
            <a:endParaRPr lang="es-ES" sz="1600" dirty="0"/>
          </a:p>
        </p:txBody>
      </p:sp>
      <p:sp>
        <p:nvSpPr>
          <p:cNvPr id="34" name="33 CuadroTexto"/>
          <p:cNvSpPr txBox="1"/>
          <p:nvPr/>
        </p:nvSpPr>
        <p:spPr>
          <a:xfrm>
            <a:off x="4211960" y="4386590"/>
            <a:ext cx="47880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1600" dirty="0" err="1" smtClean="0"/>
              <a:t>Impadoc</a:t>
            </a:r>
            <a:r>
              <a:rPr lang="es-ES" sz="1600" dirty="0" smtClean="0"/>
              <a:t>, </a:t>
            </a:r>
            <a:r>
              <a:rPr lang="es-ES" sz="1600" dirty="0" err="1" smtClean="0"/>
              <a:t>Thermal</a:t>
            </a:r>
            <a:r>
              <a:rPr lang="es-ES" sz="1600" dirty="0" smtClean="0"/>
              <a:t> </a:t>
            </a:r>
            <a:r>
              <a:rPr lang="es-ES" sz="1600" dirty="0" err="1" smtClean="0"/>
              <a:t>ceramics</a:t>
            </a:r>
            <a:r>
              <a:rPr lang="es-ES" sz="1600" dirty="0" smtClean="0"/>
              <a:t>, Bentonitas, </a:t>
            </a:r>
            <a:r>
              <a:rPr lang="es-ES" sz="1600" dirty="0" err="1" smtClean="0"/>
              <a:t>Postec</a:t>
            </a:r>
            <a:endParaRPr lang="es-ES" sz="1600" dirty="0"/>
          </a:p>
        </p:txBody>
      </p:sp>
      <p:sp>
        <p:nvSpPr>
          <p:cNvPr id="35" name="34 CuadroTexto"/>
          <p:cNvSpPr txBox="1"/>
          <p:nvPr/>
        </p:nvSpPr>
        <p:spPr>
          <a:xfrm>
            <a:off x="4211960" y="4602614"/>
            <a:ext cx="47880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1600" dirty="0" smtClean="0"/>
              <a:t>Aluminio nacional, </a:t>
            </a:r>
            <a:r>
              <a:rPr lang="es-ES" sz="1600" dirty="0" err="1" smtClean="0"/>
              <a:t>Lehner</a:t>
            </a:r>
            <a:r>
              <a:rPr lang="es-ES" sz="1600" dirty="0" smtClean="0"/>
              <a:t>, </a:t>
            </a:r>
            <a:r>
              <a:rPr lang="es-ES" sz="1600" dirty="0" err="1" smtClean="0"/>
              <a:t>Empr</a:t>
            </a:r>
            <a:r>
              <a:rPr lang="es-ES" sz="1600" dirty="0" smtClean="0"/>
              <a:t>. Andina de </a:t>
            </a:r>
            <a:r>
              <a:rPr lang="es-ES" sz="1600" dirty="0" err="1" smtClean="0"/>
              <a:t>herram</a:t>
            </a:r>
            <a:r>
              <a:rPr lang="es-ES" sz="1600" dirty="0" smtClean="0"/>
              <a:t>.</a:t>
            </a:r>
            <a:endParaRPr lang="es-ES" sz="1600" dirty="0"/>
          </a:p>
        </p:txBody>
      </p:sp>
      <p:sp>
        <p:nvSpPr>
          <p:cNvPr id="36" name="35 CuadroTexto"/>
          <p:cNvSpPr txBox="1"/>
          <p:nvPr/>
        </p:nvSpPr>
        <p:spPr>
          <a:xfrm>
            <a:off x="4211960" y="4818638"/>
            <a:ext cx="51845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1600" dirty="0" err="1" smtClean="0"/>
              <a:t>Inval</a:t>
            </a:r>
            <a:r>
              <a:rPr lang="es-ES" sz="1600" dirty="0" smtClean="0"/>
              <a:t>, RTA </a:t>
            </a:r>
            <a:r>
              <a:rPr lang="es-ES" sz="1600" dirty="0" err="1" smtClean="0"/>
              <a:t>Design</a:t>
            </a:r>
            <a:r>
              <a:rPr lang="es-ES" sz="1600" dirty="0" smtClean="0"/>
              <a:t>, Modulares </a:t>
            </a:r>
            <a:r>
              <a:rPr lang="es-ES" sz="1600" dirty="0" err="1" smtClean="0"/>
              <a:t>Lehner</a:t>
            </a:r>
            <a:r>
              <a:rPr lang="es-ES" sz="1600" dirty="0" smtClean="0"/>
              <a:t>, JEP, Dotal</a:t>
            </a:r>
            <a:endParaRPr lang="es-ES" sz="1600" dirty="0"/>
          </a:p>
        </p:txBody>
      </p:sp>
      <p:sp>
        <p:nvSpPr>
          <p:cNvPr id="37" name="36 CuadroTexto"/>
          <p:cNvSpPr txBox="1"/>
          <p:nvPr/>
        </p:nvSpPr>
        <p:spPr>
          <a:xfrm>
            <a:off x="4211960" y="5034662"/>
            <a:ext cx="51845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1600" dirty="0" smtClean="0"/>
              <a:t>Colombina, Harinera del Valle</a:t>
            </a:r>
            <a:endParaRPr lang="es-ES" sz="1600" dirty="0"/>
          </a:p>
        </p:txBody>
      </p:sp>
      <p:sp>
        <p:nvSpPr>
          <p:cNvPr id="38" name="37 CuadroTexto"/>
          <p:cNvSpPr txBox="1"/>
          <p:nvPr/>
        </p:nvSpPr>
        <p:spPr>
          <a:xfrm>
            <a:off x="4211960" y="5250686"/>
            <a:ext cx="51845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1600" dirty="0" smtClean="0"/>
              <a:t>Fabrica </a:t>
            </a:r>
            <a:r>
              <a:rPr lang="es-ES" sz="1600" dirty="0" err="1" smtClean="0"/>
              <a:t>nal</a:t>
            </a:r>
            <a:r>
              <a:rPr lang="es-ES" sz="1600" dirty="0" smtClean="0"/>
              <a:t>. de autopartes, </a:t>
            </a:r>
            <a:r>
              <a:rPr lang="es-ES" sz="1600" dirty="0" err="1" smtClean="0"/>
              <a:t>Jialing</a:t>
            </a:r>
            <a:r>
              <a:rPr lang="es-ES" sz="1600" dirty="0" smtClean="0"/>
              <a:t>, </a:t>
            </a:r>
            <a:r>
              <a:rPr lang="es-ES" sz="1600" dirty="0" err="1" smtClean="0"/>
              <a:t>Aeroandinas</a:t>
            </a:r>
            <a:endParaRPr lang="es-ES" sz="1600" dirty="0"/>
          </a:p>
        </p:txBody>
      </p:sp>
      <p:sp>
        <p:nvSpPr>
          <p:cNvPr id="39" name="38 CuadroTexto"/>
          <p:cNvSpPr txBox="1"/>
          <p:nvPr/>
        </p:nvSpPr>
        <p:spPr>
          <a:xfrm>
            <a:off x="4211960" y="5466710"/>
            <a:ext cx="51845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1600" dirty="0" smtClean="0"/>
              <a:t>Mac, Roy </a:t>
            </a:r>
            <a:r>
              <a:rPr lang="es-ES" sz="1600" dirty="0" err="1" smtClean="0"/>
              <a:t>Alpha</a:t>
            </a:r>
            <a:r>
              <a:rPr lang="es-ES" sz="1600" dirty="0" smtClean="0"/>
              <a:t>, Iluminaciones técnicas, </a:t>
            </a:r>
            <a:r>
              <a:rPr lang="es-ES" sz="1600" dirty="0" err="1" smtClean="0"/>
              <a:t>Celco</a:t>
            </a:r>
            <a:r>
              <a:rPr lang="es-ES" sz="1600" dirty="0" smtClean="0"/>
              <a:t>, </a:t>
            </a:r>
            <a:r>
              <a:rPr lang="es-ES" sz="1600" dirty="0" err="1" smtClean="0"/>
              <a:t>Prixma</a:t>
            </a:r>
            <a:endParaRPr lang="es-ES" sz="1600" dirty="0"/>
          </a:p>
        </p:txBody>
      </p:sp>
      <p:sp>
        <p:nvSpPr>
          <p:cNvPr id="41" name="Title 1"/>
          <p:cNvSpPr txBox="1">
            <a:spLocks/>
          </p:cNvSpPr>
          <p:nvPr/>
        </p:nvSpPr>
        <p:spPr>
          <a:xfrm>
            <a:off x="3491880" y="188640"/>
            <a:ext cx="5940152" cy="72231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800" cap="small" noProof="0" dirty="0" smtClean="0">
                <a:solidFill>
                  <a:schemeClr val="tx2">
                    <a:lumMod val="75000"/>
                  </a:schemeClr>
                </a:solidFill>
                <a:latin typeface="Constantia" pitchFamily="18" charset="0"/>
                <a:ea typeface="+mj-ea"/>
                <a:cs typeface="Arial" charset="0"/>
              </a:rPr>
              <a:t>¿</a:t>
            </a:r>
            <a:r>
              <a:rPr lang="en-GB" sz="4800" cap="small" noProof="0" dirty="0" err="1" smtClean="0">
                <a:solidFill>
                  <a:schemeClr val="tx2">
                    <a:lumMod val="75000"/>
                  </a:schemeClr>
                </a:solidFill>
                <a:latin typeface="Constantia" pitchFamily="18" charset="0"/>
                <a:ea typeface="+mj-ea"/>
                <a:cs typeface="Arial" charset="0"/>
              </a:rPr>
              <a:t>Cómo</a:t>
            </a:r>
            <a:r>
              <a:rPr lang="en-GB" sz="4800" cap="small" noProof="0" dirty="0" smtClean="0">
                <a:solidFill>
                  <a:schemeClr val="tx2">
                    <a:lumMod val="75000"/>
                  </a:schemeClr>
                </a:solidFill>
                <a:latin typeface="Constantia" pitchFamily="18" charset="0"/>
                <a:ea typeface="+mj-ea"/>
                <a:cs typeface="Arial" charset="0"/>
              </a:rPr>
              <a:t> </a:t>
            </a:r>
            <a:r>
              <a:rPr lang="en-GB" sz="4800" cap="small" dirty="0" err="1" smtClean="0">
                <a:solidFill>
                  <a:schemeClr val="tx2">
                    <a:lumMod val="75000"/>
                  </a:schemeClr>
                </a:solidFill>
                <a:latin typeface="Constantia" pitchFamily="18" charset="0"/>
                <a:ea typeface="+mj-ea"/>
                <a:cs typeface="Arial" charset="0"/>
              </a:rPr>
              <a:t>E</a:t>
            </a:r>
            <a:r>
              <a:rPr lang="en-GB" sz="4800" cap="small" noProof="0" dirty="0" err="1" smtClean="0">
                <a:solidFill>
                  <a:schemeClr val="tx2">
                    <a:lumMod val="75000"/>
                  </a:schemeClr>
                </a:solidFill>
                <a:latin typeface="Constantia" pitchFamily="18" charset="0"/>
                <a:ea typeface="+mj-ea"/>
                <a:cs typeface="Arial" charset="0"/>
              </a:rPr>
              <a:t>stamos</a:t>
            </a:r>
            <a:r>
              <a:rPr lang="en-GB" sz="4800" cap="small" noProof="0" dirty="0" smtClean="0">
                <a:solidFill>
                  <a:schemeClr val="tx2">
                    <a:lumMod val="75000"/>
                  </a:schemeClr>
                </a:solidFill>
                <a:latin typeface="Constantia" pitchFamily="18" charset="0"/>
                <a:ea typeface="+mj-ea"/>
                <a:cs typeface="Arial" charset="0"/>
              </a:rPr>
              <a:t>?</a:t>
            </a:r>
            <a:endParaRPr lang="en-GB" sz="4000" cap="small" noProof="0" dirty="0" smtClean="0">
              <a:solidFill>
                <a:schemeClr val="tx2">
                  <a:lumMod val="75000"/>
                </a:schemeClr>
              </a:solidFill>
              <a:latin typeface="Constantia" pitchFamily="18" charset="0"/>
              <a:ea typeface="+mj-ea"/>
              <a:cs typeface="Arial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500" b="0" i="0" u="none" strike="noStrike" kern="1200" cap="all" spc="0" normalizeH="0" dirty="0">
              <a:ln>
                <a:noFill/>
              </a:ln>
              <a:solidFill>
                <a:srgbClr val="265A9A"/>
              </a:solidFill>
              <a:effectLst/>
              <a:uLnTx/>
              <a:uFillTx/>
              <a:latin typeface="Constantia" pitchFamily="18" charset="0"/>
              <a:ea typeface="+mj-ea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63050" cy="687705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</p:pic>
      <p:sp>
        <p:nvSpPr>
          <p:cNvPr id="8" name="7 CuadroTexto"/>
          <p:cNvSpPr txBox="1"/>
          <p:nvPr/>
        </p:nvSpPr>
        <p:spPr>
          <a:xfrm>
            <a:off x="1132760" y="189784"/>
            <a:ext cx="1656184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50" kern="900" cap="small" dirty="0" smtClean="0">
                <a:latin typeface="Helvetica" pitchFamily="34" charset="0"/>
              </a:rPr>
              <a:t>Oficina para el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Aprovechamiento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del TLC </a:t>
            </a:r>
            <a:endParaRPr lang="es-ES" sz="1250" kern="900" cap="small" dirty="0"/>
          </a:p>
        </p:txBody>
      </p:sp>
      <p:grpSp>
        <p:nvGrpSpPr>
          <p:cNvPr id="2" name="17 Grupo"/>
          <p:cNvGrpSpPr/>
          <p:nvPr/>
        </p:nvGrpSpPr>
        <p:grpSpPr>
          <a:xfrm>
            <a:off x="179512" y="242360"/>
            <a:ext cx="1024016" cy="576064"/>
            <a:chOff x="179512" y="242360"/>
            <a:chExt cx="1024016" cy="576064"/>
          </a:xfrm>
        </p:grpSpPr>
        <p:grpSp>
          <p:nvGrpSpPr>
            <p:cNvPr id="3" name="11 Grupo"/>
            <p:cNvGrpSpPr/>
            <p:nvPr/>
          </p:nvGrpSpPr>
          <p:grpSpPr>
            <a:xfrm>
              <a:off x="179512" y="242360"/>
              <a:ext cx="1008112" cy="576064"/>
              <a:chOff x="179512" y="116632"/>
              <a:chExt cx="1008112" cy="576064"/>
            </a:xfrm>
          </p:grpSpPr>
          <p:grpSp>
            <p:nvGrpSpPr>
              <p:cNvPr id="4" name="9 Grupo"/>
              <p:cNvGrpSpPr/>
              <p:nvPr/>
            </p:nvGrpSpPr>
            <p:grpSpPr>
              <a:xfrm>
                <a:off x="179512" y="116632"/>
                <a:ext cx="1008112" cy="540643"/>
                <a:chOff x="107504" y="188640"/>
                <a:chExt cx="1008112" cy="540643"/>
              </a:xfrm>
            </p:grpSpPr>
            <p:pic>
              <p:nvPicPr>
                <p:cNvPr id="14" name="Picture 2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107504" y="188640"/>
                  <a:ext cx="566500" cy="54064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5" name="Picture 3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 l="7875" r="11917"/>
                <a:stretch>
                  <a:fillRect/>
                </a:stretch>
              </p:blipFill>
              <p:spPr bwMode="auto">
                <a:xfrm>
                  <a:off x="630943" y="188640"/>
                  <a:ext cx="484673" cy="51578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sp>
            <p:nvSpPr>
              <p:cNvPr id="13" name="12 Rectángulo"/>
              <p:cNvSpPr/>
              <p:nvPr/>
            </p:nvSpPr>
            <p:spPr>
              <a:xfrm>
                <a:off x="251520" y="620688"/>
                <a:ext cx="936104" cy="7200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sp>
          <p:nvSpPr>
            <p:cNvPr id="11" name="10 Rectángulo"/>
            <p:cNvSpPr/>
            <p:nvPr/>
          </p:nvSpPr>
          <p:spPr>
            <a:xfrm>
              <a:off x="1131520" y="716992"/>
              <a:ext cx="72008" cy="720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6" name="5 CuadroTexto"/>
          <p:cNvSpPr txBox="1"/>
          <p:nvPr/>
        </p:nvSpPr>
        <p:spPr>
          <a:xfrm>
            <a:off x="-36512" y="6608385"/>
            <a:ext cx="36358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Fuente</a:t>
            </a:r>
            <a:r>
              <a:rPr lang="en-US" sz="1200" dirty="0" smtClean="0"/>
              <a:t>: DIAN, </a:t>
            </a:r>
            <a:r>
              <a:rPr lang="en-US" sz="1200" dirty="0" err="1" smtClean="0"/>
              <a:t>cálculos</a:t>
            </a:r>
            <a:r>
              <a:rPr lang="en-US" sz="1200" dirty="0" smtClean="0"/>
              <a:t> </a:t>
            </a:r>
            <a:r>
              <a:rPr lang="en-US" sz="1200" dirty="0" err="1" smtClean="0"/>
              <a:t>propios</a:t>
            </a:r>
            <a:endParaRPr lang="en-US" sz="1200" dirty="0"/>
          </a:p>
        </p:txBody>
      </p:sp>
      <p:sp>
        <p:nvSpPr>
          <p:cNvPr id="19" name="18 Rectángulo"/>
          <p:cNvSpPr/>
          <p:nvPr/>
        </p:nvSpPr>
        <p:spPr>
          <a:xfrm>
            <a:off x="827584" y="764704"/>
            <a:ext cx="77048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cap="all" dirty="0" smtClean="0"/>
              <a:t>E</a:t>
            </a:r>
            <a:r>
              <a:rPr lang="es-ES" b="1" dirty="0" smtClean="0"/>
              <a:t>xportaciones del Valle del Cauca, US$ millones, totales y a EEUU, 2011</a:t>
            </a:r>
            <a:endParaRPr lang="es-ES" b="1" cap="all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0249" y="1189038"/>
            <a:ext cx="9008255" cy="5264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9050"/>
            <a:ext cx="916305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395536" y="2708920"/>
            <a:ext cx="8316416" cy="72231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800" cap="all" dirty="0" err="1" smtClean="0">
                <a:latin typeface="Constantia" pitchFamily="18" charset="0"/>
                <a:ea typeface="+mj-ea"/>
                <a:cs typeface="Arial" charset="0"/>
              </a:rPr>
              <a:t>S</a:t>
            </a:r>
            <a:r>
              <a:rPr lang="en-GB" sz="3600" cap="all" dirty="0" err="1" smtClean="0">
                <a:latin typeface="Constantia" pitchFamily="18" charset="0"/>
                <a:ea typeface="+mj-ea"/>
                <a:cs typeface="Arial" charset="0"/>
              </a:rPr>
              <a:t>ituación</a:t>
            </a:r>
            <a:r>
              <a:rPr lang="en-GB" sz="3600" cap="all" dirty="0" smtClean="0">
                <a:latin typeface="Constantia" pitchFamily="18" charset="0"/>
                <a:ea typeface="+mj-ea"/>
                <a:cs typeface="Arial" charset="0"/>
              </a:rPr>
              <a:t> </a:t>
            </a:r>
            <a:r>
              <a:rPr lang="en-GB" sz="4800" cap="all" dirty="0" smtClean="0">
                <a:latin typeface="Constantia" pitchFamily="18" charset="0"/>
                <a:ea typeface="+mj-ea"/>
                <a:cs typeface="Arial" charset="0"/>
              </a:rPr>
              <a:t>g</a:t>
            </a:r>
            <a:r>
              <a:rPr lang="en-GB" sz="3600" cap="all" dirty="0" smtClean="0">
                <a:latin typeface="Constantia" pitchFamily="18" charset="0"/>
                <a:ea typeface="+mj-ea"/>
                <a:cs typeface="Arial" charset="0"/>
              </a:rPr>
              <a:t>eneral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1132760" y="189784"/>
            <a:ext cx="1656184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50" kern="900" cap="small" dirty="0" smtClean="0">
                <a:latin typeface="Helvetica" pitchFamily="34" charset="0"/>
              </a:rPr>
              <a:t>Oficina para el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Aprovechamiento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del TLC con EEUU</a:t>
            </a:r>
            <a:endParaRPr lang="es-ES" sz="1250" kern="900" cap="small" dirty="0"/>
          </a:p>
        </p:txBody>
      </p:sp>
      <p:grpSp>
        <p:nvGrpSpPr>
          <p:cNvPr id="2" name="17 Grupo"/>
          <p:cNvGrpSpPr/>
          <p:nvPr/>
        </p:nvGrpSpPr>
        <p:grpSpPr>
          <a:xfrm>
            <a:off x="179512" y="242360"/>
            <a:ext cx="1024016" cy="576064"/>
            <a:chOff x="179512" y="242360"/>
            <a:chExt cx="1024016" cy="576064"/>
          </a:xfrm>
        </p:grpSpPr>
        <p:grpSp>
          <p:nvGrpSpPr>
            <p:cNvPr id="3" name="11 Grupo"/>
            <p:cNvGrpSpPr/>
            <p:nvPr/>
          </p:nvGrpSpPr>
          <p:grpSpPr>
            <a:xfrm>
              <a:off x="179512" y="242360"/>
              <a:ext cx="1008112" cy="576064"/>
              <a:chOff x="179512" y="116632"/>
              <a:chExt cx="1008112" cy="576064"/>
            </a:xfrm>
          </p:grpSpPr>
          <p:grpSp>
            <p:nvGrpSpPr>
              <p:cNvPr id="4" name="9 Grupo"/>
              <p:cNvGrpSpPr/>
              <p:nvPr/>
            </p:nvGrpSpPr>
            <p:grpSpPr>
              <a:xfrm>
                <a:off x="179512" y="116632"/>
                <a:ext cx="1008112" cy="540643"/>
                <a:chOff x="107504" y="188640"/>
                <a:chExt cx="1008112" cy="540643"/>
              </a:xfrm>
            </p:grpSpPr>
            <p:pic>
              <p:nvPicPr>
                <p:cNvPr id="15" name="Picture 2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107504" y="188640"/>
                  <a:ext cx="566500" cy="54064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6" name="Picture 3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 l="7875" r="11917"/>
                <a:stretch>
                  <a:fillRect/>
                </a:stretch>
              </p:blipFill>
              <p:spPr bwMode="auto">
                <a:xfrm>
                  <a:off x="630943" y="188640"/>
                  <a:ext cx="484673" cy="51578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sp>
            <p:nvSpPr>
              <p:cNvPr id="14" name="13 Rectángulo"/>
              <p:cNvSpPr/>
              <p:nvPr/>
            </p:nvSpPr>
            <p:spPr>
              <a:xfrm>
                <a:off x="251520" y="620688"/>
                <a:ext cx="936104" cy="7200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sp>
          <p:nvSpPr>
            <p:cNvPr id="17" name="16 Rectángulo"/>
            <p:cNvSpPr/>
            <p:nvPr/>
          </p:nvSpPr>
          <p:spPr>
            <a:xfrm>
              <a:off x="1131520" y="716992"/>
              <a:ext cx="72008" cy="720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63050" cy="687705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</p:pic>
      <p:sp>
        <p:nvSpPr>
          <p:cNvPr id="8" name="7 CuadroTexto"/>
          <p:cNvSpPr txBox="1"/>
          <p:nvPr/>
        </p:nvSpPr>
        <p:spPr>
          <a:xfrm>
            <a:off x="1132760" y="189784"/>
            <a:ext cx="1656184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50" kern="900" cap="small" dirty="0" smtClean="0">
                <a:latin typeface="Helvetica" pitchFamily="34" charset="0"/>
              </a:rPr>
              <a:t>Oficina para el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Aprovechamiento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del TLC </a:t>
            </a:r>
            <a:endParaRPr lang="es-ES" sz="1250" kern="900" cap="small" dirty="0"/>
          </a:p>
        </p:txBody>
      </p:sp>
      <p:grpSp>
        <p:nvGrpSpPr>
          <p:cNvPr id="2" name="17 Grupo"/>
          <p:cNvGrpSpPr/>
          <p:nvPr/>
        </p:nvGrpSpPr>
        <p:grpSpPr>
          <a:xfrm>
            <a:off x="179512" y="242360"/>
            <a:ext cx="1024016" cy="576064"/>
            <a:chOff x="179512" y="242360"/>
            <a:chExt cx="1024016" cy="576064"/>
          </a:xfrm>
        </p:grpSpPr>
        <p:grpSp>
          <p:nvGrpSpPr>
            <p:cNvPr id="3" name="11 Grupo"/>
            <p:cNvGrpSpPr/>
            <p:nvPr/>
          </p:nvGrpSpPr>
          <p:grpSpPr>
            <a:xfrm>
              <a:off x="179512" y="242360"/>
              <a:ext cx="1008112" cy="576064"/>
              <a:chOff x="179512" y="116632"/>
              <a:chExt cx="1008112" cy="576064"/>
            </a:xfrm>
          </p:grpSpPr>
          <p:grpSp>
            <p:nvGrpSpPr>
              <p:cNvPr id="4" name="9 Grupo"/>
              <p:cNvGrpSpPr/>
              <p:nvPr/>
            </p:nvGrpSpPr>
            <p:grpSpPr>
              <a:xfrm>
                <a:off x="179512" y="116632"/>
                <a:ext cx="1008112" cy="540643"/>
                <a:chOff x="107504" y="188640"/>
                <a:chExt cx="1008112" cy="540643"/>
              </a:xfrm>
            </p:grpSpPr>
            <p:pic>
              <p:nvPicPr>
                <p:cNvPr id="14" name="Picture 2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107504" y="188640"/>
                  <a:ext cx="566500" cy="54064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5" name="Picture 3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 l="7875" r="11917"/>
                <a:stretch>
                  <a:fillRect/>
                </a:stretch>
              </p:blipFill>
              <p:spPr bwMode="auto">
                <a:xfrm>
                  <a:off x="630943" y="188640"/>
                  <a:ext cx="484673" cy="51578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sp>
            <p:nvSpPr>
              <p:cNvPr id="13" name="12 Rectángulo"/>
              <p:cNvSpPr/>
              <p:nvPr/>
            </p:nvSpPr>
            <p:spPr>
              <a:xfrm>
                <a:off x="251520" y="620688"/>
                <a:ext cx="936104" cy="7200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sp>
          <p:nvSpPr>
            <p:cNvPr id="11" name="10 Rectángulo"/>
            <p:cNvSpPr/>
            <p:nvPr/>
          </p:nvSpPr>
          <p:spPr>
            <a:xfrm>
              <a:off x="1131520" y="716992"/>
              <a:ext cx="72008" cy="720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6" name="5 CuadroTexto"/>
          <p:cNvSpPr txBox="1"/>
          <p:nvPr/>
        </p:nvSpPr>
        <p:spPr>
          <a:xfrm>
            <a:off x="-36512" y="6608385"/>
            <a:ext cx="36358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Fuente</a:t>
            </a:r>
            <a:r>
              <a:rPr lang="en-US" sz="1200" dirty="0" smtClean="0"/>
              <a:t>: DIAN, </a:t>
            </a:r>
            <a:r>
              <a:rPr lang="en-US" sz="1200" dirty="0" err="1" smtClean="0"/>
              <a:t>cálculos</a:t>
            </a:r>
            <a:r>
              <a:rPr lang="en-US" sz="1200" dirty="0" smtClean="0"/>
              <a:t> </a:t>
            </a:r>
            <a:r>
              <a:rPr lang="en-US" sz="1200" dirty="0" err="1" smtClean="0"/>
              <a:t>propios</a:t>
            </a:r>
            <a:endParaRPr lang="en-US" sz="1200" dirty="0"/>
          </a:p>
        </p:txBody>
      </p:sp>
      <p:sp>
        <p:nvSpPr>
          <p:cNvPr id="19" name="18 Rectángulo"/>
          <p:cNvSpPr/>
          <p:nvPr/>
        </p:nvSpPr>
        <p:spPr>
          <a:xfrm>
            <a:off x="395536" y="1115452"/>
            <a:ext cx="83884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dirty="0" smtClean="0"/>
              <a:t>Valle : 10</a:t>
            </a:r>
            <a:r>
              <a:rPr lang="es-ES" b="1" cap="all" dirty="0" smtClean="0"/>
              <a:t> </a:t>
            </a:r>
            <a:r>
              <a:rPr lang="es-ES" b="1" dirty="0" smtClean="0"/>
              <a:t>productos más exportaciones a EEUU, US$ millones, 2011</a:t>
            </a:r>
            <a:endParaRPr lang="es-ES" b="1" cap="all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5536" y="1524241"/>
            <a:ext cx="8316416" cy="4713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Title 1"/>
          <p:cNvSpPr txBox="1">
            <a:spLocks/>
          </p:cNvSpPr>
          <p:nvPr/>
        </p:nvSpPr>
        <p:spPr>
          <a:xfrm>
            <a:off x="3491880" y="188640"/>
            <a:ext cx="5940152" cy="72231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800" cap="small" noProof="0" dirty="0" smtClean="0">
                <a:solidFill>
                  <a:schemeClr val="tx2">
                    <a:lumMod val="75000"/>
                  </a:schemeClr>
                </a:solidFill>
                <a:latin typeface="Constantia" pitchFamily="18" charset="0"/>
                <a:ea typeface="+mj-ea"/>
                <a:cs typeface="Arial" charset="0"/>
              </a:rPr>
              <a:t>¿</a:t>
            </a:r>
            <a:r>
              <a:rPr lang="en-GB" sz="4800" cap="small" noProof="0" dirty="0" err="1" smtClean="0">
                <a:solidFill>
                  <a:schemeClr val="tx2">
                    <a:lumMod val="75000"/>
                  </a:schemeClr>
                </a:solidFill>
                <a:latin typeface="Constantia" pitchFamily="18" charset="0"/>
                <a:ea typeface="+mj-ea"/>
                <a:cs typeface="Arial" charset="0"/>
              </a:rPr>
              <a:t>Cómo</a:t>
            </a:r>
            <a:r>
              <a:rPr lang="en-GB" sz="4800" cap="small" noProof="0" dirty="0" smtClean="0">
                <a:solidFill>
                  <a:schemeClr val="tx2">
                    <a:lumMod val="75000"/>
                  </a:schemeClr>
                </a:solidFill>
                <a:latin typeface="Constantia" pitchFamily="18" charset="0"/>
                <a:ea typeface="+mj-ea"/>
                <a:cs typeface="Arial" charset="0"/>
              </a:rPr>
              <a:t> </a:t>
            </a:r>
            <a:r>
              <a:rPr lang="en-GB" sz="4800" cap="small" dirty="0" err="1" smtClean="0">
                <a:solidFill>
                  <a:schemeClr val="tx2">
                    <a:lumMod val="75000"/>
                  </a:schemeClr>
                </a:solidFill>
                <a:latin typeface="Constantia" pitchFamily="18" charset="0"/>
                <a:ea typeface="+mj-ea"/>
                <a:cs typeface="Arial" charset="0"/>
              </a:rPr>
              <a:t>E</a:t>
            </a:r>
            <a:r>
              <a:rPr lang="en-GB" sz="4800" cap="small" noProof="0" dirty="0" err="1" smtClean="0">
                <a:solidFill>
                  <a:schemeClr val="tx2">
                    <a:lumMod val="75000"/>
                  </a:schemeClr>
                </a:solidFill>
                <a:latin typeface="Constantia" pitchFamily="18" charset="0"/>
                <a:ea typeface="+mj-ea"/>
                <a:cs typeface="Arial" charset="0"/>
              </a:rPr>
              <a:t>stamos</a:t>
            </a:r>
            <a:r>
              <a:rPr lang="en-GB" sz="4800" cap="small" noProof="0" dirty="0" smtClean="0">
                <a:solidFill>
                  <a:schemeClr val="tx2">
                    <a:lumMod val="75000"/>
                  </a:schemeClr>
                </a:solidFill>
                <a:latin typeface="Constantia" pitchFamily="18" charset="0"/>
                <a:ea typeface="+mj-ea"/>
                <a:cs typeface="Arial" charset="0"/>
              </a:rPr>
              <a:t>?</a:t>
            </a:r>
            <a:endParaRPr lang="en-GB" sz="4000" cap="small" noProof="0" dirty="0" smtClean="0">
              <a:solidFill>
                <a:schemeClr val="tx2">
                  <a:lumMod val="75000"/>
                </a:schemeClr>
              </a:solidFill>
              <a:latin typeface="Constantia" pitchFamily="18" charset="0"/>
              <a:ea typeface="+mj-ea"/>
              <a:cs typeface="Arial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500" b="0" i="0" u="none" strike="noStrike" kern="1200" cap="all" spc="0" normalizeH="0" dirty="0">
              <a:ln>
                <a:noFill/>
              </a:ln>
              <a:solidFill>
                <a:srgbClr val="265A9A"/>
              </a:solidFill>
              <a:effectLst/>
              <a:uLnTx/>
              <a:uFillTx/>
              <a:latin typeface="Constantia" pitchFamily="18" charset="0"/>
              <a:ea typeface="+mj-ea"/>
              <a:cs typeface="Arial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63050" cy="687705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</p:pic>
      <p:sp>
        <p:nvSpPr>
          <p:cNvPr id="8" name="7 CuadroTexto"/>
          <p:cNvSpPr txBox="1"/>
          <p:nvPr/>
        </p:nvSpPr>
        <p:spPr>
          <a:xfrm>
            <a:off x="1132760" y="189784"/>
            <a:ext cx="1656184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50" kern="900" cap="small" dirty="0" smtClean="0">
                <a:latin typeface="Helvetica" pitchFamily="34" charset="0"/>
              </a:rPr>
              <a:t>Oficina para el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Aprovechamiento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del TLC </a:t>
            </a:r>
            <a:endParaRPr lang="es-ES" sz="1250" kern="900" cap="small" dirty="0"/>
          </a:p>
        </p:txBody>
      </p:sp>
      <p:grpSp>
        <p:nvGrpSpPr>
          <p:cNvPr id="2" name="17 Grupo"/>
          <p:cNvGrpSpPr/>
          <p:nvPr/>
        </p:nvGrpSpPr>
        <p:grpSpPr>
          <a:xfrm>
            <a:off x="179512" y="242360"/>
            <a:ext cx="1024016" cy="576064"/>
            <a:chOff x="179512" y="242360"/>
            <a:chExt cx="1024016" cy="576064"/>
          </a:xfrm>
        </p:grpSpPr>
        <p:grpSp>
          <p:nvGrpSpPr>
            <p:cNvPr id="3" name="11 Grupo"/>
            <p:cNvGrpSpPr/>
            <p:nvPr/>
          </p:nvGrpSpPr>
          <p:grpSpPr>
            <a:xfrm>
              <a:off x="179512" y="242360"/>
              <a:ext cx="1008112" cy="576064"/>
              <a:chOff x="179512" y="116632"/>
              <a:chExt cx="1008112" cy="576064"/>
            </a:xfrm>
          </p:grpSpPr>
          <p:grpSp>
            <p:nvGrpSpPr>
              <p:cNvPr id="4" name="9 Grupo"/>
              <p:cNvGrpSpPr/>
              <p:nvPr/>
            </p:nvGrpSpPr>
            <p:grpSpPr>
              <a:xfrm>
                <a:off x="179512" y="116632"/>
                <a:ext cx="1008112" cy="540643"/>
                <a:chOff x="107504" y="188640"/>
                <a:chExt cx="1008112" cy="540643"/>
              </a:xfrm>
            </p:grpSpPr>
            <p:pic>
              <p:nvPicPr>
                <p:cNvPr id="14" name="Picture 2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107504" y="188640"/>
                  <a:ext cx="566500" cy="54064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5" name="Picture 3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 l="7875" r="11917"/>
                <a:stretch>
                  <a:fillRect/>
                </a:stretch>
              </p:blipFill>
              <p:spPr bwMode="auto">
                <a:xfrm>
                  <a:off x="630943" y="188640"/>
                  <a:ext cx="484673" cy="51578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sp>
            <p:nvSpPr>
              <p:cNvPr id="13" name="12 Rectángulo"/>
              <p:cNvSpPr/>
              <p:nvPr/>
            </p:nvSpPr>
            <p:spPr>
              <a:xfrm>
                <a:off x="251520" y="620688"/>
                <a:ext cx="936104" cy="7200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sp>
          <p:nvSpPr>
            <p:cNvPr id="11" name="10 Rectángulo"/>
            <p:cNvSpPr/>
            <p:nvPr/>
          </p:nvSpPr>
          <p:spPr>
            <a:xfrm>
              <a:off x="1131520" y="716992"/>
              <a:ext cx="72008" cy="720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6" name="5 CuadroTexto"/>
          <p:cNvSpPr txBox="1"/>
          <p:nvPr/>
        </p:nvSpPr>
        <p:spPr>
          <a:xfrm>
            <a:off x="-36512" y="6608385"/>
            <a:ext cx="36358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Fuente</a:t>
            </a:r>
            <a:r>
              <a:rPr lang="en-US" sz="1200" dirty="0" smtClean="0"/>
              <a:t>: DIAN, </a:t>
            </a:r>
            <a:r>
              <a:rPr lang="en-US" sz="1200" dirty="0" err="1" smtClean="0"/>
              <a:t>cálculos</a:t>
            </a:r>
            <a:r>
              <a:rPr lang="en-US" sz="1200" dirty="0" smtClean="0"/>
              <a:t> </a:t>
            </a:r>
            <a:r>
              <a:rPr lang="en-US" sz="1200" dirty="0" err="1" smtClean="0"/>
              <a:t>propios</a:t>
            </a:r>
            <a:endParaRPr lang="en-US" sz="1200" dirty="0"/>
          </a:p>
        </p:txBody>
      </p:sp>
      <p:sp>
        <p:nvSpPr>
          <p:cNvPr id="19" name="18 Rectángulo"/>
          <p:cNvSpPr/>
          <p:nvPr/>
        </p:nvSpPr>
        <p:spPr>
          <a:xfrm>
            <a:off x="35496" y="1052736"/>
            <a:ext cx="90730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dirty="0" smtClean="0"/>
              <a:t>Valle : 10</a:t>
            </a:r>
            <a:r>
              <a:rPr lang="es-ES" b="1" cap="all" dirty="0" smtClean="0"/>
              <a:t> </a:t>
            </a:r>
            <a:r>
              <a:rPr lang="es-ES" b="1" dirty="0" smtClean="0"/>
              <a:t>productos no tradicionales más exportaciones a EEUU, US$ millones, 2011</a:t>
            </a:r>
            <a:endParaRPr lang="es-ES" b="1" cap="all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4224" y="1484784"/>
            <a:ext cx="9064280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Title 1"/>
          <p:cNvSpPr txBox="1">
            <a:spLocks/>
          </p:cNvSpPr>
          <p:nvPr/>
        </p:nvSpPr>
        <p:spPr>
          <a:xfrm>
            <a:off x="3491880" y="188640"/>
            <a:ext cx="5940152" cy="72231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800" cap="small" noProof="0" dirty="0" smtClean="0">
                <a:solidFill>
                  <a:schemeClr val="tx2">
                    <a:lumMod val="75000"/>
                  </a:schemeClr>
                </a:solidFill>
                <a:latin typeface="Constantia" pitchFamily="18" charset="0"/>
                <a:ea typeface="+mj-ea"/>
                <a:cs typeface="Arial" charset="0"/>
              </a:rPr>
              <a:t>¿</a:t>
            </a:r>
            <a:r>
              <a:rPr lang="en-GB" sz="4800" cap="small" noProof="0" dirty="0" err="1" smtClean="0">
                <a:solidFill>
                  <a:schemeClr val="tx2">
                    <a:lumMod val="75000"/>
                  </a:schemeClr>
                </a:solidFill>
                <a:latin typeface="Constantia" pitchFamily="18" charset="0"/>
                <a:ea typeface="+mj-ea"/>
                <a:cs typeface="Arial" charset="0"/>
              </a:rPr>
              <a:t>Cómo</a:t>
            </a:r>
            <a:r>
              <a:rPr lang="en-GB" sz="4800" cap="small" noProof="0" dirty="0" smtClean="0">
                <a:solidFill>
                  <a:schemeClr val="tx2">
                    <a:lumMod val="75000"/>
                  </a:schemeClr>
                </a:solidFill>
                <a:latin typeface="Constantia" pitchFamily="18" charset="0"/>
                <a:ea typeface="+mj-ea"/>
                <a:cs typeface="Arial" charset="0"/>
              </a:rPr>
              <a:t> </a:t>
            </a:r>
            <a:r>
              <a:rPr lang="en-GB" sz="4800" cap="small" dirty="0" err="1" smtClean="0">
                <a:solidFill>
                  <a:schemeClr val="tx2">
                    <a:lumMod val="75000"/>
                  </a:schemeClr>
                </a:solidFill>
                <a:latin typeface="Constantia" pitchFamily="18" charset="0"/>
                <a:ea typeface="+mj-ea"/>
                <a:cs typeface="Arial" charset="0"/>
              </a:rPr>
              <a:t>E</a:t>
            </a:r>
            <a:r>
              <a:rPr lang="en-GB" sz="4800" cap="small" noProof="0" dirty="0" err="1" smtClean="0">
                <a:solidFill>
                  <a:schemeClr val="tx2">
                    <a:lumMod val="75000"/>
                  </a:schemeClr>
                </a:solidFill>
                <a:latin typeface="Constantia" pitchFamily="18" charset="0"/>
                <a:ea typeface="+mj-ea"/>
                <a:cs typeface="Arial" charset="0"/>
              </a:rPr>
              <a:t>stamos</a:t>
            </a:r>
            <a:r>
              <a:rPr lang="en-GB" sz="4800" cap="small" noProof="0" dirty="0" smtClean="0">
                <a:solidFill>
                  <a:schemeClr val="tx2">
                    <a:lumMod val="75000"/>
                  </a:schemeClr>
                </a:solidFill>
                <a:latin typeface="Constantia" pitchFamily="18" charset="0"/>
                <a:ea typeface="+mj-ea"/>
                <a:cs typeface="Arial" charset="0"/>
              </a:rPr>
              <a:t>?</a:t>
            </a:r>
            <a:endParaRPr lang="en-GB" sz="4000" cap="small" noProof="0" dirty="0" smtClean="0">
              <a:solidFill>
                <a:schemeClr val="tx2">
                  <a:lumMod val="75000"/>
                </a:schemeClr>
              </a:solidFill>
              <a:latin typeface="Constantia" pitchFamily="18" charset="0"/>
              <a:ea typeface="+mj-ea"/>
              <a:cs typeface="Arial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500" b="0" i="0" u="none" strike="noStrike" kern="1200" cap="all" spc="0" normalizeH="0" dirty="0">
              <a:ln>
                <a:noFill/>
              </a:ln>
              <a:solidFill>
                <a:srgbClr val="265A9A"/>
              </a:solidFill>
              <a:effectLst/>
              <a:uLnTx/>
              <a:uFillTx/>
              <a:latin typeface="Constantia" pitchFamily="18" charset="0"/>
              <a:ea typeface="+mj-ea"/>
              <a:cs typeface="Arial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63050" cy="687705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</p:pic>
      <p:sp>
        <p:nvSpPr>
          <p:cNvPr id="7" name="6 CuadroTexto"/>
          <p:cNvSpPr txBox="1"/>
          <p:nvPr/>
        </p:nvSpPr>
        <p:spPr>
          <a:xfrm>
            <a:off x="395536" y="983630"/>
            <a:ext cx="8208912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solidFill>
                  <a:srgbClr val="0070C0"/>
                </a:solidFill>
              </a:rPr>
              <a:t>PILOTOS PARA APROVECHAMIENTO DEL TLC EN EL VALLE DEL CAUCA:</a:t>
            </a:r>
          </a:p>
          <a:p>
            <a:pPr algn="ctr"/>
            <a:endParaRPr lang="es-ES" sz="3200" b="1" dirty="0" smtClean="0">
              <a:solidFill>
                <a:srgbClr val="0070C0"/>
              </a:solidFill>
            </a:endParaRPr>
          </a:p>
          <a:p>
            <a:pPr algn="ctr"/>
            <a:r>
              <a:rPr lang="es-ES" sz="2800" b="1" dirty="0" smtClean="0">
                <a:solidFill>
                  <a:schemeClr val="accent1">
                    <a:lumMod val="75000"/>
                  </a:schemeClr>
                </a:solidFill>
              </a:rPr>
              <a:t>ANÁLISIS Y CONSTRUCCION DE AGENDA DE TRABAJO</a:t>
            </a:r>
            <a:endParaRPr lang="es-ES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1132760" y="189784"/>
            <a:ext cx="1656184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50" kern="900" cap="small" dirty="0" smtClean="0">
                <a:latin typeface="Helvetica" pitchFamily="34" charset="0"/>
              </a:rPr>
              <a:t>Oficina para el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Aprovechamiento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del TLC </a:t>
            </a:r>
            <a:endParaRPr lang="es-ES" sz="1250" kern="900" cap="small" dirty="0"/>
          </a:p>
        </p:txBody>
      </p:sp>
      <p:grpSp>
        <p:nvGrpSpPr>
          <p:cNvPr id="2" name="17 Grupo"/>
          <p:cNvGrpSpPr/>
          <p:nvPr/>
        </p:nvGrpSpPr>
        <p:grpSpPr>
          <a:xfrm>
            <a:off x="179512" y="242360"/>
            <a:ext cx="1024016" cy="576064"/>
            <a:chOff x="179512" y="242360"/>
            <a:chExt cx="1024016" cy="576064"/>
          </a:xfrm>
        </p:grpSpPr>
        <p:grpSp>
          <p:nvGrpSpPr>
            <p:cNvPr id="3" name="11 Grupo"/>
            <p:cNvGrpSpPr/>
            <p:nvPr/>
          </p:nvGrpSpPr>
          <p:grpSpPr>
            <a:xfrm>
              <a:off x="179512" y="242360"/>
              <a:ext cx="1008112" cy="576064"/>
              <a:chOff x="179512" y="116632"/>
              <a:chExt cx="1008112" cy="576064"/>
            </a:xfrm>
          </p:grpSpPr>
          <p:grpSp>
            <p:nvGrpSpPr>
              <p:cNvPr id="4" name="9 Grupo"/>
              <p:cNvGrpSpPr/>
              <p:nvPr/>
            </p:nvGrpSpPr>
            <p:grpSpPr>
              <a:xfrm>
                <a:off x="179512" y="116632"/>
                <a:ext cx="1008112" cy="540643"/>
                <a:chOff x="107504" y="188640"/>
                <a:chExt cx="1008112" cy="540643"/>
              </a:xfrm>
            </p:grpSpPr>
            <p:pic>
              <p:nvPicPr>
                <p:cNvPr id="15" name="Picture 2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107504" y="188640"/>
                  <a:ext cx="566500" cy="54064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6" name="Picture 3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 l="7875" r="11917"/>
                <a:stretch>
                  <a:fillRect/>
                </a:stretch>
              </p:blipFill>
              <p:spPr bwMode="auto">
                <a:xfrm>
                  <a:off x="630943" y="188640"/>
                  <a:ext cx="484673" cy="51578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sp>
            <p:nvSpPr>
              <p:cNvPr id="14" name="13 Rectángulo"/>
              <p:cNvSpPr/>
              <p:nvPr/>
            </p:nvSpPr>
            <p:spPr>
              <a:xfrm>
                <a:off x="251520" y="620688"/>
                <a:ext cx="936104" cy="7200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sp>
          <p:nvSpPr>
            <p:cNvPr id="12" name="11 Rectángulo"/>
            <p:cNvSpPr/>
            <p:nvPr/>
          </p:nvSpPr>
          <p:spPr>
            <a:xfrm>
              <a:off x="1131520" y="716992"/>
              <a:ext cx="72008" cy="720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17" name="16 Rectángulo"/>
          <p:cNvSpPr/>
          <p:nvPr/>
        </p:nvSpPr>
        <p:spPr>
          <a:xfrm>
            <a:off x="1547664" y="3429000"/>
            <a:ext cx="6156176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spcAft>
                <a:spcPts val="2400"/>
              </a:spcAft>
              <a:buFont typeface="Wingdings" pitchFamily="2" charset="2"/>
              <a:buChar char="§"/>
            </a:pPr>
            <a:r>
              <a:rPr lang="es-CO" sz="3200" dirty="0" smtClean="0">
                <a:solidFill>
                  <a:schemeClr val="accent5">
                    <a:lumMod val="75000"/>
                  </a:schemeClr>
                </a:solidFill>
              </a:rPr>
              <a:t>Hortofrutícola </a:t>
            </a:r>
          </a:p>
          <a:p>
            <a:pPr lvl="1">
              <a:spcAft>
                <a:spcPts val="2400"/>
              </a:spcAft>
              <a:buFont typeface="Wingdings" pitchFamily="2" charset="2"/>
              <a:buChar char="§"/>
            </a:pPr>
            <a:r>
              <a:rPr lang="es-CO" sz="3200" dirty="0" smtClean="0">
                <a:solidFill>
                  <a:schemeClr val="accent5">
                    <a:lumMod val="75000"/>
                  </a:schemeClr>
                </a:solidFill>
              </a:rPr>
              <a:t>Cuero, calzado y marroquinería</a:t>
            </a:r>
          </a:p>
          <a:p>
            <a:pPr lvl="1">
              <a:spcAft>
                <a:spcPts val="2400"/>
              </a:spcAft>
              <a:buFont typeface="Wingdings" pitchFamily="2" charset="2"/>
              <a:buChar char="§"/>
            </a:pPr>
            <a:r>
              <a:rPr lang="es-CO" sz="3200" dirty="0" smtClean="0">
                <a:solidFill>
                  <a:schemeClr val="accent5">
                    <a:lumMod val="75000"/>
                  </a:schemeClr>
                </a:solidFill>
              </a:rPr>
              <a:t>Metalmecánica</a:t>
            </a:r>
          </a:p>
          <a:p>
            <a:pPr lvl="1">
              <a:spcAft>
                <a:spcPts val="2400"/>
              </a:spcAft>
              <a:buFont typeface="Wingdings" pitchFamily="2" charset="2"/>
              <a:buChar char="§"/>
            </a:pPr>
            <a:r>
              <a:rPr lang="es-CO" sz="3200" dirty="0" smtClean="0">
                <a:solidFill>
                  <a:schemeClr val="accent5">
                    <a:lumMod val="75000"/>
                  </a:schemeClr>
                </a:solidFill>
              </a:rPr>
              <a:t>Confitería y Chocolatería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050" y="-19050"/>
            <a:ext cx="9163050" cy="687705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</p:pic>
      <p:sp>
        <p:nvSpPr>
          <p:cNvPr id="7" name="6 CuadroTexto"/>
          <p:cNvSpPr txBox="1"/>
          <p:nvPr/>
        </p:nvSpPr>
        <p:spPr>
          <a:xfrm>
            <a:off x="395536" y="983630"/>
            <a:ext cx="82089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solidFill>
                  <a:srgbClr val="0070C0"/>
                </a:solidFill>
              </a:rPr>
              <a:t>OPORTUNIDADES PARA EL VALLE:</a:t>
            </a:r>
          </a:p>
          <a:p>
            <a:pPr algn="ctr"/>
            <a:r>
              <a:rPr lang="es-ES" sz="2800" b="1" dirty="0" smtClean="0">
                <a:solidFill>
                  <a:schemeClr val="accent1">
                    <a:lumMod val="75000"/>
                  </a:schemeClr>
                </a:solidFill>
              </a:rPr>
              <a:t>METODOLOGÍA DE ANÁLISIS</a:t>
            </a:r>
            <a:endParaRPr lang="es-ES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1132760" y="189784"/>
            <a:ext cx="1656184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50" kern="900" cap="small" dirty="0" smtClean="0">
                <a:latin typeface="Helvetica" pitchFamily="34" charset="0"/>
              </a:rPr>
              <a:t>Oficina para el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Aprovechamiento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del TLC </a:t>
            </a:r>
            <a:endParaRPr lang="es-ES" sz="1250" kern="900" cap="small" dirty="0"/>
          </a:p>
        </p:txBody>
      </p:sp>
      <p:grpSp>
        <p:nvGrpSpPr>
          <p:cNvPr id="2" name="17 Grupo"/>
          <p:cNvGrpSpPr/>
          <p:nvPr/>
        </p:nvGrpSpPr>
        <p:grpSpPr>
          <a:xfrm>
            <a:off x="179512" y="242360"/>
            <a:ext cx="1024016" cy="576064"/>
            <a:chOff x="179512" y="242360"/>
            <a:chExt cx="1024016" cy="576064"/>
          </a:xfrm>
        </p:grpSpPr>
        <p:grpSp>
          <p:nvGrpSpPr>
            <p:cNvPr id="3" name="11 Grupo"/>
            <p:cNvGrpSpPr/>
            <p:nvPr/>
          </p:nvGrpSpPr>
          <p:grpSpPr>
            <a:xfrm>
              <a:off x="179512" y="242360"/>
              <a:ext cx="1008112" cy="576064"/>
              <a:chOff x="179512" y="116632"/>
              <a:chExt cx="1008112" cy="576064"/>
            </a:xfrm>
          </p:grpSpPr>
          <p:grpSp>
            <p:nvGrpSpPr>
              <p:cNvPr id="4" name="9 Grupo"/>
              <p:cNvGrpSpPr/>
              <p:nvPr/>
            </p:nvGrpSpPr>
            <p:grpSpPr>
              <a:xfrm>
                <a:off x="179512" y="116632"/>
                <a:ext cx="1008112" cy="540643"/>
                <a:chOff x="107504" y="188640"/>
                <a:chExt cx="1008112" cy="540643"/>
              </a:xfrm>
            </p:grpSpPr>
            <p:pic>
              <p:nvPicPr>
                <p:cNvPr id="15" name="Picture 2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107504" y="188640"/>
                  <a:ext cx="566500" cy="54064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6" name="Picture 3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 l="7875" r="11917"/>
                <a:stretch>
                  <a:fillRect/>
                </a:stretch>
              </p:blipFill>
              <p:spPr bwMode="auto">
                <a:xfrm>
                  <a:off x="630943" y="188640"/>
                  <a:ext cx="484673" cy="51578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sp>
            <p:nvSpPr>
              <p:cNvPr id="14" name="13 Rectángulo"/>
              <p:cNvSpPr/>
              <p:nvPr/>
            </p:nvSpPr>
            <p:spPr>
              <a:xfrm>
                <a:off x="251520" y="620688"/>
                <a:ext cx="936104" cy="7200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sp>
          <p:nvSpPr>
            <p:cNvPr id="12" name="11 Rectángulo"/>
            <p:cNvSpPr/>
            <p:nvPr/>
          </p:nvSpPr>
          <p:spPr>
            <a:xfrm>
              <a:off x="1131520" y="716992"/>
              <a:ext cx="72008" cy="720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19" name="18 Rectángulo"/>
          <p:cNvSpPr/>
          <p:nvPr/>
        </p:nvSpPr>
        <p:spPr>
          <a:xfrm>
            <a:off x="395536" y="2924944"/>
            <a:ext cx="8352928" cy="5040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dirty="0" smtClean="0">
                <a:solidFill>
                  <a:schemeClr val="tx2">
                    <a:lumMod val="75000"/>
                  </a:schemeClr>
                </a:solidFill>
              </a:rPr>
              <a:t>Tamaño y dinamismo del mercado en EEUU</a:t>
            </a:r>
            <a:endParaRPr lang="es-CO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0" name="19 Rectángulo"/>
          <p:cNvSpPr/>
          <p:nvPr/>
        </p:nvSpPr>
        <p:spPr>
          <a:xfrm>
            <a:off x="395536" y="4365104"/>
            <a:ext cx="8352928" cy="5040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dirty="0" smtClean="0">
                <a:solidFill>
                  <a:schemeClr val="tx2">
                    <a:lumMod val="75000"/>
                  </a:schemeClr>
                </a:solidFill>
              </a:rPr>
              <a:t>Análisis de cambios arancelarios con entrada en vigencia de TLC con EEUU</a:t>
            </a:r>
            <a:endParaRPr lang="es-CO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1" name="20 Rectángulo"/>
          <p:cNvSpPr/>
          <p:nvPr/>
        </p:nvSpPr>
        <p:spPr>
          <a:xfrm>
            <a:off x="395536" y="2204864"/>
            <a:ext cx="8352928" cy="5040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dirty="0" smtClean="0">
                <a:solidFill>
                  <a:schemeClr val="tx2">
                    <a:lumMod val="75000"/>
                  </a:schemeClr>
                </a:solidFill>
              </a:rPr>
              <a:t>Diagnóstico del sector específico en Colombia</a:t>
            </a:r>
            <a:endParaRPr lang="es-CO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3" name="22 Rectángulo"/>
          <p:cNvSpPr/>
          <p:nvPr/>
        </p:nvSpPr>
        <p:spPr>
          <a:xfrm>
            <a:off x="395536" y="5877272"/>
            <a:ext cx="8352928" cy="50405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b="1" dirty="0" smtClean="0">
                <a:solidFill>
                  <a:schemeClr val="bg1"/>
                </a:solidFill>
              </a:rPr>
              <a:t>Análisis de necesidades regionales (diálogo con empresas)</a:t>
            </a:r>
            <a:endParaRPr lang="es-CO" sz="2000" b="1" dirty="0">
              <a:solidFill>
                <a:schemeClr val="bg1"/>
              </a:solidFill>
            </a:endParaRPr>
          </a:p>
        </p:txBody>
      </p:sp>
      <p:sp>
        <p:nvSpPr>
          <p:cNvPr id="24" name="23 Rectángulo"/>
          <p:cNvSpPr/>
          <p:nvPr/>
        </p:nvSpPr>
        <p:spPr>
          <a:xfrm>
            <a:off x="395536" y="5085184"/>
            <a:ext cx="8352928" cy="5040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dirty="0" smtClean="0">
                <a:solidFill>
                  <a:schemeClr val="tx2">
                    <a:lumMod val="75000"/>
                  </a:schemeClr>
                </a:solidFill>
              </a:rPr>
              <a:t>Identificación de productos estratégicos (</a:t>
            </a:r>
            <a:r>
              <a:rPr lang="es-CO" sz="2000" dirty="0" err="1" smtClean="0">
                <a:solidFill>
                  <a:schemeClr val="tx2">
                    <a:lumMod val="75000"/>
                  </a:schemeClr>
                </a:solidFill>
              </a:rPr>
              <a:t>AraujoIbarra</a:t>
            </a:r>
            <a:r>
              <a:rPr lang="es-CO" sz="2000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endParaRPr lang="es-CO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7" name="36 Rectángulo"/>
          <p:cNvSpPr/>
          <p:nvPr/>
        </p:nvSpPr>
        <p:spPr>
          <a:xfrm>
            <a:off x="395536" y="3645024"/>
            <a:ext cx="8352928" cy="5040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dirty="0" smtClean="0">
                <a:solidFill>
                  <a:schemeClr val="tx2">
                    <a:lumMod val="75000"/>
                  </a:schemeClr>
                </a:solidFill>
              </a:rPr>
              <a:t>Condiciones de entrada (puertos, estados y canales de distribución)</a:t>
            </a:r>
            <a:endParaRPr lang="es-CO" sz="2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6305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CuadroTexto"/>
          <p:cNvSpPr txBox="1"/>
          <p:nvPr/>
        </p:nvSpPr>
        <p:spPr>
          <a:xfrm>
            <a:off x="1132760" y="189784"/>
            <a:ext cx="1656184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50" kern="900" cap="small" dirty="0" smtClean="0">
                <a:latin typeface="Helvetica" pitchFamily="34" charset="0"/>
              </a:rPr>
              <a:t>Oficina para el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Aprovechamiento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del TLC con EEUU</a:t>
            </a:r>
            <a:endParaRPr lang="es-ES" sz="1250" kern="900" cap="small" dirty="0"/>
          </a:p>
        </p:txBody>
      </p:sp>
      <p:grpSp>
        <p:nvGrpSpPr>
          <p:cNvPr id="2" name="10 Grupo"/>
          <p:cNvGrpSpPr/>
          <p:nvPr/>
        </p:nvGrpSpPr>
        <p:grpSpPr>
          <a:xfrm>
            <a:off x="179512" y="242360"/>
            <a:ext cx="1024016" cy="576064"/>
            <a:chOff x="179512" y="242360"/>
            <a:chExt cx="1024016" cy="576064"/>
          </a:xfrm>
        </p:grpSpPr>
        <p:grpSp>
          <p:nvGrpSpPr>
            <p:cNvPr id="3" name="11 Grupo"/>
            <p:cNvGrpSpPr/>
            <p:nvPr/>
          </p:nvGrpSpPr>
          <p:grpSpPr>
            <a:xfrm>
              <a:off x="179512" y="242360"/>
              <a:ext cx="1008112" cy="576064"/>
              <a:chOff x="179512" y="116632"/>
              <a:chExt cx="1008112" cy="576064"/>
            </a:xfrm>
          </p:grpSpPr>
          <p:grpSp>
            <p:nvGrpSpPr>
              <p:cNvPr id="4" name="9 Grupo"/>
              <p:cNvGrpSpPr/>
              <p:nvPr/>
            </p:nvGrpSpPr>
            <p:grpSpPr>
              <a:xfrm>
                <a:off x="179512" y="116632"/>
                <a:ext cx="1008112" cy="540643"/>
                <a:chOff x="107504" y="188640"/>
                <a:chExt cx="1008112" cy="540643"/>
              </a:xfrm>
            </p:grpSpPr>
            <p:pic>
              <p:nvPicPr>
                <p:cNvPr id="12" name="Picture 2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107504" y="188640"/>
                  <a:ext cx="566500" cy="54064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3" name="Picture 3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 l="7875" r="11917"/>
                <a:stretch>
                  <a:fillRect/>
                </a:stretch>
              </p:blipFill>
              <p:spPr bwMode="auto">
                <a:xfrm>
                  <a:off x="630943" y="188640"/>
                  <a:ext cx="484673" cy="51578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sp>
            <p:nvSpPr>
              <p:cNvPr id="11" name="10 Rectángulo"/>
              <p:cNvSpPr/>
              <p:nvPr/>
            </p:nvSpPr>
            <p:spPr>
              <a:xfrm>
                <a:off x="251520" y="620688"/>
                <a:ext cx="936104" cy="7200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sp>
          <p:nvSpPr>
            <p:cNvPr id="9" name="8 Rectángulo"/>
            <p:cNvSpPr/>
            <p:nvPr/>
          </p:nvSpPr>
          <p:spPr>
            <a:xfrm>
              <a:off x="1131520" y="716992"/>
              <a:ext cx="72008" cy="720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7" name="Group 22"/>
          <p:cNvGrpSpPr>
            <a:grpSpLocks/>
          </p:cNvGrpSpPr>
          <p:nvPr/>
        </p:nvGrpSpPr>
        <p:grpSpPr bwMode="auto">
          <a:xfrm>
            <a:off x="2411760" y="908720"/>
            <a:ext cx="6697315" cy="217435"/>
            <a:chOff x="431" y="2251"/>
            <a:chExt cx="4944" cy="77"/>
          </a:xfrm>
        </p:grpSpPr>
        <p:sp>
          <p:nvSpPr>
            <p:cNvPr id="15" name="Line 23"/>
            <p:cNvSpPr>
              <a:spLocks noChangeShapeType="1"/>
            </p:cNvSpPr>
            <p:nvPr/>
          </p:nvSpPr>
          <p:spPr bwMode="auto">
            <a:xfrm>
              <a:off x="431" y="2251"/>
              <a:ext cx="4944" cy="0"/>
            </a:xfrm>
            <a:prstGeom prst="line">
              <a:avLst/>
            </a:prstGeom>
            <a:noFill/>
            <a:ln w="19050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6" name="Rectangle 24"/>
            <p:cNvSpPr>
              <a:spLocks noChangeArrowheads="1"/>
            </p:cNvSpPr>
            <p:nvPr/>
          </p:nvSpPr>
          <p:spPr bwMode="auto">
            <a:xfrm>
              <a:off x="5012" y="2263"/>
              <a:ext cx="363" cy="65"/>
            </a:xfrm>
            <a:prstGeom prst="rect">
              <a:avLst/>
            </a:prstGeom>
            <a:solidFill>
              <a:srgbClr val="4578B5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O" dirty="0">
                <a:latin typeface="Trebuchet MS" pitchFamily="34" charset="0"/>
              </a:endParaRPr>
            </a:p>
          </p:txBody>
        </p:sp>
      </p:grpSp>
      <p:sp>
        <p:nvSpPr>
          <p:cNvPr id="17" name="1 Título"/>
          <p:cNvSpPr txBox="1">
            <a:spLocks/>
          </p:cNvSpPr>
          <p:nvPr/>
        </p:nvSpPr>
        <p:spPr>
          <a:xfrm>
            <a:off x="2483768" y="-18256"/>
            <a:ext cx="676875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</a:t>
            </a:r>
            <a:r>
              <a:rPr kumimoji="0" lang="es-E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ONCLUSIONES</a:t>
            </a: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0" y="1700808"/>
            <a:ext cx="907300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spcAft>
                <a:spcPts val="2400"/>
              </a:spcAft>
              <a:buFont typeface="Wingdings" pitchFamily="2" charset="2"/>
              <a:buChar char="q"/>
            </a:pPr>
            <a:r>
              <a:rPr lang="es-CO" sz="2400" dirty="0" smtClean="0">
                <a:solidFill>
                  <a:schemeClr val="accent1">
                    <a:lumMod val="75000"/>
                  </a:schemeClr>
                </a:solidFill>
              </a:rPr>
              <a:t>El TLC representa una </a:t>
            </a:r>
            <a:r>
              <a:rPr lang="es-CO" sz="2400" b="1" dirty="0" smtClean="0">
                <a:solidFill>
                  <a:schemeClr val="accent1">
                    <a:lumMod val="75000"/>
                  </a:schemeClr>
                </a:solidFill>
              </a:rPr>
              <a:t>gran oportunidad</a:t>
            </a:r>
            <a:r>
              <a:rPr lang="es-CO" sz="2400" dirty="0" smtClean="0">
                <a:solidFill>
                  <a:schemeClr val="accent1">
                    <a:lumMod val="75000"/>
                  </a:schemeClr>
                </a:solidFill>
              </a:rPr>
              <a:t> para Colombia: impacto en negocios, crecimiento, empleo, entre otros…  esta oportunidad, dadas las cifras de comercio desde el 15 de mayo, ya se está aprovechando. </a:t>
            </a:r>
          </a:p>
          <a:p>
            <a:pPr lvl="1">
              <a:spcAft>
                <a:spcPts val="2400"/>
              </a:spcAft>
              <a:buFont typeface="Wingdings" pitchFamily="2" charset="2"/>
              <a:buChar char="q"/>
            </a:pPr>
            <a:r>
              <a:rPr lang="es-CO" sz="2400" dirty="0" smtClean="0">
                <a:solidFill>
                  <a:schemeClr val="accent1">
                    <a:lumMod val="75000"/>
                  </a:schemeClr>
                </a:solidFill>
              </a:rPr>
              <a:t>El verdadero aprovechamiento del TLC pasa por la solución a problemas relacionados con la facilitación del comercio y por la atención de problemáticas puntuales de cada sector productivo.</a:t>
            </a:r>
          </a:p>
          <a:p>
            <a:pPr lvl="1">
              <a:spcAft>
                <a:spcPts val="2400"/>
              </a:spcAft>
              <a:buFont typeface="Wingdings" pitchFamily="2" charset="2"/>
              <a:buChar char="q"/>
            </a:pPr>
            <a:r>
              <a:rPr lang="es-CO" sz="2400" dirty="0" smtClean="0">
                <a:solidFill>
                  <a:schemeClr val="accent1">
                    <a:lumMod val="75000"/>
                  </a:schemeClr>
                </a:solidFill>
              </a:rPr>
              <a:t>Es necesario además impulsar la ampliación de la oferta exportable desde una óptica regional, haciendo apuestas productivas e identificando sus fortalezas </a:t>
            </a:r>
            <a:r>
              <a:rPr lang="es-CO" sz="2400" smtClean="0">
                <a:solidFill>
                  <a:schemeClr val="accent1">
                    <a:lumMod val="75000"/>
                  </a:schemeClr>
                </a:solidFill>
              </a:rPr>
              <a:t>y debilidades puntuales</a:t>
            </a:r>
            <a:r>
              <a:rPr lang="es-CO" sz="24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6305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2 Grupo"/>
          <p:cNvGrpSpPr>
            <a:grpSpLocks/>
          </p:cNvGrpSpPr>
          <p:nvPr/>
        </p:nvGrpSpPr>
        <p:grpSpPr bwMode="auto">
          <a:xfrm>
            <a:off x="1189211" y="748208"/>
            <a:ext cx="6623149" cy="4697016"/>
            <a:chOff x="-35626" y="0"/>
            <a:chExt cx="9179626" cy="6974632"/>
          </a:xfrm>
        </p:grpSpPr>
        <p:sp>
          <p:nvSpPr>
            <p:cNvPr id="2" name="1 Rectángulo"/>
            <p:cNvSpPr/>
            <p:nvPr/>
          </p:nvSpPr>
          <p:spPr>
            <a:xfrm>
              <a:off x="-35626" y="0"/>
              <a:ext cx="9179626" cy="69746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CO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</a:endParaRPr>
            </a:p>
          </p:txBody>
        </p:sp>
        <p:pic>
          <p:nvPicPr>
            <p:cNvPr id="27652" name="4 Imagen"/>
            <p:cNvPicPr>
              <a:picLocks noChangeAspect="1"/>
            </p:cNvPicPr>
            <p:nvPr/>
          </p:nvPicPr>
          <p:blipFill>
            <a:blip r:embed="rId4" cstate="print"/>
            <a:srcRect t="27892" b="6821"/>
            <a:stretch>
              <a:fillRect/>
            </a:stretch>
          </p:blipFill>
          <p:spPr bwMode="auto">
            <a:xfrm>
              <a:off x="-23375" y="1244995"/>
              <a:ext cx="9167375" cy="44888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" name="6 Rectángulo"/>
          <p:cNvSpPr/>
          <p:nvPr/>
        </p:nvSpPr>
        <p:spPr>
          <a:xfrm>
            <a:off x="683568" y="5589240"/>
            <a:ext cx="7920880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 smtClean="0"/>
              <a:t>www.aprovechamientotlc.com</a:t>
            </a:r>
            <a:endParaRPr lang="es-ES" sz="4000" b="1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="" xmlns:p14="http://schemas.microsoft.com/office/powerpoint/2010/main" val="326707915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6305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CuadroTexto"/>
          <p:cNvSpPr txBox="1"/>
          <p:nvPr/>
        </p:nvSpPr>
        <p:spPr>
          <a:xfrm>
            <a:off x="1132760" y="189784"/>
            <a:ext cx="1656184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50" kern="900" cap="small" dirty="0" smtClean="0">
                <a:latin typeface="Helvetica" pitchFamily="34" charset="0"/>
              </a:rPr>
              <a:t>Oficina para el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Aprovechamiento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del TLC con EEUU</a:t>
            </a:r>
            <a:endParaRPr lang="es-ES" sz="1250" kern="900" cap="small" dirty="0"/>
          </a:p>
        </p:txBody>
      </p:sp>
      <p:grpSp>
        <p:nvGrpSpPr>
          <p:cNvPr id="11" name="10 Grupo"/>
          <p:cNvGrpSpPr/>
          <p:nvPr/>
        </p:nvGrpSpPr>
        <p:grpSpPr>
          <a:xfrm>
            <a:off x="179512" y="242360"/>
            <a:ext cx="1024016" cy="576064"/>
            <a:chOff x="179512" y="242360"/>
            <a:chExt cx="1024016" cy="576064"/>
          </a:xfrm>
        </p:grpSpPr>
        <p:grpSp>
          <p:nvGrpSpPr>
            <p:cNvPr id="12" name="11 Grupo"/>
            <p:cNvGrpSpPr/>
            <p:nvPr/>
          </p:nvGrpSpPr>
          <p:grpSpPr>
            <a:xfrm>
              <a:off x="179512" y="242360"/>
              <a:ext cx="1008112" cy="576064"/>
              <a:chOff x="179512" y="116632"/>
              <a:chExt cx="1008112" cy="576064"/>
            </a:xfrm>
          </p:grpSpPr>
          <p:grpSp>
            <p:nvGrpSpPr>
              <p:cNvPr id="14" name="9 Grupo"/>
              <p:cNvGrpSpPr/>
              <p:nvPr/>
            </p:nvGrpSpPr>
            <p:grpSpPr>
              <a:xfrm>
                <a:off x="179512" y="116632"/>
                <a:ext cx="1008112" cy="540643"/>
                <a:chOff x="107504" y="188640"/>
                <a:chExt cx="1008112" cy="540643"/>
              </a:xfrm>
            </p:grpSpPr>
            <p:pic>
              <p:nvPicPr>
                <p:cNvPr id="16" name="Picture 2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107504" y="188640"/>
                  <a:ext cx="566500" cy="54064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7" name="Picture 3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 l="7875" r="11917"/>
                <a:stretch>
                  <a:fillRect/>
                </a:stretch>
              </p:blipFill>
              <p:spPr bwMode="auto">
                <a:xfrm>
                  <a:off x="630943" y="188640"/>
                  <a:ext cx="484673" cy="51578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sp>
            <p:nvSpPr>
              <p:cNvPr id="15" name="14 Rectángulo"/>
              <p:cNvSpPr/>
              <p:nvPr/>
            </p:nvSpPr>
            <p:spPr>
              <a:xfrm>
                <a:off x="251520" y="620688"/>
                <a:ext cx="936104" cy="7200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sp>
          <p:nvSpPr>
            <p:cNvPr id="13" name="12 Rectángulo"/>
            <p:cNvSpPr/>
            <p:nvPr/>
          </p:nvSpPr>
          <p:spPr>
            <a:xfrm>
              <a:off x="1131520" y="716992"/>
              <a:ext cx="72008" cy="720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6" name="5 CuadroTexto"/>
          <p:cNvSpPr txBox="1"/>
          <p:nvPr/>
        </p:nvSpPr>
        <p:spPr>
          <a:xfrm>
            <a:off x="5940152" y="6550223"/>
            <a:ext cx="31683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Fuente: FMI. p: proyecciones oct. 2012</a:t>
            </a:r>
            <a:endParaRPr lang="es-ES" sz="14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251520" y="1330890"/>
            <a:ext cx="432048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2400" i="1" dirty="0" smtClean="0"/>
              <a:t>En período de menor demanda</a:t>
            </a:r>
          </a:p>
          <a:p>
            <a:pPr>
              <a:buFont typeface="Wingdings" pitchFamily="2" charset="2"/>
              <a:buChar char="Ø"/>
            </a:pPr>
            <a:endParaRPr lang="es-ES" i="1" dirty="0" smtClean="0"/>
          </a:p>
          <a:p>
            <a:pPr>
              <a:buFont typeface="Wingdings" pitchFamily="2" charset="2"/>
              <a:buChar char="Ø"/>
            </a:pPr>
            <a:r>
              <a:rPr lang="es-ES" sz="2400" i="1" dirty="0" smtClean="0"/>
              <a:t>… se vuelve aún más crítico y oportuno el TLC con EEUU.</a:t>
            </a:r>
          </a:p>
          <a:p>
            <a:pPr>
              <a:buFont typeface="Wingdings" pitchFamily="2" charset="2"/>
              <a:buChar char="Ø"/>
            </a:pPr>
            <a:endParaRPr lang="es-ES" i="1" dirty="0" smtClean="0"/>
          </a:p>
          <a:p>
            <a:pPr>
              <a:buFont typeface="Wingdings" pitchFamily="2" charset="2"/>
              <a:buChar char="Ø"/>
            </a:pPr>
            <a:r>
              <a:rPr lang="es-ES" sz="2400" i="1" dirty="0" smtClean="0"/>
              <a:t>Nivelamos el terreno con competidores de la región (México, Perú, Cafta, Chile)</a:t>
            </a:r>
          </a:p>
          <a:p>
            <a:pPr>
              <a:buFont typeface="Wingdings" pitchFamily="2" charset="2"/>
              <a:buChar char="Ø"/>
            </a:pPr>
            <a:endParaRPr lang="es-ES" i="1" dirty="0" smtClean="0"/>
          </a:p>
          <a:p>
            <a:pPr>
              <a:buFont typeface="Wingdings" pitchFamily="2" charset="2"/>
              <a:buChar char="Ø"/>
            </a:pPr>
            <a:r>
              <a:rPr lang="es-ES" sz="2400" i="1" dirty="0" smtClean="0"/>
              <a:t>… y aventajamos a otros competidores sin TLC.</a:t>
            </a:r>
          </a:p>
        </p:txBody>
      </p:sp>
      <p:sp>
        <p:nvSpPr>
          <p:cNvPr id="25" name="24 CuadroTexto"/>
          <p:cNvSpPr txBox="1"/>
          <p:nvPr/>
        </p:nvSpPr>
        <p:spPr>
          <a:xfrm>
            <a:off x="4716016" y="1161619"/>
            <a:ext cx="4464496" cy="3951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ES" sz="2400" b="1" dirty="0" smtClean="0"/>
              <a:t>Crecimiento económico, %</a:t>
            </a:r>
            <a:endParaRPr lang="es-ES" sz="2400" b="1" dirty="0"/>
          </a:p>
        </p:txBody>
      </p:sp>
      <p:sp>
        <p:nvSpPr>
          <p:cNvPr id="26" name="25 CuadroTexto"/>
          <p:cNvSpPr txBox="1"/>
          <p:nvPr/>
        </p:nvSpPr>
        <p:spPr>
          <a:xfrm>
            <a:off x="251520" y="5406315"/>
            <a:ext cx="889248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2400" i="1" dirty="0" smtClean="0"/>
              <a:t>Lo clave ahora es aprovechar el TLC generando oferta exportable</a:t>
            </a:r>
          </a:p>
          <a:p>
            <a:pPr>
              <a:buFont typeface="Wingdings" pitchFamily="2" charset="2"/>
              <a:buChar char="Ø"/>
            </a:pPr>
            <a:endParaRPr lang="es-ES" i="1" dirty="0" smtClean="0"/>
          </a:p>
          <a:p>
            <a:pPr>
              <a:buFont typeface="Wingdings" pitchFamily="2" charset="2"/>
              <a:buChar char="Ø"/>
            </a:pPr>
            <a:r>
              <a:rPr lang="es-ES" sz="2400" i="1" dirty="0" smtClean="0"/>
              <a:t>… a través de una agenda estratégica público-privada</a:t>
            </a:r>
          </a:p>
        </p:txBody>
      </p:sp>
      <p:sp>
        <p:nvSpPr>
          <p:cNvPr id="27" name="1 Título"/>
          <p:cNvSpPr>
            <a:spLocks noGrp="1"/>
          </p:cNvSpPr>
          <p:nvPr>
            <p:ph type="title"/>
          </p:nvPr>
        </p:nvSpPr>
        <p:spPr>
          <a:xfrm>
            <a:off x="2483768" y="-99392"/>
            <a:ext cx="6768752" cy="11430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s-ES" dirty="0" smtClean="0"/>
              <a:t>C</a:t>
            </a:r>
            <a:r>
              <a:rPr lang="es-ES" sz="3600" dirty="0" smtClean="0"/>
              <a:t>OYUNTURA</a:t>
            </a:r>
            <a:endParaRPr lang="es-ES" sz="36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9992" y="1556792"/>
            <a:ext cx="4530351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6305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CuadroTexto"/>
          <p:cNvSpPr txBox="1"/>
          <p:nvPr/>
        </p:nvSpPr>
        <p:spPr>
          <a:xfrm>
            <a:off x="1132760" y="189784"/>
            <a:ext cx="1656184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50" kern="900" cap="small" dirty="0" smtClean="0">
                <a:latin typeface="Helvetica" pitchFamily="34" charset="0"/>
              </a:rPr>
              <a:t>Oficina para el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Aprovechamiento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del TLC con EEUU</a:t>
            </a:r>
            <a:endParaRPr lang="es-ES" sz="1250" kern="900" cap="small" dirty="0"/>
          </a:p>
        </p:txBody>
      </p:sp>
      <p:grpSp>
        <p:nvGrpSpPr>
          <p:cNvPr id="2" name="10 Grupo"/>
          <p:cNvGrpSpPr/>
          <p:nvPr/>
        </p:nvGrpSpPr>
        <p:grpSpPr>
          <a:xfrm>
            <a:off x="179512" y="242360"/>
            <a:ext cx="1024016" cy="576064"/>
            <a:chOff x="179512" y="242360"/>
            <a:chExt cx="1024016" cy="576064"/>
          </a:xfrm>
        </p:grpSpPr>
        <p:grpSp>
          <p:nvGrpSpPr>
            <p:cNvPr id="3" name="11 Grupo"/>
            <p:cNvGrpSpPr/>
            <p:nvPr/>
          </p:nvGrpSpPr>
          <p:grpSpPr>
            <a:xfrm>
              <a:off x="179512" y="242360"/>
              <a:ext cx="1008112" cy="576064"/>
              <a:chOff x="179512" y="116632"/>
              <a:chExt cx="1008112" cy="576064"/>
            </a:xfrm>
          </p:grpSpPr>
          <p:grpSp>
            <p:nvGrpSpPr>
              <p:cNvPr id="4" name="9 Grupo"/>
              <p:cNvGrpSpPr/>
              <p:nvPr/>
            </p:nvGrpSpPr>
            <p:grpSpPr>
              <a:xfrm>
                <a:off x="179512" y="116632"/>
                <a:ext cx="1008112" cy="540643"/>
                <a:chOff x="107504" y="188640"/>
                <a:chExt cx="1008112" cy="540643"/>
              </a:xfrm>
            </p:grpSpPr>
            <p:pic>
              <p:nvPicPr>
                <p:cNvPr id="16" name="Picture 2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107504" y="188640"/>
                  <a:ext cx="566500" cy="54064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7" name="Picture 3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 l="7875" r="11917"/>
                <a:stretch>
                  <a:fillRect/>
                </a:stretch>
              </p:blipFill>
              <p:spPr bwMode="auto">
                <a:xfrm>
                  <a:off x="630943" y="188640"/>
                  <a:ext cx="484673" cy="51578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sp>
            <p:nvSpPr>
              <p:cNvPr id="15" name="14 Rectángulo"/>
              <p:cNvSpPr/>
              <p:nvPr/>
            </p:nvSpPr>
            <p:spPr>
              <a:xfrm>
                <a:off x="251520" y="620688"/>
                <a:ext cx="936104" cy="7200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sp>
          <p:nvSpPr>
            <p:cNvPr id="13" name="12 Rectángulo"/>
            <p:cNvSpPr/>
            <p:nvPr/>
          </p:nvSpPr>
          <p:spPr>
            <a:xfrm>
              <a:off x="1131520" y="716992"/>
              <a:ext cx="72008" cy="720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19" name="18 CuadroTexto"/>
          <p:cNvSpPr txBox="1"/>
          <p:nvPr/>
        </p:nvSpPr>
        <p:spPr>
          <a:xfrm>
            <a:off x="251520" y="1457026"/>
            <a:ext cx="8676456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ES" sz="2400" b="1" dirty="0" smtClean="0"/>
              <a:t>Exportaciones de Colombia a EEUU (15may-24nov de 2011 y 2012)</a:t>
            </a:r>
            <a:endParaRPr lang="es-ES" sz="2400" b="1" dirty="0"/>
          </a:p>
        </p:txBody>
      </p:sp>
      <p:sp>
        <p:nvSpPr>
          <p:cNvPr id="26" name="25 CuadroTexto"/>
          <p:cNvSpPr txBox="1"/>
          <p:nvPr/>
        </p:nvSpPr>
        <p:spPr>
          <a:xfrm>
            <a:off x="0" y="6550223"/>
            <a:ext cx="44279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Fuente: </a:t>
            </a:r>
            <a:r>
              <a:rPr lang="es-ES" sz="1400" dirty="0" err="1" smtClean="0"/>
              <a:t>Dian</a:t>
            </a:r>
            <a:endParaRPr lang="es-ES" sz="1400" dirty="0"/>
          </a:p>
        </p:txBody>
      </p:sp>
      <p:sp>
        <p:nvSpPr>
          <p:cNvPr id="27" name="1 Título"/>
          <p:cNvSpPr txBox="1">
            <a:spLocks/>
          </p:cNvSpPr>
          <p:nvPr/>
        </p:nvSpPr>
        <p:spPr>
          <a:xfrm>
            <a:off x="2483768" y="-18256"/>
            <a:ext cx="676875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4400" dirty="0" smtClean="0">
                <a:latin typeface="+mj-lt"/>
                <a:ea typeface="+mj-ea"/>
                <a:cs typeface="+mj-cs"/>
              </a:rPr>
              <a:t>¿C</a:t>
            </a:r>
            <a:r>
              <a:rPr lang="es-ES" sz="3600" dirty="0" smtClean="0">
                <a:latin typeface="+mj-lt"/>
                <a:ea typeface="+mj-ea"/>
                <a:cs typeface="+mj-cs"/>
              </a:rPr>
              <a:t>ÓMO</a:t>
            </a:r>
            <a:r>
              <a:rPr lang="es-ES" sz="4400" dirty="0" smtClean="0">
                <a:latin typeface="+mj-lt"/>
                <a:ea typeface="+mj-ea"/>
                <a:cs typeface="+mj-cs"/>
              </a:rPr>
              <a:t> V</a:t>
            </a:r>
            <a:r>
              <a:rPr lang="es-ES" sz="3600" dirty="0" smtClean="0">
                <a:latin typeface="+mj-lt"/>
                <a:ea typeface="+mj-ea"/>
                <a:cs typeface="+mj-cs"/>
              </a:rPr>
              <a:t>AMOS</a:t>
            </a:r>
            <a:r>
              <a:rPr lang="es-ES" sz="4400" dirty="0" smtClean="0">
                <a:latin typeface="+mj-lt"/>
                <a:ea typeface="+mj-ea"/>
                <a:cs typeface="+mj-cs"/>
              </a:rPr>
              <a:t>?</a:t>
            </a: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8" name="17 Imagen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2132856"/>
            <a:ext cx="9144000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6305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CuadroTexto"/>
          <p:cNvSpPr txBox="1"/>
          <p:nvPr/>
        </p:nvSpPr>
        <p:spPr>
          <a:xfrm>
            <a:off x="1132760" y="189784"/>
            <a:ext cx="1656184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50" kern="900" cap="small" dirty="0" smtClean="0">
                <a:latin typeface="Helvetica" pitchFamily="34" charset="0"/>
              </a:rPr>
              <a:t>Oficina para el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Aprovechamiento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del TLC con EEUU</a:t>
            </a:r>
            <a:endParaRPr lang="es-ES" sz="1250" kern="900" cap="small" dirty="0"/>
          </a:p>
        </p:txBody>
      </p:sp>
      <p:grpSp>
        <p:nvGrpSpPr>
          <p:cNvPr id="2" name="10 Grupo"/>
          <p:cNvGrpSpPr/>
          <p:nvPr/>
        </p:nvGrpSpPr>
        <p:grpSpPr>
          <a:xfrm>
            <a:off x="179512" y="242360"/>
            <a:ext cx="1024016" cy="576064"/>
            <a:chOff x="179512" y="242360"/>
            <a:chExt cx="1024016" cy="576064"/>
          </a:xfrm>
        </p:grpSpPr>
        <p:grpSp>
          <p:nvGrpSpPr>
            <p:cNvPr id="3" name="11 Grupo"/>
            <p:cNvGrpSpPr/>
            <p:nvPr/>
          </p:nvGrpSpPr>
          <p:grpSpPr>
            <a:xfrm>
              <a:off x="179512" y="242360"/>
              <a:ext cx="1008112" cy="576064"/>
              <a:chOff x="179512" y="116632"/>
              <a:chExt cx="1008112" cy="576064"/>
            </a:xfrm>
          </p:grpSpPr>
          <p:grpSp>
            <p:nvGrpSpPr>
              <p:cNvPr id="4" name="9 Grupo"/>
              <p:cNvGrpSpPr/>
              <p:nvPr/>
            </p:nvGrpSpPr>
            <p:grpSpPr>
              <a:xfrm>
                <a:off x="179512" y="116632"/>
                <a:ext cx="1008112" cy="540643"/>
                <a:chOff x="107504" y="188640"/>
                <a:chExt cx="1008112" cy="540643"/>
              </a:xfrm>
            </p:grpSpPr>
            <p:pic>
              <p:nvPicPr>
                <p:cNvPr id="16" name="Picture 2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107504" y="188640"/>
                  <a:ext cx="566500" cy="54064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7" name="Picture 3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 l="7875" r="11917"/>
                <a:stretch>
                  <a:fillRect/>
                </a:stretch>
              </p:blipFill>
              <p:spPr bwMode="auto">
                <a:xfrm>
                  <a:off x="630943" y="188640"/>
                  <a:ext cx="484673" cy="51578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sp>
            <p:nvSpPr>
              <p:cNvPr id="15" name="14 Rectángulo"/>
              <p:cNvSpPr/>
              <p:nvPr/>
            </p:nvSpPr>
            <p:spPr>
              <a:xfrm>
                <a:off x="251520" y="620688"/>
                <a:ext cx="936104" cy="7200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sp>
          <p:nvSpPr>
            <p:cNvPr id="13" name="12 Rectángulo"/>
            <p:cNvSpPr/>
            <p:nvPr/>
          </p:nvSpPr>
          <p:spPr>
            <a:xfrm>
              <a:off x="1131520" y="716992"/>
              <a:ext cx="72008" cy="720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26" name="25 CuadroTexto"/>
          <p:cNvSpPr txBox="1"/>
          <p:nvPr/>
        </p:nvSpPr>
        <p:spPr>
          <a:xfrm>
            <a:off x="0" y="6550223"/>
            <a:ext cx="44279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Fuente: </a:t>
            </a:r>
            <a:r>
              <a:rPr lang="es-ES" sz="1400" dirty="0" err="1" smtClean="0"/>
              <a:t>Dian</a:t>
            </a:r>
            <a:endParaRPr lang="es-ES" sz="1400" dirty="0"/>
          </a:p>
        </p:txBody>
      </p:sp>
      <p:sp>
        <p:nvSpPr>
          <p:cNvPr id="27" name="1 Título"/>
          <p:cNvSpPr txBox="1">
            <a:spLocks/>
          </p:cNvSpPr>
          <p:nvPr/>
        </p:nvSpPr>
        <p:spPr>
          <a:xfrm>
            <a:off x="2483768" y="-18256"/>
            <a:ext cx="676875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4400" dirty="0" smtClean="0">
                <a:latin typeface="+mj-lt"/>
                <a:ea typeface="+mj-ea"/>
                <a:cs typeface="+mj-cs"/>
              </a:rPr>
              <a:t>¿C</a:t>
            </a:r>
            <a:r>
              <a:rPr lang="es-ES" sz="3600" dirty="0" smtClean="0">
                <a:latin typeface="+mj-lt"/>
                <a:ea typeface="+mj-ea"/>
                <a:cs typeface="+mj-cs"/>
              </a:rPr>
              <a:t>ÓMO</a:t>
            </a:r>
            <a:r>
              <a:rPr lang="es-ES" sz="4400" dirty="0" smtClean="0">
                <a:latin typeface="+mj-lt"/>
                <a:ea typeface="+mj-ea"/>
                <a:cs typeface="+mj-cs"/>
              </a:rPr>
              <a:t> V</a:t>
            </a:r>
            <a:r>
              <a:rPr lang="es-ES" sz="3600" dirty="0" smtClean="0">
                <a:latin typeface="+mj-lt"/>
                <a:ea typeface="+mj-ea"/>
                <a:cs typeface="+mj-cs"/>
              </a:rPr>
              <a:t>AMOS</a:t>
            </a:r>
            <a:r>
              <a:rPr lang="es-ES" sz="4400" dirty="0" smtClean="0">
                <a:latin typeface="+mj-lt"/>
                <a:ea typeface="+mj-ea"/>
                <a:cs typeface="+mj-cs"/>
              </a:rPr>
              <a:t>?</a:t>
            </a: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360040" y="1024978"/>
            <a:ext cx="8676456" cy="3951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ES" sz="2400" b="1" dirty="0" smtClean="0"/>
              <a:t>Exportaciones de Colombia a EEUU (15may-24nov de 2011 y 2012)</a:t>
            </a:r>
            <a:endParaRPr lang="es-ES" sz="2400" b="1" dirty="0"/>
          </a:p>
        </p:txBody>
      </p:sp>
      <p:pic>
        <p:nvPicPr>
          <p:cNvPr id="18" name="17 Imagen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1412776"/>
            <a:ext cx="8820472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050" y="0"/>
            <a:ext cx="916305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CuadroTexto"/>
          <p:cNvSpPr txBox="1"/>
          <p:nvPr/>
        </p:nvSpPr>
        <p:spPr>
          <a:xfrm>
            <a:off x="1132760" y="189784"/>
            <a:ext cx="1656184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50" kern="900" cap="small" dirty="0" smtClean="0">
                <a:latin typeface="Helvetica" pitchFamily="34" charset="0"/>
              </a:rPr>
              <a:t>Oficina para el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Aprovechamiento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del TLC con EEUU</a:t>
            </a:r>
            <a:endParaRPr lang="es-ES" sz="1250" kern="900" cap="small" dirty="0"/>
          </a:p>
        </p:txBody>
      </p:sp>
      <p:grpSp>
        <p:nvGrpSpPr>
          <p:cNvPr id="2" name="10 Grupo"/>
          <p:cNvGrpSpPr/>
          <p:nvPr/>
        </p:nvGrpSpPr>
        <p:grpSpPr>
          <a:xfrm>
            <a:off x="179512" y="242360"/>
            <a:ext cx="1024016" cy="576064"/>
            <a:chOff x="179512" y="242360"/>
            <a:chExt cx="1024016" cy="576064"/>
          </a:xfrm>
        </p:grpSpPr>
        <p:grpSp>
          <p:nvGrpSpPr>
            <p:cNvPr id="3" name="11 Grupo"/>
            <p:cNvGrpSpPr/>
            <p:nvPr/>
          </p:nvGrpSpPr>
          <p:grpSpPr>
            <a:xfrm>
              <a:off x="179512" y="242360"/>
              <a:ext cx="1008112" cy="576064"/>
              <a:chOff x="179512" y="116632"/>
              <a:chExt cx="1008112" cy="576064"/>
            </a:xfrm>
          </p:grpSpPr>
          <p:grpSp>
            <p:nvGrpSpPr>
              <p:cNvPr id="4" name="9 Grupo"/>
              <p:cNvGrpSpPr/>
              <p:nvPr/>
            </p:nvGrpSpPr>
            <p:grpSpPr>
              <a:xfrm>
                <a:off x="179512" y="116632"/>
                <a:ext cx="1008112" cy="540643"/>
                <a:chOff x="107504" y="188640"/>
                <a:chExt cx="1008112" cy="540643"/>
              </a:xfrm>
            </p:grpSpPr>
            <p:pic>
              <p:nvPicPr>
                <p:cNvPr id="16" name="Picture 2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107504" y="188640"/>
                  <a:ext cx="566500" cy="54064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7" name="Picture 3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 l="7875" r="11917"/>
                <a:stretch>
                  <a:fillRect/>
                </a:stretch>
              </p:blipFill>
              <p:spPr bwMode="auto">
                <a:xfrm>
                  <a:off x="630943" y="188640"/>
                  <a:ext cx="484673" cy="51578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sp>
            <p:nvSpPr>
              <p:cNvPr id="15" name="14 Rectángulo"/>
              <p:cNvSpPr/>
              <p:nvPr/>
            </p:nvSpPr>
            <p:spPr>
              <a:xfrm>
                <a:off x="251520" y="620688"/>
                <a:ext cx="936104" cy="7200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sp>
          <p:nvSpPr>
            <p:cNvPr id="13" name="12 Rectángulo"/>
            <p:cNvSpPr/>
            <p:nvPr/>
          </p:nvSpPr>
          <p:spPr>
            <a:xfrm>
              <a:off x="1131520" y="716992"/>
              <a:ext cx="72008" cy="720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26" name="25 CuadroTexto"/>
          <p:cNvSpPr txBox="1"/>
          <p:nvPr/>
        </p:nvSpPr>
        <p:spPr>
          <a:xfrm>
            <a:off x="0" y="6550223"/>
            <a:ext cx="44279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Fuente: </a:t>
            </a:r>
            <a:r>
              <a:rPr lang="es-ES" sz="1400" dirty="0" err="1" smtClean="0"/>
              <a:t>Dian</a:t>
            </a:r>
            <a:endParaRPr lang="es-ES" sz="1400" dirty="0"/>
          </a:p>
        </p:txBody>
      </p:sp>
      <p:sp>
        <p:nvSpPr>
          <p:cNvPr id="18" name="17 CuadroTexto"/>
          <p:cNvSpPr txBox="1"/>
          <p:nvPr/>
        </p:nvSpPr>
        <p:spPr>
          <a:xfrm>
            <a:off x="251520" y="1593667"/>
            <a:ext cx="8676456" cy="3951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ES" sz="2400" b="1" dirty="0" err="1" smtClean="0"/>
              <a:t>Impo</a:t>
            </a:r>
            <a:r>
              <a:rPr lang="es-ES" sz="2400" b="1" dirty="0" smtClean="0"/>
              <a:t> de Colombia desde EEUU (15may-24nov de 2011 y 2012)</a:t>
            </a:r>
            <a:endParaRPr lang="es-ES" sz="2400" b="1" dirty="0"/>
          </a:p>
        </p:txBody>
      </p:sp>
      <p:sp>
        <p:nvSpPr>
          <p:cNvPr id="20" name="1 Título"/>
          <p:cNvSpPr txBox="1">
            <a:spLocks/>
          </p:cNvSpPr>
          <p:nvPr/>
        </p:nvSpPr>
        <p:spPr>
          <a:xfrm>
            <a:off x="2483768" y="-18256"/>
            <a:ext cx="676875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4400" dirty="0" smtClean="0">
                <a:latin typeface="+mj-lt"/>
                <a:ea typeface="+mj-ea"/>
                <a:cs typeface="+mj-cs"/>
              </a:rPr>
              <a:t>¿C</a:t>
            </a:r>
            <a:r>
              <a:rPr lang="es-ES" sz="3600" dirty="0" smtClean="0">
                <a:latin typeface="+mj-lt"/>
                <a:ea typeface="+mj-ea"/>
                <a:cs typeface="+mj-cs"/>
              </a:rPr>
              <a:t>ÓMO</a:t>
            </a:r>
            <a:r>
              <a:rPr lang="es-ES" sz="4400" dirty="0" smtClean="0">
                <a:latin typeface="+mj-lt"/>
                <a:ea typeface="+mj-ea"/>
                <a:cs typeface="+mj-cs"/>
              </a:rPr>
              <a:t> V</a:t>
            </a:r>
            <a:r>
              <a:rPr lang="es-ES" sz="3600" dirty="0" smtClean="0">
                <a:latin typeface="+mj-lt"/>
                <a:ea typeface="+mj-ea"/>
                <a:cs typeface="+mj-cs"/>
              </a:rPr>
              <a:t>AMOS</a:t>
            </a:r>
            <a:r>
              <a:rPr lang="es-ES" sz="4400" dirty="0" smtClean="0">
                <a:latin typeface="+mj-lt"/>
                <a:ea typeface="+mj-ea"/>
                <a:cs typeface="+mj-cs"/>
              </a:rPr>
              <a:t>?</a:t>
            </a: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2" name="21 Imagen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2276872"/>
            <a:ext cx="9144000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050" y="0"/>
            <a:ext cx="916305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CuadroTexto"/>
          <p:cNvSpPr txBox="1"/>
          <p:nvPr/>
        </p:nvSpPr>
        <p:spPr>
          <a:xfrm>
            <a:off x="1132760" y="189784"/>
            <a:ext cx="1656184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50" kern="900" cap="small" dirty="0" smtClean="0">
                <a:latin typeface="Helvetica" pitchFamily="34" charset="0"/>
              </a:rPr>
              <a:t>Oficina para el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Aprovechamiento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del TLC con EEUU</a:t>
            </a:r>
            <a:endParaRPr lang="es-ES" sz="1250" kern="900" cap="small" dirty="0"/>
          </a:p>
        </p:txBody>
      </p:sp>
      <p:grpSp>
        <p:nvGrpSpPr>
          <p:cNvPr id="2" name="10 Grupo"/>
          <p:cNvGrpSpPr/>
          <p:nvPr/>
        </p:nvGrpSpPr>
        <p:grpSpPr>
          <a:xfrm>
            <a:off x="179512" y="242360"/>
            <a:ext cx="1024016" cy="576064"/>
            <a:chOff x="179512" y="242360"/>
            <a:chExt cx="1024016" cy="576064"/>
          </a:xfrm>
        </p:grpSpPr>
        <p:grpSp>
          <p:nvGrpSpPr>
            <p:cNvPr id="3" name="11 Grupo"/>
            <p:cNvGrpSpPr/>
            <p:nvPr/>
          </p:nvGrpSpPr>
          <p:grpSpPr>
            <a:xfrm>
              <a:off x="179512" y="242360"/>
              <a:ext cx="1008112" cy="576064"/>
              <a:chOff x="179512" y="116632"/>
              <a:chExt cx="1008112" cy="576064"/>
            </a:xfrm>
          </p:grpSpPr>
          <p:grpSp>
            <p:nvGrpSpPr>
              <p:cNvPr id="4" name="9 Grupo"/>
              <p:cNvGrpSpPr/>
              <p:nvPr/>
            </p:nvGrpSpPr>
            <p:grpSpPr>
              <a:xfrm>
                <a:off x="179512" y="116632"/>
                <a:ext cx="1008112" cy="540643"/>
                <a:chOff x="107504" y="188640"/>
                <a:chExt cx="1008112" cy="540643"/>
              </a:xfrm>
            </p:grpSpPr>
            <p:pic>
              <p:nvPicPr>
                <p:cNvPr id="16" name="Picture 2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107504" y="188640"/>
                  <a:ext cx="566500" cy="54064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7" name="Picture 3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 l="7875" r="11917"/>
                <a:stretch>
                  <a:fillRect/>
                </a:stretch>
              </p:blipFill>
              <p:spPr bwMode="auto">
                <a:xfrm>
                  <a:off x="630943" y="188640"/>
                  <a:ext cx="484673" cy="51578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sp>
            <p:nvSpPr>
              <p:cNvPr id="15" name="14 Rectángulo"/>
              <p:cNvSpPr/>
              <p:nvPr/>
            </p:nvSpPr>
            <p:spPr>
              <a:xfrm>
                <a:off x="251520" y="620688"/>
                <a:ext cx="936104" cy="7200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sp>
          <p:nvSpPr>
            <p:cNvPr id="13" name="12 Rectángulo"/>
            <p:cNvSpPr/>
            <p:nvPr/>
          </p:nvSpPr>
          <p:spPr>
            <a:xfrm>
              <a:off x="1131520" y="716992"/>
              <a:ext cx="72008" cy="720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26" name="25 CuadroTexto"/>
          <p:cNvSpPr txBox="1"/>
          <p:nvPr/>
        </p:nvSpPr>
        <p:spPr>
          <a:xfrm>
            <a:off x="0" y="6550223"/>
            <a:ext cx="44279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Fuente: </a:t>
            </a:r>
            <a:r>
              <a:rPr lang="es-ES" sz="1400" dirty="0" err="1" smtClean="0"/>
              <a:t>Dian</a:t>
            </a:r>
            <a:endParaRPr lang="es-ES" sz="1400" dirty="0"/>
          </a:p>
        </p:txBody>
      </p:sp>
      <p:sp>
        <p:nvSpPr>
          <p:cNvPr id="18" name="17 CuadroTexto"/>
          <p:cNvSpPr txBox="1"/>
          <p:nvPr/>
        </p:nvSpPr>
        <p:spPr>
          <a:xfrm>
            <a:off x="251520" y="1628800"/>
            <a:ext cx="8676456" cy="3951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ES" sz="2400" b="1" dirty="0" err="1" smtClean="0"/>
              <a:t>Impo</a:t>
            </a:r>
            <a:r>
              <a:rPr lang="es-ES" sz="2400" b="1" dirty="0" smtClean="0"/>
              <a:t> de Colombia desde EEUU (15may-24nov de 2011 y 2012)</a:t>
            </a:r>
            <a:endParaRPr lang="es-ES" sz="2400" b="1" dirty="0"/>
          </a:p>
        </p:txBody>
      </p:sp>
      <p:sp>
        <p:nvSpPr>
          <p:cNvPr id="19" name="1 Título"/>
          <p:cNvSpPr txBox="1">
            <a:spLocks/>
          </p:cNvSpPr>
          <p:nvPr/>
        </p:nvSpPr>
        <p:spPr>
          <a:xfrm>
            <a:off x="2483768" y="-18256"/>
            <a:ext cx="676875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4400" dirty="0" smtClean="0">
                <a:latin typeface="+mj-lt"/>
                <a:ea typeface="+mj-ea"/>
                <a:cs typeface="+mj-cs"/>
              </a:rPr>
              <a:t>¿C</a:t>
            </a:r>
            <a:r>
              <a:rPr lang="es-ES" sz="3600" dirty="0" smtClean="0">
                <a:latin typeface="+mj-lt"/>
                <a:ea typeface="+mj-ea"/>
                <a:cs typeface="+mj-cs"/>
              </a:rPr>
              <a:t>ÓMO</a:t>
            </a:r>
            <a:r>
              <a:rPr lang="es-ES" sz="4400" dirty="0" smtClean="0">
                <a:latin typeface="+mj-lt"/>
                <a:ea typeface="+mj-ea"/>
                <a:cs typeface="+mj-cs"/>
              </a:rPr>
              <a:t> V</a:t>
            </a:r>
            <a:r>
              <a:rPr lang="es-ES" sz="3600" dirty="0" smtClean="0">
                <a:latin typeface="+mj-lt"/>
                <a:ea typeface="+mj-ea"/>
                <a:cs typeface="+mj-cs"/>
              </a:rPr>
              <a:t>AMOS</a:t>
            </a:r>
            <a:r>
              <a:rPr lang="es-ES" sz="4400" dirty="0" smtClean="0">
                <a:latin typeface="+mj-lt"/>
                <a:ea typeface="+mj-ea"/>
                <a:cs typeface="+mj-cs"/>
              </a:rPr>
              <a:t>?</a:t>
            </a: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0" name="19 Imagen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2276872"/>
            <a:ext cx="9144000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9050"/>
            <a:ext cx="9163050" cy="687705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</p:pic>
      <p:sp>
        <p:nvSpPr>
          <p:cNvPr id="11" name="10 CuadroTexto"/>
          <p:cNvSpPr txBox="1"/>
          <p:nvPr/>
        </p:nvSpPr>
        <p:spPr>
          <a:xfrm>
            <a:off x="1132760" y="189784"/>
            <a:ext cx="1656184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50" kern="900" cap="small" dirty="0" smtClean="0">
                <a:latin typeface="Helvetica" pitchFamily="34" charset="0"/>
              </a:rPr>
              <a:t>Oficina para el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Aprovechamiento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del TLC </a:t>
            </a:r>
            <a:endParaRPr lang="es-ES" sz="1250" kern="900" cap="small" dirty="0"/>
          </a:p>
        </p:txBody>
      </p:sp>
      <p:grpSp>
        <p:nvGrpSpPr>
          <p:cNvPr id="2" name="17 Grupo"/>
          <p:cNvGrpSpPr/>
          <p:nvPr/>
        </p:nvGrpSpPr>
        <p:grpSpPr>
          <a:xfrm>
            <a:off x="179512" y="242360"/>
            <a:ext cx="1024016" cy="576064"/>
            <a:chOff x="179512" y="242360"/>
            <a:chExt cx="1024016" cy="576064"/>
          </a:xfrm>
        </p:grpSpPr>
        <p:grpSp>
          <p:nvGrpSpPr>
            <p:cNvPr id="3" name="11 Grupo"/>
            <p:cNvGrpSpPr/>
            <p:nvPr/>
          </p:nvGrpSpPr>
          <p:grpSpPr>
            <a:xfrm>
              <a:off x="179512" y="242360"/>
              <a:ext cx="1008112" cy="576064"/>
              <a:chOff x="179512" y="116632"/>
              <a:chExt cx="1008112" cy="576064"/>
            </a:xfrm>
          </p:grpSpPr>
          <p:grpSp>
            <p:nvGrpSpPr>
              <p:cNvPr id="4" name="9 Grupo"/>
              <p:cNvGrpSpPr/>
              <p:nvPr/>
            </p:nvGrpSpPr>
            <p:grpSpPr>
              <a:xfrm>
                <a:off x="179512" y="116632"/>
                <a:ext cx="1008112" cy="540643"/>
                <a:chOff x="107504" y="188640"/>
                <a:chExt cx="1008112" cy="540643"/>
              </a:xfrm>
            </p:grpSpPr>
            <p:pic>
              <p:nvPicPr>
                <p:cNvPr id="15" name="Picture 2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107504" y="188640"/>
                  <a:ext cx="566500" cy="54064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6" name="Picture 3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 l="7875" r="11917"/>
                <a:stretch>
                  <a:fillRect/>
                </a:stretch>
              </p:blipFill>
              <p:spPr bwMode="auto">
                <a:xfrm>
                  <a:off x="630943" y="188640"/>
                  <a:ext cx="484673" cy="51578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sp>
            <p:nvSpPr>
              <p:cNvPr id="14" name="13 Rectángulo"/>
              <p:cNvSpPr/>
              <p:nvPr/>
            </p:nvSpPr>
            <p:spPr>
              <a:xfrm>
                <a:off x="251520" y="620688"/>
                <a:ext cx="936104" cy="7200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sp>
          <p:nvSpPr>
            <p:cNvPr id="17" name="16 Rectángulo"/>
            <p:cNvSpPr/>
            <p:nvPr/>
          </p:nvSpPr>
          <p:spPr>
            <a:xfrm>
              <a:off x="1131520" y="716992"/>
              <a:ext cx="72008" cy="720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37" name="36 Rectángulo"/>
          <p:cNvSpPr/>
          <p:nvPr/>
        </p:nvSpPr>
        <p:spPr>
          <a:xfrm>
            <a:off x="4860032" y="1808936"/>
            <a:ext cx="4104456" cy="75596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b="1" dirty="0" smtClean="0">
                <a:solidFill>
                  <a:schemeClr val="bg1"/>
                </a:solidFill>
              </a:rPr>
              <a:t>Costos de energía y gas</a:t>
            </a:r>
            <a:endParaRPr lang="es-CO" sz="2400" b="1" dirty="0">
              <a:solidFill>
                <a:schemeClr val="bg1"/>
              </a:solidFill>
            </a:endParaRPr>
          </a:p>
        </p:txBody>
      </p:sp>
      <p:sp>
        <p:nvSpPr>
          <p:cNvPr id="38" name="37 Rectángulo"/>
          <p:cNvSpPr/>
          <p:nvPr/>
        </p:nvSpPr>
        <p:spPr>
          <a:xfrm>
            <a:off x="395536" y="2528784"/>
            <a:ext cx="4104456" cy="75596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b="1" dirty="0" smtClean="0">
                <a:solidFill>
                  <a:schemeClr val="bg1"/>
                </a:solidFill>
              </a:rPr>
              <a:t>Medidas sanitarias y fitosanitarias</a:t>
            </a:r>
            <a:endParaRPr lang="es-CO" sz="2400" b="1" dirty="0">
              <a:solidFill>
                <a:schemeClr val="bg1"/>
              </a:solidFill>
            </a:endParaRPr>
          </a:p>
        </p:txBody>
      </p:sp>
      <p:sp>
        <p:nvSpPr>
          <p:cNvPr id="39" name="38 Rectángulo"/>
          <p:cNvSpPr/>
          <p:nvPr/>
        </p:nvSpPr>
        <p:spPr>
          <a:xfrm>
            <a:off x="395536" y="3536896"/>
            <a:ext cx="4104456" cy="432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b="1" dirty="0" smtClean="0">
                <a:solidFill>
                  <a:schemeClr val="bg1"/>
                </a:solidFill>
              </a:rPr>
              <a:t>Calidad</a:t>
            </a:r>
            <a:endParaRPr lang="es-CO" sz="2400" b="1" dirty="0">
              <a:solidFill>
                <a:schemeClr val="bg1"/>
              </a:solidFill>
            </a:endParaRPr>
          </a:p>
        </p:txBody>
      </p:sp>
      <p:sp>
        <p:nvSpPr>
          <p:cNvPr id="40" name="39 Rectángulo"/>
          <p:cNvSpPr/>
          <p:nvPr/>
        </p:nvSpPr>
        <p:spPr>
          <a:xfrm>
            <a:off x="395536" y="1844824"/>
            <a:ext cx="4104456" cy="432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b="1" dirty="0" smtClean="0">
                <a:solidFill>
                  <a:schemeClr val="bg1"/>
                </a:solidFill>
              </a:rPr>
              <a:t>Mejoras en aduanas y puertos</a:t>
            </a:r>
            <a:endParaRPr lang="es-CO" sz="2400" b="1" dirty="0">
              <a:solidFill>
                <a:schemeClr val="bg1"/>
              </a:solidFill>
            </a:endParaRPr>
          </a:p>
        </p:txBody>
      </p:sp>
      <p:sp>
        <p:nvSpPr>
          <p:cNvPr id="41" name="40 Rectángulo"/>
          <p:cNvSpPr/>
          <p:nvPr/>
        </p:nvSpPr>
        <p:spPr>
          <a:xfrm>
            <a:off x="4860032" y="2708920"/>
            <a:ext cx="4104456" cy="75596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b="1" dirty="0" smtClean="0">
                <a:solidFill>
                  <a:schemeClr val="bg1"/>
                </a:solidFill>
              </a:rPr>
              <a:t>Infraestructura </a:t>
            </a:r>
          </a:p>
          <a:p>
            <a:pPr algn="ctr"/>
            <a:r>
              <a:rPr lang="es-CO" sz="2000" b="1" dirty="0" smtClean="0">
                <a:solidFill>
                  <a:schemeClr val="bg1"/>
                </a:solidFill>
              </a:rPr>
              <a:t>-corredores de comercio, APP- </a:t>
            </a:r>
            <a:endParaRPr lang="es-CO" sz="2000" b="1" dirty="0">
              <a:solidFill>
                <a:schemeClr val="bg1"/>
              </a:solidFill>
            </a:endParaRPr>
          </a:p>
        </p:txBody>
      </p:sp>
      <p:sp>
        <p:nvSpPr>
          <p:cNvPr id="42" name="41 Rectángulo"/>
          <p:cNvSpPr/>
          <p:nvPr/>
        </p:nvSpPr>
        <p:spPr>
          <a:xfrm>
            <a:off x="395536" y="5337096"/>
            <a:ext cx="4104456" cy="432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b="1" dirty="0" smtClean="0">
                <a:solidFill>
                  <a:schemeClr val="bg1"/>
                </a:solidFill>
              </a:rPr>
              <a:t>Expedición de visas</a:t>
            </a:r>
            <a:endParaRPr lang="es-CO" sz="2400" b="1" dirty="0">
              <a:solidFill>
                <a:schemeClr val="bg1"/>
              </a:solidFill>
            </a:endParaRPr>
          </a:p>
        </p:txBody>
      </p:sp>
      <p:sp>
        <p:nvSpPr>
          <p:cNvPr id="43" name="42 Rectángulo"/>
          <p:cNvSpPr/>
          <p:nvPr/>
        </p:nvSpPr>
        <p:spPr>
          <a:xfrm>
            <a:off x="395536" y="4256976"/>
            <a:ext cx="4104456" cy="75596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b="1" dirty="0" smtClean="0">
                <a:solidFill>
                  <a:schemeClr val="bg1"/>
                </a:solidFill>
              </a:rPr>
              <a:t>Lista de escaso abasto y acumulación de origen</a:t>
            </a:r>
            <a:endParaRPr lang="es-CO" sz="2400" b="1" dirty="0">
              <a:solidFill>
                <a:schemeClr val="bg1"/>
              </a:solidFill>
            </a:endParaRPr>
          </a:p>
        </p:txBody>
      </p:sp>
      <p:sp>
        <p:nvSpPr>
          <p:cNvPr id="44" name="43 Rectángulo"/>
          <p:cNvSpPr/>
          <p:nvPr/>
        </p:nvSpPr>
        <p:spPr>
          <a:xfrm>
            <a:off x="4860032" y="5769376"/>
            <a:ext cx="4104456" cy="75596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b="1" dirty="0" smtClean="0">
                <a:solidFill>
                  <a:schemeClr val="bg1"/>
                </a:solidFill>
              </a:rPr>
              <a:t>Innovación, y ciencia y tecnología</a:t>
            </a:r>
            <a:endParaRPr lang="es-CO" sz="2400" b="1" dirty="0">
              <a:solidFill>
                <a:schemeClr val="bg1"/>
              </a:solidFill>
            </a:endParaRPr>
          </a:p>
        </p:txBody>
      </p:sp>
      <p:sp>
        <p:nvSpPr>
          <p:cNvPr id="45" name="44 Rectángulo"/>
          <p:cNvSpPr/>
          <p:nvPr/>
        </p:nvSpPr>
        <p:spPr>
          <a:xfrm>
            <a:off x="4860032" y="4293328"/>
            <a:ext cx="4104456" cy="57583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b="1" dirty="0" smtClean="0">
                <a:solidFill>
                  <a:schemeClr val="bg1"/>
                </a:solidFill>
              </a:rPr>
              <a:t>Competencias </a:t>
            </a:r>
            <a:r>
              <a:rPr lang="es-CO" sz="2000" b="1" dirty="0" smtClean="0">
                <a:solidFill>
                  <a:schemeClr val="bg1"/>
                </a:solidFill>
              </a:rPr>
              <a:t>–SENA-</a:t>
            </a:r>
            <a:endParaRPr lang="es-CO" sz="2400" b="1" dirty="0">
              <a:solidFill>
                <a:schemeClr val="bg1"/>
              </a:solidFill>
            </a:endParaRPr>
          </a:p>
        </p:txBody>
      </p:sp>
      <p:sp>
        <p:nvSpPr>
          <p:cNvPr id="46" name="45 Rectángulo"/>
          <p:cNvSpPr/>
          <p:nvPr/>
        </p:nvSpPr>
        <p:spPr>
          <a:xfrm>
            <a:off x="4860032" y="3573248"/>
            <a:ext cx="4104456" cy="57583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b="1" dirty="0" smtClean="0">
                <a:solidFill>
                  <a:schemeClr val="bg1"/>
                </a:solidFill>
              </a:rPr>
              <a:t>Bilingüismo</a:t>
            </a:r>
            <a:endParaRPr lang="es-CO" sz="2400" b="1" dirty="0">
              <a:solidFill>
                <a:schemeClr val="bg1"/>
              </a:solidFill>
            </a:endParaRPr>
          </a:p>
        </p:txBody>
      </p:sp>
      <p:sp>
        <p:nvSpPr>
          <p:cNvPr id="47" name="1 Título"/>
          <p:cNvSpPr txBox="1">
            <a:spLocks/>
          </p:cNvSpPr>
          <p:nvPr/>
        </p:nvSpPr>
        <p:spPr>
          <a:xfrm>
            <a:off x="2771800" y="404664"/>
            <a:ext cx="591500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4800" dirty="0" smtClean="0">
                <a:latin typeface="+mj-lt"/>
                <a:ea typeface="+mj-ea"/>
                <a:cs typeface="+mj-cs"/>
              </a:rPr>
              <a:t>Agenda Transversal</a:t>
            </a:r>
            <a:endParaRPr lang="es-ES" sz="4000" dirty="0">
              <a:latin typeface="+mj-lt"/>
              <a:ea typeface="+mj-ea"/>
              <a:cs typeface="+mj-cs"/>
            </a:endParaRPr>
          </a:p>
        </p:txBody>
      </p:sp>
      <p:sp>
        <p:nvSpPr>
          <p:cNvPr id="48" name="1 Título"/>
          <p:cNvSpPr txBox="1">
            <a:spLocks/>
          </p:cNvSpPr>
          <p:nvPr/>
        </p:nvSpPr>
        <p:spPr>
          <a:xfrm>
            <a:off x="179512" y="1196752"/>
            <a:ext cx="4392488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FACILITACIÓN</a:t>
            </a:r>
            <a:r>
              <a:rPr kumimoji="0" lang="es-ES" sz="24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DE COMERCIO</a:t>
            </a:r>
            <a:endParaRPr kumimoji="0" lang="es-ES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9" name="1 Título"/>
          <p:cNvSpPr txBox="1">
            <a:spLocks/>
          </p:cNvSpPr>
          <p:nvPr/>
        </p:nvSpPr>
        <p:spPr>
          <a:xfrm>
            <a:off x="4788024" y="1196752"/>
            <a:ext cx="4392488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COMPETITIVIDAD</a:t>
            </a:r>
            <a:endParaRPr kumimoji="0" lang="es-ES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0" name="29 Rectángulo"/>
          <p:cNvSpPr/>
          <p:nvPr/>
        </p:nvSpPr>
        <p:spPr>
          <a:xfrm>
            <a:off x="4860032" y="5049296"/>
            <a:ext cx="4104456" cy="539944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b="1" dirty="0" smtClean="0">
                <a:solidFill>
                  <a:schemeClr val="bg1"/>
                </a:solidFill>
              </a:rPr>
              <a:t>Costos laborales no salariales</a:t>
            </a:r>
            <a:endParaRPr lang="es-CO" sz="2400" b="1" dirty="0">
              <a:solidFill>
                <a:schemeClr val="bg1"/>
              </a:solidFill>
            </a:endParaRPr>
          </a:p>
        </p:txBody>
      </p:sp>
      <p:sp>
        <p:nvSpPr>
          <p:cNvPr id="25" name="24 Rectángulo"/>
          <p:cNvSpPr/>
          <p:nvPr/>
        </p:nvSpPr>
        <p:spPr>
          <a:xfrm>
            <a:off x="395536" y="6057176"/>
            <a:ext cx="4104456" cy="432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b="1" dirty="0" smtClean="0">
                <a:solidFill>
                  <a:schemeClr val="bg1"/>
                </a:solidFill>
              </a:rPr>
              <a:t>Compras públicas</a:t>
            </a:r>
            <a:endParaRPr lang="es-CO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08520" y="-19050"/>
            <a:ext cx="916305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0 CuadroTexto"/>
          <p:cNvSpPr txBox="1"/>
          <p:nvPr/>
        </p:nvSpPr>
        <p:spPr>
          <a:xfrm>
            <a:off x="1132760" y="189784"/>
            <a:ext cx="1656184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50" kern="900" cap="small" dirty="0" smtClean="0">
                <a:latin typeface="Helvetica" pitchFamily="34" charset="0"/>
              </a:rPr>
              <a:t>Oficina para el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Aprovechamiento </a:t>
            </a:r>
          </a:p>
          <a:p>
            <a:r>
              <a:rPr lang="es-ES" sz="1250" kern="900" cap="small" dirty="0" smtClean="0">
                <a:latin typeface="Helvetica" pitchFamily="34" charset="0"/>
              </a:rPr>
              <a:t>del TLC </a:t>
            </a:r>
            <a:endParaRPr lang="es-ES" sz="1250" kern="900" cap="small" dirty="0"/>
          </a:p>
        </p:txBody>
      </p:sp>
      <p:grpSp>
        <p:nvGrpSpPr>
          <p:cNvPr id="2" name="17 Grupo"/>
          <p:cNvGrpSpPr/>
          <p:nvPr/>
        </p:nvGrpSpPr>
        <p:grpSpPr>
          <a:xfrm>
            <a:off x="179512" y="242360"/>
            <a:ext cx="1024016" cy="576064"/>
            <a:chOff x="179512" y="242360"/>
            <a:chExt cx="1024016" cy="576064"/>
          </a:xfrm>
        </p:grpSpPr>
        <p:grpSp>
          <p:nvGrpSpPr>
            <p:cNvPr id="3" name="11 Grupo"/>
            <p:cNvGrpSpPr/>
            <p:nvPr/>
          </p:nvGrpSpPr>
          <p:grpSpPr>
            <a:xfrm>
              <a:off x="179512" y="242360"/>
              <a:ext cx="1008112" cy="576064"/>
              <a:chOff x="179512" y="116632"/>
              <a:chExt cx="1008112" cy="576064"/>
            </a:xfrm>
          </p:grpSpPr>
          <p:grpSp>
            <p:nvGrpSpPr>
              <p:cNvPr id="4" name="9 Grupo"/>
              <p:cNvGrpSpPr/>
              <p:nvPr/>
            </p:nvGrpSpPr>
            <p:grpSpPr>
              <a:xfrm>
                <a:off x="179512" y="116632"/>
                <a:ext cx="1008112" cy="540643"/>
                <a:chOff x="107504" y="188640"/>
                <a:chExt cx="1008112" cy="540643"/>
              </a:xfrm>
            </p:grpSpPr>
            <p:pic>
              <p:nvPicPr>
                <p:cNvPr id="15" name="Picture 2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107504" y="188640"/>
                  <a:ext cx="566500" cy="54064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6" name="Picture 3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 l="7875" r="11917"/>
                <a:stretch>
                  <a:fillRect/>
                </a:stretch>
              </p:blipFill>
              <p:spPr bwMode="auto">
                <a:xfrm>
                  <a:off x="630943" y="188640"/>
                  <a:ext cx="484673" cy="51578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sp>
            <p:nvSpPr>
              <p:cNvPr id="14" name="13 Rectángulo"/>
              <p:cNvSpPr/>
              <p:nvPr/>
            </p:nvSpPr>
            <p:spPr>
              <a:xfrm>
                <a:off x="251520" y="620688"/>
                <a:ext cx="936104" cy="7200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sp>
          <p:nvSpPr>
            <p:cNvPr id="17" name="16 Rectángulo"/>
            <p:cNvSpPr/>
            <p:nvPr/>
          </p:nvSpPr>
          <p:spPr>
            <a:xfrm>
              <a:off x="1131520" y="716992"/>
              <a:ext cx="72008" cy="720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25" name="24 CuadroTexto"/>
          <p:cNvSpPr txBox="1"/>
          <p:nvPr/>
        </p:nvSpPr>
        <p:spPr>
          <a:xfrm>
            <a:off x="144016" y="1524168"/>
            <a:ext cx="8892480" cy="6047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s-ES" sz="2200" b="1" dirty="0" smtClean="0">
                <a:solidFill>
                  <a:schemeClr val="accent1">
                    <a:lumMod val="75000"/>
                  </a:schemeClr>
                </a:solidFill>
              </a:rPr>
              <a:t>PAPEL DE LA OFICINA: </a:t>
            </a:r>
          </a:p>
          <a:p>
            <a:pPr>
              <a:spcAft>
                <a:spcPts val="1800"/>
              </a:spcAft>
            </a:pPr>
            <a:r>
              <a:rPr lang="es-ES" sz="2000" dirty="0" smtClean="0">
                <a:solidFill>
                  <a:srgbClr val="5891D6"/>
                </a:solidFill>
              </a:rPr>
              <a:t>DIAGNOSTICO DE NECESIDADES</a:t>
            </a:r>
          </a:p>
          <a:p>
            <a:pPr marL="457200" indent="-457200">
              <a:spcAft>
                <a:spcPts val="1800"/>
              </a:spcAft>
              <a:buFont typeface="+mj-lt"/>
              <a:buAutoNum type="alphaUcPeriod"/>
            </a:pPr>
            <a:r>
              <a:rPr lang="es-ES" sz="2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Inicialmente para la entrada en vigencia del TLC ( 15 de mayo)</a:t>
            </a:r>
          </a:p>
          <a:p>
            <a:pPr marL="457200" indent="-457200">
              <a:spcAft>
                <a:spcPts val="1800"/>
              </a:spcAft>
              <a:buFont typeface="+mj-lt"/>
              <a:buAutoNum type="alphaUcPeriod"/>
            </a:pPr>
            <a:r>
              <a:rPr lang="es-ES" sz="2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Definir prioridades de temas que se deben abordar como parte de la estrategia de país frente al TLC USA: Cinco temas clave</a:t>
            </a:r>
          </a:p>
          <a:p>
            <a:pPr>
              <a:spcAft>
                <a:spcPts val="1200"/>
              </a:spcAft>
            </a:pPr>
            <a:r>
              <a:rPr lang="es-ES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	</a:t>
            </a:r>
            <a:r>
              <a:rPr lang="es-E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1. Implementación TLC: origen y resoluciones anticipadas</a:t>
            </a:r>
          </a:p>
          <a:p>
            <a:pPr>
              <a:spcAft>
                <a:spcPts val="1200"/>
              </a:spcAft>
            </a:pPr>
            <a:r>
              <a:rPr lang="es-E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2 Perfilamiento de riesgo</a:t>
            </a:r>
          </a:p>
          <a:p>
            <a:pPr>
              <a:spcAft>
                <a:spcPts val="1200"/>
              </a:spcAft>
            </a:pPr>
            <a:r>
              <a:rPr lang="es-ES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	</a:t>
            </a:r>
            <a:r>
              <a:rPr lang="es-E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3 Interoperabilidad de los sistemas de información</a:t>
            </a:r>
          </a:p>
          <a:p>
            <a:pPr>
              <a:spcAft>
                <a:spcPts val="1200"/>
              </a:spcAft>
            </a:pPr>
            <a:r>
              <a:rPr lang="es-ES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	</a:t>
            </a:r>
            <a:r>
              <a:rPr lang="es-E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4. Disminuir los plazos de las operaciones de </a:t>
            </a:r>
            <a:r>
              <a:rPr lang="es-ES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impo</a:t>
            </a:r>
            <a:r>
              <a:rPr lang="es-E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y expo </a:t>
            </a:r>
          </a:p>
          <a:p>
            <a:pPr>
              <a:spcAft>
                <a:spcPts val="1200"/>
              </a:spcAft>
            </a:pPr>
            <a:r>
              <a:rPr lang="es-ES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	</a:t>
            </a:r>
            <a:r>
              <a:rPr lang="es-E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5.Seguridad Jurídica </a:t>
            </a:r>
          </a:p>
          <a:p>
            <a:pPr>
              <a:spcAft>
                <a:spcPts val="1800"/>
              </a:spcAft>
            </a:pPr>
            <a:endParaRPr lang="es-ES" sz="22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Aft>
                <a:spcPts val="1800"/>
              </a:spcAft>
            </a:pPr>
            <a:endParaRPr lang="es-ES" sz="2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323528" y="980728"/>
            <a:ext cx="8424936" cy="39592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b="1" dirty="0" smtClean="0">
                <a:solidFill>
                  <a:schemeClr val="bg1"/>
                </a:solidFill>
              </a:rPr>
              <a:t> 1. Mejoras en aduanas y puertos</a:t>
            </a:r>
            <a:endParaRPr lang="es-CO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503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6526</TotalTime>
  <Words>1466</Words>
  <Application>Microsoft Office PowerPoint</Application>
  <PresentationFormat>Presentación en pantalla (4:3)</PresentationFormat>
  <Paragraphs>248</Paragraphs>
  <Slides>25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6" baseType="lpstr">
      <vt:lpstr>Tema de Office</vt:lpstr>
      <vt:lpstr>Diapositiva 1</vt:lpstr>
      <vt:lpstr>Diapositiva 2</vt:lpstr>
      <vt:lpstr>COYUNTURA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user</dc:creator>
  <cp:lastModifiedBy>supervis</cp:lastModifiedBy>
  <cp:revision>896</cp:revision>
  <dcterms:created xsi:type="dcterms:W3CDTF">2012-07-11T16:52:12Z</dcterms:created>
  <dcterms:modified xsi:type="dcterms:W3CDTF">2013-02-21T12:57:26Z</dcterms:modified>
</cp:coreProperties>
</file>