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96" r:id="rId2"/>
    <p:sldMasterId id="2147483708" r:id="rId3"/>
    <p:sldMasterId id="2147483684" r:id="rId4"/>
    <p:sldMasterId id="2147483672" r:id="rId5"/>
    <p:sldMasterId id="2147483720" r:id="rId6"/>
    <p:sldMasterId id="2147483732" r:id="rId7"/>
  </p:sldMasterIdLst>
  <p:notesMasterIdLst>
    <p:notesMasterId r:id="rId33"/>
  </p:notesMasterIdLst>
  <p:handoutMasterIdLst>
    <p:handoutMasterId r:id="rId34"/>
  </p:handoutMasterIdLst>
  <p:sldIdLst>
    <p:sldId id="256" r:id="rId8"/>
    <p:sldId id="310" r:id="rId9"/>
    <p:sldId id="317" r:id="rId10"/>
    <p:sldId id="318" r:id="rId11"/>
    <p:sldId id="319" r:id="rId12"/>
    <p:sldId id="320" r:id="rId13"/>
    <p:sldId id="321" r:id="rId14"/>
    <p:sldId id="345" r:id="rId15"/>
    <p:sldId id="346" r:id="rId16"/>
    <p:sldId id="347" r:id="rId17"/>
    <p:sldId id="349" r:id="rId18"/>
    <p:sldId id="350" r:id="rId19"/>
    <p:sldId id="341" r:id="rId20"/>
    <p:sldId id="342" r:id="rId21"/>
    <p:sldId id="344" r:id="rId22"/>
    <p:sldId id="352" r:id="rId23"/>
    <p:sldId id="353" r:id="rId24"/>
    <p:sldId id="354" r:id="rId25"/>
    <p:sldId id="351" r:id="rId26"/>
    <p:sldId id="355" r:id="rId27"/>
    <p:sldId id="357" r:id="rId28"/>
    <p:sldId id="358" r:id="rId29"/>
    <p:sldId id="359" r:id="rId30"/>
    <p:sldId id="360" r:id="rId31"/>
    <p:sldId id="340" r:id="rId32"/>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84D7183-5F9D-4191-9889-E4F822608A85}">
          <p14:sldIdLst>
            <p14:sldId id="256"/>
            <p14:sldId id="310"/>
            <p14:sldId id="317"/>
            <p14:sldId id="318"/>
            <p14:sldId id="319"/>
            <p14:sldId id="320"/>
            <p14:sldId id="321"/>
            <p14:sldId id="345"/>
            <p14:sldId id="346"/>
            <p14:sldId id="347"/>
            <p14:sldId id="349"/>
            <p14:sldId id="350"/>
            <p14:sldId id="341"/>
            <p14:sldId id="342"/>
            <p14:sldId id="344"/>
            <p14:sldId id="352"/>
            <p14:sldId id="353"/>
            <p14:sldId id="354"/>
            <p14:sldId id="351"/>
            <p14:sldId id="355"/>
            <p14:sldId id="357"/>
            <p14:sldId id="358"/>
            <p14:sldId id="359"/>
            <p14:sldId id="360"/>
            <p14:sldId id="340"/>
          </p14:sldIdLst>
        </p14:section>
        <p14:section name="Sección sin título" id="{3CA026C5-C0E5-4C39-8CAC-F450E3C20DEC}">
          <p14:sldIdLst/>
        </p14:section>
        <p14:section name="Sección sin título" id="{15662029-711E-4FD6-9600-D2DCB891862B}">
          <p14:sldIdLst/>
        </p14:section>
        <p14:section name="Sección sin título" id="{4785DCF3-CA68-4ABF-8E1E-327188C7632E}">
          <p14:sldIdLst/>
        </p14:section>
        <p14:section name="Sección sin título" id="{D2E3E841-16FA-4F88-A317-52B90BF6FE43}">
          <p14:sldIdLst/>
        </p14:section>
        <p14:section name="Sección sin título" id="{C5066D46-6C75-4EF5-B271-F92B42E4972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initials="C" lastIdx="27" clrIdx="0">
    <p:extLst/>
  </p:cmAuthor>
  <p:cmAuthor id="2" name="Carolina Rojas" initials="C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6F5"/>
    <a:srgbClr val="F8FAF9"/>
    <a:srgbClr val="EDEFEE"/>
    <a:srgbClr val="F6F8F8"/>
    <a:srgbClr val="EFF1F1"/>
    <a:srgbClr val="E6EAEA"/>
    <a:srgbClr val="F3FAFF"/>
    <a:srgbClr val="F2F4F8"/>
    <a:srgbClr val="002A5C"/>
    <a:srgbClr val="030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41" autoAdjust="0"/>
  </p:normalViewPr>
  <p:slideViewPr>
    <p:cSldViewPr>
      <p:cViewPr>
        <p:scale>
          <a:sx n="81" d="100"/>
          <a:sy n="81" d="100"/>
        </p:scale>
        <p:origin x="-1056" y="-138"/>
      </p:cViewPr>
      <p:guideLst>
        <p:guide orient="horz" pos="2160"/>
        <p:guide pos="2880"/>
      </p:guideLst>
    </p:cSldViewPr>
  </p:slideViewPr>
  <p:notesTextViewPr>
    <p:cViewPr>
      <p:scale>
        <a:sx n="1" d="1"/>
        <a:sy n="1" d="1"/>
      </p:scale>
      <p:origin x="0" y="0"/>
    </p:cViewPr>
  </p:notesTextViewPr>
  <p:sorterViewPr>
    <p:cViewPr>
      <p:scale>
        <a:sx n="100" d="100"/>
        <a:sy n="100" d="100"/>
      </p:scale>
      <p:origin x="0" y="-39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dirty="0"/>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20BC3B9-52BC-4323-8C17-C4CE6C3DBFCE}" type="datetime1">
              <a:rPr lang="es-CO" smtClean="0"/>
              <a:t>06/02/2017</a:t>
            </a:fld>
            <a:endParaRPr lang="es-CO" dirty="0"/>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dirty="0"/>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90580C7-EAA1-4A72-9049-7AFDA26F39E8}" type="slidenum">
              <a:rPr lang="es-CO" smtClean="0"/>
              <a:t>‹Nº›</a:t>
            </a:fld>
            <a:endParaRPr lang="es-CO" dirty="0"/>
          </a:p>
        </p:txBody>
      </p:sp>
    </p:spTree>
    <p:extLst>
      <p:ext uri="{BB962C8B-B14F-4D97-AF65-F5344CB8AC3E}">
        <p14:creationId xmlns:p14="http://schemas.microsoft.com/office/powerpoint/2010/main" val="41957001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CBDB478-E20D-4DF3-83A9-B80C20577C7F}" type="datetime1">
              <a:rPr lang="es-CO" smtClean="0"/>
              <a:t>06/02/2017</a:t>
            </a:fld>
            <a:endParaRPr lang="es-CO"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O"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F0DA3F-D258-4D1C-9C08-EE5EF53C1714}" type="slidenum">
              <a:rPr lang="es-CO" smtClean="0"/>
              <a:t>‹Nº›</a:t>
            </a:fld>
            <a:endParaRPr lang="es-CO" dirty="0"/>
          </a:p>
        </p:txBody>
      </p:sp>
    </p:spTree>
    <p:extLst>
      <p:ext uri="{BB962C8B-B14F-4D97-AF65-F5344CB8AC3E}">
        <p14:creationId xmlns:p14="http://schemas.microsoft.com/office/powerpoint/2010/main" val="21117990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277318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106407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2270130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3737919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582552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833976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1619419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109737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89057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3395477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04265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800276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3951880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1458554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734934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6962286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25072141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69349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1780047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36352949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25310914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00873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2076273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39826439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677480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3205272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129046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6946828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28452525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36363536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40695242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28209133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1732287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18471466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36080336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1368613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16505942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6774087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31140185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233836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3390773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34949616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0153328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5065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6786548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3894746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4864901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0077949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0806581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5821091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06/02/2017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1387876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1CC97A7F-683C-4056-A615-12A08BE35604}"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2341606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36EA19B-5D80-4081-A4BA-9ACF9FCBBADA}"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a:xfrm>
            <a:off x="2627784" y="6201568"/>
            <a:ext cx="2133600" cy="365125"/>
          </a:xfrm>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1094174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3A9903-C8A7-434F-B576-F402CCDB5192}"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6649764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A6421CF-70EF-4363-867C-8B0A29F99FF7}" type="datetime1">
              <a:rPr lang="es-CO" smtClean="0">
                <a:solidFill>
                  <a:prstClr val="black">
                    <a:tint val="75000"/>
                  </a:prstClr>
                </a:solidFill>
              </a:rPr>
              <a:pPr/>
              <a:t>06/02/2017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9471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34427239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6C7DAAE0-4A15-4236-B1D9-009AC6A1F373}" type="datetime1">
              <a:rPr lang="es-CO" smtClean="0">
                <a:solidFill>
                  <a:prstClr val="black">
                    <a:tint val="75000"/>
                  </a:prstClr>
                </a:solidFill>
              </a:rPr>
              <a:pPr/>
              <a:t>06/02/2017</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7164186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8A4932C-43CC-4743-BD38-B299DA4EE821}" type="datetime1">
              <a:rPr lang="es-CO" smtClean="0">
                <a:solidFill>
                  <a:prstClr val="black">
                    <a:tint val="75000"/>
                  </a:prstClr>
                </a:solidFill>
              </a:rPr>
              <a:pPr/>
              <a:t>06/02/2017</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5490101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E63FB1-D295-498E-92F8-73EF22FFBB96}" type="datetime1">
              <a:rPr lang="es-CO" smtClean="0">
                <a:solidFill>
                  <a:prstClr val="black">
                    <a:tint val="75000"/>
                  </a:prstClr>
                </a:solidFill>
              </a:rPr>
              <a:pPr/>
              <a:t>06/02/2017</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5199654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48BDB0E-B791-4933-86E1-B55E02B97541}" type="datetime1">
              <a:rPr lang="es-CO" smtClean="0">
                <a:solidFill>
                  <a:prstClr val="black">
                    <a:tint val="75000"/>
                  </a:prstClr>
                </a:solidFill>
              </a:rPr>
              <a:pPr/>
              <a:t>06/02/2017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0547444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AA497EC-D7A6-4EBB-8BDE-A79F81E796D8}" type="datetime1">
              <a:rPr lang="es-CO" smtClean="0">
                <a:solidFill>
                  <a:prstClr val="black">
                    <a:tint val="75000"/>
                  </a:prstClr>
                </a:solidFill>
              </a:rPr>
              <a:pPr/>
              <a:t>06/02/2017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4941908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7AD99DD-F780-4EDA-956C-51794CB9045D}"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3402202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2C7FCBEC-97BD-4F97-B361-649484FE7496}"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15425159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1CC97A7F-683C-4056-A615-12A08BE35604}"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1420581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36EA19B-5D80-4081-A4BA-9ACF9FCBBADA}"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a:xfrm>
            <a:off x="2627784" y="6201568"/>
            <a:ext cx="2133600" cy="365125"/>
          </a:xfrm>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04667190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3A9903-C8A7-434F-B576-F402CCDB5192}"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39168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13416844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A6421CF-70EF-4363-867C-8B0A29F99FF7}" type="datetime1">
              <a:rPr lang="es-CO" smtClean="0">
                <a:solidFill>
                  <a:prstClr val="black">
                    <a:tint val="75000"/>
                  </a:prstClr>
                </a:solidFill>
              </a:rPr>
              <a:pPr/>
              <a:t>06/02/2017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1656408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6C7DAAE0-4A15-4236-B1D9-009AC6A1F373}" type="datetime1">
              <a:rPr lang="es-CO" smtClean="0">
                <a:solidFill>
                  <a:prstClr val="black">
                    <a:tint val="75000"/>
                  </a:prstClr>
                </a:solidFill>
              </a:rPr>
              <a:pPr/>
              <a:t>06/02/2017</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704464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8A4932C-43CC-4743-BD38-B299DA4EE821}" type="datetime1">
              <a:rPr lang="es-CO" smtClean="0">
                <a:solidFill>
                  <a:prstClr val="black">
                    <a:tint val="75000"/>
                  </a:prstClr>
                </a:solidFill>
              </a:rPr>
              <a:pPr/>
              <a:t>06/02/2017</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5518949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E63FB1-D295-498E-92F8-73EF22FFBB96}" type="datetime1">
              <a:rPr lang="es-CO" smtClean="0">
                <a:solidFill>
                  <a:prstClr val="black">
                    <a:tint val="75000"/>
                  </a:prstClr>
                </a:solidFill>
              </a:rPr>
              <a:pPr/>
              <a:t>06/02/2017</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399186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48BDB0E-B791-4933-86E1-B55E02B97541}" type="datetime1">
              <a:rPr lang="es-CO" smtClean="0">
                <a:solidFill>
                  <a:prstClr val="black">
                    <a:tint val="75000"/>
                  </a:prstClr>
                </a:solidFill>
              </a:rPr>
              <a:pPr/>
              <a:t>06/02/2017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1087042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AA497EC-D7A6-4EBB-8BDE-A79F81E796D8}" type="datetime1">
              <a:rPr lang="es-CO" smtClean="0">
                <a:solidFill>
                  <a:prstClr val="black">
                    <a:tint val="75000"/>
                  </a:prstClr>
                </a:solidFill>
              </a:rPr>
              <a:pPr/>
              <a:t>06/02/2017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8298585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7AD99DD-F780-4EDA-956C-51794CB9045D}"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05847030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2C7FCBEC-97BD-4F97-B361-649484FE7496}"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23552184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1"/>
            <a:ext cx="2133600" cy="365125"/>
          </a:xfrm>
          <a:prstGeom prst="rect">
            <a:avLst/>
          </a:prstGeom>
        </p:spPr>
        <p:txBody>
          <a:bodyPr/>
          <a:lstStyle/>
          <a:p>
            <a:endParaRPr lang="es-CO" dirty="0">
              <a:solidFill>
                <a:prstClr val="black">
                  <a:tint val="75000"/>
                </a:prstClr>
              </a:solidFill>
            </a:endParaRPr>
          </a:p>
        </p:txBody>
      </p:sp>
      <p:sp>
        <p:nvSpPr>
          <p:cNvPr id="5" name="4 Marcador de pie de página"/>
          <p:cNvSpPr>
            <a:spLocks noGrp="1"/>
          </p:cNvSpPr>
          <p:nvPr>
            <p:ph type="ftr" sz="quarter" idx="11"/>
          </p:nvPr>
        </p:nvSpPr>
        <p:spPr>
          <a:xfrm>
            <a:off x="3124200" y="6356351"/>
            <a:ext cx="2895600" cy="365125"/>
          </a:xfrm>
          <a:prstGeom prst="rect">
            <a:avLst/>
          </a:prstGeom>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62079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93400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3281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7.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2.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6" Type="http://schemas.openxmlformats.org/officeDocument/2006/relationships/image" Target="../media/image2.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4.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CO"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2BD22-150A-4D9E-9AB7-089112A95F73}" type="slidenum">
              <a:rPr lang="es-CO" smtClean="0"/>
              <a:t>‹Nº›</a:t>
            </a:fld>
            <a:endParaRPr lang="es-CO" dirty="0"/>
          </a:p>
        </p:txBody>
      </p:sp>
      <p:pic>
        <p:nvPicPr>
          <p:cNvPr id="9" name="8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244408" y="6093296"/>
            <a:ext cx="648072" cy="477527"/>
          </a:xfrm>
          <a:prstGeom prst="rect">
            <a:avLst/>
          </a:prstGeom>
        </p:spPr>
      </p:pic>
    </p:spTree>
    <p:extLst>
      <p:ext uri="{BB962C8B-B14F-4D97-AF65-F5344CB8AC3E}">
        <p14:creationId xmlns:p14="http://schemas.microsoft.com/office/powerpoint/2010/main" val="2956887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4E8BA-6D86-466A-BC13-EDCF3A0A0EB3}" type="datetimeFigureOut">
              <a:rPr lang="es-CO" smtClean="0"/>
              <a:t>06/02/2017</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88224" y="548680"/>
            <a:ext cx="2133600" cy="365125"/>
          </a:xfrm>
          <a:prstGeom prst="rect">
            <a:avLst/>
          </a:prstGeom>
        </p:spPr>
        <p:txBody>
          <a:bodyPr vert="horz" lIns="91440" tIns="45720" rIns="91440" bIns="45720" rtlCol="0" anchor="ctr"/>
          <a:lstStyle>
            <a:lvl1pPr algn="r">
              <a:defRPr sz="1200">
                <a:solidFill>
                  <a:schemeClr val="bg1"/>
                </a:solidFill>
              </a:defRPr>
            </a:lvl1pPr>
          </a:lstStyle>
          <a:p>
            <a:fld id="{4B481E87-6F9A-4D4A-8C0B-68B8E7FEE4B2}" type="slidenum">
              <a:rPr lang="es-CO" smtClean="0"/>
              <a:pPr/>
              <a:t>‹Nº›</a:t>
            </a:fld>
            <a:endParaRPr lang="es-CO" dirty="0"/>
          </a:p>
        </p:txBody>
      </p:sp>
      <p:sp>
        <p:nvSpPr>
          <p:cNvPr id="9" name="8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pic>
        <p:nvPicPr>
          <p:cNvPr id="11"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0680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B3688-6D9F-418B-82A3-6A6F0A3567D4}" type="datetimeFigureOut">
              <a:rPr lang="es-CO" smtClean="0"/>
              <a:t>06/02/2017</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49943-A3A7-4C29-BB5B-B0EB8B2FBECF}" type="slidenum">
              <a:rPr lang="es-CO" smtClean="0"/>
              <a:t>‹Nº›</a:t>
            </a:fld>
            <a:endParaRPr lang="es-CO" dirty="0"/>
          </a:p>
        </p:txBody>
      </p:sp>
      <p:pic>
        <p:nvPicPr>
          <p:cNvPr id="8"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spTree>
    <p:extLst>
      <p:ext uri="{BB962C8B-B14F-4D97-AF65-F5344CB8AC3E}">
        <p14:creationId xmlns:p14="http://schemas.microsoft.com/office/powerpoint/2010/main" val="30735653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BD396-7BBC-4EB1-9FF6-327F3BB995F5}" type="datetimeFigureOut">
              <a:rPr lang="es-CO" smtClean="0"/>
              <a:t>06/02/2017</a:t>
            </a:fld>
            <a:endParaRPr lang="es-CO"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6A002-DAC3-4B91-BDD4-C99C3E29F355}" type="slidenum">
              <a:rPr lang="es-CO" smtClean="0"/>
              <a:t>‹Nº›</a:t>
            </a:fld>
            <a:endParaRPr lang="es-CO" dirty="0"/>
          </a:p>
        </p:txBody>
      </p:sp>
      <p:pic>
        <p:nvPicPr>
          <p:cNvPr id="7" name="6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9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pic>
        <p:nvPicPr>
          <p:cNvPr id="2052"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284186" y="6337210"/>
            <a:ext cx="2701929" cy="59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7364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12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69EE4-1457-4134-AB46-6EB1360A3FE4}" type="datetimeFigureOut">
              <a:rPr lang="es-CO" smtClean="0"/>
              <a:t>06/02/2017</a:t>
            </a:fld>
            <a:endParaRPr lang="es-CO"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6F4EF-BE0A-4DA4-A4D6-F7E498835710}" type="slidenum">
              <a:rPr lang="es-CO" smtClean="0"/>
              <a:t>‹Nº›</a:t>
            </a:fld>
            <a:endParaRPr lang="es-CO" dirty="0"/>
          </a:p>
        </p:txBody>
      </p:sp>
      <p:pic>
        <p:nvPicPr>
          <p:cNvPr id="14" name="13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020272" y="6420213"/>
            <a:ext cx="1872208" cy="393163"/>
          </a:xfrm>
          <a:prstGeom prst="rect">
            <a:avLst/>
          </a:prstGeom>
        </p:spPr>
      </p:pic>
      <p:sp>
        <p:nvSpPr>
          <p:cNvPr id="17" name="16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spTree>
    <p:extLst>
      <p:ext uri="{BB962C8B-B14F-4D97-AF65-F5344CB8AC3E}">
        <p14:creationId xmlns:p14="http://schemas.microsoft.com/office/powerpoint/2010/main" val="11477068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17B72-EB27-454E-BB07-FC52239428E9}"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2671355" y="6152277"/>
            <a:ext cx="2133600" cy="365125"/>
          </a:xfrm>
          <a:prstGeom prst="rect">
            <a:avLst/>
          </a:prstGeom>
        </p:spPr>
        <p:txBody>
          <a:bodyPr vert="horz" lIns="91440" tIns="45720" rIns="91440" bIns="45720" rtlCol="0" anchor="ctr"/>
          <a:lstStyle>
            <a:lvl1pPr algn="r">
              <a:defRPr sz="1200">
                <a:solidFill>
                  <a:schemeClr val="tx1"/>
                </a:solidFill>
              </a:defRPr>
            </a:lvl1pPr>
          </a:lstStyle>
          <a:p>
            <a:fld id="{4B481E87-6F9A-4D4A-8C0B-68B8E7FEE4B2}" type="slidenum">
              <a:rPr lang="es-CO" smtClean="0">
                <a:solidFill>
                  <a:prstClr val="black"/>
                </a:solidFill>
              </a:rPr>
              <a:pPr/>
              <a:t>‹Nº›</a:t>
            </a:fld>
            <a:endParaRPr lang="es-CO" dirty="0">
              <a:solidFill>
                <a:prstClr val="black"/>
              </a:solidFill>
            </a:endParaRPr>
          </a:p>
        </p:txBody>
      </p:sp>
      <p:sp>
        <p:nvSpPr>
          <p:cNvPr id="9" name="8 CuadroTexto"/>
          <p:cNvSpPr txBox="1"/>
          <p:nvPr userDrawn="1"/>
        </p:nvSpPr>
        <p:spPr>
          <a:xfrm>
            <a:off x="2977575" y="6543516"/>
            <a:ext cx="3344185" cy="246221"/>
          </a:xfrm>
          <a:prstGeom prst="rect">
            <a:avLst/>
          </a:prstGeom>
          <a:noFill/>
        </p:spPr>
        <p:txBody>
          <a:bodyPr wrap="none" rtlCol="0">
            <a:spAutoFit/>
          </a:bodyPr>
          <a:lstStyle/>
          <a:p>
            <a:r>
              <a:rPr lang="en-US" sz="1000" dirty="0">
                <a:solidFill>
                  <a:prstClr val="white">
                    <a:lumMod val="65000"/>
                  </a:prstClr>
                </a:solidFill>
              </a:rPr>
              <a:t>Associated worldwide with CPA Associates International, Inc.</a:t>
            </a:r>
            <a:endParaRPr lang="es-CO" sz="1000" dirty="0">
              <a:solidFill>
                <a:prstClr val="white">
                  <a:lumMod val="65000"/>
                </a:prstClr>
              </a:solidFill>
            </a:endParaRPr>
          </a:p>
        </p:txBody>
      </p:sp>
      <p:pic>
        <p:nvPicPr>
          <p:cNvPr id="11"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pic>
        <p:nvPicPr>
          <p:cNvPr id="12" name="8 Imagen"/>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51520" y="6212353"/>
            <a:ext cx="648072" cy="477527"/>
          </a:xfrm>
          <a:prstGeom prst="rect">
            <a:avLst/>
          </a:prstGeom>
        </p:spPr>
      </p:pic>
    </p:spTree>
    <p:extLst>
      <p:ext uri="{BB962C8B-B14F-4D97-AF65-F5344CB8AC3E}">
        <p14:creationId xmlns:p14="http://schemas.microsoft.com/office/powerpoint/2010/main" val="980939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17B72-EB27-454E-BB07-FC52239428E9}" type="datetime1">
              <a:rPr lang="es-CO" smtClean="0">
                <a:solidFill>
                  <a:prstClr val="black">
                    <a:tint val="75000"/>
                  </a:prstClr>
                </a:solidFill>
              </a:rPr>
              <a:pPr/>
              <a:t>06/02/2017</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2671355" y="6152277"/>
            <a:ext cx="2133600" cy="365125"/>
          </a:xfrm>
          <a:prstGeom prst="rect">
            <a:avLst/>
          </a:prstGeom>
        </p:spPr>
        <p:txBody>
          <a:bodyPr vert="horz" lIns="91440" tIns="45720" rIns="91440" bIns="45720" rtlCol="0" anchor="ctr"/>
          <a:lstStyle>
            <a:lvl1pPr algn="r">
              <a:defRPr sz="1200">
                <a:solidFill>
                  <a:schemeClr val="tx1"/>
                </a:solidFill>
              </a:defRPr>
            </a:lvl1pPr>
          </a:lstStyle>
          <a:p>
            <a:fld id="{4B481E87-6F9A-4D4A-8C0B-68B8E7FEE4B2}" type="slidenum">
              <a:rPr lang="es-CO" smtClean="0">
                <a:solidFill>
                  <a:prstClr val="black"/>
                </a:solidFill>
              </a:rPr>
              <a:pPr/>
              <a:t>‹Nº›</a:t>
            </a:fld>
            <a:endParaRPr lang="es-CO" dirty="0">
              <a:solidFill>
                <a:prstClr val="black"/>
              </a:solidFill>
            </a:endParaRPr>
          </a:p>
        </p:txBody>
      </p:sp>
      <p:sp>
        <p:nvSpPr>
          <p:cNvPr id="9" name="8 CuadroTexto"/>
          <p:cNvSpPr txBox="1"/>
          <p:nvPr userDrawn="1"/>
        </p:nvSpPr>
        <p:spPr>
          <a:xfrm>
            <a:off x="2977575" y="6543516"/>
            <a:ext cx="3344185" cy="246221"/>
          </a:xfrm>
          <a:prstGeom prst="rect">
            <a:avLst/>
          </a:prstGeom>
          <a:noFill/>
        </p:spPr>
        <p:txBody>
          <a:bodyPr wrap="none" rtlCol="0">
            <a:spAutoFit/>
          </a:bodyPr>
          <a:lstStyle/>
          <a:p>
            <a:r>
              <a:rPr lang="en-US" sz="1000" dirty="0">
                <a:solidFill>
                  <a:prstClr val="white">
                    <a:lumMod val="65000"/>
                  </a:prstClr>
                </a:solidFill>
              </a:rPr>
              <a:t>Associated worldwide with CPA Associates International, Inc.</a:t>
            </a:r>
            <a:endParaRPr lang="es-CO" sz="1000" dirty="0">
              <a:solidFill>
                <a:prstClr val="white">
                  <a:lumMod val="65000"/>
                </a:prstClr>
              </a:solidFill>
            </a:endParaRPr>
          </a:p>
        </p:txBody>
      </p:sp>
      <p:pic>
        <p:nvPicPr>
          <p:cNvPr id="11" name="Picture 4" descr="D:\TRABAJO\LOGOS\CABRERA\Logo para reduccion.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pic>
        <p:nvPicPr>
          <p:cNvPr id="12" name="8 Imagen"/>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1520" y="6212353"/>
            <a:ext cx="648072" cy="477527"/>
          </a:xfrm>
          <a:prstGeom prst="rect">
            <a:avLst/>
          </a:prstGeom>
        </p:spPr>
      </p:pic>
    </p:spTree>
    <p:extLst>
      <p:ext uri="{BB962C8B-B14F-4D97-AF65-F5344CB8AC3E}">
        <p14:creationId xmlns:p14="http://schemas.microsoft.com/office/powerpoint/2010/main" val="11843954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57.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9836" y="2420887"/>
            <a:ext cx="5773563" cy="1405111"/>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4364612"/>
            <a:ext cx="8195426" cy="736308"/>
          </a:xfrm>
          <a:prstGeom prst="rect">
            <a:avLst/>
          </a:prstGeom>
        </p:spPr>
      </p:pic>
    </p:spTree>
    <p:extLst>
      <p:ext uri="{BB962C8B-B14F-4D97-AF65-F5344CB8AC3E}">
        <p14:creationId xmlns:p14="http://schemas.microsoft.com/office/powerpoint/2010/main" val="15229686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662880" y="188640"/>
            <a:ext cx="8229600" cy="414661"/>
          </a:xfrm>
        </p:spPr>
        <p:txBody>
          <a:bodyPr>
            <a:normAutofit/>
          </a:bodyPr>
          <a:lstStyle/>
          <a:p>
            <a:pPr algn="r"/>
            <a:r>
              <a:rPr lang="es-ES_tradnl" altLang="es-CO" sz="2000" dirty="0">
                <a:latin typeface="Arial" panose="020B0604020202020204" pitchFamily="34" charset="0"/>
                <a:cs typeface="Arial" panose="020B0604020202020204" pitchFamily="34" charset="0"/>
              </a:rPr>
              <a:t>II. Comentarios</a:t>
            </a:r>
            <a:endParaRPr lang="es-CO" sz="2000" dirty="0">
              <a:cs typeface="Arial" pitchFamily="34" charset="0"/>
            </a:endParaRPr>
          </a:p>
        </p:txBody>
      </p:sp>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r>
              <a:rPr lang="es-CO" altLang="es-CO" sz="1800" b="1" dirty="0">
                <a:latin typeface="Arial" panose="020B0604020202020204" pitchFamily="34" charset="0"/>
                <a:cs typeface="Arial" panose="020B0604020202020204" pitchFamily="34" charset="0"/>
              </a:rPr>
              <a:t>                                                         </a:t>
            </a: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9</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6" name="2 Marcador de contenido"/>
          <p:cNvSpPr txBox="1">
            <a:spLocks/>
          </p:cNvSpPr>
          <p:nvPr/>
        </p:nvSpPr>
        <p:spPr>
          <a:xfrm>
            <a:off x="251520" y="620688"/>
            <a:ext cx="8640960" cy="56158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lgn="just">
              <a:spcBef>
                <a:spcPts val="0"/>
              </a:spcBef>
              <a:buFont typeface="+mj-lt"/>
              <a:buAutoNum type="arabicPeriod"/>
            </a:pPr>
            <a:r>
              <a:rPr lang="es-CO" sz="1200" b="1" dirty="0">
                <a:solidFill>
                  <a:prstClr val="black"/>
                </a:solidFill>
                <a:latin typeface="Arial" panose="020B0604020202020204" pitchFamily="34" charset="0"/>
                <a:cs typeface="Arial" panose="020B0604020202020204" pitchFamily="34" charset="0"/>
              </a:rPr>
              <a:t>Circularización  de saldos</a:t>
            </a:r>
          </a:p>
          <a:p>
            <a:pPr marL="174625" indent="-174625">
              <a:spcBef>
                <a:spcPts val="0"/>
              </a:spcBef>
              <a:buFont typeface="Arial" pitchFamily="34" charset="0"/>
              <a:buNone/>
              <a:defRPr/>
            </a:pPr>
            <a:endParaRPr lang="es-ES" sz="1200" dirty="0">
              <a:solidFill>
                <a:prstClr val="black"/>
              </a:solidFill>
              <a:latin typeface="Arial" panose="020B0604020202020204" pitchFamily="34" charset="0"/>
              <a:cs typeface="Arial" panose="020B0604020202020204" pitchFamily="34" charset="0"/>
            </a:endParaRPr>
          </a:p>
          <a:p>
            <a:pPr marL="174625" indent="-174625" algn="just">
              <a:buNone/>
              <a:defRPr/>
            </a:pPr>
            <a:r>
              <a:rPr lang="es-ES_tradnl" sz="1200" b="1" dirty="0" smtClean="0">
                <a:solidFill>
                  <a:prstClr val="black"/>
                </a:solidFill>
                <a:latin typeface="Arial" panose="020B0604020202020204" pitchFamily="34" charset="0"/>
                <a:cs typeface="Arial" panose="020B0604020202020204" pitchFamily="34" charset="0"/>
              </a:rPr>
              <a:t>-	Confirmación </a:t>
            </a:r>
            <a:r>
              <a:rPr lang="es-ES_tradnl" sz="1200" b="1" dirty="0">
                <a:solidFill>
                  <a:prstClr val="black"/>
                </a:solidFill>
                <a:latin typeface="Arial" panose="020B0604020202020204" pitchFamily="34" charset="0"/>
                <a:cs typeface="Arial" panose="020B0604020202020204" pitchFamily="34" charset="0"/>
              </a:rPr>
              <a:t>Inversiones. </a:t>
            </a:r>
            <a:r>
              <a:rPr lang="es-ES_tradnl" sz="1200" dirty="0">
                <a:solidFill>
                  <a:prstClr val="black"/>
                </a:solidFill>
                <a:latin typeface="Arial" panose="020B0604020202020204" pitchFamily="34" charset="0"/>
                <a:cs typeface="Arial" panose="020B0604020202020204" pitchFamily="34" charset="0"/>
              </a:rPr>
              <a:t>Se realizó confirmación de la totalidad de </a:t>
            </a:r>
            <a:r>
              <a:rPr lang="es-ES_tradnl" sz="1200" dirty="0" smtClean="0">
                <a:solidFill>
                  <a:prstClr val="black"/>
                </a:solidFill>
                <a:latin typeface="Arial" panose="020B0604020202020204" pitchFamily="34" charset="0"/>
                <a:cs typeface="Arial" panose="020B0604020202020204" pitchFamily="34" charset="0"/>
              </a:rPr>
              <a:t>las cuentas </a:t>
            </a:r>
            <a:r>
              <a:rPr lang="es-ES_tradnl" sz="1200" dirty="0">
                <a:solidFill>
                  <a:prstClr val="black"/>
                </a:solidFill>
                <a:latin typeface="Arial" panose="020B0604020202020204" pitchFamily="34" charset="0"/>
                <a:cs typeface="Arial" panose="020B0604020202020204" pitchFamily="34" charset="0"/>
              </a:rPr>
              <a:t>de certificados y derechos fiduciarios. A continuación detallamos: </a:t>
            </a: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0" algn="just">
              <a:buFont typeface="Arial" pitchFamily="34" charset="0"/>
              <a:buNone/>
              <a:defRPr/>
            </a:pPr>
            <a:endParaRPr lang="es-ES" altLang="es-CO" sz="1300" dirty="0">
              <a:solidFill>
                <a:prstClr val="black"/>
              </a:solidFill>
              <a:latin typeface="Arial" panose="020B0604020202020204" pitchFamily="34" charset="0"/>
              <a:cs typeface="Arial" panose="020B0604020202020204" pitchFamily="34" charset="0"/>
            </a:endParaRPr>
          </a:p>
          <a:p>
            <a:pPr marL="273050" indent="0" algn="just">
              <a:buFont typeface="Arial" pitchFamily="34" charset="0"/>
              <a:buNone/>
              <a:defRPr/>
            </a:pPr>
            <a:endParaRPr lang="es-ES" altLang="es-CO" sz="1300" dirty="0">
              <a:solidFill>
                <a:prstClr val="black"/>
              </a:solidFill>
              <a:latin typeface="Arial" panose="020B0604020202020204" pitchFamily="34" charset="0"/>
              <a:cs typeface="Arial" panose="020B0604020202020204" pitchFamily="34" charset="0"/>
            </a:endParaRPr>
          </a:p>
          <a:p>
            <a:pPr marL="273050" indent="0" algn="just">
              <a:buFont typeface="Arial" pitchFamily="34" charset="0"/>
              <a:buNone/>
              <a:defRPr/>
            </a:pPr>
            <a:endParaRPr lang="es-ES" altLang="es-CO" sz="1300"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dirty="0">
              <a:solidFill>
                <a:prstClr val="black"/>
              </a:solidFill>
              <a:latin typeface="Arial" panose="020B0604020202020204" pitchFamily="34" charset="0"/>
              <a:cs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2888720"/>
              </p:ext>
            </p:extLst>
          </p:nvPr>
        </p:nvGraphicFramePr>
        <p:xfrm>
          <a:off x="251521" y="1579864"/>
          <a:ext cx="8624410" cy="4585440"/>
        </p:xfrm>
        <a:graphic>
          <a:graphicData uri="http://schemas.openxmlformats.org/drawingml/2006/table">
            <a:tbl>
              <a:tblPr/>
              <a:tblGrid>
                <a:gridCol w="576063">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2880320">
                  <a:extLst>
                    <a:ext uri="{9D8B030D-6E8A-4147-A177-3AD203B41FA5}">
                      <a16:colId xmlns:a16="http://schemas.microsoft.com/office/drawing/2014/main" xmlns="" val="20002"/>
                    </a:ext>
                  </a:extLst>
                </a:gridCol>
                <a:gridCol w="2359715">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4"/>
                    </a:ext>
                  </a:extLst>
                </a:gridCol>
                <a:gridCol w="648072">
                  <a:extLst>
                    <a:ext uri="{9D8B030D-6E8A-4147-A177-3AD203B41FA5}">
                      <a16:colId xmlns:a16="http://schemas.microsoft.com/office/drawing/2014/main" xmlns="" val="20005"/>
                    </a:ext>
                  </a:extLst>
                </a:gridCol>
                <a:gridCol w="576064">
                  <a:extLst>
                    <a:ext uri="{9D8B030D-6E8A-4147-A177-3AD203B41FA5}">
                      <a16:colId xmlns:a16="http://schemas.microsoft.com/office/drawing/2014/main" xmlns="" val="20006"/>
                    </a:ext>
                  </a:extLst>
                </a:gridCol>
              </a:tblGrid>
              <a:tr h="113259">
                <a:tc rowSpan="2">
                  <a:txBody>
                    <a:bodyPr/>
                    <a:lstStyle/>
                    <a:p>
                      <a:pPr algn="ctr" fontAlgn="ctr"/>
                      <a:r>
                        <a:rPr lang="es-CO" sz="800" b="1" i="0" u="none" strike="noStrike" dirty="0">
                          <a:solidFill>
                            <a:srgbClr val="FFFFFF"/>
                          </a:solidFill>
                          <a:effectLst/>
                          <a:latin typeface="Arial" panose="020B0604020202020204" pitchFamily="34" charset="0"/>
                        </a:rPr>
                        <a:t>Fecha envió</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800" b="1" i="0" u="none" strike="noStrike">
                          <a:solidFill>
                            <a:srgbClr val="FFFFFF"/>
                          </a:solidFill>
                          <a:effectLst/>
                          <a:latin typeface="Arial" panose="020B0604020202020204" pitchFamily="34" charset="0"/>
                        </a:rPr>
                        <a:t>Fecha confirmación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800" b="1" i="0" u="none" strike="noStrike">
                          <a:solidFill>
                            <a:srgbClr val="FFFFFF"/>
                          </a:solidFill>
                          <a:effectLst/>
                          <a:latin typeface="Arial" panose="020B0604020202020204" pitchFamily="34" charset="0"/>
                        </a:rPr>
                        <a:t>Cuenta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800" b="1" i="0" u="none" strike="noStrike">
                          <a:solidFill>
                            <a:srgbClr val="FFFFFF"/>
                          </a:solidFill>
                          <a:effectLst/>
                          <a:latin typeface="Arial" panose="020B0604020202020204" pitchFamily="34" charset="0"/>
                        </a:rPr>
                        <a:t>Entidad</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Saldo</a:t>
                      </a:r>
                    </a:p>
                  </a:txBody>
                  <a:tcPr marL="6912" marR="6912" marT="6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Valor </a:t>
                      </a:r>
                    </a:p>
                  </a:txBody>
                  <a:tcPr marL="6912" marR="6912" marT="6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800" b="1" i="0" u="none" strike="noStrike">
                          <a:solidFill>
                            <a:srgbClr val="FFFFFF"/>
                          </a:solidFill>
                          <a:effectLst/>
                          <a:latin typeface="Arial" panose="020B0604020202020204" pitchFamily="34" charset="0"/>
                        </a:rPr>
                        <a:t>Diferencia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65761">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b"/>
                      <a:r>
                        <a:rPr lang="es-CO" sz="800" b="1" i="0" u="none" strike="noStrike">
                          <a:solidFill>
                            <a:srgbClr val="FFFFFF"/>
                          </a:solidFill>
                          <a:effectLst/>
                          <a:latin typeface="Arial" panose="020B0604020202020204" pitchFamily="34" charset="0"/>
                        </a:rPr>
                        <a:t>Contabilidad</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800" b="1" i="0" u="none" strike="noStrike">
                          <a:solidFill>
                            <a:srgbClr val="FFFFFF"/>
                          </a:solidFill>
                          <a:effectLst/>
                          <a:latin typeface="Arial" panose="020B0604020202020204" pitchFamily="34" charset="0"/>
                        </a:rPr>
                        <a:t>Confirmado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vMerge="1">
                  <a:txBody>
                    <a:bodyPr/>
                    <a:lstStyle/>
                    <a:p>
                      <a:endParaRPr lang="es-CO"/>
                    </a:p>
                  </a:txBody>
                  <a:tcPr/>
                </a:tc>
                <a:extLst>
                  <a:ext uri="{0D108BD9-81ED-4DB2-BD59-A6C34878D82A}">
                    <a16:rowId xmlns:a16="http://schemas.microsoft.com/office/drawing/2014/main" xmlns="" val="10001"/>
                  </a:ext>
                </a:extLst>
              </a:tr>
              <a:tr h="157457">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dirty="0">
                          <a:solidFill>
                            <a:srgbClr val="000000"/>
                          </a:solidFill>
                          <a:effectLst/>
                          <a:latin typeface="Arial" panose="020B0604020202020204" pitchFamily="34" charset="0"/>
                        </a:rPr>
                        <a:t>122505- CERTIFICADOS DE DEPOSITO A TERMINO LP</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BANCO WWB S.A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1.000.000.000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7457">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dirty="0">
                          <a:solidFill>
                            <a:srgbClr val="000000"/>
                          </a:solidFill>
                          <a:effectLst/>
                          <a:latin typeface="Arial" panose="020B0604020202020204" pitchFamily="34" charset="0"/>
                        </a:rPr>
                        <a:t>122506-CERTIFICADOS DE DEPOSITO A TERMINO CP</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Arial" panose="020B0604020202020204" pitchFamily="34" charset="0"/>
                        </a:rPr>
                        <a:t>BANCO DE BOGOTA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702.152.188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57457">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dirty="0">
                          <a:solidFill>
                            <a:srgbClr val="000000"/>
                          </a:solidFill>
                          <a:effectLst/>
                          <a:latin typeface="Arial" panose="020B0604020202020204" pitchFamily="34" charset="0"/>
                        </a:rPr>
                        <a:t>122506-CERTIFICADOS DE DEPOSITO A TERMINO CP</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BANCO GNB SUDAMERIS S.A.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512.347.500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57457">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dirty="0">
                          <a:solidFill>
                            <a:srgbClr val="000000"/>
                          </a:solidFill>
                          <a:effectLst/>
                          <a:latin typeface="Arial" panose="020B0604020202020204" pitchFamily="34" charset="0"/>
                        </a:rPr>
                        <a:t>122506-CERTIFICADOS DE DEPOSITO A TERMINO CP</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COMPAÑIA DE FINANCIAMIENTO TUYA S.A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3.414.339.854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7457">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dirty="0">
                          <a:solidFill>
                            <a:srgbClr val="000000"/>
                          </a:solidFill>
                          <a:effectLst/>
                          <a:latin typeface="Arial" panose="020B0604020202020204" pitchFamily="34" charset="0"/>
                        </a:rPr>
                        <a:t>122506-CERTIFICADOS DE DEPOSITO A TERMINO CP</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HELM BANK S.A.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1.016.165.000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02-dic-15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Arial" panose="020B0604020202020204" pitchFamily="34" charset="0"/>
                        </a:rPr>
                        <a:t>CORREDORES ASOCIADOS /NIT 890399001-1-I1</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44.644.941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44.644.941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Arial" panose="020B0604020202020204" pitchFamily="34" charset="0"/>
                        </a:rPr>
                        <a:t>FIDUCIARIA BANCOLOMBIA/ RENTA LIQUIDEZ 3-00082-00892-6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39.216.703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dirty="0">
                          <a:solidFill>
                            <a:srgbClr val="000000"/>
                          </a:solidFill>
                          <a:effectLst/>
                          <a:latin typeface="Arial" panose="020B0604020202020204" pitchFamily="34" charset="0"/>
                        </a:rPr>
                        <a:t>CORREVAL FONVAL /CARTERA COLECTIVA FONVAL-CORREVAL 36313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1.373.429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dirty="0">
                          <a:solidFill>
                            <a:srgbClr val="000000"/>
                          </a:solidFill>
                          <a:effectLst/>
                          <a:latin typeface="Arial" panose="020B0604020202020204" pitchFamily="34" charset="0"/>
                        </a:rPr>
                        <a:t>BANCO HELM BANK/CARTERA COLECTIVA HELM TRUST 301-74063-5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15.281.334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Arial" panose="020B0604020202020204" pitchFamily="34" charset="0"/>
                        </a:rPr>
                        <a:t>FIDUCIARIA BANCOLOMBIA/CARTERA COLECTIVA FIDU No 0472-000000330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35.925.523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Arial" panose="020B0604020202020204" pitchFamily="34" charset="0"/>
                        </a:rPr>
                        <a:t>FIDUCIARIA BANCOLOMBIA/CARTERA COLECTIVA FIDU No 0472-000000326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12.732.578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03-dic-15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Arial" panose="020B0604020202020204" pitchFamily="34" charset="0"/>
                        </a:rPr>
                        <a:t>FIDUCIARIA BOGOTA/CARTERA COLECTIVA FID BOGOTA 3149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7.736.778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7.736.778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26-nov-15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800" b="0" i="0" u="none" strike="noStrike">
                          <a:solidFill>
                            <a:srgbClr val="000000"/>
                          </a:solidFill>
                          <a:effectLst/>
                          <a:latin typeface="Arial" panose="020B0604020202020204" pitchFamily="34" charset="0"/>
                        </a:rPr>
                        <a:t>BANCO BBVA/CARTERA COLECTIVA BBVA -CORPOTIC</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234.571.342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234.571.342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FIDUCIARIA CORFICOLOMBIANA/CARTERA COLECTIVA ABIERT RENTA PLUS 1982</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8.174.788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Arial" panose="020B0604020202020204" pitchFamily="34" charset="0"/>
                        </a:rPr>
                        <a:t>FIDUCIARIA BANCOLOMBIA/RENTA LIQUIDEZ 00003-00082-02898-6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50.699.598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Arial" panose="020B0604020202020204" pitchFamily="34" charset="0"/>
                        </a:rPr>
                        <a:t>FIDUCIARIA BANCOLOMBIA/CARTERA COLECTIVA LIQUIDEZ 12929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1.590.248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279020">
                <a:tc>
                  <a:txBody>
                    <a:bodyPr/>
                    <a:lstStyle/>
                    <a:p>
                      <a:pPr algn="ctr" fontAlgn="b"/>
                      <a:r>
                        <a:rPr lang="es-CO" sz="800" b="0" i="0" u="none" strike="noStrike" dirty="0">
                          <a:solidFill>
                            <a:srgbClr val="000000"/>
                          </a:solidFill>
                          <a:effectLst/>
                          <a:latin typeface="Arial" panose="020B0604020202020204" pitchFamily="34" charset="0"/>
                        </a:rPr>
                        <a:t>24-nov-15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800" b="0" i="0" u="none" strike="noStrike">
                          <a:solidFill>
                            <a:srgbClr val="000000"/>
                          </a:solidFill>
                          <a:effectLst/>
                          <a:latin typeface="Arial" panose="020B0604020202020204" pitchFamily="34" charset="0"/>
                        </a:rPr>
                        <a:t>04-dic-15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1245-DERECHOS FIDUCIARIOS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FIDUCIARIA DE OCCIDENTE/CARTERA COLECTIVA OCCIRENTA 100-1001</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dirty="0" smtClean="0">
                          <a:solidFill>
                            <a:srgbClr val="000000"/>
                          </a:solidFill>
                          <a:effectLst/>
                          <a:latin typeface="Arial" panose="020B0604020202020204" pitchFamily="34" charset="0"/>
                        </a:rPr>
                        <a:t>15.458.166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800" b="0" i="0" u="none" strike="noStrike" dirty="0" smtClean="0">
                          <a:solidFill>
                            <a:srgbClr val="000000"/>
                          </a:solidFill>
                          <a:effectLst/>
                          <a:latin typeface="Arial" panose="020B0604020202020204" pitchFamily="34" charset="0"/>
                        </a:rPr>
                        <a:t>15.458.166 </a:t>
                      </a:r>
                      <a:endParaRPr lang="es-CO" sz="8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dirty="0">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57457">
                <a:tc>
                  <a:txBody>
                    <a:bodyPr/>
                    <a:lstStyle/>
                    <a:p>
                      <a:pPr algn="ctr" fontAlgn="b"/>
                      <a:r>
                        <a:rPr lang="es-CO" sz="800" b="1" i="0" u="none" strike="noStrike" dirty="0">
                          <a:solidFill>
                            <a:srgbClr val="FFFFFF"/>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800" b="1" i="0" u="none" strike="noStrike" dirty="0">
                          <a:solidFill>
                            <a:srgbClr val="FFFFFF"/>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800" b="1" i="0" u="none" strike="noStrike" dirty="0">
                          <a:solidFill>
                            <a:srgbClr val="FFFFFF"/>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800" b="1" i="0" u="none" strike="noStrike" dirty="0">
                          <a:solidFill>
                            <a:srgbClr val="FFFFFF"/>
                          </a:solidFill>
                          <a:effectLst/>
                          <a:latin typeface="Arial" panose="020B0604020202020204" pitchFamily="34" charset="0"/>
                        </a:rPr>
                        <a:t>Total </a:t>
                      </a:r>
                      <a:r>
                        <a:rPr lang="es-CO" sz="800" b="1" i="0" u="none" strike="noStrike" dirty="0" err="1">
                          <a:solidFill>
                            <a:srgbClr val="FFFFFF"/>
                          </a:solidFill>
                          <a:effectLst/>
                          <a:latin typeface="Arial" panose="020B0604020202020204" pitchFamily="34" charset="0"/>
                        </a:rPr>
                        <a:t>circularización</a:t>
                      </a:r>
                      <a:r>
                        <a:rPr lang="es-CO" sz="800" b="1" i="0" u="none" strike="noStrike" dirty="0">
                          <a:solidFill>
                            <a:srgbClr val="FFFFFF"/>
                          </a:solidFill>
                          <a:effectLst/>
                          <a:latin typeface="Arial" panose="020B0604020202020204" pitchFamily="34" charset="0"/>
                        </a:rPr>
                        <a:t> de inversiones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800" b="1" i="0" u="none" strike="noStrike" dirty="0" smtClean="0">
                          <a:solidFill>
                            <a:srgbClr val="FFFFFF"/>
                          </a:solidFill>
                          <a:effectLst/>
                          <a:latin typeface="Arial" panose="020B0604020202020204" pitchFamily="34" charset="0"/>
                        </a:rPr>
                        <a:t>7.112.409.970 </a:t>
                      </a:r>
                      <a:endParaRPr lang="es-CO" sz="800" b="1" i="0" u="none" strike="noStrike" dirty="0">
                        <a:solidFill>
                          <a:srgbClr val="FFFFFF"/>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800" b="1" i="0" u="none" strike="noStrike" dirty="0" smtClean="0">
                          <a:solidFill>
                            <a:srgbClr val="FFFFFF"/>
                          </a:solidFill>
                          <a:effectLst/>
                          <a:latin typeface="Arial" panose="020B0604020202020204" pitchFamily="34" charset="0"/>
                        </a:rPr>
                        <a:t>302.411.227 </a:t>
                      </a:r>
                      <a:endParaRPr lang="es-CO" sz="800" b="1" i="0" u="none" strike="noStrike" dirty="0">
                        <a:solidFill>
                          <a:srgbClr val="FFFFFF"/>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800" b="1" i="0" u="none" strike="noStrike" dirty="0">
                          <a:solidFill>
                            <a:srgbClr val="FFFFFF"/>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111433092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r>
              <a:rPr lang="es-CO" altLang="es-CO" sz="1800" b="1" dirty="0">
                <a:latin typeface="Arial" panose="020B0604020202020204" pitchFamily="34" charset="0"/>
                <a:cs typeface="Arial" panose="020B0604020202020204" pitchFamily="34" charset="0"/>
              </a:rPr>
              <a:t>                                                         </a:t>
            </a: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10</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6" name="2 Marcador de contenido"/>
          <p:cNvSpPr txBox="1">
            <a:spLocks/>
          </p:cNvSpPr>
          <p:nvPr/>
        </p:nvSpPr>
        <p:spPr>
          <a:xfrm>
            <a:off x="251520" y="620688"/>
            <a:ext cx="8640960" cy="56158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lgn="just">
              <a:buFont typeface="+mj-lt"/>
              <a:buAutoNum type="arabicPeriod"/>
              <a:defRPr/>
            </a:pPr>
            <a:r>
              <a:rPr lang="es-CO" sz="1200" b="1" dirty="0">
                <a:solidFill>
                  <a:prstClr val="black"/>
                </a:solidFill>
                <a:latin typeface="Arial" panose="020B0604020202020204" pitchFamily="34" charset="0"/>
                <a:cs typeface="Arial" panose="020B0604020202020204" pitchFamily="34" charset="0"/>
              </a:rPr>
              <a:t>Circularización  de saldos</a:t>
            </a:r>
          </a:p>
          <a:p>
            <a:pPr marL="228600" indent="-228600" algn="just">
              <a:buFont typeface="+mj-lt"/>
              <a:buAutoNum type="arabicPeriod"/>
              <a:defRPr/>
            </a:pPr>
            <a:endParaRPr lang="es-ES_tradnl" sz="1200" b="1" dirty="0">
              <a:solidFill>
                <a:prstClr val="black"/>
              </a:solidFill>
              <a:latin typeface="Arial" panose="020B0604020202020204" pitchFamily="34" charset="0"/>
              <a:cs typeface="Arial" panose="020B0604020202020204" pitchFamily="34" charset="0"/>
            </a:endParaRPr>
          </a:p>
          <a:p>
            <a:pPr marL="174625" indent="-174625" algn="just">
              <a:buNone/>
              <a:defRPr/>
            </a:pPr>
            <a:r>
              <a:rPr lang="es-ES_tradnl" sz="1200" b="1" dirty="0">
                <a:solidFill>
                  <a:prstClr val="black"/>
                </a:solidFill>
                <a:latin typeface="Arial" panose="020B0604020202020204" pitchFamily="34" charset="0"/>
                <a:cs typeface="Arial" panose="020B0604020202020204" pitchFamily="34" charset="0"/>
              </a:rPr>
              <a:t>- Confirmación pasivos financieros. </a:t>
            </a:r>
            <a:r>
              <a:rPr lang="es-ES_tradnl" sz="1200" dirty="0">
                <a:solidFill>
                  <a:prstClr val="black"/>
                </a:solidFill>
                <a:latin typeface="Arial" panose="020B0604020202020204" pitchFamily="34" charset="0"/>
                <a:cs typeface="Arial" panose="020B0604020202020204" pitchFamily="34" charset="0"/>
              </a:rPr>
              <a:t>Se realizó confirmación de la totalidad de los bancos y entidades financieras registradas en los libros de la </a:t>
            </a:r>
            <a:r>
              <a:rPr lang="es-ES_tradnl" sz="1200" dirty="0" smtClean="0">
                <a:solidFill>
                  <a:prstClr val="black"/>
                </a:solidFill>
                <a:latin typeface="Arial" panose="020B0604020202020204" pitchFamily="34" charset="0"/>
                <a:cs typeface="Arial" panose="020B0604020202020204" pitchFamily="34" charset="0"/>
              </a:rPr>
              <a:t>Cámara de Comercio </a:t>
            </a:r>
            <a:r>
              <a:rPr lang="es-ES_tradnl" sz="1200" dirty="0">
                <a:solidFill>
                  <a:prstClr val="black"/>
                </a:solidFill>
                <a:latin typeface="Arial" panose="020B0604020202020204" pitchFamily="34" charset="0"/>
                <a:cs typeface="Arial" panose="020B0604020202020204" pitchFamily="34" charset="0"/>
              </a:rPr>
              <a:t>con </a:t>
            </a:r>
            <a:r>
              <a:rPr lang="es-ES" altLang="es-CO" sz="1200" dirty="0">
                <a:solidFill>
                  <a:prstClr val="black"/>
                </a:solidFill>
                <a:latin typeface="Arial" panose="020B0604020202020204" pitchFamily="34" charset="0"/>
                <a:cs typeface="Arial" panose="020B0604020202020204" pitchFamily="34" charset="0"/>
              </a:rPr>
              <a:t>obligaciones financieras por pagar, bien sea pagaré, contrato leasing o cualquier otro documento que genere la obligación de pago.  Hasta la fecha solo ha confirmado Banco de Occidente, queda pendiente las otras entidades.</a:t>
            </a:r>
          </a:p>
          <a:p>
            <a:pPr marL="228600" indent="-228600">
              <a:buFont typeface="+mj-lt"/>
              <a:buAutoNum type="arabicPeriod"/>
              <a:defRPr/>
            </a:pPr>
            <a:endParaRPr lang="es-ES" sz="1200" b="1" dirty="0">
              <a:solidFill>
                <a:prstClr val="black"/>
              </a:solidFill>
              <a:latin typeface="Arial" panose="020B0604020202020204" pitchFamily="34" charset="0"/>
              <a:cs typeface="Arial" panose="020B0604020202020204" pitchFamily="34" charset="0"/>
            </a:endParaRPr>
          </a:p>
          <a:p>
            <a:pPr marL="228600" indent="-228600">
              <a:buFont typeface="+mj-lt"/>
              <a:buAutoNum type="arabicPeriod"/>
              <a:defRPr/>
            </a:pPr>
            <a:endParaRPr lang="es-ES" sz="1200" b="1" dirty="0">
              <a:solidFill>
                <a:prstClr val="black"/>
              </a:solidFill>
              <a:latin typeface="Arial" panose="020B0604020202020204" pitchFamily="34" charset="0"/>
              <a:cs typeface="Arial" panose="020B0604020202020204" pitchFamily="34" charset="0"/>
            </a:endParaRPr>
          </a:p>
          <a:p>
            <a:pPr>
              <a:buFont typeface="+mj-lt"/>
              <a:buAutoNum type="arabicPeriod"/>
              <a:defRPr/>
            </a:pPr>
            <a:endParaRPr lang="es-ES" altLang="es-CO" sz="1300" b="1" dirty="0">
              <a:solidFill>
                <a:prstClr val="black"/>
              </a:solidFill>
              <a:latin typeface="Arial" panose="020B0604020202020204" pitchFamily="34" charset="0"/>
              <a:cs typeface="Arial" panose="020B0604020202020204" pitchFamily="34" charset="0"/>
            </a:endParaRPr>
          </a:p>
          <a:p>
            <a:pPr>
              <a:buFont typeface="+mj-lt"/>
              <a:buAutoNum type="arabicPeriod"/>
              <a:defRPr/>
            </a:pPr>
            <a:endParaRPr lang="es-ES" altLang="es-CO" sz="1300" b="1" dirty="0">
              <a:solidFill>
                <a:prstClr val="black"/>
              </a:solidFill>
              <a:latin typeface="Arial" panose="020B0604020202020204" pitchFamily="34" charset="0"/>
              <a:cs typeface="Arial" panose="020B0604020202020204" pitchFamily="34" charset="0"/>
            </a:endParaRPr>
          </a:p>
          <a:p>
            <a:pPr>
              <a:buFont typeface="+mj-lt"/>
              <a:buAutoNum type="arabicPeriod"/>
              <a:defRPr/>
            </a:pPr>
            <a:endParaRPr lang="es-ES" altLang="es-CO" sz="1300" b="1" dirty="0">
              <a:solidFill>
                <a:prstClr val="black"/>
              </a:solidFill>
              <a:latin typeface="Arial" panose="020B0604020202020204" pitchFamily="34" charset="0"/>
              <a:cs typeface="Arial" panose="020B0604020202020204" pitchFamily="34" charset="0"/>
            </a:endParaRPr>
          </a:p>
          <a:p>
            <a:pPr algn="just">
              <a:buFont typeface="+mj-lt"/>
              <a:buAutoNum type="arabicPeriod"/>
              <a:defRPr/>
            </a:pPr>
            <a:endParaRPr lang="es-ES" sz="1300" dirty="0">
              <a:solidFill>
                <a:prstClr val="black"/>
              </a:solidFill>
              <a:latin typeface="Arial" panose="020B0604020202020204" pitchFamily="34" charset="0"/>
              <a:cs typeface="Arial" panose="020B0604020202020204" pitchFamily="34" charset="0"/>
            </a:endParaRPr>
          </a:p>
          <a:p>
            <a:pPr marL="228600" indent="-228600" algn="just">
              <a:buFont typeface="+mj-lt"/>
              <a:buAutoNum type="arabicPeriod"/>
              <a:defRPr/>
            </a:pPr>
            <a:endParaRPr lang="es-ES_tradnl" sz="1200" b="1" dirty="0">
              <a:solidFill>
                <a:prstClr val="black"/>
              </a:solidFill>
              <a:latin typeface="Arial" panose="020B0604020202020204" pitchFamily="34" charset="0"/>
              <a:cs typeface="Arial" panose="020B0604020202020204" pitchFamily="34" charset="0"/>
            </a:endParaRPr>
          </a:p>
          <a:p>
            <a:pPr marL="0" indent="0" algn="just">
              <a:buNone/>
              <a:defRPr/>
            </a:pPr>
            <a:endParaRPr lang="es-ES_tradnl" sz="1200" b="1" dirty="0">
              <a:solidFill>
                <a:prstClr val="black"/>
              </a:solidFill>
              <a:latin typeface="Arial" panose="020B0604020202020204" pitchFamily="34" charset="0"/>
              <a:cs typeface="Arial" panose="020B0604020202020204" pitchFamily="34" charset="0"/>
            </a:endParaRPr>
          </a:p>
          <a:p>
            <a:pPr marL="174625" indent="-174625" algn="just">
              <a:buNone/>
              <a:defRPr/>
            </a:pPr>
            <a:r>
              <a:rPr lang="es-ES_tradnl" sz="1200" b="1" dirty="0" smtClean="0">
                <a:solidFill>
                  <a:prstClr val="black"/>
                </a:solidFill>
                <a:latin typeface="Arial" panose="020B0604020202020204" pitchFamily="34" charset="0"/>
                <a:cs typeface="Arial" panose="020B0604020202020204" pitchFamily="34" charset="0"/>
              </a:rPr>
              <a:t>-	Confirmación </a:t>
            </a:r>
            <a:r>
              <a:rPr lang="es-ES_tradnl" sz="1200" b="1" dirty="0">
                <a:solidFill>
                  <a:prstClr val="black"/>
                </a:solidFill>
                <a:latin typeface="Arial" panose="020B0604020202020204" pitchFamily="34" charset="0"/>
                <a:cs typeface="Arial" panose="020B0604020202020204" pitchFamily="34" charset="0"/>
              </a:rPr>
              <a:t>cuentas por pagar. </a:t>
            </a:r>
            <a:r>
              <a:rPr lang="es-ES_tradnl" sz="1200" dirty="0">
                <a:solidFill>
                  <a:prstClr val="black"/>
                </a:solidFill>
                <a:latin typeface="Arial" panose="020B0604020202020204" pitchFamily="34" charset="0"/>
                <a:cs typeface="Arial" panose="020B0604020202020204" pitchFamily="34" charset="0"/>
              </a:rPr>
              <a:t>Se circularizo una muestra equivalente al 50% de las cuentas por pagar, los cuales se   relacionan a continuación:</a:t>
            </a:r>
            <a:endParaRPr lang="es-ES" altLang="es-CO" sz="1300" dirty="0">
              <a:solidFill>
                <a:prstClr val="black"/>
              </a:solidFill>
              <a:latin typeface="Arial" panose="020B0604020202020204" pitchFamily="34" charset="0"/>
              <a:cs typeface="Arial" panose="020B0604020202020204" pitchFamily="34" charset="0"/>
            </a:endParaRPr>
          </a:p>
          <a:p>
            <a:pPr algn="just">
              <a:buFont typeface="+mj-lt"/>
              <a:buAutoNum type="arabicPeriod"/>
              <a:defRPr/>
            </a:pPr>
            <a:endParaRPr lang="es-ES" altLang="es-CO" sz="1300" dirty="0">
              <a:solidFill>
                <a:prstClr val="black"/>
              </a:solidFill>
              <a:latin typeface="Arial" panose="020B0604020202020204" pitchFamily="34" charset="0"/>
              <a:cs typeface="Arial" panose="020B0604020202020204" pitchFamily="34" charset="0"/>
            </a:endParaRPr>
          </a:p>
          <a:p>
            <a:pPr algn="just">
              <a:buFont typeface="+mj-lt"/>
              <a:buAutoNum type="arabicPeriod"/>
              <a:defRPr/>
            </a:pPr>
            <a:endParaRPr lang="es-ES" altLang="es-CO" sz="1300" dirty="0">
              <a:solidFill>
                <a:prstClr val="black"/>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662880" y="188640"/>
            <a:ext cx="8229600" cy="414661"/>
          </a:xfrm>
        </p:spPr>
        <p:txBody>
          <a:bodyPr>
            <a:normAutofit/>
          </a:bodyPr>
          <a:lstStyle/>
          <a:p>
            <a:pPr algn="r"/>
            <a:r>
              <a:rPr lang="es-ES_tradnl" altLang="es-CO" sz="2000" dirty="0">
                <a:latin typeface="Arial" panose="020B0604020202020204" pitchFamily="34" charset="0"/>
                <a:cs typeface="Arial" panose="020B0604020202020204" pitchFamily="34" charset="0"/>
              </a:rPr>
              <a:t>II. Comentarios</a:t>
            </a:r>
            <a:endParaRPr lang="es-CO" sz="2000" dirty="0">
              <a:cs typeface="Arial" pitchFamily="34" charset="0"/>
            </a:endParaRPr>
          </a:p>
        </p:txBody>
      </p:sp>
      <p:graphicFrame>
        <p:nvGraphicFramePr>
          <p:cNvPr id="13" name="Tabla 12"/>
          <p:cNvGraphicFramePr>
            <a:graphicFrameLocks noGrp="1"/>
          </p:cNvGraphicFramePr>
          <p:nvPr>
            <p:extLst>
              <p:ext uri="{D42A27DB-BD31-4B8C-83A1-F6EECF244321}">
                <p14:modId xmlns:p14="http://schemas.microsoft.com/office/powerpoint/2010/main" val="975954404"/>
              </p:ext>
            </p:extLst>
          </p:nvPr>
        </p:nvGraphicFramePr>
        <p:xfrm>
          <a:off x="539553" y="1910581"/>
          <a:ext cx="7784256" cy="1130400"/>
        </p:xfrm>
        <a:graphic>
          <a:graphicData uri="http://schemas.openxmlformats.org/drawingml/2006/table">
            <a:tbl>
              <a:tblPr/>
              <a:tblGrid>
                <a:gridCol w="792087">
                  <a:extLst>
                    <a:ext uri="{9D8B030D-6E8A-4147-A177-3AD203B41FA5}">
                      <a16:colId xmlns:a16="http://schemas.microsoft.com/office/drawing/2014/main" xmlns="" val="20000"/>
                    </a:ext>
                  </a:extLst>
                </a:gridCol>
                <a:gridCol w="3539227">
                  <a:extLst>
                    <a:ext uri="{9D8B030D-6E8A-4147-A177-3AD203B41FA5}">
                      <a16:colId xmlns:a16="http://schemas.microsoft.com/office/drawing/2014/main" xmlns="" val="20001"/>
                    </a:ext>
                  </a:extLst>
                </a:gridCol>
                <a:gridCol w="1294853">
                  <a:extLst>
                    <a:ext uri="{9D8B030D-6E8A-4147-A177-3AD203B41FA5}">
                      <a16:colId xmlns:a16="http://schemas.microsoft.com/office/drawing/2014/main" xmlns="" val="20002"/>
                    </a:ext>
                  </a:extLst>
                </a:gridCol>
                <a:gridCol w="1167907">
                  <a:extLst>
                    <a:ext uri="{9D8B030D-6E8A-4147-A177-3AD203B41FA5}">
                      <a16:colId xmlns:a16="http://schemas.microsoft.com/office/drawing/2014/main" xmlns="" val="20003"/>
                    </a:ext>
                  </a:extLst>
                </a:gridCol>
                <a:gridCol w="990182">
                  <a:extLst>
                    <a:ext uri="{9D8B030D-6E8A-4147-A177-3AD203B41FA5}">
                      <a16:colId xmlns:a16="http://schemas.microsoft.com/office/drawing/2014/main" xmlns="" val="20004"/>
                    </a:ext>
                  </a:extLst>
                </a:gridCol>
              </a:tblGrid>
              <a:tr h="156000">
                <a:tc>
                  <a:txBody>
                    <a:bodyPr/>
                    <a:lstStyle/>
                    <a:p>
                      <a:pPr algn="ctr" fontAlgn="ctr"/>
                      <a:r>
                        <a:rPr lang="es-CO" sz="1000" b="1" i="0" u="none" strike="noStrike" dirty="0">
                          <a:solidFill>
                            <a:srgbClr val="FFFFFF"/>
                          </a:solidFill>
                          <a:effectLst/>
                          <a:latin typeface="Arial" panose="020B0604020202020204" pitchFamily="34" charset="0"/>
                        </a:rPr>
                        <a:t>CUENTA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DESCRIPCION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SALDO CONTABLE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CONFIRMACION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DIFERENCIA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56000">
                <a:tc>
                  <a:txBody>
                    <a:bodyPr/>
                    <a:lstStyle/>
                    <a:p>
                      <a:pPr algn="l" fontAlgn="ctr"/>
                      <a:r>
                        <a:rPr lang="es-CO" sz="1000" b="0" i="0" u="none" strike="noStrike" dirty="0">
                          <a:solidFill>
                            <a:srgbClr val="000000"/>
                          </a:solidFill>
                          <a:effectLst/>
                          <a:latin typeface="Arial" panose="020B0604020202020204" pitchFamily="34" charset="0"/>
                        </a:rPr>
                        <a:t>890300279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BANCO DE OCCIDENTE</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1.126.565.039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1.088.938.538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(37.626.501)</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6000">
                <a:tc>
                  <a:txBody>
                    <a:bodyPr/>
                    <a:lstStyle/>
                    <a:p>
                      <a:pPr algn="l" fontAlgn="ctr"/>
                      <a:r>
                        <a:rPr lang="es-CO" sz="1000" b="0" i="0" u="none" strike="noStrike" dirty="0">
                          <a:solidFill>
                            <a:srgbClr val="000000"/>
                          </a:solidFill>
                          <a:effectLst/>
                          <a:latin typeface="Arial" panose="020B0604020202020204" pitchFamily="34" charset="0"/>
                        </a:rPr>
                        <a:t>860007660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HELM BANK S.A.</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10.280.579.606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6000">
                <a:tc>
                  <a:txBody>
                    <a:bodyPr/>
                    <a:lstStyle/>
                    <a:p>
                      <a:pPr algn="l" fontAlgn="ctr"/>
                      <a:r>
                        <a:rPr lang="es-CO" sz="1000" b="0" i="0" u="none" strike="noStrike" dirty="0">
                          <a:solidFill>
                            <a:srgbClr val="000000"/>
                          </a:solidFill>
                          <a:effectLst/>
                          <a:latin typeface="Arial" panose="020B0604020202020204" pitchFamily="34" charset="0"/>
                        </a:rPr>
                        <a:t>860002120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IBM DE COLOMBIA S.A</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77.544.244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56000">
                <a:tc>
                  <a:txBody>
                    <a:bodyPr/>
                    <a:lstStyle/>
                    <a:p>
                      <a:pPr algn="l" fontAlgn="ctr"/>
                      <a:r>
                        <a:rPr lang="es-CO" sz="1000" b="0" i="0" u="none" strike="noStrike" dirty="0">
                          <a:solidFill>
                            <a:srgbClr val="000000"/>
                          </a:solidFill>
                          <a:effectLst/>
                          <a:latin typeface="Arial" panose="020B0604020202020204" pitchFamily="34" charset="0"/>
                        </a:rPr>
                        <a:t>860059294</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LEASING BANCOLOMBIA S.A.</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522.250.602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56000">
                <a:tc>
                  <a:txBody>
                    <a:bodyPr/>
                    <a:lstStyle/>
                    <a:p>
                      <a:pPr algn="l" fontAlgn="b"/>
                      <a:r>
                        <a:rPr lang="es-CO" sz="1000" b="1" i="0" u="none" strike="noStrike" dirty="0">
                          <a:solidFill>
                            <a:srgbClr val="FFFFFF"/>
                          </a:solidFill>
                          <a:effectLst/>
                          <a:latin typeface="Arial" panose="020B0604020202020204" pitchFamily="34" charset="0"/>
                        </a:rPr>
                        <a:t>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dirty="0">
                          <a:solidFill>
                            <a:srgbClr val="FFFFFF"/>
                          </a:solidFill>
                          <a:effectLst/>
                          <a:latin typeface="Arial" panose="020B0604020202020204" pitchFamily="34" charset="0"/>
                        </a:rPr>
                        <a:t>TOTAL CIRCULARIZACION DE PASIVOS FINANCIEROS</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b"/>
                      <a:r>
                        <a:rPr lang="es-CO" sz="1000" b="1" i="0" u="none" strike="noStrike" dirty="0" smtClean="0">
                          <a:solidFill>
                            <a:srgbClr val="FFFFFF"/>
                          </a:solidFill>
                          <a:effectLst/>
                          <a:latin typeface="Arial" panose="020B0604020202020204" pitchFamily="34" charset="0"/>
                        </a:rPr>
                        <a:t>12.006.939.491 </a:t>
                      </a:r>
                      <a:endParaRPr lang="es-CO" sz="1000" b="1" i="0" u="none" strike="noStrike" dirty="0">
                        <a:solidFill>
                          <a:srgbClr val="FFFFFF"/>
                        </a:solidFill>
                        <a:effectLst/>
                        <a:latin typeface="Arial" panose="020B0604020202020204" pitchFamily="34" charset="0"/>
                      </a:endParaRP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b"/>
                      <a:r>
                        <a:rPr lang="es-CO" sz="1000" b="1" i="0" u="none" strike="noStrike" dirty="0" smtClean="0">
                          <a:solidFill>
                            <a:srgbClr val="FFFFFF"/>
                          </a:solidFill>
                          <a:effectLst/>
                          <a:latin typeface="Arial" panose="020B0604020202020204" pitchFamily="34" charset="0"/>
                        </a:rPr>
                        <a:t>1.088.938.538 </a:t>
                      </a:r>
                      <a:endParaRPr lang="es-CO" sz="1000" b="1" i="0" u="none" strike="noStrike" dirty="0">
                        <a:solidFill>
                          <a:srgbClr val="FFFFFF"/>
                        </a:solidFill>
                        <a:effectLst/>
                        <a:latin typeface="Arial" panose="020B0604020202020204" pitchFamily="34" charset="0"/>
                      </a:endParaRP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b"/>
                      <a:r>
                        <a:rPr lang="es-CO" sz="1000" b="1" i="0" u="none" strike="noStrike" dirty="0" smtClean="0">
                          <a:solidFill>
                            <a:srgbClr val="FFFFFF"/>
                          </a:solidFill>
                          <a:effectLst/>
                          <a:latin typeface="Arial" panose="020B0604020202020204" pitchFamily="34" charset="0"/>
                        </a:rPr>
                        <a:t>(</a:t>
                      </a:r>
                      <a:r>
                        <a:rPr lang="es-CO" sz="1000" b="1" i="0" u="none" strike="noStrike" dirty="0">
                          <a:solidFill>
                            <a:srgbClr val="FFFFFF"/>
                          </a:solidFill>
                          <a:effectLst/>
                          <a:latin typeface="Arial" panose="020B0604020202020204" pitchFamily="34" charset="0"/>
                        </a:rPr>
                        <a:t>37.626.501)</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5"/>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819656526"/>
              </p:ext>
            </p:extLst>
          </p:nvPr>
        </p:nvGraphicFramePr>
        <p:xfrm>
          <a:off x="251520" y="4224536"/>
          <a:ext cx="8640960" cy="1868760"/>
        </p:xfrm>
        <a:graphic>
          <a:graphicData uri="http://schemas.openxmlformats.org/drawingml/2006/table">
            <a:tbl>
              <a:tblPr/>
              <a:tblGrid>
                <a:gridCol w="2946028">
                  <a:extLst>
                    <a:ext uri="{9D8B030D-6E8A-4147-A177-3AD203B41FA5}">
                      <a16:colId xmlns:a16="http://schemas.microsoft.com/office/drawing/2014/main" xmlns="" val="20000"/>
                    </a:ext>
                  </a:extLst>
                </a:gridCol>
                <a:gridCol w="1014412">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gridCol w="1296144">
                  <a:extLst>
                    <a:ext uri="{9D8B030D-6E8A-4147-A177-3AD203B41FA5}">
                      <a16:colId xmlns:a16="http://schemas.microsoft.com/office/drawing/2014/main" xmlns="" val="20005"/>
                    </a:ext>
                  </a:extLst>
                </a:gridCol>
                <a:gridCol w="1080120">
                  <a:extLst>
                    <a:ext uri="{9D8B030D-6E8A-4147-A177-3AD203B41FA5}">
                      <a16:colId xmlns:a16="http://schemas.microsoft.com/office/drawing/2014/main" xmlns="" val="20006"/>
                    </a:ext>
                  </a:extLst>
                </a:gridCol>
              </a:tblGrid>
              <a:tr h="304880">
                <a:tc>
                  <a:txBody>
                    <a:bodyPr/>
                    <a:lstStyle/>
                    <a:p>
                      <a:pPr algn="ctr" fontAlgn="ctr"/>
                      <a:r>
                        <a:rPr lang="es-CO" sz="900" b="1" i="0" u="none" strike="noStrike" dirty="0">
                          <a:solidFill>
                            <a:srgbClr val="FFFFFF"/>
                          </a:solidFill>
                          <a:effectLst/>
                          <a:latin typeface="Arial" panose="020B0604020202020204" pitchFamily="34" charset="0"/>
                        </a:rPr>
                        <a:t>                COSTOS Y GASTOS POR PAGAR</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900" b="1" i="0" u="none" strike="noStrike" dirty="0">
                          <a:solidFill>
                            <a:srgbClr val="FFFFFF"/>
                          </a:solidFill>
                          <a:effectLst/>
                          <a:latin typeface="Arial" panose="020B0604020202020204" pitchFamily="34" charset="0"/>
                        </a:rPr>
                        <a:t>SALDO CONTABLE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900" b="1" i="0" u="none" strike="noStrike" dirty="0">
                          <a:solidFill>
                            <a:srgbClr val="FFFFFF"/>
                          </a:solidFill>
                          <a:effectLst/>
                          <a:latin typeface="Arial" panose="020B0604020202020204" pitchFamily="34" charset="0"/>
                        </a:rPr>
                        <a:t>SALDO CONFIRMADO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900" b="1" i="0" u="none" strike="noStrike" dirty="0">
                          <a:solidFill>
                            <a:srgbClr val="FFFFFF"/>
                          </a:solidFill>
                          <a:effectLst/>
                          <a:latin typeface="Arial" panose="020B0604020202020204" pitchFamily="34" charset="0"/>
                        </a:rPr>
                        <a:t>DIFERENCIA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900" b="1" i="0" u="none" strike="noStrike">
                          <a:solidFill>
                            <a:srgbClr val="FFFFFF"/>
                          </a:solidFill>
                          <a:effectLst/>
                          <a:latin typeface="Arial" panose="020B0604020202020204" pitchFamily="34" charset="0"/>
                        </a:rPr>
                        <a:t>FECHA ENVIO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900" b="1" i="0" u="none" strike="noStrike">
                          <a:solidFill>
                            <a:srgbClr val="FFFFFF"/>
                          </a:solidFill>
                          <a:effectLst/>
                          <a:latin typeface="Arial" panose="020B0604020202020204" pitchFamily="34" charset="0"/>
                        </a:rPr>
                        <a:t>FECHA CONFIRMACION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900" b="1" i="0" u="none" strike="noStrike">
                          <a:solidFill>
                            <a:srgbClr val="FFFFFF"/>
                          </a:solidFill>
                          <a:effectLst/>
                          <a:latin typeface="Arial" panose="020B0604020202020204" pitchFamily="34" charset="0"/>
                        </a:rPr>
                        <a:t>DIAS CONFIRMACION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70124">
                <a:tc>
                  <a:txBody>
                    <a:bodyPr/>
                    <a:lstStyle/>
                    <a:p>
                      <a:pPr algn="l" fontAlgn="ctr"/>
                      <a:r>
                        <a:rPr lang="es-CO" sz="900" b="0" i="0" u="none" strike="noStrike">
                          <a:solidFill>
                            <a:srgbClr val="000000"/>
                          </a:solidFill>
                          <a:effectLst/>
                          <a:latin typeface="Arial" panose="020B0604020202020204" pitchFamily="34" charset="0"/>
                        </a:rPr>
                        <a:t>CENTRO DE EVENTOS VALLE DEL PACIFICO S.A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371.741.996 </a:t>
                      </a:r>
                      <a:endParaRPr lang="es-CO" sz="9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  </a:t>
                      </a:r>
                      <a:r>
                        <a:rPr lang="es-CO" sz="900" b="0" i="0" u="none" strike="noStrike" dirty="0" smtClean="0">
                          <a:solidFill>
                            <a:srgbClr val="000000"/>
                          </a:solidFill>
                          <a:effectLst/>
                          <a:latin typeface="Arial" panose="020B0604020202020204" pitchFamily="34" charset="0"/>
                        </a:rPr>
                        <a:t>356.000.000 </a:t>
                      </a:r>
                      <a:endParaRPr lang="es-CO" sz="9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a:t>
                      </a:r>
                      <a:r>
                        <a:rPr lang="es-CO" sz="900" b="0" i="0" u="none" strike="noStrike" dirty="0">
                          <a:solidFill>
                            <a:srgbClr val="000000"/>
                          </a:solidFill>
                          <a:effectLst/>
                          <a:latin typeface="Arial" panose="020B0604020202020204" pitchFamily="34" charset="0"/>
                        </a:rPr>
                        <a:t>15.741.996)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29-nov-16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22-dic-16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panose="020B0604020202020204" pitchFamily="34" charset="0"/>
                        </a:rPr>
                        <a:t>                     23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124">
                <a:tc>
                  <a:txBody>
                    <a:bodyPr/>
                    <a:lstStyle/>
                    <a:p>
                      <a:pPr algn="l" fontAlgn="ctr"/>
                      <a:r>
                        <a:rPr lang="es-CO" sz="900" b="0" i="0" u="none" strike="noStrike" dirty="0">
                          <a:solidFill>
                            <a:srgbClr val="000000"/>
                          </a:solidFill>
                          <a:effectLst/>
                          <a:latin typeface="Arial" panose="020B0604020202020204" pitchFamily="34" charset="0"/>
                        </a:rPr>
                        <a:t> IXL CENTER, INC.</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288.374.671</a:t>
                      </a:r>
                      <a:endParaRPr lang="es-CO" sz="9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s-CO" sz="900" b="0" i="0" u="none" strike="noStrike" dirty="0" smtClean="0">
                          <a:solidFill>
                            <a:srgbClr val="000000"/>
                          </a:solidFill>
                          <a:effectLst/>
                          <a:latin typeface="Arial" panose="020B0604020202020204" pitchFamily="34" charset="0"/>
                        </a:rPr>
                        <a:t>288.374.671</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900" b="0" i="0" u="none" strike="noStrike" dirty="0">
                          <a:solidFill>
                            <a:srgbClr val="000000"/>
                          </a:solidFill>
                          <a:effectLst/>
                          <a:latin typeface="Arial" panose="020B0604020202020204" pitchFamily="34" charset="0"/>
                        </a:rPr>
                        <a:t>SIN CONFIRMACION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70124">
                <a:tc>
                  <a:txBody>
                    <a:bodyPr/>
                    <a:lstStyle/>
                    <a:p>
                      <a:pPr algn="l" fontAlgn="ctr"/>
                      <a:r>
                        <a:rPr lang="es-CO" sz="900" b="0" i="0" u="none" strike="noStrike">
                          <a:solidFill>
                            <a:srgbClr val="000000"/>
                          </a:solidFill>
                          <a:effectLst/>
                          <a:latin typeface="Arial" panose="020B0604020202020204" pitchFamily="34" charset="0"/>
                        </a:rPr>
                        <a:t> JONES LANG LASALLE LTDA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146.844.469 </a:t>
                      </a:r>
                      <a:endParaRPr lang="es-CO" sz="9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 </a:t>
                      </a:r>
                      <a:r>
                        <a:rPr lang="es-CO" sz="900" b="0" i="0" u="none" strike="noStrike" dirty="0" smtClean="0">
                          <a:solidFill>
                            <a:srgbClr val="000000"/>
                          </a:solidFill>
                          <a:effectLst/>
                          <a:latin typeface="Arial" panose="020B0604020202020204" pitchFamily="34" charset="0"/>
                        </a:rPr>
                        <a:t>146.844.469</a:t>
                      </a:r>
                      <a:endParaRPr lang="es-CO" sz="9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900" b="0" i="0" u="none" strike="noStrike" dirty="0">
                          <a:solidFill>
                            <a:srgbClr val="000000"/>
                          </a:solidFill>
                          <a:effectLst/>
                          <a:latin typeface="Arial" panose="020B0604020202020204" pitchFamily="34" charset="0"/>
                        </a:rPr>
                        <a:t>SIN CONFIRMACION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0124">
                <a:tc>
                  <a:txBody>
                    <a:bodyPr/>
                    <a:lstStyle/>
                    <a:p>
                      <a:pPr algn="l" fontAlgn="ctr"/>
                      <a:r>
                        <a:rPr lang="es-CO" sz="900" b="0" i="0" u="none" strike="noStrike">
                          <a:solidFill>
                            <a:srgbClr val="000000"/>
                          </a:solidFill>
                          <a:effectLst/>
                          <a:latin typeface="Arial" panose="020B0604020202020204" pitchFamily="34" charset="0"/>
                        </a:rPr>
                        <a:t>CONFECAMARAS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96.232.142 </a:t>
                      </a:r>
                      <a:endParaRPr lang="es-CO" sz="9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41.377.243 </a:t>
                      </a:r>
                      <a:endParaRPr lang="es-CO" sz="9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a:t>
                      </a:r>
                      <a:r>
                        <a:rPr lang="es-CO" sz="900" b="0" i="0" u="none" strike="noStrike" dirty="0">
                          <a:solidFill>
                            <a:srgbClr val="000000"/>
                          </a:solidFill>
                          <a:effectLst/>
                          <a:latin typeface="Arial" panose="020B0604020202020204" pitchFamily="34" charset="0"/>
                        </a:rPr>
                        <a:t>54.854.899)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21-dic-16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panose="020B0604020202020204" pitchFamily="34" charset="0"/>
                        </a:rPr>
                        <a:t>                     23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0124">
                <a:tc>
                  <a:txBody>
                    <a:bodyPr/>
                    <a:lstStyle/>
                    <a:p>
                      <a:pPr algn="l" fontAlgn="ctr"/>
                      <a:r>
                        <a:rPr lang="es-CO" sz="900" b="0" i="0" u="none" strike="noStrike">
                          <a:solidFill>
                            <a:srgbClr val="000000"/>
                          </a:solidFill>
                          <a:effectLst/>
                          <a:latin typeface="Arial" panose="020B0604020202020204" pitchFamily="34" charset="0"/>
                        </a:rPr>
                        <a:t> MILLENIUM BPO S 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86.704.975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$ 88.117.872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1.412.897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30-nov-16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Arial" panose="020B0604020202020204" pitchFamily="34" charset="0"/>
                        </a:rPr>
                        <a:t>                       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70124">
                <a:tc>
                  <a:txBody>
                    <a:bodyPr/>
                    <a:lstStyle/>
                    <a:p>
                      <a:pPr algn="l" fontAlgn="ctr"/>
                      <a:r>
                        <a:rPr lang="es-CO" sz="900" b="0" i="0" u="none" strike="noStrike">
                          <a:solidFill>
                            <a:srgbClr val="000000"/>
                          </a:solidFill>
                          <a:effectLst/>
                          <a:latin typeface="Arial" panose="020B0604020202020204" pitchFamily="34" charset="0"/>
                        </a:rPr>
                        <a:t> NEWNET S.A.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74.034.025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$ 74.034.025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dirty="0">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Arial" panose="020B0604020202020204" pitchFamily="34" charset="0"/>
                        </a:rPr>
                        <a:t>                       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70124">
                <a:tc>
                  <a:txBody>
                    <a:bodyPr/>
                    <a:lstStyle/>
                    <a:p>
                      <a:pPr algn="l" fontAlgn="ctr"/>
                      <a:r>
                        <a:rPr lang="es-CO" sz="900" b="0" i="0" u="none" strike="noStrike">
                          <a:solidFill>
                            <a:srgbClr val="000000"/>
                          </a:solidFill>
                          <a:effectLst/>
                          <a:latin typeface="Arial" panose="020B0604020202020204" pitchFamily="34" charset="0"/>
                        </a:rPr>
                        <a:t> AVIATUR S.A.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72.427.432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$ 1.367.592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a:t>
                      </a:r>
                      <a:r>
                        <a:rPr lang="es-CO" sz="900" b="0" i="0" u="none" strike="noStrike" dirty="0">
                          <a:solidFill>
                            <a:srgbClr val="000000"/>
                          </a:solidFill>
                          <a:effectLst/>
                          <a:latin typeface="Arial" panose="020B0604020202020204" pitchFamily="34" charset="0"/>
                        </a:rPr>
                        <a:t>71.059.840)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21-dic-16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Arial" panose="020B0604020202020204" pitchFamily="34" charset="0"/>
                        </a:rPr>
                        <a:t>                     23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70124">
                <a:tc>
                  <a:txBody>
                    <a:bodyPr/>
                    <a:lstStyle/>
                    <a:p>
                      <a:pPr algn="l" fontAlgn="ctr"/>
                      <a:r>
                        <a:rPr lang="es-CO" sz="900" b="0" i="0" u="none" strike="noStrike">
                          <a:solidFill>
                            <a:srgbClr val="000000"/>
                          </a:solidFill>
                          <a:effectLst/>
                          <a:latin typeface="Arial" panose="020B0604020202020204" pitchFamily="34" charset="0"/>
                        </a:rPr>
                        <a:t> LISTOS S.A.S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69.911.024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Arial" panose="020B0604020202020204" pitchFamily="34" charset="0"/>
                        </a:rPr>
                        <a:t>      69.911.021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dirty="0" smtClean="0">
                          <a:solidFill>
                            <a:srgbClr val="000000"/>
                          </a:solidFill>
                          <a:effectLst/>
                          <a:latin typeface="Arial" panose="020B0604020202020204" pitchFamily="34" charset="0"/>
                        </a:rPr>
                        <a:t>(</a:t>
                      </a:r>
                      <a:r>
                        <a:rPr lang="es-CO" sz="900" b="0" i="0" u="none" strike="noStrike" dirty="0">
                          <a:solidFill>
                            <a:srgbClr val="000000"/>
                          </a:solidFill>
                          <a:effectLst/>
                          <a:latin typeface="Arial" panose="020B0604020202020204" pitchFamily="34" charset="0"/>
                        </a:rPr>
                        <a:t>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solidFill>
                            <a:srgbClr val="000000"/>
                          </a:solidFill>
                          <a:effectLst/>
                          <a:latin typeface="Arial" panose="020B0604020202020204" pitchFamily="34" charset="0"/>
                        </a:rPr>
                        <a:t>30-nov-16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Arial" panose="020B0604020202020204" pitchFamily="34" charset="0"/>
                        </a:rPr>
                        <a:t>                       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70124">
                <a:tc>
                  <a:txBody>
                    <a:bodyPr/>
                    <a:lstStyle/>
                    <a:p>
                      <a:pPr algn="l" fontAlgn="b"/>
                      <a:r>
                        <a:rPr lang="es-CO" sz="900" b="1" i="0" u="none" strike="noStrike" dirty="0">
                          <a:solidFill>
                            <a:srgbClr val="FFFFFF"/>
                          </a:solidFill>
                          <a:effectLst/>
                          <a:latin typeface="Arial" panose="020B0604020202020204" pitchFamily="34" charset="0"/>
                        </a:rPr>
                        <a:t>TOTAL CIRCULARIZACION CUENTAS POR PAGAR</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b"/>
                      <a:r>
                        <a:rPr lang="es-CO" sz="900" b="1" i="0" u="none" strike="noStrike" dirty="0" smtClean="0">
                          <a:solidFill>
                            <a:srgbClr val="FFFFFF"/>
                          </a:solidFill>
                          <a:effectLst/>
                          <a:latin typeface="Arial" panose="020B0604020202020204" pitchFamily="34" charset="0"/>
                        </a:rPr>
                        <a:t>1.206.270.734 </a:t>
                      </a:r>
                      <a:endParaRPr lang="es-CO" sz="900" b="1" i="0" u="none" strike="noStrike" dirty="0">
                        <a:solidFill>
                          <a:srgbClr val="FFFFFF"/>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b"/>
                      <a:r>
                        <a:rPr lang="es-CO" sz="900" b="1" i="0" u="none" strike="noStrike" dirty="0" smtClean="0">
                          <a:solidFill>
                            <a:srgbClr val="FFFFFF"/>
                          </a:solidFill>
                          <a:effectLst/>
                          <a:latin typeface="Arial" panose="020B0604020202020204" pitchFamily="34" charset="0"/>
                        </a:rPr>
                        <a:t>630.807.753 </a:t>
                      </a:r>
                      <a:endParaRPr lang="es-CO" sz="900" b="1" i="0" u="none" strike="noStrike" dirty="0">
                        <a:solidFill>
                          <a:srgbClr val="FFFFFF"/>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b"/>
                      <a:r>
                        <a:rPr lang="es-CO" sz="900" b="1" i="0" u="none" strike="noStrike" dirty="0" smtClean="0">
                          <a:solidFill>
                            <a:srgbClr val="FFFFFF"/>
                          </a:solidFill>
                          <a:effectLst/>
                          <a:latin typeface="Arial" panose="020B0604020202020204" pitchFamily="34" charset="0"/>
                        </a:rPr>
                        <a:t>(</a:t>
                      </a:r>
                      <a:r>
                        <a:rPr lang="es-CO" sz="900" b="1" i="0" u="none" strike="noStrike" dirty="0">
                          <a:solidFill>
                            <a:srgbClr val="FFFFFF"/>
                          </a:solidFill>
                          <a:effectLst/>
                          <a:latin typeface="Arial" panose="020B0604020202020204" pitchFamily="34" charset="0"/>
                        </a:rPr>
                        <a:t>140.243.841)</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900" b="1" i="0" u="none" strike="noStrike" dirty="0">
                          <a:solidFill>
                            <a:srgbClr val="FFFFFF"/>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900" b="1" i="0" u="none" strike="noStrike" dirty="0">
                          <a:solidFill>
                            <a:srgbClr val="FFFFFF"/>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900" b="1" i="0" u="none" strike="noStrike" dirty="0">
                          <a:solidFill>
                            <a:srgbClr val="FFFFFF"/>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9"/>
                  </a:ext>
                </a:extLst>
              </a:tr>
            </a:tbl>
          </a:graphicData>
        </a:graphic>
      </p:graphicFrame>
      <p:sp>
        <p:nvSpPr>
          <p:cNvPr id="10" name="CuadroTexto 9"/>
          <p:cNvSpPr txBox="1"/>
          <p:nvPr/>
        </p:nvSpPr>
        <p:spPr>
          <a:xfrm>
            <a:off x="251520" y="3159839"/>
            <a:ext cx="8640960" cy="461665"/>
          </a:xfrm>
          <a:prstGeom prst="rect">
            <a:avLst/>
          </a:prstGeom>
          <a:noFill/>
        </p:spPr>
        <p:txBody>
          <a:bodyPr wrap="square" rtlCol="0">
            <a:spAutoFit/>
          </a:bodyPr>
          <a:lstStyle/>
          <a:p>
            <a:pPr algn="just">
              <a:buFont typeface="Arial" pitchFamily="34" charset="0"/>
              <a:buNone/>
              <a:defRPr/>
            </a:pPr>
            <a:r>
              <a:rPr lang="es-ES" altLang="es-CO" sz="1200" b="1" dirty="0">
                <a:latin typeface="Arial" panose="020B0604020202020204" pitchFamily="34" charset="0"/>
                <a:cs typeface="Arial" panose="020B0604020202020204" pitchFamily="34" charset="0"/>
              </a:rPr>
              <a:t>Comentarios de la </a:t>
            </a:r>
            <a:r>
              <a:rPr lang="es-ES" altLang="es-CO" sz="1200" b="1" dirty="0" smtClean="0">
                <a:latin typeface="Arial" panose="020B0604020202020204" pitchFamily="34" charset="0"/>
                <a:cs typeface="Arial" panose="020B0604020202020204" pitchFamily="34" charset="0"/>
              </a:rPr>
              <a:t>administración. </a:t>
            </a:r>
            <a:r>
              <a:rPr lang="es-ES" altLang="es-CO" sz="1200" dirty="0" smtClean="0">
                <a:latin typeface="Arial" panose="020B0604020202020204" pitchFamily="34" charset="0"/>
                <a:cs typeface="Arial" panose="020B0604020202020204" pitchFamily="34" charset="0"/>
              </a:rPr>
              <a:t>Diferencia </a:t>
            </a:r>
            <a:r>
              <a:rPr lang="es-ES" altLang="es-CO" sz="1200" dirty="0">
                <a:latin typeface="Arial" panose="020B0604020202020204" pitchFamily="34" charset="0"/>
                <a:cs typeface="Arial" panose="020B0604020202020204" pitchFamily="34" charset="0"/>
              </a:rPr>
              <a:t>de $ 37.626.501: leasing por reconocimiento al costo amortizado de la obligación ($35.510.470),  intereses provisionados sobre obligación financiera diferente al leasing $2.116.031</a:t>
            </a:r>
            <a:endParaRPr lang="es-CO"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239301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r>
              <a:rPr lang="es-CO" altLang="es-CO" sz="1800" b="1" dirty="0">
                <a:latin typeface="Arial" panose="020B0604020202020204" pitchFamily="34" charset="0"/>
                <a:cs typeface="Arial" panose="020B0604020202020204" pitchFamily="34" charset="0"/>
              </a:rPr>
              <a:t>                                                         </a:t>
            </a: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11</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6" name="2 Marcador de contenido"/>
          <p:cNvSpPr txBox="1">
            <a:spLocks/>
          </p:cNvSpPr>
          <p:nvPr/>
        </p:nvSpPr>
        <p:spPr>
          <a:xfrm>
            <a:off x="251520" y="678706"/>
            <a:ext cx="8640960" cy="55578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lgn="just">
              <a:buFont typeface="+mj-lt"/>
              <a:buAutoNum type="arabicPeriod"/>
              <a:defRPr/>
            </a:pPr>
            <a:r>
              <a:rPr lang="es-CO" sz="1200" b="1" dirty="0">
                <a:solidFill>
                  <a:prstClr val="black"/>
                </a:solidFill>
                <a:latin typeface="Arial" panose="020B0604020202020204" pitchFamily="34" charset="0"/>
                <a:cs typeface="Arial" panose="020B0604020202020204" pitchFamily="34" charset="0"/>
              </a:rPr>
              <a:t>Circularización  de saldos</a:t>
            </a:r>
          </a:p>
          <a:p>
            <a:pPr marL="0" indent="0" algn="just">
              <a:buNone/>
              <a:defRPr/>
            </a:pPr>
            <a:endParaRPr lang="es-CO" sz="1200" b="1" dirty="0">
              <a:solidFill>
                <a:prstClr val="black"/>
              </a:solidFill>
              <a:latin typeface="Arial" panose="020B0604020202020204" pitchFamily="34" charset="0"/>
              <a:cs typeface="Arial" panose="020B0604020202020204" pitchFamily="34" charset="0"/>
            </a:endParaRPr>
          </a:p>
          <a:p>
            <a:pPr marL="0" indent="0" algn="just">
              <a:buFont typeface="Arial" pitchFamily="34" charset="0"/>
              <a:buNone/>
              <a:defRPr/>
            </a:pPr>
            <a:r>
              <a:rPr lang="es-ES" altLang="es-CO" sz="1200" dirty="0">
                <a:solidFill>
                  <a:prstClr val="black"/>
                </a:solidFill>
                <a:latin typeface="Arial" panose="020B0604020202020204" pitchFamily="34" charset="0"/>
                <a:cs typeface="Arial" panose="020B0604020202020204" pitchFamily="34" charset="0"/>
              </a:rPr>
              <a:t>Al momento de elaboración de este informe, no se había recibido confirmación de todas las entidades circularizadas.</a:t>
            </a:r>
            <a:r>
              <a:rPr lang="es-CO" altLang="es-CO" sz="1200" dirty="0">
                <a:solidFill>
                  <a:prstClr val="black"/>
                </a:solidFill>
                <a:latin typeface="Arial" panose="020B0604020202020204" pitchFamily="34" charset="0"/>
                <a:cs typeface="Arial" panose="020B0604020202020204" pitchFamily="34" charset="0"/>
              </a:rPr>
              <a:t> Es importante que se verifiquen y concilien los saldos que presentaron diferencias  de los bancos y para los casos que no llegue confirmación como las entidades bancarias se hace necesario enviar segundas comunicaciones (vía mail), o llamar a las personas de los distintos colaboradores con el objeto de que se agilice el envío de las respuestas.</a:t>
            </a:r>
          </a:p>
          <a:p>
            <a:pPr marL="0" indent="0" algn="just">
              <a:buNone/>
              <a:defRPr/>
            </a:pPr>
            <a:endParaRPr lang="es-ES" altLang="es-CO" sz="1200" b="1" dirty="0" smtClean="0">
              <a:latin typeface="Arial" panose="020B0604020202020204" pitchFamily="34" charset="0"/>
              <a:cs typeface="Arial" panose="020B0604020202020204" pitchFamily="34" charset="0"/>
            </a:endParaRPr>
          </a:p>
          <a:p>
            <a:pPr marL="0" indent="0" algn="just">
              <a:buNone/>
              <a:defRPr/>
            </a:pPr>
            <a:r>
              <a:rPr lang="es-ES" altLang="es-CO" sz="1200" b="1" dirty="0" smtClean="0">
                <a:latin typeface="Arial" panose="020B0604020202020204" pitchFamily="34" charset="0"/>
                <a:cs typeface="Arial" panose="020B0604020202020204" pitchFamily="34" charset="0"/>
              </a:rPr>
              <a:t>Comentarios </a:t>
            </a:r>
            <a:r>
              <a:rPr lang="es-ES" altLang="es-CO" sz="1200" b="1" dirty="0">
                <a:latin typeface="Arial" panose="020B0604020202020204" pitchFamily="34" charset="0"/>
                <a:cs typeface="Arial" panose="020B0604020202020204" pitchFamily="34" charset="0"/>
              </a:rPr>
              <a:t>de la </a:t>
            </a:r>
            <a:r>
              <a:rPr lang="es-ES" altLang="es-CO" sz="1200" b="1" dirty="0" smtClean="0">
                <a:latin typeface="Arial" panose="020B0604020202020204" pitchFamily="34" charset="0"/>
                <a:cs typeface="Arial" panose="020B0604020202020204" pitchFamily="34" charset="0"/>
              </a:rPr>
              <a:t>administración. </a:t>
            </a:r>
            <a:r>
              <a:rPr lang="es-ES" altLang="es-CO" sz="1200" dirty="0" smtClean="0">
                <a:latin typeface="Arial" panose="020B0604020202020204" pitchFamily="34" charset="0"/>
                <a:cs typeface="Arial" panose="020B0604020202020204" pitchFamily="34" charset="0"/>
              </a:rPr>
              <a:t>Diferencia </a:t>
            </a:r>
            <a:r>
              <a:rPr lang="es-ES" altLang="es-CO" sz="1200" dirty="0">
                <a:latin typeface="Arial" panose="020B0604020202020204" pitchFamily="34" charset="0"/>
                <a:cs typeface="Arial" panose="020B0604020202020204" pitchFamily="34" charset="0"/>
              </a:rPr>
              <a:t>Centro de Eventos: el saldo contable que se observa en este informe </a:t>
            </a:r>
            <a:r>
              <a:rPr lang="es-ES" altLang="es-CO" sz="1200" dirty="0" smtClean="0">
                <a:latin typeface="Arial" panose="020B0604020202020204" pitchFamily="34" charset="0"/>
                <a:cs typeface="Arial" panose="020B0604020202020204" pitchFamily="34" charset="0"/>
              </a:rPr>
              <a:t>está </a:t>
            </a:r>
            <a:r>
              <a:rPr lang="es-ES" altLang="es-CO" sz="1200" dirty="0">
                <a:latin typeface="Arial" panose="020B0604020202020204" pitchFamily="34" charset="0"/>
                <a:cs typeface="Arial" panose="020B0604020202020204" pitchFamily="34" charset="0"/>
              </a:rPr>
              <a:t>incluyendo retenciones en la fuente (del 4% $13.319.784 y del 3,5% $2.422.212</a:t>
            </a:r>
            <a:r>
              <a:rPr lang="es-ES" altLang="es-CO" sz="1200" dirty="0" smtClean="0">
                <a:latin typeface="Arial" panose="020B0604020202020204" pitchFamily="34" charset="0"/>
                <a:cs typeface="Arial" panose="020B0604020202020204" pitchFamily="34" charset="0"/>
              </a:rPr>
              <a:t>).</a:t>
            </a:r>
          </a:p>
          <a:p>
            <a:pPr marL="0" indent="0" algn="just">
              <a:buNone/>
              <a:defRPr/>
            </a:pPr>
            <a:endParaRPr lang="es-ES" altLang="es-CO" sz="1200" dirty="0">
              <a:latin typeface="Arial" panose="020B0604020202020204" pitchFamily="34" charset="0"/>
              <a:cs typeface="Arial" panose="020B0604020202020204" pitchFamily="34" charset="0"/>
            </a:endParaRPr>
          </a:p>
          <a:p>
            <a:pPr marL="0" indent="0" algn="just">
              <a:buNone/>
              <a:defRPr/>
            </a:pPr>
            <a:r>
              <a:rPr lang="es-ES" altLang="es-CO" sz="1200" dirty="0">
                <a:latin typeface="Arial" panose="020B0604020202020204" pitchFamily="34" charset="0"/>
                <a:cs typeface="Arial" panose="020B0604020202020204" pitchFamily="34" charset="0"/>
              </a:rPr>
              <a:t>Diferencia Confecámaras: </a:t>
            </a:r>
            <a:r>
              <a:rPr lang="es-ES" altLang="es-CO" sz="1200" dirty="0" smtClean="0">
                <a:latin typeface="Arial" panose="020B0604020202020204" pitchFamily="34" charset="0"/>
                <a:cs typeface="Arial" panose="020B0604020202020204" pitchFamily="34" charset="0"/>
              </a:rPr>
              <a:t>El </a:t>
            </a:r>
            <a:r>
              <a:rPr lang="es-ES" altLang="es-CO" sz="1200" dirty="0">
                <a:latin typeface="Arial" panose="020B0604020202020204" pitchFamily="34" charset="0"/>
                <a:cs typeface="Arial" panose="020B0604020202020204" pitchFamily="34" charset="0"/>
              </a:rPr>
              <a:t>saldo confirmado corresponde al saldo contable de la cuenta </a:t>
            </a:r>
            <a:r>
              <a:rPr lang="es-ES" altLang="es-CO" sz="1200" dirty="0" smtClean="0">
                <a:latin typeface="Arial" panose="020B0604020202020204" pitchFamily="34" charset="0"/>
                <a:cs typeface="Arial" panose="020B0604020202020204" pitchFamily="34" charset="0"/>
              </a:rPr>
              <a:t>PUC 233535</a:t>
            </a:r>
            <a:r>
              <a:rPr lang="es-ES" altLang="es-CO" sz="1200" dirty="0">
                <a:latin typeface="Arial" panose="020B0604020202020204" pitchFamily="34" charset="0"/>
                <a:cs typeface="Arial" panose="020B0604020202020204" pitchFamily="34" charset="0"/>
              </a:rPr>
              <a:t>, </a:t>
            </a:r>
            <a:r>
              <a:rPr lang="es-ES" altLang="es-CO" sz="1200" dirty="0" smtClean="0">
                <a:latin typeface="Arial" panose="020B0604020202020204" pitchFamily="34" charset="0"/>
                <a:cs typeface="Arial" panose="020B0604020202020204" pitchFamily="34" charset="0"/>
              </a:rPr>
              <a:t>la </a:t>
            </a:r>
            <a:r>
              <a:rPr lang="es-ES" altLang="es-CO" sz="1200" dirty="0">
                <a:latin typeface="Arial" panose="020B0604020202020204" pitchFamily="34" charset="0"/>
                <a:cs typeface="Arial" panose="020B0604020202020204" pitchFamily="34" charset="0"/>
              </a:rPr>
              <a:t>diferencia mencionada en este informe corresponde a transacciones RUE rechazadas pendientes de </a:t>
            </a:r>
            <a:r>
              <a:rPr lang="es-ES" altLang="es-CO" sz="1200" dirty="0" smtClean="0">
                <a:latin typeface="Arial" panose="020B0604020202020204" pitchFamily="34" charset="0"/>
                <a:cs typeface="Arial" panose="020B0604020202020204" pitchFamily="34" charset="0"/>
              </a:rPr>
              <a:t>devolución.</a:t>
            </a:r>
          </a:p>
          <a:p>
            <a:pPr marL="0" indent="0" algn="just">
              <a:buNone/>
              <a:defRPr/>
            </a:pPr>
            <a:endParaRPr lang="es-ES" altLang="es-CO" sz="1200" dirty="0">
              <a:latin typeface="Arial" panose="020B0604020202020204" pitchFamily="34" charset="0"/>
              <a:cs typeface="Arial" panose="020B0604020202020204" pitchFamily="34" charset="0"/>
            </a:endParaRPr>
          </a:p>
          <a:p>
            <a:pPr marL="0" indent="0" algn="just">
              <a:buNone/>
              <a:defRPr/>
            </a:pPr>
            <a:r>
              <a:rPr lang="es-ES" altLang="es-CO" sz="1200" dirty="0">
                <a:latin typeface="Arial" panose="020B0604020202020204" pitchFamily="34" charset="0"/>
                <a:cs typeface="Arial" panose="020B0604020202020204" pitchFamily="34" charset="0"/>
              </a:rPr>
              <a:t>Diferencia Aviatur:  Diferencia </a:t>
            </a:r>
            <a:r>
              <a:rPr lang="es-ES" altLang="es-CO" sz="1200" dirty="0" smtClean="0">
                <a:latin typeface="Arial" panose="020B0604020202020204" pitchFamily="34" charset="0"/>
                <a:cs typeface="Arial" panose="020B0604020202020204" pitchFamily="34" charset="0"/>
              </a:rPr>
              <a:t>correspondiente </a:t>
            </a:r>
            <a:r>
              <a:rPr lang="es-ES" altLang="es-CO" sz="1200" smtClean="0">
                <a:latin typeface="Arial" panose="020B0604020202020204" pitchFamily="34" charset="0"/>
                <a:cs typeface="Arial" panose="020B0604020202020204" pitchFamily="34" charset="0"/>
              </a:rPr>
              <a:t>a compras </a:t>
            </a:r>
            <a:r>
              <a:rPr lang="es-ES" altLang="es-CO" sz="1200" dirty="0">
                <a:latin typeface="Arial" panose="020B0604020202020204" pitchFamily="34" charset="0"/>
                <a:cs typeface="Arial" panose="020B0604020202020204" pitchFamily="34" charset="0"/>
              </a:rPr>
              <a:t>realizadas con tarjeta de crédito, las cuales se registran contablemente una vez se recibe el extracto de la tarjeta.</a:t>
            </a:r>
            <a:endParaRPr lang="es-CO" sz="1200" dirty="0">
              <a:latin typeface="Arial" panose="020B0604020202020204" pitchFamily="34" charset="0"/>
              <a:cs typeface="Arial" panose="020B0604020202020204" pitchFamily="34" charset="0"/>
            </a:endParaRPr>
          </a:p>
          <a:p>
            <a:pPr marL="0" indent="0" algn="just">
              <a:buFont typeface="Arial" pitchFamily="34" charset="0"/>
              <a:buNone/>
              <a:defRPr/>
            </a:pPr>
            <a:endParaRPr lang="es-CO" altLang="es-CO" sz="1200" dirty="0">
              <a:solidFill>
                <a:prstClr val="black"/>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662880" y="188640"/>
            <a:ext cx="8229600" cy="414661"/>
          </a:xfrm>
        </p:spPr>
        <p:txBody>
          <a:bodyPr>
            <a:normAutofit/>
          </a:bodyPr>
          <a:lstStyle/>
          <a:p>
            <a:pPr algn="r"/>
            <a:r>
              <a:rPr lang="es-ES_tradnl" altLang="es-CO" sz="2000" dirty="0">
                <a:latin typeface="Arial" panose="020B0604020202020204" pitchFamily="34" charset="0"/>
                <a:cs typeface="Arial" panose="020B0604020202020204" pitchFamily="34" charset="0"/>
              </a:rPr>
              <a:t>II. Comentarios</a:t>
            </a:r>
            <a:endParaRPr lang="es-CO" sz="2000" dirty="0">
              <a:cs typeface="Arial" pitchFamily="34" charset="0"/>
            </a:endParaRPr>
          </a:p>
        </p:txBody>
      </p:sp>
    </p:spTree>
    <p:extLst>
      <p:ext uri="{BB962C8B-B14F-4D97-AF65-F5344CB8AC3E}">
        <p14:creationId xmlns:p14="http://schemas.microsoft.com/office/powerpoint/2010/main" val="313562944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12</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financiero</a:t>
            </a:r>
            <a:endParaRPr lang="es-CO" sz="2000" b="1" dirty="0">
              <a:cs typeface="Arial" pitchFamily="34" charset="0"/>
            </a:endParaRPr>
          </a:p>
        </p:txBody>
      </p:sp>
      <p:sp>
        <p:nvSpPr>
          <p:cNvPr id="9" name="8 Rectángulo"/>
          <p:cNvSpPr/>
          <p:nvPr/>
        </p:nvSpPr>
        <p:spPr>
          <a:xfrm>
            <a:off x="251520" y="764704"/>
            <a:ext cx="8568952" cy="3970318"/>
          </a:xfrm>
          <a:prstGeom prst="rect">
            <a:avLst/>
          </a:prstGeom>
        </p:spPr>
        <p:txBody>
          <a:bodyPr wrap="square">
            <a:spAutoFit/>
          </a:bodyPr>
          <a:lstStyle/>
          <a:p>
            <a:pPr marL="273050" lvl="1" indent="-273050" algn="just">
              <a:defRPr/>
            </a:pPr>
            <a:r>
              <a:rPr lang="es-CO" sz="1200" b="1" dirty="0">
                <a:solidFill>
                  <a:prstClr val="black"/>
                </a:solidFill>
                <a:latin typeface="Arial" panose="020B0604020202020204" pitchFamily="34" charset="0"/>
                <a:cs typeface="Arial" panose="020B0604020202020204" pitchFamily="34" charset="0"/>
              </a:rPr>
              <a:t>Estados de resultado 2016</a:t>
            </a: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latin typeface="Arial" panose="020B0604020202020204" pitchFamily="34" charset="0"/>
                <a:cs typeface="Arial" panose="020B0604020202020204" pitchFamily="34" charset="0"/>
              </a:rPr>
              <a:t>El siguiente es el comparativo mensual del Estado de </a:t>
            </a:r>
            <a:r>
              <a:rPr lang="es-MX" altLang="es-CO" sz="1200" dirty="0" smtClean="0">
                <a:solidFill>
                  <a:prstClr val="black"/>
                </a:solidFill>
                <a:latin typeface="Arial" panose="020B0604020202020204" pitchFamily="34" charset="0"/>
                <a:cs typeface="Arial" panose="020B0604020202020204" pitchFamily="34" charset="0"/>
              </a:rPr>
              <a:t>Resultados </a:t>
            </a:r>
            <a:r>
              <a:rPr lang="es-MX" altLang="es-CO" sz="1200" dirty="0">
                <a:solidFill>
                  <a:prstClr val="black"/>
                </a:solidFill>
                <a:latin typeface="Arial" panose="020B0604020202020204" pitchFamily="34" charset="0"/>
                <a:cs typeface="Arial" panose="020B0604020202020204" pitchFamily="34" charset="0"/>
              </a:rPr>
              <a:t>por el periodo de enero </a:t>
            </a:r>
            <a:r>
              <a:rPr lang="es-MX" altLang="es-CO" sz="1200" dirty="0" smtClean="0">
                <a:solidFill>
                  <a:prstClr val="black"/>
                </a:solidFill>
                <a:latin typeface="Arial" panose="020B0604020202020204" pitchFamily="34" charset="0"/>
                <a:cs typeface="Arial" panose="020B0604020202020204" pitchFamily="34" charset="0"/>
              </a:rPr>
              <a:t>- septiembre </a:t>
            </a:r>
            <a:r>
              <a:rPr lang="es-MX" altLang="es-CO" sz="1200" dirty="0">
                <a:solidFill>
                  <a:prstClr val="black"/>
                </a:solidFill>
                <a:latin typeface="Arial" panose="020B0604020202020204" pitchFamily="34" charset="0"/>
                <a:cs typeface="Arial" panose="020B0604020202020204" pitchFamily="34" charset="0"/>
              </a:rPr>
              <a:t>del año 2016, sobre el </a:t>
            </a:r>
            <a:r>
              <a:rPr lang="es-MX" altLang="es-CO" sz="1200" dirty="0" smtClean="0">
                <a:solidFill>
                  <a:prstClr val="black"/>
                </a:solidFill>
                <a:latin typeface="Arial" panose="020B0604020202020204" pitchFamily="34" charset="0"/>
                <a:cs typeface="Arial" panose="020B0604020202020204" pitchFamily="34" charset="0"/>
              </a:rPr>
              <a:t>cual </a:t>
            </a:r>
            <a:r>
              <a:rPr lang="es-MX" altLang="es-CO" sz="1200" dirty="0">
                <a:solidFill>
                  <a:prstClr val="black"/>
                </a:solidFill>
                <a:latin typeface="Arial" panose="020B0604020202020204" pitchFamily="34" charset="0"/>
                <a:cs typeface="Arial" panose="020B0604020202020204" pitchFamily="34" charset="0"/>
              </a:rPr>
              <a:t>realizamos el siguiente análisis financiero. </a:t>
            </a:r>
          </a:p>
          <a:p>
            <a:pPr marL="0" lvl="1" algn="just">
              <a:defRPr/>
            </a:pPr>
            <a:endParaRPr lang="es-MX" altLang="es-CO" sz="1200" dirty="0">
              <a:solidFill>
                <a:prstClr val="black"/>
              </a:solidFill>
            </a:endParaRPr>
          </a:p>
          <a:p>
            <a:pPr marL="0" lvl="1" algn="just">
              <a:defRPr/>
            </a:pPr>
            <a:r>
              <a:rPr lang="es-ES" sz="1200" b="1" dirty="0">
                <a:solidFill>
                  <a:prstClr val="black"/>
                </a:solidFill>
                <a:latin typeface="Arial" panose="020B0604020202020204" pitchFamily="34" charset="0"/>
                <a:cs typeface="Arial" panose="020B0604020202020204" pitchFamily="34" charset="0"/>
              </a:rPr>
              <a:t>Ingresos ordinarios:  </a:t>
            </a: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sz="1200" b="1" dirty="0">
              <a:solidFill>
                <a:prstClr val="black"/>
              </a:solidFill>
              <a:latin typeface="Arial" panose="020B0604020202020204" pitchFamily="34" charset="0"/>
              <a:cs typeface="Arial" panose="020B0604020202020204" pitchFamily="34" charset="0"/>
            </a:endParaRPr>
          </a:p>
        </p:txBody>
      </p:sp>
      <p:graphicFrame>
        <p:nvGraphicFramePr>
          <p:cNvPr id="15" name="Tabla 14"/>
          <p:cNvGraphicFramePr>
            <a:graphicFrameLocks noGrp="1"/>
          </p:cNvGraphicFramePr>
          <p:nvPr>
            <p:extLst>
              <p:ext uri="{D42A27DB-BD31-4B8C-83A1-F6EECF244321}">
                <p14:modId xmlns:p14="http://schemas.microsoft.com/office/powerpoint/2010/main" val="1649499242"/>
              </p:ext>
            </p:extLst>
          </p:nvPr>
        </p:nvGraphicFramePr>
        <p:xfrm>
          <a:off x="349190" y="2060848"/>
          <a:ext cx="8471282" cy="2375583"/>
        </p:xfrm>
        <a:graphic>
          <a:graphicData uri="http://schemas.openxmlformats.org/drawingml/2006/table">
            <a:tbl>
              <a:tblPr/>
              <a:tblGrid>
                <a:gridCol w="576064">
                  <a:extLst>
                    <a:ext uri="{9D8B030D-6E8A-4147-A177-3AD203B41FA5}">
                      <a16:colId xmlns:a16="http://schemas.microsoft.com/office/drawing/2014/main" xmlns="" val="20000"/>
                    </a:ext>
                  </a:extLst>
                </a:gridCol>
                <a:gridCol w="1539986">
                  <a:extLst>
                    <a:ext uri="{9D8B030D-6E8A-4147-A177-3AD203B41FA5}">
                      <a16:colId xmlns:a16="http://schemas.microsoft.com/office/drawing/2014/main" xmlns="" val="20001"/>
                    </a:ext>
                  </a:extLst>
                </a:gridCol>
                <a:gridCol w="626935">
                  <a:extLst>
                    <a:ext uri="{9D8B030D-6E8A-4147-A177-3AD203B41FA5}">
                      <a16:colId xmlns:a16="http://schemas.microsoft.com/office/drawing/2014/main" xmlns="" val="20002"/>
                    </a:ext>
                  </a:extLst>
                </a:gridCol>
                <a:gridCol w="626935">
                  <a:extLst>
                    <a:ext uri="{9D8B030D-6E8A-4147-A177-3AD203B41FA5}">
                      <a16:colId xmlns:a16="http://schemas.microsoft.com/office/drawing/2014/main" xmlns="" val="20003"/>
                    </a:ext>
                  </a:extLst>
                </a:gridCol>
                <a:gridCol w="669876">
                  <a:extLst>
                    <a:ext uri="{9D8B030D-6E8A-4147-A177-3AD203B41FA5}">
                      <a16:colId xmlns:a16="http://schemas.microsoft.com/office/drawing/2014/main" xmlns="" val="20004"/>
                    </a:ext>
                  </a:extLst>
                </a:gridCol>
                <a:gridCol w="626935">
                  <a:extLst>
                    <a:ext uri="{9D8B030D-6E8A-4147-A177-3AD203B41FA5}">
                      <a16:colId xmlns:a16="http://schemas.microsoft.com/office/drawing/2014/main" xmlns="" val="20005"/>
                    </a:ext>
                  </a:extLst>
                </a:gridCol>
                <a:gridCol w="626935">
                  <a:extLst>
                    <a:ext uri="{9D8B030D-6E8A-4147-A177-3AD203B41FA5}">
                      <a16:colId xmlns:a16="http://schemas.microsoft.com/office/drawing/2014/main" xmlns="" val="20006"/>
                    </a:ext>
                  </a:extLst>
                </a:gridCol>
                <a:gridCol w="626935">
                  <a:extLst>
                    <a:ext uri="{9D8B030D-6E8A-4147-A177-3AD203B41FA5}">
                      <a16:colId xmlns:a16="http://schemas.microsoft.com/office/drawing/2014/main" xmlns="" val="20007"/>
                    </a:ext>
                  </a:extLst>
                </a:gridCol>
                <a:gridCol w="626935">
                  <a:extLst>
                    <a:ext uri="{9D8B030D-6E8A-4147-A177-3AD203B41FA5}">
                      <a16:colId xmlns:a16="http://schemas.microsoft.com/office/drawing/2014/main" xmlns="" val="20008"/>
                    </a:ext>
                  </a:extLst>
                </a:gridCol>
                <a:gridCol w="626935">
                  <a:extLst>
                    <a:ext uri="{9D8B030D-6E8A-4147-A177-3AD203B41FA5}">
                      <a16:colId xmlns:a16="http://schemas.microsoft.com/office/drawing/2014/main" xmlns="" val="20009"/>
                    </a:ext>
                  </a:extLst>
                </a:gridCol>
                <a:gridCol w="626935">
                  <a:extLst>
                    <a:ext uri="{9D8B030D-6E8A-4147-A177-3AD203B41FA5}">
                      <a16:colId xmlns:a16="http://schemas.microsoft.com/office/drawing/2014/main" xmlns="" val="20010"/>
                    </a:ext>
                  </a:extLst>
                </a:gridCol>
                <a:gridCol w="669876">
                  <a:extLst>
                    <a:ext uri="{9D8B030D-6E8A-4147-A177-3AD203B41FA5}">
                      <a16:colId xmlns:a16="http://schemas.microsoft.com/office/drawing/2014/main" xmlns="" val="20011"/>
                    </a:ext>
                  </a:extLst>
                </a:gridCol>
              </a:tblGrid>
              <a:tr h="109714">
                <a:tc>
                  <a:txBody>
                    <a:bodyPr/>
                    <a:lstStyle/>
                    <a:p>
                      <a:pPr algn="ctr" fontAlgn="b"/>
                      <a:r>
                        <a:rPr lang="es-CO" sz="700" b="1" i="0" u="none" strike="noStrike" dirty="0">
                          <a:solidFill>
                            <a:srgbClr val="FFFFFF"/>
                          </a:solidFill>
                          <a:effectLst/>
                          <a:latin typeface="Arial" panose="020B0604020202020204" pitchFamily="34" charset="0"/>
                        </a:rPr>
                        <a:t>CUENTA</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dirty="0">
                          <a:solidFill>
                            <a:srgbClr val="FFFFFF"/>
                          </a:solidFill>
                          <a:effectLst/>
                          <a:latin typeface="Arial" panose="020B0604020202020204" pitchFamily="34" charset="0"/>
                        </a:rPr>
                        <a:t>CONCEPTO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ENERO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FEBRERO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MARZO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ABRIL</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MAYO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JUNIO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JULIO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AGOSTO</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SEPTIEMBRE</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TOTAL</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09714">
                <a:tc>
                  <a:txBody>
                    <a:bodyPr/>
                    <a:lstStyle/>
                    <a:p>
                      <a:pPr algn="l" fontAlgn="ctr"/>
                      <a:r>
                        <a:rPr lang="es-CO" sz="700" b="1" i="0" u="none" strike="noStrike" dirty="0">
                          <a:solidFill>
                            <a:srgbClr val="000000"/>
                          </a:solidFill>
                          <a:effectLst/>
                          <a:latin typeface="Arial" panose="020B0604020202020204" pitchFamily="34" charset="0"/>
                        </a:rPr>
                        <a:t>4170101</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a:solidFill>
                            <a:srgbClr val="000000"/>
                          </a:solidFill>
                          <a:effectLst/>
                          <a:latin typeface="Arial" panose="020B0604020202020204" pitchFamily="34" charset="0"/>
                        </a:rPr>
                        <a:t>INGRESOS ORDINARIOS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1.310.288.324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2.764.772.380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23.661.071.451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4.446.530.317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2.848.375.787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1.843.478.053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1.513.018.378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1.500.219.742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1.413.642.212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41.301.396.643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09714">
                <a:tc>
                  <a:txBody>
                    <a:bodyPr/>
                    <a:lstStyle/>
                    <a:p>
                      <a:pPr algn="l" fontAlgn="ctr"/>
                      <a:r>
                        <a:rPr lang="es-CO" sz="700" b="1" i="0" u="none" strike="noStrike" dirty="0">
                          <a:solidFill>
                            <a:srgbClr val="000000"/>
                          </a:solidFill>
                          <a:effectLst/>
                          <a:latin typeface="Arial" panose="020B0604020202020204" pitchFamily="34" charset="0"/>
                        </a:rPr>
                        <a:t>41701011</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a:solidFill>
                            <a:srgbClr val="000000"/>
                          </a:solidFill>
                          <a:effectLst/>
                          <a:latin typeface="Arial" panose="020B0604020202020204" pitchFamily="34" charset="0"/>
                        </a:rPr>
                        <a:t>REGISTRO MERCANTIL</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1.072.258.487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2.257.596.016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21.684.789.391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3.070.893.339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1.728.118.006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1.477.388.147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1.166.839.804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996.638.654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936.008.528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34.390.530.372 </a:t>
                      </a:r>
                    </a:p>
                  </a:txBody>
                  <a:tcPr marL="6443" marR="6443" marT="6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09714">
                <a:tc>
                  <a:txBody>
                    <a:bodyPr/>
                    <a:lstStyle/>
                    <a:p>
                      <a:pPr algn="l" fontAlgn="ctr"/>
                      <a:r>
                        <a:rPr lang="es-CO" sz="700" b="0" i="0" u="none" strike="noStrike" dirty="0">
                          <a:solidFill>
                            <a:srgbClr val="000000"/>
                          </a:solidFill>
                          <a:effectLst/>
                          <a:latin typeface="Arial" panose="020B0604020202020204" pitchFamily="34" charset="0"/>
                        </a:rPr>
                        <a:t>4170101101</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MATRICULAS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272.236.000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277.887.000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243.555.700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265.877.800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253.732.050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smtClean="0">
                          <a:solidFill>
                            <a:srgbClr val="000000"/>
                          </a:solidFill>
                          <a:effectLst/>
                          <a:latin typeface="Arial" panose="020B0604020202020204" pitchFamily="34" charset="0"/>
                        </a:rPr>
                        <a:t>259.803.600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smtClean="0">
                          <a:solidFill>
                            <a:srgbClr val="000000"/>
                          </a:solidFill>
                          <a:effectLst/>
                          <a:latin typeface="Arial" panose="020B0604020202020204" pitchFamily="34" charset="0"/>
                        </a:rPr>
                        <a:t>253.670.950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smtClean="0">
                          <a:solidFill>
                            <a:srgbClr val="000000"/>
                          </a:solidFill>
                          <a:effectLst/>
                          <a:latin typeface="Arial" panose="020B0604020202020204" pitchFamily="34" charset="0"/>
                        </a:rPr>
                        <a:t>196.492.950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184.226.550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2.207.482.600 </a:t>
                      </a:r>
                      <a:endParaRPr lang="es-CO" sz="700" b="0" i="0" u="none" strike="noStrike" dirty="0">
                        <a:solidFill>
                          <a:srgbClr val="000000"/>
                        </a:solidFill>
                        <a:effectLst/>
                        <a:latin typeface="Arial" panose="020B0604020202020204" pitchFamily="34" charset="0"/>
                      </a:endParaRP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9714">
                <a:tc>
                  <a:txBody>
                    <a:bodyPr/>
                    <a:lstStyle/>
                    <a:p>
                      <a:pPr algn="l" fontAlgn="ctr"/>
                      <a:r>
                        <a:rPr lang="es-CO" sz="700" b="0" i="0" u="none" strike="noStrike" dirty="0">
                          <a:solidFill>
                            <a:srgbClr val="000000"/>
                          </a:solidFill>
                          <a:effectLst/>
                          <a:latin typeface="Arial" panose="020B0604020202020204" pitchFamily="34" charset="0"/>
                        </a:rPr>
                        <a:t>4170101102</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RENOVACIONES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482.717.750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1.564.258.200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20.242.070.500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2.421.471.500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1.161.023.250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903.793.000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635.501.000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506.237.000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466.785.500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28.383.857.700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9714">
                <a:tc>
                  <a:txBody>
                    <a:bodyPr/>
                    <a:lstStyle/>
                    <a:p>
                      <a:pPr algn="l" fontAlgn="ctr"/>
                      <a:r>
                        <a:rPr lang="es-CO" sz="700" b="0" i="0" u="none" strike="noStrike">
                          <a:solidFill>
                            <a:srgbClr val="000000"/>
                          </a:solidFill>
                          <a:effectLst/>
                          <a:latin typeface="Arial" panose="020B0604020202020204" pitchFamily="34" charset="0"/>
                        </a:rPr>
                        <a:t>4170101103</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INSCRIPCION DE ACTOS Y DCTOS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84.393.210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103.815.370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141.150.460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94.567.610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94.082.650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97.037.670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86.454.680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92.134.250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93.017.090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886.652.990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09714">
                <a:tc>
                  <a:txBody>
                    <a:bodyPr/>
                    <a:lstStyle/>
                    <a:p>
                      <a:pPr algn="l" fontAlgn="ctr"/>
                      <a:r>
                        <a:rPr lang="es-CO" sz="700" b="0" i="0" u="none" strike="noStrike">
                          <a:solidFill>
                            <a:srgbClr val="000000"/>
                          </a:solidFill>
                          <a:effectLst/>
                          <a:latin typeface="Arial" panose="020B0604020202020204" pitchFamily="34" charset="0"/>
                        </a:rPr>
                        <a:t>4170101104</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FORMULARIOS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34.218.400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62.443.200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277.137.600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54.640.800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33.816.000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30.998.400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29.064.000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28.305.600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25.958.700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576.582.700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09714">
                <a:tc>
                  <a:txBody>
                    <a:bodyPr/>
                    <a:lstStyle/>
                    <a:p>
                      <a:pPr algn="l" fontAlgn="ctr"/>
                      <a:r>
                        <a:rPr lang="es-CO" sz="700" b="0" i="0" u="none" strike="noStrike">
                          <a:solidFill>
                            <a:srgbClr val="000000"/>
                          </a:solidFill>
                          <a:effectLst/>
                          <a:latin typeface="Arial" panose="020B0604020202020204" pitchFamily="34" charset="0"/>
                        </a:rPr>
                        <a:t>4170101105</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CERTIFICADOS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197.143.900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246.081.200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778.259.600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231.847.800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182.949.000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182.381.429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159.888.100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171.281.100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163.348.200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2.313.180.329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09714">
                <a:tc>
                  <a:txBody>
                    <a:bodyPr/>
                    <a:lstStyle/>
                    <a:p>
                      <a:pPr algn="l" fontAlgn="b"/>
                      <a:r>
                        <a:rPr lang="es-CO" sz="700" b="0" i="0" u="none" strike="noStrike">
                          <a:solidFill>
                            <a:srgbClr val="000000"/>
                          </a:solidFill>
                          <a:effectLst/>
                          <a:latin typeface="Arial" panose="020B0604020202020204" pitchFamily="34" charset="0"/>
                        </a:rPr>
                        <a:t>4170101106</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FOTOCOPIAS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1.549.227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3.111.046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2.615.531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2.487.829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2.515.056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3.374.048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2.261.074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2.187.754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2.672.488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22.774.053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09714">
                <a:tc>
                  <a:txBody>
                    <a:bodyPr/>
                    <a:lstStyle/>
                    <a:p>
                      <a:pPr algn="l" fontAlgn="ctr"/>
                      <a:r>
                        <a:rPr lang="es-CO" sz="700" b="1" i="0" u="none" strike="noStrike">
                          <a:solidFill>
                            <a:srgbClr val="000000"/>
                          </a:solidFill>
                          <a:effectLst/>
                          <a:latin typeface="Arial" panose="020B0604020202020204" pitchFamily="34" charset="0"/>
                        </a:rPr>
                        <a:t>41701012</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dirty="0">
                          <a:solidFill>
                            <a:srgbClr val="000000"/>
                          </a:solidFill>
                          <a:effectLst/>
                          <a:latin typeface="Arial" panose="020B0604020202020204" pitchFamily="34" charset="0"/>
                        </a:rPr>
                        <a:t>REGISTRO DE PROPONENTES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20.128.000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45.449.200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166.994.600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512.456.000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76.383.800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74.392.600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55.091.200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63.954.400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52.610.600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1.067.460.400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09714">
                <a:tc>
                  <a:txBody>
                    <a:bodyPr/>
                    <a:lstStyle/>
                    <a:p>
                      <a:pPr algn="l" fontAlgn="ctr"/>
                      <a:r>
                        <a:rPr lang="es-CO" sz="700" b="1" i="0" u="none" strike="noStrike">
                          <a:solidFill>
                            <a:srgbClr val="000000"/>
                          </a:solidFill>
                          <a:effectLst/>
                          <a:latin typeface="Arial" panose="020B0604020202020204" pitchFamily="34" charset="0"/>
                        </a:rPr>
                        <a:t>41701013</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dirty="0">
                          <a:solidFill>
                            <a:srgbClr val="000000"/>
                          </a:solidFill>
                          <a:effectLst/>
                          <a:latin typeface="Arial" panose="020B0604020202020204" pitchFamily="34" charset="0"/>
                        </a:rPr>
                        <a:t>REGISTRO DE EPSAL</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56.236.630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156.094.406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1.012.145.644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152.951.220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67.599.052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54.594.182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32.202.014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40.841.704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36.433.366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1.609.098.218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09714">
                <a:tc>
                  <a:txBody>
                    <a:bodyPr/>
                    <a:lstStyle/>
                    <a:p>
                      <a:pPr algn="l" fontAlgn="ctr"/>
                      <a:r>
                        <a:rPr lang="es-CO" sz="700" b="1" i="0" u="none" strike="noStrike">
                          <a:solidFill>
                            <a:srgbClr val="000000"/>
                          </a:solidFill>
                          <a:effectLst/>
                          <a:latin typeface="Arial" panose="020B0604020202020204" pitchFamily="34" charset="0"/>
                        </a:rPr>
                        <a:t>41701014</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dirty="0">
                          <a:solidFill>
                            <a:srgbClr val="000000"/>
                          </a:solidFill>
                          <a:effectLst/>
                          <a:latin typeface="Arial" panose="020B0604020202020204" pitchFamily="34" charset="0"/>
                        </a:rPr>
                        <a:t>OTROS INGRESOS ORDINARIOS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130.362.456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284.389.647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756.864.233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566.958.720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863.214.403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111.217.991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144.170.068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295.081.760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297.333.934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3.449.593.212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09714">
                <a:tc>
                  <a:txBody>
                    <a:bodyPr/>
                    <a:lstStyle/>
                    <a:p>
                      <a:pPr algn="l" fontAlgn="ctr"/>
                      <a:r>
                        <a:rPr lang="es-CO" sz="700" b="0" i="0" u="none" strike="noStrike">
                          <a:solidFill>
                            <a:srgbClr val="000000"/>
                          </a:solidFill>
                          <a:effectLst/>
                          <a:latin typeface="Arial" panose="020B0604020202020204" pitchFamily="34" charset="0"/>
                        </a:rPr>
                        <a:t>4170101401</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AFILIACIONES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3.396.000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32.505.000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588.242.000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6.352.000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3.257.000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9.549.000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11.021.000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24.620.000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19.135.000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698.077.000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09714">
                <a:tc>
                  <a:txBody>
                    <a:bodyPr/>
                    <a:lstStyle/>
                    <a:p>
                      <a:pPr algn="l" fontAlgn="ctr"/>
                      <a:r>
                        <a:rPr lang="es-CO" sz="700" b="0" i="0" u="none" strike="noStrike">
                          <a:solidFill>
                            <a:srgbClr val="000000"/>
                          </a:solidFill>
                          <a:effectLst/>
                          <a:latin typeface="Arial" panose="020B0604020202020204" pitchFamily="34" charset="0"/>
                        </a:rPr>
                        <a:t>4170101402</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ARRENDAMIENTOS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980.000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1.970.000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935.517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1.695.000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1.652.000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420.000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7.652.517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09714">
                <a:tc>
                  <a:txBody>
                    <a:bodyPr/>
                    <a:lstStyle/>
                    <a:p>
                      <a:pPr algn="l" fontAlgn="ctr"/>
                      <a:r>
                        <a:rPr lang="es-CO" sz="700" b="0" i="0" u="none" strike="noStrike">
                          <a:solidFill>
                            <a:srgbClr val="000000"/>
                          </a:solidFill>
                          <a:effectLst/>
                          <a:latin typeface="Arial" panose="020B0604020202020204" pitchFamily="34" charset="0"/>
                        </a:rPr>
                        <a:t>4170101404</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OTROS MENORES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42.421.085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187.271.816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141.234.143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67.128.228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291.196.260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89.107.934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70.103.829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95.135.945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147.748.415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1.131.347.655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09714">
                <a:tc>
                  <a:txBody>
                    <a:bodyPr/>
                    <a:lstStyle/>
                    <a:p>
                      <a:pPr algn="l" fontAlgn="ctr"/>
                      <a:r>
                        <a:rPr lang="es-CO" sz="700" b="0" i="0" u="none" strike="noStrike">
                          <a:solidFill>
                            <a:srgbClr val="000000"/>
                          </a:solidFill>
                          <a:effectLst/>
                          <a:latin typeface="Arial" panose="020B0604020202020204" pitchFamily="34" charset="0"/>
                        </a:rPr>
                        <a:t>4170101424</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CONCILIACION Y ARBITRAJE</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69.880.372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37.535.782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a:t>
                      </a:r>
                      <a:r>
                        <a:rPr lang="es-CO" sz="700" b="0" i="0" u="none" strike="noStrike" dirty="0">
                          <a:solidFill>
                            <a:srgbClr val="000000"/>
                          </a:solidFill>
                          <a:effectLst/>
                          <a:latin typeface="Arial" panose="020B0604020202020204" pitchFamily="34" charset="0"/>
                        </a:rPr>
                        <a:t>16.214.860)</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273.161.580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34.753.662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12.524.528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29.057.494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61.688.303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25.838.383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528.225.244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09714">
                <a:tc>
                  <a:txBody>
                    <a:bodyPr/>
                    <a:lstStyle/>
                    <a:p>
                      <a:pPr algn="l" fontAlgn="ctr"/>
                      <a:r>
                        <a:rPr lang="es-CO" sz="700" b="0" i="0" u="none" strike="noStrike">
                          <a:solidFill>
                            <a:srgbClr val="000000"/>
                          </a:solidFill>
                          <a:effectLst/>
                          <a:latin typeface="Arial" panose="020B0604020202020204" pitchFamily="34" charset="0"/>
                        </a:rPr>
                        <a:t>4170101431</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ASESORIAS Y CONSULTORIAS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14.664.999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16.021.499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8.161.000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36.184.112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330.999.736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15.943.612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5.614.445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20.002.362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99.538.486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547.130.251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09714">
                <a:tc>
                  <a:txBody>
                    <a:bodyPr/>
                    <a:lstStyle/>
                    <a:p>
                      <a:pPr algn="l" fontAlgn="ctr"/>
                      <a:r>
                        <a:rPr lang="es-CO" sz="700" b="0" i="0" u="none" strike="noStrike">
                          <a:solidFill>
                            <a:srgbClr val="000000"/>
                          </a:solidFill>
                          <a:effectLst/>
                          <a:latin typeface="Arial" panose="020B0604020202020204" pitchFamily="34" charset="0"/>
                        </a:rPr>
                        <a:t>4170101433</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Arial" panose="020B0604020202020204" pitchFamily="34" charset="0"/>
                        </a:rPr>
                        <a:t>PUBLICACIONES Y BOLETINES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11.055.550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35.441.950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183.152.800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201.037.745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smtClean="0">
                          <a:solidFill>
                            <a:srgbClr val="000000"/>
                          </a:solidFill>
                          <a:effectLst/>
                          <a:latin typeface="Arial" panose="020B0604020202020204" pitchFamily="34" charset="0"/>
                        </a:rPr>
                        <a:t>(</a:t>
                      </a:r>
                      <a:r>
                        <a:rPr lang="es-CO" sz="700" b="0" i="0" u="none" strike="noStrike" dirty="0">
                          <a:solidFill>
                            <a:srgbClr val="000000"/>
                          </a:solidFill>
                          <a:effectLst/>
                          <a:latin typeface="Arial" panose="020B0604020202020204" pitchFamily="34" charset="0"/>
                        </a:rPr>
                        <a:t>16.842.600)</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26.678.300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91.983.150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4.653.650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537.160.545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09714">
                <a:tc>
                  <a:txBody>
                    <a:bodyPr/>
                    <a:lstStyle/>
                    <a:p>
                      <a:pPr algn="l" fontAlgn="b"/>
                      <a:r>
                        <a:rPr lang="es-CO" sz="700" b="1" i="0" u="none" strike="noStrike">
                          <a:solidFill>
                            <a:srgbClr val="000000"/>
                          </a:solidFill>
                          <a:effectLst/>
                          <a:latin typeface="Arial" panose="020B0604020202020204" pitchFamily="34" charset="0"/>
                        </a:rPr>
                        <a:t>41701015</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dirty="0">
                          <a:solidFill>
                            <a:srgbClr val="000000"/>
                          </a:solidFill>
                          <a:effectLst/>
                          <a:latin typeface="Arial" panose="020B0604020202020204" pitchFamily="34" charset="0"/>
                        </a:rPr>
                        <a:t>REGISTRO RUNEOL</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540.000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1.044.000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2.520.000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936.000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432.000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288.000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216.000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180.000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72.000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6.228.000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09714">
                <a:tc>
                  <a:txBody>
                    <a:bodyPr/>
                    <a:lstStyle/>
                    <a:p>
                      <a:pPr algn="l" fontAlgn="b"/>
                      <a:r>
                        <a:rPr lang="es-CO" sz="700" b="1" i="0" u="none" strike="noStrike">
                          <a:solidFill>
                            <a:srgbClr val="000000"/>
                          </a:solidFill>
                          <a:effectLst/>
                          <a:latin typeface="Arial" panose="020B0604020202020204" pitchFamily="34" charset="0"/>
                        </a:rPr>
                        <a:t>41701016</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dirty="0">
                          <a:solidFill>
                            <a:srgbClr val="000000"/>
                          </a:solidFill>
                          <a:effectLst/>
                          <a:latin typeface="Arial" panose="020B0604020202020204" pitchFamily="34" charset="0"/>
                        </a:rPr>
                        <a:t>DIVIDENDOS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17.583.855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13.116.664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30.700.519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09714">
                <a:tc>
                  <a:txBody>
                    <a:bodyPr/>
                    <a:lstStyle/>
                    <a:p>
                      <a:pPr algn="l" fontAlgn="b"/>
                      <a:r>
                        <a:rPr lang="es-CO" sz="700" b="1" i="0" u="none" strike="noStrike">
                          <a:solidFill>
                            <a:srgbClr val="000000"/>
                          </a:solidFill>
                          <a:effectLst/>
                          <a:latin typeface="Arial" panose="020B0604020202020204" pitchFamily="34" charset="0"/>
                        </a:rPr>
                        <a:t>41701017</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1" i="0" u="none" strike="noStrike" dirty="0">
                          <a:solidFill>
                            <a:srgbClr val="000000"/>
                          </a:solidFill>
                          <a:effectLst/>
                          <a:latin typeface="Arial" panose="020B0604020202020204" pitchFamily="34" charset="0"/>
                        </a:rPr>
                        <a:t>FINANCIEROS</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30.762.751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20.199.111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37.757.583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124.751.183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a:solidFill>
                            <a:srgbClr val="000000"/>
                          </a:solidFill>
                          <a:effectLst/>
                          <a:latin typeface="Arial" panose="020B0604020202020204" pitchFamily="34" charset="0"/>
                        </a:rPr>
                        <a:t>    112.628.526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112.480.469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114.499.292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103.523.224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91.183.784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1" i="0" u="none" strike="noStrike" dirty="0">
                          <a:solidFill>
                            <a:srgbClr val="000000"/>
                          </a:solidFill>
                          <a:effectLst/>
                          <a:latin typeface="Arial" panose="020B0604020202020204" pitchFamily="34" charset="0"/>
                        </a:rPr>
                        <a:t>      747.785.922 </a:t>
                      </a:r>
                    </a:p>
                  </a:txBody>
                  <a:tcPr marL="6443" marR="6443" marT="64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bl>
          </a:graphicData>
        </a:graphic>
      </p:graphicFrame>
    </p:spTree>
    <p:extLst>
      <p:ext uri="{BB962C8B-B14F-4D97-AF65-F5344CB8AC3E}">
        <p14:creationId xmlns:p14="http://schemas.microsoft.com/office/powerpoint/2010/main" val="31000202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13</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financiero</a:t>
            </a:r>
            <a:endParaRPr lang="es-CO" sz="2000" b="1" dirty="0">
              <a:cs typeface="Arial" pitchFamily="34" charset="0"/>
            </a:endParaRPr>
          </a:p>
        </p:txBody>
      </p:sp>
      <p:sp>
        <p:nvSpPr>
          <p:cNvPr id="9" name="8 Rectángulo"/>
          <p:cNvSpPr/>
          <p:nvPr/>
        </p:nvSpPr>
        <p:spPr>
          <a:xfrm>
            <a:off x="251520" y="764704"/>
            <a:ext cx="8568952" cy="3416320"/>
          </a:xfrm>
          <a:prstGeom prst="rect">
            <a:avLst/>
          </a:prstGeom>
        </p:spPr>
        <p:txBody>
          <a:bodyPr wrap="square">
            <a:spAutoFit/>
          </a:bodyPr>
          <a:lstStyle/>
          <a:p>
            <a:pPr marL="273050" lvl="1" indent="-273050" algn="just">
              <a:defRPr/>
            </a:pPr>
            <a:r>
              <a:rPr lang="es-CO" sz="1200" b="1" dirty="0">
                <a:solidFill>
                  <a:prstClr val="black"/>
                </a:solidFill>
                <a:latin typeface="Arial" panose="020B0604020202020204" pitchFamily="34" charset="0"/>
                <a:cs typeface="Arial" panose="020B0604020202020204" pitchFamily="34" charset="0"/>
              </a:rPr>
              <a:t>Estados de resultado 2016</a:t>
            </a:r>
            <a:endParaRPr lang="es-ES" sz="1200" b="1" dirty="0">
              <a:solidFill>
                <a:prstClr val="black"/>
              </a:solidFill>
              <a:latin typeface="Arial" panose="020B0604020202020204" pitchFamily="34" charset="0"/>
              <a:cs typeface="Arial" panose="020B0604020202020204" pitchFamily="34" charset="0"/>
            </a:endParaRPr>
          </a:p>
          <a:p>
            <a:pPr marL="273050" lvl="1" indent="-273050"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r>
              <a:rPr lang="es-ES" sz="1200" b="1" dirty="0">
                <a:solidFill>
                  <a:prstClr val="black"/>
                </a:solidFill>
                <a:latin typeface="Arial" panose="020B0604020202020204" pitchFamily="34" charset="0"/>
                <a:cs typeface="Arial" panose="020B0604020202020204" pitchFamily="34" charset="0"/>
              </a:rPr>
              <a:t>Ingresos ordinarios:  </a:t>
            </a:r>
          </a:p>
          <a:p>
            <a:pPr marL="0" lvl="1" algn="just">
              <a:defRPr/>
            </a:pPr>
            <a:endParaRPr lang="es-ES"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latin typeface="Arial" panose="020B0604020202020204" pitchFamily="34" charset="0"/>
                <a:cs typeface="Arial" panose="020B0604020202020204" pitchFamily="34" charset="0"/>
              </a:rPr>
              <a:t>Con un saldo  acumulado de $41.301 millones, al hacer una comparación mes a mes del periodo comprendido entre enero y septiembre de 2016, se observa que en los ingresos ordinarios, los meses mas destacados sigue siendo, el mes de  marzo con un saldo </a:t>
            </a:r>
            <a:r>
              <a:rPr lang="es-MX" altLang="es-CO" sz="1200" dirty="0" smtClean="0">
                <a:solidFill>
                  <a:prstClr val="black"/>
                </a:solidFill>
                <a:latin typeface="Arial" panose="020B0604020202020204" pitchFamily="34" charset="0"/>
                <a:cs typeface="Arial" panose="020B0604020202020204" pitchFamily="34" charset="0"/>
              </a:rPr>
              <a:t>de </a:t>
            </a:r>
            <a:r>
              <a:rPr lang="es-MX" altLang="es-CO" sz="1200" dirty="0">
                <a:solidFill>
                  <a:prstClr val="black"/>
                </a:solidFill>
                <a:latin typeface="Arial" panose="020B0604020202020204" pitchFamily="34" charset="0"/>
                <a:cs typeface="Arial" panose="020B0604020202020204" pitchFamily="34" charset="0"/>
              </a:rPr>
              <a:t>$23.661 millones, principalmente por las renovaciones con un saldo de $20.242 por </a:t>
            </a:r>
            <a:r>
              <a:rPr lang="es-MX" altLang="es-CO" sz="1200" dirty="0" smtClean="0">
                <a:solidFill>
                  <a:prstClr val="black"/>
                </a:solidFill>
                <a:latin typeface="Arial" panose="020B0604020202020204" pitchFamily="34" charset="0"/>
                <a:cs typeface="Arial" panose="020B0604020202020204" pitchFamily="34" charset="0"/>
              </a:rPr>
              <a:t>el tiempo </a:t>
            </a:r>
            <a:r>
              <a:rPr lang="es-MX" altLang="es-CO" sz="1200" dirty="0">
                <a:solidFill>
                  <a:prstClr val="black"/>
                </a:solidFill>
                <a:latin typeface="Arial" panose="020B0604020202020204" pitchFamily="34" charset="0"/>
                <a:cs typeface="Arial" panose="020B0604020202020204" pitchFamily="34" charset="0"/>
              </a:rPr>
              <a:t>limite al 31 de marzo de cada año, </a:t>
            </a:r>
            <a:r>
              <a:rPr lang="es-MX" altLang="es-CO" sz="1200" dirty="0" smtClean="0">
                <a:solidFill>
                  <a:prstClr val="black"/>
                </a:solidFill>
                <a:latin typeface="Arial" panose="020B0604020202020204" pitchFamily="34" charset="0"/>
                <a:cs typeface="Arial" panose="020B0604020202020204" pitchFamily="34" charset="0"/>
              </a:rPr>
              <a:t>y </a:t>
            </a:r>
            <a:r>
              <a:rPr lang="es-MX" altLang="es-CO" sz="1200" dirty="0">
                <a:solidFill>
                  <a:prstClr val="black"/>
                </a:solidFill>
                <a:latin typeface="Arial" panose="020B0604020202020204" pitchFamily="34" charset="0"/>
                <a:cs typeface="Arial" panose="020B0604020202020204" pitchFamily="34" charset="0"/>
              </a:rPr>
              <a:t>en el mes de abril con un saldo de $4.447 millones obedece </a:t>
            </a:r>
            <a:r>
              <a:rPr lang="es-MX" altLang="es-CO" sz="1200" dirty="0" smtClean="0">
                <a:solidFill>
                  <a:prstClr val="black"/>
                </a:solidFill>
                <a:latin typeface="Arial" panose="020B0604020202020204" pitchFamily="34" charset="0"/>
                <a:cs typeface="Arial" panose="020B0604020202020204" pitchFamily="34" charset="0"/>
              </a:rPr>
              <a:t>también </a:t>
            </a:r>
            <a:r>
              <a:rPr lang="es-MX" altLang="es-CO" sz="1200" dirty="0">
                <a:solidFill>
                  <a:prstClr val="black"/>
                </a:solidFill>
                <a:latin typeface="Arial" panose="020B0604020202020204" pitchFamily="34" charset="0"/>
                <a:cs typeface="Arial" panose="020B0604020202020204" pitchFamily="34" charset="0"/>
              </a:rPr>
              <a:t>a las personas que no renovaron oportunamente su matricula y al registro de proponentes.</a:t>
            </a: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r>
              <a:rPr lang="es-MX" altLang="es-CO" sz="1200" dirty="0" smtClean="0">
                <a:latin typeface="Arial" panose="020B0604020202020204" pitchFamily="34" charset="0"/>
                <a:cs typeface="Arial" panose="020B0604020202020204" pitchFamily="34" charset="0"/>
              </a:rPr>
              <a:t>Se </a:t>
            </a:r>
            <a:r>
              <a:rPr lang="es-MX" altLang="es-CO" sz="1200" dirty="0">
                <a:latin typeface="Arial" panose="020B0604020202020204" pitchFamily="34" charset="0"/>
                <a:cs typeface="Arial" panose="020B0604020202020204" pitchFamily="34" charset="0"/>
              </a:rPr>
              <a:t>muestra un incremento neto de $3.014 millones al hacer comparación del periodo de enero – septiembre del año, con el mismo periodo del año anterior, esto debido principalmente por reducción del beneficio de la ley de renovación y al cambio de tarifas.</a:t>
            </a:r>
          </a:p>
          <a:p>
            <a:pPr algn="just"/>
            <a:endParaRPr lang="es-MX" altLang="es-CO" sz="1200" dirty="0">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Otros Ingresos</a:t>
            </a:r>
            <a:r>
              <a:rPr lang="es-MX" altLang="es-CO" sz="1200" b="1" dirty="0" smtClean="0">
                <a:solidFill>
                  <a:prstClr val="black"/>
                </a:solidFill>
                <a:latin typeface="Arial" panose="020B0604020202020204" pitchFamily="34" charset="0"/>
                <a:cs typeface="Arial" panose="020B0604020202020204" pitchFamily="34" charset="0"/>
              </a:rPr>
              <a:t>.</a:t>
            </a:r>
            <a:endParaRPr lang="es-MX" altLang="es-CO" sz="1200" b="1" dirty="0">
              <a:solidFill>
                <a:prstClr val="black"/>
              </a:solidFill>
              <a:latin typeface="Arial" panose="020B0604020202020204" pitchFamily="34" charset="0"/>
              <a:cs typeface="Arial" panose="020B0604020202020204" pitchFamily="34" charset="0"/>
            </a:endParaRPr>
          </a:p>
        </p:txBody>
      </p:sp>
      <p:graphicFrame>
        <p:nvGraphicFramePr>
          <p:cNvPr id="13" name="Tabla 12"/>
          <p:cNvGraphicFramePr>
            <a:graphicFrameLocks noGrp="1"/>
          </p:cNvGraphicFramePr>
          <p:nvPr>
            <p:extLst>
              <p:ext uri="{D42A27DB-BD31-4B8C-83A1-F6EECF244321}">
                <p14:modId xmlns:p14="http://schemas.microsoft.com/office/powerpoint/2010/main" val="469721831"/>
              </p:ext>
            </p:extLst>
          </p:nvPr>
        </p:nvGraphicFramePr>
        <p:xfrm>
          <a:off x="1076796" y="2615952"/>
          <a:ext cx="6807572" cy="381000"/>
        </p:xfrm>
        <a:graphic>
          <a:graphicData uri="http://schemas.openxmlformats.org/drawingml/2006/table">
            <a:tbl>
              <a:tblPr/>
              <a:tblGrid>
                <a:gridCol w="620783">
                  <a:extLst>
                    <a:ext uri="{9D8B030D-6E8A-4147-A177-3AD203B41FA5}">
                      <a16:colId xmlns:a16="http://schemas.microsoft.com/office/drawing/2014/main" xmlns="" val="20000"/>
                    </a:ext>
                  </a:extLst>
                </a:gridCol>
                <a:gridCol w="2875945">
                  <a:extLst>
                    <a:ext uri="{9D8B030D-6E8A-4147-A177-3AD203B41FA5}">
                      <a16:colId xmlns:a16="http://schemas.microsoft.com/office/drawing/2014/main" xmlns="" val="20001"/>
                    </a:ext>
                  </a:extLst>
                </a:gridCol>
                <a:gridCol w="1094262">
                  <a:extLst>
                    <a:ext uri="{9D8B030D-6E8A-4147-A177-3AD203B41FA5}">
                      <a16:colId xmlns:a16="http://schemas.microsoft.com/office/drawing/2014/main" xmlns="" val="20002"/>
                    </a:ext>
                  </a:extLst>
                </a:gridCol>
                <a:gridCol w="1192465">
                  <a:extLst>
                    <a:ext uri="{9D8B030D-6E8A-4147-A177-3AD203B41FA5}">
                      <a16:colId xmlns:a16="http://schemas.microsoft.com/office/drawing/2014/main" xmlns="" val="20003"/>
                    </a:ext>
                  </a:extLst>
                </a:gridCol>
                <a:gridCol w="1024117">
                  <a:extLst>
                    <a:ext uri="{9D8B030D-6E8A-4147-A177-3AD203B41FA5}">
                      <a16:colId xmlns:a16="http://schemas.microsoft.com/office/drawing/2014/main" xmlns="" val="20004"/>
                    </a:ext>
                  </a:extLst>
                </a:gridCol>
              </a:tblGrid>
              <a:tr h="190500">
                <a:tc>
                  <a:txBody>
                    <a:bodyPr/>
                    <a:lstStyle/>
                    <a:p>
                      <a:pPr algn="ctr" fontAlgn="b"/>
                      <a:r>
                        <a:rPr lang="es-CO" sz="1000" b="1" i="0" u="none" strike="noStrike" dirty="0">
                          <a:solidFill>
                            <a:srgbClr val="FFFFFF"/>
                          </a:solidFill>
                          <a:effectLst/>
                          <a:latin typeface="Arial" panose="020B0604020202020204" pitchFamily="34" charset="0"/>
                        </a:rPr>
                        <a:t>CUENTA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dirty="0">
                          <a:solidFill>
                            <a:srgbClr val="FFFFFF"/>
                          </a:solidFill>
                          <a:effectLst/>
                          <a:latin typeface="Arial" panose="020B0604020202020204" pitchFamily="34" charset="0"/>
                        </a:rPr>
                        <a:t>CONCEPTO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Ene-Sept 2015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 - Sept 2016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VARIACIÓN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90500">
                <a:tc>
                  <a:txBody>
                    <a:bodyPr/>
                    <a:lstStyle/>
                    <a:p>
                      <a:pPr algn="l" fontAlgn="b"/>
                      <a:r>
                        <a:rPr lang="es-CO" sz="1000" b="0" i="0" u="none" strike="noStrike">
                          <a:solidFill>
                            <a:srgbClr val="000000"/>
                          </a:solidFill>
                          <a:effectLst/>
                          <a:latin typeface="Arial" panose="020B0604020202020204" pitchFamily="34" charset="0"/>
                        </a:rPr>
                        <a:t>4170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ACTIVIDADES SERVICIOS COMUNITARIOS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38.287.052.000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41.301.396.643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3.014.344.643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487367509"/>
              </p:ext>
            </p:extLst>
          </p:nvPr>
        </p:nvGraphicFramePr>
        <p:xfrm>
          <a:off x="421196" y="4235776"/>
          <a:ext cx="8229600" cy="1497480"/>
        </p:xfrm>
        <a:graphic>
          <a:graphicData uri="http://schemas.openxmlformats.org/drawingml/2006/table">
            <a:tbl>
              <a:tblPr/>
              <a:tblGrid>
                <a:gridCol w="409054">
                  <a:extLst>
                    <a:ext uri="{9D8B030D-6E8A-4147-A177-3AD203B41FA5}">
                      <a16:colId xmlns:a16="http://schemas.microsoft.com/office/drawing/2014/main" xmlns="" val="20000"/>
                    </a:ext>
                  </a:extLst>
                </a:gridCol>
                <a:gridCol w="1728655">
                  <a:extLst>
                    <a:ext uri="{9D8B030D-6E8A-4147-A177-3AD203B41FA5}">
                      <a16:colId xmlns:a16="http://schemas.microsoft.com/office/drawing/2014/main" xmlns="" val="20001"/>
                    </a:ext>
                  </a:extLst>
                </a:gridCol>
                <a:gridCol w="603180">
                  <a:extLst>
                    <a:ext uri="{9D8B030D-6E8A-4147-A177-3AD203B41FA5}">
                      <a16:colId xmlns:a16="http://schemas.microsoft.com/office/drawing/2014/main" xmlns="" val="20002"/>
                    </a:ext>
                  </a:extLst>
                </a:gridCol>
                <a:gridCol w="563893">
                  <a:extLst>
                    <a:ext uri="{9D8B030D-6E8A-4147-A177-3AD203B41FA5}">
                      <a16:colId xmlns:a16="http://schemas.microsoft.com/office/drawing/2014/main" xmlns="" val="20003"/>
                    </a:ext>
                  </a:extLst>
                </a:gridCol>
                <a:gridCol w="573137">
                  <a:extLst>
                    <a:ext uri="{9D8B030D-6E8A-4147-A177-3AD203B41FA5}">
                      <a16:colId xmlns:a16="http://schemas.microsoft.com/office/drawing/2014/main" xmlns="" val="20004"/>
                    </a:ext>
                  </a:extLst>
                </a:gridCol>
                <a:gridCol w="573137">
                  <a:extLst>
                    <a:ext uri="{9D8B030D-6E8A-4147-A177-3AD203B41FA5}">
                      <a16:colId xmlns:a16="http://schemas.microsoft.com/office/drawing/2014/main" xmlns="" val="20005"/>
                    </a:ext>
                  </a:extLst>
                </a:gridCol>
                <a:gridCol w="600870">
                  <a:extLst>
                    <a:ext uri="{9D8B030D-6E8A-4147-A177-3AD203B41FA5}">
                      <a16:colId xmlns:a16="http://schemas.microsoft.com/office/drawing/2014/main" xmlns="" val="20006"/>
                    </a:ext>
                  </a:extLst>
                </a:gridCol>
                <a:gridCol w="603180">
                  <a:extLst>
                    <a:ext uri="{9D8B030D-6E8A-4147-A177-3AD203B41FA5}">
                      <a16:colId xmlns:a16="http://schemas.microsoft.com/office/drawing/2014/main" xmlns="" val="20007"/>
                    </a:ext>
                  </a:extLst>
                </a:gridCol>
                <a:gridCol w="545405">
                  <a:extLst>
                    <a:ext uri="{9D8B030D-6E8A-4147-A177-3AD203B41FA5}">
                      <a16:colId xmlns:a16="http://schemas.microsoft.com/office/drawing/2014/main" xmlns="" val="20008"/>
                    </a:ext>
                  </a:extLst>
                </a:gridCol>
                <a:gridCol w="547715">
                  <a:extLst>
                    <a:ext uri="{9D8B030D-6E8A-4147-A177-3AD203B41FA5}">
                      <a16:colId xmlns:a16="http://schemas.microsoft.com/office/drawing/2014/main" xmlns="" val="20009"/>
                    </a:ext>
                  </a:extLst>
                </a:gridCol>
                <a:gridCol w="610114">
                  <a:extLst>
                    <a:ext uri="{9D8B030D-6E8A-4147-A177-3AD203B41FA5}">
                      <a16:colId xmlns:a16="http://schemas.microsoft.com/office/drawing/2014/main" xmlns="" val="20010"/>
                    </a:ext>
                  </a:extLst>
                </a:gridCol>
                <a:gridCol w="603180">
                  <a:extLst>
                    <a:ext uri="{9D8B030D-6E8A-4147-A177-3AD203B41FA5}">
                      <a16:colId xmlns:a16="http://schemas.microsoft.com/office/drawing/2014/main" xmlns="" val="20011"/>
                    </a:ext>
                  </a:extLst>
                </a:gridCol>
                <a:gridCol w="268080">
                  <a:extLst>
                    <a:ext uri="{9D8B030D-6E8A-4147-A177-3AD203B41FA5}">
                      <a16:colId xmlns:a16="http://schemas.microsoft.com/office/drawing/2014/main" xmlns="" val="20012"/>
                    </a:ext>
                  </a:extLst>
                </a:gridCol>
              </a:tblGrid>
              <a:tr h="229114">
                <a:tc>
                  <a:txBody>
                    <a:bodyPr/>
                    <a:lstStyle/>
                    <a:p>
                      <a:pPr algn="ctr" fontAlgn="b"/>
                      <a:r>
                        <a:rPr lang="es-CO" sz="700" b="1" i="0" u="none" strike="noStrike" dirty="0">
                          <a:solidFill>
                            <a:srgbClr val="FFFFFF"/>
                          </a:solidFill>
                          <a:effectLst/>
                          <a:latin typeface="Arial" panose="020B0604020202020204" pitchFamily="34" charset="0"/>
                        </a:rPr>
                        <a:t>CUENTA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dirty="0">
                          <a:solidFill>
                            <a:srgbClr val="FFFFFF"/>
                          </a:solidFill>
                          <a:effectLst/>
                          <a:latin typeface="Arial" panose="020B0604020202020204" pitchFamily="34" charset="0"/>
                        </a:rPr>
                        <a:t>CONCEPTO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ENERO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FEBRERO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MARZO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ABRIL</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MAYO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JUNIO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JULIO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AGOSTO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SEPTIEMBRE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TOTAL</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38857">
                <a:tc>
                  <a:txBody>
                    <a:bodyPr/>
                    <a:lstStyle/>
                    <a:p>
                      <a:pPr algn="r" fontAlgn="ctr"/>
                      <a:r>
                        <a:rPr lang="es-CO" sz="700" b="0" i="0" u="none" strike="noStrike">
                          <a:solidFill>
                            <a:srgbClr val="000000"/>
                          </a:solidFill>
                          <a:effectLst/>
                          <a:latin typeface="Arial" panose="020B0604020202020204" pitchFamily="34" charset="0"/>
                        </a:rPr>
                        <a:t>4210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FINANCIEROS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69.596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1.111.527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238.900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879.106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469.043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415.918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443.832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470.450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1.569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4.099.940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1%</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8857">
                <a:tc>
                  <a:txBody>
                    <a:bodyPr/>
                    <a:lstStyle/>
                    <a:p>
                      <a:pPr algn="r" fontAlgn="ctr"/>
                      <a:r>
                        <a:rPr lang="es-CO" sz="700" b="0" i="0" u="none" strike="noStrike">
                          <a:solidFill>
                            <a:srgbClr val="000000"/>
                          </a:solidFill>
                          <a:effectLst/>
                          <a:latin typeface="Arial" panose="020B0604020202020204" pitchFamily="34" charset="0"/>
                        </a:rPr>
                        <a:t>4220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ARRENDAMIENTOS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15.602.137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140.419.233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37%</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8857">
                <a:tc>
                  <a:txBody>
                    <a:bodyPr/>
                    <a:lstStyle/>
                    <a:p>
                      <a:pPr algn="r" fontAlgn="ctr"/>
                      <a:r>
                        <a:rPr lang="es-CO" sz="700" b="0" i="0" u="none" strike="noStrike">
                          <a:solidFill>
                            <a:srgbClr val="000000"/>
                          </a:solidFill>
                          <a:effectLst/>
                          <a:latin typeface="Arial" panose="020B0604020202020204" pitchFamily="34" charset="0"/>
                        </a:rPr>
                        <a:t>4245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UTILIDAD EN VENTA DE PROPIEDAD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143.039.999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143.039.999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a:solidFill>
                            <a:srgbClr val="000000"/>
                          </a:solidFill>
                          <a:effectLst/>
                          <a:latin typeface="Arial" panose="020B0604020202020204" pitchFamily="34" charset="0"/>
                        </a:rPr>
                        <a:t>37%</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38857">
                <a:tc>
                  <a:txBody>
                    <a:bodyPr/>
                    <a:lstStyle/>
                    <a:p>
                      <a:pPr algn="r" fontAlgn="ctr"/>
                      <a:r>
                        <a:rPr lang="es-CO" sz="700" b="0" i="0" u="none" strike="noStrike">
                          <a:solidFill>
                            <a:srgbClr val="000000"/>
                          </a:solidFill>
                          <a:effectLst/>
                          <a:latin typeface="Arial" panose="020B0604020202020204" pitchFamily="34" charset="0"/>
                        </a:rPr>
                        <a:t>4250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RECUPERACIONES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948.670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4.912.590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316.500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3.686.811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51.931.450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275.770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192.190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10.000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62.273.981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dirty="0">
                          <a:solidFill>
                            <a:srgbClr val="000000"/>
                          </a:solidFill>
                          <a:effectLst/>
                          <a:latin typeface="Arial" panose="020B0604020202020204" pitchFamily="34" charset="0"/>
                        </a:rPr>
                        <a:t>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38857">
                <a:tc>
                  <a:txBody>
                    <a:bodyPr/>
                    <a:lstStyle/>
                    <a:p>
                      <a:pPr algn="r" fontAlgn="ctr"/>
                      <a:r>
                        <a:rPr lang="es-CO" sz="700" b="0" i="0" u="none" strike="noStrike">
                          <a:solidFill>
                            <a:srgbClr val="000000"/>
                          </a:solidFill>
                          <a:effectLst/>
                          <a:latin typeface="Arial" panose="020B0604020202020204" pitchFamily="34" charset="0"/>
                        </a:rPr>
                        <a:t>4255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INDEMNIZACIONES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1.400.400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1.400.400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dirty="0">
                          <a:solidFill>
                            <a:srgbClr val="000000"/>
                          </a:solidFill>
                          <a:effectLst/>
                          <a:latin typeface="Arial" panose="020B0604020202020204" pitchFamily="34" charset="0"/>
                        </a:rPr>
                        <a:t>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9114">
                <a:tc>
                  <a:txBody>
                    <a:bodyPr/>
                    <a:lstStyle/>
                    <a:p>
                      <a:pPr algn="r" fontAlgn="ctr"/>
                      <a:r>
                        <a:rPr lang="es-CO" sz="700" b="0" i="0" u="none" strike="noStrike">
                          <a:solidFill>
                            <a:srgbClr val="000000"/>
                          </a:solidFill>
                          <a:effectLst/>
                          <a:latin typeface="Arial" panose="020B0604020202020204" pitchFamily="34" charset="0"/>
                        </a:rPr>
                        <a:t>4265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INGRESOS DE EJERCICIOS ANTERIORES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18.000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1"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5.196.502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5.214.502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dirty="0">
                          <a:solidFill>
                            <a:srgbClr val="000000"/>
                          </a:solidFill>
                          <a:effectLst/>
                          <a:latin typeface="Arial" panose="020B0604020202020204" pitchFamily="34" charset="0"/>
                        </a:rPr>
                        <a:t>1%</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38857">
                <a:tc>
                  <a:txBody>
                    <a:bodyPr/>
                    <a:lstStyle/>
                    <a:p>
                      <a:pPr algn="r" fontAlgn="ctr"/>
                      <a:r>
                        <a:rPr lang="es-CO" sz="700" b="0" i="0" u="none" strike="noStrike">
                          <a:solidFill>
                            <a:srgbClr val="000000"/>
                          </a:solidFill>
                          <a:effectLst/>
                          <a:latin typeface="Arial" panose="020B0604020202020204" pitchFamily="34" charset="0"/>
                        </a:rPr>
                        <a:t>4295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DIVERSOS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8.625.428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109.788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7.548.116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39.351.419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(91.962.250)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52.456.903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278.191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10.889.659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237.017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27.534.271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700" b="0" i="0" u="none" strike="noStrike" dirty="0">
                          <a:solidFill>
                            <a:srgbClr val="000000"/>
                          </a:solidFill>
                          <a:effectLst/>
                          <a:latin typeface="Arial" panose="020B0604020202020204" pitchFamily="34" charset="0"/>
                        </a:rPr>
                        <a:t>7%</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38857">
                <a:tc>
                  <a:txBody>
                    <a:bodyPr/>
                    <a:lstStyle/>
                    <a:p>
                      <a:pPr algn="r" fontAlgn="ctr"/>
                      <a:r>
                        <a:rPr lang="es-CO" sz="700" b="1" i="0" u="none" strike="noStrike">
                          <a:solidFill>
                            <a:srgbClr val="FFFFFF"/>
                          </a:solidFill>
                          <a:effectLst/>
                          <a:latin typeface="Arial" panose="020B0604020202020204" pitchFamily="34" charset="0"/>
                        </a:rPr>
                        <a:t>42</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700" b="1" i="0" u="none" strike="noStrike">
                          <a:solidFill>
                            <a:srgbClr val="FFFFFF"/>
                          </a:solidFill>
                          <a:effectLst/>
                          <a:latin typeface="Arial" panose="020B0604020202020204" pitchFamily="34" charset="0"/>
                        </a:rPr>
                        <a:t>OTROS INGRESOS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26.664.232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21.736.042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23.389.153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56.149.162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(72.204.259)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263.446.407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21.796.432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27.154.436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15.850.723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700" b="1" i="0" u="none" strike="noStrike">
                          <a:solidFill>
                            <a:srgbClr val="FFFFFF"/>
                          </a:solidFill>
                          <a:effectLst/>
                          <a:latin typeface="Arial" panose="020B0604020202020204" pitchFamily="34" charset="0"/>
                        </a:rPr>
                        <a:t> 383.982.327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dirty="0">
                          <a:solidFill>
                            <a:srgbClr val="FFFFFF"/>
                          </a:solidFill>
                          <a:effectLst/>
                          <a:latin typeface="Arial" panose="020B0604020202020204" pitchFamily="34" charset="0"/>
                        </a:rPr>
                        <a:t>100%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26696994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14</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financiero</a:t>
            </a:r>
            <a:endParaRPr lang="es-CO" sz="2000" b="1" dirty="0">
              <a:cs typeface="Arial" pitchFamily="34" charset="0"/>
            </a:endParaRPr>
          </a:p>
        </p:txBody>
      </p:sp>
      <p:sp>
        <p:nvSpPr>
          <p:cNvPr id="9" name="8 Rectángulo"/>
          <p:cNvSpPr/>
          <p:nvPr/>
        </p:nvSpPr>
        <p:spPr>
          <a:xfrm>
            <a:off x="251520" y="764704"/>
            <a:ext cx="8568952" cy="1883593"/>
          </a:xfrm>
          <a:prstGeom prst="rect">
            <a:avLst/>
          </a:prstGeom>
        </p:spPr>
        <p:txBody>
          <a:bodyPr wrap="square">
            <a:spAutoFit/>
          </a:bodyPr>
          <a:lstStyle/>
          <a:p>
            <a:pPr marL="273050" lvl="1" indent="-273050" algn="just">
              <a:defRPr/>
            </a:pPr>
            <a:r>
              <a:rPr lang="es-CO" sz="1200" b="1" dirty="0">
                <a:solidFill>
                  <a:prstClr val="black"/>
                </a:solidFill>
                <a:latin typeface="Arial" panose="020B0604020202020204" pitchFamily="34" charset="0"/>
                <a:cs typeface="Arial" panose="020B0604020202020204" pitchFamily="34" charset="0"/>
              </a:rPr>
              <a:t>Estados de resultado 2016</a:t>
            </a:r>
            <a:endParaRPr lang="es-ES"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Otros ingresos.</a:t>
            </a:r>
          </a:p>
          <a:p>
            <a:pPr algn="just"/>
            <a:endParaRPr lang="es-MX" altLang="es-CO" sz="1200" b="1" dirty="0">
              <a:solidFill>
                <a:prstClr val="black"/>
              </a:solidFill>
              <a:latin typeface="Arial" panose="020B0604020202020204" pitchFamily="34" charset="0"/>
              <a:cs typeface="Arial" panose="020B0604020202020204" pitchFamily="34" charset="0"/>
            </a:endParaRPr>
          </a:p>
          <a:p>
            <a:pPr marL="0" lvl="1" algn="just">
              <a:lnSpc>
                <a:spcPct val="95000"/>
              </a:lnSpc>
              <a:defRPr/>
            </a:pPr>
            <a:r>
              <a:rPr lang="es-MX" altLang="es-CO" sz="1200" dirty="0">
                <a:solidFill>
                  <a:prstClr val="black"/>
                </a:solidFill>
                <a:latin typeface="Arial" panose="020B0604020202020204" pitchFamily="34" charset="0"/>
                <a:cs typeface="Arial" panose="020B0604020202020204" pitchFamily="34" charset="0"/>
              </a:rPr>
              <a:t>Dentro de esta </a:t>
            </a:r>
            <a:r>
              <a:rPr lang="es-MX" altLang="es-CO" sz="1200" dirty="0" smtClean="0">
                <a:solidFill>
                  <a:prstClr val="black"/>
                </a:solidFill>
                <a:latin typeface="Arial" panose="020B0604020202020204" pitchFamily="34" charset="0"/>
                <a:cs typeface="Arial" panose="020B0604020202020204" pitchFamily="34" charset="0"/>
              </a:rPr>
              <a:t>cuenta, </a:t>
            </a:r>
            <a:r>
              <a:rPr lang="es-MX" altLang="es-CO" sz="1200" dirty="0">
                <a:solidFill>
                  <a:prstClr val="black"/>
                </a:solidFill>
                <a:latin typeface="Arial" panose="020B0604020202020204" pitchFamily="34" charset="0"/>
                <a:cs typeface="Arial" panose="020B0604020202020204" pitchFamily="34" charset="0"/>
              </a:rPr>
              <a:t>la subcuenta PUC 4245 ingreso “utilidad en venta de </a:t>
            </a:r>
            <a:r>
              <a:rPr lang="es-MX" altLang="es-CO" sz="1200" dirty="0" smtClean="0">
                <a:solidFill>
                  <a:prstClr val="black"/>
                </a:solidFill>
                <a:latin typeface="Arial" panose="020B0604020202020204" pitchFamily="34" charset="0"/>
                <a:cs typeface="Arial" panose="020B0604020202020204" pitchFamily="34" charset="0"/>
              </a:rPr>
              <a:t>activos”, </a:t>
            </a:r>
            <a:r>
              <a:rPr lang="es-MX" altLang="es-CO" sz="1200" dirty="0">
                <a:solidFill>
                  <a:prstClr val="black"/>
                </a:solidFill>
                <a:latin typeface="Arial" panose="020B0604020202020204" pitchFamily="34" charset="0"/>
                <a:cs typeface="Arial" panose="020B0604020202020204" pitchFamily="34" charset="0"/>
              </a:rPr>
              <a:t>es una de las cuentas mas </a:t>
            </a:r>
            <a:r>
              <a:rPr lang="es-MX" altLang="es-CO" sz="1200" dirty="0" smtClean="0">
                <a:solidFill>
                  <a:prstClr val="black"/>
                </a:solidFill>
                <a:latin typeface="Arial" panose="020B0604020202020204" pitchFamily="34" charset="0"/>
                <a:cs typeface="Arial" panose="020B0604020202020204" pitchFamily="34" charset="0"/>
              </a:rPr>
              <a:t>representativas </a:t>
            </a:r>
            <a:r>
              <a:rPr lang="es-MX" altLang="es-CO" sz="1200" dirty="0">
                <a:solidFill>
                  <a:prstClr val="black"/>
                </a:solidFill>
                <a:latin typeface="Arial" panose="020B0604020202020204" pitchFamily="34" charset="0"/>
                <a:cs typeface="Arial" panose="020B0604020202020204" pitchFamily="34" charset="0"/>
              </a:rPr>
              <a:t>con un saldo acumulado de $143 millones y un porcentaje del 37% del total de los otros ingresos, correspondiente a la utilidad por la  venta del lote de la flora por $2.000 millones, el cual tenía un costo de $1.857 millones. </a:t>
            </a:r>
          </a:p>
          <a:p>
            <a:pPr marL="0" lvl="1" algn="just">
              <a:lnSpc>
                <a:spcPct val="95000"/>
              </a:lnSpc>
              <a:defRPr/>
            </a:pPr>
            <a:endParaRPr lang="es-MX" altLang="es-CO" sz="1200" dirty="0">
              <a:solidFill>
                <a:prstClr val="black"/>
              </a:solidFill>
              <a:latin typeface="Arial" panose="020B0604020202020204" pitchFamily="34" charset="0"/>
              <a:cs typeface="Arial" panose="020B0604020202020204" pitchFamily="34" charset="0"/>
            </a:endParaRPr>
          </a:p>
          <a:p>
            <a:pPr marL="0" lvl="1" algn="just">
              <a:lnSpc>
                <a:spcPct val="95000"/>
              </a:lnSpc>
              <a:defRPr/>
            </a:pPr>
            <a:r>
              <a:rPr lang="es-MX" altLang="es-CO" sz="1200" dirty="0">
                <a:solidFill>
                  <a:prstClr val="black"/>
                </a:solidFill>
                <a:latin typeface="Arial" panose="020B0604020202020204" pitchFamily="34" charset="0"/>
                <a:cs typeface="Arial" panose="020B0604020202020204" pitchFamily="34" charset="0"/>
              </a:rPr>
              <a:t>O</a:t>
            </a:r>
            <a:r>
              <a:rPr lang="es-MX" altLang="es-CO" sz="1200" dirty="0" smtClean="0">
                <a:solidFill>
                  <a:prstClr val="black"/>
                </a:solidFill>
                <a:latin typeface="Arial" panose="020B0604020202020204" pitchFamily="34" charset="0"/>
                <a:cs typeface="Arial" panose="020B0604020202020204" pitchFamily="34" charset="0"/>
              </a:rPr>
              <a:t>tra cuenta importante es la de “arrendamiento” </a:t>
            </a:r>
            <a:r>
              <a:rPr lang="es-MX" altLang="es-CO" sz="1200" dirty="0">
                <a:solidFill>
                  <a:prstClr val="black"/>
                </a:solidFill>
                <a:latin typeface="Arial" panose="020B0604020202020204" pitchFamily="34" charset="0"/>
                <a:cs typeface="Arial" panose="020B0604020202020204" pitchFamily="34" charset="0"/>
              </a:rPr>
              <a:t>PUC 4220 </a:t>
            </a:r>
            <a:r>
              <a:rPr lang="es-MX" altLang="es-CO" sz="1200" dirty="0" smtClean="0">
                <a:solidFill>
                  <a:prstClr val="black"/>
                </a:solidFill>
                <a:latin typeface="Arial" panose="020B0604020202020204" pitchFamily="34" charset="0"/>
                <a:cs typeface="Arial" panose="020B0604020202020204" pitchFamily="34" charset="0"/>
              </a:rPr>
              <a:t>con </a:t>
            </a:r>
            <a:r>
              <a:rPr lang="es-MX" altLang="es-CO" sz="1200" dirty="0">
                <a:solidFill>
                  <a:prstClr val="black"/>
                </a:solidFill>
                <a:latin typeface="Arial" panose="020B0604020202020204" pitchFamily="34" charset="0"/>
                <a:cs typeface="Arial" panose="020B0604020202020204" pitchFamily="34" charset="0"/>
              </a:rPr>
              <a:t>un saldo de $140 millones y un porcentaje del 37% correspondiente al alquiler del lote contiguo al CEVP (propiedad de la CCC), en el que se encuentra instalado Delirio</a:t>
            </a:r>
            <a:r>
              <a:rPr lang="es-MX" altLang="es-CO" sz="1200" dirty="0" smtClean="0">
                <a:solidFill>
                  <a:prstClr val="black"/>
                </a:solidFill>
                <a:latin typeface="Arial" panose="020B0604020202020204" pitchFamily="34" charset="0"/>
                <a:cs typeface="Arial" panose="020B0604020202020204" pitchFamily="34" charset="0"/>
              </a:rPr>
              <a:t>.</a:t>
            </a:r>
            <a:endParaRPr lang="es-MX" altLang="es-CO" sz="1200" dirty="0">
              <a:solidFill>
                <a:prstClr val="black"/>
              </a:solidFill>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987010509"/>
              </p:ext>
            </p:extLst>
          </p:nvPr>
        </p:nvGraphicFramePr>
        <p:xfrm>
          <a:off x="1403648" y="2722612"/>
          <a:ext cx="6032500" cy="1714500"/>
        </p:xfrm>
        <a:graphic>
          <a:graphicData uri="http://schemas.openxmlformats.org/drawingml/2006/table">
            <a:tbl>
              <a:tblPr/>
              <a:tblGrid>
                <a:gridCol w="571500">
                  <a:extLst>
                    <a:ext uri="{9D8B030D-6E8A-4147-A177-3AD203B41FA5}">
                      <a16:colId xmlns:a16="http://schemas.microsoft.com/office/drawing/2014/main" xmlns="" val="20000"/>
                    </a:ext>
                  </a:extLst>
                </a:gridCol>
                <a:gridCol w="2336800">
                  <a:extLst>
                    <a:ext uri="{9D8B030D-6E8A-4147-A177-3AD203B41FA5}">
                      <a16:colId xmlns:a16="http://schemas.microsoft.com/office/drawing/2014/main" xmlns="" val="20001"/>
                    </a:ext>
                  </a:extLst>
                </a:gridCol>
                <a:gridCol w="1003300">
                  <a:extLst>
                    <a:ext uri="{9D8B030D-6E8A-4147-A177-3AD203B41FA5}">
                      <a16:colId xmlns:a16="http://schemas.microsoft.com/office/drawing/2014/main" xmlns="" val="20002"/>
                    </a:ext>
                  </a:extLst>
                </a:gridCol>
                <a:gridCol w="1092200">
                  <a:extLst>
                    <a:ext uri="{9D8B030D-6E8A-4147-A177-3AD203B41FA5}">
                      <a16:colId xmlns:a16="http://schemas.microsoft.com/office/drawing/2014/main" xmlns="" val="20003"/>
                    </a:ext>
                  </a:extLst>
                </a:gridCol>
                <a:gridCol w="1028700">
                  <a:extLst>
                    <a:ext uri="{9D8B030D-6E8A-4147-A177-3AD203B41FA5}">
                      <a16:colId xmlns:a16="http://schemas.microsoft.com/office/drawing/2014/main" xmlns="" val="20004"/>
                    </a:ext>
                  </a:extLst>
                </a:gridCol>
              </a:tblGrid>
              <a:tr h="190500">
                <a:tc>
                  <a:txBody>
                    <a:bodyPr/>
                    <a:lstStyle/>
                    <a:p>
                      <a:pPr algn="ctr" fontAlgn="b"/>
                      <a:r>
                        <a:rPr lang="es-CO" sz="1000" b="1" i="0" u="none" strike="noStrike" dirty="0">
                          <a:solidFill>
                            <a:srgbClr val="FFFFFF"/>
                          </a:solidFill>
                          <a:effectLst/>
                          <a:latin typeface="Arial" panose="020B0604020202020204" pitchFamily="34" charset="0"/>
                        </a:rPr>
                        <a:t>CUENTA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dirty="0">
                          <a:solidFill>
                            <a:srgbClr val="FFFFFF"/>
                          </a:solidFill>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Ene-Sept 2015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 - Sept 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VARIACIÓN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90500">
                <a:tc>
                  <a:txBody>
                    <a:bodyPr/>
                    <a:lstStyle/>
                    <a:p>
                      <a:pPr algn="l" fontAlgn="b"/>
                      <a:r>
                        <a:rPr lang="es-CO" sz="1000" b="0" i="0" u="none" strike="noStrike">
                          <a:solidFill>
                            <a:srgbClr val="000000"/>
                          </a:solidFill>
                          <a:effectLst/>
                          <a:latin typeface="Arial" panose="020B0604020202020204" pitchFamily="34" charset="0"/>
                        </a:rPr>
                        <a:t>4210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FINANCIEROS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8.129.338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4.099.940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(4.029.398)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0500">
                <a:tc>
                  <a:txBody>
                    <a:bodyPr/>
                    <a:lstStyle/>
                    <a:p>
                      <a:pPr algn="l" fontAlgn="b"/>
                      <a:r>
                        <a:rPr lang="es-CO" sz="1000" b="0" i="0" u="none" strike="noStrike">
                          <a:solidFill>
                            <a:srgbClr val="000000"/>
                          </a:solidFill>
                          <a:effectLst/>
                          <a:latin typeface="Arial" panose="020B0604020202020204" pitchFamily="34" charset="0"/>
                        </a:rPr>
                        <a:t>4220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ARRENDAMIENTOS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140.419.233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140.419.233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90500">
                <a:tc>
                  <a:txBody>
                    <a:bodyPr/>
                    <a:lstStyle/>
                    <a:p>
                      <a:pPr algn="l" fontAlgn="b"/>
                      <a:r>
                        <a:rPr lang="es-CO" sz="1000" b="0" i="0" u="none" strike="noStrike">
                          <a:solidFill>
                            <a:srgbClr val="000000"/>
                          </a:solidFill>
                          <a:effectLst/>
                          <a:latin typeface="Arial" panose="020B0604020202020204" pitchFamily="34" charset="0"/>
                        </a:rPr>
                        <a:t>4245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UTILIDAD EN VENTA DE PROPIEDAD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143.039.999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143.039.999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500">
                <a:tc>
                  <a:txBody>
                    <a:bodyPr/>
                    <a:lstStyle/>
                    <a:p>
                      <a:pPr algn="l" fontAlgn="b"/>
                      <a:r>
                        <a:rPr lang="es-CO" sz="1000" b="0" i="0" u="none" strike="noStrike">
                          <a:solidFill>
                            <a:srgbClr val="000000"/>
                          </a:solidFill>
                          <a:effectLst/>
                          <a:latin typeface="Arial" panose="020B0604020202020204" pitchFamily="34" charset="0"/>
                        </a:rPr>
                        <a:t>4250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RECUPERACIONES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59.244.336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62.273.981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3.029.645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90500">
                <a:tc>
                  <a:txBody>
                    <a:bodyPr/>
                    <a:lstStyle/>
                    <a:p>
                      <a:pPr algn="l" fontAlgn="b"/>
                      <a:r>
                        <a:rPr lang="es-CO" sz="1000" b="0" i="0" u="none" strike="noStrike">
                          <a:solidFill>
                            <a:srgbClr val="000000"/>
                          </a:solidFill>
                          <a:effectLst/>
                          <a:latin typeface="Arial" panose="020B0604020202020204" pitchFamily="34" charset="0"/>
                        </a:rPr>
                        <a:t>4255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INDEMNIZACIONES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1.400.400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1.400.400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0500">
                <a:tc>
                  <a:txBody>
                    <a:bodyPr/>
                    <a:lstStyle/>
                    <a:p>
                      <a:pPr algn="l" fontAlgn="b"/>
                      <a:r>
                        <a:rPr lang="es-CO" sz="1000" b="0" i="0" u="none" strike="noStrike">
                          <a:solidFill>
                            <a:srgbClr val="000000"/>
                          </a:solidFill>
                          <a:effectLst/>
                          <a:latin typeface="Arial" panose="020B0604020202020204" pitchFamily="34" charset="0"/>
                        </a:rPr>
                        <a:t>4265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INGRESOS DE EJERCICIOS ANTERIO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702.108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5.214.502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4.512.394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90500">
                <a:tc>
                  <a:txBody>
                    <a:bodyPr/>
                    <a:lstStyle/>
                    <a:p>
                      <a:pPr algn="l" fontAlgn="b"/>
                      <a:r>
                        <a:rPr lang="es-CO" sz="1000" b="0" i="0" u="none" strike="noStrike">
                          <a:solidFill>
                            <a:srgbClr val="000000"/>
                          </a:solidFill>
                          <a:effectLst/>
                          <a:latin typeface="Arial" panose="020B0604020202020204" pitchFamily="34" charset="0"/>
                        </a:rPr>
                        <a:t>4295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DIVERSOS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31.587.710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27.534.271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(4.053.439)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90500">
                <a:tc>
                  <a:txBody>
                    <a:bodyPr/>
                    <a:lstStyle/>
                    <a:p>
                      <a:pPr algn="l" fontAlgn="b"/>
                      <a:r>
                        <a:rPr lang="es-CO" sz="1000" b="1" i="0" u="none" strike="noStrike">
                          <a:solidFill>
                            <a:srgbClr val="FFFFFF"/>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TOTAL OTROS INGRESOS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99.663.493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383.982.327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dirty="0">
                          <a:solidFill>
                            <a:srgbClr val="FFFFFF"/>
                          </a:solidFill>
                          <a:effectLst/>
                          <a:latin typeface="Arial" panose="020B0604020202020204" pitchFamily="34" charset="0"/>
                        </a:rPr>
                        <a:t>       284.318.834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18958734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15</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0" name="9 Rectángulo"/>
          <p:cNvSpPr/>
          <p:nvPr/>
        </p:nvSpPr>
        <p:spPr>
          <a:xfrm>
            <a:off x="323528" y="717659"/>
            <a:ext cx="8496944" cy="5632311"/>
          </a:xfrm>
          <a:prstGeom prst="rect">
            <a:avLst/>
          </a:prstGeom>
        </p:spPr>
        <p:txBody>
          <a:bodyPr wrap="square">
            <a:spAutoFit/>
          </a:bodyPr>
          <a:lstStyle/>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smtClean="0">
              <a:solidFill>
                <a:prstClr val="black"/>
              </a:solidFill>
              <a:latin typeface="Arial" panose="020B0604020202020204" pitchFamily="34" charset="0"/>
              <a:cs typeface="Arial" panose="020B0604020202020204" pitchFamily="34" charset="0"/>
            </a:endParaRPr>
          </a:p>
          <a:p>
            <a:pPr algn="just"/>
            <a:r>
              <a:rPr lang="es-MX" altLang="es-CO" sz="1200" b="1" dirty="0" smtClean="0">
                <a:solidFill>
                  <a:prstClr val="black"/>
                </a:solidFill>
                <a:latin typeface="Arial" panose="020B0604020202020204" pitchFamily="34" charset="0"/>
                <a:cs typeface="Arial" panose="020B0604020202020204" pitchFamily="34" charset="0"/>
              </a:rPr>
              <a:t>Gastos </a:t>
            </a:r>
            <a:r>
              <a:rPr lang="es-MX" altLang="es-CO" sz="1200" b="1" dirty="0">
                <a:solidFill>
                  <a:prstClr val="black"/>
                </a:solidFill>
                <a:latin typeface="Arial" panose="020B0604020202020204" pitchFamily="34" charset="0"/>
                <a:cs typeface="Arial" panose="020B0604020202020204" pitchFamily="34" charset="0"/>
              </a:rPr>
              <a:t>de Administración.</a:t>
            </a: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dirty="0">
                <a:solidFill>
                  <a:prstClr val="black"/>
                </a:solidFill>
                <a:latin typeface="Arial" panose="020B0604020202020204" pitchFamily="34" charset="0"/>
                <a:cs typeface="Arial" panose="020B0604020202020204" pitchFamily="34" charset="0"/>
              </a:rPr>
              <a:t>Con un saldo total acumulado por $21.637 </a:t>
            </a:r>
            <a:r>
              <a:rPr lang="es-MX" altLang="es-CO" sz="1200" dirty="0" smtClean="0">
                <a:solidFill>
                  <a:prstClr val="black"/>
                </a:solidFill>
                <a:latin typeface="Arial" panose="020B0604020202020204" pitchFamily="34" charset="0"/>
                <a:cs typeface="Arial" panose="020B0604020202020204" pitchFamily="34" charset="0"/>
              </a:rPr>
              <a:t>millones</a:t>
            </a:r>
            <a:r>
              <a:rPr lang="es-MX" altLang="es-CO" sz="1200" dirty="0">
                <a:solidFill>
                  <a:prstClr val="black"/>
                </a:solidFill>
                <a:latin typeface="Arial" panose="020B0604020202020204" pitchFamily="34" charset="0"/>
                <a:cs typeface="Arial" panose="020B0604020202020204" pitchFamily="34" charset="0"/>
              </a:rPr>
              <a:t>, las cuentas mas significativas de estos son: gastos de personal con un saldo acumulado de $12.118 millones y un porcentaje de 56% del total de los gastos administrativos, la cual se encuentra representada principalmente por los salarios integrales por $2.222 millones y sueldos por $4.695 millones. Otra cuenta significativa, es la cuenta de gastos de servicios con un saldo acumulado de $2.547 millones y un porcentaje del 12%, siendo dentro de esta los </a:t>
            </a:r>
            <a:r>
              <a:rPr lang="es-MX" altLang="es-CO" sz="1200" dirty="0" smtClean="0">
                <a:solidFill>
                  <a:prstClr val="black"/>
                </a:solidFill>
                <a:latin typeface="Arial" panose="020B0604020202020204" pitchFamily="34" charset="0"/>
                <a:cs typeface="Arial" panose="020B0604020202020204" pitchFamily="34" charset="0"/>
              </a:rPr>
              <a:t>más representativos </a:t>
            </a:r>
            <a:r>
              <a:rPr lang="es-MX" altLang="es-CO" sz="1200" dirty="0">
                <a:solidFill>
                  <a:prstClr val="black"/>
                </a:solidFill>
                <a:latin typeface="Arial" panose="020B0604020202020204" pitchFamily="34" charset="0"/>
                <a:cs typeface="Arial" panose="020B0604020202020204" pitchFamily="34" charset="0"/>
              </a:rPr>
              <a:t>los correspondientes a </a:t>
            </a:r>
            <a:r>
              <a:rPr lang="es-MX" altLang="es-CO" sz="1200" dirty="0" smtClean="0">
                <a:solidFill>
                  <a:prstClr val="black"/>
                </a:solidFill>
                <a:latin typeface="Arial" panose="020B0604020202020204" pitchFamily="34" charset="0"/>
                <a:cs typeface="Arial" panose="020B0604020202020204" pitchFamily="34" charset="0"/>
              </a:rPr>
              <a:t>servicios </a:t>
            </a:r>
            <a:r>
              <a:rPr lang="es-MX" altLang="es-CO" sz="1200" dirty="0">
                <a:solidFill>
                  <a:prstClr val="black"/>
                </a:solidFill>
                <a:latin typeface="Arial" panose="020B0604020202020204" pitchFamily="34" charset="0"/>
                <a:cs typeface="Arial" panose="020B0604020202020204" pitchFamily="34" charset="0"/>
              </a:rPr>
              <a:t>temporales por $384 millones, administración de locales por $530 millones y transportes y acarreos  por $348 millones.</a:t>
            </a: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financiero</a:t>
            </a:r>
            <a:endParaRPr lang="es-CO" sz="2000" b="1" dirty="0">
              <a:cs typeface="Arial" pitchFamily="34"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3631846950"/>
              </p:ext>
            </p:extLst>
          </p:nvPr>
        </p:nvGraphicFramePr>
        <p:xfrm>
          <a:off x="323529" y="715208"/>
          <a:ext cx="8568951" cy="2785800"/>
        </p:xfrm>
        <a:graphic>
          <a:graphicData uri="http://schemas.openxmlformats.org/drawingml/2006/table">
            <a:tbl>
              <a:tblPr/>
              <a:tblGrid>
                <a:gridCol w="432047">
                  <a:extLst>
                    <a:ext uri="{9D8B030D-6E8A-4147-A177-3AD203B41FA5}">
                      <a16:colId xmlns:a16="http://schemas.microsoft.com/office/drawing/2014/main" xmlns="" val="20000"/>
                    </a:ext>
                  </a:extLst>
                </a:gridCol>
                <a:gridCol w="1236722">
                  <a:extLst>
                    <a:ext uri="{9D8B030D-6E8A-4147-A177-3AD203B41FA5}">
                      <a16:colId xmlns:a16="http://schemas.microsoft.com/office/drawing/2014/main" xmlns="" val="20001"/>
                    </a:ext>
                  </a:extLst>
                </a:gridCol>
                <a:gridCol w="646327">
                  <a:extLst>
                    <a:ext uri="{9D8B030D-6E8A-4147-A177-3AD203B41FA5}">
                      <a16:colId xmlns:a16="http://schemas.microsoft.com/office/drawing/2014/main" xmlns="" val="20002"/>
                    </a:ext>
                  </a:extLst>
                </a:gridCol>
                <a:gridCol w="646327">
                  <a:extLst>
                    <a:ext uri="{9D8B030D-6E8A-4147-A177-3AD203B41FA5}">
                      <a16:colId xmlns:a16="http://schemas.microsoft.com/office/drawing/2014/main" xmlns="" val="20003"/>
                    </a:ext>
                  </a:extLst>
                </a:gridCol>
                <a:gridCol w="646327">
                  <a:extLst>
                    <a:ext uri="{9D8B030D-6E8A-4147-A177-3AD203B41FA5}">
                      <a16:colId xmlns:a16="http://schemas.microsoft.com/office/drawing/2014/main" xmlns="" val="20004"/>
                    </a:ext>
                  </a:extLst>
                </a:gridCol>
                <a:gridCol w="646327">
                  <a:extLst>
                    <a:ext uri="{9D8B030D-6E8A-4147-A177-3AD203B41FA5}">
                      <a16:colId xmlns:a16="http://schemas.microsoft.com/office/drawing/2014/main" xmlns="" val="20005"/>
                    </a:ext>
                  </a:extLst>
                </a:gridCol>
                <a:gridCol w="646327">
                  <a:extLst>
                    <a:ext uri="{9D8B030D-6E8A-4147-A177-3AD203B41FA5}">
                      <a16:colId xmlns:a16="http://schemas.microsoft.com/office/drawing/2014/main" xmlns="" val="20006"/>
                    </a:ext>
                  </a:extLst>
                </a:gridCol>
                <a:gridCol w="646327">
                  <a:extLst>
                    <a:ext uri="{9D8B030D-6E8A-4147-A177-3AD203B41FA5}">
                      <a16:colId xmlns:a16="http://schemas.microsoft.com/office/drawing/2014/main" xmlns="" val="20007"/>
                    </a:ext>
                  </a:extLst>
                </a:gridCol>
                <a:gridCol w="646327">
                  <a:extLst>
                    <a:ext uri="{9D8B030D-6E8A-4147-A177-3AD203B41FA5}">
                      <a16:colId xmlns:a16="http://schemas.microsoft.com/office/drawing/2014/main" xmlns="" val="20008"/>
                    </a:ext>
                  </a:extLst>
                </a:gridCol>
                <a:gridCol w="646327">
                  <a:extLst>
                    <a:ext uri="{9D8B030D-6E8A-4147-A177-3AD203B41FA5}">
                      <a16:colId xmlns:a16="http://schemas.microsoft.com/office/drawing/2014/main" xmlns="" val="20009"/>
                    </a:ext>
                  </a:extLst>
                </a:gridCol>
                <a:gridCol w="646327">
                  <a:extLst>
                    <a:ext uri="{9D8B030D-6E8A-4147-A177-3AD203B41FA5}">
                      <a16:colId xmlns:a16="http://schemas.microsoft.com/office/drawing/2014/main" xmlns="" val="20010"/>
                    </a:ext>
                  </a:extLst>
                </a:gridCol>
                <a:gridCol w="690596">
                  <a:extLst>
                    <a:ext uri="{9D8B030D-6E8A-4147-A177-3AD203B41FA5}">
                      <a16:colId xmlns:a16="http://schemas.microsoft.com/office/drawing/2014/main" xmlns="" val="20011"/>
                    </a:ext>
                  </a:extLst>
                </a:gridCol>
                <a:gridCol w="392643">
                  <a:extLst>
                    <a:ext uri="{9D8B030D-6E8A-4147-A177-3AD203B41FA5}">
                      <a16:colId xmlns:a16="http://schemas.microsoft.com/office/drawing/2014/main" xmlns="" val="20012"/>
                    </a:ext>
                  </a:extLst>
                </a:gridCol>
              </a:tblGrid>
              <a:tr h="141973">
                <a:tc>
                  <a:txBody>
                    <a:bodyPr/>
                    <a:lstStyle/>
                    <a:p>
                      <a:pPr algn="ctr" fontAlgn="b"/>
                      <a:r>
                        <a:rPr lang="es-CO" sz="700" b="1" i="0" u="none" strike="noStrike" dirty="0">
                          <a:solidFill>
                            <a:srgbClr val="FFFFFF"/>
                          </a:solidFill>
                          <a:effectLst/>
                          <a:latin typeface="Arial" panose="020B0604020202020204" pitchFamily="34" charset="0"/>
                        </a:rPr>
                        <a:t>CUENTA</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CONCEPTO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ENERO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FEBRERO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MARZO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ABRIL</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MAYO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JUNIO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JULIO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AGOSTO</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SEPTIEMBRE</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TOTAL</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700" b="1" i="0" u="none" strike="noStrike">
                          <a:solidFill>
                            <a:srgbClr val="FFFFFF"/>
                          </a:solidFill>
                          <a:effectLst/>
                          <a:latin typeface="Arial" panose="020B0604020202020204" pitchFamily="34" charset="0"/>
                        </a:rPr>
                        <a:t>%</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57138">
                <a:tc>
                  <a:txBody>
                    <a:bodyPr/>
                    <a:lstStyle/>
                    <a:p>
                      <a:pPr algn="r" fontAlgn="ctr"/>
                      <a:r>
                        <a:rPr lang="es-CO" sz="700" b="0" i="0" u="none" strike="noStrike">
                          <a:solidFill>
                            <a:srgbClr val="000000"/>
                          </a:solidFill>
                          <a:effectLst/>
                          <a:latin typeface="Arial" panose="020B0604020202020204" pitchFamily="34" charset="0"/>
                        </a:rPr>
                        <a:t>5105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GASTOS DE PERSONAL</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1.113.111.193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1.312.652.009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1.308.869.742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1.337.000.347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1.317.962.132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1.351.900.937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1.412.000.122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1.524.705.522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1.440.672.147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12.118.874.151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56%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7138">
                <a:tc>
                  <a:txBody>
                    <a:bodyPr/>
                    <a:lstStyle/>
                    <a:p>
                      <a:pPr algn="r" fontAlgn="ctr"/>
                      <a:r>
                        <a:rPr lang="es-CO" sz="700" b="0" i="0" u="none" strike="noStrike">
                          <a:solidFill>
                            <a:srgbClr val="000000"/>
                          </a:solidFill>
                          <a:effectLst/>
                          <a:latin typeface="Arial" panose="020B0604020202020204" pitchFamily="34" charset="0"/>
                        </a:rPr>
                        <a:t>5110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HONORARIOS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26.070.559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18.846.995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87.375.590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44.138.106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168.728.777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smtClean="0">
                          <a:solidFill>
                            <a:srgbClr val="000000"/>
                          </a:solidFill>
                          <a:effectLst/>
                          <a:latin typeface="Arial" panose="020B0604020202020204" pitchFamily="34" charset="0"/>
                        </a:rPr>
                        <a:t>(</a:t>
                      </a:r>
                      <a:r>
                        <a:rPr lang="es-CO" sz="700" b="0" i="0" u="none" strike="noStrike" dirty="0">
                          <a:solidFill>
                            <a:srgbClr val="000000"/>
                          </a:solidFill>
                          <a:effectLst/>
                          <a:latin typeface="Arial" panose="020B0604020202020204" pitchFamily="34" charset="0"/>
                        </a:rPr>
                        <a:t>24.160.649)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61.143.991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76.780.370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85.499.835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544.423.574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7138">
                <a:tc>
                  <a:txBody>
                    <a:bodyPr/>
                    <a:lstStyle/>
                    <a:p>
                      <a:pPr algn="r" fontAlgn="ctr"/>
                      <a:r>
                        <a:rPr lang="es-CO" sz="700" b="0" i="0" u="none" strike="noStrike">
                          <a:solidFill>
                            <a:srgbClr val="000000"/>
                          </a:solidFill>
                          <a:effectLst/>
                          <a:latin typeface="Arial" panose="020B0604020202020204" pitchFamily="34" charset="0"/>
                        </a:rPr>
                        <a:t>5115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IMPUESTOS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22.741.140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124.933.207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173.176.367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195.861.202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8.637.014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183.229.020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19.917.680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179.338.478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14.506.828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922.340.936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4%</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57138">
                <a:tc>
                  <a:txBody>
                    <a:bodyPr/>
                    <a:lstStyle/>
                    <a:p>
                      <a:pPr algn="r" fontAlgn="ctr"/>
                      <a:r>
                        <a:rPr lang="es-CO" sz="700" b="0" i="0" u="none" strike="noStrike">
                          <a:solidFill>
                            <a:srgbClr val="000000"/>
                          </a:solidFill>
                          <a:effectLst/>
                          <a:latin typeface="Arial" panose="020B0604020202020204" pitchFamily="34" charset="0"/>
                        </a:rPr>
                        <a:t>5120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ARRENDAMIENTOS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25.864.198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69.987.397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59.232.722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78.915.043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115.992.832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47.974.924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59.231.299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51.478.446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47.054.610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555.731.469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8125">
                <a:tc>
                  <a:txBody>
                    <a:bodyPr/>
                    <a:lstStyle/>
                    <a:p>
                      <a:pPr algn="r" fontAlgn="ctr"/>
                      <a:r>
                        <a:rPr lang="es-CO" sz="700" b="0" i="0" u="none" strike="noStrike">
                          <a:solidFill>
                            <a:srgbClr val="000000"/>
                          </a:solidFill>
                          <a:effectLst/>
                          <a:latin typeface="Arial" panose="020B0604020202020204" pitchFamily="34" charset="0"/>
                        </a:rPr>
                        <a:t>5125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CONTRIBUCIONES Y AFILIACIONES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131.504.225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105.591.398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141.890.797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303.360.353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226.347.485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420.044.272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403.591.456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115.551.689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88.972.548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700" b="0" i="0" u="none" strike="noStrike" dirty="0" smtClean="0">
                          <a:solidFill>
                            <a:srgbClr val="000000"/>
                          </a:solidFill>
                          <a:effectLst/>
                          <a:latin typeface="Arial" panose="020B0604020202020204" pitchFamily="34" charset="0"/>
                        </a:rPr>
                        <a:t>1.936.854.223 </a:t>
                      </a:r>
                      <a:endParaRPr lang="es-CO" sz="700" b="0" i="0" u="none" strike="noStrike" dirty="0">
                        <a:solidFill>
                          <a:srgbClr val="000000"/>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7138">
                <a:tc>
                  <a:txBody>
                    <a:bodyPr/>
                    <a:lstStyle/>
                    <a:p>
                      <a:pPr algn="r" fontAlgn="ctr"/>
                      <a:r>
                        <a:rPr lang="es-CO" sz="700" b="0" i="0" u="none" strike="noStrike">
                          <a:solidFill>
                            <a:srgbClr val="000000"/>
                          </a:solidFill>
                          <a:effectLst/>
                          <a:latin typeface="Arial" panose="020B0604020202020204" pitchFamily="34" charset="0"/>
                        </a:rPr>
                        <a:t>5130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SEGUROS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11.512.702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7.951.782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8.385.508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19.392.665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14.823.561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8.330.968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7.653.878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7.308.582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10.014.878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95.374.523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57138">
                <a:tc>
                  <a:txBody>
                    <a:bodyPr/>
                    <a:lstStyle/>
                    <a:p>
                      <a:pPr algn="r" fontAlgn="ctr"/>
                      <a:r>
                        <a:rPr lang="es-CO" sz="700" b="0" i="0" u="none" strike="noStrike">
                          <a:solidFill>
                            <a:srgbClr val="000000"/>
                          </a:solidFill>
                          <a:effectLst/>
                          <a:latin typeface="Arial" panose="020B0604020202020204" pitchFamily="34" charset="0"/>
                        </a:rPr>
                        <a:t>5135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SERVICIOS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158.543.125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197.295.743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232.167.323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360.188.203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550.260.037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264.216.961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241.087.225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270.714.696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273.248.939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2.547.722.251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12%</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57138">
                <a:tc>
                  <a:txBody>
                    <a:bodyPr/>
                    <a:lstStyle/>
                    <a:p>
                      <a:pPr algn="r" fontAlgn="ctr"/>
                      <a:r>
                        <a:rPr lang="es-CO" sz="700" b="0" i="0" u="none" strike="noStrike">
                          <a:solidFill>
                            <a:srgbClr val="000000"/>
                          </a:solidFill>
                          <a:effectLst/>
                          <a:latin typeface="Arial" panose="020B0604020202020204" pitchFamily="34" charset="0"/>
                        </a:rPr>
                        <a:t>5140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GASTOS LEGALES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313.983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2.506.893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162.153.060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102.759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24.360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164.385.156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16.940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1.001.237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227.554.294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558.058.683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48125">
                <a:tc>
                  <a:txBody>
                    <a:bodyPr/>
                    <a:lstStyle/>
                    <a:p>
                      <a:pPr algn="r" fontAlgn="ctr"/>
                      <a:r>
                        <a:rPr lang="es-CO" sz="700" b="0" i="0" u="none" strike="noStrike">
                          <a:solidFill>
                            <a:srgbClr val="000000"/>
                          </a:solidFill>
                          <a:effectLst/>
                          <a:latin typeface="Arial" panose="020B0604020202020204" pitchFamily="34" charset="0"/>
                        </a:rPr>
                        <a:t>5145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MANTENIMIENTO Y REPARACIONES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33.800.591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52.964.356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101.273.147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86.093.391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46.817.678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63.345.032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44.985.808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36.670.535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68.237.872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534.188.410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2%</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57138">
                <a:tc>
                  <a:txBody>
                    <a:bodyPr/>
                    <a:lstStyle/>
                    <a:p>
                      <a:pPr algn="r" fontAlgn="ctr"/>
                      <a:r>
                        <a:rPr lang="es-CO" sz="700" b="0" i="0" u="none" strike="noStrike">
                          <a:solidFill>
                            <a:srgbClr val="000000"/>
                          </a:solidFill>
                          <a:effectLst/>
                          <a:latin typeface="Arial" panose="020B0604020202020204" pitchFamily="34" charset="0"/>
                        </a:rPr>
                        <a:t>5155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GASTOS DE VIAJES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7.683.552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12.089.171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25.882.911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105.592.509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36.268.533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44.370.507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36.966.291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23.053.254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53.998.398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345.905.127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2%</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57138">
                <a:tc>
                  <a:txBody>
                    <a:bodyPr/>
                    <a:lstStyle/>
                    <a:p>
                      <a:pPr algn="r" fontAlgn="ctr"/>
                      <a:r>
                        <a:rPr lang="es-CO" sz="700" b="0" i="0" u="none" strike="noStrike">
                          <a:solidFill>
                            <a:srgbClr val="000000"/>
                          </a:solidFill>
                          <a:effectLst/>
                          <a:latin typeface="Arial" panose="020B0604020202020204" pitchFamily="34" charset="0"/>
                        </a:rPr>
                        <a:t>5160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DEPRECIACIONES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69.654.412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71.160.979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72.519.326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70.164.024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83.197.305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79.620.115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80.305.129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80.889.650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81.020.584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688.531.524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57138">
                <a:tc>
                  <a:txBody>
                    <a:bodyPr/>
                    <a:lstStyle/>
                    <a:p>
                      <a:pPr algn="r" fontAlgn="ctr"/>
                      <a:r>
                        <a:rPr lang="es-CO" sz="700" b="0" i="0" u="none" strike="noStrike">
                          <a:solidFill>
                            <a:srgbClr val="000000"/>
                          </a:solidFill>
                          <a:effectLst/>
                          <a:latin typeface="Arial" panose="020B0604020202020204" pitchFamily="34" charset="0"/>
                        </a:rPr>
                        <a:t>5165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AMORTIZACIONES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55.000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smtClean="0">
                          <a:solidFill>
                            <a:srgbClr val="000000"/>
                          </a:solidFill>
                          <a:effectLst/>
                          <a:latin typeface="Arial" panose="020B0604020202020204" pitchFamily="34" charset="0"/>
                        </a:rPr>
                        <a:t>(</a:t>
                      </a:r>
                      <a:r>
                        <a:rPr lang="es-CO" sz="700" b="0" i="0" u="none" strike="noStrike" dirty="0">
                          <a:solidFill>
                            <a:srgbClr val="000000"/>
                          </a:solidFill>
                          <a:effectLst/>
                          <a:latin typeface="Arial" panose="020B0604020202020204" pitchFamily="34" charset="0"/>
                        </a:rPr>
                        <a:t>55.000)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118.104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118.104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57138">
                <a:tc>
                  <a:txBody>
                    <a:bodyPr/>
                    <a:lstStyle/>
                    <a:p>
                      <a:pPr algn="r" fontAlgn="ctr"/>
                      <a:r>
                        <a:rPr lang="es-CO" sz="700" b="0" i="0" u="none" strike="noStrike">
                          <a:solidFill>
                            <a:srgbClr val="000000"/>
                          </a:solidFill>
                          <a:effectLst/>
                          <a:latin typeface="Arial" panose="020B0604020202020204" pitchFamily="34" charset="0"/>
                        </a:rPr>
                        <a:t>5195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DIVERSOS</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55.150.658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92.122.149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102.716.194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71.044.730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84.455.855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78.462.564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105.776.848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79.414.571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84.907.233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a:solidFill>
                            <a:srgbClr val="000000"/>
                          </a:solidFill>
                          <a:effectLst/>
                          <a:latin typeface="Arial" panose="020B0604020202020204" pitchFamily="34" charset="0"/>
                        </a:rPr>
                        <a:t>      754.050.802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57138">
                <a:tc>
                  <a:txBody>
                    <a:bodyPr/>
                    <a:lstStyle/>
                    <a:p>
                      <a:pPr algn="r" fontAlgn="ctr"/>
                      <a:r>
                        <a:rPr lang="es-CO" sz="700" b="0" i="0" u="none" strike="noStrike">
                          <a:solidFill>
                            <a:srgbClr val="000000"/>
                          </a:solidFill>
                          <a:effectLst/>
                          <a:latin typeface="Arial" panose="020B0604020202020204" pitchFamily="34" charset="0"/>
                        </a:rPr>
                        <a:t>5199</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Arial" panose="020B0604020202020204" pitchFamily="34" charset="0"/>
                        </a:rPr>
                        <a:t>DETERIORO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12.424.271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700" b="0" i="0" u="none" strike="noStrike">
                          <a:solidFill>
                            <a:srgbClr val="000000"/>
                          </a:solidFill>
                          <a:effectLst/>
                          <a:latin typeface="Arial" panose="020B0604020202020204" pitchFamily="34" charset="0"/>
                        </a:rPr>
                        <a:t>      22.999.838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700" b="0" i="0" u="none" strike="noStrike" dirty="0">
                          <a:solidFill>
                            <a:srgbClr val="000000"/>
                          </a:solidFill>
                          <a:effectLst/>
                          <a:latin typeface="Arial" panose="020B0604020202020204" pitchFamily="34" charset="0"/>
                        </a:rPr>
                        <a:t>       35.424.109 </a:t>
                      </a:r>
                    </a:p>
                  </a:txBody>
                  <a:tcPr marL="18000" marR="18000" marT="18000" marB="18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48125">
                <a:tc>
                  <a:txBody>
                    <a:bodyPr/>
                    <a:lstStyle/>
                    <a:p>
                      <a:pPr algn="r" fontAlgn="ctr"/>
                      <a:r>
                        <a:rPr lang="es-CO" sz="700" b="1" i="0" u="none" strike="noStrike">
                          <a:solidFill>
                            <a:srgbClr val="FFFFFF"/>
                          </a:solidFill>
                          <a:effectLst/>
                          <a:latin typeface="Arial" panose="020B0604020202020204" pitchFamily="34" charset="0"/>
                        </a:rPr>
                        <a:t>51</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700" b="1" i="0" u="none" strike="noStrike">
                          <a:solidFill>
                            <a:srgbClr val="FFFFFF"/>
                          </a:solidFill>
                          <a:effectLst/>
                          <a:latin typeface="Arial" panose="020B0604020202020204" pitchFamily="34" charset="0"/>
                        </a:rPr>
                        <a:t>GASTOS OPERACIONALES DE ADMINISTRACION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1.655.950.337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2.068.102.078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2.475.642.687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2.671.908.331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a:solidFill>
                            <a:srgbClr val="FFFFFF"/>
                          </a:solidFill>
                          <a:effectLst/>
                          <a:latin typeface="Arial" panose="020B0604020202020204" pitchFamily="34" charset="0"/>
                        </a:rPr>
                        <a:t> 2.653.515.569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dirty="0">
                          <a:solidFill>
                            <a:srgbClr val="FFFFFF"/>
                          </a:solidFill>
                          <a:effectLst/>
                          <a:latin typeface="Arial" panose="020B0604020202020204" pitchFamily="34" charset="0"/>
                        </a:rPr>
                        <a:t> 2.694.089.078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dirty="0">
                          <a:solidFill>
                            <a:srgbClr val="FFFFFF"/>
                          </a:solidFill>
                          <a:effectLst/>
                          <a:latin typeface="Arial" panose="020B0604020202020204" pitchFamily="34" charset="0"/>
                        </a:rPr>
                        <a:t> 2.472.676.667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dirty="0">
                          <a:solidFill>
                            <a:srgbClr val="FFFFFF"/>
                          </a:solidFill>
                          <a:effectLst/>
                          <a:latin typeface="Arial" panose="020B0604020202020204" pitchFamily="34" charset="0"/>
                        </a:rPr>
                        <a:t> 2.446.907.031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700" b="1" i="0" u="none" strike="noStrike" dirty="0">
                          <a:solidFill>
                            <a:srgbClr val="FFFFFF"/>
                          </a:solidFill>
                          <a:effectLst/>
                          <a:latin typeface="Arial" panose="020B0604020202020204" pitchFamily="34" charset="0"/>
                        </a:rPr>
                        <a:t> 2.498.806.109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700" b="1" i="0" u="none" strike="noStrike" dirty="0" smtClean="0">
                          <a:solidFill>
                            <a:srgbClr val="FFFFFF"/>
                          </a:solidFill>
                          <a:effectLst/>
                          <a:latin typeface="Arial" panose="020B0604020202020204" pitchFamily="34" charset="0"/>
                        </a:rPr>
                        <a:t>21.637.597.888 </a:t>
                      </a:r>
                      <a:endParaRPr lang="es-CO" sz="700" b="1" i="0" u="none" strike="noStrike" dirty="0">
                        <a:solidFill>
                          <a:srgbClr val="FFFFFF"/>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dirty="0">
                          <a:solidFill>
                            <a:srgbClr val="FFFFFF"/>
                          </a:solidFill>
                          <a:effectLst/>
                          <a:latin typeface="Calibri" panose="020F0502020204030204" pitchFamily="34" charset="0"/>
                        </a:rPr>
                        <a:t>100%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2894036709"/>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16</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0" name="9 Rectángulo"/>
          <p:cNvSpPr/>
          <p:nvPr/>
        </p:nvSpPr>
        <p:spPr>
          <a:xfrm>
            <a:off x="323528" y="717659"/>
            <a:ext cx="8496944" cy="6001643"/>
          </a:xfrm>
          <a:prstGeom prst="rect">
            <a:avLst/>
          </a:prstGeom>
        </p:spPr>
        <p:txBody>
          <a:bodyPr wrap="square">
            <a:spAutoFit/>
          </a:bodyPr>
          <a:lstStyle/>
          <a:p>
            <a:pPr algn="just"/>
            <a:r>
              <a:rPr lang="es-MX" altLang="es-CO" sz="1200" b="1" dirty="0">
                <a:solidFill>
                  <a:prstClr val="black"/>
                </a:solidFill>
                <a:latin typeface="Arial" panose="020B0604020202020204" pitchFamily="34" charset="0"/>
                <a:cs typeface="Arial" panose="020B0604020202020204" pitchFamily="34" charset="0"/>
              </a:rPr>
              <a:t>Gastos de Administración.</a:t>
            </a: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dirty="0">
                <a:latin typeface="Arial" panose="020B0604020202020204" pitchFamily="34" charset="0"/>
                <a:cs typeface="Arial" panose="020B0604020202020204" pitchFamily="34" charset="0"/>
              </a:rPr>
              <a:t>Se muestra un incremento neto de $2.825 millones al hacer comparación del periodo de enero – septiembre del año 2016, con el mismo periodo del año anterior, esto debido principalmente al incremento de las cuentas este año 2016 de gastos de personal por $521 millones por el </a:t>
            </a:r>
            <a:r>
              <a:rPr lang="es-MX" altLang="es-CO" sz="1200" dirty="0" smtClean="0">
                <a:latin typeface="Arial" panose="020B0604020202020204" pitchFamily="34" charset="0"/>
                <a:cs typeface="Arial" panose="020B0604020202020204" pitchFamily="34" charset="0"/>
              </a:rPr>
              <a:t>aumento </a:t>
            </a:r>
            <a:r>
              <a:rPr lang="es-MX" altLang="es-CO" sz="1200" dirty="0">
                <a:latin typeface="Arial" panose="020B0604020202020204" pitchFamily="34" charset="0"/>
                <a:cs typeface="Arial" panose="020B0604020202020204" pitchFamily="34" charset="0"/>
              </a:rPr>
              <a:t>de los sueldos y salarios integrales, </a:t>
            </a:r>
            <a:r>
              <a:rPr lang="es-MX" altLang="es-CO" sz="1200" dirty="0" smtClean="0">
                <a:latin typeface="Arial" panose="020B0604020202020204" pitchFamily="34" charset="0"/>
                <a:cs typeface="Arial" panose="020B0604020202020204" pitchFamily="34" charset="0"/>
              </a:rPr>
              <a:t>de las </a:t>
            </a:r>
            <a:r>
              <a:rPr lang="es-MX" altLang="es-CO" sz="1200" dirty="0">
                <a:latin typeface="Arial" panose="020B0604020202020204" pitchFamily="34" charset="0"/>
                <a:cs typeface="Arial" panose="020B0604020202020204" pitchFamily="34" charset="0"/>
              </a:rPr>
              <a:t>contribuciones y afiliaciones por $ 546 millones especialmente por </a:t>
            </a:r>
            <a:r>
              <a:rPr lang="es-MX" altLang="es-CO" sz="1200" dirty="0" smtClean="0">
                <a:latin typeface="Arial" panose="020B0604020202020204" pitchFamily="34" charset="0"/>
                <a:cs typeface="Arial" panose="020B0604020202020204" pitchFamily="34" charset="0"/>
              </a:rPr>
              <a:t>los aportes </a:t>
            </a:r>
            <a:r>
              <a:rPr lang="es-MX" altLang="es-CO" sz="1200" dirty="0">
                <a:latin typeface="Arial" panose="020B0604020202020204" pitchFamily="34" charset="0"/>
                <a:cs typeface="Arial" panose="020B0604020202020204" pitchFamily="34" charset="0"/>
              </a:rPr>
              <a:t>de desarrollo de programas conjuntos y </a:t>
            </a:r>
            <a:r>
              <a:rPr lang="es-MX" altLang="es-CO" sz="1200" dirty="0" smtClean="0">
                <a:latin typeface="Arial" panose="020B0604020202020204" pitchFamily="34" charset="0"/>
                <a:cs typeface="Arial" panose="020B0604020202020204" pitchFamily="34" charset="0"/>
              </a:rPr>
              <a:t>en </a:t>
            </a:r>
            <a:r>
              <a:rPr lang="es-MX" altLang="es-CO" sz="1200" dirty="0">
                <a:latin typeface="Arial" panose="020B0604020202020204" pitchFamily="34" charset="0"/>
                <a:cs typeface="Arial" panose="020B0604020202020204" pitchFamily="34" charset="0"/>
              </a:rPr>
              <a:t>la cuenta de servicios por $573 millones </a:t>
            </a:r>
            <a:r>
              <a:rPr lang="es-MX" altLang="es-CO" sz="1200" dirty="0" smtClean="0">
                <a:latin typeface="Arial" panose="020B0604020202020204" pitchFamily="34" charset="0"/>
                <a:cs typeface="Arial" panose="020B0604020202020204" pitchFamily="34" charset="0"/>
              </a:rPr>
              <a:t>especialmente por los servicios temporales </a:t>
            </a:r>
            <a:r>
              <a:rPr lang="es-MX" altLang="es-CO" sz="1200" dirty="0">
                <a:latin typeface="Arial" panose="020B0604020202020204" pitchFamily="34" charset="0"/>
                <a:cs typeface="Arial" panose="020B0604020202020204" pitchFamily="34" charset="0"/>
              </a:rPr>
              <a:t>en el año.</a:t>
            </a:r>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 </a:t>
            </a: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financiero</a:t>
            </a:r>
            <a:endParaRPr lang="es-CO" sz="2000" b="1" dirty="0">
              <a:cs typeface="Arial"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46986420"/>
              </p:ext>
            </p:extLst>
          </p:nvPr>
        </p:nvGraphicFramePr>
        <p:xfrm>
          <a:off x="1295399" y="2348880"/>
          <a:ext cx="6553201" cy="3419475"/>
        </p:xfrm>
        <a:graphic>
          <a:graphicData uri="http://schemas.openxmlformats.org/drawingml/2006/table">
            <a:tbl>
              <a:tblPr/>
              <a:tblGrid>
                <a:gridCol w="571223">
                  <a:extLst>
                    <a:ext uri="{9D8B030D-6E8A-4147-A177-3AD203B41FA5}">
                      <a16:colId xmlns:a16="http://schemas.microsoft.com/office/drawing/2014/main" xmlns="" val="20000"/>
                    </a:ext>
                  </a:extLst>
                </a:gridCol>
                <a:gridCol w="1666068">
                  <a:extLst>
                    <a:ext uri="{9D8B030D-6E8A-4147-A177-3AD203B41FA5}">
                      <a16:colId xmlns:a16="http://schemas.microsoft.com/office/drawing/2014/main" xmlns="" val="20001"/>
                    </a:ext>
                  </a:extLst>
                </a:gridCol>
                <a:gridCol w="1129753">
                  <a:extLst>
                    <a:ext uri="{9D8B030D-6E8A-4147-A177-3AD203B41FA5}">
                      <a16:colId xmlns:a16="http://schemas.microsoft.com/office/drawing/2014/main" xmlns="" val="20002"/>
                    </a:ext>
                  </a:extLst>
                </a:gridCol>
                <a:gridCol w="1129753">
                  <a:extLst>
                    <a:ext uri="{9D8B030D-6E8A-4147-A177-3AD203B41FA5}">
                      <a16:colId xmlns:a16="http://schemas.microsoft.com/office/drawing/2014/main" xmlns="" val="20003"/>
                    </a:ext>
                  </a:extLst>
                </a:gridCol>
                <a:gridCol w="1040896">
                  <a:extLst>
                    <a:ext uri="{9D8B030D-6E8A-4147-A177-3AD203B41FA5}">
                      <a16:colId xmlns:a16="http://schemas.microsoft.com/office/drawing/2014/main" xmlns="" val="20004"/>
                    </a:ext>
                  </a:extLst>
                </a:gridCol>
                <a:gridCol w="1015508">
                  <a:extLst>
                    <a:ext uri="{9D8B030D-6E8A-4147-A177-3AD203B41FA5}">
                      <a16:colId xmlns:a16="http://schemas.microsoft.com/office/drawing/2014/main" xmlns="" val="20005"/>
                    </a:ext>
                  </a:extLst>
                </a:gridCol>
              </a:tblGrid>
              <a:tr h="190500">
                <a:tc>
                  <a:txBody>
                    <a:bodyPr/>
                    <a:lstStyle/>
                    <a:p>
                      <a:pPr algn="ctr" fontAlgn="b"/>
                      <a:r>
                        <a:rPr lang="es-CO" sz="1000" b="1" i="0" u="none" strike="noStrike" dirty="0">
                          <a:solidFill>
                            <a:srgbClr val="FFFFFF"/>
                          </a:solidFill>
                          <a:effectLst/>
                          <a:latin typeface="Arial" panose="020B0604020202020204" pitchFamily="34" charset="0"/>
                        </a:rPr>
                        <a:t>CUENTA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dirty="0">
                          <a:solidFill>
                            <a:srgbClr val="FFFFFF"/>
                          </a:solidFill>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Ene-Sept 2015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 - Sept 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VARIACIÓN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90500">
                <a:tc>
                  <a:txBody>
                    <a:bodyPr/>
                    <a:lstStyle/>
                    <a:p>
                      <a:pPr algn="l" fontAlgn="b"/>
                      <a:r>
                        <a:rPr lang="es-CO" sz="1000" b="0" i="0" u="none" strike="noStrike">
                          <a:solidFill>
                            <a:srgbClr val="000000"/>
                          </a:solidFill>
                          <a:effectLst/>
                          <a:latin typeface="Arial" panose="020B0604020202020204" pitchFamily="34" charset="0"/>
                        </a:rPr>
                        <a:t>5105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GASTOS DE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11.597.235.657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12.118.874.151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521.638.494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0500">
                <a:tc>
                  <a:txBody>
                    <a:bodyPr/>
                    <a:lstStyle/>
                    <a:p>
                      <a:pPr algn="l" fontAlgn="b"/>
                      <a:r>
                        <a:rPr lang="es-CO" sz="1000" b="0" i="0" u="none" strike="noStrike">
                          <a:solidFill>
                            <a:srgbClr val="000000"/>
                          </a:solidFill>
                          <a:effectLst/>
                          <a:latin typeface="Arial" panose="020B0604020202020204" pitchFamily="34" charset="0"/>
                        </a:rPr>
                        <a:t>5110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HONORARIOS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390.057.932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544.423.574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154.365.642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90500">
                <a:tc>
                  <a:txBody>
                    <a:bodyPr/>
                    <a:lstStyle/>
                    <a:p>
                      <a:pPr algn="l" fontAlgn="b"/>
                      <a:r>
                        <a:rPr lang="es-CO" sz="1000" b="0" i="0" u="none" strike="noStrike">
                          <a:solidFill>
                            <a:srgbClr val="000000"/>
                          </a:solidFill>
                          <a:effectLst/>
                          <a:latin typeface="Arial" panose="020B0604020202020204" pitchFamily="34" charset="0"/>
                        </a:rPr>
                        <a:t>5115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IMPUESTOS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736.652.579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922.340.936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185.688.357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500">
                <a:tc>
                  <a:txBody>
                    <a:bodyPr/>
                    <a:lstStyle/>
                    <a:p>
                      <a:pPr algn="l" fontAlgn="b"/>
                      <a:r>
                        <a:rPr lang="es-CO" sz="1000" b="0" i="0" u="none" strike="noStrike">
                          <a:solidFill>
                            <a:srgbClr val="000000"/>
                          </a:solidFill>
                          <a:effectLst/>
                          <a:latin typeface="Arial" panose="020B0604020202020204" pitchFamily="34" charset="0"/>
                        </a:rPr>
                        <a:t>5120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ARRENDAMIENTOS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312.896.862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555.731.469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242.834.607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90500">
                <a:tc>
                  <a:txBody>
                    <a:bodyPr/>
                    <a:lstStyle/>
                    <a:p>
                      <a:pPr algn="l" fontAlgn="b"/>
                      <a:r>
                        <a:rPr lang="es-CO" sz="1000" b="0" i="0" u="none" strike="noStrike">
                          <a:solidFill>
                            <a:srgbClr val="000000"/>
                          </a:solidFill>
                          <a:effectLst/>
                          <a:latin typeface="Arial" panose="020B0604020202020204" pitchFamily="34" charset="0"/>
                        </a:rPr>
                        <a:t>5125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CONTRIBUCIONES Y AFILIACIONES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1.390.623.049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1.936.854.223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dirty="0" smtClean="0">
                          <a:solidFill>
                            <a:srgbClr val="000000"/>
                          </a:solidFill>
                          <a:effectLst/>
                          <a:latin typeface="Arial" panose="020B0604020202020204" pitchFamily="34" charset="0"/>
                        </a:rPr>
                        <a:t>546.231.174 </a:t>
                      </a:r>
                      <a:endParaRPr lang="es-CO" sz="1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0500">
                <a:tc>
                  <a:txBody>
                    <a:bodyPr/>
                    <a:lstStyle/>
                    <a:p>
                      <a:pPr algn="l" fontAlgn="b"/>
                      <a:r>
                        <a:rPr lang="es-CO" sz="1000" b="0" i="0" u="none" strike="noStrike">
                          <a:solidFill>
                            <a:srgbClr val="000000"/>
                          </a:solidFill>
                          <a:effectLst/>
                          <a:latin typeface="Arial" panose="020B0604020202020204" pitchFamily="34" charset="0"/>
                        </a:rPr>
                        <a:t>5130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SEGUROS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62.057.831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95.374.523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33.316.692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90500">
                <a:tc>
                  <a:txBody>
                    <a:bodyPr/>
                    <a:lstStyle/>
                    <a:p>
                      <a:pPr algn="l" fontAlgn="b"/>
                      <a:r>
                        <a:rPr lang="es-CO" sz="1000" b="0" i="0" u="none" strike="noStrike">
                          <a:solidFill>
                            <a:srgbClr val="000000"/>
                          </a:solidFill>
                          <a:effectLst/>
                          <a:latin typeface="Arial" panose="020B0604020202020204" pitchFamily="34" charset="0"/>
                        </a:rPr>
                        <a:t>5135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SERVICIOS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1.974.390.019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2.547.722.251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573.332.232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90500">
                <a:tc>
                  <a:txBody>
                    <a:bodyPr/>
                    <a:lstStyle/>
                    <a:p>
                      <a:pPr algn="l" fontAlgn="b"/>
                      <a:r>
                        <a:rPr lang="es-CO" sz="1000" b="0" i="0" u="none" strike="noStrike">
                          <a:solidFill>
                            <a:srgbClr val="000000"/>
                          </a:solidFill>
                          <a:effectLst/>
                          <a:latin typeface="Arial" panose="020B0604020202020204" pitchFamily="34" charset="0"/>
                        </a:rPr>
                        <a:t>5140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GASTOS LEGALES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477.595.037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558.058.683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80.463.647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90500">
                <a:tc>
                  <a:txBody>
                    <a:bodyPr/>
                    <a:lstStyle/>
                    <a:p>
                      <a:pPr algn="l" fontAlgn="b"/>
                      <a:r>
                        <a:rPr lang="es-CO" sz="1000" b="0" i="0" u="none" strike="noStrike">
                          <a:solidFill>
                            <a:srgbClr val="000000"/>
                          </a:solidFill>
                          <a:effectLst/>
                          <a:latin typeface="Arial" panose="020B0604020202020204" pitchFamily="34" charset="0"/>
                        </a:rPr>
                        <a:t>5145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MANTENIMIENTO Y REPARACIONES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411.198.769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534.188.410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122.989.642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90500">
                <a:tc>
                  <a:txBody>
                    <a:bodyPr/>
                    <a:lstStyle/>
                    <a:p>
                      <a:pPr algn="l" fontAlgn="b"/>
                      <a:r>
                        <a:rPr lang="es-CO" sz="1000" b="0" i="0" u="none" strike="noStrike">
                          <a:solidFill>
                            <a:srgbClr val="000000"/>
                          </a:solidFill>
                          <a:effectLst/>
                          <a:latin typeface="Arial" panose="020B0604020202020204" pitchFamily="34" charset="0"/>
                        </a:rPr>
                        <a:t>5155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GASTOS DE VIAJE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291.221.893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345.905.127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54.683.234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90500">
                <a:tc>
                  <a:txBody>
                    <a:bodyPr/>
                    <a:lstStyle/>
                    <a:p>
                      <a:pPr algn="l" fontAlgn="b"/>
                      <a:r>
                        <a:rPr lang="es-CO" sz="1000" b="0" i="0" u="none" strike="noStrike">
                          <a:solidFill>
                            <a:srgbClr val="000000"/>
                          </a:solidFill>
                          <a:effectLst/>
                          <a:latin typeface="Arial" panose="020B0604020202020204" pitchFamily="34" charset="0"/>
                        </a:rPr>
                        <a:t>5160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DEPRECIACIONES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525.135.791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688.531.524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163.395.733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90500">
                <a:tc>
                  <a:txBody>
                    <a:bodyPr/>
                    <a:lstStyle/>
                    <a:p>
                      <a:pPr algn="l" fontAlgn="b"/>
                      <a:r>
                        <a:rPr lang="es-CO" sz="1000" b="0" i="0" u="none" strike="noStrike">
                          <a:solidFill>
                            <a:srgbClr val="000000"/>
                          </a:solidFill>
                          <a:effectLst/>
                          <a:latin typeface="Arial" panose="020B0604020202020204" pitchFamily="34" charset="0"/>
                        </a:rPr>
                        <a:t>5165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AMORTIZACIONES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118.104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118.103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90500">
                <a:tc>
                  <a:txBody>
                    <a:bodyPr/>
                    <a:lstStyle/>
                    <a:p>
                      <a:pPr algn="l" fontAlgn="b"/>
                      <a:r>
                        <a:rPr lang="es-CO" sz="1000" b="0" i="0" u="none" strike="noStrike">
                          <a:solidFill>
                            <a:srgbClr val="000000"/>
                          </a:solidFill>
                          <a:effectLst/>
                          <a:latin typeface="Arial" panose="020B0604020202020204" pitchFamily="34" charset="0"/>
                        </a:rPr>
                        <a:t>5195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DIVERSOS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639.236.321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754.050.802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114.814.481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90500">
                <a:tc>
                  <a:txBody>
                    <a:bodyPr/>
                    <a:lstStyle/>
                    <a:p>
                      <a:pPr algn="l" fontAlgn="b"/>
                      <a:r>
                        <a:rPr lang="es-CO" sz="1000" b="0" i="0" u="none" strike="noStrike">
                          <a:solidFill>
                            <a:srgbClr val="000000"/>
                          </a:solidFill>
                          <a:effectLst/>
                          <a:latin typeface="Arial" panose="020B0604020202020204" pitchFamily="34" charset="0"/>
                        </a:rPr>
                        <a:t>5199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PROVISIONES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4.170.242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35.424.109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31.253.867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90500">
                <a:tc>
                  <a:txBody>
                    <a:bodyPr/>
                    <a:lstStyle/>
                    <a:p>
                      <a:pPr algn="l" fontAlgn="b"/>
                      <a:r>
                        <a:rPr lang="es-CO" sz="1000" b="1" i="0" u="none" strike="noStrike">
                          <a:solidFill>
                            <a:srgbClr val="FFFFFF"/>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4546A"/>
                    </a:solidFill>
                  </a:tcPr>
                </a:tc>
                <a:tc>
                  <a:txBody>
                    <a:bodyPr/>
                    <a:lstStyle/>
                    <a:p>
                      <a:pPr algn="l" fontAlgn="b"/>
                      <a:r>
                        <a:rPr lang="es-CO" sz="1000" b="1" i="0" u="none" strike="noStrike" dirty="0">
                          <a:solidFill>
                            <a:srgbClr val="FFFFFF"/>
                          </a:solidFill>
                          <a:effectLst/>
                          <a:latin typeface="Arial" panose="020B0604020202020204" pitchFamily="34" charset="0"/>
                        </a:rPr>
                        <a:t>GASTOS ADMINISTRACION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18.812.471.983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21.637.597.888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2.825.125.905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4546A"/>
                    </a:solidFill>
                  </a:tcPr>
                </a:tc>
                <a:tc>
                  <a:txBody>
                    <a:bodyPr/>
                    <a:lstStyle/>
                    <a:p>
                      <a:pPr algn="ctr" fontAlgn="ctr"/>
                      <a:r>
                        <a:rPr lang="es-CO" sz="1100" b="1" i="0" u="none" strike="noStrike" dirty="0">
                          <a:solidFill>
                            <a:srgbClr val="FFFFFF"/>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313171175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17</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9" name="8 Rectángulo"/>
          <p:cNvSpPr/>
          <p:nvPr/>
        </p:nvSpPr>
        <p:spPr>
          <a:xfrm>
            <a:off x="251520" y="775285"/>
            <a:ext cx="8640960" cy="5632311"/>
          </a:xfrm>
          <a:prstGeom prst="rect">
            <a:avLst/>
          </a:prstGeom>
        </p:spPr>
        <p:txBody>
          <a:bodyPr wrap="square">
            <a:spAutoFit/>
          </a:bodyPr>
          <a:lstStyle/>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algn="just"/>
            <a:endParaRPr lang="es-MX" altLang="es-CO" sz="1200" b="1" dirty="0" smtClean="0">
              <a:solidFill>
                <a:prstClr val="black"/>
              </a:solidFill>
              <a:latin typeface="Arial" panose="020B0604020202020204" pitchFamily="34" charset="0"/>
              <a:cs typeface="Arial" panose="020B0604020202020204" pitchFamily="34" charset="0"/>
            </a:endParaRPr>
          </a:p>
          <a:p>
            <a:pPr algn="just"/>
            <a:r>
              <a:rPr lang="es-MX" altLang="es-CO" sz="1200" b="1" dirty="0" smtClean="0">
                <a:solidFill>
                  <a:prstClr val="black"/>
                </a:solidFill>
                <a:latin typeface="Arial" panose="020B0604020202020204" pitchFamily="34" charset="0"/>
                <a:cs typeface="Arial" panose="020B0604020202020204" pitchFamily="34" charset="0"/>
              </a:rPr>
              <a:t>Gastos </a:t>
            </a:r>
            <a:r>
              <a:rPr lang="es-MX" altLang="es-CO" sz="1200" b="1" dirty="0">
                <a:solidFill>
                  <a:prstClr val="black"/>
                </a:solidFill>
                <a:latin typeface="Arial" panose="020B0604020202020204" pitchFamily="34" charset="0"/>
                <a:cs typeface="Arial" panose="020B0604020202020204" pitchFamily="34" charset="0"/>
              </a:rPr>
              <a:t>Operacionales de venta.</a:t>
            </a:r>
          </a:p>
          <a:p>
            <a:pPr algn="just"/>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latin typeface="Arial" panose="020B0604020202020204" pitchFamily="34" charset="0"/>
                <a:cs typeface="Arial" panose="020B0604020202020204" pitchFamily="34" charset="0"/>
              </a:rPr>
              <a:t>La cuenta de los gastos por honorarios es la cuenta mas representativa </a:t>
            </a:r>
            <a:r>
              <a:rPr lang="es-MX" altLang="es-CO" sz="1200" dirty="0" smtClean="0">
                <a:solidFill>
                  <a:prstClr val="black"/>
                </a:solidFill>
                <a:latin typeface="Arial" panose="020B0604020202020204" pitchFamily="34" charset="0"/>
                <a:cs typeface="Arial" panose="020B0604020202020204" pitchFamily="34" charset="0"/>
              </a:rPr>
              <a:t>con </a:t>
            </a:r>
            <a:r>
              <a:rPr lang="es-MX" altLang="es-CO" sz="1200" dirty="0">
                <a:solidFill>
                  <a:prstClr val="black"/>
                </a:solidFill>
                <a:latin typeface="Arial" panose="020B0604020202020204" pitchFamily="34" charset="0"/>
                <a:cs typeface="Arial" panose="020B0604020202020204" pitchFamily="34" charset="0"/>
              </a:rPr>
              <a:t>un saldo acumulado de $1.589 </a:t>
            </a:r>
            <a:r>
              <a:rPr lang="es-MX" altLang="es-CO" sz="1200" dirty="0" smtClean="0">
                <a:solidFill>
                  <a:prstClr val="black"/>
                </a:solidFill>
                <a:latin typeface="Arial" panose="020B0604020202020204" pitchFamily="34" charset="0"/>
                <a:cs typeface="Arial" panose="020B0604020202020204" pitchFamily="34" charset="0"/>
              </a:rPr>
              <a:t>millones </a:t>
            </a:r>
            <a:r>
              <a:rPr lang="es-MX" altLang="es-CO" sz="1200" dirty="0">
                <a:solidFill>
                  <a:prstClr val="black"/>
                </a:solidFill>
                <a:latin typeface="Arial" panose="020B0604020202020204" pitchFamily="34" charset="0"/>
                <a:cs typeface="Arial" panose="020B0604020202020204" pitchFamily="34" charset="0"/>
              </a:rPr>
              <a:t>y un porcentaje del 60% del total de los gastos de venta, en esta cuenta de honorarios se observa un incremento de $196 millones al comparar el periodo de enero a septiembre de 2016 con el mismo periodo del año anterior principalmente por el tercero Corporación para el D</a:t>
            </a:r>
            <a:r>
              <a:rPr lang="es-MX" altLang="es-CO" sz="1200" dirty="0" smtClean="0">
                <a:solidFill>
                  <a:prstClr val="black"/>
                </a:solidFill>
                <a:latin typeface="Arial" panose="020B0604020202020204" pitchFamily="34" charset="0"/>
                <a:cs typeface="Arial" panose="020B0604020202020204" pitchFamily="34" charset="0"/>
              </a:rPr>
              <a:t>esarrollo </a:t>
            </a:r>
            <a:r>
              <a:rPr lang="es-MX" altLang="es-CO" sz="1200" dirty="0">
                <a:solidFill>
                  <a:prstClr val="black"/>
                </a:solidFill>
                <a:latin typeface="Arial" panose="020B0604020202020204" pitchFamily="34" charset="0"/>
                <a:cs typeface="Arial" panose="020B0604020202020204" pitchFamily="34" charset="0"/>
              </a:rPr>
              <a:t>de la </a:t>
            </a:r>
            <a:r>
              <a:rPr lang="es-MX" altLang="es-CO" sz="1200" dirty="0" smtClean="0">
                <a:solidFill>
                  <a:prstClr val="black"/>
                </a:solidFill>
                <a:latin typeface="Arial" panose="020B0604020202020204" pitchFamily="34" charset="0"/>
                <a:cs typeface="Arial" panose="020B0604020202020204" pitchFamily="34" charset="0"/>
              </a:rPr>
              <a:t>Ecología </a:t>
            </a:r>
            <a:r>
              <a:rPr lang="es-MX" altLang="es-CO" sz="1200" dirty="0">
                <a:solidFill>
                  <a:prstClr val="black"/>
                </a:solidFill>
                <a:latin typeface="Arial" panose="020B0604020202020204" pitchFamily="34" charset="0"/>
                <a:cs typeface="Arial" panose="020B0604020202020204" pitchFamily="34" charset="0"/>
              </a:rPr>
              <a:t>entre otros consultores de algunos nuevos proyectos, otra cuenta representativa es la cuenta por concepto de servicios con un saldo de $1.012 millones y un porcentaje del 38% se observa también en esta cuenta un incremento por $395 millones especialmente por la cuenta publicidad y propaganda para eventos de la entidad.</a:t>
            </a:r>
          </a:p>
          <a:p>
            <a:pPr marL="0" lvl="1" algn="just">
              <a:defRPr/>
            </a:pPr>
            <a:endParaRPr lang="es-MX"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dirty="0">
              <a:solidFill>
                <a:prstClr val="black"/>
              </a:solidFill>
              <a:latin typeface="Arial" panose="020B0604020202020204" pitchFamily="34" charset="0"/>
              <a:cs typeface="Arial" panose="020B0604020202020204" pitchFamily="34" charset="0"/>
            </a:endParaRPr>
          </a:p>
          <a:p>
            <a:pPr algn="just">
              <a:defRPr/>
            </a:pPr>
            <a:r>
              <a:rPr lang="es-MX" altLang="es-CO" sz="1200" b="1" dirty="0">
                <a:solidFill>
                  <a:prstClr val="black"/>
                </a:solidFill>
                <a:latin typeface="Arial" panose="020B0604020202020204" pitchFamily="34" charset="0"/>
                <a:cs typeface="Arial" panose="020B0604020202020204" pitchFamily="34" charset="0"/>
              </a:rPr>
              <a:t>Gastos no operacionales:</a:t>
            </a:r>
          </a:p>
          <a:p>
            <a:pPr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r>
              <a:rPr lang="es-ES" altLang="es-CO" sz="1200" dirty="0">
                <a:solidFill>
                  <a:srgbClr val="000000"/>
                </a:solidFill>
                <a:latin typeface="Arial" panose="020B0604020202020204" pitchFamily="34" charset="0"/>
                <a:cs typeface="Arial" panose="020B0604020202020204" pitchFamily="34" charset="0"/>
              </a:rPr>
              <a:t>Este rubro presenta un saldo acumulado de $4.076 millones, siendo la cuenta mas representativa la de perdida por método de participación debido a la inversión en e</a:t>
            </a:r>
            <a:r>
              <a:rPr lang="es-CO" altLang="es-CO" sz="1200" dirty="0">
                <a:solidFill>
                  <a:srgbClr val="000000"/>
                </a:solidFill>
                <a:latin typeface="Arial" panose="020B0604020202020204" pitchFamily="34" charset="0"/>
                <a:cs typeface="Arial" panose="020B0604020202020204" pitchFamily="34" charset="0"/>
              </a:rPr>
              <a:t>l Centro de Eventos del Valle del Pacifico ya que la Cámara de Comercio de Cali es accionista del 72%, </a:t>
            </a:r>
            <a:r>
              <a:rPr lang="es-ES" altLang="es-CO" sz="1200" dirty="0">
                <a:solidFill>
                  <a:srgbClr val="000000"/>
                </a:solidFill>
                <a:latin typeface="Arial" panose="020B0604020202020204" pitchFamily="34" charset="0"/>
                <a:cs typeface="Arial" panose="020B0604020202020204" pitchFamily="34" charset="0"/>
              </a:rPr>
              <a:t>lo que impacta desfavorablemente el estado de resultados de la Cámara de Comercio en $2.602  millones.</a:t>
            </a:r>
          </a:p>
        </p:txBody>
      </p:sp>
      <p:sp>
        <p:nvSpPr>
          <p:cNvPr id="10"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financiero</a:t>
            </a:r>
            <a:endParaRPr lang="es-CO" sz="2000" b="1" dirty="0">
              <a:cs typeface="Arial"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1675418362"/>
              </p:ext>
            </p:extLst>
          </p:nvPr>
        </p:nvGraphicFramePr>
        <p:xfrm>
          <a:off x="1115616" y="692696"/>
          <a:ext cx="6616699" cy="1123950"/>
        </p:xfrm>
        <a:graphic>
          <a:graphicData uri="http://schemas.openxmlformats.org/drawingml/2006/table">
            <a:tbl>
              <a:tblPr/>
              <a:tblGrid>
                <a:gridCol w="571226">
                  <a:extLst>
                    <a:ext uri="{9D8B030D-6E8A-4147-A177-3AD203B41FA5}">
                      <a16:colId xmlns:a16="http://schemas.microsoft.com/office/drawing/2014/main" xmlns="" val="20000"/>
                    </a:ext>
                  </a:extLst>
                </a:gridCol>
                <a:gridCol w="2123056">
                  <a:extLst>
                    <a:ext uri="{9D8B030D-6E8A-4147-A177-3AD203B41FA5}">
                      <a16:colId xmlns:a16="http://schemas.microsoft.com/office/drawing/2014/main" xmlns="" val="20001"/>
                    </a:ext>
                  </a:extLst>
                </a:gridCol>
                <a:gridCol w="990125">
                  <a:extLst>
                    <a:ext uri="{9D8B030D-6E8A-4147-A177-3AD203B41FA5}">
                      <a16:colId xmlns:a16="http://schemas.microsoft.com/office/drawing/2014/main" xmlns="" val="20002"/>
                    </a:ext>
                  </a:extLst>
                </a:gridCol>
                <a:gridCol w="1078982">
                  <a:extLst>
                    <a:ext uri="{9D8B030D-6E8A-4147-A177-3AD203B41FA5}">
                      <a16:colId xmlns:a16="http://schemas.microsoft.com/office/drawing/2014/main" xmlns="" val="20003"/>
                    </a:ext>
                  </a:extLst>
                </a:gridCol>
                <a:gridCol w="926655">
                  <a:extLst>
                    <a:ext uri="{9D8B030D-6E8A-4147-A177-3AD203B41FA5}">
                      <a16:colId xmlns:a16="http://schemas.microsoft.com/office/drawing/2014/main" xmlns="" val="20004"/>
                    </a:ext>
                  </a:extLst>
                </a:gridCol>
                <a:gridCol w="926655">
                  <a:extLst>
                    <a:ext uri="{9D8B030D-6E8A-4147-A177-3AD203B41FA5}">
                      <a16:colId xmlns:a16="http://schemas.microsoft.com/office/drawing/2014/main" xmlns="" val="20005"/>
                    </a:ext>
                  </a:extLst>
                </a:gridCol>
              </a:tblGrid>
              <a:tr h="155593">
                <a:tc>
                  <a:txBody>
                    <a:bodyPr/>
                    <a:lstStyle/>
                    <a:p>
                      <a:pPr algn="ctr" fontAlgn="b"/>
                      <a:r>
                        <a:rPr lang="es-CO" sz="1000" b="1" i="0" u="none" strike="noStrike" dirty="0">
                          <a:solidFill>
                            <a:srgbClr val="FFFFFF"/>
                          </a:solidFill>
                          <a:effectLst/>
                          <a:latin typeface="Arial" panose="020B0604020202020204" pitchFamily="34" charset="0"/>
                        </a:rPr>
                        <a:t>CUENTA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dirty="0">
                          <a:solidFill>
                            <a:srgbClr val="FFFFFF"/>
                          </a:solidFill>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Ene-Sept 2015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 - Sept 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VARIACIÓN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55593">
                <a:tc>
                  <a:txBody>
                    <a:bodyPr/>
                    <a:lstStyle/>
                    <a:p>
                      <a:pPr algn="l" fontAlgn="b"/>
                      <a:r>
                        <a:rPr lang="es-CO" sz="1000" b="0" i="0" u="none" strike="noStrike">
                          <a:solidFill>
                            <a:srgbClr val="000000"/>
                          </a:solidFill>
                          <a:effectLst/>
                          <a:latin typeface="Arial" panose="020B0604020202020204" pitchFamily="34" charset="0"/>
                        </a:rPr>
                        <a:t>5205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GASTOS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41.351.316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56.269.676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14.918.360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5593">
                <a:tc>
                  <a:txBody>
                    <a:bodyPr/>
                    <a:lstStyle/>
                    <a:p>
                      <a:pPr algn="l" fontAlgn="b"/>
                      <a:r>
                        <a:rPr lang="es-CO" sz="1000" b="0" i="0" u="none" strike="noStrike" dirty="0">
                          <a:solidFill>
                            <a:srgbClr val="000000"/>
                          </a:solidFill>
                          <a:effectLst/>
                          <a:latin typeface="Arial" panose="020B0604020202020204" pitchFamily="34" charset="0"/>
                        </a:rPr>
                        <a:t>5210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HONORARIOS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1.393.397.777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1.589.691.911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196.294.134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5593">
                <a:tc>
                  <a:txBody>
                    <a:bodyPr/>
                    <a:lstStyle/>
                    <a:p>
                      <a:pPr algn="l" fontAlgn="b"/>
                      <a:r>
                        <a:rPr lang="es-CO" sz="1000" b="0" i="0" u="none" strike="noStrike">
                          <a:solidFill>
                            <a:srgbClr val="000000"/>
                          </a:solidFill>
                          <a:effectLst/>
                          <a:latin typeface="Arial" panose="020B0604020202020204" pitchFamily="34" charset="0"/>
                        </a:rPr>
                        <a:t>5235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SERVICIOS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616.162.828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1.012.068.167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395.905.339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55593">
                <a:tc>
                  <a:txBody>
                    <a:bodyPr/>
                    <a:lstStyle/>
                    <a:p>
                      <a:pPr algn="l" fontAlgn="b"/>
                      <a:r>
                        <a:rPr lang="es-CO" sz="1000" b="0" i="0" u="none" strike="noStrike">
                          <a:solidFill>
                            <a:srgbClr val="000000"/>
                          </a:solidFill>
                          <a:effectLst/>
                          <a:latin typeface="Arial" panose="020B0604020202020204" pitchFamily="34" charset="0"/>
                        </a:rPr>
                        <a:t>5295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DIVERSOS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41.119.400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9.023.078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(32.096.322)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02034">
                <a:tc>
                  <a:txBody>
                    <a:bodyPr/>
                    <a:lstStyle/>
                    <a:p>
                      <a:pPr algn="l" fontAlgn="b"/>
                      <a:r>
                        <a:rPr lang="es-CO" sz="1000" b="1" i="0" u="none" strike="noStrike">
                          <a:solidFill>
                            <a:srgbClr val="FFFFFF"/>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TOTAL GASTOS OPERACIONALES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2.092.031.321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2.667.052.832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dirty="0">
                          <a:solidFill>
                            <a:srgbClr val="FFFFFF"/>
                          </a:solidFill>
                          <a:effectLst/>
                          <a:latin typeface="Arial" panose="020B0604020202020204" pitchFamily="34" charset="0"/>
                        </a:rPr>
                        <a:t>    575.021.511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dirty="0">
                          <a:solidFill>
                            <a:srgbClr val="FFFFFF"/>
                          </a:solidFill>
                          <a:effectLst/>
                          <a:latin typeface="Arial" panose="020B060402020202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5"/>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287257364"/>
              </p:ext>
            </p:extLst>
          </p:nvPr>
        </p:nvGraphicFramePr>
        <p:xfrm>
          <a:off x="822016" y="3933056"/>
          <a:ext cx="7638416" cy="864096"/>
        </p:xfrm>
        <a:graphic>
          <a:graphicData uri="http://schemas.openxmlformats.org/drawingml/2006/table">
            <a:tbl>
              <a:tblPr/>
              <a:tblGrid>
                <a:gridCol w="648071">
                  <a:extLst>
                    <a:ext uri="{9D8B030D-6E8A-4147-A177-3AD203B41FA5}">
                      <a16:colId xmlns:a16="http://schemas.microsoft.com/office/drawing/2014/main" xmlns="" val="20000"/>
                    </a:ext>
                  </a:extLst>
                </a:gridCol>
                <a:gridCol w="2697745">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gridCol w="1168400">
                  <a:extLst>
                    <a:ext uri="{9D8B030D-6E8A-4147-A177-3AD203B41FA5}">
                      <a16:colId xmlns:a16="http://schemas.microsoft.com/office/drawing/2014/main" xmlns="" val="20003"/>
                    </a:ext>
                  </a:extLst>
                </a:gridCol>
                <a:gridCol w="1028700">
                  <a:extLst>
                    <a:ext uri="{9D8B030D-6E8A-4147-A177-3AD203B41FA5}">
                      <a16:colId xmlns:a16="http://schemas.microsoft.com/office/drawing/2014/main" xmlns="" val="20004"/>
                    </a:ext>
                  </a:extLst>
                </a:gridCol>
                <a:gridCol w="927100">
                  <a:extLst>
                    <a:ext uri="{9D8B030D-6E8A-4147-A177-3AD203B41FA5}">
                      <a16:colId xmlns:a16="http://schemas.microsoft.com/office/drawing/2014/main" xmlns="" val="20005"/>
                    </a:ext>
                  </a:extLst>
                </a:gridCol>
              </a:tblGrid>
              <a:tr h="216396">
                <a:tc>
                  <a:txBody>
                    <a:bodyPr/>
                    <a:lstStyle/>
                    <a:p>
                      <a:pPr algn="ctr" fontAlgn="b"/>
                      <a:r>
                        <a:rPr lang="es-CO" sz="1000" b="1" i="0" u="none" strike="noStrike" dirty="0">
                          <a:solidFill>
                            <a:srgbClr val="FFFFFF"/>
                          </a:solidFill>
                          <a:effectLst/>
                          <a:latin typeface="Arial" panose="020B0604020202020204" pitchFamily="34" charset="0"/>
                        </a:rPr>
                        <a:t>CUENTA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dirty="0">
                          <a:solidFill>
                            <a:srgbClr val="FFFFFF"/>
                          </a:solidFill>
                          <a:effectLst/>
                          <a:latin typeface="Arial" panose="020B0604020202020204" pitchFamily="34" charset="0"/>
                        </a:rPr>
                        <a:t>CONCEPTO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Ene-Sept 2015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Ene - Sept 2016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 VARIACIÓN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58400">
                <a:tc>
                  <a:txBody>
                    <a:bodyPr/>
                    <a:lstStyle/>
                    <a:p>
                      <a:pPr algn="l" fontAlgn="b"/>
                      <a:r>
                        <a:rPr lang="es-CO" sz="1000" b="0" i="0" u="none" strike="noStrike">
                          <a:solidFill>
                            <a:srgbClr val="000000"/>
                          </a:solidFill>
                          <a:effectLst/>
                          <a:latin typeface="Arial" panose="020B0604020202020204" pitchFamily="34" charset="0"/>
                        </a:rPr>
                        <a:t>5305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FINANCIEROS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1.393.918.893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1.369.557.347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(24.361.547)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8400">
                <a:tc>
                  <a:txBody>
                    <a:bodyPr/>
                    <a:lstStyle/>
                    <a:p>
                      <a:pPr algn="l" fontAlgn="b"/>
                      <a:r>
                        <a:rPr lang="es-CO" sz="1000" b="0" i="0" u="none" strike="noStrike">
                          <a:solidFill>
                            <a:srgbClr val="000000"/>
                          </a:solidFill>
                          <a:effectLst/>
                          <a:latin typeface="Arial" panose="020B0604020202020204" pitchFamily="34" charset="0"/>
                        </a:rPr>
                        <a:t>5313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PERDIDAS METODOS DE PARTICIPACION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2.104.509.849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2.602.719.156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498.209.307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8400">
                <a:tc>
                  <a:txBody>
                    <a:bodyPr/>
                    <a:lstStyle/>
                    <a:p>
                      <a:pPr algn="l" fontAlgn="b"/>
                      <a:r>
                        <a:rPr lang="es-CO" sz="1000" b="0" i="0" u="none" strike="noStrike">
                          <a:solidFill>
                            <a:srgbClr val="000000"/>
                          </a:solidFill>
                          <a:effectLst/>
                          <a:latin typeface="Arial" panose="020B0604020202020204" pitchFamily="34" charset="0"/>
                        </a:rPr>
                        <a:t>5315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GASTOS EXTRAORDINARIO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93.527.522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103.985.612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10.458.090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58400">
                <a:tc>
                  <a:txBody>
                    <a:bodyPr/>
                    <a:lstStyle/>
                    <a:p>
                      <a:pPr algn="l" fontAlgn="b"/>
                      <a:r>
                        <a:rPr lang="es-CO" sz="1000" b="1" i="0" u="none" strike="noStrike">
                          <a:solidFill>
                            <a:srgbClr val="FFFFFF"/>
                          </a:solidFill>
                          <a:effectLst/>
                          <a:latin typeface="Arial" panose="020B0604020202020204" pitchFamily="34" charset="0"/>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GASTOS NO OPERACIONALES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dirty="0">
                          <a:solidFill>
                            <a:srgbClr val="FFFFFF"/>
                          </a:solidFill>
                          <a:effectLst/>
                          <a:latin typeface="Arial" panose="020B0604020202020204" pitchFamily="34" charset="0"/>
                        </a:rPr>
                        <a:t>       3.591.956.264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dirty="0">
                          <a:solidFill>
                            <a:srgbClr val="FFFFFF"/>
                          </a:solidFill>
                          <a:effectLst/>
                          <a:latin typeface="Arial" panose="020B0604020202020204" pitchFamily="34" charset="0"/>
                        </a:rPr>
                        <a:t>       4.076.262.114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dirty="0">
                          <a:solidFill>
                            <a:srgbClr val="FFFFFF"/>
                          </a:solidFill>
                          <a:effectLst/>
                          <a:latin typeface="Arial" panose="020B0604020202020204" pitchFamily="34" charset="0"/>
                        </a:rPr>
                        <a:t>       484.305.850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dirty="0">
                          <a:solidFill>
                            <a:srgbClr val="FFFFFF"/>
                          </a:solidFill>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776319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18</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9" name="8 Rectángulo"/>
          <p:cNvSpPr/>
          <p:nvPr/>
        </p:nvSpPr>
        <p:spPr>
          <a:xfrm>
            <a:off x="251520" y="692696"/>
            <a:ext cx="8568952" cy="5078313"/>
          </a:xfrm>
          <a:prstGeom prst="rect">
            <a:avLst/>
          </a:prstGeom>
        </p:spPr>
        <p:txBody>
          <a:bodyPr wrap="square">
            <a:spAutoFit/>
          </a:bodyPr>
          <a:lstStyle/>
          <a:p>
            <a:pPr marL="0" lvl="1" algn="just">
              <a:defRPr/>
            </a:pPr>
            <a:r>
              <a:rPr lang="es-ES" sz="1200" b="1" dirty="0">
                <a:solidFill>
                  <a:prstClr val="black"/>
                </a:solidFill>
                <a:latin typeface="Arial" panose="020B0604020202020204" pitchFamily="34" charset="0"/>
                <a:cs typeface="Arial" panose="020B0604020202020204" pitchFamily="34" charset="0"/>
              </a:rPr>
              <a:t>Análisis cumplimiento  presupuestal de los </a:t>
            </a:r>
            <a:r>
              <a:rPr lang="es-ES" sz="1200" b="1" dirty="0" smtClean="0">
                <a:solidFill>
                  <a:prstClr val="black"/>
                </a:solidFill>
                <a:latin typeface="Arial" panose="020B0604020202020204" pitchFamily="34" charset="0"/>
                <a:cs typeface="Arial" panose="020B0604020202020204" pitchFamily="34" charset="0"/>
              </a:rPr>
              <a:t>ingresos. </a:t>
            </a:r>
            <a:endParaRPr lang="es-ES" sz="1200" b="1"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latin typeface="Arial" panose="020B0604020202020204" pitchFamily="34" charset="0"/>
                <a:cs typeface="Arial" panose="020B0604020202020204" pitchFamily="34" charset="0"/>
              </a:rPr>
              <a:t>Los ingresos  totales presupuestados del año 2016 fueron de $53.522 millones y al mes de septiembre de 2016 $49.762 millones siendo el ejecutado $41.685 millones, que equivalen al 78%, el cual esta por debajo de lo proyectado que esta </a:t>
            </a:r>
            <a:r>
              <a:rPr lang="es-MX" altLang="es-CO" sz="1200" dirty="0" smtClean="0">
                <a:solidFill>
                  <a:prstClr val="black"/>
                </a:solidFill>
                <a:latin typeface="Arial" panose="020B0604020202020204" pitchFamily="34" charset="0"/>
                <a:cs typeface="Arial" panose="020B0604020202020204" pitchFamily="34" charset="0"/>
              </a:rPr>
              <a:t>en el </a:t>
            </a:r>
            <a:r>
              <a:rPr lang="es-MX" altLang="es-CO" sz="1200" dirty="0">
                <a:solidFill>
                  <a:prstClr val="black"/>
                </a:solidFill>
                <a:latin typeface="Arial" panose="020B0604020202020204" pitchFamily="34" charset="0"/>
                <a:cs typeface="Arial" panose="020B0604020202020204" pitchFamily="34" charset="0"/>
              </a:rPr>
              <a:t>93%.</a:t>
            </a: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r>
              <a:rPr lang="es-ES" sz="1200" b="1" dirty="0" smtClean="0">
                <a:solidFill>
                  <a:prstClr val="black"/>
                </a:solidFill>
                <a:latin typeface="Arial" panose="020B0604020202020204" pitchFamily="34" charset="0"/>
                <a:cs typeface="Arial" panose="020B0604020202020204" pitchFamily="34" charset="0"/>
              </a:rPr>
              <a:t>Acumulación </a:t>
            </a:r>
            <a:r>
              <a:rPr lang="es-ES" sz="1200" b="1" dirty="0">
                <a:solidFill>
                  <a:prstClr val="black"/>
                </a:solidFill>
                <a:latin typeface="Arial" panose="020B0604020202020204" pitchFamily="34" charset="0"/>
                <a:cs typeface="Arial" panose="020B0604020202020204" pitchFamily="34" charset="0"/>
              </a:rPr>
              <a:t>real y </a:t>
            </a:r>
            <a:r>
              <a:rPr lang="es-ES" sz="1200" b="1" dirty="0" smtClean="0">
                <a:solidFill>
                  <a:prstClr val="black"/>
                </a:solidFill>
                <a:latin typeface="Arial" panose="020B0604020202020204" pitchFamily="34" charset="0"/>
                <a:cs typeface="Arial" panose="020B0604020202020204" pitchFamily="34" charset="0"/>
              </a:rPr>
              <a:t>presupuestal.</a:t>
            </a: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r>
              <a:rPr lang="es-ES" altLang="es-CO" sz="1200" dirty="0">
                <a:solidFill>
                  <a:prstClr val="black"/>
                </a:solidFill>
                <a:latin typeface="Arial" panose="020B0604020202020204" pitchFamily="34" charset="0"/>
                <a:cs typeface="Arial" panose="020B0604020202020204" pitchFamily="34" charset="0"/>
              </a:rPr>
              <a:t>A continuación se detalla el presupuesto mensual y acumulado del año 2016 y su ejecución real mensual  acumulada con el porcentaje de cumplimiento mensual.</a:t>
            </a:r>
          </a:p>
          <a:p>
            <a:pPr marL="0" lvl="1" algn="just">
              <a:defRPr/>
            </a:pPr>
            <a:r>
              <a:rPr lang="es-ES" altLang="es-CO" sz="1200" dirty="0">
                <a:solidFill>
                  <a:prstClr val="black"/>
                </a:solidFill>
                <a:latin typeface="Arial" panose="020B0604020202020204" pitchFamily="34" charset="0"/>
                <a:cs typeface="Arial" panose="020B0604020202020204" pitchFamily="34" charset="0"/>
              </a:rPr>
              <a:t> </a:t>
            </a: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cs typeface="Arial" pitchFamily="34" charset="0"/>
              </a:rPr>
              <a:t> </a:t>
            </a:r>
            <a:endParaRPr lang="es-ES" sz="1200" dirty="0">
              <a:solidFill>
                <a:prstClr val="black"/>
              </a:solidFill>
              <a:latin typeface="Arial" panose="020B0604020202020204" pitchFamily="34" charset="0"/>
              <a:cs typeface="Arial" panose="020B0604020202020204" pitchFamily="34" charset="0"/>
            </a:endParaRPr>
          </a:p>
        </p:txBody>
      </p:sp>
      <p:sp>
        <p:nvSpPr>
          <p:cNvPr id="11" name="Título 1"/>
          <p:cNvSpPr>
            <a:spLocks noGrp="1"/>
          </p:cNvSpPr>
          <p:nvPr>
            <p:ph type="title"/>
          </p:nvPr>
        </p:nvSpPr>
        <p:spPr>
          <a:xfrm>
            <a:off x="590872" y="217618"/>
            <a:ext cx="8229600" cy="475078"/>
          </a:xfrm>
        </p:spPr>
        <p:txBody>
          <a:bodyPr>
            <a:normAutofit/>
          </a:bodyPr>
          <a:lstStyle/>
          <a:p>
            <a:pPr algn="r"/>
            <a:r>
              <a:rPr lang="es-ES_tradnl" sz="2000" b="1" dirty="0">
                <a:latin typeface="Arial" panose="020B0604020202020204" pitchFamily="34" charset="0"/>
                <a:cs typeface="Arial" panose="020B0604020202020204" pitchFamily="34" charset="0"/>
              </a:rPr>
              <a:t>IV. Análisis y cumplimiento presupuestal </a:t>
            </a:r>
            <a:endParaRPr lang="es-CO" sz="2000" b="1" dirty="0">
              <a:cs typeface="Arial"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1351264871"/>
              </p:ext>
            </p:extLst>
          </p:nvPr>
        </p:nvGraphicFramePr>
        <p:xfrm>
          <a:off x="556102" y="3501008"/>
          <a:ext cx="7975600" cy="1943100"/>
        </p:xfrm>
        <a:graphic>
          <a:graphicData uri="http://schemas.openxmlformats.org/drawingml/2006/table">
            <a:tbl>
              <a:tblPr/>
              <a:tblGrid>
                <a:gridCol w="1066375">
                  <a:extLst>
                    <a:ext uri="{9D8B030D-6E8A-4147-A177-3AD203B41FA5}">
                      <a16:colId xmlns:a16="http://schemas.microsoft.com/office/drawing/2014/main" xmlns="" val="20000"/>
                    </a:ext>
                  </a:extLst>
                </a:gridCol>
                <a:gridCol w="863256">
                  <a:extLst>
                    <a:ext uri="{9D8B030D-6E8A-4147-A177-3AD203B41FA5}">
                      <a16:colId xmlns:a16="http://schemas.microsoft.com/office/drawing/2014/main" xmlns="" val="20001"/>
                    </a:ext>
                  </a:extLst>
                </a:gridCol>
                <a:gridCol w="914036">
                  <a:extLst>
                    <a:ext uri="{9D8B030D-6E8A-4147-A177-3AD203B41FA5}">
                      <a16:colId xmlns:a16="http://schemas.microsoft.com/office/drawing/2014/main" xmlns="" val="20002"/>
                    </a:ext>
                  </a:extLst>
                </a:gridCol>
                <a:gridCol w="1094939">
                  <a:extLst>
                    <a:ext uri="{9D8B030D-6E8A-4147-A177-3AD203B41FA5}">
                      <a16:colId xmlns:a16="http://schemas.microsoft.com/office/drawing/2014/main" xmlns="" val="20003"/>
                    </a:ext>
                  </a:extLst>
                </a:gridCol>
                <a:gridCol w="1028291">
                  <a:extLst>
                    <a:ext uri="{9D8B030D-6E8A-4147-A177-3AD203B41FA5}">
                      <a16:colId xmlns:a16="http://schemas.microsoft.com/office/drawing/2014/main" xmlns="" val="20004"/>
                    </a:ext>
                  </a:extLst>
                </a:gridCol>
                <a:gridCol w="1053681">
                  <a:extLst>
                    <a:ext uri="{9D8B030D-6E8A-4147-A177-3AD203B41FA5}">
                      <a16:colId xmlns:a16="http://schemas.microsoft.com/office/drawing/2014/main" xmlns="" val="20005"/>
                    </a:ext>
                  </a:extLst>
                </a:gridCol>
                <a:gridCol w="1040986">
                  <a:extLst>
                    <a:ext uri="{9D8B030D-6E8A-4147-A177-3AD203B41FA5}">
                      <a16:colId xmlns:a16="http://schemas.microsoft.com/office/drawing/2014/main" xmlns="" val="20006"/>
                    </a:ext>
                  </a:extLst>
                </a:gridCol>
                <a:gridCol w="914036">
                  <a:extLst>
                    <a:ext uri="{9D8B030D-6E8A-4147-A177-3AD203B41FA5}">
                      <a16:colId xmlns:a16="http://schemas.microsoft.com/office/drawing/2014/main" xmlns="" val="20007"/>
                    </a:ext>
                  </a:extLst>
                </a:gridCol>
              </a:tblGrid>
              <a:tr h="161925">
                <a:tc rowSpan="2">
                  <a:txBody>
                    <a:bodyPr/>
                    <a:lstStyle/>
                    <a:p>
                      <a:pPr algn="ctr" fontAlgn="ctr"/>
                      <a:r>
                        <a:rPr lang="es-CO" sz="1000" b="1" i="0" u="none" strike="noStrike" dirty="0">
                          <a:solidFill>
                            <a:srgbClr val="FFFFFF"/>
                          </a:solidFill>
                          <a:effectLst/>
                          <a:latin typeface="Arial" panose="020B0604020202020204" pitchFamily="34" charset="0"/>
                        </a:rPr>
                        <a:t>INGRESOS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a:solidFill>
                            <a:srgbClr val="FFFFFF"/>
                          </a:solidFill>
                          <a:effectLst/>
                          <a:latin typeface="Arial" panose="020B0604020202020204" pitchFamily="34" charset="0"/>
                        </a:rPr>
                        <a:t>REAL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ACUMLACION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PRESUPUESTO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ACUMULACION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CUMPLIMIENTO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CUMPLIMIENTO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DIFERENCIA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61925">
                <a:tc vMerge="1">
                  <a:txBody>
                    <a:bodyPr/>
                    <a:lstStyle/>
                    <a:p>
                      <a:endParaRPr lang="es-CO"/>
                    </a:p>
                  </a:txBody>
                  <a:tcPr/>
                </a:tc>
                <a:tc vMerge="1">
                  <a:txBody>
                    <a:bodyPr/>
                    <a:lstStyle/>
                    <a:p>
                      <a:endParaRPr lang="es-CO"/>
                    </a:p>
                  </a:txBody>
                  <a:tcPr/>
                </a:tc>
                <a:tc>
                  <a:txBody>
                    <a:bodyPr/>
                    <a:lstStyle/>
                    <a:p>
                      <a:pPr algn="ctr" fontAlgn="b"/>
                      <a:r>
                        <a:rPr lang="es-CO" sz="1000" b="1" i="0" u="none" strike="noStrike">
                          <a:solidFill>
                            <a:srgbClr val="FFFFFF"/>
                          </a:solidFill>
                          <a:effectLst/>
                          <a:latin typeface="Arial" panose="020B0604020202020204" pitchFamily="34" charset="0"/>
                        </a:rPr>
                        <a:t>REAL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PRESUPUESTO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MENSUAL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ACUMULADO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INGRESO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1"/>
                  </a:ext>
                </a:extLst>
              </a:tr>
              <a:tr h="161925">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MENSUAL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2"/>
                  </a:ext>
                </a:extLst>
              </a:tr>
              <a:tr h="161925">
                <a:tc>
                  <a:txBody>
                    <a:bodyPr/>
                    <a:lstStyle/>
                    <a:p>
                      <a:pPr algn="l" fontAlgn="b"/>
                      <a:r>
                        <a:rPr lang="es-CO" sz="1000" b="1" i="0" u="none" strike="noStrike">
                          <a:solidFill>
                            <a:srgbClr val="000000"/>
                          </a:solidFill>
                          <a:effectLst/>
                          <a:latin typeface="Arial" panose="020B0604020202020204" pitchFamily="34" charset="0"/>
                        </a:rPr>
                        <a:t>ENERO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1.336.953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1.336.953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6.308.489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6.308.489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21,19%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(4.971.536)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1925">
                <a:tc>
                  <a:txBody>
                    <a:bodyPr/>
                    <a:lstStyle/>
                    <a:p>
                      <a:pPr algn="l" fontAlgn="b"/>
                      <a:r>
                        <a:rPr lang="es-CO" sz="1000" b="1" i="0" u="none" strike="noStrike">
                          <a:solidFill>
                            <a:srgbClr val="000000"/>
                          </a:solidFill>
                          <a:effectLst/>
                          <a:latin typeface="Arial" panose="020B0604020202020204" pitchFamily="34" charset="0"/>
                        </a:rPr>
                        <a:t>FEBRERO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2.786.508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4.123.461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2.511.704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8.820.193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110,94%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274.804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1925">
                <a:tc>
                  <a:txBody>
                    <a:bodyPr/>
                    <a:lstStyle/>
                    <a:p>
                      <a:pPr algn="l" fontAlgn="b"/>
                      <a:r>
                        <a:rPr lang="es-CO" sz="1000" b="1" i="0" u="none" strike="noStrike">
                          <a:solidFill>
                            <a:srgbClr val="000000"/>
                          </a:solidFill>
                          <a:effectLst/>
                          <a:latin typeface="Arial" panose="020B0604020202020204" pitchFamily="34" charset="0"/>
                        </a:rPr>
                        <a:t>MARZO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$ 23.684.461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27.807.922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24.258.927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33.079.120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97,63%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(574.466)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1925">
                <a:tc>
                  <a:txBody>
                    <a:bodyPr/>
                    <a:lstStyle/>
                    <a:p>
                      <a:pPr algn="l" fontAlgn="b"/>
                      <a:r>
                        <a:rPr lang="es-CO" sz="1000" b="1" i="0" u="none" strike="noStrike">
                          <a:solidFill>
                            <a:srgbClr val="000000"/>
                          </a:solidFill>
                          <a:effectLst/>
                          <a:latin typeface="Arial" panose="020B0604020202020204" pitchFamily="34" charset="0"/>
                        </a:rPr>
                        <a:t>ABRIL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4.502.679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32.310.601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5.544.386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38.623.506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81,21%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(1.041.706)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1925">
                <a:tc>
                  <a:txBody>
                    <a:bodyPr/>
                    <a:lstStyle/>
                    <a:p>
                      <a:pPr algn="l" fontAlgn="b"/>
                      <a:r>
                        <a:rPr lang="es-CO" sz="1000" b="1" i="0" u="none" strike="noStrike">
                          <a:solidFill>
                            <a:srgbClr val="000000"/>
                          </a:solidFill>
                          <a:effectLst/>
                          <a:latin typeface="Arial" panose="020B0604020202020204" pitchFamily="34" charset="0"/>
                        </a:rPr>
                        <a:t>MAYO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2.776.172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35.086.773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2.569.116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41.192.622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108,06%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207.056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1925">
                <a:tc>
                  <a:txBody>
                    <a:bodyPr/>
                    <a:lstStyle/>
                    <a:p>
                      <a:pPr algn="l" fontAlgn="b"/>
                      <a:r>
                        <a:rPr lang="es-CO" sz="1000" b="1" i="0" u="none" strike="noStrike">
                          <a:solidFill>
                            <a:srgbClr val="000000"/>
                          </a:solidFill>
                          <a:effectLst/>
                          <a:latin typeface="Arial" panose="020B0604020202020204" pitchFamily="34" charset="0"/>
                        </a:rPr>
                        <a:t>JUNIO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2.106.924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37.193.697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2.488.055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43.680.676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84,68%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(381.130)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61925">
                <a:tc>
                  <a:txBody>
                    <a:bodyPr/>
                    <a:lstStyle/>
                    <a:p>
                      <a:pPr algn="l" fontAlgn="b"/>
                      <a:r>
                        <a:rPr lang="es-CO" sz="1000" b="1" i="0" u="none" strike="noStrike" dirty="0">
                          <a:solidFill>
                            <a:srgbClr val="000000"/>
                          </a:solidFill>
                          <a:effectLst/>
                          <a:latin typeface="Arial" panose="020B0604020202020204" pitchFamily="34" charset="0"/>
                        </a:rPr>
                        <a:t>JULIO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1.534.815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38.728.512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2.188.642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45.869.318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70,13%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(653.827)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1925">
                <a:tc>
                  <a:txBody>
                    <a:bodyPr/>
                    <a:lstStyle/>
                    <a:p>
                      <a:pPr algn="l" fontAlgn="b"/>
                      <a:r>
                        <a:rPr lang="es-CO" sz="1000" b="1" i="0" u="none" strike="noStrike">
                          <a:solidFill>
                            <a:srgbClr val="000000"/>
                          </a:solidFill>
                          <a:effectLst/>
                          <a:latin typeface="Arial" panose="020B0604020202020204" pitchFamily="34" charset="0"/>
                        </a:rPr>
                        <a:t>AGOSTO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1.527.374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40.255.886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1.961.420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47.830.738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77,87%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(434.046)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1925">
                <a:tc>
                  <a:txBody>
                    <a:bodyPr/>
                    <a:lstStyle/>
                    <a:p>
                      <a:pPr algn="l" fontAlgn="b"/>
                      <a:r>
                        <a:rPr lang="es-CO" sz="1000" b="1" i="0" u="none" strike="noStrike" dirty="0">
                          <a:solidFill>
                            <a:srgbClr val="000000"/>
                          </a:solidFill>
                          <a:effectLst/>
                          <a:latin typeface="Arial" panose="020B0604020202020204" pitchFamily="34" charset="0"/>
                        </a:rPr>
                        <a:t>SEPTIEMBRE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1.429.493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41.685.379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1.931.761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      49.762.499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74,00%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dirty="0">
                          <a:solidFill>
                            <a:srgbClr val="000000"/>
                          </a:solidFill>
                          <a:effectLst/>
                          <a:latin typeface="Arial" panose="020B0604020202020204" pitchFamily="34" charset="0"/>
                        </a:rPr>
                        <a:t> $      (502.268)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graphicFrame>
        <p:nvGraphicFramePr>
          <p:cNvPr id="17" name="Tabla 16"/>
          <p:cNvGraphicFramePr>
            <a:graphicFrameLocks noGrp="1"/>
          </p:cNvGraphicFramePr>
          <p:nvPr>
            <p:extLst>
              <p:ext uri="{D42A27DB-BD31-4B8C-83A1-F6EECF244321}">
                <p14:modId xmlns:p14="http://schemas.microsoft.com/office/powerpoint/2010/main" val="292359655"/>
              </p:ext>
            </p:extLst>
          </p:nvPr>
        </p:nvGraphicFramePr>
        <p:xfrm>
          <a:off x="1309960" y="1772816"/>
          <a:ext cx="6502400" cy="628650"/>
        </p:xfrm>
        <a:graphic>
          <a:graphicData uri="http://schemas.openxmlformats.org/drawingml/2006/table">
            <a:tbl>
              <a:tblPr/>
              <a:tblGrid>
                <a:gridCol w="1094840">
                  <a:extLst>
                    <a:ext uri="{9D8B030D-6E8A-4147-A177-3AD203B41FA5}">
                      <a16:colId xmlns:a16="http://schemas.microsoft.com/office/drawing/2014/main" xmlns="" val="20000"/>
                    </a:ext>
                  </a:extLst>
                </a:gridCol>
                <a:gridCol w="1028198">
                  <a:extLst>
                    <a:ext uri="{9D8B030D-6E8A-4147-A177-3AD203B41FA5}">
                      <a16:colId xmlns:a16="http://schemas.microsoft.com/office/drawing/2014/main" xmlns="" val="20001"/>
                    </a:ext>
                  </a:extLst>
                </a:gridCol>
                <a:gridCol w="1053586">
                  <a:extLst>
                    <a:ext uri="{9D8B030D-6E8A-4147-A177-3AD203B41FA5}">
                      <a16:colId xmlns:a16="http://schemas.microsoft.com/office/drawing/2014/main" xmlns="" val="20002"/>
                    </a:ext>
                  </a:extLst>
                </a:gridCol>
                <a:gridCol w="990117">
                  <a:extLst>
                    <a:ext uri="{9D8B030D-6E8A-4147-A177-3AD203B41FA5}">
                      <a16:colId xmlns:a16="http://schemas.microsoft.com/office/drawing/2014/main" xmlns="" val="20003"/>
                    </a:ext>
                  </a:extLst>
                </a:gridCol>
                <a:gridCol w="812403">
                  <a:extLst>
                    <a:ext uri="{9D8B030D-6E8A-4147-A177-3AD203B41FA5}">
                      <a16:colId xmlns:a16="http://schemas.microsoft.com/office/drawing/2014/main" xmlns="" val="20004"/>
                    </a:ext>
                  </a:extLst>
                </a:gridCol>
                <a:gridCol w="761628">
                  <a:extLst>
                    <a:ext uri="{9D8B030D-6E8A-4147-A177-3AD203B41FA5}">
                      <a16:colId xmlns:a16="http://schemas.microsoft.com/office/drawing/2014/main" xmlns="" val="20005"/>
                    </a:ext>
                  </a:extLst>
                </a:gridCol>
                <a:gridCol w="761628">
                  <a:extLst>
                    <a:ext uri="{9D8B030D-6E8A-4147-A177-3AD203B41FA5}">
                      <a16:colId xmlns:a16="http://schemas.microsoft.com/office/drawing/2014/main" xmlns="" val="20006"/>
                    </a:ext>
                  </a:extLst>
                </a:gridCol>
              </a:tblGrid>
              <a:tr h="427636">
                <a:tc>
                  <a:txBody>
                    <a:bodyPr/>
                    <a:lstStyle/>
                    <a:p>
                      <a:pPr algn="ctr" fontAlgn="ctr"/>
                      <a:r>
                        <a:rPr lang="es-CO" sz="1000" b="1" i="0" u="none" strike="noStrike" dirty="0">
                          <a:solidFill>
                            <a:srgbClr val="FFFFFF"/>
                          </a:solidFill>
                          <a:effectLst/>
                          <a:latin typeface="Arial" panose="020B0604020202020204" pitchFamily="34" charset="0"/>
                        </a:rPr>
                        <a:t>Cuenta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dirty="0">
                          <a:solidFill>
                            <a:srgbClr val="FFFFFF"/>
                          </a:solidFill>
                          <a:effectLst/>
                          <a:latin typeface="Arial" panose="020B0604020202020204" pitchFamily="34" charset="0"/>
                        </a:rPr>
                        <a:t>Presupuesto Anual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1000" b="1" i="0" u="none" strike="noStrike" dirty="0">
                          <a:solidFill>
                            <a:srgbClr val="FFFFFF"/>
                          </a:solidFill>
                          <a:effectLst/>
                          <a:latin typeface="Arial" panose="020B0604020202020204" pitchFamily="34" charset="0"/>
                        </a:rPr>
                        <a:t>Por ejecutar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dirty="0">
                          <a:solidFill>
                            <a:srgbClr val="FFFFFF"/>
                          </a:solidFill>
                          <a:effectLst/>
                          <a:latin typeface="Arial" panose="020B0604020202020204" pitchFamily="34" charset="0"/>
                        </a:rPr>
                        <a:t>presupuesto acumulado 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dirty="0">
                          <a:solidFill>
                            <a:srgbClr val="FFFFFF"/>
                          </a:solidFill>
                          <a:effectLst/>
                          <a:latin typeface="Arial" panose="020B0604020202020204" pitchFamily="34" charset="0"/>
                        </a:rPr>
                        <a:t>% presupuesto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dirty="0">
                          <a:solidFill>
                            <a:srgbClr val="FFFFFF"/>
                          </a:solidFill>
                          <a:effectLst/>
                          <a:latin typeface="Arial" panose="020B0604020202020204" pitchFamily="34" charset="0"/>
                        </a:rPr>
                        <a:t>Ejecución a 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%ejecución Vs Ppto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48364">
                <a:tc>
                  <a:txBody>
                    <a:bodyPr/>
                    <a:lstStyle/>
                    <a:p>
                      <a:pPr algn="l" fontAlgn="b"/>
                      <a:r>
                        <a:rPr lang="es-CO" sz="1000" b="0" i="0" u="none" strike="noStrike">
                          <a:solidFill>
                            <a:srgbClr val="000000"/>
                          </a:solidFill>
                          <a:effectLst/>
                          <a:latin typeface="Arial" panose="020B0604020202020204" pitchFamily="34" charset="0"/>
                        </a:rPr>
                        <a:t>Total Ingresos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CO" sz="1000" b="0" i="0" u="none" strike="noStrike">
                          <a:solidFill>
                            <a:srgbClr val="000000"/>
                          </a:solidFill>
                          <a:effectLst/>
                          <a:latin typeface="Arial" panose="020B0604020202020204" pitchFamily="34" charset="0"/>
                        </a:rPr>
                        <a:t>        53.522.278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000" b="0" i="0" u="none" strike="noStrike">
                          <a:solidFill>
                            <a:srgbClr val="000000"/>
                          </a:solidFill>
                          <a:effectLst/>
                          <a:latin typeface="Arial" panose="020B0604020202020204" pitchFamily="34" charset="0"/>
                        </a:rPr>
                        <a:t>         11.836.899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       49.762.499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CO" sz="1000" b="0" i="0" u="none" strike="noStrike">
                          <a:solidFill>
                            <a:srgbClr val="000000"/>
                          </a:solidFill>
                          <a:effectLst/>
                          <a:latin typeface="Arial" panose="020B0604020202020204" pitchFamily="34" charset="0"/>
                        </a:rPr>
                        <a:t>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CO" sz="1000" b="0" i="0" u="none" strike="noStrike">
                          <a:solidFill>
                            <a:srgbClr val="000000"/>
                          </a:solidFill>
                          <a:effectLst/>
                          <a:latin typeface="Arial" panose="020B0604020202020204" pitchFamily="34" charset="0"/>
                        </a:rPr>
                        <a:t> 41.685.379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CO" sz="1000" b="0" i="0" u="none" strike="noStrike" dirty="0">
                          <a:solidFill>
                            <a:srgbClr val="000000"/>
                          </a:solidFill>
                          <a:effectLst/>
                          <a:latin typeface="Arial" panose="020B0604020202020204" pitchFamily="34" charset="0"/>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91493747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4716016" y="1268760"/>
            <a:ext cx="4248472" cy="720080"/>
          </a:xfrm>
          <a:noFill/>
          <a:ln>
            <a:noFill/>
          </a:ln>
          <a:effectLst/>
        </p:spPr>
        <p:txBody>
          <a:bodyPr>
            <a:noAutofit/>
          </a:bodyPr>
          <a:lstStyle/>
          <a:p>
            <a:pPr marL="0" indent="0" algn="ctr">
              <a:buNone/>
              <a:defRPr/>
            </a:pPr>
            <a:r>
              <a:rPr lang="es-CO" sz="2000" b="1" dirty="0">
                <a:latin typeface="Arial" panose="020B0604020202020204" pitchFamily="34" charset="0"/>
                <a:cs typeface="Arial" panose="020B0604020202020204" pitchFamily="34" charset="0"/>
              </a:rPr>
              <a:t>CAMARA DE COMERCIO DE CALI</a:t>
            </a:r>
            <a:endParaRPr lang="es-CO" sz="1800" b="1" dirty="0">
              <a:solidFill>
                <a:schemeClr val="bg1"/>
              </a:solidFill>
            </a:endParaRPr>
          </a:p>
          <a:p>
            <a:pPr algn="r">
              <a:defRPr/>
            </a:pPr>
            <a:endParaRPr lang="es-CO" sz="2200" dirty="0">
              <a:solidFill>
                <a:schemeClr val="bg1"/>
              </a:solidFill>
            </a:endParaRPr>
          </a:p>
          <a:p>
            <a:pPr marL="0" indent="0" algn="r">
              <a:buNone/>
              <a:defRPr/>
            </a:pPr>
            <a:endParaRPr lang="es-CO" sz="2200" dirty="0">
              <a:solidFill>
                <a:schemeClr val="bg1"/>
              </a:solidFill>
            </a:endParaRPr>
          </a:p>
          <a:p>
            <a:pPr marL="0" indent="0" algn="r">
              <a:buNone/>
              <a:defRPr/>
            </a:pPr>
            <a:endParaRPr lang="es-CO" sz="2200" dirty="0"/>
          </a:p>
          <a:p>
            <a:pPr marL="0" indent="0" algn="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t>1</a:t>
            </a:fld>
            <a:endParaRPr lang="es-CO" dirty="0"/>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34229"/>
            <a:ext cx="4346184" cy="309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658729" y="3933353"/>
            <a:ext cx="3743325" cy="14398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altLang="es-CO" sz="1600" b="1" dirty="0">
                <a:latin typeface="Arial" panose="020B0604020202020204" pitchFamily="34" charset="0"/>
                <a:cs typeface="Arial" panose="020B0604020202020204" pitchFamily="34" charset="0"/>
              </a:rPr>
              <a:t>CPAAI - Cabrera International, S.A.</a:t>
            </a:r>
          </a:p>
          <a:p>
            <a:pPr marL="0" indent="0" algn="ctr">
              <a:buNone/>
            </a:pPr>
            <a:r>
              <a:rPr lang="es-MX" altLang="es-CO" sz="1600" dirty="0">
                <a:latin typeface="Arial" panose="020B0604020202020204" pitchFamily="34" charset="0"/>
                <a:cs typeface="Arial" panose="020B0604020202020204" pitchFamily="34" charset="0"/>
              </a:rPr>
              <a:t>Revisores Fiscales</a:t>
            </a:r>
          </a:p>
          <a:p>
            <a:pPr marL="0" indent="0" algn="ctr">
              <a:buNone/>
            </a:pPr>
            <a:r>
              <a:rPr lang="es-MX" altLang="es-CO" sz="1600" dirty="0">
                <a:latin typeface="Arial" panose="020B0604020202020204" pitchFamily="34" charset="0"/>
                <a:cs typeface="Arial" panose="020B0604020202020204" pitchFamily="34" charset="0"/>
              </a:rPr>
              <a:t>Diciembre 31 de 2016</a:t>
            </a:r>
          </a:p>
          <a:p>
            <a:pPr marL="0" indent="0" algn="ctr">
              <a:buNone/>
            </a:pPr>
            <a:r>
              <a:rPr lang="es-MX" altLang="es-CO" sz="1600" dirty="0">
                <a:latin typeface="Arial" panose="020B0604020202020204" pitchFamily="34" charset="0"/>
                <a:cs typeface="Arial" panose="020B0604020202020204" pitchFamily="34" charset="0"/>
              </a:rPr>
              <a:t>(Cali - Colombia)</a:t>
            </a:r>
            <a:endParaRPr lang="es-ES" altLang="es-CO" sz="1600" dirty="0">
              <a:latin typeface="Arial" panose="020B0604020202020204" pitchFamily="34" charset="0"/>
              <a:cs typeface="Arial" panose="020B0604020202020204" pitchFamily="34" charset="0"/>
            </a:endParaRPr>
          </a:p>
        </p:txBody>
      </p:sp>
      <p:sp>
        <p:nvSpPr>
          <p:cNvPr id="2" name="1 Rectángulo"/>
          <p:cNvSpPr/>
          <p:nvPr/>
        </p:nvSpPr>
        <p:spPr>
          <a:xfrm>
            <a:off x="4788024" y="2149230"/>
            <a:ext cx="4176464" cy="1495794"/>
          </a:xfrm>
          <a:prstGeom prst="rect">
            <a:avLst/>
          </a:prstGeom>
        </p:spPr>
        <p:txBody>
          <a:bodyPr wrap="square" lIns="0" tIns="0" rIns="0" bIns="0">
            <a:spAutoFit/>
          </a:bodyPr>
          <a:lstStyle/>
          <a:p>
            <a:pPr lvl="0" algn="ctr">
              <a:spcBef>
                <a:spcPct val="20000"/>
              </a:spcBef>
              <a:defRPr/>
            </a:pPr>
            <a:r>
              <a:rPr lang="es-CO" altLang="es-CO" b="1" dirty="0">
                <a:latin typeface="Arial" panose="020B0604020202020204" pitchFamily="34" charset="0"/>
                <a:cs typeface="Arial" panose="020B0604020202020204" pitchFamily="34" charset="0"/>
              </a:rPr>
              <a:t>Informe </a:t>
            </a:r>
            <a:r>
              <a:rPr lang="es-CO" altLang="es-CO" b="1" dirty="0" smtClean="0">
                <a:latin typeface="Arial" panose="020B0604020202020204" pitchFamily="34" charset="0"/>
                <a:cs typeface="Arial" panose="020B0604020202020204" pitchFamily="34" charset="0"/>
              </a:rPr>
              <a:t>de visita de </a:t>
            </a:r>
            <a:r>
              <a:rPr lang="es-CO" altLang="es-CO" b="1" dirty="0">
                <a:latin typeface="Arial" panose="020B0604020202020204" pitchFamily="34" charset="0"/>
                <a:cs typeface="Arial" panose="020B0604020202020204" pitchFamily="34" charset="0"/>
              </a:rPr>
              <a:t>auditoría financiera </a:t>
            </a:r>
          </a:p>
          <a:p>
            <a:pPr lvl="0" algn="ctr">
              <a:spcBef>
                <a:spcPct val="20000"/>
              </a:spcBef>
              <a:defRPr/>
            </a:pPr>
            <a:r>
              <a:rPr lang="es-CO" altLang="es-CO" b="1" dirty="0">
                <a:latin typeface="Arial" panose="020B0604020202020204" pitchFamily="34" charset="0"/>
                <a:cs typeface="Arial" panose="020B0604020202020204" pitchFamily="34" charset="0"/>
              </a:rPr>
              <a:t>y otros aspectos de control interno </a:t>
            </a:r>
          </a:p>
          <a:p>
            <a:pPr lvl="0" algn="ctr">
              <a:spcBef>
                <a:spcPct val="20000"/>
              </a:spcBef>
              <a:defRPr/>
            </a:pPr>
            <a:r>
              <a:rPr lang="es-CO" altLang="es-CO" b="1" dirty="0">
                <a:latin typeface="Arial" panose="020B0604020202020204" pitchFamily="34" charset="0"/>
                <a:cs typeface="Arial" panose="020B0604020202020204" pitchFamily="34" charset="0"/>
              </a:rPr>
              <a:t>con corte al 30 de septiembre 2016</a:t>
            </a:r>
          </a:p>
          <a:p>
            <a:pPr algn="ctr"/>
            <a:endParaRPr lang="es-CO" altLang="es-CO"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88971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19</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9" name="8 Rectángulo"/>
          <p:cNvSpPr/>
          <p:nvPr/>
        </p:nvSpPr>
        <p:spPr>
          <a:xfrm>
            <a:off x="323528" y="692696"/>
            <a:ext cx="8496944" cy="3970318"/>
          </a:xfrm>
          <a:prstGeom prst="rect">
            <a:avLst/>
          </a:prstGeom>
        </p:spPr>
        <p:txBody>
          <a:bodyPr wrap="square">
            <a:spAutoFit/>
          </a:bodyPr>
          <a:lstStyle/>
          <a:p>
            <a:pPr marL="0" lvl="1" algn="just">
              <a:defRPr/>
            </a:pPr>
            <a:r>
              <a:rPr lang="es-ES" sz="1200" b="1" dirty="0">
                <a:solidFill>
                  <a:prstClr val="black"/>
                </a:solidFill>
                <a:latin typeface="Arial" panose="020B0604020202020204" pitchFamily="34" charset="0"/>
                <a:cs typeface="Arial" panose="020B0604020202020204" pitchFamily="34" charset="0"/>
              </a:rPr>
              <a:t>Análisis cumplimiento  presupuestal de los gastos </a:t>
            </a:r>
          </a:p>
          <a:p>
            <a:pPr marL="0" lvl="1" algn="just">
              <a:defRPr/>
            </a:pPr>
            <a:endParaRPr lang="es-ES"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latin typeface="Arial" panose="020B0604020202020204" pitchFamily="34" charset="0"/>
                <a:cs typeface="Arial" panose="020B0604020202020204" pitchFamily="34" charset="0"/>
              </a:rPr>
              <a:t>Los gastos </a:t>
            </a:r>
            <a:r>
              <a:rPr lang="es-MX" altLang="es-CO" sz="1200" dirty="0" smtClean="0">
                <a:solidFill>
                  <a:prstClr val="black"/>
                </a:solidFill>
                <a:latin typeface="Arial" panose="020B0604020202020204" pitchFamily="34" charset="0"/>
                <a:cs typeface="Arial" panose="020B0604020202020204" pitchFamily="34" charset="0"/>
              </a:rPr>
              <a:t>totales </a:t>
            </a:r>
            <a:r>
              <a:rPr lang="es-MX" altLang="es-CO" sz="1200" dirty="0">
                <a:solidFill>
                  <a:prstClr val="black"/>
                </a:solidFill>
                <a:latin typeface="Arial" panose="020B0604020202020204" pitchFamily="34" charset="0"/>
                <a:cs typeface="Arial" panose="020B0604020202020204" pitchFamily="34" charset="0"/>
              </a:rPr>
              <a:t>presupuestados del año 2016 fueron de $41.848 millones y al mes de septiembre de </a:t>
            </a:r>
            <a:r>
              <a:rPr lang="es-MX" altLang="es-CO" sz="1200" dirty="0" smtClean="0">
                <a:solidFill>
                  <a:prstClr val="black"/>
                </a:solidFill>
                <a:latin typeface="Arial" panose="020B0604020202020204" pitchFamily="34" charset="0"/>
                <a:cs typeface="Arial" panose="020B0604020202020204" pitchFamily="34" charset="0"/>
              </a:rPr>
              <a:t>2016 de </a:t>
            </a:r>
            <a:r>
              <a:rPr lang="es-MX" altLang="es-CO" sz="1200" dirty="0">
                <a:solidFill>
                  <a:prstClr val="black"/>
                </a:solidFill>
                <a:latin typeface="Arial" panose="020B0604020202020204" pitchFamily="34" charset="0"/>
                <a:cs typeface="Arial" panose="020B0604020202020204" pitchFamily="34" charset="0"/>
              </a:rPr>
              <a:t>$31.786 millones siendo el ejecutado $28.381 millones, que equivalen al 68%, el cual esta por debajo de lo esperado que es el 76%. </a:t>
            </a:r>
            <a:r>
              <a:rPr lang="es-MX" altLang="es-CO" sz="1200" dirty="0" smtClean="0">
                <a:latin typeface="Arial" panose="020B0604020202020204" pitchFamily="34" charset="0"/>
                <a:cs typeface="Arial" panose="020B0604020202020204" pitchFamily="34" charset="0"/>
              </a:rPr>
              <a:t>el </a:t>
            </a:r>
            <a:r>
              <a:rPr lang="es-MX" altLang="es-CO" sz="1200" dirty="0">
                <a:latin typeface="Arial" panose="020B0604020202020204" pitchFamily="34" charset="0"/>
                <a:cs typeface="Arial" panose="020B0604020202020204" pitchFamily="34" charset="0"/>
              </a:rPr>
              <a:t>cual indica que la entidad ha ejecutado el total de sus gastos de manera eficiente durante el periodo enero a septiembre del 2016.</a:t>
            </a: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cs typeface="Arial" pitchFamily="34" charset="0"/>
              </a:rPr>
              <a:t> </a:t>
            </a:r>
            <a:endParaRPr lang="es-ES" sz="1200" dirty="0">
              <a:solidFill>
                <a:prstClr val="black"/>
              </a:solidFill>
              <a:latin typeface="Arial" panose="020B0604020202020204" pitchFamily="34" charset="0"/>
              <a:cs typeface="Arial" panose="020B0604020202020204" pitchFamily="34" charset="0"/>
            </a:endParaRPr>
          </a:p>
        </p:txBody>
      </p:sp>
      <p:sp>
        <p:nvSpPr>
          <p:cNvPr id="11" name="Título 1"/>
          <p:cNvSpPr>
            <a:spLocks noGrp="1"/>
          </p:cNvSpPr>
          <p:nvPr>
            <p:ph type="title"/>
          </p:nvPr>
        </p:nvSpPr>
        <p:spPr>
          <a:xfrm>
            <a:off x="590872" y="217618"/>
            <a:ext cx="8229600" cy="475078"/>
          </a:xfrm>
        </p:spPr>
        <p:txBody>
          <a:bodyPr>
            <a:normAutofit/>
          </a:bodyPr>
          <a:lstStyle/>
          <a:p>
            <a:pPr algn="r"/>
            <a:r>
              <a:rPr lang="es-ES_tradnl" sz="2000" b="1" dirty="0">
                <a:latin typeface="Arial" panose="020B0604020202020204" pitchFamily="34" charset="0"/>
                <a:cs typeface="Arial" panose="020B0604020202020204" pitchFamily="34" charset="0"/>
              </a:rPr>
              <a:t>IV. Análisis y cumplimiento presupuestal</a:t>
            </a:r>
            <a:r>
              <a:rPr lang="es-ES_tradnl" sz="2400" b="1" dirty="0">
                <a:latin typeface="Arial" panose="020B0604020202020204" pitchFamily="34" charset="0"/>
                <a:cs typeface="Arial" panose="020B0604020202020204" pitchFamily="34" charset="0"/>
              </a:rPr>
              <a:t> </a:t>
            </a:r>
            <a:r>
              <a:rPr lang="es-ES_tradnl" sz="2400" dirty="0">
                <a:latin typeface="Arial" panose="020B0604020202020204" pitchFamily="34" charset="0"/>
                <a:cs typeface="Arial" panose="020B0604020202020204" pitchFamily="34" charset="0"/>
              </a:rPr>
              <a:t> </a:t>
            </a:r>
            <a:endParaRPr lang="es-CO" b="1" dirty="0">
              <a:cs typeface="Arial"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064165457"/>
              </p:ext>
            </p:extLst>
          </p:nvPr>
        </p:nvGraphicFramePr>
        <p:xfrm>
          <a:off x="1479375" y="2032645"/>
          <a:ext cx="6477001" cy="676275"/>
        </p:xfrm>
        <a:graphic>
          <a:graphicData uri="http://schemas.openxmlformats.org/drawingml/2006/table">
            <a:tbl>
              <a:tblPr/>
              <a:tblGrid>
                <a:gridCol w="1094838">
                  <a:extLst>
                    <a:ext uri="{9D8B030D-6E8A-4147-A177-3AD203B41FA5}">
                      <a16:colId xmlns:a16="http://schemas.microsoft.com/office/drawing/2014/main" xmlns="" val="20000"/>
                    </a:ext>
                  </a:extLst>
                </a:gridCol>
                <a:gridCol w="1028196">
                  <a:extLst>
                    <a:ext uri="{9D8B030D-6E8A-4147-A177-3AD203B41FA5}">
                      <a16:colId xmlns:a16="http://schemas.microsoft.com/office/drawing/2014/main" xmlns="" val="20001"/>
                    </a:ext>
                  </a:extLst>
                </a:gridCol>
                <a:gridCol w="1028196">
                  <a:extLst>
                    <a:ext uri="{9D8B030D-6E8A-4147-A177-3AD203B41FA5}">
                      <a16:colId xmlns:a16="http://schemas.microsoft.com/office/drawing/2014/main" xmlns="" val="20002"/>
                    </a:ext>
                  </a:extLst>
                </a:gridCol>
                <a:gridCol w="990115">
                  <a:extLst>
                    <a:ext uri="{9D8B030D-6E8A-4147-A177-3AD203B41FA5}">
                      <a16:colId xmlns:a16="http://schemas.microsoft.com/office/drawing/2014/main" xmlns="" val="20003"/>
                    </a:ext>
                  </a:extLst>
                </a:gridCol>
                <a:gridCol w="812402">
                  <a:extLst>
                    <a:ext uri="{9D8B030D-6E8A-4147-A177-3AD203B41FA5}">
                      <a16:colId xmlns:a16="http://schemas.microsoft.com/office/drawing/2014/main" xmlns="" val="20004"/>
                    </a:ext>
                  </a:extLst>
                </a:gridCol>
                <a:gridCol w="761627">
                  <a:extLst>
                    <a:ext uri="{9D8B030D-6E8A-4147-A177-3AD203B41FA5}">
                      <a16:colId xmlns:a16="http://schemas.microsoft.com/office/drawing/2014/main" xmlns="" val="20005"/>
                    </a:ext>
                  </a:extLst>
                </a:gridCol>
                <a:gridCol w="761627">
                  <a:extLst>
                    <a:ext uri="{9D8B030D-6E8A-4147-A177-3AD203B41FA5}">
                      <a16:colId xmlns:a16="http://schemas.microsoft.com/office/drawing/2014/main" xmlns="" val="20006"/>
                    </a:ext>
                  </a:extLst>
                </a:gridCol>
              </a:tblGrid>
              <a:tr h="485775">
                <a:tc>
                  <a:txBody>
                    <a:bodyPr/>
                    <a:lstStyle/>
                    <a:p>
                      <a:pPr algn="ctr" fontAlgn="ctr"/>
                      <a:r>
                        <a:rPr lang="es-CO" sz="1000" b="1" i="0" u="none" strike="noStrike" dirty="0">
                          <a:solidFill>
                            <a:srgbClr val="FFFFFF"/>
                          </a:solidFill>
                          <a:effectLst/>
                          <a:latin typeface="Arial" panose="020B0604020202020204" pitchFamily="34" charset="0"/>
                        </a:rPr>
                        <a:t>Cuenta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dirty="0">
                          <a:solidFill>
                            <a:srgbClr val="FFFFFF"/>
                          </a:solidFill>
                          <a:effectLst/>
                          <a:latin typeface="Arial" panose="020B0604020202020204" pitchFamily="34" charset="0"/>
                        </a:rPr>
                        <a:t>Presupuesto Anual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1000" b="1" i="0" u="none" strike="noStrike">
                          <a:solidFill>
                            <a:srgbClr val="FFFFFF"/>
                          </a:solidFill>
                          <a:effectLst/>
                          <a:latin typeface="Arial" panose="020B0604020202020204" pitchFamily="34" charset="0"/>
                        </a:rPr>
                        <a:t>Por ejecutar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dirty="0">
                          <a:solidFill>
                            <a:srgbClr val="FFFFFF"/>
                          </a:solidFill>
                          <a:effectLst/>
                          <a:latin typeface="Arial" panose="020B0604020202020204" pitchFamily="34" charset="0"/>
                        </a:rPr>
                        <a:t>presupuesto acumulado 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 presupuesto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ejecucion a 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1000" b="1" i="0" u="none" strike="noStrike">
                          <a:solidFill>
                            <a:srgbClr val="FFFFFF"/>
                          </a:solidFill>
                          <a:effectLst/>
                          <a:latin typeface="Arial" panose="020B0604020202020204" pitchFamily="34" charset="0"/>
                        </a:rPr>
                        <a:t>%ejecución Vs Ppto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90500">
                <a:tc>
                  <a:txBody>
                    <a:bodyPr/>
                    <a:lstStyle/>
                    <a:p>
                      <a:pPr algn="l" fontAlgn="b"/>
                      <a:r>
                        <a:rPr lang="es-CO" sz="1000" b="0" i="0" u="none" strike="noStrike">
                          <a:solidFill>
                            <a:srgbClr val="000000"/>
                          </a:solidFill>
                          <a:effectLst/>
                          <a:latin typeface="Arial" panose="020B0604020202020204" pitchFamily="34" charset="0"/>
                        </a:rPr>
                        <a:t>Total gastos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CO" sz="1000" b="0" i="0" u="none" strike="noStrike">
                          <a:solidFill>
                            <a:srgbClr val="000000"/>
                          </a:solidFill>
                          <a:effectLst/>
                          <a:latin typeface="Arial" panose="020B0604020202020204" pitchFamily="34" charset="0"/>
                        </a:rPr>
                        <a:t>        41.848.407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000" b="0" i="0" u="none" strike="noStrike">
                          <a:solidFill>
                            <a:srgbClr val="000000"/>
                          </a:solidFill>
                          <a:effectLst/>
                          <a:latin typeface="Arial" panose="020B0604020202020204" pitchFamily="34" charset="0"/>
                        </a:rPr>
                        <a:t>        13.467.495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solidFill>
                            <a:srgbClr val="000000"/>
                          </a:solidFill>
                          <a:effectLst/>
                          <a:latin typeface="Arial" panose="020B0604020202020204" pitchFamily="34" charset="0"/>
                        </a:rPr>
                        <a:t>       31.786.736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CO" sz="1000" b="0" i="0" u="none" strike="noStrike">
                          <a:solidFill>
                            <a:srgbClr val="000000"/>
                          </a:solidFill>
                          <a:effectLst/>
                          <a:latin typeface="Arial" panose="020B0604020202020204"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CO" sz="1000" b="0" i="0" u="none" strike="noStrike">
                          <a:solidFill>
                            <a:srgbClr val="000000"/>
                          </a:solidFill>
                          <a:effectLst/>
                          <a:latin typeface="Arial" panose="020B0604020202020204" pitchFamily="34" charset="0"/>
                        </a:rPr>
                        <a:t> 28.380.913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dirty="0">
                          <a:solidFill>
                            <a:srgbClr val="000000"/>
                          </a:solidFill>
                          <a:effectLst/>
                          <a:latin typeface="Arial" panose="020B0604020202020204" pitchFamily="34" charset="0"/>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927919293"/>
              </p:ext>
            </p:extLst>
          </p:nvPr>
        </p:nvGraphicFramePr>
        <p:xfrm>
          <a:off x="457199" y="2924944"/>
          <a:ext cx="8229602" cy="700208"/>
        </p:xfrm>
        <a:graphic>
          <a:graphicData uri="http://schemas.openxmlformats.org/drawingml/2006/table">
            <a:tbl>
              <a:tblPr/>
              <a:tblGrid>
                <a:gridCol w="717133">
                  <a:extLst>
                    <a:ext uri="{9D8B030D-6E8A-4147-A177-3AD203B41FA5}">
                      <a16:colId xmlns:a16="http://schemas.microsoft.com/office/drawing/2014/main" xmlns="" val="20000"/>
                    </a:ext>
                  </a:extLst>
                </a:gridCol>
                <a:gridCol w="859066">
                  <a:extLst>
                    <a:ext uri="{9D8B030D-6E8A-4147-A177-3AD203B41FA5}">
                      <a16:colId xmlns:a16="http://schemas.microsoft.com/office/drawing/2014/main" xmlns="" val="20001"/>
                    </a:ext>
                  </a:extLst>
                </a:gridCol>
                <a:gridCol w="806775">
                  <a:extLst>
                    <a:ext uri="{9D8B030D-6E8A-4147-A177-3AD203B41FA5}">
                      <a16:colId xmlns:a16="http://schemas.microsoft.com/office/drawing/2014/main" xmlns="" val="20002"/>
                    </a:ext>
                  </a:extLst>
                </a:gridCol>
                <a:gridCol w="799304">
                  <a:extLst>
                    <a:ext uri="{9D8B030D-6E8A-4147-A177-3AD203B41FA5}">
                      <a16:colId xmlns:a16="http://schemas.microsoft.com/office/drawing/2014/main" xmlns="" val="20003"/>
                    </a:ext>
                  </a:extLst>
                </a:gridCol>
                <a:gridCol w="829185">
                  <a:extLst>
                    <a:ext uri="{9D8B030D-6E8A-4147-A177-3AD203B41FA5}">
                      <a16:colId xmlns:a16="http://schemas.microsoft.com/office/drawing/2014/main" xmlns="" val="20004"/>
                    </a:ext>
                  </a:extLst>
                </a:gridCol>
                <a:gridCol w="649902">
                  <a:extLst>
                    <a:ext uri="{9D8B030D-6E8A-4147-A177-3AD203B41FA5}">
                      <a16:colId xmlns:a16="http://schemas.microsoft.com/office/drawing/2014/main" xmlns="" val="20005"/>
                    </a:ext>
                  </a:extLst>
                </a:gridCol>
                <a:gridCol w="577691">
                  <a:extLst>
                    <a:ext uri="{9D8B030D-6E8A-4147-A177-3AD203B41FA5}">
                      <a16:colId xmlns:a16="http://schemas.microsoft.com/office/drawing/2014/main" xmlns="" val="20006"/>
                    </a:ext>
                  </a:extLst>
                </a:gridCol>
                <a:gridCol w="577691">
                  <a:extLst>
                    <a:ext uri="{9D8B030D-6E8A-4147-A177-3AD203B41FA5}">
                      <a16:colId xmlns:a16="http://schemas.microsoft.com/office/drawing/2014/main" xmlns="" val="20007"/>
                    </a:ext>
                  </a:extLst>
                </a:gridCol>
                <a:gridCol w="577691">
                  <a:extLst>
                    <a:ext uri="{9D8B030D-6E8A-4147-A177-3AD203B41FA5}">
                      <a16:colId xmlns:a16="http://schemas.microsoft.com/office/drawing/2014/main" xmlns="" val="20008"/>
                    </a:ext>
                  </a:extLst>
                </a:gridCol>
                <a:gridCol w="577691">
                  <a:extLst>
                    <a:ext uri="{9D8B030D-6E8A-4147-A177-3AD203B41FA5}">
                      <a16:colId xmlns:a16="http://schemas.microsoft.com/office/drawing/2014/main" xmlns="" val="20009"/>
                    </a:ext>
                  </a:extLst>
                </a:gridCol>
                <a:gridCol w="607571">
                  <a:extLst>
                    <a:ext uri="{9D8B030D-6E8A-4147-A177-3AD203B41FA5}">
                      <a16:colId xmlns:a16="http://schemas.microsoft.com/office/drawing/2014/main" xmlns="" val="20010"/>
                    </a:ext>
                  </a:extLst>
                </a:gridCol>
                <a:gridCol w="649902">
                  <a:extLst>
                    <a:ext uri="{9D8B030D-6E8A-4147-A177-3AD203B41FA5}">
                      <a16:colId xmlns:a16="http://schemas.microsoft.com/office/drawing/2014/main" xmlns="" val="20011"/>
                    </a:ext>
                  </a:extLst>
                </a:gridCol>
              </a:tblGrid>
              <a:tr h="149629">
                <a:tc>
                  <a:txBody>
                    <a:bodyPr/>
                    <a:lstStyle/>
                    <a:p>
                      <a:pPr algn="l" fontAlgn="b"/>
                      <a:r>
                        <a:rPr lang="es-CO" sz="800" b="0" i="0" u="none" strike="noStrike" dirty="0">
                          <a:solidFill>
                            <a:srgbClr val="000000"/>
                          </a:solidFill>
                          <a:effectLst/>
                          <a:latin typeface="Arial" panose="020B0604020202020204" pitchFamily="34" charset="0"/>
                        </a:rPr>
                        <a:t>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0" i="0" u="none" strike="noStrike">
                          <a:solidFill>
                            <a:srgbClr val="000000"/>
                          </a:solidFill>
                          <a:effectLst/>
                          <a:latin typeface="Arial" panose="020B0604020202020204" pitchFamily="34" charset="0"/>
                        </a:rPr>
                        <a:t>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Enero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Febrero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Marzo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Abril</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Mayo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Junio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Julio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Agosto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Septiembre</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ctr"/>
                      <a:r>
                        <a:rPr lang="es-CO" sz="800" b="1" i="0" u="none" strike="noStrike">
                          <a:solidFill>
                            <a:srgbClr val="FFFFFF"/>
                          </a:solidFill>
                          <a:effectLst/>
                          <a:latin typeface="Arial" panose="020B0604020202020204" pitchFamily="34" charset="0"/>
                        </a:rPr>
                        <a:t>Total</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49629">
                <a:tc rowSpan="2">
                  <a:txBody>
                    <a:bodyPr/>
                    <a:lstStyle/>
                    <a:p>
                      <a:pPr algn="ctr" fontAlgn="ctr"/>
                      <a:r>
                        <a:rPr lang="es-CO" sz="800" b="0" i="0" u="none" strike="noStrike">
                          <a:solidFill>
                            <a:srgbClr val="FFFFFF"/>
                          </a:solidFill>
                          <a:effectLst/>
                          <a:latin typeface="Arial" panose="020B0604020202020204" pitchFamily="34" charset="0"/>
                        </a:rPr>
                        <a:t>Total de gastos</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800" b="0" i="0" u="none" strike="noStrike">
                          <a:solidFill>
                            <a:srgbClr val="FFFFFF"/>
                          </a:solidFill>
                          <a:effectLst/>
                          <a:latin typeface="Arial" panose="020B0604020202020204" pitchFamily="34" charset="0"/>
                        </a:rPr>
                        <a:t>ejecucion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800" b="0" i="0" u="none" strike="noStrike" dirty="0">
                          <a:solidFill>
                            <a:srgbClr val="000000"/>
                          </a:solidFill>
                          <a:effectLst/>
                          <a:latin typeface="Arial" panose="020B0604020202020204" pitchFamily="34" charset="0"/>
                        </a:rPr>
                        <a:t>          2.331.282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2.803.346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3.229.192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3.501.079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3.365.510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3.455.203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3.401.321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3.166.259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3.127.720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28.380.913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49629">
                <a:tc vMerge="1">
                  <a:txBody>
                    <a:bodyPr/>
                    <a:lstStyle/>
                    <a:p>
                      <a:endParaRPr lang="es-CO"/>
                    </a:p>
                  </a:txBody>
                  <a:tcPr/>
                </a:tc>
                <a:tc>
                  <a:txBody>
                    <a:bodyPr/>
                    <a:lstStyle/>
                    <a:p>
                      <a:pPr algn="l" fontAlgn="ctr"/>
                      <a:r>
                        <a:rPr lang="es-CO" sz="800" b="0" i="0" u="none" strike="noStrike">
                          <a:solidFill>
                            <a:srgbClr val="FFFFFF"/>
                          </a:solidFill>
                          <a:effectLst/>
                          <a:latin typeface="Arial" panose="020B0604020202020204" pitchFamily="34" charset="0"/>
                        </a:rPr>
                        <a:t>presupuesto</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800" b="0" i="0" u="none" strike="noStrike">
                          <a:solidFill>
                            <a:srgbClr val="000000"/>
                          </a:solidFill>
                          <a:effectLst/>
                          <a:latin typeface="Arial" panose="020B0604020202020204" pitchFamily="34" charset="0"/>
                        </a:rPr>
                        <a:t>          2.389.488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3.493.986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3.453.320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4.216.185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3.815.884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4.064.568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3.138.302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3.624.649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800" b="0" i="0" u="none" strike="noStrike">
                          <a:solidFill>
                            <a:srgbClr val="000000"/>
                          </a:solidFill>
                          <a:effectLst/>
                          <a:latin typeface="Arial" panose="020B0604020202020204" pitchFamily="34" charset="0"/>
                        </a:rPr>
                        <a:t>   3.590.354 </a:t>
                      </a:r>
                    </a:p>
                  </a:txBody>
                  <a:tcPr marL="7481" marR="7481" marT="7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800" b="0" i="0" u="none" strike="noStrike">
                          <a:solidFill>
                            <a:srgbClr val="000000"/>
                          </a:solidFill>
                          <a:effectLst/>
                          <a:latin typeface="Arial" panose="020B0604020202020204" pitchFamily="34" charset="0"/>
                        </a:rPr>
                        <a:t>   31.786.736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49629">
                <a:tc>
                  <a:txBody>
                    <a:bodyPr/>
                    <a:lstStyle/>
                    <a:p>
                      <a:pPr algn="l" fontAlgn="b"/>
                      <a:endParaRPr lang="es-CO" sz="800" b="0" i="0" u="none" strike="noStrike">
                        <a:solidFill>
                          <a:srgbClr val="000000"/>
                        </a:solidFill>
                        <a:effectLst/>
                        <a:latin typeface="Arial" panose="020B0604020202020204" pitchFamily="34" charset="0"/>
                      </a:endParaRPr>
                    </a:p>
                  </a:txBody>
                  <a:tcPr marL="7481" marR="7481" marT="748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O" sz="800" b="1" i="0" u="none" strike="noStrike">
                          <a:solidFill>
                            <a:srgbClr val="FFFFFF"/>
                          </a:solidFill>
                          <a:effectLst/>
                          <a:latin typeface="Arial" panose="020B0604020202020204" pitchFamily="34" charset="0"/>
                        </a:rPr>
                        <a:t>Diferencia</a:t>
                      </a:r>
                    </a:p>
                  </a:txBody>
                  <a:tcPr marL="7481" marR="7481" marT="748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(58.206)</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(690.641)</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(224.128)</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(715.105)</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(450.373)</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(609.365)</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263.019 </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(458.389)</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a:solidFill>
                            <a:srgbClr val="FFFFFF"/>
                          </a:solidFill>
                          <a:effectLst/>
                          <a:latin typeface="Arial" panose="020B0604020202020204" pitchFamily="34" charset="0"/>
                        </a:rPr>
                        <a:t> $  (462.634)</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800" b="1" i="0" u="none" strike="noStrike" dirty="0">
                          <a:solidFill>
                            <a:srgbClr val="FFFFFF"/>
                          </a:solidFill>
                          <a:effectLst/>
                          <a:latin typeface="Arial" panose="020B0604020202020204" pitchFamily="34" charset="0"/>
                        </a:rPr>
                        <a:t> $ (3.405.823)</a:t>
                      </a:r>
                    </a:p>
                  </a:txBody>
                  <a:tcPr marL="7481" marR="7481" marT="7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71152209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20</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62880" y="226735"/>
            <a:ext cx="8229600" cy="393953"/>
          </a:xfrm>
        </p:spPr>
        <p:txBody>
          <a:bodyPr>
            <a:normAutofit fontScale="90000"/>
          </a:bodyPr>
          <a:lstStyle/>
          <a:p>
            <a:pPr algn="r"/>
            <a:r>
              <a:rPr lang="es-ES_tradnl" sz="2200" b="1" dirty="0">
                <a:solidFill>
                  <a:srgbClr val="000000"/>
                </a:solidFill>
                <a:latin typeface="Arial" panose="020B0604020202020204" pitchFamily="34" charset="0"/>
                <a:cs typeface="Arial" panose="020B0604020202020204" pitchFamily="34" charset="0"/>
              </a:rPr>
              <a:t>V. Seguimiento Informes Anteriores</a:t>
            </a:r>
            <a:endParaRPr lang="es-CO" sz="2200" b="1" dirty="0">
              <a:latin typeface="Arial" panose="020B0604020202020204" pitchFamily="34" charset="0"/>
              <a:cs typeface="Arial" panose="020B0604020202020204" pitchFamily="34" charset="0"/>
            </a:endParaRPr>
          </a:p>
        </p:txBody>
      </p:sp>
      <p:sp>
        <p:nvSpPr>
          <p:cNvPr id="10" name="2 Marcador de contenido"/>
          <p:cNvSpPr>
            <a:spLocks noGrp="1"/>
          </p:cNvSpPr>
          <p:nvPr>
            <p:ph idx="1"/>
          </p:nvPr>
        </p:nvSpPr>
        <p:spPr>
          <a:xfrm>
            <a:off x="251520" y="692696"/>
            <a:ext cx="8640960" cy="5000625"/>
          </a:xfrm>
        </p:spPr>
        <p:txBody>
          <a:bodyPr>
            <a:normAutofit/>
          </a:bodyPr>
          <a:lstStyle/>
          <a:p>
            <a:pPr marL="0" indent="0" algn="just">
              <a:buFontTx/>
              <a:buNone/>
            </a:pPr>
            <a:r>
              <a:rPr lang="es-CO" sz="1200" dirty="0">
                <a:solidFill>
                  <a:srgbClr val="000000"/>
                </a:solidFill>
                <a:latin typeface="Arial" panose="020B0604020202020204" pitchFamily="34" charset="0"/>
                <a:cs typeface="Arial" panose="020B0604020202020204" pitchFamily="34" charset="0"/>
              </a:rPr>
              <a:t>Los siguientes aspectos mencionados en nuestros informes anteriores, aún no han sido adoptados o están en proceso de adopción por la administración:</a:t>
            </a:r>
          </a:p>
          <a:p>
            <a:pPr marL="0" indent="0">
              <a:buFontTx/>
              <a:buNone/>
            </a:pPr>
            <a:endParaRPr lang="es-ES" sz="1200" dirty="0">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532227646"/>
              </p:ext>
            </p:extLst>
          </p:nvPr>
        </p:nvGraphicFramePr>
        <p:xfrm>
          <a:off x="323529" y="1196751"/>
          <a:ext cx="8499376" cy="4768193"/>
        </p:xfrm>
        <a:graphic>
          <a:graphicData uri="http://schemas.openxmlformats.org/drawingml/2006/table">
            <a:tbl>
              <a:tblPr firstRow="1" bandRow="1">
                <a:tableStyleId>{5C22544A-7EE6-4342-B048-85BDC9FD1C3A}</a:tableStyleId>
              </a:tblPr>
              <a:tblGrid>
                <a:gridCol w="4392487">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2954761">
                  <a:extLst>
                    <a:ext uri="{9D8B030D-6E8A-4147-A177-3AD203B41FA5}">
                      <a16:colId xmlns:a16="http://schemas.microsoft.com/office/drawing/2014/main" xmlns="" val="20002"/>
                    </a:ext>
                  </a:extLst>
                </a:gridCol>
              </a:tblGrid>
              <a:tr h="414287">
                <a:tc>
                  <a:txBody>
                    <a:bodyPr/>
                    <a:lstStyle/>
                    <a:p>
                      <a:pPr algn="ctr"/>
                      <a:r>
                        <a:rPr lang="es-CO" sz="1000" b="1" dirty="0">
                          <a:solidFill>
                            <a:schemeClr val="bg1"/>
                          </a:solidFill>
                          <a:latin typeface="Arial" panose="020B0604020202020204" pitchFamily="34" charset="0"/>
                          <a:cs typeface="Arial" panose="020B0604020202020204" pitchFamily="34" charset="0"/>
                        </a:rPr>
                        <a:t>OPORTUNIDAD</a:t>
                      </a:r>
                      <a:r>
                        <a:rPr lang="es-CO" sz="1000" b="1" baseline="0" dirty="0">
                          <a:solidFill>
                            <a:schemeClr val="bg1"/>
                          </a:solidFill>
                          <a:latin typeface="Arial" panose="020B0604020202020204" pitchFamily="34" charset="0"/>
                          <a:cs typeface="Arial" panose="020B0604020202020204" pitchFamily="34" charset="0"/>
                        </a:rPr>
                        <a:t> DE MEJORA</a:t>
                      </a:r>
                      <a:endParaRPr lang="es-CO" sz="1000" b="1" dirty="0">
                        <a:solidFill>
                          <a:schemeClr val="bg1"/>
                        </a:solidFill>
                        <a:latin typeface="Arial" panose="020B0604020202020204" pitchFamily="34" charset="0"/>
                        <a:cs typeface="Arial" panose="020B0604020202020204" pitchFamily="34" charset="0"/>
                      </a:endParaRP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ESTADO</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OBSERVACIONES</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1457922">
                <a:tc>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es-CO" sz="1000" b="1" dirty="0">
                          <a:latin typeface="Arial" pitchFamily="34" charset="0"/>
                          <a:cs typeface="Arial" pitchFamily="34" charset="0"/>
                        </a:rPr>
                        <a:t>Sena</a:t>
                      </a:r>
                    </a:p>
                    <a:p>
                      <a:pPr marL="0" marR="0" indent="0" algn="just" defTabSz="914400" rtl="0" eaLnBrk="1" fontAlgn="b" latinLnBrk="0" hangingPunct="1">
                        <a:lnSpc>
                          <a:spcPct val="100000"/>
                        </a:lnSpc>
                        <a:spcBef>
                          <a:spcPts val="0"/>
                        </a:spcBef>
                        <a:spcAft>
                          <a:spcPts val="0"/>
                        </a:spcAft>
                        <a:buClrTx/>
                        <a:buSzTx/>
                        <a:buFontTx/>
                        <a:buNone/>
                        <a:tabLst/>
                        <a:defRPr/>
                      </a:pPr>
                      <a:r>
                        <a:rPr lang="es-ES" sz="1000" dirty="0">
                          <a:latin typeface="Arial" panose="020B0604020202020204" pitchFamily="34" charset="0"/>
                          <a:cs typeface="Arial" panose="020B0604020202020204" pitchFamily="34" charset="0"/>
                        </a:rPr>
                        <a:t>Al verificar la planta de personal de la entidad, se pudo establecer que a la fecha de nuestra </a:t>
                      </a:r>
                      <a:r>
                        <a:rPr lang="es-ES" sz="1000" dirty="0" smtClean="0">
                          <a:latin typeface="Arial" panose="020B0604020202020204" pitchFamily="34" charset="0"/>
                          <a:cs typeface="Arial" panose="020B0604020202020204" pitchFamily="34" charset="0"/>
                        </a:rPr>
                        <a:t>visita </a:t>
                      </a:r>
                      <a:r>
                        <a:rPr lang="es-ES" sz="1000" dirty="0">
                          <a:latin typeface="Arial" panose="020B0604020202020204" pitchFamily="34" charset="0"/>
                          <a:cs typeface="Arial" panose="020B0604020202020204" pitchFamily="34" charset="0"/>
                        </a:rPr>
                        <a:t>se contaba con 289 empleados aproximadamente y trece (13) aprendices de formación del Sena, sin </a:t>
                      </a:r>
                      <a:r>
                        <a:rPr lang="es-ES" sz="1000" dirty="0" smtClean="0">
                          <a:latin typeface="Arial" panose="020B0604020202020204" pitchFamily="34" charset="0"/>
                          <a:cs typeface="Arial" panose="020B0604020202020204" pitchFamily="34" charset="0"/>
                        </a:rPr>
                        <a:t>embargo, </a:t>
                      </a:r>
                      <a:r>
                        <a:rPr lang="es-ES" sz="1000" dirty="0">
                          <a:latin typeface="Arial" panose="020B0604020202020204" pitchFamily="34" charset="0"/>
                          <a:cs typeface="Arial" panose="020B0604020202020204" pitchFamily="34" charset="0"/>
                        </a:rPr>
                        <a:t>y teniendo en cuenta </a:t>
                      </a:r>
                      <a:r>
                        <a:rPr lang="es-MX" sz="1000" dirty="0">
                          <a:latin typeface="Arial" panose="020B0604020202020204" pitchFamily="34" charset="0"/>
                          <a:cs typeface="Arial" panose="020B0604020202020204" pitchFamily="34" charset="0"/>
                        </a:rPr>
                        <a:t>el articulo 33 de la ley 789/02 el cual expresa </a:t>
                      </a:r>
                      <a:r>
                        <a:rPr lang="es-MX" sz="1000" u="sng" dirty="0">
                          <a:latin typeface="Arial" panose="020B0604020202020204" pitchFamily="34" charset="0"/>
                          <a:cs typeface="Arial" panose="020B0604020202020204" pitchFamily="34" charset="0"/>
                        </a:rPr>
                        <a:t>..</a:t>
                      </a:r>
                      <a:r>
                        <a:rPr lang="es-MX" sz="1000" i="1" u="sng" dirty="0">
                          <a:latin typeface="Arial" panose="020B0604020202020204" pitchFamily="34" charset="0"/>
                          <a:cs typeface="Arial" panose="020B0604020202020204" pitchFamily="34" charset="0"/>
                        </a:rPr>
                        <a:t>. Que se debe tener un aprendiz por cada 20 trabajadores y uno adicional por fracción de 10 o superior que no exceda 2</a:t>
                      </a:r>
                      <a:r>
                        <a:rPr lang="es-MX" sz="1000" u="sng" dirty="0">
                          <a:latin typeface="Arial" panose="020B0604020202020204" pitchFamily="34" charset="0"/>
                          <a:cs typeface="Arial" panose="020B0604020202020204" pitchFamily="34" charset="0"/>
                        </a:rPr>
                        <a:t>0…</a:t>
                      </a:r>
                      <a:r>
                        <a:rPr lang="es-MX" sz="1000" dirty="0">
                          <a:latin typeface="Arial" panose="020B0604020202020204" pitchFamily="34" charset="0"/>
                          <a:cs typeface="Arial" panose="020B0604020202020204" pitchFamily="34" charset="0"/>
                        </a:rPr>
                        <a:t> la Cámara de Comercio debería tener por lo menos quince (15) aprendices y no trece (13). </a:t>
                      </a:r>
                    </a:p>
                    <a:p>
                      <a:pPr marL="0" indent="0" algn="just">
                        <a:spcBef>
                          <a:spcPts val="0"/>
                        </a:spcBef>
                        <a:buNone/>
                      </a:pPr>
                      <a:r>
                        <a:rPr lang="es-MX" sz="1000" dirty="0">
                          <a:latin typeface="Arial" panose="020B0604020202020204" pitchFamily="34" charset="0"/>
                          <a:cs typeface="Arial" panose="020B0604020202020204" pitchFamily="34" charset="0"/>
                        </a:rPr>
                        <a:t>  </a:t>
                      </a:r>
                    </a:p>
                  </a:txBody>
                  <a:tcPr marL="9526" marR="9526"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Cerrado</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CO" sz="1000" dirty="0">
                          <a:effectLst/>
                          <a:latin typeface="Arial" panose="020B0604020202020204" pitchFamily="34" charset="0"/>
                          <a:cs typeface="Arial" panose="020B0604020202020204" pitchFamily="34" charset="0"/>
                        </a:rPr>
                        <a:t>Se hizo la solicitud</a:t>
                      </a:r>
                      <a:r>
                        <a:rPr lang="es-CO" sz="1000" baseline="0" dirty="0">
                          <a:effectLst/>
                          <a:latin typeface="Arial" panose="020B0604020202020204" pitchFamily="34" charset="0"/>
                          <a:cs typeface="Arial" panose="020B0604020202020204" pitchFamily="34" charset="0"/>
                        </a:rPr>
                        <a:t> de actualización de la Resolución al servicio Nacional de Aprendizaje Sena,  en Julio 29 de </a:t>
                      </a:r>
                      <a:r>
                        <a:rPr lang="es-CO" sz="1000" baseline="0" dirty="0" smtClean="0">
                          <a:effectLst/>
                          <a:latin typeface="Arial" panose="020B0604020202020204" pitchFamily="34" charset="0"/>
                          <a:cs typeface="Arial" panose="020B0604020202020204" pitchFamily="34" charset="0"/>
                        </a:rPr>
                        <a:t>2016, Obteniendo </a:t>
                      </a:r>
                      <a:r>
                        <a:rPr lang="es-CO" sz="1000" baseline="0" dirty="0">
                          <a:effectLst/>
                          <a:latin typeface="Arial" panose="020B0604020202020204" pitchFamily="34" charset="0"/>
                          <a:cs typeface="Arial" panose="020B0604020202020204" pitchFamily="34" charset="0"/>
                        </a:rPr>
                        <a:t>la Resolución </a:t>
                      </a:r>
                      <a:r>
                        <a:rPr lang="es-CO" sz="1000" dirty="0">
                          <a:effectLst/>
                          <a:latin typeface="Arial" panose="020B0604020202020204" pitchFamily="34" charset="0"/>
                          <a:cs typeface="Arial" panose="020B0604020202020204" pitchFamily="34" charset="0"/>
                        </a:rPr>
                        <a:t> No. 008105 del 25 de octubre de 2016, </a:t>
                      </a:r>
                      <a:r>
                        <a:rPr lang="es-CO" sz="1000" baseline="0" dirty="0">
                          <a:effectLst/>
                          <a:latin typeface="Arial" panose="020B0604020202020204" pitchFamily="34" charset="0"/>
                          <a:cs typeface="Arial" panose="020B0604020202020204" pitchFamily="34" charset="0"/>
                        </a:rPr>
                        <a:t>por medio de la cual  se fija la cuota de aprendices para la Cámara de Comercio de Cali en  (13) aprendices.</a:t>
                      </a:r>
                    </a:p>
                  </a:txBody>
                  <a:tcPr marL="91453" marR="91453"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220540">
                <a:tc>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es-CO" sz="1000" b="1" dirty="0">
                          <a:latin typeface="Arial" panose="020B0604020202020204" pitchFamily="34" charset="0"/>
                          <a:cs typeface="Arial" panose="020B0604020202020204" pitchFamily="34" charset="0"/>
                        </a:rPr>
                        <a:t>Impuestos </a:t>
                      </a:r>
                      <a:endParaRPr lang="es-CO" sz="1000" dirty="0">
                        <a:latin typeface="Arial" panose="020B0604020202020204" pitchFamily="34" charset="0"/>
                        <a:cs typeface="Arial" panose="020B0604020202020204" pitchFamily="34" charset="0"/>
                      </a:endParaRPr>
                    </a:p>
                    <a:p>
                      <a:pPr marL="0" marR="0" lvl="0" indent="0" algn="just" defTabSz="914400" rtl="0" eaLnBrk="1" fontAlgn="b" latinLnBrk="0" hangingPunct="1">
                        <a:lnSpc>
                          <a:spcPct val="100000"/>
                        </a:lnSpc>
                        <a:spcBef>
                          <a:spcPts val="0"/>
                        </a:spcBef>
                        <a:spcAft>
                          <a:spcPts val="0"/>
                        </a:spcAft>
                        <a:buClrTx/>
                        <a:buSzTx/>
                        <a:buFontTx/>
                        <a:buNone/>
                        <a:tabLst/>
                        <a:defRPr/>
                      </a:pPr>
                      <a:r>
                        <a:rPr lang="es-CO" sz="1000" dirty="0">
                          <a:latin typeface="Arial" panose="020B0604020202020204" pitchFamily="34" charset="0"/>
                          <a:cs typeface="Arial" panose="020B0604020202020204" pitchFamily="34" charset="0"/>
                        </a:rPr>
                        <a:t>Se evidencio causación del impuesto de estampilla Pro-</a:t>
                      </a:r>
                      <a:r>
                        <a:rPr lang="es-CO" sz="1000" dirty="0" err="1">
                          <a:latin typeface="Arial" panose="020B0604020202020204" pitchFamily="34" charset="0"/>
                          <a:cs typeface="Arial" panose="020B0604020202020204" pitchFamily="34" charset="0"/>
                        </a:rPr>
                        <a:t>univalle</a:t>
                      </a:r>
                      <a:r>
                        <a:rPr lang="es-CO" sz="1000" dirty="0">
                          <a:latin typeface="Arial" panose="020B0604020202020204" pitchFamily="34" charset="0"/>
                          <a:cs typeface="Arial" panose="020B0604020202020204" pitchFamily="34" charset="0"/>
                        </a:rPr>
                        <a:t>. </a:t>
                      </a:r>
                      <a:r>
                        <a:rPr lang="es-CO" altLang="es-CO" sz="1000" dirty="0">
                          <a:latin typeface="Arial" panose="020B0604020202020204" pitchFamily="34" charset="0"/>
                          <a:cs typeface="Arial" panose="020B0604020202020204" pitchFamily="34" charset="0"/>
                        </a:rPr>
                        <a:t>Sería importante que la Entidad obtenga de manera inmediata los documentos soporte para la suspensión de la liquidación o pago de la Estampilla Pro-</a:t>
                      </a:r>
                      <a:r>
                        <a:rPr lang="es-CO" altLang="es-CO" sz="1000" dirty="0" err="1">
                          <a:latin typeface="Arial" panose="020B0604020202020204" pitchFamily="34" charset="0"/>
                          <a:cs typeface="Arial" panose="020B0604020202020204" pitchFamily="34" charset="0"/>
                        </a:rPr>
                        <a:t>univalle</a:t>
                      </a:r>
                      <a:r>
                        <a:rPr lang="es-CO" altLang="es-CO" sz="1000" dirty="0">
                          <a:latin typeface="Arial" panose="020B0604020202020204" pitchFamily="34" charset="0"/>
                          <a:cs typeface="Arial" panose="020B0604020202020204" pitchFamily="34" charset="0"/>
                        </a:rPr>
                        <a:t>, lo cual evitaría posibles sanciones por no liquidar y pagar la estampilla en mención. o en su defecto restablecer el cobro, liquidación y pago del impuesto. </a:t>
                      </a:r>
                      <a:endParaRPr lang="es-CO" sz="1000" dirty="0">
                        <a:latin typeface="Arial" panose="020B0604020202020204" pitchFamily="34" charset="0"/>
                        <a:cs typeface="Arial" panose="020B0604020202020204" pitchFamily="34" charset="0"/>
                      </a:endParaRPr>
                    </a:p>
                  </a:txBody>
                  <a:tcPr marL="9526" marR="9526"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a:t>
                      </a:r>
                    </a:p>
                  </a:txBody>
                  <a:tcPr marL="91453" marR="91453"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CO" sz="1000" dirty="0" smtClean="0">
                          <a:effectLst/>
                          <a:latin typeface="Arial" panose="020B0604020202020204" pitchFamily="34" charset="0"/>
                          <a:cs typeface="Arial" panose="020B0604020202020204" pitchFamily="34" charset="0"/>
                        </a:rPr>
                        <a:t>Ninguna.</a:t>
                      </a:r>
                      <a:endParaRPr lang="es-CO" sz="1000" dirty="0">
                        <a:effectLst/>
                        <a:latin typeface="Arial" panose="020B0604020202020204" pitchFamily="34" charset="0"/>
                        <a:cs typeface="Arial" panose="020B0604020202020204" pitchFamily="34" charset="0"/>
                      </a:endParaRPr>
                    </a:p>
                  </a:txBody>
                  <a:tcPr marL="91453" marR="91453"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6754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000" b="1" dirty="0">
                          <a:latin typeface="Arial" panose="020B0604020202020204" pitchFamily="34" charset="0"/>
                          <a:cs typeface="Arial" panose="020B0604020202020204" pitchFamily="34" charset="0"/>
                        </a:rPr>
                        <a:t>Vacaciones acumuladas</a:t>
                      </a:r>
                    </a:p>
                    <a:p>
                      <a:pPr marL="0" indent="0" algn="just">
                        <a:buNone/>
                      </a:pPr>
                      <a:r>
                        <a:rPr lang="es-CO" sz="1000" dirty="0">
                          <a:latin typeface="Arial" panose="020B0604020202020204" pitchFamily="34" charset="0"/>
                          <a:cs typeface="Arial" panose="020B0604020202020204" pitchFamily="34" charset="0"/>
                        </a:rPr>
                        <a:t>Se solicitó el reporte de vacaciones acumuladas a la fecha de nuestra auditoría, donde se encontraron los siguientes casos con períodos pendientes de disfrute de vacaciones: </a:t>
                      </a:r>
                    </a:p>
                    <a:p>
                      <a:pPr marL="268288" indent="0" algn="just">
                        <a:buNone/>
                      </a:pPr>
                      <a:endParaRPr lang="es-CO" sz="1000" dirty="0">
                        <a:latin typeface="Arial" panose="020B0604020202020204" pitchFamily="34" charset="0"/>
                        <a:cs typeface="Arial" panose="020B0604020202020204" pitchFamily="34" charset="0"/>
                      </a:endParaRPr>
                    </a:p>
                    <a:p>
                      <a:pPr marL="268288" indent="0" algn="just">
                        <a:buNone/>
                      </a:pPr>
                      <a:endParaRPr lang="es-CO" sz="1000" dirty="0">
                        <a:latin typeface="Arial" panose="020B0604020202020204" pitchFamily="34" charset="0"/>
                        <a:cs typeface="Arial" panose="020B0604020202020204" pitchFamily="34" charset="0"/>
                      </a:endParaRPr>
                    </a:p>
                    <a:p>
                      <a:pPr marL="268288" indent="0" algn="just">
                        <a:buNone/>
                      </a:pPr>
                      <a:endParaRPr lang="es-CO" sz="1000" dirty="0">
                        <a:latin typeface="Arial" panose="020B0604020202020204" pitchFamily="34" charset="0"/>
                        <a:cs typeface="Arial" panose="020B0604020202020204" pitchFamily="34" charset="0"/>
                      </a:endParaRPr>
                    </a:p>
                    <a:p>
                      <a:pPr marL="268288" indent="0" algn="just">
                        <a:buNone/>
                      </a:pPr>
                      <a:endParaRPr lang="es-CO" sz="1000" dirty="0">
                        <a:latin typeface="Arial" panose="020B0604020202020204" pitchFamily="34" charset="0"/>
                        <a:cs typeface="Arial" panose="020B0604020202020204" pitchFamily="34" charset="0"/>
                      </a:endParaRPr>
                    </a:p>
                    <a:p>
                      <a:pPr marL="268288" indent="0" algn="just">
                        <a:buNone/>
                      </a:pPr>
                      <a:endParaRPr lang="es-CO" sz="1000" dirty="0">
                        <a:latin typeface="Arial" panose="020B0604020202020204" pitchFamily="34" charset="0"/>
                        <a:cs typeface="Arial" panose="020B0604020202020204" pitchFamily="34" charset="0"/>
                      </a:endParaRPr>
                    </a:p>
                  </a:txBody>
                  <a:tcPr marL="9526" marR="9526"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Cerrado</a:t>
                      </a:r>
                    </a:p>
                  </a:txBody>
                  <a:tcPr marL="91453" marR="91453"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CO" sz="1000" kern="1200" dirty="0">
                          <a:solidFill>
                            <a:schemeClr val="dk1"/>
                          </a:solidFill>
                          <a:effectLst/>
                          <a:latin typeface="Arial" pitchFamily="34" charset="0"/>
                          <a:ea typeface="+mn-ea"/>
                          <a:cs typeface="Arial" pitchFamily="34" charset="0"/>
                        </a:rPr>
                        <a:t>A la</a:t>
                      </a:r>
                      <a:r>
                        <a:rPr lang="es-CO" sz="1000" kern="1200" baseline="0" dirty="0">
                          <a:solidFill>
                            <a:schemeClr val="dk1"/>
                          </a:solidFill>
                          <a:effectLst/>
                          <a:latin typeface="Arial" pitchFamily="34" charset="0"/>
                          <a:ea typeface="+mn-ea"/>
                          <a:cs typeface="Arial" pitchFamily="34" charset="0"/>
                        </a:rPr>
                        <a:t> fecha , se tiene</a:t>
                      </a:r>
                      <a:r>
                        <a:rPr lang="es-CO" sz="1000" kern="1200" dirty="0">
                          <a:solidFill>
                            <a:schemeClr val="dk1"/>
                          </a:solidFill>
                          <a:effectLst/>
                          <a:latin typeface="Arial" pitchFamily="34" charset="0"/>
                          <a:ea typeface="+mn-ea"/>
                          <a:cs typeface="Arial" pitchFamily="34" charset="0"/>
                        </a:rPr>
                        <a:t> en gestión humana  la solicitud de vacaciones de RONALD PENAGOS Y JAVIER LARGACHA que son las dos únicas personas que tienen 3 periodos cumplidos para salir en el mes de diciembre del 2016. </a:t>
                      </a:r>
                      <a:r>
                        <a:rPr lang="es-CO" sz="1000" kern="1200" baseline="0" dirty="0">
                          <a:solidFill>
                            <a:schemeClr val="dk1"/>
                          </a:solidFill>
                          <a:effectLst/>
                          <a:latin typeface="Arial" pitchFamily="34" charset="0"/>
                          <a:ea typeface="+mn-ea"/>
                          <a:cs typeface="Arial" pitchFamily="34" charset="0"/>
                        </a:rPr>
                        <a:t> </a:t>
                      </a:r>
                      <a:r>
                        <a:rPr lang="es-CO" sz="1000" kern="1200" dirty="0">
                          <a:solidFill>
                            <a:schemeClr val="dk1"/>
                          </a:solidFill>
                          <a:effectLst/>
                          <a:latin typeface="Arial" pitchFamily="34" charset="0"/>
                          <a:ea typeface="+mn-ea"/>
                          <a:cs typeface="Arial" pitchFamily="34" charset="0"/>
                        </a:rPr>
                        <a:t>Cada uno solicitó dos periodos </a:t>
                      </a:r>
                    </a:p>
                  </a:txBody>
                  <a:tcPr marL="91453" marR="91453"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graphicFrame>
        <p:nvGraphicFramePr>
          <p:cNvPr id="9" name="1 Objeto"/>
          <p:cNvGraphicFramePr>
            <a:graphicFrameLocks noChangeAspect="1"/>
          </p:cNvGraphicFramePr>
          <p:nvPr>
            <p:extLst>
              <p:ext uri="{D42A27DB-BD31-4B8C-83A1-F6EECF244321}">
                <p14:modId xmlns:p14="http://schemas.microsoft.com/office/powerpoint/2010/main" val="3349311454"/>
              </p:ext>
            </p:extLst>
          </p:nvPr>
        </p:nvGraphicFramePr>
        <p:xfrm>
          <a:off x="467544" y="5013176"/>
          <a:ext cx="3673475" cy="942975"/>
        </p:xfrm>
        <a:graphic>
          <a:graphicData uri="http://schemas.openxmlformats.org/presentationml/2006/ole">
            <mc:AlternateContent xmlns:mc="http://schemas.openxmlformats.org/markup-compatibility/2006">
              <mc:Choice xmlns:v="urn:schemas-microsoft-com:vml" Requires="v">
                <p:oleObj spid="_x0000_s12363" name="Worksheet" r:id="rId3" imgW="5581741" imgH="942988" progId="Excel.Sheet.12">
                  <p:embed/>
                </p:oleObj>
              </mc:Choice>
              <mc:Fallback>
                <p:oleObj name="Worksheet" r:id="rId3" imgW="5581741" imgH="942988"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013176"/>
                        <a:ext cx="3673475" cy="942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99485266"/>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21</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62880" y="226735"/>
            <a:ext cx="8229600" cy="393953"/>
          </a:xfrm>
        </p:spPr>
        <p:txBody>
          <a:bodyPr>
            <a:normAutofit fontScale="90000"/>
          </a:bodyPr>
          <a:lstStyle/>
          <a:p>
            <a:pPr algn="r"/>
            <a:r>
              <a:rPr lang="es-ES_tradnl" sz="2200" b="1" dirty="0">
                <a:solidFill>
                  <a:srgbClr val="000000"/>
                </a:solidFill>
                <a:latin typeface="Arial" panose="020B0604020202020204" pitchFamily="34" charset="0"/>
                <a:cs typeface="Arial" panose="020B0604020202020204" pitchFamily="34" charset="0"/>
              </a:rPr>
              <a:t>V. Seguimiento Informes Anteriores</a:t>
            </a:r>
            <a:endParaRPr lang="es-CO" sz="2200" dirty="0">
              <a:latin typeface="Arial" panose="020B0604020202020204" pitchFamily="34" charset="0"/>
              <a:cs typeface="Arial" panose="020B0604020202020204" pitchFamily="34" charset="0"/>
            </a:endParaRPr>
          </a:p>
        </p:txBody>
      </p:sp>
      <p:sp>
        <p:nvSpPr>
          <p:cNvPr id="10" name="2 Marcador de contenido"/>
          <p:cNvSpPr>
            <a:spLocks noGrp="1"/>
          </p:cNvSpPr>
          <p:nvPr>
            <p:ph idx="1"/>
          </p:nvPr>
        </p:nvSpPr>
        <p:spPr>
          <a:xfrm>
            <a:off x="251520" y="692696"/>
            <a:ext cx="8640960" cy="5000625"/>
          </a:xfrm>
        </p:spPr>
        <p:txBody>
          <a:bodyPr>
            <a:normAutofit/>
          </a:bodyPr>
          <a:lstStyle/>
          <a:p>
            <a:pPr marL="0" indent="0">
              <a:buFontTx/>
              <a:buNone/>
            </a:pPr>
            <a:endParaRPr lang="es-ES" sz="1200" dirty="0">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3080058027"/>
              </p:ext>
            </p:extLst>
          </p:nvPr>
        </p:nvGraphicFramePr>
        <p:xfrm>
          <a:off x="323529" y="692696"/>
          <a:ext cx="8561076" cy="4725788"/>
        </p:xfrm>
        <a:graphic>
          <a:graphicData uri="http://schemas.openxmlformats.org/drawingml/2006/table">
            <a:tbl>
              <a:tblPr firstRow="1" bandRow="1">
                <a:tableStyleId>{5C22544A-7EE6-4342-B048-85BDC9FD1C3A}</a:tableStyleId>
              </a:tblPr>
              <a:tblGrid>
                <a:gridCol w="4022140">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3098776">
                  <a:extLst>
                    <a:ext uri="{9D8B030D-6E8A-4147-A177-3AD203B41FA5}">
                      <a16:colId xmlns:a16="http://schemas.microsoft.com/office/drawing/2014/main" xmlns="" val="20002"/>
                    </a:ext>
                  </a:extLst>
                </a:gridCol>
              </a:tblGrid>
              <a:tr h="198188">
                <a:tc>
                  <a:txBody>
                    <a:bodyPr/>
                    <a:lstStyle/>
                    <a:p>
                      <a:pPr algn="ctr"/>
                      <a:r>
                        <a:rPr lang="es-CO" sz="1000" b="1" dirty="0">
                          <a:solidFill>
                            <a:schemeClr val="bg1"/>
                          </a:solidFill>
                          <a:latin typeface="Arial" panose="020B0604020202020204" pitchFamily="34" charset="0"/>
                          <a:cs typeface="Arial" panose="020B0604020202020204" pitchFamily="34" charset="0"/>
                        </a:rPr>
                        <a:t>OPORTUNIDAD</a:t>
                      </a:r>
                      <a:r>
                        <a:rPr lang="es-CO" sz="1000" b="1" baseline="0" dirty="0">
                          <a:solidFill>
                            <a:schemeClr val="bg1"/>
                          </a:solidFill>
                          <a:latin typeface="Arial" panose="020B0604020202020204" pitchFamily="34" charset="0"/>
                          <a:cs typeface="Arial" panose="020B0604020202020204" pitchFamily="34" charset="0"/>
                        </a:rPr>
                        <a:t> DE MEJORA</a:t>
                      </a:r>
                      <a:endParaRPr lang="es-CO" sz="1000" b="1" dirty="0">
                        <a:solidFill>
                          <a:schemeClr val="bg1"/>
                        </a:solidFill>
                        <a:latin typeface="Arial" panose="020B0604020202020204" pitchFamily="34" charset="0"/>
                        <a:cs typeface="Arial" panose="020B0604020202020204" pitchFamily="34" charset="0"/>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ESTADO</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OBSERVACIONES</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1556628">
                <a:tc>
                  <a:txBody>
                    <a:bodyPr/>
                    <a:lstStyle/>
                    <a:p>
                      <a:pPr marL="0" indent="0" algn="just">
                        <a:buFont typeface="+mj-lt"/>
                        <a:buNone/>
                      </a:pPr>
                      <a:r>
                        <a:rPr lang="es-CO" sz="1000" b="1" dirty="0">
                          <a:latin typeface="Arial" panose="020B0604020202020204" pitchFamily="34" charset="0"/>
                          <a:cs typeface="Arial" panose="020B0604020202020204" pitchFamily="34" charset="0"/>
                        </a:rPr>
                        <a:t>Avance del Sistema de Gestión de Seguridad y Salud en el </a:t>
                      </a:r>
                      <a:r>
                        <a:rPr lang="es-CO" sz="1000" b="1" dirty="0" smtClean="0">
                          <a:latin typeface="Arial" panose="020B0604020202020204" pitchFamily="34" charset="0"/>
                          <a:cs typeface="Arial" panose="020B0604020202020204" pitchFamily="34" charset="0"/>
                        </a:rPr>
                        <a:t>trabajo. </a:t>
                      </a:r>
                      <a:r>
                        <a:rPr lang="es-CO" sz="1000" dirty="0" smtClean="0">
                          <a:latin typeface="Arial" panose="020B0604020202020204" pitchFamily="34" charset="0"/>
                          <a:cs typeface="Arial" panose="020B0604020202020204" pitchFamily="34" charset="0"/>
                        </a:rPr>
                        <a:t>La </a:t>
                      </a:r>
                      <a:r>
                        <a:rPr lang="es-CO" sz="1000" dirty="0">
                          <a:latin typeface="Arial" panose="020B0604020202020204" pitchFamily="34" charset="0"/>
                          <a:cs typeface="Arial" panose="020B0604020202020204" pitchFamily="34" charset="0"/>
                        </a:rPr>
                        <a:t>asesora nos informó que en el mes de mayo de 2016 realizará la próxima evaluación al Sistema para verificar el nivel de avance; asegura que éste será bastante significativo, ya que la Analista de Gestión Humana ha presentado varios programas, manuales y procedimientos que hacen parte del SGSST, los cuales serán aprobados por el Área de Calidad, quienes asignarán la codificación de los formatos y posteriormente, consignarlos en la plataforma de listados maestros de documentos de la Entidad.</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CO" sz="1000" dirty="0">
                        <a:effectLst/>
                        <a:latin typeface="Arial" panose="020B0604020202020204" pitchFamily="34" charset="0"/>
                        <a:cs typeface="Arial" panose="020B0604020202020204" pitchFamily="34" charset="0"/>
                      </a:endParaRPr>
                    </a:p>
                    <a:p>
                      <a:pPr algn="ctr"/>
                      <a:endParaRPr lang="es-CO" sz="1000" dirty="0">
                        <a:effectLst/>
                        <a:latin typeface="Arial" panose="020B0604020202020204" pitchFamily="34" charset="0"/>
                        <a:cs typeface="Arial" panose="020B0604020202020204" pitchFamily="34" charset="0"/>
                      </a:endParaRPr>
                    </a:p>
                    <a:p>
                      <a:pPr algn="ctr"/>
                      <a:endParaRPr lang="es-CO" sz="1000" dirty="0">
                        <a:effectLst/>
                        <a:latin typeface="Arial" panose="020B0604020202020204" pitchFamily="34" charset="0"/>
                        <a:cs typeface="Arial" panose="020B0604020202020204" pitchFamily="34" charset="0"/>
                      </a:endParaRPr>
                    </a:p>
                    <a:p>
                      <a:pPr algn="ctr"/>
                      <a:endParaRPr lang="es-CO" sz="1000" dirty="0">
                        <a:effectLst/>
                        <a:latin typeface="Arial" panose="020B0604020202020204" pitchFamily="34" charset="0"/>
                        <a:cs typeface="Arial" panose="020B0604020202020204" pitchFamily="34" charset="0"/>
                      </a:endParaRPr>
                    </a:p>
                    <a:p>
                      <a:pPr algn="ctr"/>
                      <a:r>
                        <a:rPr lang="es-CO" sz="1000" dirty="0">
                          <a:effectLst/>
                          <a:latin typeface="Arial" panose="020B0604020202020204" pitchFamily="34" charset="0"/>
                          <a:cs typeface="Arial" panose="020B0604020202020204" pitchFamily="34" charset="0"/>
                        </a:rPr>
                        <a:t>Proceso</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000" kern="1200" dirty="0">
                          <a:solidFill>
                            <a:schemeClr val="dk1"/>
                          </a:solidFill>
                          <a:effectLst/>
                          <a:latin typeface="Arial" pitchFamily="34" charset="0"/>
                          <a:ea typeface="+mn-ea"/>
                          <a:cs typeface="Arial" pitchFamily="34" charset="0"/>
                        </a:rPr>
                        <a:t>Comentario</a:t>
                      </a:r>
                      <a:r>
                        <a:rPr lang="es-CO" sz="1000" kern="1200" baseline="0" dirty="0">
                          <a:solidFill>
                            <a:schemeClr val="dk1"/>
                          </a:solidFill>
                          <a:effectLst/>
                          <a:latin typeface="Arial" pitchFamily="34" charset="0"/>
                          <a:ea typeface="+mn-ea"/>
                          <a:cs typeface="Arial" pitchFamily="34" charset="0"/>
                        </a:rPr>
                        <a:t> </a:t>
                      </a:r>
                      <a:r>
                        <a:rPr lang="es-CO" sz="1000" kern="1200" dirty="0">
                          <a:solidFill>
                            <a:schemeClr val="dk1"/>
                          </a:solidFill>
                          <a:effectLst/>
                          <a:latin typeface="Arial" pitchFamily="34" charset="0"/>
                          <a:ea typeface="+mn-ea"/>
                          <a:cs typeface="Arial" pitchFamily="34" charset="0"/>
                        </a:rPr>
                        <a:t>(Lady Diana Llanos)</a:t>
                      </a:r>
                      <a:r>
                        <a:rPr lang="es-CO" sz="1000" kern="1200" baseline="0" dirty="0">
                          <a:solidFill>
                            <a:schemeClr val="dk1"/>
                          </a:solidFill>
                          <a:effectLst/>
                          <a:latin typeface="Arial" pitchFamily="34" charset="0"/>
                          <a:ea typeface="+mn-ea"/>
                          <a:cs typeface="Arial" pitchFamily="34" charset="0"/>
                        </a:rPr>
                        <a:t> c</a:t>
                      </a:r>
                      <a:r>
                        <a:rPr lang="es-CO" sz="1000" kern="1200" dirty="0">
                          <a:solidFill>
                            <a:schemeClr val="dk1"/>
                          </a:solidFill>
                          <a:effectLst/>
                          <a:latin typeface="Arial" pitchFamily="34" charset="0"/>
                          <a:ea typeface="+mn-ea"/>
                          <a:cs typeface="Arial" pitchFamily="34" charset="0"/>
                        </a:rPr>
                        <a:t>on la asesoría de la ARL Colmena el proceso de revisión y análisis para  implementación del SG-SST a partir del 2017 se encuentra en la fase de entrega documental al área de Tecnología y </a:t>
                      </a:r>
                      <a:r>
                        <a:rPr lang="es-CO" sz="1000" kern="1200" dirty="0" smtClean="0">
                          <a:solidFill>
                            <a:schemeClr val="dk1"/>
                          </a:solidFill>
                          <a:effectLst/>
                          <a:latin typeface="Arial" pitchFamily="34" charset="0"/>
                          <a:ea typeface="+mn-ea"/>
                          <a:cs typeface="Arial" pitchFamily="34" charset="0"/>
                        </a:rPr>
                        <a:t>Procesos para </a:t>
                      </a:r>
                      <a:r>
                        <a:rPr lang="es-CO" sz="1000" kern="1200" dirty="0">
                          <a:solidFill>
                            <a:schemeClr val="dk1"/>
                          </a:solidFill>
                          <a:effectLst/>
                          <a:latin typeface="Arial" pitchFamily="34" charset="0"/>
                          <a:ea typeface="+mn-ea"/>
                          <a:cs typeface="Arial" pitchFamily="34" charset="0"/>
                        </a:rPr>
                        <a:t>la correspondiente codificación y cargue en el modulo de Binaps dentro del SGCalidad. </a:t>
                      </a:r>
                    </a:p>
                    <a:p>
                      <a:pPr algn="just"/>
                      <a:r>
                        <a:rPr lang="es-CO" sz="1000" kern="1200" dirty="0">
                          <a:solidFill>
                            <a:schemeClr val="dk1"/>
                          </a:solidFill>
                          <a:effectLst/>
                          <a:latin typeface="Arial" pitchFamily="34" charset="0"/>
                          <a:ea typeface="+mn-ea"/>
                          <a:cs typeface="Arial" pitchFamily="34" charset="0"/>
                        </a:rPr>
                        <a:t>Una vez se cuente con la documentación disponible para su uso y consulta, se realizará la socialización al personal.  (Fecha</a:t>
                      </a:r>
                      <a:r>
                        <a:rPr lang="es-CO" sz="1000" kern="1200" baseline="0" dirty="0">
                          <a:solidFill>
                            <a:schemeClr val="dk1"/>
                          </a:solidFill>
                          <a:effectLst/>
                          <a:latin typeface="Arial" pitchFamily="34" charset="0"/>
                          <a:ea typeface="+mn-ea"/>
                          <a:cs typeface="Arial" pitchFamily="34" charset="0"/>
                        </a:rPr>
                        <a:t> probable Enero de 2017).</a:t>
                      </a:r>
                      <a:endParaRPr lang="es-CO" sz="1000" kern="1200" dirty="0">
                        <a:solidFill>
                          <a:schemeClr val="dk1"/>
                        </a:solidFill>
                        <a:effectLst/>
                        <a:latin typeface="Arial" pitchFamily="34" charset="0"/>
                        <a:ea typeface="+mn-ea"/>
                        <a:cs typeface="Arial"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1004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1" dirty="0">
                          <a:latin typeface="Arial" panose="020B0604020202020204" pitchFamily="34" charset="0"/>
                          <a:cs typeface="Arial" panose="020B0604020202020204" pitchFamily="34" charset="0"/>
                        </a:rPr>
                        <a:t>Otras cuenta por </a:t>
                      </a:r>
                      <a:r>
                        <a:rPr lang="es-ES" sz="1000" b="1" dirty="0" smtClean="0">
                          <a:latin typeface="Arial" panose="020B0604020202020204" pitchFamily="34" charset="0"/>
                          <a:cs typeface="Arial" panose="020B0604020202020204" pitchFamily="34" charset="0"/>
                        </a:rPr>
                        <a:t>pagar. </a:t>
                      </a:r>
                      <a:r>
                        <a:rPr lang="es-ES" sz="1000" dirty="0" smtClean="0">
                          <a:latin typeface="Arial" panose="020B0604020202020204" pitchFamily="34" charset="0"/>
                          <a:cs typeface="Arial" panose="020B0604020202020204" pitchFamily="34" charset="0"/>
                        </a:rPr>
                        <a:t>Se </a:t>
                      </a:r>
                      <a:r>
                        <a:rPr lang="es-ES" sz="1000" dirty="0">
                          <a:latin typeface="Arial" panose="020B0604020202020204" pitchFamily="34" charset="0"/>
                          <a:cs typeface="Arial" panose="020B0604020202020204" pitchFamily="34" charset="0"/>
                        </a:rPr>
                        <a:t>pudo observar en la cuenta por pagar cuenta “reintegro de registro mercantil” un saldo por $335 millones al 31 de marzo de 2016, correspondientes a saldos a favor que tienen algunas empresas por concepto de renovación, de los cuales $307 millones presentan una antigüedad superior a 360 días que no ha sido posible reintegrar.</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CO" sz="1000" dirty="0">
                        <a:effectLst/>
                        <a:latin typeface="Arial" panose="020B0604020202020204" pitchFamily="34" charset="0"/>
                        <a:cs typeface="Arial" panose="020B0604020202020204" pitchFamily="34" charset="0"/>
                      </a:endParaRPr>
                    </a:p>
                    <a:p>
                      <a:pPr algn="ctr"/>
                      <a:endParaRPr lang="es-CO" sz="1000" dirty="0">
                        <a:effectLst/>
                        <a:latin typeface="Arial" panose="020B0604020202020204" pitchFamily="34" charset="0"/>
                        <a:cs typeface="Arial" panose="020B0604020202020204" pitchFamily="34" charset="0"/>
                      </a:endParaRPr>
                    </a:p>
                    <a:p>
                      <a:pPr algn="ctr"/>
                      <a:endParaRPr lang="es-CO" sz="1000" dirty="0">
                        <a:effectLst/>
                        <a:latin typeface="Arial" panose="020B0604020202020204" pitchFamily="34" charset="0"/>
                        <a:cs typeface="Arial" panose="020B0604020202020204" pitchFamily="34" charset="0"/>
                      </a:endParaRPr>
                    </a:p>
                    <a:p>
                      <a:pPr algn="ctr"/>
                      <a:r>
                        <a:rPr lang="es-CO" sz="1000" dirty="0">
                          <a:effectLst/>
                          <a:latin typeface="Arial" panose="020B0604020202020204" pitchFamily="34" charset="0"/>
                          <a:cs typeface="Arial" panose="020B0604020202020204" pitchFamily="34" charset="0"/>
                        </a:rPr>
                        <a:t>Proceso</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000" kern="1200" dirty="0">
                          <a:solidFill>
                            <a:schemeClr val="dk1"/>
                          </a:solidFill>
                          <a:effectLst/>
                          <a:latin typeface="Arial" pitchFamily="34" charset="0"/>
                          <a:ea typeface="+mn-ea"/>
                          <a:cs typeface="Arial" pitchFamily="34" charset="0"/>
                        </a:rPr>
                        <a:t>Comentario ( Paula</a:t>
                      </a:r>
                      <a:r>
                        <a:rPr lang="es-CO" sz="1000" kern="1200" baseline="0" dirty="0">
                          <a:solidFill>
                            <a:schemeClr val="dk1"/>
                          </a:solidFill>
                          <a:effectLst/>
                          <a:latin typeface="Arial" pitchFamily="34" charset="0"/>
                          <a:ea typeface="+mn-ea"/>
                          <a:cs typeface="Arial" pitchFamily="34" charset="0"/>
                        </a:rPr>
                        <a:t> Andrea Noguera) </a:t>
                      </a:r>
                      <a:r>
                        <a:rPr lang="es-CO" sz="1000" kern="1200" dirty="0">
                          <a:solidFill>
                            <a:schemeClr val="dk1"/>
                          </a:solidFill>
                          <a:effectLst/>
                          <a:latin typeface="Arial" pitchFamily="34" charset="0"/>
                          <a:ea typeface="+mn-ea"/>
                          <a:cs typeface="Arial" pitchFamily="34" charset="0"/>
                        </a:rPr>
                        <a:t>Con relación a la información sobre la gestión que hemos realizado para el pago de las devoluciones de Registro Mercantil le informo que tenemos una carpeta con la documentación. Hemos logrado devolver más de $120 millones por este concepto con esa gestión pero todavía hay valores pendientes.</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86076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altLang="es-CO" sz="1000" b="1" dirty="0" smtClean="0">
                          <a:solidFill>
                            <a:prstClr val="black"/>
                          </a:solidFill>
                          <a:latin typeface="Arial" panose="020B0604020202020204" pitchFamily="34" charset="0"/>
                          <a:cs typeface="Arial" panose="020B0604020202020204" pitchFamily="34" charset="0"/>
                        </a:rPr>
                        <a:t>Convenios. </a:t>
                      </a:r>
                      <a:r>
                        <a:rPr lang="es-ES" altLang="es-CO" sz="1000" b="0" dirty="0" smtClean="0">
                          <a:solidFill>
                            <a:prstClr val="black"/>
                          </a:solidFill>
                          <a:latin typeface="Arial" panose="020B0604020202020204" pitchFamily="34" charset="0"/>
                          <a:cs typeface="Arial" panose="020B0604020202020204" pitchFamily="34" charset="0"/>
                        </a:rPr>
                        <a:t>Convenio </a:t>
                      </a:r>
                      <a:r>
                        <a:rPr lang="es-ES" altLang="es-CO" sz="1000" b="0" dirty="0">
                          <a:solidFill>
                            <a:prstClr val="black"/>
                          </a:solidFill>
                          <a:latin typeface="Arial" panose="020B0604020202020204" pitchFamily="34" charset="0"/>
                          <a:cs typeface="Arial" panose="020B0604020202020204" pitchFamily="34" charset="0"/>
                        </a:rPr>
                        <a:t>especial de Cooperación No. FP44842-466-2015 celebrado entre Fiduciaria la Previsora S.A. – </a:t>
                      </a:r>
                      <a:r>
                        <a:rPr lang="es-ES" altLang="es-CO" sz="1000" b="0" dirty="0" err="1">
                          <a:solidFill>
                            <a:prstClr val="black"/>
                          </a:solidFill>
                          <a:latin typeface="Arial" panose="020B0604020202020204" pitchFamily="34" charset="0"/>
                          <a:cs typeface="Arial" panose="020B0604020202020204" pitchFamily="34" charset="0"/>
                        </a:rPr>
                        <a:t>Fiduprevisora</a:t>
                      </a:r>
                      <a:r>
                        <a:rPr lang="es-ES" altLang="es-CO" sz="1000" b="0" dirty="0">
                          <a:solidFill>
                            <a:prstClr val="black"/>
                          </a:solidFill>
                          <a:latin typeface="Arial" panose="020B0604020202020204" pitchFamily="34" charset="0"/>
                          <a:cs typeface="Arial" panose="020B0604020202020204" pitchFamily="34" charset="0"/>
                        </a:rPr>
                        <a:t> S.A; y la Cámara de Comercio de Cali.</a:t>
                      </a:r>
                    </a:p>
                    <a:p>
                      <a:pPr algn="just">
                        <a:spcBef>
                          <a:spcPts val="0"/>
                        </a:spcBef>
                        <a:buFont typeface="Wingdings" panose="05000000000000000000" pitchFamily="2" charset="2"/>
                        <a:buNone/>
                        <a:tabLst>
                          <a:tab pos="82550" algn="l"/>
                        </a:tabLst>
                        <a:defRPr/>
                      </a:pPr>
                      <a:r>
                        <a:rPr lang="es-CO" altLang="es-CO" sz="1000" dirty="0">
                          <a:solidFill>
                            <a:prstClr val="black"/>
                          </a:solidFill>
                          <a:latin typeface="Arial" panose="020B0604020202020204" pitchFamily="34" charset="0"/>
                          <a:cs typeface="Arial" panose="020B0604020202020204" pitchFamily="34" charset="0"/>
                        </a:rPr>
                        <a:t>Se presento incumplimiento en la entrega de los informes de los avances de ejecución a Colciencias en cuanto al tiempo de entrega de los informes técnicos y financieros. </a:t>
                      </a:r>
                    </a:p>
                    <a:p>
                      <a:pPr algn="just">
                        <a:spcBef>
                          <a:spcPts val="0"/>
                        </a:spcBef>
                        <a:buFont typeface="Wingdings" panose="05000000000000000000" pitchFamily="2" charset="2"/>
                        <a:buNone/>
                        <a:tabLst>
                          <a:tab pos="82550" algn="l"/>
                        </a:tabLst>
                        <a:defRPr/>
                      </a:pPr>
                      <a:r>
                        <a:rPr lang="es-CO" altLang="es-CO" sz="1000" dirty="0">
                          <a:solidFill>
                            <a:prstClr val="black"/>
                          </a:solidFill>
                          <a:latin typeface="Arial" panose="020B0604020202020204" pitchFamily="34" charset="0"/>
                          <a:cs typeface="Arial" panose="020B0604020202020204" pitchFamily="34" charset="0"/>
                        </a:rPr>
                        <a:t>Los informes técnicos y financieros del primer corte  se entregaron el 4 de mayo de 2016. (fecha de entrega era para el 7 de diciembre de 2015).</a:t>
                      </a:r>
                    </a:p>
                    <a:p>
                      <a:pPr algn="just">
                        <a:spcBef>
                          <a:spcPts val="0"/>
                        </a:spcBef>
                        <a:buFont typeface="Wingdings" panose="05000000000000000000" pitchFamily="2" charset="2"/>
                        <a:buNone/>
                        <a:tabLst>
                          <a:tab pos="82550" algn="l"/>
                        </a:tabLst>
                        <a:defRPr/>
                      </a:pPr>
                      <a:r>
                        <a:rPr lang="es-CO" altLang="es-CO" sz="1000" dirty="0">
                          <a:solidFill>
                            <a:prstClr val="black"/>
                          </a:solidFill>
                          <a:latin typeface="Arial" panose="020B0604020202020204" pitchFamily="34" charset="0"/>
                          <a:cs typeface="Arial" panose="020B0604020202020204" pitchFamily="34" charset="0"/>
                        </a:rPr>
                        <a:t>Los informes técnicos y financieros del segundo corte  se entregaron el 12 de abril de 2016. (fecha de entrega era el 7 de marzo de 2016).</a:t>
                      </a:r>
                      <a:endParaRPr lang="es-ES" sz="1000" dirty="0">
                        <a:solidFill>
                          <a:prstClr val="black"/>
                        </a:solidFill>
                        <a:latin typeface="Arial" panose="020B0604020202020204" pitchFamily="34" charset="0"/>
                        <a:cs typeface="Arial" panose="020B0604020202020204" pitchFamily="34" charset="0"/>
                      </a:endParaRPr>
                    </a:p>
                    <a:p>
                      <a:pPr marL="268288" indent="0" algn="just">
                        <a:buNone/>
                      </a:pPr>
                      <a:endParaRPr lang="es-CO" sz="1000" dirty="0">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 </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CO" sz="1000" kern="1200" dirty="0">
                          <a:solidFill>
                            <a:schemeClr val="dk1"/>
                          </a:solidFill>
                          <a:effectLst/>
                          <a:latin typeface="Arial" pitchFamily="34" charset="0"/>
                          <a:ea typeface="+mn-ea"/>
                          <a:cs typeface="Arial" pitchFamily="34" charset="0"/>
                        </a:rPr>
                        <a:t>Esta pendiente la revisión</a:t>
                      </a:r>
                      <a:r>
                        <a:rPr lang="es-CO" sz="1000" kern="1200" baseline="0" dirty="0">
                          <a:solidFill>
                            <a:schemeClr val="dk1"/>
                          </a:solidFill>
                          <a:effectLst/>
                          <a:latin typeface="Arial" pitchFamily="34" charset="0"/>
                          <a:ea typeface="+mn-ea"/>
                          <a:cs typeface="Arial" pitchFamily="34" charset="0"/>
                        </a:rPr>
                        <a:t> de la ejecución del ultimo trimestre de 2016 en enero.</a:t>
                      </a:r>
                      <a:endParaRPr lang="es-CO" sz="1000" kern="1200" dirty="0">
                        <a:solidFill>
                          <a:schemeClr val="dk1"/>
                        </a:solidFill>
                        <a:effectLst/>
                        <a:latin typeface="Arial" pitchFamily="34" charset="0"/>
                        <a:ea typeface="+mn-ea"/>
                        <a:cs typeface="Arial"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94934311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22</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62880" y="226735"/>
            <a:ext cx="8229600" cy="393953"/>
          </a:xfrm>
        </p:spPr>
        <p:txBody>
          <a:bodyPr>
            <a:normAutofit fontScale="90000"/>
          </a:bodyPr>
          <a:lstStyle/>
          <a:p>
            <a:pPr algn="r"/>
            <a:r>
              <a:rPr lang="es-ES_tradnl" sz="2200" b="1" dirty="0">
                <a:solidFill>
                  <a:srgbClr val="000000"/>
                </a:solidFill>
                <a:latin typeface="Arial" panose="020B0604020202020204" pitchFamily="34" charset="0"/>
                <a:cs typeface="Arial" panose="020B0604020202020204" pitchFamily="34" charset="0"/>
              </a:rPr>
              <a:t>V. Seguimiento Informes Anteriores</a:t>
            </a:r>
            <a:endParaRPr lang="es-CO" sz="2200" dirty="0">
              <a:latin typeface="Arial" panose="020B0604020202020204" pitchFamily="34" charset="0"/>
              <a:cs typeface="Arial" panose="020B0604020202020204" pitchFamily="34" charset="0"/>
            </a:endParaRPr>
          </a:p>
        </p:txBody>
      </p:sp>
      <p:sp>
        <p:nvSpPr>
          <p:cNvPr id="10" name="2 Marcador de contenido"/>
          <p:cNvSpPr>
            <a:spLocks noGrp="1"/>
          </p:cNvSpPr>
          <p:nvPr>
            <p:ph idx="1"/>
          </p:nvPr>
        </p:nvSpPr>
        <p:spPr>
          <a:xfrm>
            <a:off x="251520" y="692696"/>
            <a:ext cx="8640960" cy="5000625"/>
          </a:xfrm>
        </p:spPr>
        <p:txBody>
          <a:bodyPr>
            <a:normAutofit/>
          </a:bodyPr>
          <a:lstStyle/>
          <a:p>
            <a:pPr marL="0" indent="0">
              <a:buFontTx/>
              <a:buNone/>
            </a:pPr>
            <a:endParaRPr lang="es-ES" sz="1200" dirty="0">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3208925820"/>
              </p:ext>
            </p:extLst>
          </p:nvPr>
        </p:nvGraphicFramePr>
        <p:xfrm>
          <a:off x="251521" y="733320"/>
          <a:ext cx="8633084" cy="4628100"/>
        </p:xfrm>
        <a:graphic>
          <a:graphicData uri="http://schemas.openxmlformats.org/drawingml/2006/table">
            <a:tbl>
              <a:tblPr firstRow="1" bandRow="1">
                <a:tableStyleId>{5C22544A-7EE6-4342-B048-85BDC9FD1C3A}</a:tableStyleId>
              </a:tblPr>
              <a:tblGrid>
                <a:gridCol w="4320479">
                  <a:extLst>
                    <a:ext uri="{9D8B030D-6E8A-4147-A177-3AD203B41FA5}">
                      <a16:colId xmlns:a16="http://schemas.microsoft.com/office/drawing/2014/main" xmlns="" val="20000"/>
                    </a:ext>
                  </a:extLst>
                </a:gridCol>
                <a:gridCol w="1213829">
                  <a:extLst>
                    <a:ext uri="{9D8B030D-6E8A-4147-A177-3AD203B41FA5}">
                      <a16:colId xmlns:a16="http://schemas.microsoft.com/office/drawing/2014/main" xmlns="" val="20001"/>
                    </a:ext>
                  </a:extLst>
                </a:gridCol>
                <a:gridCol w="3098776">
                  <a:extLst>
                    <a:ext uri="{9D8B030D-6E8A-4147-A177-3AD203B41FA5}">
                      <a16:colId xmlns:a16="http://schemas.microsoft.com/office/drawing/2014/main" xmlns="" val="20002"/>
                    </a:ext>
                  </a:extLst>
                </a:gridCol>
              </a:tblGrid>
              <a:tr h="264696">
                <a:tc>
                  <a:txBody>
                    <a:bodyPr/>
                    <a:lstStyle/>
                    <a:p>
                      <a:pPr algn="ctr"/>
                      <a:r>
                        <a:rPr lang="es-CO" sz="1000" b="1" dirty="0">
                          <a:solidFill>
                            <a:schemeClr val="bg1"/>
                          </a:solidFill>
                          <a:latin typeface="Arial" panose="020B0604020202020204" pitchFamily="34" charset="0"/>
                          <a:cs typeface="Arial" panose="020B0604020202020204" pitchFamily="34" charset="0"/>
                        </a:rPr>
                        <a:t>OPORTUNIDAD</a:t>
                      </a:r>
                      <a:r>
                        <a:rPr lang="es-CO" sz="1000" b="1" baseline="0" dirty="0">
                          <a:solidFill>
                            <a:schemeClr val="bg1"/>
                          </a:solidFill>
                          <a:latin typeface="Arial" panose="020B0604020202020204" pitchFamily="34" charset="0"/>
                          <a:cs typeface="Arial" panose="020B0604020202020204" pitchFamily="34" charset="0"/>
                        </a:rPr>
                        <a:t> DE MEJORA</a:t>
                      </a:r>
                      <a:endParaRPr lang="es-CO" sz="1000" b="1" dirty="0">
                        <a:solidFill>
                          <a:schemeClr val="bg1"/>
                        </a:solidFill>
                        <a:latin typeface="Arial" panose="020B0604020202020204" pitchFamily="34" charset="0"/>
                        <a:cs typeface="Arial" panose="020B0604020202020204" pitchFamily="34" charset="0"/>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ESTADO</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OBSERVACIONES</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230254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altLang="es-CO" sz="1000" b="1" dirty="0">
                          <a:solidFill>
                            <a:prstClr val="black"/>
                          </a:solidFill>
                          <a:latin typeface="Arial" panose="020B0604020202020204" pitchFamily="34" charset="0"/>
                          <a:cs typeface="Arial" panose="020B0604020202020204" pitchFamily="34" charset="0"/>
                        </a:rPr>
                        <a:t>Contrato de cofinanciación No. CER009-018 celebrado entre el Banco de Comercio exterior de Colombia S.A. – Bancoldex, quien actúa como administrador de la unidad de crecimiento empresarial y Cámara de Comercio de Cali. </a:t>
                      </a:r>
                      <a:endParaRPr lang="es-CO" altLang="es-CO" sz="1000" dirty="0">
                        <a:solidFill>
                          <a:prstClr val="black"/>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altLang="es-CO" sz="1000" dirty="0">
                          <a:solidFill>
                            <a:prstClr val="black"/>
                          </a:solidFill>
                          <a:latin typeface="Arial" panose="020B0604020202020204" pitchFamily="34" charset="0"/>
                          <a:cs typeface="Arial" panose="020B0604020202020204" pitchFamily="34" charset="0"/>
                        </a:rPr>
                        <a:t>A la fecha de nuestra visita  se han realizado aportes por $400 millones, es decir el 40% de los $1.000 millones  por parte de la Unidad, y la Cámara de Comercio de Cali aporto como contra partida $125 millones de los $916 millones, correspondientes a las cinco (5) clínicas participantes del proyecto por $25 millones cada una. Sin embargo, dentro del convenio no se discrimina el aporte en especie y en efectivo que daría la Cámara de Comercio, ya que el convenio en el parágrafo cuarto especifica que: los desembolsos de recursos de contrapartida a cargo de la Cámara de Comercio se deben realizar a medida que se vayan ejecutando las actividades a las cuales se encuentra asociado el aporte de la misma. Es de notar que a la fecha este convenio no ha presentado ejecución</a:t>
                      </a:r>
                      <a:r>
                        <a:rPr lang="es-CO" altLang="es-CO" sz="1000" dirty="0" smtClean="0">
                          <a:solidFill>
                            <a:prstClr val="black"/>
                          </a:solidFill>
                          <a:latin typeface="Arial" panose="020B0604020202020204" pitchFamily="34" charset="0"/>
                          <a:cs typeface="Arial" panose="020B0604020202020204" pitchFamily="34" charset="0"/>
                        </a:rPr>
                        <a:t>.</a:t>
                      </a:r>
                      <a:endParaRPr lang="es-CO" altLang="es-CO" sz="1000" dirty="0">
                        <a:solidFill>
                          <a:prstClr val="black"/>
                        </a:solidFill>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CO" sz="1000" b="1" kern="1200" dirty="0">
                          <a:solidFill>
                            <a:schemeClr val="dk1"/>
                          </a:solidFill>
                          <a:effectLst/>
                          <a:latin typeface="Arial" panose="020B0604020202020204" pitchFamily="34" charset="0"/>
                          <a:ea typeface="+mn-ea"/>
                          <a:cs typeface="Arial" panose="020B0604020202020204" pitchFamily="34" charset="0"/>
                        </a:rPr>
                        <a:t>Comentario cliente: </a:t>
                      </a:r>
                      <a:r>
                        <a:rPr lang="es-CO" sz="1000" kern="1200" dirty="0">
                          <a:solidFill>
                            <a:schemeClr val="dk1"/>
                          </a:solidFill>
                          <a:effectLst/>
                          <a:latin typeface="Arial" panose="020B0604020202020204" pitchFamily="34" charset="0"/>
                          <a:ea typeface="+mn-ea"/>
                          <a:cs typeface="Arial" panose="020B0604020202020204" pitchFamily="34" charset="0"/>
                        </a:rPr>
                        <a:t> el proyecto ya inició su ejecución, a través de la contratación de la firma consultora CLUSTER DEVELOPMENT y el Hospital español VALL D´HEBRON, que tienen el objetivo de trabajar junto con 5 clínicas participantes en el desarrollo de sus unidades de innovación y valorización de servicios clínicos. </a:t>
                      </a:r>
                    </a:p>
                    <a:p>
                      <a:pPr algn="just"/>
                      <a:r>
                        <a:rPr lang="es-CO" sz="1000" kern="1200" dirty="0">
                          <a:solidFill>
                            <a:schemeClr val="dk1"/>
                          </a:solidFill>
                          <a:effectLst/>
                          <a:latin typeface="Arial" panose="020B0604020202020204" pitchFamily="34" charset="0"/>
                          <a:ea typeface="+mn-ea"/>
                          <a:cs typeface="Arial" panose="020B0604020202020204" pitchFamily="34" charset="0"/>
                        </a:rPr>
                        <a:t> </a:t>
                      </a:r>
                    </a:p>
                    <a:p>
                      <a:pPr algn="just"/>
                      <a:r>
                        <a:rPr lang="es-CO" sz="1000" kern="1200" dirty="0">
                          <a:solidFill>
                            <a:schemeClr val="dk1"/>
                          </a:solidFill>
                          <a:effectLst/>
                          <a:latin typeface="Arial" panose="020B0604020202020204" pitchFamily="34" charset="0"/>
                          <a:ea typeface="+mn-ea"/>
                          <a:cs typeface="Arial" panose="020B0604020202020204" pitchFamily="34" charset="0"/>
                        </a:rPr>
                        <a:t>Además las Clínicas aportaron el 50% de los aportes comprometidos e Impulsa, la entidad que cofinancia el proyecto desembolsó el 40% del valor total.</a:t>
                      </a:r>
                    </a:p>
                    <a:p>
                      <a:pPr algn="just"/>
                      <a:r>
                        <a:rPr lang="es-CO" sz="1800" kern="1200" dirty="0">
                          <a:solidFill>
                            <a:schemeClr val="dk1"/>
                          </a:solidFill>
                          <a:effectLst/>
                          <a:latin typeface="+mn-lt"/>
                          <a:ea typeface="+mn-ea"/>
                          <a:cs typeface="+mn-cs"/>
                        </a:rPr>
                        <a:t> </a:t>
                      </a:r>
                    </a:p>
                    <a:p>
                      <a:endParaRPr lang="es-CO" sz="1000" dirty="0">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644958">
                <a:tc>
                  <a:txBody>
                    <a:bodyPr/>
                    <a:lstStyle/>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ES" altLang="es-CO" sz="1000" b="1" dirty="0">
                          <a:latin typeface="Arial" panose="020B0604020202020204" pitchFamily="34" charset="0"/>
                          <a:cs typeface="Arial" panose="020B0604020202020204" pitchFamily="34" charset="0"/>
                        </a:rPr>
                        <a:t>Convenio numero ATN/ME-13041-CO- suscrito por  </a:t>
                      </a:r>
                      <a:r>
                        <a:rPr lang="es-CO" altLang="es-CO" sz="1000" b="1" dirty="0">
                          <a:latin typeface="Arial" panose="020B0604020202020204" pitchFamily="34" charset="0"/>
                          <a:cs typeface="Arial" panose="020B0604020202020204" pitchFamily="34" charset="0"/>
                        </a:rPr>
                        <a:t>Banco Interamericano de Desarrollo BID y la cámara de Comercio de </a:t>
                      </a:r>
                      <a:r>
                        <a:rPr lang="es-CO" altLang="es-CO" sz="1000" b="1" dirty="0" smtClean="0">
                          <a:latin typeface="Arial" panose="020B0604020202020204" pitchFamily="34" charset="0"/>
                          <a:cs typeface="Arial" panose="020B0604020202020204" pitchFamily="34" charset="0"/>
                        </a:rPr>
                        <a:t>Cali. </a:t>
                      </a:r>
                      <a:r>
                        <a:rPr lang="es-CO" altLang="es-CO" sz="1000" b="0" dirty="0" smtClean="0">
                          <a:latin typeface="Arial" panose="020B0604020202020204" pitchFamily="34" charset="0"/>
                          <a:cs typeface="Arial" panose="020B0604020202020204" pitchFamily="34" charset="0"/>
                        </a:rPr>
                        <a:t>El</a:t>
                      </a:r>
                      <a:r>
                        <a:rPr lang="es-CO" altLang="es-CO" sz="1000" b="0" baseline="0" dirty="0" smtClean="0">
                          <a:latin typeface="Arial" panose="020B0604020202020204" pitchFamily="34" charset="0"/>
                          <a:cs typeface="Arial" panose="020B0604020202020204" pitchFamily="34" charset="0"/>
                        </a:rPr>
                        <a:t> </a:t>
                      </a:r>
                      <a:r>
                        <a:rPr lang="es-CO" altLang="es-CO" sz="1000" b="0" baseline="0" dirty="0">
                          <a:latin typeface="Arial" panose="020B0604020202020204" pitchFamily="34" charset="0"/>
                          <a:cs typeface="Arial" panose="020B0604020202020204" pitchFamily="34" charset="0"/>
                        </a:rPr>
                        <a:t>seguimiento a este convenio se hará con base en la prórroga </a:t>
                      </a:r>
                      <a:r>
                        <a:rPr lang="es-CO" altLang="es-CO" sz="1000" b="0" baseline="0" dirty="0" smtClean="0">
                          <a:latin typeface="Arial" panose="020B0604020202020204" pitchFamily="34" charset="0"/>
                          <a:cs typeface="Arial" panose="020B0604020202020204" pitchFamily="34" charset="0"/>
                        </a:rPr>
                        <a:t> </a:t>
                      </a:r>
                      <a:r>
                        <a:rPr lang="es-CO" altLang="es-CO" sz="1000" dirty="0">
                          <a:solidFill>
                            <a:prstClr val="black"/>
                          </a:solidFill>
                          <a:latin typeface="Arial" panose="020B0604020202020204" pitchFamily="34" charset="0"/>
                          <a:cs typeface="Arial" panose="020B0604020202020204" pitchFamily="34" charset="0"/>
                        </a:rPr>
                        <a:t>especifica la ampliación del plazo de ejecución y desembolsos</a:t>
                      </a:r>
                      <a:r>
                        <a:rPr lang="es-CO" altLang="es-CO" sz="1000" dirty="0" smtClean="0">
                          <a:solidFill>
                            <a:prstClr val="black"/>
                          </a:solidFill>
                          <a:latin typeface="Arial" panose="020B0604020202020204" pitchFamily="34" charset="0"/>
                          <a:cs typeface="Arial" panose="020B0604020202020204" pitchFamily="34" charset="0"/>
                        </a:rPr>
                        <a:t>.</a:t>
                      </a:r>
                      <a:endParaRPr lang="es-CO" altLang="es-CO" sz="1000" b="0" dirty="0">
                        <a:solidFill>
                          <a:prstClr val="black"/>
                        </a:solidFill>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CO" sz="1000" dirty="0">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39580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altLang="es-CO" sz="1000" b="1" dirty="0">
                          <a:solidFill>
                            <a:prstClr val="black"/>
                          </a:solidFill>
                          <a:latin typeface="Arial" panose="020B0604020202020204" pitchFamily="34" charset="0"/>
                          <a:cs typeface="Arial" panose="020B0604020202020204" pitchFamily="34" charset="0"/>
                        </a:rPr>
                        <a:t>Activo sin </a:t>
                      </a:r>
                      <a:r>
                        <a:rPr lang="es-ES" altLang="es-CO" sz="1000" b="1" dirty="0" smtClean="0">
                          <a:solidFill>
                            <a:prstClr val="black"/>
                          </a:solidFill>
                          <a:latin typeface="Arial" panose="020B0604020202020204" pitchFamily="34" charset="0"/>
                          <a:cs typeface="Arial" panose="020B0604020202020204" pitchFamily="34" charset="0"/>
                        </a:rPr>
                        <a:t>legalizar. </a:t>
                      </a:r>
                      <a:r>
                        <a:rPr lang="es-CO" altLang="es-CO" sz="1000" dirty="0" smtClean="0">
                          <a:latin typeface="Arial" panose="020B0604020202020204" pitchFamily="34" charset="0"/>
                          <a:cs typeface="Arial" panose="020B0604020202020204" pitchFamily="34" charset="0"/>
                        </a:rPr>
                        <a:t>Al </a:t>
                      </a:r>
                      <a:r>
                        <a:rPr lang="es-CO" altLang="es-CO" sz="1000" dirty="0">
                          <a:latin typeface="Arial" panose="020B0604020202020204" pitchFamily="34" charset="0"/>
                          <a:cs typeface="Arial" panose="020B0604020202020204" pitchFamily="34" charset="0"/>
                        </a:rPr>
                        <a:t>verificar el rubro de Propiedad, planta y equipos, se observo en la cuenta “activos por legalizar - construcciones y edificaciones” PUC 158875 “”  un valor por $194 millones, correspondiente a la compra  de la oficina 701 ubicada  en el piso séptimo del edificio de la Cámara de Comercio de Cali, que fue registrado en esta cuenta con contrato de promesa de compraventa que tiene  fecha del 29 de diciembre de 2015, que a la fecha no se tiene la escritura publica del inmueble a pesar de que la promesa de compraventa indica que se otorgaba el 30 de marzo de 2016.</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solidFill>
                            <a:schemeClr val="tx1"/>
                          </a:solidFill>
                          <a:effectLst/>
                          <a:latin typeface="Arial" panose="020B0604020202020204" pitchFamily="34" charset="0"/>
                          <a:cs typeface="Arial" panose="020B0604020202020204" pitchFamily="34" charset="0"/>
                        </a:rPr>
                        <a:t>Cerrado</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altLang="es-CO" sz="1000" b="1" dirty="0">
                          <a:latin typeface="Arial" panose="020B0604020202020204" pitchFamily="34" charset="0"/>
                          <a:cs typeface="Arial" panose="020B0604020202020204" pitchFamily="34" charset="0"/>
                        </a:rPr>
                        <a:t>Comentario cliente: </a:t>
                      </a:r>
                      <a:r>
                        <a:rPr lang="es-CO" altLang="es-CO" sz="1000" dirty="0">
                          <a:latin typeface="Arial" panose="020B0604020202020204" pitchFamily="34" charset="0"/>
                          <a:cs typeface="Arial" panose="020B0604020202020204" pitchFamily="34" charset="0"/>
                        </a:rPr>
                        <a:t>  a la fecha (octubre 13) ya se surtió el trámite con la oficina de Registro de instrumentos públicos.  Y se obtuvo copia de la escritura publica.</a:t>
                      </a:r>
                    </a:p>
                    <a:p>
                      <a:endParaRPr lang="es-CO" sz="1000" dirty="0">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79002133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23</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62880" y="226735"/>
            <a:ext cx="8229600" cy="393953"/>
          </a:xfrm>
        </p:spPr>
        <p:txBody>
          <a:bodyPr>
            <a:normAutofit fontScale="90000"/>
          </a:bodyPr>
          <a:lstStyle/>
          <a:p>
            <a:pPr algn="r"/>
            <a:r>
              <a:rPr lang="es-ES_tradnl" sz="2200" b="1" dirty="0">
                <a:solidFill>
                  <a:srgbClr val="000000"/>
                </a:solidFill>
                <a:latin typeface="Arial" panose="020B0604020202020204" pitchFamily="34" charset="0"/>
                <a:cs typeface="Arial" panose="020B0604020202020204" pitchFamily="34" charset="0"/>
              </a:rPr>
              <a:t>V. Seguimiento Informes Anteriores</a:t>
            </a:r>
            <a:endParaRPr lang="es-CO" sz="2200" dirty="0">
              <a:latin typeface="Arial" panose="020B0604020202020204" pitchFamily="34" charset="0"/>
              <a:cs typeface="Arial" panose="020B0604020202020204" pitchFamily="34" charset="0"/>
            </a:endParaRPr>
          </a:p>
        </p:txBody>
      </p:sp>
      <p:sp>
        <p:nvSpPr>
          <p:cNvPr id="10" name="2 Marcador de contenido"/>
          <p:cNvSpPr>
            <a:spLocks noGrp="1"/>
          </p:cNvSpPr>
          <p:nvPr>
            <p:ph idx="1"/>
          </p:nvPr>
        </p:nvSpPr>
        <p:spPr>
          <a:xfrm>
            <a:off x="251520" y="692696"/>
            <a:ext cx="8640960" cy="5000625"/>
          </a:xfrm>
        </p:spPr>
        <p:txBody>
          <a:bodyPr>
            <a:normAutofit/>
          </a:bodyPr>
          <a:lstStyle/>
          <a:p>
            <a:pPr marL="0" indent="0">
              <a:buFontTx/>
              <a:buNone/>
            </a:pPr>
            <a:endParaRPr lang="es-ES" sz="1200" dirty="0">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3092896641"/>
              </p:ext>
            </p:extLst>
          </p:nvPr>
        </p:nvGraphicFramePr>
        <p:xfrm>
          <a:off x="323528" y="908720"/>
          <a:ext cx="8561076" cy="2019113"/>
        </p:xfrm>
        <a:graphic>
          <a:graphicData uri="http://schemas.openxmlformats.org/drawingml/2006/table">
            <a:tbl>
              <a:tblPr firstRow="1" bandRow="1">
                <a:tableStyleId>{5C22544A-7EE6-4342-B048-85BDC9FD1C3A}</a:tableStyleId>
              </a:tblPr>
              <a:tblGrid>
                <a:gridCol w="4022140">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3098776">
                  <a:extLst>
                    <a:ext uri="{9D8B030D-6E8A-4147-A177-3AD203B41FA5}">
                      <a16:colId xmlns:a16="http://schemas.microsoft.com/office/drawing/2014/main" xmlns="" val="20002"/>
                    </a:ext>
                  </a:extLst>
                </a:gridCol>
              </a:tblGrid>
              <a:tr h="238875">
                <a:tc>
                  <a:txBody>
                    <a:bodyPr/>
                    <a:lstStyle/>
                    <a:p>
                      <a:pPr algn="ctr"/>
                      <a:r>
                        <a:rPr lang="es-CO" sz="1000" b="1" dirty="0">
                          <a:solidFill>
                            <a:schemeClr val="bg1"/>
                          </a:solidFill>
                          <a:latin typeface="Arial" panose="020B0604020202020204" pitchFamily="34" charset="0"/>
                          <a:cs typeface="Arial" panose="020B0604020202020204" pitchFamily="34" charset="0"/>
                        </a:rPr>
                        <a:t>OPORTUNIDAD</a:t>
                      </a:r>
                      <a:r>
                        <a:rPr lang="es-CO" sz="1000" b="1" baseline="0" dirty="0">
                          <a:solidFill>
                            <a:schemeClr val="bg1"/>
                          </a:solidFill>
                          <a:latin typeface="Arial" panose="020B0604020202020204" pitchFamily="34" charset="0"/>
                          <a:cs typeface="Arial" panose="020B0604020202020204" pitchFamily="34" charset="0"/>
                        </a:rPr>
                        <a:t> DE MEJORA</a:t>
                      </a:r>
                      <a:endParaRPr lang="es-CO" sz="1000" b="1" dirty="0">
                        <a:solidFill>
                          <a:schemeClr val="bg1"/>
                        </a:solidFill>
                        <a:latin typeface="Arial" panose="020B0604020202020204" pitchFamily="34" charset="0"/>
                        <a:cs typeface="Arial" panose="020B0604020202020204" pitchFamily="34" charset="0"/>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ESTADO</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OBSERVACIONES</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60648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altLang="es-CO" sz="1000" b="1" dirty="0">
                          <a:latin typeface="Arial" panose="020B0604020202020204" pitchFamily="34" charset="0"/>
                          <a:cs typeface="Arial" panose="020B0604020202020204" pitchFamily="34" charset="0"/>
                        </a:rPr>
                        <a:t>Revisión estado de situación financiera a junio de 2016.</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altLang="es-CO" sz="1000" b="1" dirty="0">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CO" altLang="es-CO" sz="1000" b="0" dirty="0">
                          <a:latin typeface="Arial" panose="020B0604020202020204" pitchFamily="34" charset="0"/>
                          <a:cs typeface="Arial" panose="020B0604020202020204" pitchFamily="34" charset="0"/>
                        </a:rPr>
                        <a:t>Pendiente la revisión del documento que contiene </a:t>
                      </a:r>
                      <a:r>
                        <a:rPr lang="es-CO" altLang="es-CO" sz="1000" dirty="0">
                          <a:latin typeface="Arial" panose="020B0604020202020204" pitchFamily="34" charset="0"/>
                          <a:cs typeface="Arial" panose="020B0604020202020204" pitchFamily="34" charset="0"/>
                        </a:rPr>
                        <a:t>las políticas de inversión y de ingresos</a:t>
                      </a:r>
                      <a:r>
                        <a:rPr lang="es-CO" altLang="es-CO" sz="1000" baseline="0" dirty="0">
                          <a:latin typeface="Arial" panose="020B0604020202020204" pitchFamily="34" charset="0"/>
                          <a:cs typeface="Arial" panose="020B0604020202020204" pitchFamily="34" charset="0"/>
                        </a:rPr>
                        <a:t> </a:t>
                      </a:r>
                      <a:r>
                        <a:rPr lang="es-CO" altLang="es-CO" sz="1000" dirty="0">
                          <a:latin typeface="Arial" panose="020B0604020202020204" pitchFamily="34" charset="0"/>
                          <a:cs typeface="Arial" panose="020B0604020202020204" pitchFamily="34" charset="0"/>
                        </a:rPr>
                        <a:t> por parte de la asesoría externa.</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000" dirty="0" smtClean="0">
                          <a:effectLst/>
                          <a:latin typeface="Arial" panose="020B0604020202020204" pitchFamily="34" charset="0"/>
                          <a:cs typeface="Arial" panose="020B0604020202020204" pitchFamily="34" charset="0"/>
                        </a:rPr>
                        <a:t>Cerrado</a:t>
                      </a:r>
                      <a:endParaRPr lang="es-CO" sz="1000" dirty="0">
                        <a:effectLst/>
                        <a:latin typeface="Arial" panose="020B0604020202020204" pitchFamily="34" charset="0"/>
                        <a:cs typeface="Arial" panose="020B0604020202020204" pitchFamily="34" charset="0"/>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000" dirty="0">
                          <a:latin typeface="Arial" panose="020B0604020202020204" pitchFamily="34" charset="0"/>
                          <a:cs typeface="Arial" panose="020B0604020202020204" pitchFamily="34" charset="0"/>
                        </a:rPr>
                        <a:t>Se evidenciaron las políticas</a:t>
                      </a:r>
                      <a:r>
                        <a:rPr lang="es-CO" sz="1000" baseline="0" dirty="0">
                          <a:latin typeface="Arial" panose="020B0604020202020204" pitchFamily="34" charset="0"/>
                          <a:cs typeface="Arial" panose="020B0604020202020204" pitchFamily="34" charset="0"/>
                        </a:rPr>
                        <a:t> debidamente </a:t>
                      </a:r>
                      <a:r>
                        <a:rPr lang="es-CO" sz="1000" baseline="0" dirty="0" smtClean="0">
                          <a:latin typeface="Arial" panose="020B0604020202020204" pitchFamily="34" charset="0"/>
                          <a:cs typeface="Arial" panose="020B0604020202020204" pitchFamily="34" charset="0"/>
                        </a:rPr>
                        <a:t>documentadas</a:t>
                      </a:r>
                      <a:endParaRPr lang="es-CO" sz="1000" dirty="0">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134638">
                <a:tc>
                  <a:txBody>
                    <a:bodyPr/>
                    <a:lstStyle/>
                    <a:p>
                      <a:pPr marL="0" marR="0" indent="0" algn="just" defTabSz="914400" rtl="0" eaLnBrk="1" fontAlgn="auto" latinLnBrk="0" hangingPunct="1">
                        <a:lnSpc>
                          <a:spcPct val="100000"/>
                        </a:lnSpc>
                        <a:spcBef>
                          <a:spcPct val="0"/>
                        </a:spcBef>
                        <a:spcAft>
                          <a:spcPts val="0"/>
                        </a:spcAft>
                        <a:buClrTx/>
                        <a:buSzTx/>
                        <a:buFont typeface="+mj-lt"/>
                        <a:buNone/>
                        <a:tabLst/>
                        <a:defRPr/>
                      </a:pPr>
                      <a:r>
                        <a:rPr lang="es-CO" altLang="es-CO" sz="1000" dirty="0">
                          <a:latin typeface="Arial" panose="020B0604020202020204" pitchFamily="34" charset="0"/>
                          <a:cs typeface="Arial" panose="020B0604020202020204" pitchFamily="34" charset="0"/>
                        </a:rPr>
                        <a:t>Verificando las cuentas PUC 1390 “difícil cobro” y cuenta PUC 1399  “deterioro” de las cuentas por cobrar se observo Terceros en la cuenta de difícil cobro sin el respectivo calculo de  deterioro, a pesar de que en la política se definió que </a:t>
                      </a:r>
                      <a:r>
                        <a:rPr lang="es-CO" sz="1000" dirty="0">
                          <a:latin typeface="Arial" panose="020B0604020202020204" pitchFamily="34" charset="0"/>
                          <a:cs typeface="Arial" panose="020B0604020202020204" pitchFamily="34" charset="0"/>
                        </a:rPr>
                        <a:t>“l</a:t>
                      </a:r>
                      <a:r>
                        <a:rPr lang="es-ES" sz="1000" dirty="0">
                          <a:latin typeface="Arial" panose="020B0604020202020204" pitchFamily="34" charset="0"/>
                          <a:cs typeface="Arial" panose="020B0604020202020204" pitchFamily="34" charset="0"/>
                        </a:rPr>
                        <a:t>a totalidad de la cartera que se traslade a la cuenta “Deudas de difícil cobro” se deteriora mensualmente en un 16.66%, para que quede totalmente deteriorada durante un plazo de 6 meses.”</a:t>
                      </a: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En proceso</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00" dirty="0">
                          <a:latin typeface="Arial" panose="020B0604020202020204" pitchFamily="34" charset="0"/>
                          <a:cs typeface="Arial" panose="020B0604020202020204" pitchFamily="34" charset="0"/>
                        </a:rPr>
                        <a:t>Las cuentas por cobrar están en proceso de revisión por parte del área de tesorería con su respectivo deterioro según la política de la entidad, el proceso de deterioro en el sistema se estaba revisando cada 6 meses ahora se revisara mensualmente.</a:t>
                      </a:r>
                    </a:p>
                    <a:p>
                      <a:pPr algn="just"/>
                      <a:endParaRPr lang="es-CO" sz="1000" dirty="0">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694440735"/>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24</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11560" y="260648"/>
            <a:ext cx="8229600" cy="432048"/>
          </a:xfrm>
        </p:spPr>
        <p:txBody>
          <a:bodyPr>
            <a:normAutofit/>
          </a:bodyPr>
          <a:lstStyle/>
          <a:p>
            <a:pPr algn="r"/>
            <a:r>
              <a:rPr lang="es-MX" sz="2000" b="1" kern="0" dirty="0">
                <a:latin typeface="Arial" panose="020B0604020202020204" pitchFamily="34" charset="0"/>
                <a:cs typeface="Arial" panose="020B0604020202020204" pitchFamily="34" charset="0"/>
              </a:rPr>
              <a:t>VI. Conclusión general</a:t>
            </a:r>
            <a:endParaRPr lang="es-CO" sz="2000" b="1" dirty="0">
              <a:cs typeface="Arial" pitchFamily="34" charset="0"/>
            </a:endParaRPr>
          </a:p>
        </p:txBody>
      </p:sp>
      <p:sp>
        <p:nvSpPr>
          <p:cNvPr id="10" name="Rectangle 3"/>
          <p:cNvSpPr txBox="1">
            <a:spLocks noChangeArrowheads="1"/>
          </p:cNvSpPr>
          <p:nvPr/>
        </p:nvSpPr>
        <p:spPr>
          <a:xfrm>
            <a:off x="251520" y="713581"/>
            <a:ext cx="8589640" cy="50196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r>
              <a:rPr lang="es-ES" sz="1200" dirty="0">
                <a:solidFill>
                  <a:prstClr val="black"/>
                </a:solidFill>
                <a:latin typeface="Arial" panose="020B0604020202020204" pitchFamily="34" charset="0"/>
                <a:cs typeface="Arial" panose="020B0604020202020204" pitchFamily="34" charset="0"/>
              </a:rPr>
              <a:t>De acuerdo con los resultados de nuestra auditoria y a la verificación de algunos procedimientos de control interno podemos concluir que</a:t>
            </a:r>
            <a:r>
              <a:rPr lang="es-ES" sz="1200" b="1" dirty="0">
                <a:solidFill>
                  <a:prstClr val="black"/>
                </a:solidFill>
                <a:latin typeface="Arial" panose="020B0604020202020204" pitchFamily="34" charset="0"/>
                <a:cs typeface="Arial" panose="020B0604020202020204" pitchFamily="34" charset="0"/>
              </a:rPr>
              <a:t> </a:t>
            </a:r>
            <a:r>
              <a:rPr lang="es-ES" sz="1200" dirty="0">
                <a:solidFill>
                  <a:prstClr val="black"/>
                </a:solidFill>
                <a:latin typeface="Arial" panose="020B0604020202020204" pitchFamily="34" charset="0"/>
                <a:cs typeface="Arial" panose="020B0604020202020204" pitchFamily="34" charset="0"/>
              </a:rPr>
              <a:t>a la fecha </a:t>
            </a:r>
            <a:r>
              <a:rPr lang="es-ES" sz="1200" b="1" dirty="0">
                <a:solidFill>
                  <a:prstClr val="black"/>
                </a:solidFill>
                <a:latin typeface="Arial" panose="020B0604020202020204" pitchFamily="34" charset="0"/>
                <a:cs typeface="Arial" panose="020B0604020202020204" pitchFamily="34" charset="0"/>
              </a:rPr>
              <a:t>CAMARA DE COMERCIO DE CALI, </a:t>
            </a:r>
            <a:r>
              <a:rPr lang="es-ES" sz="1200" dirty="0">
                <a:solidFill>
                  <a:prstClr val="black"/>
                </a:solidFill>
                <a:latin typeface="Arial" panose="020B0604020202020204" pitchFamily="34" charset="0"/>
                <a:cs typeface="Arial" panose="020B0604020202020204" pitchFamily="34" charset="0"/>
              </a:rPr>
              <a:t>presenta un sistema de control interno adecuado, que garantiza en cualquier aspecto significativo un sistema de información contable exento de error material, Sin embargo, mencionamos algunos comentarios y otros aspectos sobre los cuales, en los casos que aplique, emitimos nuestras recomendaciones, que consideramos importante tener en cuenta para el desarrollo de las actividades normales de la Entidad. </a:t>
            </a:r>
          </a:p>
          <a:p>
            <a:pPr marL="0" indent="0" algn="just">
              <a:buFont typeface="Arial" pitchFamily="34" charset="0"/>
              <a:buNone/>
              <a:defRPr/>
            </a:pPr>
            <a:endParaRPr lang="es-ES" sz="1200" dirty="0">
              <a:solidFill>
                <a:prstClr val="black"/>
              </a:solidFill>
              <a:latin typeface="Arial" panose="020B0604020202020204" pitchFamily="34" charset="0"/>
              <a:cs typeface="Arial" panose="020B0604020202020204" pitchFamily="34" charset="0"/>
            </a:endParaRPr>
          </a:p>
          <a:p>
            <a:pPr marL="0" indent="0" algn="just">
              <a:buFontTx/>
              <a:buNone/>
              <a:defRPr/>
            </a:pPr>
            <a:r>
              <a:rPr lang="es-CO" sz="1200" dirty="0">
                <a:solidFill>
                  <a:prstClr val="black"/>
                </a:solidFill>
                <a:latin typeface="Arial" panose="020B0604020202020204" pitchFamily="34" charset="0"/>
                <a:cs typeface="Arial" panose="020B0604020202020204" pitchFamily="34" charset="0"/>
              </a:rPr>
              <a:t>Estos aspectos, al igual que las áreas más importantes, serán nuevamente evaluadas en nuestras próximas visitas, con el objeto de verificar el grado de confiabilidad del control interno, la eficiencia del mismo, y la razonabilidad de los estados financieros a la fecha de corte de la auditoría.</a:t>
            </a:r>
            <a:endParaRPr lang="es-ES" sz="1200" dirty="0">
              <a:solidFill>
                <a:prstClr val="black"/>
              </a:solidFill>
              <a:latin typeface="Arial" panose="020B0604020202020204" pitchFamily="34" charset="0"/>
              <a:cs typeface="Arial" panose="020B0604020202020204" pitchFamily="34" charset="0"/>
            </a:endParaRPr>
          </a:p>
          <a:p>
            <a:pPr marL="0" indent="0" algn="just">
              <a:buFontTx/>
              <a:buNone/>
              <a:defRPr/>
            </a:pPr>
            <a:endParaRPr lang="es-ES" sz="1300" dirty="0">
              <a:solidFill>
                <a:prstClr val="black"/>
              </a:solidFill>
              <a:latin typeface="Arial" panose="020B0604020202020204" pitchFamily="34" charset="0"/>
              <a:cs typeface="Arial" panose="020B0604020202020204" pitchFamily="34" charset="0"/>
            </a:endParaRPr>
          </a:p>
          <a:p>
            <a:pPr marL="0" indent="0" algn="just">
              <a:buFontTx/>
              <a:buNone/>
              <a:defRPr/>
            </a:pPr>
            <a:endParaRPr lang="es-ES" sz="1300" dirty="0">
              <a:solidFill>
                <a:prstClr val="black"/>
              </a:solidFill>
              <a:latin typeface="Arial" panose="020B0604020202020204" pitchFamily="34" charset="0"/>
              <a:cs typeface="Arial" panose="020B0604020202020204" pitchFamily="34" charset="0"/>
            </a:endParaRPr>
          </a:p>
          <a:p>
            <a:pPr>
              <a:spcBef>
                <a:spcPct val="0"/>
              </a:spcBef>
              <a:buFontTx/>
              <a:buNone/>
            </a:pPr>
            <a:r>
              <a:rPr lang="es-ES_tradnl" altLang="es-CO" sz="1300" b="1" dirty="0">
                <a:solidFill>
                  <a:srgbClr val="000000"/>
                </a:solidFill>
                <a:latin typeface="Arial" panose="020B0604020202020204" pitchFamily="34" charset="0"/>
                <a:cs typeface="Arial" panose="020B0604020202020204" pitchFamily="34" charset="0"/>
              </a:rPr>
              <a:t>CPAAI - Cabrera International S.A.</a:t>
            </a:r>
          </a:p>
          <a:p>
            <a:pPr>
              <a:spcBef>
                <a:spcPct val="0"/>
              </a:spcBef>
              <a:buFontTx/>
              <a:buNone/>
            </a:pPr>
            <a:r>
              <a:rPr lang="es-ES_tradnl" altLang="es-CO" sz="1300" dirty="0">
                <a:solidFill>
                  <a:srgbClr val="000000"/>
                </a:solidFill>
                <a:latin typeface="Arial" panose="020B0604020202020204" pitchFamily="34" charset="0"/>
                <a:cs typeface="Arial" panose="020B0604020202020204" pitchFamily="34" charset="0"/>
              </a:rPr>
              <a:t>Auditores – Consultores</a:t>
            </a:r>
          </a:p>
          <a:p>
            <a:pPr>
              <a:spcBef>
                <a:spcPct val="0"/>
              </a:spcBef>
              <a:buFontTx/>
              <a:buNone/>
            </a:pPr>
            <a:r>
              <a:rPr lang="es-ES_tradnl" altLang="es-CO" sz="1300" b="1" dirty="0">
                <a:solidFill>
                  <a:srgbClr val="000000"/>
                </a:solidFill>
                <a:latin typeface="Arial" panose="020B0604020202020204" pitchFamily="34" charset="0"/>
                <a:cs typeface="Arial" panose="020B0604020202020204" pitchFamily="34" charset="0"/>
              </a:rPr>
              <a:t>Miembro de CPAAI </a:t>
            </a:r>
            <a:r>
              <a:rPr lang="es-ES_tradnl" altLang="es-CO" sz="1300" b="1" dirty="0" err="1">
                <a:solidFill>
                  <a:srgbClr val="000000"/>
                </a:solidFill>
                <a:latin typeface="Arial" panose="020B0604020202020204" pitchFamily="34" charset="0"/>
                <a:cs typeface="Arial" panose="020B0604020202020204" pitchFamily="34" charset="0"/>
              </a:rPr>
              <a:t>Associates</a:t>
            </a:r>
            <a:r>
              <a:rPr lang="es-ES_tradnl" altLang="es-CO" sz="1300" b="1" dirty="0">
                <a:solidFill>
                  <a:srgbClr val="000000"/>
                </a:solidFill>
                <a:latin typeface="Arial" panose="020B0604020202020204" pitchFamily="34" charset="0"/>
                <a:cs typeface="Arial" panose="020B0604020202020204" pitchFamily="34" charset="0"/>
              </a:rPr>
              <a:t> International</a:t>
            </a:r>
          </a:p>
          <a:p>
            <a:pPr>
              <a:spcBef>
                <a:spcPct val="0"/>
              </a:spcBef>
              <a:buFontTx/>
              <a:buNone/>
            </a:pPr>
            <a:endParaRPr lang="es-ES" altLang="es-CO" sz="1300" b="1" dirty="0">
              <a:solidFill>
                <a:srgbClr val="000000"/>
              </a:solidFill>
              <a:latin typeface="Arial" panose="020B0604020202020204" pitchFamily="34" charset="0"/>
              <a:cs typeface="Arial" panose="020B0604020202020204" pitchFamily="34" charset="0"/>
            </a:endParaRPr>
          </a:p>
          <a:p>
            <a:pPr>
              <a:spcBef>
                <a:spcPct val="0"/>
              </a:spcBef>
              <a:buFontTx/>
              <a:buNone/>
            </a:pPr>
            <a:r>
              <a:rPr lang="es-ES" altLang="es-CO" sz="1300" dirty="0">
                <a:solidFill>
                  <a:srgbClr val="000000"/>
                </a:solidFill>
                <a:latin typeface="Arial" panose="020B0604020202020204" pitchFamily="34" charset="0"/>
                <a:cs typeface="Arial" panose="020B0604020202020204" pitchFamily="34" charset="0"/>
              </a:rPr>
              <a:t>Cali – Colombia</a:t>
            </a:r>
          </a:p>
          <a:p>
            <a:pPr marL="0" indent="0" algn="just">
              <a:buFontTx/>
              <a:buNone/>
              <a:defRPr/>
            </a:pPr>
            <a:endParaRPr lang="es-ES" sz="13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868911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pic>
        <p:nvPicPr>
          <p:cNvPr id="7" name="Picture 4" descr="AuditoriaG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04799"/>
            <a:ext cx="2232248" cy="2742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5 Título"/>
          <p:cNvSpPr>
            <a:spLocks noGrp="1"/>
          </p:cNvSpPr>
          <p:nvPr>
            <p:ph type="title"/>
          </p:nvPr>
        </p:nvSpPr>
        <p:spPr>
          <a:xfrm>
            <a:off x="3995936" y="989856"/>
            <a:ext cx="3322712" cy="1143000"/>
          </a:xfrm>
          <a:noFill/>
        </p:spPr>
        <p:txBody>
          <a:bodyPr>
            <a:normAutofit/>
          </a:bodyPr>
          <a:lstStyle/>
          <a:p>
            <a:r>
              <a:rPr lang="es-CO" altLang="es-CO" sz="1400" b="1" dirty="0">
                <a:latin typeface="Arial" panose="020B0604020202020204" pitchFamily="34" charset="0"/>
                <a:cs typeface="Arial" panose="020B0604020202020204" pitchFamily="34" charset="0"/>
              </a:rPr>
              <a:t>Confidencialidad de la información</a:t>
            </a:r>
            <a:endParaRPr lang="es-CO" sz="1400" dirty="0">
              <a:latin typeface="Arial" panose="020B0604020202020204" pitchFamily="34" charset="0"/>
              <a:cs typeface="Arial" panose="020B0604020202020204" pitchFamily="34" charset="0"/>
            </a:endParaRPr>
          </a:p>
        </p:txBody>
      </p:sp>
      <p:sp>
        <p:nvSpPr>
          <p:cNvPr id="10" name="6 Marcador de contenido"/>
          <p:cNvSpPr txBox="1">
            <a:spLocks/>
          </p:cNvSpPr>
          <p:nvPr/>
        </p:nvSpPr>
        <p:spPr>
          <a:xfrm>
            <a:off x="323528" y="3068960"/>
            <a:ext cx="8499376" cy="3153717"/>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r>
              <a:rPr lang="es-ES_tradnl" sz="4400" b="1" dirty="0">
                <a:latin typeface="Arial" panose="020B0604020202020204" pitchFamily="34" charset="0"/>
                <a:cs typeface="Arial" panose="020B0604020202020204" pitchFamily="34" charset="0"/>
              </a:rPr>
              <a:t>Restricciones para la publicación y el uso de esta información</a:t>
            </a:r>
          </a:p>
          <a:p>
            <a:pPr algn="just">
              <a:defRPr/>
            </a:pPr>
            <a:endParaRPr lang="es-ES_tradnl" sz="4400" dirty="0">
              <a:latin typeface="Arial" panose="020B0604020202020204" pitchFamily="34" charset="0"/>
              <a:cs typeface="Arial" panose="020B0604020202020204" pitchFamily="34" charset="0"/>
            </a:endParaRPr>
          </a:p>
          <a:p>
            <a:pPr marL="0" indent="0" algn="just">
              <a:buFont typeface="Arial" pitchFamily="34" charset="0"/>
              <a:buNone/>
              <a:defRPr/>
            </a:pPr>
            <a:r>
              <a:rPr lang="es-ES_tradnl" sz="4400" dirty="0">
                <a:latin typeface="Arial" panose="020B0604020202020204" pitchFamily="34" charset="0"/>
                <a:cs typeface="Arial" panose="020B0604020202020204" pitchFamily="34" charset="0"/>
              </a:rPr>
              <a:t>El presente documento contiene información que es propiedad de la  entidad </a:t>
            </a:r>
            <a:r>
              <a:rPr lang="es-ES_tradnl" sz="4400" b="1" dirty="0">
                <a:latin typeface="Arial" panose="020B0604020202020204" pitchFamily="34" charset="0"/>
                <a:cs typeface="Arial" panose="020B0604020202020204" pitchFamily="34" charset="0"/>
              </a:rPr>
              <a:t>Cámara de Comercio de Cali</a:t>
            </a:r>
            <a:r>
              <a:rPr lang="es-ES_tradnl" altLang="es-CO" sz="4400" b="1" dirty="0"/>
              <a:t> </a:t>
            </a:r>
            <a:r>
              <a:rPr lang="es-ES_tradnl" altLang="es-CO" sz="4400" b="1" dirty="0">
                <a:latin typeface="Arial" panose="020B0604020202020204" pitchFamily="34" charset="0"/>
                <a:cs typeface="Arial" panose="020B0604020202020204" pitchFamily="34" charset="0"/>
              </a:rPr>
              <a:t>y de CPAAI  Cabrera International S.A.</a:t>
            </a:r>
            <a:r>
              <a:rPr lang="es-CO" sz="4400" dirty="0">
                <a:latin typeface="Arial" panose="020B0604020202020204" pitchFamily="34" charset="0"/>
                <a:cs typeface="Arial" panose="020B0604020202020204" pitchFamily="34" charset="0"/>
              </a:rPr>
              <a:t>, </a:t>
            </a:r>
            <a:r>
              <a:rPr lang="es-ES_tradnl" sz="4400" dirty="0">
                <a:latin typeface="Arial" panose="020B0604020202020204" pitchFamily="34" charset="0"/>
                <a:cs typeface="Arial" panose="020B0604020202020204" pitchFamily="34" charset="0"/>
              </a:rPr>
              <a:t>su publicación le podría otorgar ventajas competitivas a  terceros ajenos a la evaluación de este documento.  Por lo tanto, éste debe ser usado sólo por aquellos involucrados en dicha evaluación y no debe ser publicado o duplicado, ni entera ni parcialmente. Los datos sujetos a esta restricción son todos los contenidos en la totalidad del documento.</a:t>
            </a:r>
          </a:p>
          <a:p>
            <a:pPr algn="just">
              <a:defRPr/>
            </a:pPr>
            <a:endParaRPr lang="es-ES" sz="4400" dirty="0">
              <a:latin typeface="Arial" panose="020B0604020202020204" pitchFamily="34" charset="0"/>
              <a:cs typeface="Arial" panose="020B0604020202020204" pitchFamily="34" charset="0"/>
            </a:endParaRPr>
          </a:p>
          <a:p>
            <a:pPr marL="0" indent="0" algn="just">
              <a:buFont typeface="Arial" pitchFamily="34" charset="0"/>
              <a:buNone/>
              <a:defRPr/>
            </a:pPr>
            <a:r>
              <a:rPr lang="es-ES_tradnl" sz="4400" dirty="0">
                <a:latin typeface="Arial" panose="020B0604020202020204" pitchFamily="34" charset="0"/>
                <a:cs typeface="Arial" panose="020B0604020202020204" pitchFamily="34" charset="0"/>
              </a:rPr>
              <a:t>Toda Información Confidencial deberá ser mantenida por las Partes de manera confidencial, y sólo podrá ser utilizada para los objetivos del análisis propuesto y de ninguna manera la Información Confidencial podrá ser revelada por las Partes, sus agentes o personal sin una previa autorización escrita por la otra Parte.  Las obligaciones de las Partes bajo las condiciones de esta cláusula no son aplicables a la información que: (a) es o se torne accesible al público en general como resultado de la revelación de la Parte propietaria de la Información Confidencial, (b) era previamente conocida por las Partes sin restricción alguna respecto de su revelación al momento de la recepción de la información, (c) era independientemente desarrollada por una de las Partes sin ninguna violación de este instrumento, (d) estaba incluida entre la información que las Partes acuerdan previamente revelar, o (e) sea requerida coactivamente por autoridad judicial o administrativa competente.  A los efectos establecidos en esta cláusula cada una de las Partes actuarán respecto de la Información Confidencial de la otra Parte con la misma diligencia con la que trata su propia Información Confidencial y la que imponen las leyes y normas profesionales aplicables.  CPAAI – Cabrera International, S.A. podrá conservar, sujeto a los términos de este instrumento, copias de la Información Confidencial del Cliente necesarias para cumplir con normas profesionales o políticas internas.  Si una de las Partes recibe una citación u otro requerimiento administrativo o judicial requiriendo la revelación de Información Confidencial de la otra Parte, la Parte requerida deberá notificar inmediatamente a la otra Parte de tal requerimiento de forma que permita a esta Parte impugnar ese requerimiento.</a:t>
            </a:r>
          </a:p>
          <a:p>
            <a:pPr algn="just">
              <a:buFontTx/>
              <a:buNone/>
              <a:defRPr/>
            </a:pPr>
            <a:endParaRPr lang="es-CO" sz="4000" b="1" dirty="0">
              <a:latin typeface="Arial" panose="020B0604020202020204" pitchFamily="34" charset="0"/>
              <a:cs typeface="Arial" panose="020B0604020202020204" pitchFamily="34" charset="0"/>
            </a:endParaRPr>
          </a:p>
          <a:p>
            <a:pPr marL="0" indent="0" algn="just">
              <a:buFontTx/>
              <a:buNone/>
              <a:defRPr/>
            </a:pPr>
            <a:endParaRPr lang="es-CO" sz="4800" dirty="0">
              <a:cs typeface="Arial" pitchFamily="34" charset="0"/>
            </a:endParaRPr>
          </a:p>
          <a:p>
            <a:pPr marL="0" indent="0" algn="just">
              <a:buFontTx/>
              <a:buNone/>
              <a:defRPr/>
            </a:pPr>
            <a:endParaRPr lang="es-CO" sz="1400" b="1" dirty="0">
              <a:cs typeface="Arial" pitchFamily="34" charset="0"/>
            </a:endParaRPr>
          </a:p>
          <a:p>
            <a:pPr marL="0" indent="0" algn="just">
              <a:buFontTx/>
              <a:buNone/>
              <a:defRPr/>
            </a:pPr>
            <a:endParaRPr lang="es-ES_tradnl" b="1" dirty="0">
              <a:latin typeface="Arial" pitchFamily="34" charset="0"/>
              <a:cs typeface="Arial" pitchFamily="34" charset="0"/>
            </a:endParaRPr>
          </a:p>
          <a:p>
            <a:pPr marL="0" indent="0">
              <a:buFont typeface="Arial" pitchFamily="34" charset="0"/>
              <a:buNone/>
            </a:pPr>
            <a:endParaRPr lang="es-CO" dirty="0"/>
          </a:p>
        </p:txBody>
      </p:sp>
    </p:spTree>
    <p:extLst>
      <p:ext uri="{BB962C8B-B14F-4D97-AF65-F5344CB8AC3E}">
        <p14:creationId xmlns:p14="http://schemas.microsoft.com/office/powerpoint/2010/main" val="264924541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3</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1" name="Marcador de contenido 2"/>
          <p:cNvSpPr txBox="1">
            <a:spLocks/>
          </p:cNvSpPr>
          <p:nvPr/>
        </p:nvSpPr>
        <p:spPr>
          <a:xfrm>
            <a:off x="251520" y="224384"/>
            <a:ext cx="8571384" cy="60129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base">
              <a:lnSpc>
                <a:spcPts val="1200"/>
              </a:lnSpc>
              <a:spcBef>
                <a:spcPts val="0"/>
              </a:spcBef>
              <a:buFont typeface="Arial" pitchFamily="34" charset="0"/>
              <a:buNone/>
            </a:pPr>
            <a:r>
              <a:rPr lang="es-ES" sz="1100" dirty="0">
                <a:solidFill>
                  <a:srgbClr val="000000"/>
                </a:solidFill>
                <a:latin typeface="Arial" pitchFamily="34" charset="0"/>
                <a:cs typeface="Arial" pitchFamily="34" charset="0"/>
              </a:rPr>
              <a:t>Santiago de Cali, </a:t>
            </a:r>
            <a:r>
              <a:rPr lang="es-ES" sz="1100" dirty="0" smtClean="0">
                <a:solidFill>
                  <a:srgbClr val="000000"/>
                </a:solidFill>
                <a:latin typeface="Arial" pitchFamily="34" charset="0"/>
                <a:cs typeface="Arial" pitchFamily="34" charset="0"/>
              </a:rPr>
              <a:t>febrero 3 </a:t>
            </a:r>
            <a:r>
              <a:rPr lang="es-ES" sz="1100" dirty="0" smtClean="0">
                <a:latin typeface="Arial" pitchFamily="34" charset="0"/>
                <a:cs typeface="Arial" pitchFamily="34" charset="0"/>
              </a:rPr>
              <a:t>de </a:t>
            </a:r>
            <a:r>
              <a:rPr lang="es-ES" sz="1100" dirty="0" smtClean="0">
                <a:solidFill>
                  <a:srgbClr val="000000"/>
                </a:solidFill>
                <a:latin typeface="Arial" pitchFamily="34" charset="0"/>
                <a:cs typeface="Arial" pitchFamily="34" charset="0"/>
              </a:rPr>
              <a:t>2017</a:t>
            </a:r>
            <a:endParaRPr lang="es-ES" sz="11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endParaRPr lang="es-ES" sz="11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100" dirty="0">
                <a:solidFill>
                  <a:srgbClr val="000000"/>
                </a:solidFill>
                <a:latin typeface="Arial" pitchFamily="34" charset="0"/>
                <a:cs typeface="Arial" pitchFamily="34" charset="0"/>
              </a:rPr>
              <a:t>Doctor</a:t>
            </a:r>
          </a:p>
          <a:p>
            <a:pPr marL="0" indent="0" algn="just" fontAlgn="base">
              <a:lnSpc>
                <a:spcPts val="1200"/>
              </a:lnSpc>
              <a:spcBef>
                <a:spcPts val="0"/>
              </a:spcBef>
              <a:buFont typeface="Arial" pitchFamily="34" charset="0"/>
              <a:buNone/>
            </a:pPr>
            <a:r>
              <a:rPr lang="es-ES" sz="1100" b="1" dirty="0">
                <a:solidFill>
                  <a:srgbClr val="000000"/>
                </a:solidFill>
                <a:latin typeface="Arial" pitchFamily="34" charset="0"/>
                <a:cs typeface="Arial" pitchFamily="34" charset="0"/>
              </a:rPr>
              <a:t>ESTEBAN PIEDRAHITA URIBE</a:t>
            </a:r>
          </a:p>
          <a:p>
            <a:pPr marL="0" indent="0" algn="just" fontAlgn="base">
              <a:lnSpc>
                <a:spcPts val="1200"/>
              </a:lnSpc>
              <a:spcBef>
                <a:spcPts val="0"/>
              </a:spcBef>
              <a:buFont typeface="Arial" pitchFamily="34" charset="0"/>
              <a:buNone/>
            </a:pPr>
            <a:r>
              <a:rPr lang="es-ES" sz="1100" dirty="0">
                <a:solidFill>
                  <a:srgbClr val="000000"/>
                </a:solidFill>
                <a:latin typeface="Arial" pitchFamily="34" charset="0"/>
                <a:cs typeface="Arial" pitchFamily="34" charset="0"/>
              </a:rPr>
              <a:t>Presidente</a:t>
            </a:r>
          </a:p>
          <a:p>
            <a:pPr marL="0" indent="0" algn="just" fontAlgn="base">
              <a:lnSpc>
                <a:spcPts val="1200"/>
              </a:lnSpc>
              <a:spcBef>
                <a:spcPts val="0"/>
              </a:spcBef>
              <a:buFont typeface="Arial" pitchFamily="34" charset="0"/>
              <a:buNone/>
            </a:pPr>
            <a:r>
              <a:rPr lang="es-ES" sz="1100" b="1" dirty="0">
                <a:solidFill>
                  <a:srgbClr val="000000"/>
                </a:solidFill>
                <a:latin typeface="Arial" pitchFamily="34" charset="0"/>
                <a:cs typeface="Arial" pitchFamily="34" charset="0"/>
              </a:rPr>
              <a:t>CAMARA DE COMERCIO DE CALI</a:t>
            </a:r>
            <a:endParaRPr lang="es-ES" altLang="es-CO" sz="1100" b="1" dirty="0"/>
          </a:p>
          <a:p>
            <a:pPr marL="0" indent="0" algn="just" fontAlgn="base">
              <a:lnSpc>
                <a:spcPts val="1200"/>
              </a:lnSpc>
              <a:spcBef>
                <a:spcPts val="0"/>
              </a:spcBef>
              <a:buFont typeface="Arial" pitchFamily="34" charset="0"/>
              <a:buNone/>
            </a:pPr>
            <a:endParaRPr lang="es-ES" sz="1100" b="1"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100" dirty="0">
                <a:solidFill>
                  <a:srgbClr val="000000"/>
                </a:solidFill>
                <a:latin typeface="Arial" pitchFamily="34" charset="0"/>
                <a:cs typeface="Arial" pitchFamily="34" charset="0"/>
              </a:rPr>
              <a:t>La ciudad</a:t>
            </a:r>
          </a:p>
          <a:p>
            <a:pPr marL="0" indent="0" algn="just" fontAlgn="base">
              <a:lnSpc>
                <a:spcPts val="1200"/>
              </a:lnSpc>
              <a:spcBef>
                <a:spcPts val="0"/>
              </a:spcBef>
              <a:buFont typeface="Arial" pitchFamily="34" charset="0"/>
              <a:buNone/>
            </a:pPr>
            <a:endParaRPr lang="es-ES" sz="11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100" dirty="0">
                <a:solidFill>
                  <a:srgbClr val="000000"/>
                </a:solidFill>
                <a:latin typeface="Arial" pitchFamily="34" charset="0"/>
                <a:cs typeface="Arial" pitchFamily="34" charset="0"/>
              </a:rPr>
              <a:t>Respetado Doctor Piedrahita</a:t>
            </a:r>
          </a:p>
          <a:p>
            <a:pPr marL="0" indent="0" algn="just" fontAlgn="base">
              <a:lnSpc>
                <a:spcPts val="1200"/>
              </a:lnSpc>
              <a:spcBef>
                <a:spcPts val="0"/>
              </a:spcBef>
              <a:buFont typeface="Arial" pitchFamily="34" charset="0"/>
              <a:buNone/>
            </a:pPr>
            <a:endParaRPr lang="es-ES" sz="11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100" dirty="0">
                <a:solidFill>
                  <a:srgbClr val="000000"/>
                </a:solidFill>
                <a:latin typeface="Arial" charset="0"/>
                <a:cs typeface="Arial" charset="0"/>
              </a:rPr>
              <a:t>Durante los días del 15  al </a:t>
            </a:r>
            <a:r>
              <a:rPr lang="es-ES" sz="1100" dirty="0" smtClean="0">
                <a:solidFill>
                  <a:srgbClr val="000000"/>
                </a:solidFill>
                <a:latin typeface="Arial" charset="0"/>
                <a:cs typeface="Arial" charset="0"/>
              </a:rPr>
              <a:t>28 </a:t>
            </a:r>
            <a:r>
              <a:rPr lang="es-ES" sz="1100" dirty="0">
                <a:solidFill>
                  <a:srgbClr val="000000"/>
                </a:solidFill>
                <a:latin typeface="Arial" charset="0"/>
                <a:cs typeface="Arial" charset="0"/>
              </a:rPr>
              <a:t>de noviembre de 2016, hemos realizado nuestra visita de Auditoría financiera y de análisis de algunas áreas del balance con corte al 30 de septiembre de 2016, </a:t>
            </a:r>
            <a:r>
              <a:rPr lang="es-ES" altLang="es-CO" sz="1100" dirty="0">
                <a:solidFill>
                  <a:srgbClr val="000000"/>
                </a:solidFill>
                <a:latin typeface="Arial" charset="0"/>
                <a:cs typeface="Arial" charset="0"/>
              </a:rPr>
              <a:t>dando cumplimiento a nuestras obligaciones como Revisores Fiscales de </a:t>
            </a:r>
            <a:r>
              <a:rPr lang="es-ES" altLang="es-CO" sz="1100" b="1" dirty="0">
                <a:solidFill>
                  <a:srgbClr val="000000"/>
                </a:solidFill>
                <a:latin typeface="Arial" charset="0"/>
                <a:cs typeface="Arial" charset="0"/>
              </a:rPr>
              <a:t> CAMARA DE COMERCIO </a:t>
            </a:r>
            <a:r>
              <a:rPr lang="es-ES" altLang="es-CO" sz="1100" b="1">
                <a:solidFill>
                  <a:srgbClr val="000000"/>
                </a:solidFill>
                <a:latin typeface="Arial" charset="0"/>
                <a:cs typeface="Arial" charset="0"/>
              </a:rPr>
              <a:t>DE </a:t>
            </a:r>
            <a:r>
              <a:rPr lang="es-ES" altLang="es-CO" sz="1100" b="1" smtClean="0">
                <a:solidFill>
                  <a:srgbClr val="000000"/>
                </a:solidFill>
                <a:latin typeface="Arial" charset="0"/>
                <a:cs typeface="Arial" charset="0"/>
              </a:rPr>
              <a:t>CALI</a:t>
            </a:r>
            <a:endParaRPr lang="es-ES" sz="1100" b="1"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endParaRPr lang="es-ES" altLang="es-CO" sz="1100" dirty="0">
              <a:solidFill>
                <a:srgbClr val="000000"/>
              </a:solidFill>
              <a:latin typeface="Arial" charset="0"/>
              <a:cs typeface="Arial" charset="0"/>
            </a:endParaRPr>
          </a:p>
          <a:p>
            <a:pPr marL="0" indent="0" algn="just" fontAlgn="base">
              <a:lnSpc>
                <a:spcPts val="1200"/>
              </a:lnSpc>
              <a:spcBef>
                <a:spcPts val="0"/>
              </a:spcBef>
              <a:buFont typeface="Arial" pitchFamily="34" charset="0"/>
              <a:buNone/>
            </a:pPr>
            <a:endParaRPr lang="es-ES" sz="1100" dirty="0">
              <a:latin typeface="Arial" panose="020B0604020202020204" pitchFamily="34" charset="0"/>
              <a:cs typeface="Arial" panose="020B0604020202020204" pitchFamily="34" charset="0"/>
            </a:endParaRPr>
          </a:p>
          <a:p>
            <a:pPr marL="0" indent="0" algn="just" fontAlgn="base">
              <a:lnSpc>
                <a:spcPts val="1200"/>
              </a:lnSpc>
              <a:spcBef>
                <a:spcPts val="0"/>
              </a:spcBef>
              <a:buFont typeface="Arial" pitchFamily="34" charset="0"/>
              <a:buNone/>
            </a:pPr>
            <a:r>
              <a:rPr lang="es-ES" sz="1100" dirty="0">
                <a:latin typeface="Arial" panose="020B0604020202020204" pitchFamily="34" charset="0"/>
                <a:cs typeface="Arial" panose="020B0604020202020204" pitchFamily="34" charset="0"/>
              </a:rPr>
              <a:t>Como resultado de nuestro trabajo hemos preparado el siguiente informe el cual contiene los comentarios de auditoria más relevantes, con sus correspondientes recomendaciones, obtenidos como resultado de la aplicación de los procedimientos de auditoria a las diferentes áreas examinadas. </a:t>
            </a:r>
          </a:p>
          <a:p>
            <a:pPr marL="0" indent="0" algn="just" fontAlgn="base">
              <a:lnSpc>
                <a:spcPts val="1200"/>
              </a:lnSpc>
              <a:spcBef>
                <a:spcPts val="0"/>
              </a:spcBef>
              <a:buFont typeface="Arial" pitchFamily="34" charset="0"/>
              <a:buNone/>
            </a:pPr>
            <a:endParaRPr lang="es-ES" altLang="es-CO" sz="1100" dirty="0">
              <a:solidFill>
                <a:srgbClr val="000000"/>
              </a:solidFill>
              <a:latin typeface="Arial" charset="0"/>
              <a:cs typeface="Arial" charset="0"/>
            </a:endParaRPr>
          </a:p>
          <a:p>
            <a:pPr marL="0" indent="0" algn="just" fontAlgn="base">
              <a:lnSpc>
                <a:spcPts val="1200"/>
              </a:lnSpc>
              <a:spcBef>
                <a:spcPts val="0"/>
              </a:spcBef>
              <a:buFont typeface="Arial" pitchFamily="34" charset="0"/>
              <a:buNone/>
            </a:pPr>
            <a:endParaRPr lang="es-ES" sz="1100" dirty="0">
              <a:latin typeface="Arial" panose="020B0604020202020204" pitchFamily="34" charset="0"/>
              <a:cs typeface="Arial" panose="020B0604020202020204" pitchFamily="34" charset="0"/>
            </a:endParaRPr>
          </a:p>
          <a:p>
            <a:pPr marL="0" indent="0" algn="just" fontAlgn="base">
              <a:lnSpc>
                <a:spcPts val="1200"/>
              </a:lnSpc>
              <a:spcBef>
                <a:spcPts val="0"/>
              </a:spcBef>
              <a:buNone/>
            </a:pPr>
            <a:r>
              <a:rPr lang="es-ES" sz="1100" dirty="0">
                <a:latin typeface="Arial" panose="020B0604020202020204" pitchFamily="34" charset="0"/>
                <a:cs typeface="Arial" panose="020B0604020202020204" pitchFamily="34" charset="0"/>
              </a:rPr>
              <a:t>Los aspectos tratados en este informe fueron presentados y discutidos con las personas involucradas en los procesos evaluados durante nuestra visita, y puestos en consideración el día </a:t>
            </a:r>
            <a:r>
              <a:rPr lang="es-ES" sz="1100" dirty="0" smtClean="0">
                <a:latin typeface="Arial" panose="020B0604020202020204" pitchFamily="34" charset="0"/>
                <a:cs typeface="Arial" panose="020B0604020202020204" pitchFamily="34" charset="0"/>
              </a:rPr>
              <a:t>10 </a:t>
            </a:r>
            <a:r>
              <a:rPr lang="es-ES" sz="1100" dirty="0">
                <a:latin typeface="Arial" panose="020B0604020202020204" pitchFamily="34" charset="0"/>
                <a:cs typeface="Arial" panose="020B0604020202020204" pitchFamily="34" charset="0"/>
              </a:rPr>
              <a:t>de </a:t>
            </a:r>
            <a:r>
              <a:rPr lang="es-ES" sz="1100" dirty="0" smtClean="0">
                <a:latin typeface="Arial" panose="020B0604020202020204" pitchFamily="34" charset="0"/>
                <a:cs typeface="Arial" panose="020B0604020202020204" pitchFamily="34" charset="0"/>
              </a:rPr>
              <a:t>enero </a:t>
            </a:r>
            <a:r>
              <a:rPr lang="es-ES" sz="1100" dirty="0">
                <a:latin typeface="Arial" panose="020B0604020202020204" pitchFamily="34" charset="0"/>
                <a:cs typeface="Arial" panose="020B0604020202020204" pitchFamily="34" charset="0"/>
              </a:rPr>
              <a:t>de 2017 con la ingeniera Maria Teresa Suaza- Jefe Financiera </a:t>
            </a:r>
            <a:r>
              <a:rPr lang="es-ES" sz="1100" dirty="0" smtClean="0">
                <a:latin typeface="Arial" panose="020B0604020202020204" pitchFamily="34" charset="0"/>
                <a:cs typeface="Arial" panose="020B0604020202020204" pitchFamily="34" charset="0"/>
              </a:rPr>
              <a:t>y con el </a:t>
            </a:r>
            <a:r>
              <a:rPr lang="es-ES" sz="1100" dirty="0">
                <a:latin typeface="Arial" panose="020B0604020202020204" pitchFamily="34" charset="0"/>
                <a:cs typeface="Arial" panose="020B0604020202020204" pitchFamily="34" charset="0"/>
              </a:rPr>
              <a:t>señor Ronald Penagos – Coordinador de contabilidad </a:t>
            </a:r>
            <a:r>
              <a:rPr lang="es-ES" sz="1100" dirty="0" smtClean="0">
                <a:latin typeface="Arial" panose="020B0604020202020204" pitchFamily="34" charset="0"/>
                <a:cs typeface="Arial" panose="020B0604020202020204" pitchFamily="34" charset="0"/>
              </a:rPr>
              <a:t>, y la  quienes  </a:t>
            </a:r>
            <a:r>
              <a:rPr lang="es-ES" sz="1100" dirty="0">
                <a:latin typeface="Arial" panose="020B0604020202020204" pitchFamily="34" charset="0"/>
                <a:cs typeface="Arial" panose="020B0604020202020204" pitchFamily="34" charset="0"/>
              </a:rPr>
              <a:t>el </a:t>
            </a:r>
            <a:r>
              <a:rPr lang="es-ES" sz="1100" dirty="0" smtClean="0">
                <a:latin typeface="Arial" panose="020B0604020202020204" pitchFamily="34" charset="0"/>
                <a:cs typeface="Arial" panose="020B0604020202020204" pitchFamily="34" charset="0"/>
              </a:rPr>
              <a:t>día 25 de enero </a:t>
            </a:r>
            <a:r>
              <a:rPr lang="es-ES" sz="1100" dirty="0">
                <a:latin typeface="Arial" panose="020B0604020202020204" pitchFamily="34" charset="0"/>
                <a:cs typeface="Arial" panose="020B0604020202020204" pitchFamily="34" charset="0"/>
              </a:rPr>
              <a:t>de </a:t>
            </a:r>
            <a:r>
              <a:rPr lang="es-ES" sz="1100" dirty="0" smtClean="0">
                <a:latin typeface="Arial" panose="020B0604020202020204" pitchFamily="34" charset="0"/>
                <a:cs typeface="Arial" panose="020B0604020202020204" pitchFamily="34" charset="0"/>
              </a:rPr>
              <a:t> 2017 </a:t>
            </a:r>
            <a:r>
              <a:rPr lang="es-ES" sz="1100" dirty="0">
                <a:latin typeface="Arial" panose="020B0604020202020204" pitchFamily="34" charset="0"/>
                <a:cs typeface="Arial" panose="020B0604020202020204" pitchFamily="34" charset="0"/>
              </a:rPr>
              <a:t>vía correo electrónico nos manifestaron estar de acuerdo con los mismos, y en los casos en que lo consideraron necesario, hicieron los comentarios pertinentes, los cuales fueron  tenidos en cuenta en la redacción del informe definitivo.</a:t>
            </a:r>
          </a:p>
          <a:p>
            <a:pPr marL="0" indent="0" algn="just" fontAlgn="base">
              <a:lnSpc>
                <a:spcPts val="1200"/>
              </a:lnSpc>
              <a:spcBef>
                <a:spcPts val="0"/>
              </a:spcBef>
              <a:buFont typeface="Arial" pitchFamily="34" charset="0"/>
              <a:buNone/>
            </a:pPr>
            <a:endParaRPr lang="es-ES" altLang="es-CO" sz="1100" dirty="0">
              <a:latin typeface="Arial" charset="0"/>
              <a:cs typeface="Arial" charset="0"/>
            </a:endParaRPr>
          </a:p>
          <a:p>
            <a:pPr marL="0" indent="0" algn="just" fontAlgn="base">
              <a:lnSpc>
                <a:spcPts val="1200"/>
              </a:lnSpc>
              <a:spcBef>
                <a:spcPts val="0"/>
              </a:spcBef>
              <a:buNone/>
            </a:pPr>
            <a:r>
              <a:rPr lang="es-CO" altLang="es-CO" sz="1100" dirty="0">
                <a:solidFill>
                  <a:srgbClr val="000000"/>
                </a:solidFill>
                <a:latin typeface="Arial" charset="0"/>
                <a:cs typeface="Arial" charset="0"/>
              </a:rPr>
              <a:t>Agradecemos la colaboración brindada por todo el personal durante el desarrollo de nuestro trabajo.</a:t>
            </a:r>
          </a:p>
          <a:p>
            <a:pPr marL="0" indent="0" algn="just" fontAlgn="base">
              <a:lnSpc>
                <a:spcPts val="1200"/>
              </a:lnSpc>
              <a:spcBef>
                <a:spcPts val="0"/>
              </a:spcBef>
              <a:buFont typeface="Arial" pitchFamily="34" charset="0"/>
              <a:buNone/>
            </a:pPr>
            <a:endParaRPr lang="es-ES" altLang="es-CO" sz="1100" dirty="0">
              <a:solidFill>
                <a:srgbClr val="000000"/>
              </a:solidFill>
              <a:latin typeface="Arial" charset="0"/>
              <a:cs typeface="Arial" charset="0"/>
            </a:endParaRPr>
          </a:p>
          <a:p>
            <a:pPr marL="0" indent="0" algn="just" fontAlgn="base">
              <a:lnSpc>
                <a:spcPts val="1200"/>
              </a:lnSpc>
              <a:spcBef>
                <a:spcPts val="0"/>
              </a:spcBef>
              <a:buFont typeface="Arial" pitchFamily="34" charset="0"/>
              <a:buNone/>
            </a:pPr>
            <a:r>
              <a:rPr lang="es-ES" sz="1100" dirty="0">
                <a:solidFill>
                  <a:srgbClr val="000000"/>
                </a:solidFill>
                <a:latin typeface="Arial" pitchFamily="34" charset="0"/>
                <a:cs typeface="Arial" pitchFamily="34" charset="0"/>
              </a:rPr>
              <a:t>Cordialmente,</a:t>
            </a:r>
          </a:p>
          <a:p>
            <a:pPr marL="0" indent="0" algn="just" fontAlgn="base">
              <a:lnSpc>
                <a:spcPts val="1200"/>
              </a:lnSpc>
              <a:spcBef>
                <a:spcPts val="0"/>
              </a:spcBef>
              <a:buFont typeface="Arial" pitchFamily="34" charset="0"/>
              <a:buNone/>
              <a:defRPr/>
            </a:pPr>
            <a:endParaRPr lang="es-ES" sz="11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ES" sz="11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ES" sz="11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r>
              <a:rPr lang="es-CO" sz="1100" b="1" dirty="0">
                <a:solidFill>
                  <a:srgbClr val="000000"/>
                </a:solidFill>
                <a:latin typeface="Arial" pitchFamily="34" charset="0"/>
                <a:cs typeface="Arial" pitchFamily="34" charset="0"/>
              </a:rPr>
              <a:t>JOSE ALBERTO GALVIS ARAQUE</a:t>
            </a:r>
            <a:endParaRPr lang="es-CO" sz="1100" b="1" dirty="0">
              <a:solidFill>
                <a:srgbClr val="000000"/>
              </a:solidFill>
              <a:effectLst>
                <a:outerShdw blurRad="38100" dist="38100" dir="2700000" algn="tl">
                  <a:srgbClr val="C0C0C0"/>
                </a:outerShdw>
              </a:effectLst>
              <a:latin typeface="Arial" pitchFamily="34" charset="0"/>
              <a:cs typeface="Arial" pitchFamily="34" charset="0"/>
            </a:endParaRPr>
          </a:p>
          <a:p>
            <a:pPr marL="0" indent="0" algn="just" fontAlgn="base">
              <a:lnSpc>
                <a:spcPts val="1200"/>
              </a:lnSpc>
              <a:spcBef>
                <a:spcPts val="0"/>
              </a:spcBef>
              <a:buFont typeface="Arial" pitchFamily="34" charset="0"/>
              <a:buNone/>
              <a:defRPr/>
            </a:pPr>
            <a:r>
              <a:rPr lang="es-CO" sz="1100" dirty="0">
                <a:solidFill>
                  <a:srgbClr val="000000"/>
                </a:solidFill>
                <a:latin typeface="Arial" pitchFamily="34" charset="0"/>
                <a:cs typeface="Arial" pitchFamily="34" charset="0"/>
              </a:rPr>
              <a:t>Director de Auditoria</a:t>
            </a:r>
          </a:p>
          <a:p>
            <a:pPr marL="0" indent="0" algn="just" fontAlgn="base">
              <a:lnSpc>
                <a:spcPts val="1200"/>
              </a:lnSpc>
              <a:spcBef>
                <a:spcPts val="0"/>
              </a:spcBef>
              <a:buFont typeface="Arial" pitchFamily="34" charset="0"/>
              <a:buNone/>
              <a:defRPr/>
            </a:pPr>
            <a:endParaRPr lang="es-CO" sz="1100" dirty="0">
              <a:solidFill>
                <a:srgbClr val="FF0000"/>
              </a:solidFill>
              <a:latin typeface="Arial" pitchFamily="34" charset="0"/>
              <a:cs typeface="Arial" pitchFamily="34" charset="0"/>
            </a:endParaRPr>
          </a:p>
          <a:p>
            <a:pPr marL="268288" indent="-268288" algn="just">
              <a:spcBef>
                <a:spcPts val="0"/>
              </a:spcBef>
              <a:buFont typeface="Arial" pitchFamily="34" charset="0"/>
              <a:buNone/>
            </a:pPr>
            <a:r>
              <a:rPr lang="es-ES" sz="1100" dirty="0"/>
              <a:t>C.c.	Ing.  Maria Teresa Suaza – Jefe Financiero</a:t>
            </a:r>
          </a:p>
          <a:p>
            <a:pPr marL="268288" indent="-268288" algn="just">
              <a:spcBef>
                <a:spcPts val="0"/>
              </a:spcBef>
              <a:buNone/>
            </a:pPr>
            <a:r>
              <a:rPr lang="es-ES" sz="1100" dirty="0"/>
              <a:t>	Dr. Carlos Eduardo Rodriguez Gómez – Director de Gestión Integral</a:t>
            </a:r>
          </a:p>
          <a:p>
            <a:pPr marL="268288" indent="-268288" algn="just">
              <a:spcBef>
                <a:spcPts val="0"/>
              </a:spcBef>
              <a:buNone/>
            </a:pPr>
            <a:r>
              <a:rPr lang="es-ES" sz="1100" dirty="0"/>
              <a:t>	Archivo.</a:t>
            </a:r>
          </a:p>
          <a:p>
            <a:pPr marL="0" indent="0" algn="just" fontAlgn="base">
              <a:lnSpc>
                <a:spcPts val="1200"/>
              </a:lnSpc>
              <a:spcBef>
                <a:spcPts val="0"/>
              </a:spcBef>
              <a:buFont typeface="Arial" pitchFamily="34" charset="0"/>
              <a:buNone/>
              <a:defRPr/>
            </a:pPr>
            <a:endParaRPr lang="es-CO" sz="1100" dirty="0">
              <a:solidFill>
                <a:srgbClr val="FF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CO" sz="1100" dirty="0">
              <a:solidFill>
                <a:srgbClr val="FF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CO" sz="11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01758690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4</a:t>
            </a:fld>
            <a:endParaRPr lang="es-CO" dirty="0">
              <a:solidFill>
                <a:prstClr val="black"/>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878390235"/>
              </p:ext>
            </p:extLst>
          </p:nvPr>
        </p:nvGraphicFramePr>
        <p:xfrm>
          <a:off x="1331640" y="1556796"/>
          <a:ext cx="6540327" cy="3312364"/>
        </p:xfrm>
        <a:graphic>
          <a:graphicData uri="http://schemas.openxmlformats.org/drawingml/2006/table">
            <a:tbl>
              <a:tblPr/>
              <a:tblGrid>
                <a:gridCol w="274336">
                  <a:extLst>
                    <a:ext uri="{9D8B030D-6E8A-4147-A177-3AD203B41FA5}">
                      <a16:colId xmlns:a16="http://schemas.microsoft.com/office/drawing/2014/main" xmlns="" val="20000"/>
                    </a:ext>
                  </a:extLst>
                </a:gridCol>
                <a:gridCol w="352233">
                  <a:extLst>
                    <a:ext uri="{9D8B030D-6E8A-4147-A177-3AD203B41FA5}">
                      <a16:colId xmlns:a16="http://schemas.microsoft.com/office/drawing/2014/main" xmlns="" val="20001"/>
                    </a:ext>
                  </a:extLst>
                </a:gridCol>
                <a:gridCol w="5297040">
                  <a:extLst>
                    <a:ext uri="{9D8B030D-6E8A-4147-A177-3AD203B41FA5}">
                      <a16:colId xmlns:a16="http://schemas.microsoft.com/office/drawing/2014/main" xmlns="" val="20002"/>
                    </a:ext>
                  </a:extLst>
                </a:gridCol>
                <a:gridCol w="616718">
                  <a:extLst>
                    <a:ext uri="{9D8B030D-6E8A-4147-A177-3AD203B41FA5}">
                      <a16:colId xmlns:a16="http://schemas.microsoft.com/office/drawing/2014/main" xmlns="" val="20003"/>
                    </a:ext>
                  </a:extLst>
                </a:gridCol>
              </a:tblGrid>
              <a:tr h="400396">
                <a:tc gridSpan="3">
                  <a:txBody>
                    <a:bodyPr/>
                    <a:lstStyle/>
                    <a:p>
                      <a:pPr algn="ctr" fontAlgn="b"/>
                      <a:r>
                        <a:rPr lang="es-CO" sz="2000" b="1" i="0" u="none" strike="noStrike" dirty="0">
                          <a:solidFill>
                            <a:schemeClr val="tx1"/>
                          </a:solidFill>
                          <a:effectLst/>
                          <a:latin typeface="Arial" panose="020B0604020202020204" pitchFamily="34" charset="0"/>
                        </a:rPr>
                        <a:t>Contenido</a:t>
                      </a:r>
                      <a:endParaRPr lang="es-CO" sz="20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just" fontAlgn="b"/>
                      <a:endParaRPr lang="es-CO" sz="11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hMerge="1">
                  <a:txBody>
                    <a:bodyPr/>
                    <a:lstStyle/>
                    <a:p>
                      <a:pPr algn="just" fontAlgn="b"/>
                      <a:endParaRPr lang="es-CO" sz="1100" b="1"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242664">
                <a:tc>
                  <a:txBody>
                    <a:bodyPr/>
                    <a:lstStyle/>
                    <a:p>
                      <a:pPr algn="l" fontAlgn="b"/>
                      <a:endParaRPr lang="es-CO" sz="1100" b="0" i="0" u="none" strike="noStrike" dirty="0">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0" i="0" u="none" strike="noStrike">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r>
                        <a:rPr lang="es-CO" sz="1100" b="1" i="0" u="none" strike="noStrike" dirty="0">
                          <a:solidFill>
                            <a:schemeClr val="tx1"/>
                          </a:solidFill>
                          <a:effectLst/>
                          <a:latin typeface="Arial" panose="020B0604020202020204" pitchFamily="34" charset="0"/>
                        </a:rPr>
                        <a:t>                               </a:t>
                      </a:r>
                    </a:p>
                  </a:txBody>
                  <a:tcPr marL="9525" marR="9525" marT="9525" marB="0" anchor="b">
                    <a:lnL>
                      <a:noFill/>
                    </a:lnL>
                    <a:lnR>
                      <a:noFill/>
                    </a:lnR>
                    <a:lnT>
                      <a:noFill/>
                    </a:lnT>
                    <a:lnB>
                      <a:noFill/>
                    </a:lnB>
                  </a:tcPr>
                </a:tc>
                <a:tc>
                  <a:txBody>
                    <a:bodyPr/>
                    <a:lstStyle/>
                    <a:p>
                      <a:pPr algn="r" fontAlgn="b"/>
                      <a:r>
                        <a:rPr lang="es-CO" sz="1100" b="1" i="0" u="none" strike="noStrike" dirty="0">
                          <a:solidFill>
                            <a:schemeClr val="tx1"/>
                          </a:solidFill>
                          <a:effectLst/>
                          <a:latin typeface="Arial" panose="020B0604020202020204" pitchFamily="34" charset="0"/>
                        </a:rPr>
                        <a:t>Pág. </a:t>
                      </a:r>
                      <a:r>
                        <a:rPr lang="es-CO" sz="1100" b="1" i="0" u="none" strike="noStrike" dirty="0" smtClean="0">
                          <a:solidFill>
                            <a:schemeClr val="tx1"/>
                          </a:solidFill>
                          <a:effectLst/>
                          <a:latin typeface="Arial" panose="020B0604020202020204" pitchFamily="34" charset="0"/>
                        </a:rPr>
                        <a:t>No.</a:t>
                      </a:r>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1"/>
                  </a:ext>
                </a:extLst>
              </a:tr>
              <a:tr h="242664">
                <a:tc>
                  <a:txBody>
                    <a:bodyPr/>
                    <a:lstStyle/>
                    <a:p>
                      <a:pPr algn="l" fontAlgn="b"/>
                      <a:endParaRPr lang="es-CO" sz="1100" b="0" i="0" u="none" strike="noStrike">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0" i="0" u="none" strike="noStrike">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0" i="0" u="none" strike="noStrike">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2"/>
                  </a:ext>
                </a:extLst>
              </a:tr>
              <a:tr h="242664">
                <a:tc>
                  <a:txBody>
                    <a:bodyPr/>
                    <a:lstStyle/>
                    <a:p>
                      <a:pPr algn="l" fontAlgn="b"/>
                      <a:r>
                        <a:rPr lang="es-CO" sz="1100" b="1" i="0" u="none" strike="noStrike" dirty="0">
                          <a:solidFill>
                            <a:schemeClr val="tx1"/>
                          </a:solidFill>
                          <a:effectLst/>
                          <a:latin typeface="Arial" panose="020B0604020202020204" pitchFamily="34" charset="0"/>
                        </a:rPr>
                        <a:t>I.</a:t>
                      </a:r>
                    </a:p>
                  </a:txBody>
                  <a:tcPr marL="9525" marR="9525" marT="9525" marB="0" anchor="b">
                    <a:lnL>
                      <a:noFill/>
                    </a:lnL>
                    <a:lnR>
                      <a:noFill/>
                    </a:lnR>
                    <a:lnT>
                      <a:noFill/>
                    </a:lnT>
                    <a:lnB>
                      <a:noFill/>
                    </a:lnB>
                  </a:tcPr>
                </a:tc>
                <a:tc>
                  <a:txBody>
                    <a:bodyPr/>
                    <a:lstStyle/>
                    <a:p>
                      <a:pPr algn="l" fontAlgn="b"/>
                      <a:endParaRPr lang="es-CO" sz="1100" b="1" i="0" u="none" strike="noStrike">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r>
                        <a:rPr lang="es-CO" sz="1100" b="1" i="0" u="none" strike="noStrike" dirty="0">
                          <a:solidFill>
                            <a:schemeClr val="tx1"/>
                          </a:solidFill>
                          <a:effectLst/>
                          <a:latin typeface="Arial" panose="020B0604020202020204" pitchFamily="34" charset="0"/>
                        </a:rPr>
                        <a:t>Objetivo, Metodología y Alcance</a:t>
                      </a:r>
                    </a:p>
                  </a:txBody>
                  <a:tcPr marL="9525" marR="9525" marT="9525" marB="0" anchor="b">
                    <a:lnL>
                      <a:noFill/>
                    </a:lnL>
                    <a:lnR>
                      <a:noFill/>
                    </a:lnR>
                    <a:lnT>
                      <a:noFill/>
                    </a:lnT>
                    <a:lnB>
                      <a:noFill/>
                    </a:lnB>
                  </a:tcPr>
                </a:tc>
                <a:tc>
                  <a:txBody>
                    <a:bodyPr/>
                    <a:lstStyle/>
                    <a:p>
                      <a:pPr algn="r" fontAlgn="b"/>
                      <a:r>
                        <a:rPr lang="es-CO" sz="1100" b="0" i="0" u="none" strike="noStrike">
                          <a:solidFill>
                            <a:schemeClr val="tx1"/>
                          </a:solidFill>
                          <a:effectLst/>
                          <a:latin typeface="Arial" panose="020B0604020202020204" pitchFamily="34" charset="0"/>
                        </a:rPr>
                        <a:t>5 a 6</a:t>
                      </a:r>
                    </a:p>
                  </a:txBody>
                  <a:tcPr marL="9525" marR="9525" marT="9525" marB="0" anchor="b">
                    <a:lnL>
                      <a:noFill/>
                    </a:lnL>
                    <a:lnR>
                      <a:noFill/>
                    </a:lnR>
                    <a:lnT>
                      <a:noFill/>
                    </a:lnT>
                    <a:lnB>
                      <a:noFill/>
                    </a:lnB>
                  </a:tcPr>
                </a:tc>
                <a:extLst>
                  <a:ext uri="{0D108BD9-81ED-4DB2-BD59-A6C34878D82A}">
                    <a16:rowId xmlns:a16="http://schemas.microsoft.com/office/drawing/2014/main" xmlns="" val="10003"/>
                  </a:ext>
                </a:extLst>
              </a:tr>
              <a:tr h="242664">
                <a:tc>
                  <a:txBody>
                    <a:bodyPr/>
                    <a:lstStyle/>
                    <a:p>
                      <a:pPr algn="just"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CO" sz="1100" b="1" i="0" u="none" strike="noStrike">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0" i="0" u="none" strike="noStrike">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4"/>
                  </a:ext>
                </a:extLst>
              </a:tr>
              <a:tr h="242664">
                <a:tc>
                  <a:txBody>
                    <a:bodyPr/>
                    <a:lstStyle/>
                    <a:p>
                      <a:pPr algn="just" fontAlgn="b"/>
                      <a:r>
                        <a:rPr lang="es-CO" sz="1100" b="1" i="0" u="none" strike="noStrike" dirty="0">
                          <a:solidFill>
                            <a:schemeClr val="tx1"/>
                          </a:solidFill>
                          <a:effectLst/>
                          <a:latin typeface="Arial" panose="020B0604020202020204" pitchFamily="34" charset="0"/>
                        </a:rPr>
                        <a:t>II.</a:t>
                      </a:r>
                    </a:p>
                  </a:txBody>
                  <a:tcPr marL="9525" marR="9525" marT="9525" marB="0" anchor="b">
                    <a:lnL>
                      <a:noFill/>
                    </a:lnL>
                    <a:lnR>
                      <a:noFill/>
                    </a:lnR>
                    <a:lnT>
                      <a:noFill/>
                    </a:lnT>
                    <a:lnB>
                      <a:noFill/>
                    </a:lnB>
                  </a:tcPr>
                </a:tc>
                <a:tc>
                  <a:txBody>
                    <a:bodyPr/>
                    <a:lstStyle/>
                    <a:p>
                      <a:pPr algn="l" fontAlgn="b"/>
                      <a:endParaRPr lang="es-CO" sz="1100" b="1" i="0" u="none" strike="noStrike">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r>
                        <a:rPr lang="es-CO" sz="1100" b="1" i="0" u="none" strike="noStrike" dirty="0">
                          <a:solidFill>
                            <a:schemeClr val="tx1"/>
                          </a:solidFill>
                          <a:effectLst/>
                          <a:latin typeface="Arial" panose="020B0604020202020204" pitchFamily="34" charset="0"/>
                        </a:rPr>
                        <a:t>Comentarios</a:t>
                      </a:r>
                    </a:p>
                  </a:txBody>
                  <a:tcPr marL="9525" marR="9525" marT="9525" marB="0" anchor="b">
                    <a:lnL>
                      <a:noFill/>
                    </a:lnL>
                    <a:lnR>
                      <a:noFill/>
                    </a:lnR>
                    <a:lnT>
                      <a:noFill/>
                    </a:lnT>
                    <a:lnB>
                      <a:noFill/>
                    </a:lnB>
                  </a:tcPr>
                </a:tc>
                <a:tc>
                  <a:txBody>
                    <a:bodyPr/>
                    <a:lstStyle/>
                    <a:p>
                      <a:pPr algn="r" fontAlgn="b"/>
                      <a:endParaRPr lang="es-CO" sz="1100" b="0" i="0" u="none" strike="noStrike">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5"/>
                  </a:ext>
                </a:extLst>
              </a:tr>
              <a:tr h="242664">
                <a:tc>
                  <a:txBody>
                    <a:bodyPr/>
                    <a:lstStyle/>
                    <a:p>
                      <a:pPr algn="just"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s-CO" sz="1100" b="0" i="0" u="none" strike="noStrike" dirty="0">
                          <a:solidFill>
                            <a:schemeClr val="tx1"/>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just" rtl="0" fontAlgn="b"/>
                      <a:r>
                        <a:rPr lang="es-CO" sz="1100" b="0" i="0" u="none" strike="noStrike" dirty="0">
                          <a:solidFill>
                            <a:schemeClr val="tx1"/>
                          </a:solidFill>
                          <a:effectLst/>
                          <a:latin typeface="Arial" panose="020B0604020202020204" pitchFamily="34" charset="0"/>
                        </a:rPr>
                        <a:t>Circularización</a:t>
                      </a:r>
                      <a:r>
                        <a:rPr lang="es-CO" sz="1100" b="0" i="0" u="none" strike="noStrike" baseline="0" dirty="0">
                          <a:solidFill>
                            <a:schemeClr val="tx1"/>
                          </a:solidFill>
                          <a:effectLst/>
                          <a:latin typeface="Arial" panose="020B0604020202020204" pitchFamily="34" charset="0"/>
                        </a:rPr>
                        <a:t> de saldos                                                                                                </a:t>
                      </a:r>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s-CO" sz="1100" b="0" i="0" u="none" strike="noStrike" dirty="0">
                          <a:solidFill>
                            <a:schemeClr val="tx1"/>
                          </a:solidFill>
                          <a:effectLst/>
                          <a:latin typeface="Arial" panose="020B0604020202020204" pitchFamily="34" charset="0"/>
                        </a:rPr>
                        <a:t>7</a:t>
                      </a:r>
                      <a:r>
                        <a:rPr lang="es-CO" sz="1100" b="0" i="0" u="none" strike="noStrike" baseline="0" dirty="0">
                          <a:solidFill>
                            <a:schemeClr val="tx1"/>
                          </a:solidFill>
                          <a:effectLst/>
                          <a:latin typeface="Arial" panose="020B0604020202020204" pitchFamily="34" charset="0"/>
                        </a:rPr>
                        <a:t> a 11</a:t>
                      </a:r>
                      <a:r>
                        <a:rPr lang="es-CO" sz="1100" b="0" i="0" u="none" strike="noStrike" dirty="0">
                          <a:solidFill>
                            <a:schemeClr val="tx1"/>
                          </a:solidFill>
                          <a:effectLst/>
                          <a:latin typeface="Arial" panose="020B0604020202020204" pitchFamily="34" charset="0"/>
                        </a:rPr>
                        <a:t> </a:t>
                      </a:r>
                    </a:p>
                  </a:txBody>
                  <a:tcPr marL="9525" marR="9525" marT="9525" marB="0" anchor="b">
                    <a:lnL>
                      <a:noFill/>
                    </a:lnL>
                    <a:lnR>
                      <a:noFill/>
                    </a:lnR>
                    <a:lnT>
                      <a:noFill/>
                    </a:lnT>
                    <a:lnB>
                      <a:noFill/>
                    </a:lnB>
                  </a:tcPr>
                </a:tc>
                <a:extLst>
                  <a:ext uri="{0D108BD9-81ED-4DB2-BD59-A6C34878D82A}">
                    <a16:rowId xmlns:a16="http://schemas.microsoft.com/office/drawing/2014/main" xmlns="" val="10006"/>
                  </a:ext>
                </a:extLst>
              </a:tr>
              <a:tr h="242664">
                <a:tc>
                  <a:txBody>
                    <a:bodyPr/>
                    <a:lstStyle/>
                    <a:p>
                      <a:pPr algn="just"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rtl="0"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7"/>
                  </a:ext>
                </a:extLst>
              </a:tr>
              <a:tr h="242664">
                <a:tc>
                  <a:txBody>
                    <a:bodyPr/>
                    <a:lstStyle/>
                    <a:p>
                      <a:pPr algn="just" fontAlgn="b"/>
                      <a:r>
                        <a:rPr lang="es-CO" sz="1100" b="1" i="0" u="none" strike="noStrike" dirty="0">
                          <a:solidFill>
                            <a:schemeClr val="tx1"/>
                          </a:solidFill>
                          <a:effectLst/>
                          <a:latin typeface="Arial" panose="020B0604020202020204" pitchFamily="34" charset="0"/>
                        </a:rPr>
                        <a:t>III.</a:t>
                      </a:r>
                    </a:p>
                  </a:txBody>
                  <a:tcPr marL="9525" marR="9525" marT="9525" marB="0" anchor="b">
                    <a:lnL>
                      <a:noFill/>
                    </a:lnL>
                    <a:lnR>
                      <a:noFill/>
                    </a:lnR>
                    <a:lnT>
                      <a:noFill/>
                    </a:lnT>
                    <a:lnB>
                      <a:noFill/>
                    </a:lnB>
                  </a:tcPr>
                </a:tc>
                <a:tc>
                  <a:txBody>
                    <a:bodyPr/>
                    <a:lstStyle/>
                    <a:p>
                      <a:pPr algn="r" fontAlgn="ctr"/>
                      <a:endParaRPr lang="es-CO"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r>
                        <a:rPr lang="es-CO" sz="1100" b="1" i="0" u="none" strike="noStrike" dirty="0">
                          <a:solidFill>
                            <a:schemeClr val="tx1"/>
                          </a:solidFill>
                          <a:effectLst/>
                          <a:latin typeface="Arial" panose="020B0604020202020204" pitchFamily="34" charset="0"/>
                        </a:rPr>
                        <a:t>Análisis  financiero</a:t>
                      </a:r>
                    </a:p>
                  </a:txBody>
                  <a:tcPr marL="9525" marR="9525" marT="9525" marB="0" anchor="b">
                    <a:lnL>
                      <a:noFill/>
                    </a:lnL>
                    <a:lnR>
                      <a:noFill/>
                    </a:lnR>
                    <a:lnT>
                      <a:noFill/>
                    </a:lnT>
                    <a:lnB>
                      <a:noFill/>
                    </a:lnB>
                  </a:tcPr>
                </a:tc>
                <a:tc>
                  <a:txBody>
                    <a:bodyPr/>
                    <a:lstStyle/>
                    <a:p>
                      <a:pPr algn="r" fontAlgn="b"/>
                      <a:r>
                        <a:rPr lang="es-CO" sz="1100" b="0" i="0" u="none" strike="noStrike" dirty="0">
                          <a:solidFill>
                            <a:schemeClr val="tx1"/>
                          </a:solidFill>
                          <a:effectLst/>
                          <a:latin typeface="Arial" panose="020B0604020202020204" pitchFamily="34" charset="0"/>
                        </a:rPr>
                        <a:t>12 a 17</a:t>
                      </a:r>
                    </a:p>
                  </a:txBody>
                  <a:tcPr marL="9525" marR="9525" marT="9525" marB="0" anchor="b">
                    <a:lnL>
                      <a:noFill/>
                    </a:lnL>
                    <a:lnR>
                      <a:noFill/>
                    </a:lnR>
                    <a:lnT>
                      <a:noFill/>
                    </a:lnT>
                    <a:lnB>
                      <a:noFill/>
                    </a:lnB>
                  </a:tcPr>
                </a:tc>
                <a:extLst>
                  <a:ext uri="{0D108BD9-81ED-4DB2-BD59-A6C34878D82A}">
                    <a16:rowId xmlns:a16="http://schemas.microsoft.com/office/drawing/2014/main" xmlns="" val="10009"/>
                  </a:ext>
                </a:extLst>
              </a:tr>
              <a:tr h="242664">
                <a:tc>
                  <a:txBody>
                    <a:bodyPr/>
                    <a:lstStyle/>
                    <a:p>
                      <a:pPr algn="just"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ctr"/>
                      <a:endParaRPr lang="es-CO"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0"/>
                  </a:ext>
                </a:extLst>
              </a:tr>
              <a:tr h="242664">
                <a:tc>
                  <a:txBody>
                    <a:bodyPr/>
                    <a:lstStyle/>
                    <a:p>
                      <a:pPr algn="just" fontAlgn="b"/>
                      <a:r>
                        <a:rPr lang="es-CO" sz="1100" b="1" i="0" u="none" strike="noStrike" dirty="0">
                          <a:solidFill>
                            <a:schemeClr val="tx1"/>
                          </a:solidFill>
                          <a:effectLst/>
                          <a:latin typeface="Arial" panose="020B0604020202020204" pitchFamily="34" charset="0"/>
                        </a:rPr>
                        <a:t>IV.</a:t>
                      </a:r>
                    </a:p>
                  </a:txBody>
                  <a:tcPr marL="9525" marR="9525" marT="9525" marB="0" anchor="b">
                    <a:lnL>
                      <a:noFill/>
                    </a:lnL>
                    <a:lnR>
                      <a:noFill/>
                    </a:lnR>
                    <a:lnT>
                      <a:noFill/>
                    </a:lnT>
                    <a:lnB>
                      <a:noFill/>
                    </a:lnB>
                  </a:tcPr>
                </a:tc>
                <a:tc>
                  <a:txBody>
                    <a:bodyPr/>
                    <a:lstStyle/>
                    <a:p>
                      <a:pPr algn="r" fontAlgn="ctr"/>
                      <a:endParaRPr lang="es-CO"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r>
                        <a:rPr lang="es-CO" sz="1100" b="1" i="0" u="none" strike="noStrike" dirty="0">
                          <a:solidFill>
                            <a:schemeClr val="tx1"/>
                          </a:solidFill>
                          <a:effectLst/>
                          <a:latin typeface="Arial" panose="020B0604020202020204" pitchFamily="34" charset="0"/>
                        </a:rPr>
                        <a:t>Análisis y cumplimiento presupuestal</a:t>
                      </a:r>
                    </a:p>
                  </a:txBody>
                  <a:tcPr marL="9525" marR="9525" marT="9525" marB="0" anchor="b">
                    <a:lnL>
                      <a:noFill/>
                    </a:lnL>
                    <a:lnR>
                      <a:noFill/>
                    </a:lnR>
                    <a:lnT>
                      <a:noFill/>
                    </a:lnT>
                    <a:lnB>
                      <a:noFill/>
                    </a:lnB>
                  </a:tcPr>
                </a:tc>
                <a:tc>
                  <a:txBody>
                    <a:bodyPr/>
                    <a:lstStyle/>
                    <a:p>
                      <a:pPr algn="r" fontAlgn="b"/>
                      <a:r>
                        <a:rPr lang="es-CO" sz="1100" b="0" i="0" u="none" strike="noStrike" dirty="0">
                          <a:solidFill>
                            <a:schemeClr val="tx1"/>
                          </a:solidFill>
                          <a:effectLst/>
                          <a:latin typeface="Arial" panose="020B0604020202020204" pitchFamily="34" charset="0"/>
                        </a:rPr>
                        <a:t>18 a 19</a:t>
                      </a:r>
                    </a:p>
                  </a:txBody>
                  <a:tcPr marL="9525" marR="9525" marT="9525" marB="0" anchor="b">
                    <a:lnL>
                      <a:noFill/>
                    </a:lnL>
                    <a:lnR>
                      <a:noFill/>
                    </a:lnR>
                    <a:lnT>
                      <a:noFill/>
                    </a:lnT>
                    <a:lnB>
                      <a:noFill/>
                    </a:lnB>
                  </a:tcPr>
                </a:tc>
                <a:extLst>
                  <a:ext uri="{0D108BD9-81ED-4DB2-BD59-A6C34878D82A}">
                    <a16:rowId xmlns:a16="http://schemas.microsoft.com/office/drawing/2014/main" xmlns="" val="10011"/>
                  </a:ext>
                </a:extLst>
              </a:tr>
              <a:tr h="242664">
                <a:tc>
                  <a:txBody>
                    <a:bodyPr/>
                    <a:lstStyle/>
                    <a:p>
                      <a:pPr algn="just"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ctr"/>
                      <a:endParaRPr lang="es-CO" sz="1100" b="0" i="0" u="none" strike="noStrike">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2"/>
                  </a:ext>
                </a:extLst>
              </a:tr>
              <a:tr h="242664">
                <a:tc>
                  <a:txBody>
                    <a:bodyPr/>
                    <a:lstStyle/>
                    <a:p>
                      <a:pPr algn="l" fontAlgn="b"/>
                      <a:r>
                        <a:rPr lang="es-CO" sz="1100" b="1" i="0" u="none" strike="noStrike" dirty="0">
                          <a:solidFill>
                            <a:schemeClr val="tx1"/>
                          </a:solidFill>
                          <a:effectLst/>
                          <a:latin typeface="Arial" panose="020B0604020202020204" pitchFamily="34" charset="0"/>
                        </a:rPr>
                        <a:t>V.</a:t>
                      </a: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rtl="0" fontAlgn="b"/>
                      <a:r>
                        <a:rPr lang="es-CO" sz="1100" b="1" i="0" u="none" strike="noStrike" dirty="0">
                          <a:solidFill>
                            <a:schemeClr val="tx1"/>
                          </a:solidFill>
                          <a:effectLst/>
                          <a:latin typeface="Arial" panose="020B0604020202020204" pitchFamily="34" charset="0"/>
                        </a:rPr>
                        <a:t>Seguimiento</a:t>
                      </a:r>
                      <a:r>
                        <a:rPr lang="es-CO" sz="1100" b="1" i="0" u="none" strike="noStrike" baseline="0" dirty="0">
                          <a:solidFill>
                            <a:schemeClr val="tx1"/>
                          </a:solidFill>
                          <a:effectLst/>
                          <a:latin typeface="Arial" panose="020B0604020202020204" pitchFamily="34" charset="0"/>
                        </a:rPr>
                        <a:t> informes anteriores</a:t>
                      </a:r>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s-CO" sz="1100" b="0" i="0" u="none" strike="noStrike" dirty="0">
                          <a:solidFill>
                            <a:schemeClr val="tx1"/>
                          </a:solidFill>
                          <a:effectLst/>
                          <a:latin typeface="Arial" panose="020B0604020202020204" pitchFamily="34" charset="0"/>
                        </a:rPr>
                        <a:t>20</a:t>
                      </a:r>
                      <a:r>
                        <a:rPr lang="es-CO" sz="1100" b="0" i="0" u="none" strike="noStrike" baseline="0" dirty="0">
                          <a:solidFill>
                            <a:schemeClr val="tx1"/>
                          </a:solidFill>
                          <a:effectLst/>
                          <a:latin typeface="Arial" panose="020B0604020202020204" pitchFamily="34" charset="0"/>
                        </a:rPr>
                        <a:t> a 23</a:t>
                      </a:r>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94383090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5</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11560" y="217785"/>
            <a:ext cx="8229600" cy="474911"/>
          </a:xfrm>
        </p:spPr>
        <p:txBody>
          <a:bodyPr>
            <a:normAutofit/>
          </a:bodyPr>
          <a:lstStyle/>
          <a:p>
            <a:pPr algn="r"/>
            <a:r>
              <a:rPr lang="es-ES_tradnl" altLang="es-CO" sz="2000" dirty="0">
                <a:latin typeface="Arial" panose="020B0604020202020204" pitchFamily="34" charset="0"/>
                <a:cs typeface="Arial" panose="020B0604020202020204" pitchFamily="34" charset="0"/>
              </a:rPr>
              <a:t>I. Objetivos, metodología y alcance</a:t>
            </a:r>
            <a:endParaRPr lang="es-CO" sz="2000" dirty="0">
              <a:cs typeface="Arial" pitchFamily="34" charset="0"/>
            </a:endParaRPr>
          </a:p>
        </p:txBody>
      </p:sp>
      <p:sp>
        <p:nvSpPr>
          <p:cNvPr id="6" name="6 Marcador de contenido"/>
          <p:cNvSpPr txBox="1">
            <a:spLocks/>
          </p:cNvSpPr>
          <p:nvPr/>
        </p:nvSpPr>
        <p:spPr>
          <a:xfrm>
            <a:off x="251520" y="728440"/>
            <a:ext cx="8589640" cy="54368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1765300" fontAlgn="base">
              <a:spcBef>
                <a:spcPts val="0"/>
              </a:spcBef>
              <a:buFont typeface="Arial" pitchFamily="34" charset="0"/>
              <a:buNone/>
            </a:pPr>
            <a:r>
              <a:rPr lang="es-CO" sz="1200" b="1" dirty="0">
                <a:solidFill>
                  <a:srgbClr val="000000"/>
                </a:solidFill>
                <a:latin typeface="Arial" pitchFamily="34" charset="0"/>
                <a:cs typeface="Arial" pitchFamily="34" charset="0"/>
              </a:rPr>
              <a:t>Objetivos.</a:t>
            </a:r>
          </a:p>
          <a:p>
            <a:pPr marL="0" indent="0" algn="just" fontAlgn="base">
              <a:spcBef>
                <a:spcPts val="0"/>
              </a:spcBef>
              <a:buClr>
                <a:srgbClr val="000000"/>
              </a:buClr>
              <a:buFont typeface="Arial" pitchFamily="34" charset="0"/>
              <a:buNone/>
              <a:defRPr/>
            </a:pPr>
            <a:endParaRPr lang="es-CO" altLang="es-CO" sz="1200" dirty="0">
              <a:latin typeface="Arial" pitchFamily="34" charset="0"/>
              <a:cs typeface="Arial" pitchFamily="34" charset="0"/>
            </a:endParaRPr>
          </a:p>
          <a:p>
            <a:pPr marL="0" indent="0" algn="just" fontAlgn="base">
              <a:spcBef>
                <a:spcPts val="0"/>
              </a:spcBef>
              <a:buClr>
                <a:srgbClr val="000000"/>
              </a:buClr>
              <a:buNone/>
              <a:defRPr/>
            </a:pPr>
            <a:r>
              <a:rPr lang="es-CO" altLang="es-CO" sz="1200" dirty="0">
                <a:solidFill>
                  <a:srgbClr val="000000"/>
                </a:solidFill>
                <a:latin typeface="Arial" pitchFamily="34" charset="0"/>
                <a:cs typeface="Arial" pitchFamily="34" charset="0"/>
              </a:rPr>
              <a:t>Los objetivos de nuestra labor de auditoría fueron los de evaluar la razonabilidad de algunos de los rubros más importantes de los estados financieros al último corte disponible a la fecha de nuestra visita</a:t>
            </a:r>
            <a:r>
              <a:rPr lang="es-CO" altLang="es-CO" sz="1200" kern="0" dirty="0">
                <a:solidFill>
                  <a:srgbClr val="000000"/>
                </a:solidFill>
                <a:latin typeface="Arial" pitchFamily="34" charset="0"/>
                <a:cs typeface="Arial" pitchFamily="34" charset="0"/>
              </a:rPr>
              <a:t>. Igualmente, efectuar un análisis general de la variaciones más importantes que han presentado las cifras de los estados financieros a la fecha de corte disponible </a:t>
            </a:r>
            <a:r>
              <a:rPr lang="es-CO" altLang="es-CO" sz="1200" kern="0" dirty="0" smtClean="0">
                <a:solidFill>
                  <a:srgbClr val="000000"/>
                </a:solidFill>
                <a:latin typeface="Arial" pitchFamily="34" charset="0"/>
                <a:cs typeface="Arial" pitchFamily="34" charset="0"/>
              </a:rPr>
              <a:t>y </a:t>
            </a:r>
            <a:r>
              <a:rPr lang="es-CO" altLang="es-CO" sz="1200" kern="0" dirty="0">
                <a:solidFill>
                  <a:srgbClr val="000000"/>
                </a:solidFill>
                <a:latin typeface="Arial" pitchFamily="34" charset="0"/>
                <a:cs typeface="Arial" pitchFamily="34" charset="0"/>
              </a:rPr>
              <a:t>efectuar mediante indagación corroborativa el seguimiento a informes anteriores.</a:t>
            </a:r>
          </a:p>
          <a:p>
            <a:pPr marL="0" indent="0" algn="just" fontAlgn="base">
              <a:spcBef>
                <a:spcPts val="0"/>
              </a:spcBef>
              <a:buClr>
                <a:srgbClr val="000000"/>
              </a:buClr>
              <a:buNone/>
              <a:defRPr/>
            </a:pPr>
            <a:endParaRPr lang="es-CO" alt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r>
              <a:rPr lang="es-CO" sz="1200" b="1" kern="0" dirty="0">
                <a:solidFill>
                  <a:srgbClr val="000000"/>
                </a:solidFill>
                <a:latin typeface="Arial" pitchFamily="34" charset="0"/>
                <a:cs typeface="Arial" pitchFamily="34" charset="0"/>
              </a:rPr>
              <a:t>Metodología.</a:t>
            </a:r>
            <a:endParaRPr 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endParaRPr 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r>
              <a:rPr lang="es-CO" sz="1200" kern="0" dirty="0">
                <a:solidFill>
                  <a:srgbClr val="000000"/>
                </a:solidFill>
                <a:latin typeface="Arial" pitchFamily="34" charset="0"/>
                <a:cs typeface="Arial" pitchFamily="34" charset="0"/>
              </a:rPr>
              <a:t>Nuestra auditoría se desarrolló bajo la metodología de CPA Associates International, la cual se basa en normas de auditoria generalmente aceptadas, que implican entre otras, hacer exámenes con base en pruebas selectivas, de manera suficiente, de las evidencias de las operaciones económicas y las cifras y revelaciones de los estados financieros.</a:t>
            </a:r>
            <a:endParaRPr lang="es-CO" alt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endParaRPr lang="es-CO" sz="1200" b="1"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r>
              <a:rPr lang="es-CO" sz="1200" b="1" kern="0" dirty="0">
                <a:solidFill>
                  <a:srgbClr val="000000"/>
                </a:solidFill>
                <a:latin typeface="Arial" pitchFamily="34" charset="0"/>
                <a:cs typeface="Arial" pitchFamily="34" charset="0"/>
              </a:rPr>
              <a:t>Alcance.</a:t>
            </a:r>
          </a:p>
          <a:p>
            <a:pPr marL="0" indent="0" algn="just" defTabSz="1765300">
              <a:spcBef>
                <a:spcPts val="0"/>
              </a:spcBef>
              <a:buNone/>
              <a:defRPr/>
            </a:pPr>
            <a:endParaRPr lang="es-CO" sz="1200" kern="0" dirty="0">
              <a:solidFill>
                <a:srgbClr val="000000"/>
              </a:solidFill>
              <a:latin typeface="Arial" pitchFamily="34" charset="0"/>
              <a:cs typeface="Arial" pitchFamily="34" charset="0"/>
            </a:endParaRPr>
          </a:p>
          <a:p>
            <a:pPr marL="0" indent="0" algn="just" defTabSz="1765300">
              <a:spcBef>
                <a:spcPts val="0"/>
              </a:spcBef>
              <a:buNone/>
              <a:defRPr/>
            </a:pPr>
            <a:r>
              <a:rPr lang="es-CO" sz="1200" dirty="0">
                <a:latin typeface="Arial" panose="020B0604020202020204" pitchFamily="34" charset="0"/>
                <a:cs typeface="Arial" panose="020B0604020202020204" pitchFamily="34" charset="0"/>
              </a:rPr>
              <a:t>Mediante el alcance se estableció la cobertura de las labores a desarrollar en la ejecución de nuestros servicios profesionales, el cual nos permitió cumplir con los objetivos del trabajo, verificando los siguientes aspectos con corte al 30 de septiembre de 2016:  </a:t>
            </a:r>
          </a:p>
          <a:p>
            <a:pPr marL="0" indent="0" algn="just" defTabSz="1765300">
              <a:spcBef>
                <a:spcPts val="0"/>
              </a:spcBef>
              <a:buNone/>
              <a:defRPr/>
            </a:pPr>
            <a:endParaRPr lang="es-CO" sz="1200" dirty="0">
              <a:latin typeface="Arial" panose="020B0604020202020204" pitchFamily="34" charset="0"/>
              <a:cs typeface="Arial" panose="020B0604020202020204" pitchFamily="34" charset="0"/>
            </a:endParaRPr>
          </a:p>
          <a:p>
            <a:pPr marL="0" indent="0" algn="just" defTabSz="1765300">
              <a:spcBef>
                <a:spcPts val="0"/>
              </a:spcBef>
              <a:buNone/>
              <a:defRPr/>
            </a:pPr>
            <a:r>
              <a:rPr lang="es-CO" altLang="es-CO" sz="1200" b="1" dirty="0" smtClean="0">
                <a:solidFill>
                  <a:srgbClr val="000000"/>
                </a:solidFill>
                <a:latin typeface="Arial" panose="020B0604020202020204" pitchFamily="34" charset="0"/>
                <a:cs typeface="Arial" panose="020B0604020202020204" pitchFamily="34" charset="0"/>
              </a:rPr>
              <a:t>Cuentas </a:t>
            </a:r>
            <a:r>
              <a:rPr lang="es-CO" altLang="es-CO" sz="1200" b="1" dirty="0">
                <a:solidFill>
                  <a:srgbClr val="000000"/>
                </a:solidFill>
                <a:latin typeface="Arial" panose="020B0604020202020204" pitchFamily="34" charset="0"/>
                <a:cs typeface="Arial" panose="020B0604020202020204" pitchFamily="34" charset="0"/>
              </a:rPr>
              <a:t>por </a:t>
            </a:r>
            <a:r>
              <a:rPr lang="es-CO" altLang="es-CO" sz="1200" b="1" dirty="0" smtClean="0">
                <a:solidFill>
                  <a:srgbClr val="000000"/>
                </a:solidFill>
                <a:latin typeface="Arial" panose="020B0604020202020204" pitchFamily="34" charset="0"/>
                <a:cs typeface="Arial" panose="020B0604020202020204" pitchFamily="34" charset="0"/>
              </a:rPr>
              <a:t>cobrar. </a:t>
            </a:r>
            <a:r>
              <a:rPr lang="es-ES" sz="1200" dirty="0">
                <a:latin typeface="Arial" panose="020B0604020202020204" pitchFamily="34" charset="0"/>
                <a:cs typeface="Arial" panose="020B0604020202020204" pitchFamily="34" charset="0"/>
              </a:rPr>
              <a:t>Verificamos la propiedad, registro y exactitud de las cuentas que conforman el rubro de las cuentas por cobrar de la entidad, igualmente, se validó el deterioro registrado por la Entidad para reconocer las pérdidas eventuales de la cartera y se efectuó un análisis de la cartera por </a:t>
            </a:r>
            <a:r>
              <a:rPr lang="es-ES" sz="1200" dirty="0" smtClean="0">
                <a:latin typeface="Arial" panose="020B0604020202020204" pitchFamily="34" charset="0"/>
                <a:cs typeface="Arial" panose="020B0604020202020204" pitchFamily="34" charset="0"/>
              </a:rPr>
              <a:t>edades, con </a:t>
            </a:r>
            <a:r>
              <a:rPr lang="es-ES" sz="1200" dirty="0">
                <a:latin typeface="Arial" panose="020B0604020202020204" pitchFamily="34" charset="0"/>
                <a:cs typeface="Arial" panose="020B0604020202020204" pitchFamily="34" charset="0"/>
              </a:rPr>
              <a:t>resultados satisfactorios</a:t>
            </a:r>
            <a:endParaRPr lang="es-ES" sz="1200" dirty="0">
              <a:solidFill>
                <a:srgbClr val="000000"/>
              </a:solidFill>
              <a:latin typeface="Arial" panose="020B0604020202020204" pitchFamily="34" charset="0"/>
              <a:cs typeface="Arial" panose="020B0604020202020204" pitchFamily="34" charset="0"/>
            </a:endParaRPr>
          </a:p>
          <a:p>
            <a:pPr marL="0" indent="0" algn="just">
              <a:spcBef>
                <a:spcPts val="0"/>
              </a:spcBef>
              <a:buNone/>
              <a:defRPr/>
            </a:pPr>
            <a:endParaRPr lang="es-ES" sz="1200" b="1" dirty="0">
              <a:solidFill>
                <a:srgbClr val="000000"/>
              </a:solidFill>
              <a:latin typeface="Arial" panose="020B0604020202020204" pitchFamily="34" charset="0"/>
              <a:cs typeface="Arial" panose="020B0604020202020204" pitchFamily="34" charset="0"/>
            </a:endParaRPr>
          </a:p>
          <a:p>
            <a:pPr marL="0" indent="0" algn="just">
              <a:spcBef>
                <a:spcPts val="0"/>
              </a:spcBef>
              <a:buNone/>
              <a:defRPr/>
            </a:pPr>
            <a:r>
              <a:rPr lang="es-ES" sz="1200" b="1" dirty="0" err="1" smtClean="0">
                <a:solidFill>
                  <a:srgbClr val="000000"/>
                </a:solidFill>
                <a:latin typeface="Arial" panose="020B0604020202020204" pitchFamily="34" charset="0"/>
                <a:cs typeface="Arial" panose="020B0604020202020204" pitchFamily="34" charset="0"/>
              </a:rPr>
              <a:t>Circularización</a:t>
            </a:r>
            <a:r>
              <a:rPr lang="es-ES" sz="1200" b="1" dirty="0" smtClean="0">
                <a:solidFill>
                  <a:srgbClr val="000000"/>
                </a:solidFill>
                <a:latin typeface="Arial" panose="020B0604020202020204" pitchFamily="34" charset="0"/>
                <a:cs typeface="Arial" panose="020B0604020202020204" pitchFamily="34" charset="0"/>
              </a:rPr>
              <a:t> de saldos. </a:t>
            </a:r>
            <a:r>
              <a:rPr lang="es-ES" sz="1200" dirty="0">
                <a:latin typeface="Arial" panose="020B0604020202020204" pitchFamily="34" charset="0"/>
                <a:cs typeface="Arial" panose="020B0604020202020204" pitchFamily="34" charset="0"/>
              </a:rPr>
              <a:t>Se efectuó selección de entidades y terceros para efectos de confirmación de saldos de las cuentas de bancos, inversiones,  cuentas por cobrar, cuentas por pagar  y  obligaciones financieras con corte al 30 de septiembre de 2016.</a:t>
            </a:r>
          </a:p>
          <a:p>
            <a:pPr marL="0" indent="0" algn="just">
              <a:spcBef>
                <a:spcPts val="0"/>
              </a:spcBef>
              <a:buNone/>
              <a:defRPr/>
            </a:pPr>
            <a:endParaRPr lang="es-CO" sz="1200" dirty="0">
              <a:solidFill>
                <a:srgbClr val="000000"/>
              </a:solidFill>
              <a:latin typeface="Arial" panose="020B0604020202020204" pitchFamily="34" charset="0"/>
              <a:cs typeface="Arial" panose="020B0604020202020204" pitchFamily="34" charset="0"/>
            </a:endParaRPr>
          </a:p>
          <a:p>
            <a:pPr marL="0" indent="0" algn="just" defTabSz="1765300">
              <a:spcBef>
                <a:spcPts val="0"/>
              </a:spcBef>
              <a:buNone/>
              <a:defRPr/>
            </a:pPr>
            <a:endParaRPr lang="es-ES" sz="1200" dirty="0">
              <a:solidFill>
                <a:srgbClr val="000000"/>
              </a:solidFill>
              <a:latin typeface="Arial" panose="020B0604020202020204" pitchFamily="34" charset="0"/>
              <a:cs typeface="Arial" panose="020B0604020202020204" pitchFamily="34" charset="0"/>
            </a:endParaRPr>
          </a:p>
          <a:p>
            <a:pPr marL="0" indent="0" algn="just" defTabSz="1765300">
              <a:spcBef>
                <a:spcPts val="0"/>
              </a:spcBef>
              <a:buNone/>
              <a:defRPr/>
            </a:pPr>
            <a:endParaRPr lang="es-ES" sz="1200" dirty="0">
              <a:solidFill>
                <a:srgbClr val="000000"/>
              </a:solidFill>
              <a:latin typeface="Arial" panose="020B0604020202020204" pitchFamily="34" charset="0"/>
              <a:cs typeface="Arial" panose="020B0604020202020204" pitchFamily="34" charset="0"/>
            </a:endParaRPr>
          </a:p>
          <a:p>
            <a:pPr marL="0" indent="0" algn="just" defTabSz="1765300">
              <a:spcBef>
                <a:spcPts val="0"/>
              </a:spcBef>
              <a:buNone/>
              <a:defRPr/>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0519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6</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7" name="6 Marcador de contenido"/>
          <p:cNvSpPr txBox="1">
            <a:spLocks/>
          </p:cNvSpPr>
          <p:nvPr/>
        </p:nvSpPr>
        <p:spPr>
          <a:xfrm>
            <a:off x="251520" y="692696"/>
            <a:ext cx="8571384" cy="55088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1765300">
              <a:lnSpc>
                <a:spcPct val="110000"/>
              </a:lnSpc>
              <a:spcBef>
                <a:spcPts val="0"/>
              </a:spcBef>
              <a:buNone/>
              <a:defRPr/>
            </a:pPr>
            <a:r>
              <a:rPr lang="es-ES" sz="1200" b="1" dirty="0">
                <a:solidFill>
                  <a:srgbClr val="000000"/>
                </a:solidFill>
                <a:latin typeface="Arial" panose="020B0604020202020204" pitchFamily="34" charset="0"/>
                <a:cs typeface="Arial" panose="020B0604020202020204" pitchFamily="34" charset="0"/>
              </a:rPr>
              <a:t>Situación </a:t>
            </a:r>
            <a:r>
              <a:rPr lang="es-ES" sz="1200" b="1" dirty="0" smtClean="0">
                <a:solidFill>
                  <a:srgbClr val="000000"/>
                </a:solidFill>
                <a:latin typeface="Arial" panose="020B0604020202020204" pitchFamily="34" charset="0"/>
                <a:cs typeface="Arial" panose="020B0604020202020204" pitchFamily="34" charset="0"/>
              </a:rPr>
              <a:t>Fiscal.</a:t>
            </a:r>
            <a:r>
              <a:rPr lang="es-ES" sz="1200" dirty="0" smtClean="0">
                <a:solidFill>
                  <a:srgbClr val="000000"/>
                </a:solidFill>
                <a:latin typeface="Arial" pitchFamily="34" charset="0"/>
                <a:cs typeface="Arial" pitchFamily="34" charset="0"/>
              </a:rPr>
              <a:t> </a:t>
            </a:r>
            <a:r>
              <a:rPr lang="es-ES" sz="1200" dirty="0">
                <a:solidFill>
                  <a:srgbClr val="000000"/>
                </a:solidFill>
                <a:latin typeface="Arial" pitchFamily="34" charset="0"/>
                <a:cs typeface="Arial" pitchFamily="34" charset="0"/>
              </a:rPr>
              <a:t>Se verifico el cumplimiento de las obligaciones tributarias y fiscales en el periodo enero al mes de septiembre de 2016.</a:t>
            </a:r>
          </a:p>
          <a:p>
            <a:pPr marL="0" indent="0" algn="just">
              <a:lnSpc>
                <a:spcPct val="110000"/>
              </a:lnSpc>
              <a:spcBef>
                <a:spcPts val="0"/>
              </a:spcBef>
              <a:buNone/>
              <a:defRPr/>
            </a:pPr>
            <a:endParaRPr lang="es-CO" sz="1200" b="1" dirty="0">
              <a:solidFill>
                <a:srgbClr val="000000"/>
              </a:solidFill>
              <a:latin typeface="Arial" pitchFamily="34" charset="0"/>
              <a:cs typeface="Arial" pitchFamily="34" charset="0"/>
            </a:endParaRPr>
          </a:p>
          <a:p>
            <a:pPr marL="0" indent="0" algn="just">
              <a:lnSpc>
                <a:spcPct val="110000"/>
              </a:lnSpc>
              <a:spcBef>
                <a:spcPts val="0"/>
              </a:spcBef>
              <a:buNone/>
              <a:defRPr/>
            </a:pPr>
            <a:r>
              <a:rPr lang="es-CO" sz="1200" b="1" dirty="0" smtClean="0">
                <a:latin typeface="Arial" pitchFamily="34" charset="0"/>
                <a:cs typeface="Arial" pitchFamily="34" charset="0"/>
              </a:rPr>
              <a:t>Presupuesto.  </a:t>
            </a:r>
            <a:r>
              <a:rPr lang="es-CO" sz="1200" dirty="0">
                <a:latin typeface="Arial" pitchFamily="34" charset="0"/>
                <a:cs typeface="Arial" pitchFamily="34" charset="0"/>
              </a:rPr>
              <a:t>Se solicito presupuesto del año 2016 y la ejecución presupuestal, </a:t>
            </a:r>
            <a:r>
              <a:rPr lang="es-CO" sz="1200" dirty="0" smtClean="0">
                <a:latin typeface="Arial" pitchFamily="34" charset="0"/>
                <a:cs typeface="Arial" pitchFamily="34" charset="0"/>
              </a:rPr>
              <a:t>esto con </a:t>
            </a:r>
            <a:r>
              <a:rPr lang="es-CO" sz="1200" dirty="0">
                <a:latin typeface="Arial" pitchFamily="34" charset="0"/>
                <a:cs typeface="Arial" pitchFamily="34" charset="0"/>
              </a:rPr>
              <a:t>el fin de validar su utilización como herramienta importante para determinar el cumplimiento de </a:t>
            </a:r>
            <a:r>
              <a:rPr lang="es-CO" sz="1200" dirty="0" smtClean="0">
                <a:latin typeface="Arial" pitchFamily="34" charset="0"/>
                <a:cs typeface="Arial" pitchFamily="34" charset="0"/>
              </a:rPr>
              <a:t>metas, </a:t>
            </a:r>
            <a:r>
              <a:rPr lang="es-CO" sz="1200" dirty="0">
                <a:latin typeface="Arial" pitchFamily="34" charset="0"/>
                <a:cs typeface="Arial" pitchFamily="34" charset="0"/>
              </a:rPr>
              <a:t>así como proyectar las fuentes y usos de los recursos financieros requeridos para el cumplimiento de los objetivos estratégicos de la Entidad.</a:t>
            </a:r>
          </a:p>
          <a:p>
            <a:pPr marL="0" indent="0" algn="just">
              <a:lnSpc>
                <a:spcPct val="110000"/>
              </a:lnSpc>
              <a:spcBef>
                <a:spcPts val="0"/>
              </a:spcBef>
              <a:buNone/>
              <a:defRPr/>
            </a:pPr>
            <a:endParaRPr lang="es-CO" sz="1200" dirty="0">
              <a:solidFill>
                <a:srgbClr val="000000"/>
              </a:solidFill>
              <a:latin typeface="Arial" pitchFamily="34" charset="0"/>
              <a:cs typeface="Arial" pitchFamily="34" charset="0"/>
            </a:endParaRPr>
          </a:p>
          <a:p>
            <a:pPr marL="0" indent="0" algn="just">
              <a:lnSpc>
                <a:spcPct val="110000"/>
              </a:lnSpc>
              <a:spcBef>
                <a:spcPts val="0"/>
              </a:spcBef>
              <a:buNone/>
              <a:defRPr/>
            </a:pPr>
            <a:r>
              <a:rPr lang="es-CO" sz="1200" b="1" dirty="0">
                <a:latin typeface="Arial" panose="020B0604020202020204" pitchFamily="34" charset="0"/>
                <a:cs typeface="Arial" panose="020B0604020202020204" pitchFamily="34" charset="0"/>
              </a:rPr>
              <a:t>Análisis de Variaciones. </a:t>
            </a:r>
            <a:r>
              <a:rPr lang="es-CO" sz="1200" dirty="0">
                <a:latin typeface="Arial" panose="020B0604020202020204" pitchFamily="34" charset="0"/>
                <a:cs typeface="Arial" panose="020B0604020202020204" pitchFamily="34" charset="0"/>
              </a:rPr>
              <a:t>Se realizó</a:t>
            </a:r>
            <a:r>
              <a:rPr lang="es-ES" sz="1200" dirty="0">
                <a:latin typeface="Arial" panose="020B0604020202020204" pitchFamily="34" charset="0"/>
                <a:cs typeface="Arial" panose="020B0604020202020204" pitchFamily="34" charset="0"/>
              </a:rPr>
              <a:t> </a:t>
            </a:r>
            <a:r>
              <a:rPr lang="es-ES" sz="1200" dirty="0" smtClean="0">
                <a:latin typeface="Arial" panose="020B0604020202020204" pitchFamily="34" charset="0"/>
                <a:cs typeface="Arial" panose="020B0604020202020204" pitchFamily="34" charset="0"/>
              </a:rPr>
              <a:t>análisis de variaciones de los estados de resultados por los períodos enero – septiembre de 2016 y 2015, con </a:t>
            </a:r>
            <a:r>
              <a:rPr lang="es-ES" sz="1200" dirty="0">
                <a:latin typeface="Arial" panose="020B0604020202020204" pitchFamily="34" charset="0"/>
                <a:cs typeface="Arial" panose="020B0604020202020204" pitchFamily="34" charset="0"/>
              </a:rPr>
              <a:t>el propósito de determinar las causas por las cuales se presentaron las variaciones más representativas.</a:t>
            </a:r>
          </a:p>
          <a:p>
            <a:pPr marL="0" indent="0" algn="just">
              <a:lnSpc>
                <a:spcPct val="110000"/>
              </a:lnSpc>
              <a:spcBef>
                <a:spcPts val="0"/>
              </a:spcBef>
              <a:buFont typeface="Arial" pitchFamily="34" charset="0"/>
              <a:buNone/>
              <a:defRPr/>
            </a:pPr>
            <a:endParaRPr lang="es-ES" sz="1200" dirty="0">
              <a:solidFill>
                <a:srgbClr val="000000"/>
              </a:solidFill>
              <a:latin typeface="Arial" panose="020B0604020202020204" pitchFamily="34" charset="0"/>
              <a:cs typeface="Arial" panose="020B0604020202020204" pitchFamily="34" charset="0"/>
            </a:endParaRPr>
          </a:p>
          <a:p>
            <a:pPr marL="0" indent="0" algn="just">
              <a:lnSpc>
                <a:spcPct val="110000"/>
              </a:lnSpc>
              <a:spcBef>
                <a:spcPts val="0"/>
              </a:spcBef>
              <a:buFont typeface="Arial" pitchFamily="34" charset="0"/>
              <a:buNone/>
              <a:defRPr/>
            </a:pPr>
            <a:r>
              <a:rPr lang="es-CO" sz="1200" b="1" kern="0" dirty="0">
                <a:latin typeface="Arial" panose="020B0604020202020204" pitchFamily="34" charset="0"/>
                <a:cs typeface="Arial" panose="020B0604020202020204" pitchFamily="34" charset="0"/>
              </a:rPr>
              <a:t>Análisis  financiero de estados de resultados. </a:t>
            </a:r>
            <a:r>
              <a:rPr lang="es-CO" sz="1200" kern="0" dirty="0">
                <a:latin typeface="Arial" panose="020B0604020202020204" pitchFamily="34" charset="0"/>
                <a:cs typeface="Arial" panose="020B0604020202020204" pitchFamily="34" charset="0"/>
              </a:rPr>
              <a:t>Con base en los estados de resultados mensuales de enero - septiembre de 2016. se verifico las variaciones mas representativas en </a:t>
            </a:r>
            <a:r>
              <a:rPr lang="es-CO" sz="1200" kern="0" dirty="0" smtClean="0">
                <a:latin typeface="Arial" panose="020B0604020202020204" pitchFamily="34" charset="0"/>
                <a:cs typeface="Arial" panose="020B0604020202020204" pitchFamily="34" charset="0"/>
              </a:rPr>
              <a:t>los conceptos de ingresos y </a:t>
            </a:r>
            <a:r>
              <a:rPr lang="es-CO" sz="1200" kern="0" dirty="0">
                <a:latin typeface="Arial" panose="020B0604020202020204" pitchFamily="34" charset="0"/>
                <a:cs typeface="Arial" panose="020B0604020202020204" pitchFamily="34" charset="0"/>
              </a:rPr>
              <a:t>los gastos.</a:t>
            </a:r>
          </a:p>
          <a:p>
            <a:pPr marL="0" indent="0" algn="just">
              <a:lnSpc>
                <a:spcPct val="110000"/>
              </a:lnSpc>
              <a:spcBef>
                <a:spcPts val="0"/>
              </a:spcBef>
              <a:buFont typeface="Arial" pitchFamily="34" charset="0"/>
              <a:buNone/>
              <a:defRPr/>
            </a:pPr>
            <a:endParaRPr lang="es-CO" sz="1200" kern="0" dirty="0">
              <a:latin typeface="Arial" panose="020B0604020202020204" pitchFamily="34" charset="0"/>
              <a:cs typeface="Arial" panose="020B0604020202020204" pitchFamily="34" charset="0"/>
            </a:endParaRPr>
          </a:p>
          <a:p>
            <a:pPr marL="0" indent="0" algn="just">
              <a:lnSpc>
                <a:spcPct val="110000"/>
              </a:lnSpc>
              <a:spcBef>
                <a:spcPts val="0"/>
              </a:spcBef>
              <a:buNone/>
              <a:defRPr/>
            </a:pPr>
            <a:r>
              <a:rPr lang="es-CO" sz="1200" b="1" dirty="0" smtClean="0">
                <a:solidFill>
                  <a:srgbClr val="000000"/>
                </a:solidFill>
                <a:latin typeface="Arial" pitchFamily="34" charset="0"/>
                <a:cs typeface="Arial" pitchFamily="34" charset="0"/>
              </a:rPr>
              <a:t>Seguimiento. </a:t>
            </a:r>
            <a:r>
              <a:rPr lang="es-CO" sz="1200" dirty="0">
                <a:solidFill>
                  <a:srgbClr val="000000"/>
                </a:solidFill>
                <a:latin typeface="Arial" pitchFamily="34" charset="0"/>
                <a:cs typeface="Arial" pitchFamily="34" charset="0"/>
              </a:rPr>
              <a:t>Con base en indagaciones corroborativas con el personal </a:t>
            </a:r>
            <a:r>
              <a:rPr lang="es-CO" sz="1200" dirty="0" smtClean="0">
                <a:solidFill>
                  <a:srgbClr val="000000"/>
                </a:solidFill>
                <a:latin typeface="Arial" pitchFamily="34" charset="0"/>
                <a:cs typeface="Arial" pitchFamily="34" charset="0"/>
              </a:rPr>
              <a:t>involucrado, </a:t>
            </a:r>
            <a:r>
              <a:rPr lang="es-CO" sz="1200" dirty="0">
                <a:solidFill>
                  <a:srgbClr val="000000"/>
                </a:solidFill>
                <a:latin typeface="Arial" pitchFamily="34" charset="0"/>
                <a:cs typeface="Arial" pitchFamily="34" charset="0"/>
              </a:rPr>
              <a:t>se efectuó el seguimiento a las recomendaciones realizadas en auditorias </a:t>
            </a:r>
            <a:r>
              <a:rPr lang="es-CO" sz="1200" dirty="0" smtClean="0">
                <a:solidFill>
                  <a:srgbClr val="000000"/>
                </a:solidFill>
                <a:latin typeface="Arial" pitchFamily="34" charset="0"/>
                <a:cs typeface="Arial" pitchFamily="34" charset="0"/>
              </a:rPr>
              <a:t>anteriores.</a:t>
            </a:r>
            <a:endParaRPr lang="es-CO" sz="1200" dirty="0">
              <a:solidFill>
                <a:srgbClr val="000000"/>
              </a:solidFill>
              <a:latin typeface="Arial" pitchFamily="34" charset="0"/>
              <a:cs typeface="Arial" pitchFamily="34" charset="0"/>
            </a:endParaRPr>
          </a:p>
          <a:p>
            <a:pPr marL="0" indent="0" algn="just">
              <a:lnSpc>
                <a:spcPct val="110000"/>
              </a:lnSpc>
              <a:spcBef>
                <a:spcPts val="0"/>
              </a:spcBef>
              <a:buFont typeface="Arial" pitchFamily="34" charset="0"/>
              <a:buNone/>
              <a:defRPr/>
            </a:pPr>
            <a:endParaRPr lang="es-CO" sz="1200" kern="0" dirty="0">
              <a:latin typeface="Arial" panose="020B0604020202020204" pitchFamily="34" charset="0"/>
              <a:cs typeface="Arial" panose="020B0604020202020204" pitchFamily="34" charset="0"/>
            </a:endParaRPr>
          </a:p>
          <a:p>
            <a:pPr marL="0" indent="0" algn="just">
              <a:lnSpc>
                <a:spcPct val="110000"/>
              </a:lnSpc>
              <a:spcBef>
                <a:spcPts val="0"/>
              </a:spcBef>
              <a:buFont typeface="Arial" pitchFamily="34" charset="0"/>
              <a:buNone/>
              <a:defRPr/>
            </a:pPr>
            <a:r>
              <a:rPr lang="es-CO" sz="1200" dirty="0">
                <a:solidFill>
                  <a:srgbClr val="000000"/>
                </a:solidFill>
                <a:latin typeface="Arial" panose="020B0604020202020204" pitchFamily="34" charset="0"/>
                <a:cs typeface="Arial" panose="020B0604020202020204" pitchFamily="34" charset="0"/>
              </a:rPr>
              <a:t>Lo anterior se hizo con base en la información obtenida a través de los documentos que produce la administración de la Cámara de Comercio de Cali de sus operaciones económicas, sus registros contables y de entrevistas con los funcionarios encargados de las áreas auditadas.</a:t>
            </a:r>
          </a:p>
          <a:p>
            <a:pPr marL="0" indent="0" algn="just">
              <a:lnSpc>
                <a:spcPct val="110000"/>
              </a:lnSpc>
              <a:spcBef>
                <a:spcPts val="0"/>
              </a:spcBef>
              <a:buNone/>
              <a:defRPr/>
            </a:pPr>
            <a:endParaRPr lang="es-CO" sz="4800" dirty="0">
              <a:solidFill>
                <a:srgbClr val="000000"/>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611560" y="217785"/>
            <a:ext cx="8229600" cy="474911"/>
          </a:xfrm>
        </p:spPr>
        <p:txBody>
          <a:bodyPr>
            <a:normAutofit/>
          </a:bodyPr>
          <a:lstStyle/>
          <a:p>
            <a:pPr algn="r"/>
            <a:r>
              <a:rPr lang="es-ES_tradnl" altLang="es-CO" sz="2000" dirty="0">
                <a:latin typeface="Arial" panose="020B0604020202020204" pitchFamily="34" charset="0"/>
                <a:cs typeface="Arial" panose="020B0604020202020204" pitchFamily="34" charset="0"/>
              </a:rPr>
              <a:t>I. Objetivos, metodología y alcance</a:t>
            </a:r>
            <a:endParaRPr lang="es-CO" sz="2000" dirty="0">
              <a:cs typeface="Arial" pitchFamily="34" charset="0"/>
            </a:endParaRPr>
          </a:p>
        </p:txBody>
      </p:sp>
    </p:spTree>
    <p:extLst>
      <p:ext uri="{BB962C8B-B14F-4D97-AF65-F5344CB8AC3E}">
        <p14:creationId xmlns:p14="http://schemas.microsoft.com/office/powerpoint/2010/main" val="236009807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662880" y="188640"/>
            <a:ext cx="8229600" cy="414661"/>
          </a:xfrm>
        </p:spPr>
        <p:txBody>
          <a:bodyPr>
            <a:normAutofit/>
          </a:bodyPr>
          <a:lstStyle/>
          <a:p>
            <a:pPr algn="r"/>
            <a:r>
              <a:rPr lang="es-ES_tradnl" altLang="es-CO" sz="2000" dirty="0">
                <a:latin typeface="Arial" panose="020B0604020202020204" pitchFamily="34" charset="0"/>
                <a:cs typeface="Arial" panose="020B0604020202020204" pitchFamily="34" charset="0"/>
              </a:rPr>
              <a:t>II. Comentarios</a:t>
            </a:r>
            <a:endParaRPr lang="es-CO" sz="2000" dirty="0">
              <a:cs typeface="Arial" pitchFamily="34" charset="0"/>
            </a:endParaRPr>
          </a:p>
        </p:txBody>
      </p:sp>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r>
              <a:rPr lang="es-CO" altLang="es-CO" sz="1800" b="1" dirty="0">
                <a:latin typeface="Arial" panose="020B0604020202020204" pitchFamily="34" charset="0"/>
                <a:cs typeface="Arial" panose="020B0604020202020204" pitchFamily="34" charset="0"/>
              </a:rPr>
              <a:t>                                                         </a:t>
            </a: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7</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6" name="2 Marcador de contenido"/>
          <p:cNvSpPr txBox="1">
            <a:spLocks/>
          </p:cNvSpPr>
          <p:nvPr/>
        </p:nvSpPr>
        <p:spPr>
          <a:xfrm>
            <a:off x="251520" y="693490"/>
            <a:ext cx="8640960" cy="561583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lgn="just">
              <a:lnSpc>
                <a:spcPct val="120000"/>
              </a:lnSpc>
              <a:spcBef>
                <a:spcPts val="0"/>
              </a:spcBef>
              <a:buFont typeface="+mj-lt"/>
              <a:buAutoNum type="arabicPeriod"/>
            </a:pPr>
            <a:r>
              <a:rPr lang="es-CO" sz="4800" b="1" dirty="0">
                <a:solidFill>
                  <a:prstClr val="black"/>
                </a:solidFill>
                <a:latin typeface="Arial" panose="020B0604020202020204" pitchFamily="34" charset="0"/>
                <a:cs typeface="Arial" panose="020B0604020202020204" pitchFamily="34" charset="0"/>
              </a:rPr>
              <a:t>Circularización  de </a:t>
            </a:r>
            <a:r>
              <a:rPr lang="es-CO" sz="4800" b="1" dirty="0" smtClean="0">
                <a:solidFill>
                  <a:prstClr val="black"/>
                </a:solidFill>
                <a:latin typeface="Arial" panose="020B0604020202020204" pitchFamily="34" charset="0"/>
                <a:cs typeface="Arial" panose="020B0604020202020204" pitchFamily="34" charset="0"/>
              </a:rPr>
              <a:t>saldos.</a:t>
            </a:r>
            <a:endParaRPr lang="es-CO" sz="4800" b="1" dirty="0">
              <a:solidFill>
                <a:prstClr val="black"/>
              </a:solidFill>
              <a:latin typeface="Arial" panose="020B0604020202020204" pitchFamily="34" charset="0"/>
              <a:cs typeface="Arial" panose="020B0604020202020204" pitchFamily="34" charset="0"/>
            </a:endParaRPr>
          </a:p>
          <a:p>
            <a:pPr marL="0" indent="0" algn="just">
              <a:lnSpc>
                <a:spcPct val="120000"/>
              </a:lnSpc>
              <a:spcBef>
                <a:spcPts val="0"/>
              </a:spcBef>
              <a:buFontTx/>
              <a:buNone/>
              <a:defRPr/>
            </a:pPr>
            <a:endParaRPr lang="es-CO" sz="4800" dirty="0" smtClean="0">
              <a:solidFill>
                <a:prstClr val="black"/>
              </a:solidFill>
              <a:latin typeface="Arial" panose="020B0604020202020204" pitchFamily="34" charset="0"/>
              <a:cs typeface="Arial" panose="020B0604020202020204" pitchFamily="34" charset="0"/>
            </a:endParaRPr>
          </a:p>
          <a:p>
            <a:pPr marL="0" indent="0" algn="just">
              <a:lnSpc>
                <a:spcPct val="120000"/>
              </a:lnSpc>
              <a:spcBef>
                <a:spcPts val="0"/>
              </a:spcBef>
              <a:buFontTx/>
              <a:buNone/>
              <a:defRPr/>
            </a:pPr>
            <a:r>
              <a:rPr lang="es-CO" sz="4800" dirty="0" smtClean="0">
                <a:solidFill>
                  <a:prstClr val="black"/>
                </a:solidFill>
                <a:latin typeface="Arial" panose="020B0604020202020204" pitchFamily="34" charset="0"/>
                <a:cs typeface="Arial" panose="020B0604020202020204" pitchFamily="34" charset="0"/>
              </a:rPr>
              <a:t>Durante </a:t>
            </a:r>
            <a:r>
              <a:rPr lang="es-CO" sz="4800" dirty="0">
                <a:solidFill>
                  <a:prstClr val="black"/>
                </a:solidFill>
                <a:latin typeface="Arial" panose="020B0604020202020204" pitchFamily="34" charset="0"/>
                <a:cs typeface="Arial" panose="020B0604020202020204" pitchFamily="34" charset="0"/>
              </a:rPr>
              <a:t>la auditoria con corte al 30 de septiembre de 2016, se efectuó una selección  de algunos terceros para confirmación de saldos de las cuentas de bancos, inversiones, obligaciones financieras y cuentas por pagar con corte al 31 octubre de 2016. A continuación hacemos referencia  a quienes se selecciono para circularizar y quienes han dado respuesta y sus saldos.</a:t>
            </a:r>
          </a:p>
          <a:p>
            <a:pPr marL="123825" indent="0">
              <a:lnSpc>
                <a:spcPct val="120000"/>
              </a:lnSpc>
              <a:spcBef>
                <a:spcPts val="0"/>
              </a:spcBef>
              <a:buFont typeface="Arial" pitchFamily="34" charset="0"/>
              <a:buNone/>
              <a:defRPr/>
            </a:pPr>
            <a:endParaRPr lang="es-ES_tradnl" sz="3700" b="1" dirty="0">
              <a:solidFill>
                <a:prstClr val="black"/>
              </a:solidFill>
              <a:latin typeface="Arial" panose="020B0604020202020204" pitchFamily="34" charset="0"/>
              <a:cs typeface="Arial" panose="020B0604020202020204" pitchFamily="34" charset="0"/>
            </a:endParaRPr>
          </a:p>
          <a:p>
            <a:pPr marL="174625" indent="-174625">
              <a:lnSpc>
                <a:spcPct val="120000"/>
              </a:lnSpc>
              <a:spcBef>
                <a:spcPts val="0"/>
              </a:spcBef>
              <a:buFontTx/>
              <a:buChar char="-"/>
              <a:defRPr/>
            </a:pPr>
            <a:r>
              <a:rPr lang="es-ES_tradnl" sz="4800" b="1" dirty="0" smtClean="0">
                <a:solidFill>
                  <a:prstClr val="black"/>
                </a:solidFill>
                <a:latin typeface="Arial" panose="020B0604020202020204" pitchFamily="34" charset="0"/>
                <a:cs typeface="Arial" panose="020B0604020202020204" pitchFamily="34" charset="0"/>
              </a:rPr>
              <a:t>Confirmación </a:t>
            </a:r>
            <a:r>
              <a:rPr lang="es-ES_tradnl" sz="4800" b="1" dirty="0">
                <a:solidFill>
                  <a:prstClr val="black"/>
                </a:solidFill>
                <a:latin typeface="Arial" panose="020B0604020202020204" pitchFamily="34" charset="0"/>
                <a:cs typeface="Arial" panose="020B0604020202020204" pitchFamily="34" charset="0"/>
              </a:rPr>
              <a:t>de Bancos. </a:t>
            </a:r>
            <a:r>
              <a:rPr lang="es-ES_tradnl" sz="4800" dirty="0">
                <a:solidFill>
                  <a:prstClr val="black"/>
                </a:solidFill>
                <a:latin typeface="Arial" panose="020B0604020202020204" pitchFamily="34" charset="0"/>
                <a:cs typeface="Arial" panose="020B0604020202020204" pitchFamily="34" charset="0"/>
              </a:rPr>
              <a:t>Se realizó confirmación de la totalidad de los bancos y entidades financieras registradas en los libros de la Compañía</a:t>
            </a:r>
            <a:r>
              <a:rPr lang="es-ES" sz="4800" dirty="0">
                <a:solidFill>
                  <a:prstClr val="black"/>
                </a:solidFill>
                <a:latin typeface="Arial" panose="020B0604020202020204" pitchFamily="34" charset="0"/>
                <a:cs typeface="Arial" panose="020B0604020202020204" pitchFamily="34" charset="0"/>
              </a:rPr>
              <a:t>; a la fecha esta  pendiente de confirmación de algunas cuentas del Banco de Occidente, Helm Bank y la cuenta de Bancolombia. A continuación se detalla</a:t>
            </a:r>
            <a:r>
              <a:rPr lang="es-ES" sz="4800" dirty="0" smtClean="0">
                <a:solidFill>
                  <a:prstClr val="black"/>
                </a:solidFill>
                <a:latin typeface="Arial" panose="020B0604020202020204" pitchFamily="34" charset="0"/>
                <a:cs typeface="Arial" panose="020B0604020202020204" pitchFamily="34" charset="0"/>
              </a:rPr>
              <a:t>:</a:t>
            </a:r>
          </a:p>
          <a:p>
            <a:pPr marL="0" indent="0">
              <a:lnSpc>
                <a:spcPct val="120000"/>
              </a:lnSpc>
              <a:spcBef>
                <a:spcPts val="0"/>
              </a:spcBef>
              <a:buNone/>
              <a:defRPr/>
            </a:pPr>
            <a:endParaRPr lang="es-ES" sz="3700" dirty="0" smtClean="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defRPr/>
            </a:pPr>
            <a:endParaRPr lang="es-ES" sz="3700"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defRPr/>
            </a:pPr>
            <a:endParaRPr lang="es-ES" sz="3700" dirty="0" smtClean="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defRPr/>
            </a:pPr>
            <a:endParaRPr lang="es-ES" sz="3700" dirty="0">
              <a:solidFill>
                <a:prstClr val="black"/>
              </a:solidFill>
              <a:latin typeface="Arial" panose="020B0604020202020204" pitchFamily="34" charset="0"/>
              <a:cs typeface="Arial" panose="020B0604020202020204" pitchFamily="34" charset="0"/>
            </a:endParaRPr>
          </a:p>
          <a:p>
            <a:pPr marL="0" indent="0">
              <a:lnSpc>
                <a:spcPct val="120000"/>
              </a:lnSpc>
              <a:spcBef>
                <a:spcPts val="0"/>
              </a:spcBef>
              <a:buNone/>
              <a:defRPr/>
            </a:pPr>
            <a:endParaRPr lang="es-ES" sz="3700" dirty="0" smtClean="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smtClean="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smtClean="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smtClean="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smtClean="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smtClean="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a:solidFill>
                <a:prstClr val="black"/>
              </a:solidFill>
              <a:latin typeface="Arial" panose="020B0604020202020204" pitchFamily="34" charset="0"/>
              <a:cs typeface="Arial" panose="020B0604020202020204" pitchFamily="34" charset="0"/>
            </a:endParaRPr>
          </a:p>
          <a:p>
            <a:pPr>
              <a:lnSpc>
                <a:spcPct val="120000"/>
              </a:lnSpc>
              <a:spcBef>
                <a:spcPts val="0"/>
              </a:spcBef>
              <a:buFontTx/>
              <a:buChar char="-"/>
              <a:defRPr/>
            </a:pPr>
            <a:endParaRPr lang="es-ES" sz="3700" dirty="0" smtClean="0">
              <a:solidFill>
                <a:prstClr val="black"/>
              </a:solidFill>
              <a:latin typeface="Arial" panose="020B0604020202020204" pitchFamily="34" charset="0"/>
              <a:cs typeface="Arial" panose="020B0604020202020204" pitchFamily="34" charset="0"/>
            </a:endParaRPr>
          </a:p>
          <a:p>
            <a:pPr>
              <a:lnSpc>
                <a:spcPct val="120000"/>
              </a:lnSpc>
              <a:spcBef>
                <a:spcPts val="0"/>
              </a:spcBef>
              <a:buNone/>
              <a:defRPr/>
            </a:pPr>
            <a:endParaRPr lang="es-ES" altLang="es-CO" sz="3700" b="1" dirty="0" smtClean="0">
              <a:latin typeface="Arial" panose="020B0604020202020204" pitchFamily="34" charset="0"/>
              <a:cs typeface="Arial" panose="020B0604020202020204" pitchFamily="34" charset="0"/>
            </a:endParaRPr>
          </a:p>
          <a:p>
            <a:pPr>
              <a:lnSpc>
                <a:spcPct val="120000"/>
              </a:lnSpc>
              <a:spcBef>
                <a:spcPts val="0"/>
              </a:spcBef>
              <a:buNone/>
              <a:defRPr/>
            </a:pPr>
            <a:endParaRPr lang="es-ES" altLang="es-CO" sz="3700" b="1" dirty="0">
              <a:latin typeface="Arial" panose="020B0604020202020204" pitchFamily="34" charset="0"/>
              <a:cs typeface="Arial" panose="020B0604020202020204" pitchFamily="34" charset="0"/>
            </a:endParaRPr>
          </a:p>
          <a:p>
            <a:pPr>
              <a:lnSpc>
                <a:spcPct val="120000"/>
              </a:lnSpc>
              <a:spcBef>
                <a:spcPts val="0"/>
              </a:spcBef>
              <a:buNone/>
              <a:defRPr/>
            </a:pPr>
            <a:endParaRPr lang="es-ES" altLang="es-CO" sz="3700" b="1" dirty="0" smtClean="0">
              <a:latin typeface="Arial" panose="020B0604020202020204" pitchFamily="34" charset="0"/>
              <a:cs typeface="Arial" panose="020B0604020202020204" pitchFamily="34" charset="0"/>
            </a:endParaRPr>
          </a:p>
          <a:p>
            <a:pPr>
              <a:lnSpc>
                <a:spcPct val="120000"/>
              </a:lnSpc>
              <a:spcBef>
                <a:spcPts val="0"/>
              </a:spcBef>
              <a:buNone/>
              <a:defRPr/>
            </a:pPr>
            <a:endParaRPr lang="es-ES" altLang="es-CO" sz="3700" b="1" dirty="0">
              <a:latin typeface="Arial" panose="020B0604020202020204" pitchFamily="34" charset="0"/>
              <a:cs typeface="Arial" panose="020B0604020202020204" pitchFamily="34" charset="0"/>
            </a:endParaRPr>
          </a:p>
          <a:p>
            <a:pPr>
              <a:lnSpc>
                <a:spcPct val="120000"/>
              </a:lnSpc>
              <a:spcBef>
                <a:spcPts val="0"/>
              </a:spcBef>
              <a:buNone/>
              <a:defRPr/>
            </a:pPr>
            <a:endParaRPr lang="es-ES" altLang="es-CO" sz="3700" b="1" dirty="0">
              <a:latin typeface="Arial" panose="020B0604020202020204" pitchFamily="34" charset="0"/>
              <a:cs typeface="Arial" panose="020B0604020202020204" pitchFamily="34" charset="0"/>
            </a:endParaRPr>
          </a:p>
          <a:p>
            <a:pPr marL="0" indent="0" algn="just">
              <a:lnSpc>
                <a:spcPct val="120000"/>
              </a:lnSpc>
              <a:spcBef>
                <a:spcPts val="0"/>
              </a:spcBef>
              <a:buNone/>
              <a:defRPr/>
            </a:pPr>
            <a:r>
              <a:rPr lang="es-ES" altLang="es-CO" sz="4800" b="1" dirty="0" smtClean="0">
                <a:latin typeface="Arial" panose="020B0604020202020204" pitchFamily="34" charset="0"/>
                <a:cs typeface="Arial" panose="020B0604020202020204" pitchFamily="34" charset="0"/>
              </a:rPr>
              <a:t>Comentarios </a:t>
            </a:r>
            <a:r>
              <a:rPr lang="es-ES" altLang="es-CO" sz="4800" b="1" dirty="0">
                <a:latin typeface="Arial" panose="020B0604020202020204" pitchFamily="34" charset="0"/>
                <a:cs typeface="Arial" panose="020B0604020202020204" pitchFamily="34" charset="0"/>
              </a:rPr>
              <a:t>de la </a:t>
            </a:r>
            <a:r>
              <a:rPr lang="es-ES" altLang="es-CO" sz="4800" b="1" dirty="0" smtClean="0">
                <a:latin typeface="Arial" panose="020B0604020202020204" pitchFamily="34" charset="0"/>
                <a:cs typeface="Arial" panose="020B0604020202020204" pitchFamily="34" charset="0"/>
              </a:rPr>
              <a:t>administración</a:t>
            </a:r>
            <a:r>
              <a:rPr lang="es-ES" altLang="es-CO" sz="4800" b="1" dirty="0">
                <a:latin typeface="Arial" panose="020B0604020202020204" pitchFamily="34" charset="0"/>
                <a:cs typeface="Arial" panose="020B0604020202020204" pitchFamily="34" charset="0"/>
              </a:rPr>
              <a:t>.</a:t>
            </a:r>
            <a:r>
              <a:rPr lang="es-ES" altLang="es-CO" sz="4800" dirty="0" smtClean="0">
                <a:latin typeface="Arial" panose="020B0604020202020204" pitchFamily="34" charset="0"/>
                <a:cs typeface="Arial" panose="020B0604020202020204" pitchFamily="34" charset="0"/>
              </a:rPr>
              <a:t> La diferencia </a:t>
            </a:r>
            <a:r>
              <a:rPr lang="es-ES" altLang="es-CO" sz="4800" dirty="0">
                <a:latin typeface="Arial" panose="020B0604020202020204" pitchFamily="34" charset="0"/>
                <a:cs typeface="Arial" panose="020B0604020202020204" pitchFamily="34" charset="0"/>
              </a:rPr>
              <a:t>de $</a:t>
            </a:r>
            <a:r>
              <a:rPr lang="es-ES" altLang="es-CO" sz="4800" dirty="0" smtClean="0">
                <a:latin typeface="Arial" panose="020B0604020202020204" pitchFamily="34" charset="0"/>
                <a:cs typeface="Arial" panose="020B0604020202020204" pitchFamily="34" charset="0"/>
              </a:rPr>
              <a:t>1.753.543 corresponden a catorce </a:t>
            </a:r>
            <a:r>
              <a:rPr lang="es-ES" altLang="es-CO" sz="4800" dirty="0">
                <a:latin typeface="Arial" panose="020B0604020202020204" pitchFamily="34" charset="0"/>
                <a:cs typeface="Arial" panose="020B0604020202020204" pitchFamily="34" charset="0"/>
              </a:rPr>
              <a:t>cheques girados no </a:t>
            </a:r>
            <a:r>
              <a:rPr lang="es-ES" altLang="es-CO" sz="4800" dirty="0" smtClean="0">
                <a:latin typeface="Arial" panose="020B0604020202020204" pitchFamily="34" charset="0"/>
                <a:cs typeface="Arial" panose="020B0604020202020204" pitchFamily="34" charset="0"/>
              </a:rPr>
              <a:t>cobrados, la de </a:t>
            </a:r>
            <a:r>
              <a:rPr lang="es-ES" altLang="es-CO" sz="4800" dirty="0">
                <a:latin typeface="Arial" panose="020B0604020202020204" pitchFamily="34" charset="0"/>
                <a:cs typeface="Arial" panose="020B0604020202020204" pitchFamily="34" charset="0"/>
              </a:rPr>
              <a:t>$</a:t>
            </a:r>
            <a:r>
              <a:rPr lang="es-ES" altLang="es-CO" sz="4800" dirty="0" smtClean="0">
                <a:latin typeface="Arial" panose="020B0604020202020204" pitchFamily="34" charset="0"/>
                <a:cs typeface="Arial" panose="020B0604020202020204" pitchFamily="34" charset="0"/>
              </a:rPr>
              <a:t>827.250</a:t>
            </a:r>
            <a:r>
              <a:rPr lang="es-ES" altLang="es-CO" sz="4800" dirty="0">
                <a:latin typeface="Arial" panose="020B0604020202020204" pitchFamily="34" charset="0"/>
                <a:cs typeface="Arial" panose="020B0604020202020204" pitchFamily="34" charset="0"/>
              </a:rPr>
              <a:t> </a:t>
            </a:r>
            <a:r>
              <a:rPr lang="es-ES" altLang="es-CO" sz="4800" dirty="0" smtClean="0">
                <a:latin typeface="Arial" panose="020B0604020202020204" pitchFamily="34" charset="0"/>
                <a:cs typeface="Arial" panose="020B0604020202020204" pitchFamily="34" charset="0"/>
              </a:rPr>
              <a:t>son ocho </a:t>
            </a:r>
            <a:r>
              <a:rPr lang="es-ES" altLang="es-CO" sz="4800" dirty="0">
                <a:latin typeface="Arial" panose="020B0604020202020204" pitchFamily="34" charset="0"/>
                <a:cs typeface="Arial" panose="020B0604020202020204" pitchFamily="34" charset="0"/>
              </a:rPr>
              <a:t>cheques girados no </a:t>
            </a:r>
            <a:r>
              <a:rPr lang="es-ES" altLang="es-CO" sz="4800" dirty="0" smtClean="0">
                <a:latin typeface="Arial" panose="020B0604020202020204" pitchFamily="34" charset="0"/>
                <a:cs typeface="Arial" panose="020B0604020202020204" pitchFamily="34" charset="0"/>
              </a:rPr>
              <a:t>cobrados, la </a:t>
            </a:r>
            <a:r>
              <a:rPr lang="es-ES" altLang="es-CO" sz="4800" dirty="0">
                <a:latin typeface="Arial" panose="020B0604020202020204" pitchFamily="34" charset="0"/>
                <a:cs typeface="Arial" panose="020B0604020202020204" pitchFamily="34" charset="0"/>
              </a:rPr>
              <a:t>de $</a:t>
            </a:r>
            <a:r>
              <a:rPr lang="es-ES" altLang="es-CO" sz="4800" dirty="0" smtClean="0">
                <a:latin typeface="Arial" panose="020B0604020202020204" pitchFamily="34" charset="0"/>
                <a:cs typeface="Arial" panose="020B0604020202020204" pitchFamily="34" charset="0"/>
              </a:rPr>
              <a:t>49.671.850 corresponde a  </a:t>
            </a:r>
            <a:r>
              <a:rPr lang="es-ES" altLang="es-CO" sz="4800" dirty="0">
                <a:latin typeface="Arial" panose="020B0604020202020204" pitchFamily="34" charset="0"/>
                <a:cs typeface="Arial" panose="020B0604020202020204" pitchFamily="34" charset="0"/>
              </a:rPr>
              <a:t>cuatro consignaciones en extracto no contabilizadas, de las cuales se destaca una por </a:t>
            </a:r>
            <a:r>
              <a:rPr lang="es-ES" altLang="es-CO" sz="4800" dirty="0" smtClean="0">
                <a:latin typeface="Arial" panose="020B0604020202020204" pitchFamily="34" charset="0"/>
                <a:cs typeface="Arial" panose="020B0604020202020204" pitchFamily="34" charset="0"/>
              </a:rPr>
              <a:t>valor de $</a:t>
            </a:r>
            <a:r>
              <a:rPr lang="es-ES" altLang="es-CO" sz="4800" dirty="0">
                <a:latin typeface="Arial" panose="020B0604020202020204" pitchFamily="34" charset="0"/>
                <a:cs typeface="Arial" panose="020B0604020202020204" pitchFamily="34" charset="0"/>
              </a:rPr>
              <a:t>48.833 la cual fue </a:t>
            </a:r>
            <a:r>
              <a:rPr lang="es-ES" altLang="es-CO" sz="4800" dirty="0" smtClean="0">
                <a:latin typeface="Arial" panose="020B0604020202020204" pitchFamily="34" charset="0"/>
                <a:cs typeface="Arial" panose="020B0604020202020204" pitchFamily="34" charset="0"/>
              </a:rPr>
              <a:t>registrada </a:t>
            </a:r>
            <a:r>
              <a:rPr lang="es-ES" altLang="es-CO" sz="4800" dirty="0">
                <a:latin typeface="Arial" panose="020B0604020202020204" pitchFamily="34" charset="0"/>
                <a:cs typeface="Arial" panose="020B0604020202020204" pitchFamily="34" charset="0"/>
              </a:rPr>
              <a:t>el día 2 de noviembre, con la TCB </a:t>
            </a:r>
            <a:r>
              <a:rPr lang="es-ES" altLang="es-CO" sz="4800" dirty="0" smtClean="0">
                <a:latin typeface="Arial" panose="020B0604020202020204" pitchFamily="34" charset="0"/>
                <a:cs typeface="Arial" panose="020B0604020202020204" pitchFamily="34" charset="0"/>
              </a:rPr>
              <a:t>2577.</a:t>
            </a:r>
            <a:endParaRPr lang="es-ES" altLang="es-CO" sz="4800" dirty="0">
              <a:latin typeface="Arial" panose="020B0604020202020204" pitchFamily="34" charset="0"/>
              <a:cs typeface="Arial" panose="020B0604020202020204" pitchFamily="34" charset="0"/>
            </a:endParaRPr>
          </a:p>
          <a:p>
            <a:pPr marL="0" indent="0">
              <a:lnSpc>
                <a:spcPct val="120000"/>
              </a:lnSpc>
              <a:spcBef>
                <a:spcPts val="0"/>
              </a:spcBef>
              <a:buNone/>
            </a:pPr>
            <a:endParaRPr lang="es-CO" sz="4800" dirty="0">
              <a:latin typeface="Arial" panose="020B0604020202020204" pitchFamily="34" charset="0"/>
              <a:cs typeface="Arial" panose="020B0604020202020204" pitchFamily="34"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3109923902"/>
              </p:ext>
            </p:extLst>
          </p:nvPr>
        </p:nvGraphicFramePr>
        <p:xfrm>
          <a:off x="768350" y="2674716"/>
          <a:ext cx="7607299" cy="2422725"/>
        </p:xfrm>
        <a:graphic>
          <a:graphicData uri="http://schemas.openxmlformats.org/drawingml/2006/table">
            <a:tbl>
              <a:tblPr/>
              <a:tblGrid>
                <a:gridCol w="710903">
                  <a:extLst>
                    <a:ext uri="{9D8B030D-6E8A-4147-A177-3AD203B41FA5}">
                      <a16:colId xmlns:a16="http://schemas.microsoft.com/office/drawing/2014/main" xmlns="" val="20000"/>
                    </a:ext>
                  </a:extLst>
                </a:gridCol>
                <a:gridCol w="904497">
                  <a:extLst>
                    <a:ext uri="{9D8B030D-6E8A-4147-A177-3AD203B41FA5}">
                      <a16:colId xmlns:a16="http://schemas.microsoft.com/office/drawing/2014/main" xmlns="" val="20001"/>
                    </a:ext>
                  </a:extLst>
                </a:gridCol>
                <a:gridCol w="964797">
                  <a:extLst>
                    <a:ext uri="{9D8B030D-6E8A-4147-A177-3AD203B41FA5}">
                      <a16:colId xmlns:a16="http://schemas.microsoft.com/office/drawing/2014/main" xmlns="" val="20002"/>
                    </a:ext>
                  </a:extLst>
                </a:gridCol>
                <a:gridCol w="2196183">
                  <a:extLst>
                    <a:ext uri="{9D8B030D-6E8A-4147-A177-3AD203B41FA5}">
                      <a16:colId xmlns:a16="http://schemas.microsoft.com/office/drawing/2014/main" xmlns="" val="20003"/>
                    </a:ext>
                  </a:extLst>
                </a:gridCol>
                <a:gridCol w="952103">
                  <a:extLst>
                    <a:ext uri="{9D8B030D-6E8A-4147-A177-3AD203B41FA5}">
                      <a16:colId xmlns:a16="http://schemas.microsoft.com/office/drawing/2014/main" xmlns="" val="20004"/>
                    </a:ext>
                  </a:extLst>
                </a:gridCol>
                <a:gridCol w="952103">
                  <a:extLst>
                    <a:ext uri="{9D8B030D-6E8A-4147-A177-3AD203B41FA5}">
                      <a16:colId xmlns:a16="http://schemas.microsoft.com/office/drawing/2014/main" xmlns="" val="20005"/>
                    </a:ext>
                  </a:extLst>
                </a:gridCol>
                <a:gridCol w="926713">
                  <a:extLst>
                    <a:ext uri="{9D8B030D-6E8A-4147-A177-3AD203B41FA5}">
                      <a16:colId xmlns:a16="http://schemas.microsoft.com/office/drawing/2014/main" xmlns="" val="20006"/>
                    </a:ext>
                  </a:extLst>
                </a:gridCol>
              </a:tblGrid>
              <a:tr h="158802">
                <a:tc rowSpan="2">
                  <a:txBody>
                    <a:bodyPr/>
                    <a:lstStyle/>
                    <a:p>
                      <a:pPr algn="ctr" fontAlgn="ctr"/>
                      <a:r>
                        <a:rPr lang="es-CO" sz="1000" b="1" i="0" u="none" strike="noStrike" dirty="0">
                          <a:solidFill>
                            <a:srgbClr val="FFFFFF"/>
                          </a:solidFill>
                          <a:effectLst/>
                          <a:latin typeface="Arial" panose="020B0604020202020204" pitchFamily="34" charset="0"/>
                        </a:rPr>
                        <a:t>Fecha </a:t>
                      </a:r>
                      <a:r>
                        <a:rPr lang="es-CO" sz="1000" b="1" i="0" u="none" strike="noStrike" dirty="0" err="1">
                          <a:solidFill>
                            <a:srgbClr val="FFFFFF"/>
                          </a:solidFill>
                          <a:effectLst/>
                          <a:latin typeface="Arial" panose="020B0604020202020204" pitchFamily="34" charset="0"/>
                        </a:rPr>
                        <a:t>envio</a:t>
                      </a:r>
                      <a:endParaRPr lang="es-CO" sz="1000" b="1" i="0" u="none" strike="noStrike" dirty="0">
                        <a:solidFill>
                          <a:srgbClr val="FFFFFF"/>
                        </a:solidFill>
                        <a:effectLst/>
                        <a:latin typeface="Arial" panose="020B0604020202020204" pitchFamily="34" charset="0"/>
                      </a:endParaRP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dirty="0">
                          <a:solidFill>
                            <a:srgbClr val="FFFFFF"/>
                          </a:solidFill>
                          <a:effectLst/>
                          <a:latin typeface="Arial" panose="020B0604020202020204" pitchFamily="34" charset="0"/>
                        </a:rPr>
                        <a:t>Fecha confirmación</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a:solidFill>
                            <a:srgbClr val="FFFFFF"/>
                          </a:solidFill>
                          <a:effectLst/>
                          <a:latin typeface="Arial" panose="020B0604020202020204" pitchFamily="34" charset="0"/>
                        </a:rPr>
                        <a:t>Entidad</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a:solidFill>
                            <a:srgbClr val="FFFFFF"/>
                          </a:solidFill>
                          <a:effectLst/>
                          <a:latin typeface="Arial" panose="020B0604020202020204" pitchFamily="34" charset="0"/>
                        </a:rPr>
                        <a:t>No Cuenta Bancaria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Saldo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Valor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dirty="0">
                          <a:solidFill>
                            <a:srgbClr val="FFFFFF"/>
                          </a:solidFill>
                          <a:effectLst/>
                          <a:latin typeface="Arial" panose="020B0604020202020204" pitchFamily="34" charset="0"/>
                        </a:rPr>
                        <a:t>Diferencia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84766">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b"/>
                      <a:r>
                        <a:rPr lang="es-CO" sz="1000" b="1" i="0" u="none" strike="noStrike">
                          <a:solidFill>
                            <a:srgbClr val="FFFFFF"/>
                          </a:solidFill>
                          <a:effectLst/>
                          <a:latin typeface="Arial" panose="020B0604020202020204" pitchFamily="34" charset="0"/>
                        </a:rPr>
                        <a:t>Contabilidad</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Confirmado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vMerge="1">
                  <a:txBody>
                    <a:bodyPr/>
                    <a:lstStyle/>
                    <a:p>
                      <a:endParaRPr lang="es-CO"/>
                    </a:p>
                  </a:txBody>
                  <a:tcPr/>
                </a:tc>
                <a:extLst>
                  <a:ext uri="{0D108BD9-81ED-4DB2-BD59-A6C34878D82A}">
                    <a16:rowId xmlns:a16="http://schemas.microsoft.com/office/drawing/2014/main" xmlns="" val="10001"/>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CTA 001-13331-3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$216.794.157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$218.547.700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$1.753.543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CTA 001-13127-5</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$26.841.147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$27.668.397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$827.250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BANCOLOMBIA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CTA 60-399001-00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$102.577.083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($ 102.577.083)</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28-nov-16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DAVIVIENDA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CTA 404-543508-8</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$359.124.954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$359.124.954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CTA 001-15053-1 (NOMINA)</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$6.510.807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$6.510.807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001-51133-6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$202.974.045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$252.645.895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$49.671.850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001-51281-3 COLCIENCIAS II</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$32.175.267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$32.175.267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HELM BANK</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301-40171-7</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$346.508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dirty="0">
                          <a:solidFill>
                            <a:srgbClr val="000000"/>
                          </a:solidFill>
                          <a:effectLst/>
                          <a:latin typeface="Arial" panose="020B0604020202020204" pitchFamily="34" charset="0"/>
                        </a:rPr>
                        <a:t>($ 346.508)</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001-52380-2 OBSE. E. V.</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$2.348.796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$2.348.796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CTA 001-52534-4 BID</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$731.065.080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dirty="0">
                          <a:solidFill>
                            <a:srgbClr val="000000"/>
                          </a:solidFill>
                          <a:effectLst/>
                          <a:latin typeface="Arial" panose="020B0604020202020204" pitchFamily="34" charset="0"/>
                        </a:rPr>
                        <a:t>$ 731.065.080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dirty="0">
                          <a:solidFill>
                            <a:srgbClr val="000000"/>
                          </a:solidFill>
                          <a:effectLst/>
                          <a:latin typeface="Arial" panose="020B0604020202020204" pitchFamily="34" charset="0"/>
                        </a:rPr>
                        <a:t>$ 0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84766">
                <a:tc>
                  <a:txBody>
                    <a:bodyPr/>
                    <a:lstStyle/>
                    <a:p>
                      <a:pPr algn="r" fontAlgn="b"/>
                      <a:r>
                        <a:rPr lang="es-CO" sz="1000" b="0" i="0" u="none" strike="noStrike">
                          <a:solidFill>
                            <a:srgbClr val="000000"/>
                          </a:solidFill>
                          <a:effectLst/>
                          <a:latin typeface="Arial" panose="020B0604020202020204" pitchFamily="34" charset="0"/>
                        </a:rPr>
                        <a:t>24-nov-16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OCCIDENTE</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001-52737-3 CALI COMO VAMO</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$57.210.286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dirty="0">
                          <a:solidFill>
                            <a:srgbClr val="000000"/>
                          </a:solidFill>
                          <a:effectLst/>
                          <a:latin typeface="Arial" panose="020B0604020202020204" pitchFamily="34" charset="0"/>
                        </a:rPr>
                        <a:t>$57.210.286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dirty="0">
                          <a:solidFill>
                            <a:srgbClr val="000000"/>
                          </a:solidFill>
                          <a:effectLst/>
                          <a:latin typeface="Arial" panose="020B0604020202020204" pitchFamily="34" charset="0"/>
                        </a:rPr>
                        <a:t>$ 0 </a:t>
                      </a:r>
                    </a:p>
                  </a:txBody>
                  <a:tcPr marL="18000" marR="18000" marT="18000" marB="18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31664428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662880" y="188640"/>
            <a:ext cx="8229600" cy="414661"/>
          </a:xfrm>
        </p:spPr>
        <p:txBody>
          <a:bodyPr>
            <a:normAutofit/>
          </a:bodyPr>
          <a:lstStyle/>
          <a:p>
            <a:pPr algn="r"/>
            <a:r>
              <a:rPr lang="es-ES_tradnl" altLang="es-CO" sz="2000" dirty="0">
                <a:latin typeface="Arial" panose="020B0604020202020204" pitchFamily="34" charset="0"/>
                <a:cs typeface="Arial" panose="020B0604020202020204" pitchFamily="34" charset="0"/>
              </a:rPr>
              <a:t>II. Comentarios</a:t>
            </a:r>
            <a:endParaRPr lang="es-CO" sz="2000" dirty="0">
              <a:cs typeface="Arial" pitchFamily="34" charset="0"/>
            </a:endParaRPr>
          </a:p>
        </p:txBody>
      </p:sp>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endParaRPr lang="es-CO" altLang="es-CO" sz="1800" b="1" dirty="0" smtClean="0">
              <a:latin typeface="Arial" panose="020B0604020202020204" pitchFamily="34" charset="0"/>
              <a:cs typeface="Arial" panose="020B0604020202020204" pitchFamily="34" charset="0"/>
            </a:endParaRPr>
          </a:p>
          <a:p>
            <a:pPr marL="0" indent="0" algn="ctr">
              <a:buNone/>
              <a:defRPr/>
            </a:pPr>
            <a:endParaRPr lang="es-CO" altLang="es-CO" sz="1800" b="1" dirty="0">
              <a:latin typeface="Arial" panose="020B0604020202020204" pitchFamily="34" charset="0"/>
              <a:cs typeface="Arial" panose="020B0604020202020204" pitchFamily="34" charset="0"/>
            </a:endParaRPr>
          </a:p>
          <a:p>
            <a:pPr marL="0" indent="0" algn="ctr">
              <a:buNone/>
              <a:defRPr/>
            </a:pPr>
            <a:endParaRPr lang="es-CO" altLang="es-CO" sz="1800" b="1" dirty="0" smtClean="0">
              <a:latin typeface="Arial" panose="020B0604020202020204" pitchFamily="34" charset="0"/>
              <a:cs typeface="Arial" panose="020B0604020202020204" pitchFamily="34" charset="0"/>
            </a:endParaRPr>
          </a:p>
          <a:p>
            <a:pPr marL="0" indent="0" algn="ctr">
              <a:buNone/>
              <a:defRPr/>
            </a:pPr>
            <a:endParaRPr lang="es-CO" altLang="es-CO" sz="1800" b="1" dirty="0">
              <a:latin typeface="Arial" panose="020B0604020202020204" pitchFamily="34" charset="0"/>
              <a:cs typeface="Arial" panose="020B0604020202020204" pitchFamily="34" charset="0"/>
            </a:endParaRPr>
          </a:p>
          <a:p>
            <a:pPr marL="0" indent="0" algn="ctr">
              <a:buNone/>
              <a:defRPr/>
            </a:pPr>
            <a:endParaRPr lang="es-CO" altLang="es-CO" sz="1800" b="1" dirty="0" smtClean="0">
              <a:latin typeface="Arial" panose="020B0604020202020204" pitchFamily="34" charset="0"/>
              <a:cs typeface="Arial" panose="020B0604020202020204" pitchFamily="34" charset="0"/>
            </a:endParaRPr>
          </a:p>
          <a:p>
            <a:pPr marL="0" indent="0" algn="ctr">
              <a:buNone/>
              <a:defRPr/>
            </a:pPr>
            <a:endParaRPr lang="es-CO" altLang="es-CO" sz="1800" b="1" dirty="0">
              <a:latin typeface="Arial" panose="020B0604020202020204" pitchFamily="34" charset="0"/>
              <a:cs typeface="Arial" panose="020B0604020202020204" pitchFamily="34" charset="0"/>
            </a:endParaRPr>
          </a:p>
          <a:p>
            <a:pPr marL="0" indent="0" algn="ctr">
              <a:buNone/>
              <a:defRPr/>
            </a:pPr>
            <a:endParaRPr lang="es-CO" altLang="es-CO" sz="1800" b="1" dirty="0" smtClean="0">
              <a:latin typeface="Arial" panose="020B0604020202020204" pitchFamily="34" charset="0"/>
              <a:cs typeface="Arial" panose="020B0604020202020204" pitchFamily="34" charset="0"/>
            </a:endParaRPr>
          </a:p>
          <a:p>
            <a:pPr marL="0" indent="0" algn="ctr">
              <a:buNone/>
              <a:defRPr/>
            </a:pPr>
            <a:endParaRPr lang="es-CO" altLang="es-CO" sz="1800" b="1" dirty="0">
              <a:latin typeface="Arial" panose="020B0604020202020204" pitchFamily="34" charset="0"/>
              <a:cs typeface="Arial" panose="020B0604020202020204" pitchFamily="34" charset="0"/>
            </a:endParaRPr>
          </a:p>
          <a:p>
            <a:pPr marL="0" indent="0" algn="ctr">
              <a:buNone/>
              <a:defRPr/>
            </a:pPr>
            <a:endParaRPr lang="es-CO" altLang="es-CO" sz="1800" b="1" dirty="0" smtClean="0">
              <a:latin typeface="Arial" panose="020B0604020202020204" pitchFamily="34" charset="0"/>
              <a:cs typeface="Arial" panose="020B0604020202020204" pitchFamily="34" charset="0"/>
            </a:endParaRPr>
          </a:p>
          <a:p>
            <a:pPr marL="0" indent="0" algn="ctr">
              <a:buNone/>
              <a:defRPr/>
            </a:pPr>
            <a:endParaRPr lang="es-CO" altLang="es-CO" sz="1800" b="1" dirty="0">
              <a:latin typeface="Arial" panose="020B0604020202020204" pitchFamily="34" charset="0"/>
              <a:cs typeface="Arial" panose="020B0604020202020204" pitchFamily="34" charset="0"/>
            </a:endParaRPr>
          </a:p>
          <a:p>
            <a:pPr>
              <a:buNone/>
              <a:defRPr/>
            </a:pPr>
            <a:endParaRPr lang="es-CO" altLang="es-CO" sz="1800" b="1" dirty="0">
              <a:latin typeface="Arial" panose="020B0604020202020204" pitchFamily="34" charset="0"/>
              <a:cs typeface="Arial" panose="020B0604020202020204" pitchFamily="34" charset="0"/>
            </a:endParaRPr>
          </a:p>
          <a:p>
            <a:pPr>
              <a:buNone/>
              <a:defRPr/>
            </a:pPr>
            <a:endParaRPr lang="es-ES" altLang="es-CO" sz="1200" b="1" dirty="0">
              <a:solidFill>
                <a:srgbClr val="FF0000"/>
              </a:solidFill>
              <a:latin typeface="Arial" panose="020B0604020202020204" pitchFamily="34" charset="0"/>
              <a:cs typeface="Arial" panose="020B0604020202020204" pitchFamily="34" charset="0"/>
            </a:endParaRPr>
          </a:p>
          <a:p>
            <a:pPr indent="-249238" algn="just">
              <a:buNone/>
              <a:defRPr/>
            </a:pPr>
            <a:endParaRPr lang="es-ES" altLang="es-CO" sz="1200" b="1" dirty="0" smtClean="0">
              <a:latin typeface="Arial" panose="020B0604020202020204" pitchFamily="34" charset="0"/>
              <a:cs typeface="Arial" panose="020B0604020202020204" pitchFamily="34" charset="0"/>
            </a:endParaRPr>
          </a:p>
          <a:p>
            <a:pPr marL="0" indent="0">
              <a:buNone/>
            </a:pPr>
            <a:endParaRPr lang="es-CO" sz="1200" dirty="0">
              <a:latin typeface="Arial" panose="020B0604020202020204" pitchFamily="34" charset="0"/>
              <a:cs typeface="Arial" panose="020B0604020202020204" pitchFamily="34" charset="0"/>
            </a:endParaRPr>
          </a:p>
          <a:p>
            <a:pPr marL="0" indent="0" algn="ctr">
              <a:buNone/>
              <a:defRPr/>
            </a:pPr>
            <a:r>
              <a:rPr lang="es-CO" altLang="es-CO" sz="1200" b="1" dirty="0" smtClean="0">
                <a:latin typeface="Arial" panose="020B0604020202020204" pitchFamily="34" charset="0"/>
                <a:cs typeface="Arial" panose="020B0604020202020204" pitchFamily="34" charset="0"/>
              </a:rPr>
              <a:t>                                                         </a:t>
            </a:r>
            <a:endParaRPr lang="es-CO" altLang="es-CO" sz="1200" b="1"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8</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6" name="2 Marcador de contenido"/>
          <p:cNvSpPr txBox="1">
            <a:spLocks/>
          </p:cNvSpPr>
          <p:nvPr/>
        </p:nvSpPr>
        <p:spPr>
          <a:xfrm>
            <a:off x="251520" y="620688"/>
            <a:ext cx="8640960" cy="56158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lgn="just">
              <a:spcBef>
                <a:spcPts val="0"/>
              </a:spcBef>
              <a:buFont typeface="+mj-lt"/>
              <a:buAutoNum type="arabicPeriod"/>
            </a:pPr>
            <a:r>
              <a:rPr lang="es-CO" sz="1200" b="1" dirty="0">
                <a:solidFill>
                  <a:prstClr val="black"/>
                </a:solidFill>
                <a:latin typeface="Arial" panose="020B0604020202020204" pitchFamily="34" charset="0"/>
                <a:cs typeface="Arial" panose="020B0604020202020204" pitchFamily="34" charset="0"/>
              </a:rPr>
              <a:t>Circularización  de saldos</a:t>
            </a:r>
          </a:p>
          <a:p>
            <a:pPr marL="123825" indent="0">
              <a:spcBef>
                <a:spcPts val="0"/>
              </a:spcBef>
              <a:buFont typeface="Arial" pitchFamily="34" charset="0"/>
              <a:buNone/>
              <a:defRPr/>
            </a:pPr>
            <a:endParaRPr lang="es-CO" sz="1200" b="1" dirty="0">
              <a:solidFill>
                <a:prstClr val="black"/>
              </a:solidFill>
              <a:latin typeface="Arial" panose="020B0604020202020204" pitchFamily="34" charset="0"/>
              <a:cs typeface="Arial" panose="020B0604020202020204" pitchFamily="34" charset="0"/>
            </a:endParaRPr>
          </a:p>
          <a:p>
            <a:pPr marL="174625" indent="-174625">
              <a:spcBef>
                <a:spcPts val="0"/>
              </a:spcBef>
              <a:buFont typeface="Arial" pitchFamily="34" charset="0"/>
              <a:buNone/>
              <a:defRPr/>
            </a:pPr>
            <a:r>
              <a:rPr lang="es-ES_tradnl" sz="1200" b="1" dirty="0" smtClean="0">
                <a:solidFill>
                  <a:prstClr val="black"/>
                </a:solidFill>
                <a:latin typeface="Arial" panose="020B0604020202020204" pitchFamily="34" charset="0"/>
                <a:cs typeface="Arial" panose="020B0604020202020204" pitchFamily="34" charset="0"/>
              </a:rPr>
              <a:t>-</a:t>
            </a:r>
            <a:r>
              <a:rPr lang="es-ES_tradnl" sz="1200" b="1" dirty="0">
                <a:solidFill>
                  <a:prstClr val="black"/>
                </a:solidFill>
                <a:latin typeface="Arial" panose="020B0604020202020204" pitchFamily="34" charset="0"/>
                <a:cs typeface="Arial" panose="020B0604020202020204" pitchFamily="34" charset="0"/>
              </a:rPr>
              <a:t>	Confirmación de Bancos (continuación)</a:t>
            </a:r>
            <a:endParaRPr lang="es-ES" sz="1200"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0" indent="123825">
              <a:buFontTx/>
              <a:buNone/>
              <a:defRPr/>
            </a:pPr>
            <a:endParaRPr lang="es-ES" sz="12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273050">
              <a:buFontTx/>
              <a:buNone/>
              <a:defRPr/>
            </a:pPr>
            <a:endParaRPr lang="es-ES" altLang="es-CO" sz="1300" b="1" dirty="0">
              <a:solidFill>
                <a:prstClr val="black"/>
              </a:solidFill>
              <a:latin typeface="Arial" panose="020B0604020202020204" pitchFamily="34" charset="0"/>
              <a:cs typeface="Arial" panose="020B0604020202020204" pitchFamily="34" charset="0"/>
            </a:endParaRPr>
          </a:p>
          <a:p>
            <a:pPr marL="273050" indent="0" algn="just">
              <a:buFont typeface="Arial" pitchFamily="34" charset="0"/>
              <a:buNone/>
              <a:defRPr/>
            </a:pPr>
            <a:endParaRPr lang="es-ES" altLang="es-CO" sz="1300" dirty="0">
              <a:solidFill>
                <a:prstClr val="black"/>
              </a:solidFill>
              <a:latin typeface="Arial" panose="020B0604020202020204" pitchFamily="34" charset="0"/>
              <a:cs typeface="Arial" panose="020B0604020202020204" pitchFamily="34" charset="0"/>
            </a:endParaRPr>
          </a:p>
          <a:p>
            <a:pPr marL="273050" indent="0" algn="just">
              <a:buFont typeface="Arial" pitchFamily="34" charset="0"/>
              <a:buNone/>
              <a:defRPr/>
            </a:pPr>
            <a:endParaRPr lang="es-ES" altLang="es-CO" sz="1300" dirty="0" smtClean="0">
              <a:solidFill>
                <a:prstClr val="black"/>
              </a:solidFill>
              <a:latin typeface="Arial" panose="020B0604020202020204" pitchFamily="34" charset="0"/>
              <a:cs typeface="Arial" panose="020B0604020202020204" pitchFamily="34" charset="0"/>
            </a:endParaRPr>
          </a:p>
          <a:p>
            <a:pPr marL="0" indent="0" algn="just">
              <a:buNone/>
              <a:defRPr/>
            </a:pPr>
            <a:r>
              <a:rPr lang="es-ES" altLang="es-CO" sz="1200" b="1" dirty="0" smtClean="0">
                <a:solidFill>
                  <a:prstClr val="black"/>
                </a:solidFill>
                <a:latin typeface="Arial" panose="020B0604020202020204" pitchFamily="34" charset="0"/>
                <a:cs typeface="Arial" panose="020B0604020202020204" pitchFamily="34" charset="0"/>
              </a:rPr>
              <a:t>Comentarios de la administración</a:t>
            </a:r>
            <a:r>
              <a:rPr lang="es-ES" altLang="es-CO" sz="1200" b="1" dirty="0">
                <a:solidFill>
                  <a:prstClr val="black"/>
                </a:solidFill>
                <a:latin typeface="Arial" panose="020B0604020202020204" pitchFamily="34" charset="0"/>
                <a:cs typeface="Arial" panose="020B0604020202020204" pitchFamily="34" charset="0"/>
              </a:rPr>
              <a:t>.</a:t>
            </a:r>
            <a:r>
              <a:rPr lang="es-ES" altLang="es-CO" sz="1200" b="1" dirty="0" smtClean="0">
                <a:solidFill>
                  <a:prstClr val="black"/>
                </a:solidFill>
                <a:latin typeface="Arial" panose="020B0604020202020204" pitchFamily="34" charset="0"/>
                <a:cs typeface="Arial" panose="020B0604020202020204" pitchFamily="34" charset="0"/>
              </a:rPr>
              <a:t> </a:t>
            </a:r>
            <a:r>
              <a:rPr lang="es-ES" altLang="es-CO" sz="1200" dirty="0">
                <a:latin typeface="Arial" panose="020B0604020202020204" pitchFamily="34" charset="0"/>
                <a:cs typeface="Arial" panose="020B0604020202020204" pitchFamily="34" charset="0"/>
              </a:rPr>
              <a:t>Diferencia de $ 600.000: dos consignaciones en extracto </a:t>
            </a:r>
            <a:r>
              <a:rPr lang="es-ES" altLang="es-CO" sz="1200" dirty="0" smtClean="0">
                <a:latin typeface="Arial" panose="020B0604020202020204" pitchFamily="34" charset="0"/>
                <a:cs typeface="Arial" panose="020B0604020202020204" pitchFamily="34" charset="0"/>
              </a:rPr>
              <a:t>no </a:t>
            </a:r>
            <a:r>
              <a:rPr lang="es-ES" altLang="es-CO" sz="1200" dirty="0">
                <a:latin typeface="Arial" panose="020B0604020202020204" pitchFamily="34" charset="0"/>
                <a:cs typeface="Arial" panose="020B0604020202020204" pitchFamily="34" charset="0"/>
              </a:rPr>
              <a:t>contabilizadas, </a:t>
            </a:r>
            <a:r>
              <a:rPr lang="es-ES" altLang="es-CO" sz="1200" dirty="0" smtClean="0">
                <a:latin typeface="Arial" panose="020B0604020202020204" pitchFamily="34" charset="0"/>
                <a:cs typeface="Arial" panose="020B0604020202020204" pitchFamily="34" charset="0"/>
              </a:rPr>
              <a:t>$</a:t>
            </a:r>
            <a:r>
              <a:rPr lang="es-ES" altLang="es-CO" sz="1200" dirty="0">
                <a:latin typeface="Arial" panose="020B0604020202020204" pitchFamily="34" charset="0"/>
                <a:cs typeface="Arial" panose="020B0604020202020204" pitchFamily="34" charset="0"/>
              </a:rPr>
              <a:t>500.000 registrados el 23 de diciembre con la NC 41183 y  $100,00 fueron registrados con la TCB 2602 el 23 de </a:t>
            </a:r>
            <a:r>
              <a:rPr lang="es-ES" altLang="es-CO" sz="1200" dirty="0" smtClean="0">
                <a:latin typeface="Arial" panose="020B0604020202020204" pitchFamily="34" charset="0"/>
                <a:cs typeface="Arial" panose="020B0604020202020204" pitchFamily="34" charset="0"/>
              </a:rPr>
              <a:t>noviembre.</a:t>
            </a:r>
            <a:endParaRPr lang="es-ES" altLang="es-CO" sz="1200" b="1" dirty="0">
              <a:solidFill>
                <a:prstClr val="black"/>
              </a:solidFill>
              <a:latin typeface="Arial" panose="020B0604020202020204" pitchFamily="34" charset="0"/>
              <a:cs typeface="Arial" panose="020B06040202020202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166392514"/>
              </p:ext>
            </p:extLst>
          </p:nvPr>
        </p:nvGraphicFramePr>
        <p:xfrm>
          <a:off x="768350" y="1376222"/>
          <a:ext cx="7607299" cy="2914650"/>
        </p:xfrm>
        <a:graphic>
          <a:graphicData uri="http://schemas.openxmlformats.org/drawingml/2006/table">
            <a:tbl>
              <a:tblPr/>
              <a:tblGrid>
                <a:gridCol w="710903">
                  <a:extLst>
                    <a:ext uri="{9D8B030D-6E8A-4147-A177-3AD203B41FA5}">
                      <a16:colId xmlns:a16="http://schemas.microsoft.com/office/drawing/2014/main" xmlns="" val="20000"/>
                    </a:ext>
                  </a:extLst>
                </a:gridCol>
                <a:gridCol w="904497">
                  <a:extLst>
                    <a:ext uri="{9D8B030D-6E8A-4147-A177-3AD203B41FA5}">
                      <a16:colId xmlns:a16="http://schemas.microsoft.com/office/drawing/2014/main" xmlns="" val="20001"/>
                    </a:ext>
                  </a:extLst>
                </a:gridCol>
                <a:gridCol w="964797">
                  <a:extLst>
                    <a:ext uri="{9D8B030D-6E8A-4147-A177-3AD203B41FA5}">
                      <a16:colId xmlns:a16="http://schemas.microsoft.com/office/drawing/2014/main" xmlns="" val="20002"/>
                    </a:ext>
                  </a:extLst>
                </a:gridCol>
                <a:gridCol w="2196183">
                  <a:extLst>
                    <a:ext uri="{9D8B030D-6E8A-4147-A177-3AD203B41FA5}">
                      <a16:colId xmlns:a16="http://schemas.microsoft.com/office/drawing/2014/main" xmlns="" val="20003"/>
                    </a:ext>
                  </a:extLst>
                </a:gridCol>
                <a:gridCol w="952103">
                  <a:extLst>
                    <a:ext uri="{9D8B030D-6E8A-4147-A177-3AD203B41FA5}">
                      <a16:colId xmlns:a16="http://schemas.microsoft.com/office/drawing/2014/main" xmlns="" val="20004"/>
                    </a:ext>
                  </a:extLst>
                </a:gridCol>
                <a:gridCol w="952103">
                  <a:extLst>
                    <a:ext uri="{9D8B030D-6E8A-4147-A177-3AD203B41FA5}">
                      <a16:colId xmlns:a16="http://schemas.microsoft.com/office/drawing/2014/main" xmlns="" val="20005"/>
                    </a:ext>
                  </a:extLst>
                </a:gridCol>
                <a:gridCol w="926713">
                  <a:extLst>
                    <a:ext uri="{9D8B030D-6E8A-4147-A177-3AD203B41FA5}">
                      <a16:colId xmlns:a16="http://schemas.microsoft.com/office/drawing/2014/main" xmlns="" val="20006"/>
                    </a:ext>
                  </a:extLst>
                </a:gridCol>
              </a:tblGrid>
              <a:tr h="161925">
                <a:tc rowSpan="2">
                  <a:txBody>
                    <a:bodyPr/>
                    <a:lstStyle/>
                    <a:p>
                      <a:pPr algn="ctr" fontAlgn="ctr"/>
                      <a:r>
                        <a:rPr lang="es-CO" sz="1000" b="1" i="0" u="none" strike="noStrike" dirty="0">
                          <a:solidFill>
                            <a:srgbClr val="FFFFFF"/>
                          </a:solidFill>
                          <a:effectLst/>
                          <a:latin typeface="Arial" panose="020B0604020202020204" pitchFamily="34" charset="0"/>
                        </a:rPr>
                        <a:t>Fecha envió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a:solidFill>
                            <a:srgbClr val="FFFFFF"/>
                          </a:solidFill>
                          <a:effectLst/>
                          <a:latin typeface="Arial" panose="020B0604020202020204" pitchFamily="34" charset="0"/>
                        </a:rPr>
                        <a:t>Fecha confirmación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a:solidFill>
                            <a:srgbClr val="FFFFFF"/>
                          </a:solidFill>
                          <a:effectLst/>
                          <a:latin typeface="Arial" panose="020B0604020202020204" pitchFamily="34" charset="0"/>
                        </a:rPr>
                        <a:t>Entidad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a:solidFill>
                            <a:srgbClr val="FFFFFF"/>
                          </a:solidFill>
                          <a:effectLst/>
                          <a:latin typeface="Arial" panose="020B0604020202020204" pitchFamily="34" charset="0"/>
                        </a:rPr>
                        <a:t>No Cuenta Bancaria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Saldo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Valor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rowSpan="2">
                  <a:txBody>
                    <a:bodyPr/>
                    <a:lstStyle/>
                    <a:p>
                      <a:pPr algn="ctr" fontAlgn="ctr"/>
                      <a:r>
                        <a:rPr lang="es-CO" sz="1000" b="1" i="0" u="none" strike="noStrike">
                          <a:solidFill>
                            <a:srgbClr val="FFFFFF"/>
                          </a:solidFill>
                          <a:effectLst/>
                          <a:latin typeface="Arial" panose="020B0604020202020204" pitchFamily="34" charset="0"/>
                        </a:rPr>
                        <a:t>Diferencia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00"/>
                  </a:ext>
                </a:extLst>
              </a:tr>
              <a:tr h="161925">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b"/>
                      <a:r>
                        <a:rPr lang="es-CO" sz="1000" b="1" i="0" u="none" strike="noStrike">
                          <a:solidFill>
                            <a:srgbClr val="FFFFFF"/>
                          </a:solidFill>
                          <a:effectLst/>
                          <a:latin typeface="Arial" panose="020B0604020202020204" pitchFamily="34" charset="0"/>
                        </a:rPr>
                        <a:t>Contabilidad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ctr" fontAlgn="b"/>
                      <a:r>
                        <a:rPr lang="es-CO" sz="1000" b="1" i="0" u="none" strike="noStrike">
                          <a:solidFill>
                            <a:srgbClr val="FFFFFF"/>
                          </a:solidFill>
                          <a:effectLst/>
                          <a:latin typeface="Arial" panose="020B0604020202020204" pitchFamily="34" charset="0"/>
                        </a:rPr>
                        <a:t>Confirmado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vMerge="1">
                  <a:txBody>
                    <a:bodyPr/>
                    <a:lstStyle/>
                    <a:p>
                      <a:endParaRPr lang="es-CO"/>
                    </a:p>
                  </a:txBody>
                  <a:tcPr/>
                </a:tc>
                <a:extLst>
                  <a:ext uri="{0D108BD9-81ED-4DB2-BD59-A6C34878D82A}">
                    <a16:rowId xmlns:a16="http://schemas.microsoft.com/office/drawing/2014/main" xmlns="" val="10001"/>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001-53498-1 CCC-PROSPERA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$11.460.346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($ 11.460.346)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001-53577-2 ALIANZA REGION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$11.906.182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($ 11.906.182)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001-53612-7 VALLE IMPACTA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$1.451.213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($ 1.451.213)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001-53651-5 COLCIENCIAS 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$1.607.205.248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$1.607.205.248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dirty="0">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001-53693-7 CIERRE BRECHAS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$20.421.432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$20.421.432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001-53662-2 ARBITRAJE 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$8.455.729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$9.055.729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$ 600.000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dirty="0">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001-53741-4 CCC-CER736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$196.372.923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$196.372.923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001-986199 CCC-SERIE WEB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$17.124.784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17.124.783,73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001-98657-9 CLUSTER EXCELE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$2.550.189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($ 2.550.189)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001-98688-4 RETO CLUSTER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$406.739.612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$406.739.612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LAS VILLAS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001-987478 Valle Impacta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$310.797.130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$310.797.130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001-98797-3 MACROSNACK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$408.265.385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     408.265.385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001-98838-5 Alcaldia Clust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$71.437.931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0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($ 71.437.931)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001-98896-3 PROTEINA BLANC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$47.663.253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$47.663.253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61925">
                <a:tc>
                  <a:txBody>
                    <a:bodyPr/>
                    <a:lstStyle/>
                    <a:p>
                      <a:pPr algn="r" fontAlgn="b"/>
                      <a:r>
                        <a:rPr lang="es-CO" sz="1000" b="0" i="0" u="none" strike="noStrike">
                          <a:solidFill>
                            <a:srgbClr val="000000"/>
                          </a:solidFill>
                          <a:effectLst/>
                          <a:latin typeface="Arial" panose="020B0604020202020204" pitchFamily="34" charset="0"/>
                        </a:rPr>
                        <a:t>24-nov-16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05-dic-16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OCCIDENTE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000" b="0" i="0" u="none" strike="noStrike">
                          <a:solidFill>
                            <a:srgbClr val="000000"/>
                          </a:solidFill>
                          <a:effectLst/>
                          <a:latin typeface="Arial" panose="020B0604020202020204" pitchFamily="34" charset="0"/>
                        </a:rPr>
                        <a:t>CTA 001-98919-3 ALIANZAS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$169.266.966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000" b="0" i="0" u="none" strike="noStrike">
                          <a:solidFill>
                            <a:srgbClr val="000000"/>
                          </a:solidFill>
                          <a:effectLst/>
                          <a:latin typeface="Arial" panose="020B0604020202020204" pitchFamily="34" charset="0"/>
                        </a:rPr>
                        <a:t>$169.266.966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solidFill>
                            <a:srgbClr val="000000"/>
                          </a:solidFill>
                          <a:effectLst/>
                          <a:latin typeface="Arial" panose="020B0604020202020204" pitchFamily="34" charset="0"/>
                        </a:rPr>
                        <a:t>($ 0)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61925">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ctr"/>
                      <a:r>
                        <a:rPr lang="es-CO" sz="1000" b="1" i="0" u="none" strike="noStrike" dirty="0">
                          <a:solidFill>
                            <a:srgbClr val="FFFFFF"/>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l" fontAlgn="b"/>
                      <a:r>
                        <a:rPr lang="es-CO" sz="1000" b="1" i="0" u="none" strike="noStrike">
                          <a:solidFill>
                            <a:srgbClr val="FFFFFF"/>
                          </a:solidFill>
                          <a:effectLst/>
                          <a:latin typeface="Arial" panose="020B0604020202020204" pitchFamily="34" charset="0"/>
                        </a:rPr>
                        <a:t>Total Bancos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1000" b="1" i="0" u="none" strike="noStrike">
                          <a:solidFill>
                            <a:srgbClr val="FFFFFF"/>
                          </a:solidFill>
                          <a:effectLst/>
                          <a:latin typeface="Arial" panose="020B0604020202020204" pitchFamily="34" charset="0"/>
                        </a:rPr>
                        <a:t>$5.029.086.454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1000" b="1" i="0" u="none" strike="noStrike">
                          <a:solidFill>
                            <a:srgbClr val="FFFFFF"/>
                          </a:solidFill>
                          <a:effectLst/>
                          <a:latin typeface="Arial" panose="020B0604020202020204" pitchFamily="34" charset="0"/>
                        </a:rPr>
                        <a:t>$4.880.209.644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tc>
                  <a:txBody>
                    <a:bodyPr/>
                    <a:lstStyle/>
                    <a:p>
                      <a:pPr algn="r" fontAlgn="ctr"/>
                      <a:r>
                        <a:rPr lang="es-CO" sz="1000" b="1" i="0" u="none" strike="noStrike" dirty="0">
                          <a:solidFill>
                            <a:srgbClr val="FFFFFF"/>
                          </a:solidFill>
                          <a:effectLst/>
                          <a:latin typeface="Arial" panose="020B0604020202020204" pitchFamily="34" charset="0"/>
                        </a:rPr>
                        <a:t>($148.876.810)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136647250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40349</TotalTime>
  <Words>6818</Words>
  <Application>Microsoft Office PowerPoint</Application>
  <PresentationFormat>Presentación en pantalla (4:3)</PresentationFormat>
  <Paragraphs>1877</Paragraphs>
  <Slides>25</Slides>
  <Notes>0</Notes>
  <HiddenSlides>0</HiddenSlides>
  <MMClips>0</MMClips>
  <ScaleCrop>false</ScaleCrop>
  <HeadingPairs>
    <vt:vector size="6" baseType="variant">
      <vt:variant>
        <vt:lpstr>Tema</vt:lpstr>
      </vt:variant>
      <vt:variant>
        <vt:i4>7</vt:i4>
      </vt:variant>
      <vt:variant>
        <vt:lpstr>Servidores OLE incrustados</vt:lpstr>
      </vt:variant>
      <vt:variant>
        <vt:i4>1</vt:i4>
      </vt:variant>
      <vt:variant>
        <vt:lpstr>Títulos de diapositiva</vt:lpstr>
      </vt:variant>
      <vt:variant>
        <vt:i4>25</vt:i4>
      </vt:variant>
    </vt:vector>
  </HeadingPairs>
  <TitlesOfParts>
    <vt:vector size="33" baseType="lpstr">
      <vt:lpstr>Diseño personalizado</vt:lpstr>
      <vt:lpstr>3_Diseño personalizado</vt:lpstr>
      <vt:lpstr>4_Diseño personalizado</vt:lpstr>
      <vt:lpstr>2_Diseño personalizado</vt:lpstr>
      <vt:lpstr>1_Diseño personalizado</vt:lpstr>
      <vt:lpstr>5_Diseño personalizado</vt:lpstr>
      <vt:lpstr>6_Diseño personalizado</vt:lpstr>
      <vt:lpstr>Worksheet</vt:lpstr>
      <vt:lpstr>Presentación de PowerPoint</vt:lpstr>
      <vt:lpstr>Presentación de PowerPoint</vt:lpstr>
      <vt:lpstr>Confidencialidad de la información</vt:lpstr>
      <vt:lpstr>Presentación de PowerPoint</vt:lpstr>
      <vt:lpstr>Presentación de PowerPoint</vt:lpstr>
      <vt:lpstr>I. Objetivos, metodología y alcance</vt:lpstr>
      <vt:lpstr>I. Objetivos, metodología y alcance</vt:lpstr>
      <vt:lpstr>II. Comentarios</vt:lpstr>
      <vt:lpstr>II. Comentarios</vt:lpstr>
      <vt:lpstr>II. Comentarios</vt:lpstr>
      <vt:lpstr>II. Comentarios</vt:lpstr>
      <vt:lpstr>II. Comentarios</vt:lpstr>
      <vt:lpstr>III. Análisis financiero</vt:lpstr>
      <vt:lpstr>III. Análisis financiero</vt:lpstr>
      <vt:lpstr>III. Análisis financiero</vt:lpstr>
      <vt:lpstr>III. Análisis financiero</vt:lpstr>
      <vt:lpstr>III. Análisis financiero</vt:lpstr>
      <vt:lpstr>III. Análisis financiero</vt:lpstr>
      <vt:lpstr>IV. Análisis y cumplimiento presupuestal </vt:lpstr>
      <vt:lpstr>IV. Análisis y cumplimiento presupuestal  </vt:lpstr>
      <vt:lpstr>V. Seguimiento Informes Anteriores</vt:lpstr>
      <vt:lpstr>V. Seguimiento Informes Anteriores</vt:lpstr>
      <vt:lpstr>V. Seguimiento Informes Anteriores</vt:lpstr>
      <vt:lpstr>V. Seguimiento Informes Anteriores</vt:lpstr>
      <vt:lpstr>VI. Conclusión general</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Maryury Figueroa</cp:lastModifiedBy>
  <cp:revision>1540</cp:revision>
  <cp:lastPrinted>2017-02-06T14:57:49Z</cp:lastPrinted>
  <dcterms:created xsi:type="dcterms:W3CDTF">2015-07-17T20:14:05Z</dcterms:created>
  <dcterms:modified xsi:type="dcterms:W3CDTF">2017-02-06T15:20:21Z</dcterms:modified>
</cp:coreProperties>
</file>