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16"/>
  </p:notesMasterIdLst>
  <p:sldIdLst>
    <p:sldId id="256" r:id="rId5"/>
    <p:sldId id="257" r:id="rId6"/>
    <p:sldId id="258" r:id="rId7"/>
    <p:sldId id="259" r:id="rId8"/>
    <p:sldId id="260" r:id="rId9"/>
    <p:sldId id="265" r:id="rId10"/>
    <p:sldId id="266" r:id="rId11"/>
    <p:sldId id="273" r:id="rId12"/>
    <p:sldId id="267" r:id="rId13"/>
    <p:sldId id="269" r:id="rId14"/>
    <p:sldId id="272"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Lopez" initials="P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110" autoAdjust="0"/>
  </p:normalViewPr>
  <p:slideViewPr>
    <p:cSldViewPr>
      <p:cViewPr varScale="1">
        <p:scale>
          <a:sx n="68" d="100"/>
          <a:sy n="68" d="100"/>
        </p:scale>
        <p:origin x="13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33C79-7DB5-4775-AE18-9A4CA25C766A}" type="datetimeFigureOut">
              <a:rPr lang="es-ES" smtClean="0"/>
              <a:t>14/01/2019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C40B4-81AC-4060-9B62-BFD1AD39A6B1}" type="slidenum">
              <a:rPr lang="es-ES" smtClean="0"/>
              <a:t>‹Nº›</a:t>
            </a:fld>
            <a:endParaRPr lang="es-ES"/>
          </a:p>
        </p:txBody>
      </p:sp>
    </p:spTree>
    <p:extLst>
      <p:ext uri="{BB962C8B-B14F-4D97-AF65-F5344CB8AC3E}">
        <p14:creationId xmlns:p14="http://schemas.microsoft.com/office/powerpoint/2010/main" val="4013231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2473" y="8686488"/>
            <a:ext cx="2973975" cy="45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nchor="b"/>
          <a:lstStyle>
            <a:lvl1pPr defTabSz="1020763">
              <a:spcBef>
                <a:spcPct val="30000"/>
              </a:spcBef>
              <a:defRPr sz="1200">
                <a:solidFill>
                  <a:schemeClr val="tx1"/>
                </a:solidFill>
                <a:latin typeface="Arial" charset="0"/>
              </a:defRPr>
            </a:lvl1pPr>
            <a:lvl2pPr marL="742950" indent="-285750" defTabSz="1020763">
              <a:spcBef>
                <a:spcPct val="30000"/>
              </a:spcBef>
              <a:defRPr sz="1200">
                <a:solidFill>
                  <a:schemeClr val="tx1"/>
                </a:solidFill>
                <a:latin typeface="Arial" charset="0"/>
              </a:defRPr>
            </a:lvl2pPr>
            <a:lvl3pPr marL="1143000" indent="-228600" defTabSz="1020763">
              <a:spcBef>
                <a:spcPct val="30000"/>
              </a:spcBef>
              <a:defRPr sz="1200">
                <a:solidFill>
                  <a:schemeClr val="tx1"/>
                </a:solidFill>
                <a:latin typeface="Arial" charset="0"/>
              </a:defRPr>
            </a:lvl3pPr>
            <a:lvl4pPr marL="1600200" indent="-228600" defTabSz="1020763">
              <a:spcBef>
                <a:spcPct val="30000"/>
              </a:spcBef>
              <a:defRPr sz="1200">
                <a:solidFill>
                  <a:schemeClr val="tx1"/>
                </a:solidFill>
                <a:latin typeface="Arial" charset="0"/>
              </a:defRPr>
            </a:lvl4pPr>
            <a:lvl5pPr marL="2057400" indent="-228600" defTabSz="1020763">
              <a:spcBef>
                <a:spcPct val="30000"/>
              </a:spcBef>
              <a:defRPr sz="1200">
                <a:solidFill>
                  <a:schemeClr val="tx1"/>
                </a:solidFill>
                <a:latin typeface="Arial" charset="0"/>
              </a:defRPr>
            </a:lvl5pPr>
            <a:lvl6pPr marL="2514600" indent="-228600" defTabSz="1020763" eaLnBrk="0" fontAlgn="base" hangingPunct="0">
              <a:spcBef>
                <a:spcPct val="30000"/>
              </a:spcBef>
              <a:spcAft>
                <a:spcPct val="0"/>
              </a:spcAft>
              <a:defRPr sz="1200">
                <a:solidFill>
                  <a:schemeClr val="tx1"/>
                </a:solidFill>
                <a:latin typeface="Arial" charset="0"/>
              </a:defRPr>
            </a:lvl6pPr>
            <a:lvl7pPr marL="2971800" indent="-228600" defTabSz="1020763" eaLnBrk="0" fontAlgn="base" hangingPunct="0">
              <a:spcBef>
                <a:spcPct val="30000"/>
              </a:spcBef>
              <a:spcAft>
                <a:spcPct val="0"/>
              </a:spcAft>
              <a:defRPr sz="1200">
                <a:solidFill>
                  <a:schemeClr val="tx1"/>
                </a:solidFill>
                <a:latin typeface="Arial" charset="0"/>
              </a:defRPr>
            </a:lvl7pPr>
            <a:lvl8pPr marL="3429000" indent="-228600" defTabSz="1020763" eaLnBrk="0" fontAlgn="base" hangingPunct="0">
              <a:spcBef>
                <a:spcPct val="30000"/>
              </a:spcBef>
              <a:spcAft>
                <a:spcPct val="0"/>
              </a:spcAft>
              <a:defRPr sz="1200">
                <a:solidFill>
                  <a:schemeClr val="tx1"/>
                </a:solidFill>
                <a:latin typeface="Arial" charset="0"/>
              </a:defRPr>
            </a:lvl8pPr>
            <a:lvl9pPr marL="3886200" indent="-228600" defTabSz="102076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EB158EB-3B49-436D-8088-2A4E26DD2065}" type="slidenum">
              <a:rPr lang="es-ES" altLang="es-CO" sz="1300"/>
              <a:pPr algn="r" eaLnBrk="1" hangingPunct="1">
                <a:spcBef>
                  <a:spcPct val="0"/>
                </a:spcBef>
              </a:pPr>
              <a:t>3</a:t>
            </a:fld>
            <a:endParaRPr lang="es-ES" altLang="es-CO" sz="1300"/>
          </a:p>
        </p:txBody>
      </p:sp>
      <p:sp>
        <p:nvSpPr>
          <p:cNvPr id="26627" name="Rectangle 2"/>
          <p:cNvSpPr>
            <a:spLocks noGrp="1" noRot="1" noChangeAspect="1" noChangeArrowheads="1" noTextEdit="1"/>
          </p:cNvSpPr>
          <p:nvPr>
            <p:ph type="sldImg"/>
          </p:nvPr>
        </p:nvSpPr>
        <p:spPr>
          <a:xfrm>
            <a:off x="1147763" y="688975"/>
            <a:ext cx="4567237" cy="3425825"/>
          </a:xfrm>
          <a:ln/>
        </p:spPr>
      </p:sp>
      <p:sp>
        <p:nvSpPr>
          <p:cNvPr id="26628" name="Rectangle 3"/>
          <p:cNvSpPr>
            <a:spLocks noGrp="1" noChangeArrowheads="1"/>
          </p:cNvSpPr>
          <p:nvPr>
            <p:ph type="body" idx="1"/>
          </p:nvPr>
        </p:nvSpPr>
        <p:spPr>
          <a:xfrm>
            <a:off x="687975" y="4342464"/>
            <a:ext cx="5482052" cy="41129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7" tIns="48324" rIns="96647" bIns="48324"/>
          <a:lstStyle/>
          <a:p>
            <a:pPr eaLnBrk="1" hangingPunct="1"/>
            <a:endParaRPr lang="en-US" alt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spcBef>
                <a:spcPct val="30000"/>
              </a:spcBef>
              <a:defRPr sz="1200">
                <a:solidFill>
                  <a:schemeClr val="tx1"/>
                </a:solidFill>
                <a:latin typeface="Arial" charset="0"/>
              </a:defRPr>
            </a:lvl1pPr>
            <a:lvl2pPr marL="729057" indent="-280406" defTabSz="914437">
              <a:spcBef>
                <a:spcPct val="30000"/>
              </a:spcBef>
              <a:defRPr sz="1200">
                <a:solidFill>
                  <a:schemeClr val="tx1"/>
                </a:solidFill>
                <a:latin typeface="Arial" charset="0"/>
              </a:defRPr>
            </a:lvl2pPr>
            <a:lvl3pPr marL="1121626" indent="-224325" defTabSz="914437">
              <a:spcBef>
                <a:spcPct val="30000"/>
              </a:spcBef>
              <a:defRPr sz="1200">
                <a:solidFill>
                  <a:schemeClr val="tx1"/>
                </a:solidFill>
                <a:latin typeface="Arial" charset="0"/>
              </a:defRPr>
            </a:lvl3pPr>
            <a:lvl4pPr marL="1570276" indent="-224325" defTabSz="914437">
              <a:spcBef>
                <a:spcPct val="30000"/>
              </a:spcBef>
              <a:defRPr sz="1200">
                <a:solidFill>
                  <a:schemeClr val="tx1"/>
                </a:solidFill>
                <a:latin typeface="Arial" charset="0"/>
              </a:defRPr>
            </a:lvl4pPr>
            <a:lvl5pPr marL="2018927" indent="-224325" defTabSz="914437">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a:spcBef>
                <a:spcPct val="0"/>
              </a:spcBef>
            </a:pPr>
            <a:fld id="{DD1D878A-99B6-498F-BE36-CF8BE4EF8007}" type="slidenum">
              <a:rPr lang="es-ES" altLang="es-CO" smtClean="0"/>
              <a:pPr>
                <a:spcBef>
                  <a:spcPct val="0"/>
                </a:spcBef>
              </a:pPr>
              <a:t>4</a:t>
            </a:fld>
            <a:endParaRPr lang="es-ES" altLang="es-CO"/>
          </a:p>
        </p:txBody>
      </p:sp>
      <p:sp>
        <p:nvSpPr>
          <p:cNvPr id="27651" name="Rectangle 7"/>
          <p:cNvSpPr txBox="1">
            <a:spLocks noGrp="1" noChangeArrowheads="1"/>
          </p:cNvSpPr>
          <p:nvPr/>
        </p:nvSpPr>
        <p:spPr bwMode="auto">
          <a:xfrm>
            <a:off x="3884027" y="8683366"/>
            <a:ext cx="2972421" cy="45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74" tIns="45734" rIns="91474" bIns="45734" anchor="b"/>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C84D17A-A3C1-46A1-B867-7956C4AAFDFF}" type="slidenum">
              <a:rPr lang="es-ES" altLang="es-CO" u="none"/>
              <a:pPr algn="r" eaLnBrk="1" hangingPunct="1">
                <a:spcBef>
                  <a:spcPct val="0"/>
                </a:spcBef>
              </a:pPr>
              <a:t>4</a:t>
            </a:fld>
            <a:endParaRPr lang="es-ES" altLang="es-CO" u="none"/>
          </a:p>
        </p:txBody>
      </p:sp>
      <p:sp>
        <p:nvSpPr>
          <p:cNvPr id="27652" name="Rectangle 2"/>
          <p:cNvSpPr>
            <a:spLocks noChangeArrowheads="1"/>
          </p:cNvSpPr>
          <p:nvPr/>
        </p:nvSpPr>
        <p:spPr bwMode="auto">
          <a:xfrm>
            <a:off x="3882473" y="0"/>
            <a:ext cx="2975527"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7653" name="Rectangle 3"/>
          <p:cNvSpPr>
            <a:spLocks noChangeArrowheads="1"/>
          </p:cNvSpPr>
          <p:nvPr/>
        </p:nvSpPr>
        <p:spPr bwMode="auto">
          <a:xfrm>
            <a:off x="3882473" y="8683365"/>
            <a:ext cx="2975527" cy="4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16" tIns="0" rIns="19716" bIns="0" anchor="b"/>
          <a:lstStyle>
            <a:lvl1pPr defTabSz="892175">
              <a:spcBef>
                <a:spcPct val="30000"/>
              </a:spcBef>
              <a:defRPr sz="1200">
                <a:solidFill>
                  <a:schemeClr val="tx1"/>
                </a:solidFill>
                <a:latin typeface="Arial" charset="0"/>
              </a:defRPr>
            </a:lvl1pPr>
            <a:lvl2pPr marL="742950" indent="-285750" defTabSz="892175">
              <a:spcBef>
                <a:spcPct val="30000"/>
              </a:spcBef>
              <a:defRPr sz="1200">
                <a:solidFill>
                  <a:schemeClr val="tx1"/>
                </a:solidFill>
                <a:latin typeface="Arial" charset="0"/>
              </a:defRPr>
            </a:lvl2pPr>
            <a:lvl3pPr marL="1143000" indent="-228600" defTabSz="892175">
              <a:spcBef>
                <a:spcPct val="30000"/>
              </a:spcBef>
              <a:defRPr sz="1200">
                <a:solidFill>
                  <a:schemeClr val="tx1"/>
                </a:solidFill>
                <a:latin typeface="Arial" charset="0"/>
              </a:defRPr>
            </a:lvl3pPr>
            <a:lvl4pPr marL="1600200" indent="-228600" defTabSz="892175">
              <a:spcBef>
                <a:spcPct val="30000"/>
              </a:spcBef>
              <a:defRPr sz="1200">
                <a:solidFill>
                  <a:schemeClr val="tx1"/>
                </a:solidFill>
                <a:latin typeface="Arial" charset="0"/>
              </a:defRPr>
            </a:lvl4pPr>
            <a:lvl5pPr marL="2057400" indent="-228600" defTabSz="892175">
              <a:spcBef>
                <a:spcPct val="30000"/>
              </a:spcBef>
              <a:defRPr sz="1200">
                <a:solidFill>
                  <a:schemeClr val="tx1"/>
                </a:solidFill>
                <a:latin typeface="Arial" charset="0"/>
              </a:defRPr>
            </a:lvl5pPr>
            <a:lvl6pPr marL="2514600" indent="-228600" defTabSz="892175" eaLnBrk="0" fontAlgn="base" hangingPunct="0">
              <a:spcBef>
                <a:spcPct val="30000"/>
              </a:spcBef>
              <a:spcAft>
                <a:spcPct val="0"/>
              </a:spcAft>
              <a:defRPr sz="1200">
                <a:solidFill>
                  <a:schemeClr val="tx1"/>
                </a:solidFill>
                <a:latin typeface="Arial" charset="0"/>
              </a:defRPr>
            </a:lvl6pPr>
            <a:lvl7pPr marL="2971800" indent="-228600" defTabSz="892175" eaLnBrk="0" fontAlgn="base" hangingPunct="0">
              <a:spcBef>
                <a:spcPct val="30000"/>
              </a:spcBef>
              <a:spcAft>
                <a:spcPct val="0"/>
              </a:spcAft>
              <a:defRPr sz="1200">
                <a:solidFill>
                  <a:schemeClr val="tx1"/>
                </a:solidFill>
                <a:latin typeface="Arial" charset="0"/>
              </a:defRPr>
            </a:lvl7pPr>
            <a:lvl8pPr marL="3429000" indent="-228600" defTabSz="892175" eaLnBrk="0" fontAlgn="base" hangingPunct="0">
              <a:spcBef>
                <a:spcPct val="30000"/>
              </a:spcBef>
              <a:spcAft>
                <a:spcPct val="0"/>
              </a:spcAft>
              <a:defRPr sz="1200">
                <a:solidFill>
                  <a:schemeClr val="tx1"/>
                </a:solidFill>
                <a:latin typeface="Arial" charset="0"/>
              </a:defRPr>
            </a:lvl8pPr>
            <a:lvl9pPr marL="3886200" indent="-228600" defTabSz="892175" eaLnBrk="0" fontAlgn="base" hangingPunct="0">
              <a:spcBef>
                <a:spcPct val="30000"/>
              </a:spcBef>
              <a:spcAft>
                <a:spcPct val="0"/>
              </a:spcAft>
              <a:defRPr sz="1200">
                <a:solidFill>
                  <a:schemeClr val="tx1"/>
                </a:solidFill>
                <a:latin typeface="Arial" charset="0"/>
              </a:defRPr>
            </a:lvl9pPr>
          </a:lstStyle>
          <a:p>
            <a:pPr algn="r">
              <a:spcBef>
                <a:spcPct val="0"/>
              </a:spcBef>
            </a:pPr>
            <a:r>
              <a:rPr lang="es-CO" altLang="es-CO" sz="1100" i="1">
                <a:latin typeface="Times New Roman" pitchFamily="18" charset="0"/>
              </a:rPr>
              <a:t>1</a:t>
            </a:r>
          </a:p>
        </p:txBody>
      </p:sp>
      <p:sp>
        <p:nvSpPr>
          <p:cNvPr id="27654" name="Rectangle 4"/>
          <p:cNvSpPr>
            <a:spLocks noChangeArrowheads="1"/>
          </p:cNvSpPr>
          <p:nvPr/>
        </p:nvSpPr>
        <p:spPr bwMode="auto">
          <a:xfrm>
            <a:off x="-1553" y="8683365"/>
            <a:ext cx="2973975" cy="4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7655" name="Rectangle 5"/>
          <p:cNvSpPr>
            <a:spLocks noChangeArrowheads="1"/>
          </p:cNvSpPr>
          <p:nvPr/>
        </p:nvSpPr>
        <p:spPr bwMode="auto">
          <a:xfrm>
            <a:off x="-1553" y="0"/>
            <a:ext cx="2973975"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7656" name="Rectangle 6"/>
          <p:cNvSpPr>
            <a:spLocks noChangeArrowheads="1"/>
          </p:cNvSpPr>
          <p:nvPr/>
        </p:nvSpPr>
        <p:spPr bwMode="auto">
          <a:xfrm>
            <a:off x="3894897" y="12492"/>
            <a:ext cx="2997269" cy="41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7657" name="Rectangle 7"/>
          <p:cNvSpPr>
            <a:spLocks noChangeArrowheads="1"/>
          </p:cNvSpPr>
          <p:nvPr/>
        </p:nvSpPr>
        <p:spPr bwMode="auto">
          <a:xfrm>
            <a:off x="3894897" y="8698980"/>
            <a:ext cx="2997269" cy="43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16" tIns="0" rIns="19716" bIns="0" anchor="b"/>
          <a:lstStyle>
            <a:lvl1pPr defTabSz="954088">
              <a:spcBef>
                <a:spcPct val="30000"/>
              </a:spcBef>
              <a:defRPr sz="1200">
                <a:solidFill>
                  <a:schemeClr val="tx1"/>
                </a:solidFill>
                <a:latin typeface="Arial" charset="0"/>
              </a:defRPr>
            </a:lvl1pPr>
            <a:lvl2pPr marL="742950" indent="-285750" defTabSz="954088">
              <a:spcBef>
                <a:spcPct val="30000"/>
              </a:spcBef>
              <a:defRPr sz="1200">
                <a:solidFill>
                  <a:schemeClr val="tx1"/>
                </a:solidFill>
                <a:latin typeface="Arial" charset="0"/>
              </a:defRPr>
            </a:lvl2pPr>
            <a:lvl3pPr marL="1143000" indent="-228600" defTabSz="954088">
              <a:spcBef>
                <a:spcPct val="30000"/>
              </a:spcBef>
              <a:defRPr sz="1200">
                <a:solidFill>
                  <a:schemeClr val="tx1"/>
                </a:solidFill>
                <a:latin typeface="Arial" charset="0"/>
              </a:defRPr>
            </a:lvl3pPr>
            <a:lvl4pPr marL="1600200" indent="-228600" defTabSz="954088">
              <a:spcBef>
                <a:spcPct val="30000"/>
              </a:spcBef>
              <a:defRPr sz="1200">
                <a:solidFill>
                  <a:schemeClr val="tx1"/>
                </a:solidFill>
                <a:latin typeface="Arial" charset="0"/>
              </a:defRPr>
            </a:lvl4pPr>
            <a:lvl5pPr marL="2057400" indent="-228600" defTabSz="954088">
              <a:spcBef>
                <a:spcPct val="30000"/>
              </a:spcBef>
              <a:defRPr sz="1200">
                <a:solidFill>
                  <a:schemeClr val="tx1"/>
                </a:solidFill>
                <a:latin typeface="Arial" charset="0"/>
              </a:defRPr>
            </a:lvl5pPr>
            <a:lvl6pPr marL="2514600" indent="-228600" defTabSz="954088" eaLnBrk="0" fontAlgn="base" hangingPunct="0">
              <a:spcBef>
                <a:spcPct val="30000"/>
              </a:spcBef>
              <a:spcAft>
                <a:spcPct val="0"/>
              </a:spcAft>
              <a:defRPr sz="1200">
                <a:solidFill>
                  <a:schemeClr val="tx1"/>
                </a:solidFill>
                <a:latin typeface="Arial" charset="0"/>
              </a:defRPr>
            </a:lvl6pPr>
            <a:lvl7pPr marL="2971800" indent="-228600" defTabSz="954088" eaLnBrk="0" fontAlgn="base" hangingPunct="0">
              <a:spcBef>
                <a:spcPct val="30000"/>
              </a:spcBef>
              <a:spcAft>
                <a:spcPct val="0"/>
              </a:spcAft>
              <a:defRPr sz="1200">
                <a:solidFill>
                  <a:schemeClr val="tx1"/>
                </a:solidFill>
                <a:latin typeface="Arial" charset="0"/>
              </a:defRPr>
            </a:lvl7pPr>
            <a:lvl8pPr marL="3429000" indent="-228600" defTabSz="954088" eaLnBrk="0" fontAlgn="base" hangingPunct="0">
              <a:spcBef>
                <a:spcPct val="30000"/>
              </a:spcBef>
              <a:spcAft>
                <a:spcPct val="0"/>
              </a:spcAft>
              <a:defRPr sz="1200">
                <a:solidFill>
                  <a:schemeClr val="tx1"/>
                </a:solidFill>
                <a:latin typeface="Arial" charset="0"/>
              </a:defRPr>
            </a:lvl8pPr>
            <a:lvl9pPr marL="3886200" indent="-228600" defTabSz="954088" eaLnBrk="0" fontAlgn="base" hangingPunct="0">
              <a:spcBef>
                <a:spcPct val="30000"/>
              </a:spcBef>
              <a:spcAft>
                <a:spcPct val="0"/>
              </a:spcAft>
              <a:defRPr sz="1200">
                <a:solidFill>
                  <a:schemeClr val="tx1"/>
                </a:solidFill>
                <a:latin typeface="Arial" charset="0"/>
              </a:defRPr>
            </a:lvl9pPr>
          </a:lstStyle>
          <a:p>
            <a:pPr algn="r">
              <a:spcBef>
                <a:spcPct val="0"/>
              </a:spcBef>
            </a:pPr>
            <a:r>
              <a:rPr lang="es-CO" altLang="es-CO" sz="1100" i="1">
                <a:latin typeface="Times New Roman" pitchFamily="18" charset="0"/>
              </a:rPr>
              <a:t>1</a:t>
            </a:r>
          </a:p>
        </p:txBody>
      </p:sp>
      <p:sp>
        <p:nvSpPr>
          <p:cNvPr id="27658" name="Rectangle 8"/>
          <p:cNvSpPr>
            <a:spLocks noChangeArrowheads="1"/>
          </p:cNvSpPr>
          <p:nvPr/>
        </p:nvSpPr>
        <p:spPr bwMode="auto">
          <a:xfrm>
            <a:off x="-35719" y="8698980"/>
            <a:ext cx="2992611" cy="43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7659" name="Rectangle 9"/>
          <p:cNvSpPr>
            <a:spLocks noChangeArrowheads="1"/>
          </p:cNvSpPr>
          <p:nvPr/>
        </p:nvSpPr>
        <p:spPr bwMode="auto">
          <a:xfrm>
            <a:off x="-35719" y="12492"/>
            <a:ext cx="2992611" cy="41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7660" name="Rectangle 10"/>
          <p:cNvSpPr>
            <a:spLocks noGrp="1" noRot="1" noChangeAspect="1" noChangeArrowheads="1" noTextEdit="1"/>
          </p:cNvSpPr>
          <p:nvPr>
            <p:ph type="sldImg"/>
          </p:nvPr>
        </p:nvSpPr>
        <p:spPr>
          <a:xfrm>
            <a:off x="1160463" y="692150"/>
            <a:ext cx="4552950" cy="34163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spcBef>
                <a:spcPct val="30000"/>
              </a:spcBef>
              <a:defRPr sz="1200">
                <a:solidFill>
                  <a:schemeClr val="tx1"/>
                </a:solidFill>
                <a:latin typeface="Arial" charset="0"/>
              </a:defRPr>
            </a:lvl1pPr>
            <a:lvl2pPr marL="729057" indent="-280406" defTabSz="914437">
              <a:spcBef>
                <a:spcPct val="30000"/>
              </a:spcBef>
              <a:defRPr sz="1200">
                <a:solidFill>
                  <a:schemeClr val="tx1"/>
                </a:solidFill>
                <a:latin typeface="Arial" charset="0"/>
              </a:defRPr>
            </a:lvl2pPr>
            <a:lvl3pPr marL="1121626" indent="-224325" defTabSz="914437">
              <a:spcBef>
                <a:spcPct val="30000"/>
              </a:spcBef>
              <a:defRPr sz="1200">
                <a:solidFill>
                  <a:schemeClr val="tx1"/>
                </a:solidFill>
                <a:latin typeface="Arial" charset="0"/>
              </a:defRPr>
            </a:lvl3pPr>
            <a:lvl4pPr marL="1570276" indent="-224325" defTabSz="914437">
              <a:spcBef>
                <a:spcPct val="30000"/>
              </a:spcBef>
              <a:defRPr sz="1200">
                <a:solidFill>
                  <a:schemeClr val="tx1"/>
                </a:solidFill>
                <a:latin typeface="Arial" charset="0"/>
              </a:defRPr>
            </a:lvl4pPr>
            <a:lvl5pPr marL="2018927" indent="-224325" defTabSz="914437">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a:spcBef>
                <a:spcPct val="0"/>
              </a:spcBef>
            </a:pPr>
            <a:fld id="{0869FF9C-3E97-4997-83C4-B78D402ED7C5}" type="slidenum">
              <a:rPr lang="es-ES" altLang="es-CO" smtClean="0"/>
              <a:pPr>
                <a:spcBef>
                  <a:spcPct val="0"/>
                </a:spcBef>
              </a:pPr>
              <a:t>5</a:t>
            </a:fld>
            <a:endParaRPr lang="es-ES" altLang="es-CO"/>
          </a:p>
        </p:txBody>
      </p:sp>
      <p:sp>
        <p:nvSpPr>
          <p:cNvPr id="28675" name="Rectangle 7"/>
          <p:cNvSpPr txBox="1">
            <a:spLocks noGrp="1" noChangeArrowheads="1"/>
          </p:cNvSpPr>
          <p:nvPr/>
        </p:nvSpPr>
        <p:spPr bwMode="auto">
          <a:xfrm>
            <a:off x="3884027" y="8683366"/>
            <a:ext cx="2972421" cy="45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74" tIns="45734" rIns="91474" bIns="45734" anchor="b"/>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FC8A609-B962-46E4-A1C3-8D84252F0651}" type="slidenum">
              <a:rPr lang="es-ES" altLang="es-CO" u="none"/>
              <a:pPr algn="r" eaLnBrk="1" hangingPunct="1">
                <a:spcBef>
                  <a:spcPct val="0"/>
                </a:spcBef>
              </a:pPr>
              <a:t>5</a:t>
            </a:fld>
            <a:endParaRPr lang="es-ES" altLang="es-CO" u="none"/>
          </a:p>
        </p:txBody>
      </p:sp>
      <p:sp>
        <p:nvSpPr>
          <p:cNvPr id="28676" name="Rectangle 2"/>
          <p:cNvSpPr>
            <a:spLocks noChangeArrowheads="1"/>
          </p:cNvSpPr>
          <p:nvPr/>
        </p:nvSpPr>
        <p:spPr bwMode="auto">
          <a:xfrm>
            <a:off x="3882473" y="0"/>
            <a:ext cx="2975527"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8677" name="Rectangle 3"/>
          <p:cNvSpPr>
            <a:spLocks noChangeArrowheads="1"/>
          </p:cNvSpPr>
          <p:nvPr/>
        </p:nvSpPr>
        <p:spPr bwMode="auto">
          <a:xfrm>
            <a:off x="3882473" y="8683365"/>
            <a:ext cx="2975527" cy="4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16" tIns="0" rIns="19716" bIns="0" anchor="b"/>
          <a:lstStyle>
            <a:lvl1pPr defTabSz="892175">
              <a:spcBef>
                <a:spcPct val="30000"/>
              </a:spcBef>
              <a:defRPr sz="1200">
                <a:solidFill>
                  <a:schemeClr val="tx1"/>
                </a:solidFill>
                <a:latin typeface="Arial" charset="0"/>
              </a:defRPr>
            </a:lvl1pPr>
            <a:lvl2pPr marL="742950" indent="-285750" defTabSz="892175">
              <a:spcBef>
                <a:spcPct val="30000"/>
              </a:spcBef>
              <a:defRPr sz="1200">
                <a:solidFill>
                  <a:schemeClr val="tx1"/>
                </a:solidFill>
                <a:latin typeface="Arial" charset="0"/>
              </a:defRPr>
            </a:lvl2pPr>
            <a:lvl3pPr marL="1143000" indent="-228600" defTabSz="892175">
              <a:spcBef>
                <a:spcPct val="30000"/>
              </a:spcBef>
              <a:defRPr sz="1200">
                <a:solidFill>
                  <a:schemeClr val="tx1"/>
                </a:solidFill>
                <a:latin typeface="Arial" charset="0"/>
              </a:defRPr>
            </a:lvl3pPr>
            <a:lvl4pPr marL="1600200" indent="-228600" defTabSz="892175">
              <a:spcBef>
                <a:spcPct val="30000"/>
              </a:spcBef>
              <a:defRPr sz="1200">
                <a:solidFill>
                  <a:schemeClr val="tx1"/>
                </a:solidFill>
                <a:latin typeface="Arial" charset="0"/>
              </a:defRPr>
            </a:lvl4pPr>
            <a:lvl5pPr marL="2057400" indent="-228600" defTabSz="892175">
              <a:spcBef>
                <a:spcPct val="30000"/>
              </a:spcBef>
              <a:defRPr sz="1200">
                <a:solidFill>
                  <a:schemeClr val="tx1"/>
                </a:solidFill>
                <a:latin typeface="Arial" charset="0"/>
              </a:defRPr>
            </a:lvl5pPr>
            <a:lvl6pPr marL="2514600" indent="-228600" defTabSz="892175" eaLnBrk="0" fontAlgn="base" hangingPunct="0">
              <a:spcBef>
                <a:spcPct val="30000"/>
              </a:spcBef>
              <a:spcAft>
                <a:spcPct val="0"/>
              </a:spcAft>
              <a:defRPr sz="1200">
                <a:solidFill>
                  <a:schemeClr val="tx1"/>
                </a:solidFill>
                <a:latin typeface="Arial" charset="0"/>
              </a:defRPr>
            </a:lvl6pPr>
            <a:lvl7pPr marL="2971800" indent="-228600" defTabSz="892175" eaLnBrk="0" fontAlgn="base" hangingPunct="0">
              <a:spcBef>
                <a:spcPct val="30000"/>
              </a:spcBef>
              <a:spcAft>
                <a:spcPct val="0"/>
              </a:spcAft>
              <a:defRPr sz="1200">
                <a:solidFill>
                  <a:schemeClr val="tx1"/>
                </a:solidFill>
                <a:latin typeface="Arial" charset="0"/>
              </a:defRPr>
            </a:lvl7pPr>
            <a:lvl8pPr marL="3429000" indent="-228600" defTabSz="892175" eaLnBrk="0" fontAlgn="base" hangingPunct="0">
              <a:spcBef>
                <a:spcPct val="30000"/>
              </a:spcBef>
              <a:spcAft>
                <a:spcPct val="0"/>
              </a:spcAft>
              <a:defRPr sz="1200">
                <a:solidFill>
                  <a:schemeClr val="tx1"/>
                </a:solidFill>
                <a:latin typeface="Arial" charset="0"/>
              </a:defRPr>
            </a:lvl8pPr>
            <a:lvl9pPr marL="3886200" indent="-228600" defTabSz="892175" eaLnBrk="0" fontAlgn="base" hangingPunct="0">
              <a:spcBef>
                <a:spcPct val="30000"/>
              </a:spcBef>
              <a:spcAft>
                <a:spcPct val="0"/>
              </a:spcAft>
              <a:defRPr sz="1200">
                <a:solidFill>
                  <a:schemeClr val="tx1"/>
                </a:solidFill>
                <a:latin typeface="Arial" charset="0"/>
              </a:defRPr>
            </a:lvl9pPr>
          </a:lstStyle>
          <a:p>
            <a:pPr algn="r">
              <a:spcBef>
                <a:spcPct val="0"/>
              </a:spcBef>
            </a:pPr>
            <a:r>
              <a:rPr lang="es-CO" altLang="es-CO" sz="1100" i="1">
                <a:latin typeface="Times New Roman" pitchFamily="18" charset="0"/>
              </a:rPr>
              <a:t>1</a:t>
            </a:r>
          </a:p>
        </p:txBody>
      </p:sp>
      <p:sp>
        <p:nvSpPr>
          <p:cNvPr id="28678" name="Rectangle 4"/>
          <p:cNvSpPr>
            <a:spLocks noChangeArrowheads="1"/>
          </p:cNvSpPr>
          <p:nvPr/>
        </p:nvSpPr>
        <p:spPr bwMode="auto">
          <a:xfrm>
            <a:off x="-1553" y="8683365"/>
            <a:ext cx="2973975" cy="46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8679" name="Rectangle 5"/>
          <p:cNvSpPr>
            <a:spLocks noChangeArrowheads="1"/>
          </p:cNvSpPr>
          <p:nvPr/>
        </p:nvSpPr>
        <p:spPr bwMode="auto">
          <a:xfrm>
            <a:off x="-1553" y="0"/>
            <a:ext cx="2973975"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8680" name="Rectangle 6"/>
          <p:cNvSpPr>
            <a:spLocks noChangeArrowheads="1"/>
          </p:cNvSpPr>
          <p:nvPr/>
        </p:nvSpPr>
        <p:spPr bwMode="auto">
          <a:xfrm>
            <a:off x="3894897" y="12492"/>
            <a:ext cx="2997269" cy="41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8681" name="Rectangle 7"/>
          <p:cNvSpPr>
            <a:spLocks noChangeArrowheads="1"/>
          </p:cNvSpPr>
          <p:nvPr/>
        </p:nvSpPr>
        <p:spPr bwMode="auto">
          <a:xfrm>
            <a:off x="3894897" y="8698980"/>
            <a:ext cx="2997269" cy="43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716" tIns="0" rIns="19716" bIns="0" anchor="b"/>
          <a:lstStyle>
            <a:lvl1pPr defTabSz="954088">
              <a:spcBef>
                <a:spcPct val="30000"/>
              </a:spcBef>
              <a:defRPr sz="1200">
                <a:solidFill>
                  <a:schemeClr val="tx1"/>
                </a:solidFill>
                <a:latin typeface="Arial" charset="0"/>
              </a:defRPr>
            </a:lvl1pPr>
            <a:lvl2pPr marL="742950" indent="-285750" defTabSz="954088">
              <a:spcBef>
                <a:spcPct val="30000"/>
              </a:spcBef>
              <a:defRPr sz="1200">
                <a:solidFill>
                  <a:schemeClr val="tx1"/>
                </a:solidFill>
                <a:latin typeface="Arial" charset="0"/>
              </a:defRPr>
            </a:lvl2pPr>
            <a:lvl3pPr marL="1143000" indent="-228600" defTabSz="954088">
              <a:spcBef>
                <a:spcPct val="30000"/>
              </a:spcBef>
              <a:defRPr sz="1200">
                <a:solidFill>
                  <a:schemeClr val="tx1"/>
                </a:solidFill>
                <a:latin typeface="Arial" charset="0"/>
              </a:defRPr>
            </a:lvl3pPr>
            <a:lvl4pPr marL="1600200" indent="-228600" defTabSz="954088">
              <a:spcBef>
                <a:spcPct val="30000"/>
              </a:spcBef>
              <a:defRPr sz="1200">
                <a:solidFill>
                  <a:schemeClr val="tx1"/>
                </a:solidFill>
                <a:latin typeface="Arial" charset="0"/>
              </a:defRPr>
            </a:lvl4pPr>
            <a:lvl5pPr marL="2057400" indent="-228600" defTabSz="954088">
              <a:spcBef>
                <a:spcPct val="30000"/>
              </a:spcBef>
              <a:defRPr sz="1200">
                <a:solidFill>
                  <a:schemeClr val="tx1"/>
                </a:solidFill>
                <a:latin typeface="Arial" charset="0"/>
              </a:defRPr>
            </a:lvl5pPr>
            <a:lvl6pPr marL="2514600" indent="-228600" defTabSz="954088" eaLnBrk="0" fontAlgn="base" hangingPunct="0">
              <a:spcBef>
                <a:spcPct val="30000"/>
              </a:spcBef>
              <a:spcAft>
                <a:spcPct val="0"/>
              </a:spcAft>
              <a:defRPr sz="1200">
                <a:solidFill>
                  <a:schemeClr val="tx1"/>
                </a:solidFill>
                <a:latin typeface="Arial" charset="0"/>
              </a:defRPr>
            </a:lvl6pPr>
            <a:lvl7pPr marL="2971800" indent="-228600" defTabSz="954088" eaLnBrk="0" fontAlgn="base" hangingPunct="0">
              <a:spcBef>
                <a:spcPct val="30000"/>
              </a:spcBef>
              <a:spcAft>
                <a:spcPct val="0"/>
              </a:spcAft>
              <a:defRPr sz="1200">
                <a:solidFill>
                  <a:schemeClr val="tx1"/>
                </a:solidFill>
                <a:latin typeface="Arial" charset="0"/>
              </a:defRPr>
            </a:lvl7pPr>
            <a:lvl8pPr marL="3429000" indent="-228600" defTabSz="954088" eaLnBrk="0" fontAlgn="base" hangingPunct="0">
              <a:spcBef>
                <a:spcPct val="30000"/>
              </a:spcBef>
              <a:spcAft>
                <a:spcPct val="0"/>
              </a:spcAft>
              <a:defRPr sz="1200">
                <a:solidFill>
                  <a:schemeClr val="tx1"/>
                </a:solidFill>
                <a:latin typeface="Arial" charset="0"/>
              </a:defRPr>
            </a:lvl8pPr>
            <a:lvl9pPr marL="3886200" indent="-228600" defTabSz="954088" eaLnBrk="0" fontAlgn="base" hangingPunct="0">
              <a:spcBef>
                <a:spcPct val="30000"/>
              </a:spcBef>
              <a:spcAft>
                <a:spcPct val="0"/>
              </a:spcAft>
              <a:defRPr sz="1200">
                <a:solidFill>
                  <a:schemeClr val="tx1"/>
                </a:solidFill>
                <a:latin typeface="Arial" charset="0"/>
              </a:defRPr>
            </a:lvl9pPr>
          </a:lstStyle>
          <a:p>
            <a:pPr algn="r">
              <a:spcBef>
                <a:spcPct val="0"/>
              </a:spcBef>
            </a:pPr>
            <a:r>
              <a:rPr lang="es-CO" altLang="es-CO" sz="1100" i="1">
                <a:latin typeface="Times New Roman" pitchFamily="18" charset="0"/>
              </a:rPr>
              <a:t>1</a:t>
            </a:r>
          </a:p>
        </p:txBody>
      </p:sp>
      <p:sp>
        <p:nvSpPr>
          <p:cNvPr id="28682" name="Rectangle 8"/>
          <p:cNvSpPr>
            <a:spLocks noChangeArrowheads="1"/>
          </p:cNvSpPr>
          <p:nvPr/>
        </p:nvSpPr>
        <p:spPr bwMode="auto">
          <a:xfrm>
            <a:off x="-35719" y="8698980"/>
            <a:ext cx="2992611" cy="43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8683" name="Rectangle 9"/>
          <p:cNvSpPr>
            <a:spLocks noChangeArrowheads="1"/>
          </p:cNvSpPr>
          <p:nvPr/>
        </p:nvSpPr>
        <p:spPr bwMode="auto">
          <a:xfrm>
            <a:off x="-35719" y="12492"/>
            <a:ext cx="2992611" cy="41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74" tIns="45734" rIns="91474" bIns="45734" anchor="ctr"/>
          <a:lstStyle>
            <a:lvl1pPr defTabSz="946150">
              <a:spcBef>
                <a:spcPct val="30000"/>
              </a:spcBef>
              <a:defRPr sz="1200">
                <a:solidFill>
                  <a:schemeClr val="tx1"/>
                </a:solidFill>
                <a:latin typeface="Arial" charset="0"/>
              </a:defRPr>
            </a:lvl1pPr>
            <a:lvl2pPr marL="742950" indent="-285750" defTabSz="946150">
              <a:spcBef>
                <a:spcPct val="30000"/>
              </a:spcBef>
              <a:defRPr sz="1200">
                <a:solidFill>
                  <a:schemeClr val="tx1"/>
                </a:solidFill>
                <a:latin typeface="Arial" charset="0"/>
              </a:defRPr>
            </a:lvl2pPr>
            <a:lvl3pPr marL="1143000" indent="-228600" defTabSz="946150">
              <a:spcBef>
                <a:spcPct val="30000"/>
              </a:spcBef>
              <a:defRPr sz="1200">
                <a:solidFill>
                  <a:schemeClr val="tx1"/>
                </a:solidFill>
                <a:latin typeface="Arial" charset="0"/>
              </a:defRPr>
            </a:lvl3pPr>
            <a:lvl4pPr marL="1600200" indent="-228600" defTabSz="946150">
              <a:spcBef>
                <a:spcPct val="30000"/>
              </a:spcBef>
              <a:defRPr sz="1200">
                <a:solidFill>
                  <a:schemeClr val="tx1"/>
                </a:solidFill>
                <a:latin typeface="Arial" charset="0"/>
              </a:defRPr>
            </a:lvl4pPr>
            <a:lvl5pPr marL="2057400" indent="-228600" defTabSz="946150">
              <a:spcBef>
                <a:spcPct val="30000"/>
              </a:spcBef>
              <a:defRPr sz="1200">
                <a:solidFill>
                  <a:schemeClr val="tx1"/>
                </a:solidFill>
                <a:latin typeface="Arial" charset="0"/>
              </a:defRPr>
            </a:lvl5pPr>
            <a:lvl6pPr marL="2514600" indent="-228600" defTabSz="946150" eaLnBrk="0" fontAlgn="base" hangingPunct="0">
              <a:spcBef>
                <a:spcPct val="30000"/>
              </a:spcBef>
              <a:spcAft>
                <a:spcPct val="0"/>
              </a:spcAft>
              <a:defRPr sz="1200">
                <a:solidFill>
                  <a:schemeClr val="tx1"/>
                </a:solidFill>
                <a:latin typeface="Arial" charset="0"/>
              </a:defRPr>
            </a:lvl6pPr>
            <a:lvl7pPr marL="2971800" indent="-228600" defTabSz="946150" eaLnBrk="0" fontAlgn="base" hangingPunct="0">
              <a:spcBef>
                <a:spcPct val="30000"/>
              </a:spcBef>
              <a:spcAft>
                <a:spcPct val="0"/>
              </a:spcAft>
              <a:defRPr sz="1200">
                <a:solidFill>
                  <a:schemeClr val="tx1"/>
                </a:solidFill>
                <a:latin typeface="Arial" charset="0"/>
              </a:defRPr>
            </a:lvl7pPr>
            <a:lvl8pPr marL="3429000" indent="-228600" defTabSz="946150" eaLnBrk="0" fontAlgn="base" hangingPunct="0">
              <a:spcBef>
                <a:spcPct val="30000"/>
              </a:spcBef>
              <a:spcAft>
                <a:spcPct val="0"/>
              </a:spcAft>
              <a:defRPr sz="1200">
                <a:solidFill>
                  <a:schemeClr val="tx1"/>
                </a:solidFill>
                <a:latin typeface="Arial" charset="0"/>
              </a:defRPr>
            </a:lvl8pPr>
            <a:lvl9pPr marL="3886200" indent="-228600" defTabSz="94615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s-CO" altLang="es-CO" sz="1900"/>
          </a:p>
        </p:txBody>
      </p:sp>
      <p:sp>
        <p:nvSpPr>
          <p:cNvPr id="28684" name="Rectangle 10"/>
          <p:cNvSpPr>
            <a:spLocks noGrp="1" noRot="1" noChangeAspect="1" noChangeArrowheads="1" noTextEdit="1"/>
          </p:cNvSpPr>
          <p:nvPr>
            <p:ph type="sldImg"/>
          </p:nvPr>
        </p:nvSpPr>
        <p:spPr>
          <a:xfrm>
            <a:off x="1160463" y="692150"/>
            <a:ext cx="4552950"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027" y="8686488"/>
            <a:ext cx="2972421" cy="45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r" fontAlgn="base">
              <a:spcBef>
                <a:spcPct val="0"/>
              </a:spcBef>
              <a:spcAft>
                <a:spcPct val="0"/>
              </a:spcAft>
            </a:pPr>
            <a:fld id="{0696179C-ECFB-411D-BAF5-B64857E1DF7E}" type="slidenum">
              <a:rPr lang="es-ES" altLang="es-CO" smtClean="0">
                <a:solidFill>
                  <a:prstClr val="black"/>
                </a:solidFill>
              </a:rPr>
              <a:pPr algn="r" fontAlgn="base">
                <a:spcBef>
                  <a:spcPct val="0"/>
                </a:spcBef>
                <a:spcAft>
                  <a:spcPct val="0"/>
                </a:spcAft>
              </a:pPr>
              <a:t>6</a:t>
            </a:fld>
            <a:endParaRPr lang="es-ES" altLang="es-CO">
              <a:solidFill>
                <a:prstClr val="black"/>
              </a:solidFill>
            </a:endParaRPr>
          </a:p>
        </p:txBody>
      </p:sp>
      <p:sp>
        <p:nvSpPr>
          <p:cNvPr id="30723" name="Rectangle 2"/>
          <p:cNvSpPr>
            <a:spLocks noChangeArrowheads="1"/>
          </p:cNvSpPr>
          <p:nvPr/>
        </p:nvSpPr>
        <p:spPr bwMode="auto">
          <a:xfrm>
            <a:off x="3882473" y="0"/>
            <a:ext cx="2975527" cy="454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8" tIns="45714" rIns="91428" bIns="45714" anchor="ctr"/>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ctr" fontAlgn="base">
              <a:spcBef>
                <a:spcPct val="0"/>
              </a:spcBef>
              <a:spcAft>
                <a:spcPct val="0"/>
              </a:spcAft>
            </a:pPr>
            <a:endParaRPr lang="es-CO" altLang="es-CO" sz="1800">
              <a:solidFill>
                <a:prstClr val="black"/>
              </a:solidFill>
            </a:endParaRPr>
          </a:p>
        </p:txBody>
      </p:sp>
      <p:sp>
        <p:nvSpPr>
          <p:cNvPr id="30724" name="Rectangle 3"/>
          <p:cNvSpPr>
            <a:spLocks noChangeArrowheads="1"/>
          </p:cNvSpPr>
          <p:nvPr/>
        </p:nvSpPr>
        <p:spPr bwMode="auto">
          <a:xfrm>
            <a:off x="3882473" y="8686489"/>
            <a:ext cx="2975527"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860" tIns="0" rIns="19860" bIns="0" anchor="b"/>
          <a:lstStyle>
            <a:lvl1pPr defTabSz="898525">
              <a:spcBef>
                <a:spcPct val="30000"/>
              </a:spcBef>
              <a:defRPr sz="1200">
                <a:solidFill>
                  <a:schemeClr val="tx1"/>
                </a:solidFill>
                <a:latin typeface="Arial" charset="0"/>
              </a:defRPr>
            </a:lvl1pPr>
            <a:lvl2pPr marL="742950" indent="-285750" defTabSz="898525">
              <a:spcBef>
                <a:spcPct val="30000"/>
              </a:spcBef>
              <a:defRPr sz="1200">
                <a:solidFill>
                  <a:schemeClr val="tx1"/>
                </a:solidFill>
                <a:latin typeface="Arial" charset="0"/>
              </a:defRPr>
            </a:lvl2pPr>
            <a:lvl3pPr marL="1143000" indent="-228600" defTabSz="898525">
              <a:spcBef>
                <a:spcPct val="30000"/>
              </a:spcBef>
              <a:defRPr sz="1200">
                <a:solidFill>
                  <a:schemeClr val="tx1"/>
                </a:solidFill>
                <a:latin typeface="Arial" charset="0"/>
              </a:defRPr>
            </a:lvl3pPr>
            <a:lvl4pPr marL="1600200" indent="-228600" defTabSz="898525">
              <a:spcBef>
                <a:spcPct val="30000"/>
              </a:spcBef>
              <a:defRPr sz="1200">
                <a:solidFill>
                  <a:schemeClr val="tx1"/>
                </a:solidFill>
                <a:latin typeface="Arial" charset="0"/>
              </a:defRPr>
            </a:lvl4pPr>
            <a:lvl5pPr marL="2057400" indent="-228600" defTabSz="898525">
              <a:spcBef>
                <a:spcPct val="30000"/>
              </a:spcBef>
              <a:defRPr sz="1200">
                <a:solidFill>
                  <a:schemeClr val="tx1"/>
                </a:solidFill>
                <a:latin typeface="Arial" charset="0"/>
              </a:defRPr>
            </a:lvl5pPr>
            <a:lvl6pPr marL="2514600" indent="-228600" defTabSz="898525" eaLnBrk="0" fontAlgn="base" hangingPunct="0">
              <a:spcBef>
                <a:spcPct val="30000"/>
              </a:spcBef>
              <a:spcAft>
                <a:spcPct val="0"/>
              </a:spcAft>
              <a:defRPr sz="1200">
                <a:solidFill>
                  <a:schemeClr val="tx1"/>
                </a:solidFill>
                <a:latin typeface="Arial" charset="0"/>
              </a:defRPr>
            </a:lvl6pPr>
            <a:lvl7pPr marL="2971800" indent="-228600" defTabSz="898525" eaLnBrk="0" fontAlgn="base" hangingPunct="0">
              <a:spcBef>
                <a:spcPct val="30000"/>
              </a:spcBef>
              <a:spcAft>
                <a:spcPct val="0"/>
              </a:spcAft>
              <a:defRPr sz="1200">
                <a:solidFill>
                  <a:schemeClr val="tx1"/>
                </a:solidFill>
                <a:latin typeface="Arial" charset="0"/>
              </a:defRPr>
            </a:lvl7pPr>
            <a:lvl8pPr marL="3429000" indent="-228600" defTabSz="898525" eaLnBrk="0" fontAlgn="base" hangingPunct="0">
              <a:spcBef>
                <a:spcPct val="30000"/>
              </a:spcBef>
              <a:spcAft>
                <a:spcPct val="0"/>
              </a:spcAft>
              <a:defRPr sz="1200">
                <a:solidFill>
                  <a:schemeClr val="tx1"/>
                </a:solidFill>
                <a:latin typeface="Arial" charset="0"/>
              </a:defRPr>
            </a:lvl8pPr>
            <a:lvl9pPr marL="3886200" indent="-228600" defTabSz="898525" eaLnBrk="0" fontAlgn="base" hangingPunct="0">
              <a:spcBef>
                <a:spcPct val="30000"/>
              </a:spcBef>
              <a:spcAft>
                <a:spcPct val="0"/>
              </a:spcAft>
              <a:defRPr sz="1200">
                <a:solidFill>
                  <a:schemeClr val="tx1"/>
                </a:solidFill>
                <a:latin typeface="Arial" charset="0"/>
              </a:defRPr>
            </a:lvl9pPr>
          </a:lstStyle>
          <a:p>
            <a:pPr algn="r" eaLnBrk="0" fontAlgn="base" hangingPunct="0">
              <a:spcBef>
                <a:spcPct val="0"/>
              </a:spcBef>
              <a:spcAft>
                <a:spcPct val="0"/>
              </a:spcAft>
            </a:pPr>
            <a:r>
              <a:rPr lang="es-CO" altLang="es-CO" sz="1100" i="1">
                <a:solidFill>
                  <a:prstClr val="black"/>
                </a:solidFill>
                <a:latin typeface="Times New Roman" pitchFamily="18" charset="0"/>
              </a:rPr>
              <a:t>1</a:t>
            </a:r>
          </a:p>
        </p:txBody>
      </p:sp>
      <p:sp>
        <p:nvSpPr>
          <p:cNvPr id="30725" name="Rectangle 4"/>
          <p:cNvSpPr>
            <a:spLocks noChangeArrowheads="1"/>
          </p:cNvSpPr>
          <p:nvPr/>
        </p:nvSpPr>
        <p:spPr bwMode="auto">
          <a:xfrm>
            <a:off x="-1553" y="8686489"/>
            <a:ext cx="2973975" cy="4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8" tIns="45714" rIns="91428" bIns="45714" anchor="ctr"/>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ctr" fontAlgn="base">
              <a:spcBef>
                <a:spcPct val="0"/>
              </a:spcBef>
              <a:spcAft>
                <a:spcPct val="0"/>
              </a:spcAft>
            </a:pPr>
            <a:endParaRPr lang="es-CO" altLang="es-CO" sz="1800">
              <a:solidFill>
                <a:prstClr val="black"/>
              </a:solidFill>
            </a:endParaRPr>
          </a:p>
        </p:txBody>
      </p:sp>
      <p:sp>
        <p:nvSpPr>
          <p:cNvPr id="30726" name="Rectangle 5"/>
          <p:cNvSpPr>
            <a:spLocks noChangeArrowheads="1"/>
          </p:cNvSpPr>
          <p:nvPr/>
        </p:nvSpPr>
        <p:spPr bwMode="auto">
          <a:xfrm>
            <a:off x="-1553" y="0"/>
            <a:ext cx="2973975" cy="454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8" tIns="45714" rIns="91428" bIns="45714" anchor="ctr"/>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ctr" fontAlgn="base">
              <a:spcBef>
                <a:spcPct val="0"/>
              </a:spcBef>
              <a:spcAft>
                <a:spcPct val="0"/>
              </a:spcAft>
            </a:pPr>
            <a:endParaRPr lang="es-CO" altLang="es-CO" sz="1800">
              <a:solidFill>
                <a:prstClr val="black"/>
              </a:solidFill>
            </a:endParaRPr>
          </a:p>
        </p:txBody>
      </p:sp>
      <p:sp>
        <p:nvSpPr>
          <p:cNvPr id="30727" name="Rectangle 6"/>
          <p:cNvSpPr>
            <a:spLocks noChangeArrowheads="1"/>
          </p:cNvSpPr>
          <p:nvPr/>
        </p:nvSpPr>
        <p:spPr bwMode="auto">
          <a:xfrm>
            <a:off x="3894897" y="12493"/>
            <a:ext cx="2997269" cy="41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8" tIns="45714" rIns="91428" bIns="45714" anchor="ctr"/>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ctr" fontAlgn="base">
              <a:spcBef>
                <a:spcPct val="0"/>
              </a:spcBef>
              <a:spcAft>
                <a:spcPct val="0"/>
              </a:spcAft>
            </a:pPr>
            <a:endParaRPr lang="es-CO" altLang="es-CO" sz="1800">
              <a:solidFill>
                <a:prstClr val="black"/>
              </a:solidFill>
            </a:endParaRPr>
          </a:p>
        </p:txBody>
      </p:sp>
      <p:sp>
        <p:nvSpPr>
          <p:cNvPr id="30728" name="Rectangle 7"/>
          <p:cNvSpPr>
            <a:spLocks noChangeArrowheads="1"/>
          </p:cNvSpPr>
          <p:nvPr/>
        </p:nvSpPr>
        <p:spPr bwMode="auto">
          <a:xfrm>
            <a:off x="3894897" y="8698980"/>
            <a:ext cx="2997269" cy="42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860" tIns="0" rIns="19860" bIns="0" anchor="b"/>
          <a:lstStyle>
            <a:lvl1pPr defTabSz="962025">
              <a:spcBef>
                <a:spcPct val="30000"/>
              </a:spcBef>
              <a:defRPr sz="1200">
                <a:solidFill>
                  <a:schemeClr val="tx1"/>
                </a:solidFill>
                <a:latin typeface="Arial" charset="0"/>
              </a:defRPr>
            </a:lvl1pPr>
            <a:lvl2pPr marL="742950" indent="-285750" defTabSz="962025">
              <a:spcBef>
                <a:spcPct val="30000"/>
              </a:spcBef>
              <a:defRPr sz="1200">
                <a:solidFill>
                  <a:schemeClr val="tx1"/>
                </a:solidFill>
                <a:latin typeface="Arial" charset="0"/>
              </a:defRPr>
            </a:lvl2pPr>
            <a:lvl3pPr marL="1143000" indent="-228600" defTabSz="962025">
              <a:spcBef>
                <a:spcPct val="30000"/>
              </a:spcBef>
              <a:defRPr sz="1200">
                <a:solidFill>
                  <a:schemeClr val="tx1"/>
                </a:solidFill>
                <a:latin typeface="Arial" charset="0"/>
              </a:defRPr>
            </a:lvl3pPr>
            <a:lvl4pPr marL="1600200" indent="-228600" defTabSz="962025">
              <a:spcBef>
                <a:spcPct val="30000"/>
              </a:spcBef>
              <a:defRPr sz="1200">
                <a:solidFill>
                  <a:schemeClr val="tx1"/>
                </a:solidFill>
                <a:latin typeface="Arial" charset="0"/>
              </a:defRPr>
            </a:lvl4pPr>
            <a:lvl5pPr marL="2057400" indent="-228600" defTabSz="962025">
              <a:spcBef>
                <a:spcPct val="30000"/>
              </a:spcBef>
              <a:defRPr sz="1200">
                <a:solidFill>
                  <a:schemeClr val="tx1"/>
                </a:solidFill>
                <a:latin typeface="Arial" charset="0"/>
              </a:defRPr>
            </a:lvl5pPr>
            <a:lvl6pPr marL="2514600" indent="-228600" defTabSz="962025" eaLnBrk="0" fontAlgn="base" hangingPunct="0">
              <a:spcBef>
                <a:spcPct val="30000"/>
              </a:spcBef>
              <a:spcAft>
                <a:spcPct val="0"/>
              </a:spcAft>
              <a:defRPr sz="1200">
                <a:solidFill>
                  <a:schemeClr val="tx1"/>
                </a:solidFill>
                <a:latin typeface="Arial" charset="0"/>
              </a:defRPr>
            </a:lvl6pPr>
            <a:lvl7pPr marL="2971800" indent="-228600" defTabSz="962025" eaLnBrk="0" fontAlgn="base" hangingPunct="0">
              <a:spcBef>
                <a:spcPct val="30000"/>
              </a:spcBef>
              <a:spcAft>
                <a:spcPct val="0"/>
              </a:spcAft>
              <a:defRPr sz="1200">
                <a:solidFill>
                  <a:schemeClr val="tx1"/>
                </a:solidFill>
                <a:latin typeface="Arial" charset="0"/>
              </a:defRPr>
            </a:lvl7pPr>
            <a:lvl8pPr marL="3429000" indent="-228600" defTabSz="962025" eaLnBrk="0" fontAlgn="base" hangingPunct="0">
              <a:spcBef>
                <a:spcPct val="30000"/>
              </a:spcBef>
              <a:spcAft>
                <a:spcPct val="0"/>
              </a:spcAft>
              <a:defRPr sz="1200">
                <a:solidFill>
                  <a:schemeClr val="tx1"/>
                </a:solidFill>
                <a:latin typeface="Arial" charset="0"/>
              </a:defRPr>
            </a:lvl8pPr>
            <a:lvl9pPr marL="3886200" indent="-228600" defTabSz="962025" eaLnBrk="0" fontAlgn="base" hangingPunct="0">
              <a:spcBef>
                <a:spcPct val="30000"/>
              </a:spcBef>
              <a:spcAft>
                <a:spcPct val="0"/>
              </a:spcAft>
              <a:defRPr sz="1200">
                <a:solidFill>
                  <a:schemeClr val="tx1"/>
                </a:solidFill>
                <a:latin typeface="Arial" charset="0"/>
              </a:defRPr>
            </a:lvl9pPr>
          </a:lstStyle>
          <a:p>
            <a:pPr algn="r" eaLnBrk="0" fontAlgn="base" hangingPunct="0">
              <a:spcBef>
                <a:spcPct val="0"/>
              </a:spcBef>
              <a:spcAft>
                <a:spcPct val="0"/>
              </a:spcAft>
            </a:pPr>
            <a:r>
              <a:rPr lang="es-CO" altLang="es-CO" sz="1100" i="1">
                <a:solidFill>
                  <a:prstClr val="black"/>
                </a:solidFill>
                <a:latin typeface="Times New Roman" pitchFamily="18" charset="0"/>
              </a:rPr>
              <a:t>1</a:t>
            </a:r>
          </a:p>
        </p:txBody>
      </p:sp>
      <p:sp>
        <p:nvSpPr>
          <p:cNvPr id="30729" name="Rectangle 8"/>
          <p:cNvSpPr>
            <a:spLocks noChangeArrowheads="1"/>
          </p:cNvSpPr>
          <p:nvPr/>
        </p:nvSpPr>
        <p:spPr bwMode="auto">
          <a:xfrm>
            <a:off x="-35719" y="8698980"/>
            <a:ext cx="2992611" cy="42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8" tIns="45714" rIns="91428" bIns="45714" anchor="ctr"/>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ctr" fontAlgn="base">
              <a:spcBef>
                <a:spcPct val="0"/>
              </a:spcBef>
              <a:spcAft>
                <a:spcPct val="0"/>
              </a:spcAft>
            </a:pPr>
            <a:endParaRPr lang="es-CO" altLang="es-CO" sz="1800">
              <a:solidFill>
                <a:prstClr val="black"/>
              </a:solidFill>
            </a:endParaRPr>
          </a:p>
        </p:txBody>
      </p:sp>
      <p:sp>
        <p:nvSpPr>
          <p:cNvPr id="30730" name="Rectangle 9"/>
          <p:cNvSpPr>
            <a:spLocks noChangeArrowheads="1"/>
          </p:cNvSpPr>
          <p:nvPr/>
        </p:nvSpPr>
        <p:spPr bwMode="auto">
          <a:xfrm>
            <a:off x="-35719" y="12493"/>
            <a:ext cx="2992611" cy="41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8" tIns="45714" rIns="91428" bIns="45714" anchor="ctr"/>
          <a:lstStyle>
            <a:lvl1pPr defTabSz="965200">
              <a:spcBef>
                <a:spcPct val="30000"/>
              </a:spcBef>
              <a:defRPr sz="1200">
                <a:solidFill>
                  <a:schemeClr val="tx1"/>
                </a:solidFill>
                <a:latin typeface="Arial" charset="0"/>
              </a:defRPr>
            </a:lvl1pPr>
            <a:lvl2pPr marL="742950" indent="-285750" defTabSz="965200">
              <a:spcBef>
                <a:spcPct val="30000"/>
              </a:spcBef>
              <a:defRPr sz="1200">
                <a:solidFill>
                  <a:schemeClr val="tx1"/>
                </a:solidFill>
                <a:latin typeface="Arial" charset="0"/>
              </a:defRPr>
            </a:lvl2pPr>
            <a:lvl3pPr marL="1143000" indent="-228600" defTabSz="965200">
              <a:spcBef>
                <a:spcPct val="30000"/>
              </a:spcBef>
              <a:defRPr sz="1200">
                <a:solidFill>
                  <a:schemeClr val="tx1"/>
                </a:solidFill>
                <a:latin typeface="Arial" charset="0"/>
              </a:defRPr>
            </a:lvl3pPr>
            <a:lvl4pPr marL="1600200" indent="-228600" defTabSz="965200">
              <a:spcBef>
                <a:spcPct val="30000"/>
              </a:spcBef>
              <a:defRPr sz="1200">
                <a:solidFill>
                  <a:schemeClr val="tx1"/>
                </a:solidFill>
                <a:latin typeface="Arial" charset="0"/>
              </a:defRPr>
            </a:lvl4pPr>
            <a:lvl5pPr marL="2057400" indent="-228600" defTabSz="965200">
              <a:spcBef>
                <a:spcPct val="30000"/>
              </a:spcBef>
              <a:defRPr sz="1200">
                <a:solidFill>
                  <a:schemeClr val="tx1"/>
                </a:solidFill>
                <a:latin typeface="Arial" charset="0"/>
              </a:defRPr>
            </a:lvl5pPr>
            <a:lvl6pPr marL="2514600" indent="-228600" defTabSz="965200" eaLnBrk="0" fontAlgn="base" hangingPunct="0">
              <a:spcBef>
                <a:spcPct val="30000"/>
              </a:spcBef>
              <a:spcAft>
                <a:spcPct val="0"/>
              </a:spcAft>
              <a:defRPr sz="1200">
                <a:solidFill>
                  <a:schemeClr val="tx1"/>
                </a:solidFill>
                <a:latin typeface="Arial" charset="0"/>
              </a:defRPr>
            </a:lvl6pPr>
            <a:lvl7pPr marL="2971800" indent="-228600" defTabSz="965200" eaLnBrk="0" fontAlgn="base" hangingPunct="0">
              <a:spcBef>
                <a:spcPct val="30000"/>
              </a:spcBef>
              <a:spcAft>
                <a:spcPct val="0"/>
              </a:spcAft>
              <a:defRPr sz="1200">
                <a:solidFill>
                  <a:schemeClr val="tx1"/>
                </a:solidFill>
                <a:latin typeface="Arial" charset="0"/>
              </a:defRPr>
            </a:lvl7pPr>
            <a:lvl8pPr marL="3429000" indent="-228600" defTabSz="965200" eaLnBrk="0" fontAlgn="base" hangingPunct="0">
              <a:spcBef>
                <a:spcPct val="30000"/>
              </a:spcBef>
              <a:spcAft>
                <a:spcPct val="0"/>
              </a:spcAft>
              <a:defRPr sz="1200">
                <a:solidFill>
                  <a:schemeClr val="tx1"/>
                </a:solidFill>
                <a:latin typeface="Arial" charset="0"/>
              </a:defRPr>
            </a:lvl8pPr>
            <a:lvl9pPr marL="3886200" indent="-228600" defTabSz="965200" eaLnBrk="0" fontAlgn="base" hangingPunct="0">
              <a:spcBef>
                <a:spcPct val="30000"/>
              </a:spcBef>
              <a:spcAft>
                <a:spcPct val="0"/>
              </a:spcAft>
              <a:defRPr sz="1200">
                <a:solidFill>
                  <a:schemeClr val="tx1"/>
                </a:solidFill>
                <a:latin typeface="Arial" charset="0"/>
              </a:defRPr>
            </a:lvl9pPr>
          </a:lstStyle>
          <a:p>
            <a:pPr algn="ctr" fontAlgn="base">
              <a:spcBef>
                <a:spcPct val="0"/>
              </a:spcBef>
              <a:spcAft>
                <a:spcPct val="0"/>
              </a:spcAft>
            </a:pPr>
            <a:endParaRPr lang="es-CO" altLang="es-CO" sz="1800">
              <a:solidFill>
                <a:prstClr val="black"/>
              </a:solidFill>
            </a:endParaRPr>
          </a:p>
        </p:txBody>
      </p:sp>
      <p:sp>
        <p:nvSpPr>
          <p:cNvPr id="30731" name="Rectangle 10"/>
          <p:cNvSpPr>
            <a:spLocks noGrp="1" noRot="1" noChangeAspect="1" noChangeArrowheads="1" noTextEdit="1"/>
          </p:cNvSpPr>
          <p:nvPr>
            <p:ph type="sldImg"/>
          </p:nvPr>
        </p:nvSpPr>
        <p:spPr>
          <a:xfrm>
            <a:off x="1158875" y="692150"/>
            <a:ext cx="4551363" cy="3414713"/>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A26E874D-326B-4D86-80FB-5C6B3A6FDCFE}"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26511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79B0AB0B-84D0-4D8F-BFD6-95DE5C357D4D}"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7430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345861F-1E43-4928-8C89-FD87BCE7FC82}"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629523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D5C81A0B-8755-458B-A546-F270559D2B03}"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D12E5CC-B8C1-4A66-B64A-CB61CDE2C416}" type="slidenum">
              <a:rPr lang="es-CO" altLang="es-CO"/>
              <a:pPr>
                <a:defRPr/>
              </a:pPr>
              <a:t>‹Nº›</a:t>
            </a:fld>
            <a:endParaRPr lang="es-CO" altLang="es-CO"/>
          </a:p>
        </p:txBody>
      </p:sp>
    </p:spTree>
    <p:extLst>
      <p:ext uri="{BB962C8B-B14F-4D97-AF65-F5344CB8AC3E}">
        <p14:creationId xmlns:p14="http://schemas.microsoft.com/office/powerpoint/2010/main" val="126003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52B412A4-DD7E-4E14-8395-210E49C86918}"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FFE2D36-B494-47E2-9712-D6DE72CFAA01}" type="slidenum">
              <a:rPr lang="es-CO" altLang="es-CO"/>
              <a:pPr>
                <a:defRPr/>
              </a:pPr>
              <a:t>‹Nº›</a:t>
            </a:fld>
            <a:endParaRPr lang="es-CO" altLang="es-CO"/>
          </a:p>
        </p:txBody>
      </p:sp>
    </p:spTree>
    <p:extLst>
      <p:ext uri="{BB962C8B-B14F-4D97-AF65-F5344CB8AC3E}">
        <p14:creationId xmlns:p14="http://schemas.microsoft.com/office/powerpoint/2010/main" val="1280898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7754AEC-1FEE-41C6-A8C1-A99E698C5568}"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C1730AAB-1FC8-4DEB-8F30-0D9CE8DB4930}" type="slidenum">
              <a:rPr lang="es-CO" altLang="es-CO"/>
              <a:pPr>
                <a:defRPr/>
              </a:pPr>
              <a:t>‹Nº›</a:t>
            </a:fld>
            <a:endParaRPr lang="es-CO" altLang="es-CO"/>
          </a:p>
        </p:txBody>
      </p:sp>
    </p:spTree>
    <p:extLst>
      <p:ext uri="{BB962C8B-B14F-4D97-AF65-F5344CB8AC3E}">
        <p14:creationId xmlns:p14="http://schemas.microsoft.com/office/powerpoint/2010/main" val="835760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3 Marcador de fecha"/>
          <p:cNvSpPr>
            <a:spLocks noGrp="1"/>
          </p:cNvSpPr>
          <p:nvPr>
            <p:ph type="dt" sz="half" idx="10"/>
          </p:nvPr>
        </p:nvSpPr>
        <p:spPr/>
        <p:txBody>
          <a:bodyPr/>
          <a:lstStyle>
            <a:lvl1pPr>
              <a:defRPr/>
            </a:lvl1pPr>
          </a:lstStyle>
          <a:p>
            <a:pPr>
              <a:defRPr/>
            </a:pPr>
            <a:fld id="{8265C05A-CC84-4858-8C8F-A3545A17E65D}" type="datetime1">
              <a:rPr lang="es-CO">
                <a:solidFill>
                  <a:prstClr val="black">
                    <a:tint val="75000"/>
                  </a:prstClr>
                </a:solidFill>
              </a:rPr>
              <a:pPr>
                <a:defRPr/>
              </a:pPr>
              <a:t>14/01/2019</a:t>
            </a:fld>
            <a:endParaRPr lang="es-CO"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71BD488-E8B6-4B85-872D-F1B31903DC3C}" type="slidenum">
              <a:rPr lang="es-CO" altLang="es-CO"/>
              <a:pPr>
                <a:defRPr/>
              </a:pPr>
              <a:t>‹Nº›</a:t>
            </a:fld>
            <a:endParaRPr lang="es-CO" altLang="es-CO"/>
          </a:p>
        </p:txBody>
      </p:sp>
    </p:spTree>
    <p:extLst>
      <p:ext uri="{BB962C8B-B14F-4D97-AF65-F5344CB8AC3E}">
        <p14:creationId xmlns:p14="http://schemas.microsoft.com/office/powerpoint/2010/main" val="3260857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3 Marcador de fecha"/>
          <p:cNvSpPr>
            <a:spLocks noGrp="1"/>
          </p:cNvSpPr>
          <p:nvPr>
            <p:ph type="dt" sz="half" idx="10"/>
          </p:nvPr>
        </p:nvSpPr>
        <p:spPr/>
        <p:txBody>
          <a:bodyPr/>
          <a:lstStyle>
            <a:lvl1pPr>
              <a:defRPr/>
            </a:lvl1pPr>
          </a:lstStyle>
          <a:p>
            <a:pPr>
              <a:defRPr/>
            </a:pPr>
            <a:fld id="{5D8553DB-9DB6-4DB1-ABB2-28A11B888931}" type="datetime1">
              <a:rPr lang="es-CO">
                <a:solidFill>
                  <a:prstClr val="black">
                    <a:tint val="75000"/>
                  </a:prstClr>
                </a:solidFill>
              </a:rPr>
              <a:pPr>
                <a:defRPr/>
              </a:pPr>
              <a:t>14/01/2019</a:t>
            </a:fld>
            <a:endParaRPr lang="es-CO" dirty="0">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8AF6A0AF-D25F-4914-B437-0769B1FAA312}" type="slidenum">
              <a:rPr lang="es-CO" altLang="es-CO"/>
              <a:pPr>
                <a:defRPr/>
              </a:pPr>
              <a:t>‹Nº›</a:t>
            </a:fld>
            <a:endParaRPr lang="es-CO" altLang="es-CO"/>
          </a:p>
        </p:txBody>
      </p:sp>
    </p:spTree>
    <p:extLst>
      <p:ext uri="{BB962C8B-B14F-4D97-AF65-F5344CB8AC3E}">
        <p14:creationId xmlns:p14="http://schemas.microsoft.com/office/powerpoint/2010/main" val="2187919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DB023D33-9718-4A6E-8D83-9E089D438C9B}" type="datetime1">
              <a:rPr lang="es-CO">
                <a:solidFill>
                  <a:prstClr val="black">
                    <a:tint val="75000"/>
                  </a:prstClr>
                </a:solidFill>
              </a:rPr>
              <a:pPr>
                <a:defRPr/>
              </a:pPr>
              <a:t>14/01/2019</a:t>
            </a:fld>
            <a:endParaRPr lang="es-CO" dirty="0">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F04090BA-78FA-4E43-897C-0EEFEB22C0E2}" type="slidenum">
              <a:rPr lang="es-CO" altLang="es-CO"/>
              <a:pPr>
                <a:defRPr/>
              </a:pPr>
              <a:t>‹Nº›</a:t>
            </a:fld>
            <a:endParaRPr lang="es-CO" altLang="es-CO"/>
          </a:p>
        </p:txBody>
      </p:sp>
    </p:spTree>
    <p:extLst>
      <p:ext uri="{BB962C8B-B14F-4D97-AF65-F5344CB8AC3E}">
        <p14:creationId xmlns:p14="http://schemas.microsoft.com/office/powerpoint/2010/main" val="400731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CC2B4C9D-8549-4AFF-826F-6AA6008481AF}" type="datetime1">
              <a:rPr lang="es-CO">
                <a:solidFill>
                  <a:prstClr val="black">
                    <a:tint val="75000"/>
                  </a:prstClr>
                </a:solidFill>
              </a:rPr>
              <a:pPr>
                <a:defRPr/>
              </a:pPr>
              <a:t>14/01/2019</a:t>
            </a:fld>
            <a:endParaRPr lang="es-CO" dirty="0">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45854753-5504-4D99-9A97-C42E53FA5584}" type="slidenum">
              <a:rPr lang="es-CO" altLang="es-CO"/>
              <a:pPr>
                <a:defRPr/>
              </a:pPr>
              <a:t>‹Nº›</a:t>
            </a:fld>
            <a:endParaRPr lang="es-CO" altLang="es-CO"/>
          </a:p>
        </p:txBody>
      </p:sp>
    </p:spTree>
    <p:extLst>
      <p:ext uri="{BB962C8B-B14F-4D97-AF65-F5344CB8AC3E}">
        <p14:creationId xmlns:p14="http://schemas.microsoft.com/office/powerpoint/2010/main" val="743210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C7AFF3C-FF7F-44A9-9A4F-B1D592A7D09B}" type="datetime1">
              <a:rPr lang="es-CO">
                <a:solidFill>
                  <a:prstClr val="black">
                    <a:tint val="75000"/>
                  </a:prstClr>
                </a:solidFill>
              </a:rPr>
              <a:pPr>
                <a:defRPr/>
              </a:pPr>
              <a:t>14/01/2019</a:t>
            </a:fld>
            <a:endParaRPr lang="es-CO"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6A41BA4C-6E3C-407C-A369-4605F184E676}" type="slidenum">
              <a:rPr lang="es-CO" altLang="es-CO"/>
              <a:pPr>
                <a:defRPr/>
              </a:pPr>
              <a:t>‹Nº›</a:t>
            </a:fld>
            <a:endParaRPr lang="es-CO" altLang="es-CO"/>
          </a:p>
        </p:txBody>
      </p:sp>
    </p:spTree>
    <p:extLst>
      <p:ext uri="{BB962C8B-B14F-4D97-AF65-F5344CB8AC3E}">
        <p14:creationId xmlns:p14="http://schemas.microsoft.com/office/powerpoint/2010/main" val="151358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06D0CD2-C303-4A3C-882F-05D338A978E1}"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055856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446103E-59EF-4D8D-8F1C-E8BE3E4A68DB}" type="datetime1">
              <a:rPr lang="es-CO">
                <a:solidFill>
                  <a:prstClr val="black">
                    <a:tint val="75000"/>
                  </a:prstClr>
                </a:solidFill>
              </a:rPr>
              <a:pPr>
                <a:defRPr/>
              </a:pPr>
              <a:t>14/01/2019</a:t>
            </a:fld>
            <a:endParaRPr lang="es-CO"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95EE1E5-EF64-465D-B14C-7F006FFCE636}" type="slidenum">
              <a:rPr lang="es-CO" altLang="es-CO"/>
              <a:pPr>
                <a:defRPr/>
              </a:pPr>
              <a:t>‹Nº›</a:t>
            </a:fld>
            <a:endParaRPr lang="es-CO" altLang="es-CO"/>
          </a:p>
        </p:txBody>
      </p:sp>
    </p:spTree>
    <p:extLst>
      <p:ext uri="{BB962C8B-B14F-4D97-AF65-F5344CB8AC3E}">
        <p14:creationId xmlns:p14="http://schemas.microsoft.com/office/powerpoint/2010/main" val="3880051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DAF06E94-0ABC-4D79-8846-75DB8A40DB8D}"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8DF1329-7EBB-4894-BFB9-0CFB892693E6}" type="slidenum">
              <a:rPr lang="es-CO" altLang="es-CO"/>
              <a:pPr>
                <a:defRPr/>
              </a:pPr>
              <a:t>‹Nº›</a:t>
            </a:fld>
            <a:endParaRPr lang="es-CO" altLang="es-CO"/>
          </a:p>
        </p:txBody>
      </p:sp>
    </p:spTree>
    <p:extLst>
      <p:ext uri="{BB962C8B-B14F-4D97-AF65-F5344CB8AC3E}">
        <p14:creationId xmlns:p14="http://schemas.microsoft.com/office/powerpoint/2010/main" val="2493486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EE6D43ED-3B02-4E45-9ABC-7C8F0C0216BF}"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948244B-F48C-467F-995D-BB1D678AF9EA}" type="slidenum">
              <a:rPr lang="es-CO" altLang="es-CO"/>
              <a:pPr>
                <a:defRPr/>
              </a:pPr>
              <a:t>‹Nº›</a:t>
            </a:fld>
            <a:endParaRPr lang="es-CO" altLang="es-CO"/>
          </a:p>
        </p:txBody>
      </p:sp>
    </p:spTree>
    <p:extLst>
      <p:ext uri="{BB962C8B-B14F-4D97-AF65-F5344CB8AC3E}">
        <p14:creationId xmlns:p14="http://schemas.microsoft.com/office/powerpoint/2010/main" val="2544798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B3D290DA-D042-4294-94FF-596C4E52748C}"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BB1BCB13-CE54-48F2-A00E-C8EE2B66BE90}" type="slidenum">
              <a:rPr lang="es-CO" altLang="es-CO"/>
              <a:pPr>
                <a:defRPr/>
              </a:pPr>
              <a:t>‹Nº›</a:t>
            </a:fld>
            <a:endParaRPr lang="es-CO" altLang="es-CO"/>
          </a:p>
        </p:txBody>
      </p:sp>
    </p:spTree>
    <p:extLst>
      <p:ext uri="{BB962C8B-B14F-4D97-AF65-F5344CB8AC3E}">
        <p14:creationId xmlns:p14="http://schemas.microsoft.com/office/powerpoint/2010/main" val="2399293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5BFF0A99-EB17-4987-AACD-9523AA5C9D4B}"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D18C56E-4C26-4130-A650-ACC92BDC5832}" type="slidenum">
              <a:rPr lang="es-CO" altLang="es-CO"/>
              <a:pPr>
                <a:defRPr/>
              </a:pPr>
              <a:t>‹Nº›</a:t>
            </a:fld>
            <a:endParaRPr lang="es-CO" altLang="es-CO"/>
          </a:p>
        </p:txBody>
      </p:sp>
    </p:spTree>
    <p:extLst>
      <p:ext uri="{BB962C8B-B14F-4D97-AF65-F5344CB8AC3E}">
        <p14:creationId xmlns:p14="http://schemas.microsoft.com/office/powerpoint/2010/main" val="234161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21D12B4-F4E6-4AC2-A2C1-04DFCA217D38}"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779468C-E4B8-4B02-B90D-2551ADA57669}" type="slidenum">
              <a:rPr lang="es-CO" altLang="es-CO"/>
              <a:pPr>
                <a:defRPr/>
              </a:pPr>
              <a:t>‹Nº›</a:t>
            </a:fld>
            <a:endParaRPr lang="es-CO" altLang="es-CO"/>
          </a:p>
        </p:txBody>
      </p:sp>
    </p:spTree>
    <p:extLst>
      <p:ext uri="{BB962C8B-B14F-4D97-AF65-F5344CB8AC3E}">
        <p14:creationId xmlns:p14="http://schemas.microsoft.com/office/powerpoint/2010/main" val="3166579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3 Marcador de fecha"/>
          <p:cNvSpPr>
            <a:spLocks noGrp="1"/>
          </p:cNvSpPr>
          <p:nvPr>
            <p:ph type="dt" sz="half" idx="10"/>
          </p:nvPr>
        </p:nvSpPr>
        <p:spPr/>
        <p:txBody>
          <a:bodyPr/>
          <a:lstStyle>
            <a:lvl1pPr>
              <a:defRPr/>
            </a:lvl1pPr>
          </a:lstStyle>
          <a:p>
            <a:pPr>
              <a:defRPr/>
            </a:pPr>
            <a:fld id="{91D78494-029E-4993-8963-008225ECCA03}" type="datetime1">
              <a:rPr lang="es-CO">
                <a:solidFill>
                  <a:prstClr val="black">
                    <a:tint val="75000"/>
                  </a:prstClr>
                </a:solidFill>
              </a:rPr>
              <a:pPr>
                <a:defRPr/>
              </a:pPr>
              <a:t>14/01/2019</a:t>
            </a:fld>
            <a:endParaRPr lang="es-CO"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9816D66-574A-4B4D-B6DB-8BBED7A195E4}" type="slidenum">
              <a:rPr lang="es-CO" altLang="es-CO"/>
              <a:pPr>
                <a:defRPr/>
              </a:pPr>
              <a:t>‹Nº›</a:t>
            </a:fld>
            <a:endParaRPr lang="es-CO" altLang="es-CO"/>
          </a:p>
        </p:txBody>
      </p:sp>
    </p:spTree>
    <p:extLst>
      <p:ext uri="{BB962C8B-B14F-4D97-AF65-F5344CB8AC3E}">
        <p14:creationId xmlns:p14="http://schemas.microsoft.com/office/powerpoint/2010/main" val="37956808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3 Marcador de fecha"/>
          <p:cNvSpPr>
            <a:spLocks noGrp="1"/>
          </p:cNvSpPr>
          <p:nvPr>
            <p:ph type="dt" sz="half" idx="10"/>
          </p:nvPr>
        </p:nvSpPr>
        <p:spPr/>
        <p:txBody>
          <a:bodyPr/>
          <a:lstStyle>
            <a:lvl1pPr>
              <a:defRPr/>
            </a:lvl1pPr>
          </a:lstStyle>
          <a:p>
            <a:pPr>
              <a:defRPr/>
            </a:pPr>
            <a:fld id="{836752AD-73CA-4658-83F0-F326A4490175}" type="datetime1">
              <a:rPr lang="es-CO">
                <a:solidFill>
                  <a:prstClr val="black">
                    <a:tint val="75000"/>
                  </a:prstClr>
                </a:solidFill>
              </a:rPr>
              <a:pPr>
                <a:defRPr/>
              </a:pPr>
              <a:t>14/01/2019</a:t>
            </a:fld>
            <a:endParaRPr lang="es-CO" dirty="0">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D74F962F-48DC-4F36-A640-D2E7683A35E7}" type="slidenum">
              <a:rPr lang="es-CO" altLang="es-CO"/>
              <a:pPr>
                <a:defRPr/>
              </a:pPr>
              <a:t>‹Nº›</a:t>
            </a:fld>
            <a:endParaRPr lang="es-CO" altLang="es-CO"/>
          </a:p>
        </p:txBody>
      </p:sp>
    </p:spTree>
    <p:extLst>
      <p:ext uri="{BB962C8B-B14F-4D97-AF65-F5344CB8AC3E}">
        <p14:creationId xmlns:p14="http://schemas.microsoft.com/office/powerpoint/2010/main" val="2974752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6C4903F7-A142-4D17-A9DF-14EEA699E4DF}" type="datetime1">
              <a:rPr lang="es-CO">
                <a:solidFill>
                  <a:prstClr val="black">
                    <a:tint val="75000"/>
                  </a:prstClr>
                </a:solidFill>
              </a:rPr>
              <a:pPr>
                <a:defRPr/>
              </a:pPr>
              <a:t>14/01/2019</a:t>
            </a:fld>
            <a:endParaRPr lang="es-CO" dirty="0">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7919B8D0-26BC-4159-8211-876412189685}" type="slidenum">
              <a:rPr lang="es-CO" altLang="es-CO"/>
              <a:pPr>
                <a:defRPr/>
              </a:pPr>
              <a:t>‹Nº›</a:t>
            </a:fld>
            <a:endParaRPr lang="es-CO" altLang="es-CO"/>
          </a:p>
        </p:txBody>
      </p:sp>
    </p:spTree>
    <p:extLst>
      <p:ext uri="{BB962C8B-B14F-4D97-AF65-F5344CB8AC3E}">
        <p14:creationId xmlns:p14="http://schemas.microsoft.com/office/powerpoint/2010/main" val="9977786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3D210C1-1510-489F-AD17-7CC1AE81DDE0}" type="datetime1">
              <a:rPr lang="es-CO">
                <a:solidFill>
                  <a:prstClr val="black">
                    <a:tint val="75000"/>
                  </a:prstClr>
                </a:solidFill>
              </a:rPr>
              <a:pPr>
                <a:defRPr/>
              </a:pPr>
              <a:t>14/01/2019</a:t>
            </a:fld>
            <a:endParaRPr lang="es-CO" dirty="0">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83FDD1D0-49E3-4D27-ACFE-90922AEE13E3}" type="slidenum">
              <a:rPr lang="es-CO" altLang="es-CO"/>
              <a:pPr>
                <a:defRPr/>
              </a:pPr>
              <a:t>‹Nº›</a:t>
            </a:fld>
            <a:endParaRPr lang="es-CO" altLang="es-CO"/>
          </a:p>
        </p:txBody>
      </p:sp>
    </p:spTree>
    <p:extLst>
      <p:ext uri="{BB962C8B-B14F-4D97-AF65-F5344CB8AC3E}">
        <p14:creationId xmlns:p14="http://schemas.microsoft.com/office/powerpoint/2010/main" val="333897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C6ECE96-217F-422C-BA35-6BA5C8D0AC82}"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6196977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D9908A4-E143-4242-A3E0-274AF4F8E9D0}" type="datetime1">
              <a:rPr lang="es-CO">
                <a:solidFill>
                  <a:prstClr val="black">
                    <a:tint val="75000"/>
                  </a:prstClr>
                </a:solidFill>
              </a:rPr>
              <a:pPr>
                <a:defRPr/>
              </a:pPr>
              <a:t>14/01/2019</a:t>
            </a:fld>
            <a:endParaRPr lang="es-CO"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45CB3061-9733-427C-91B5-52BF71D36174}" type="slidenum">
              <a:rPr lang="es-CO" altLang="es-CO"/>
              <a:pPr>
                <a:defRPr/>
              </a:pPr>
              <a:t>‹Nº›</a:t>
            </a:fld>
            <a:endParaRPr lang="es-CO" altLang="es-CO"/>
          </a:p>
        </p:txBody>
      </p:sp>
    </p:spTree>
    <p:extLst>
      <p:ext uri="{BB962C8B-B14F-4D97-AF65-F5344CB8AC3E}">
        <p14:creationId xmlns:p14="http://schemas.microsoft.com/office/powerpoint/2010/main" val="2989936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2626CC7-496D-4E85-A870-E81DE9856B15}" type="datetime1">
              <a:rPr lang="es-CO">
                <a:solidFill>
                  <a:prstClr val="black">
                    <a:tint val="75000"/>
                  </a:prstClr>
                </a:solidFill>
              </a:rPr>
              <a:pPr>
                <a:defRPr/>
              </a:pPr>
              <a:t>14/01/2019</a:t>
            </a:fld>
            <a:endParaRPr lang="es-CO" dirty="0">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9E5E8D65-9461-47F6-B2C7-21409E900F85}" type="slidenum">
              <a:rPr lang="es-CO" altLang="es-CO"/>
              <a:pPr>
                <a:defRPr/>
              </a:pPr>
              <a:t>‹Nº›</a:t>
            </a:fld>
            <a:endParaRPr lang="es-CO" altLang="es-CO"/>
          </a:p>
        </p:txBody>
      </p:sp>
    </p:spTree>
    <p:extLst>
      <p:ext uri="{BB962C8B-B14F-4D97-AF65-F5344CB8AC3E}">
        <p14:creationId xmlns:p14="http://schemas.microsoft.com/office/powerpoint/2010/main" val="3050450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B2B4DCA8-47A0-4568-8E7E-8E4031545DC2}"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325C26F-5B88-4F0F-B65B-A81A8A847EF3}" type="slidenum">
              <a:rPr lang="es-CO" altLang="es-CO"/>
              <a:pPr>
                <a:defRPr/>
              </a:pPr>
              <a:t>‹Nº›</a:t>
            </a:fld>
            <a:endParaRPr lang="es-CO" altLang="es-CO"/>
          </a:p>
        </p:txBody>
      </p:sp>
    </p:spTree>
    <p:extLst>
      <p:ext uri="{BB962C8B-B14F-4D97-AF65-F5344CB8AC3E}">
        <p14:creationId xmlns:p14="http://schemas.microsoft.com/office/powerpoint/2010/main" val="25944597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513008C0-4E7D-44AD-A0C6-09D2052373CD}" type="datetime1">
              <a:rPr lang="es-CO">
                <a:solidFill>
                  <a:prstClr val="black">
                    <a:tint val="75000"/>
                  </a:prstClr>
                </a:solidFill>
              </a:rPr>
              <a:pPr>
                <a:def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BEE85102-EBD0-44D5-B343-04D4C397C68B}" type="slidenum">
              <a:rPr lang="es-CO" altLang="es-CO"/>
              <a:pPr>
                <a:defRPr/>
              </a:pPr>
              <a:t>‹Nº›</a:t>
            </a:fld>
            <a:endParaRPr lang="es-CO" altLang="es-CO"/>
          </a:p>
        </p:txBody>
      </p:sp>
    </p:spTree>
    <p:extLst>
      <p:ext uri="{BB962C8B-B14F-4D97-AF65-F5344CB8AC3E}">
        <p14:creationId xmlns:p14="http://schemas.microsoft.com/office/powerpoint/2010/main" val="22536249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1CC97A7F-683C-4056-A615-12A08BE35604}"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39186636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36EA19B-5D80-4081-A4BA-9ACF9FCBBADA}"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a:xfrm>
            <a:off x="2627784" y="6201568"/>
            <a:ext cx="2133600" cy="365125"/>
          </a:xfrm>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926885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3A9903-C8A7-434F-B576-F402CCDB5192}"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801931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A6421CF-70EF-4363-867C-8B0A29F99FF7}" type="datetime1">
              <a:rPr lang="es-CO" smtClean="0">
                <a:solidFill>
                  <a:prstClr val="black">
                    <a:tint val="75000"/>
                  </a:prstClr>
                </a:solidFill>
              </a:rPr>
              <a:pPr/>
              <a:t>14/01/2019</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2321431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6C7DAAE0-4A15-4236-B1D9-009AC6A1F373}" type="datetime1">
              <a:rPr lang="es-CO" smtClean="0">
                <a:solidFill>
                  <a:prstClr val="black">
                    <a:tint val="75000"/>
                  </a:prstClr>
                </a:solidFill>
              </a:rPr>
              <a:pPr/>
              <a:t>14/01/2019</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34883597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8A4932C-43CC-4743-BD38-B299DA4EE821}" type="datetime1">
              <a:rPr lang="es-CO" smtClean="0">
                <a:solidFill>
                  <a:prstClr val="black">
                    <a:tint val="75000"/>
                  </a:prstClr>
                </a:solidFill>
              </a:rPr>
              <a:pPr/>
              <a:t>14/01/2019</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869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BC275320-7027-436F-A536-17F616B0A4AC}" type="datetime1">
              <a:rPr lang="es-CO" smtClean="0">
                <a:solidFill>
                  <a:prstClr val="black">
                    <a:tint val="75000"/>
                  </a:prstClr>
                </a:solidFill>
              </a:rPr>
              <a:pPr/>
              <a:t>14/01/2019</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2728518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E63FB1-D295-498E-92F8-73EF22FFBB96}" type="datetime1">
              <a:rPr lang="es-CO" smtClean="0">
                <a:solidFill>
                  <a:prstClr val="black">
                    <a:tint val="75000"/>
                  </a:prstClr>
                </a:solidFill>
              </a:rPr>
              <a:pPr/>
              <a:t>14/01/2019</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914234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48BDB0E-B791-4933-86E1-B55E02B97541}" type="datetime1">
              <a:rPr lang="es-CO" smtClean="0">
                <a:solidFill>
                  <a:prstClr val="black">
                    <a:tint val="75000"/>
                  </a:prstClr>
                </a:solidFill>
              </a:rPr>
              <a:pPr/>
              <a:t>14/01/2019</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7250376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A497EC-D7A6-4EBB-8BDE-A79F81E796D8}" type="datetime1">
              <a:rPr lang="es-CO" smtClean="0">
                <a:solidFill>
                  <a:prstClr val="black">
                    <a:tint val="75000"/>
                  </a:prstClr>
                </a:solidFill>
              </a:rPr>
              <a:pPr/>
              <a:t>14/01/2019</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5178727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7AD99DD-F780-4EDA-956C-51794CB9045D}"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5295050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2C7FCBEC-97BD-4F97-B361-649484FE7496}"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0127198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CO" dirty="0">
              <a:solidFill>
                <a:prstClr val="black">
                  <a:tint val="75000"/>
                </a:prstClr>
              </a:solidFill>
            </a:endParaRPr>
          </a:p>
        </p:txBody>
      </p:sp>
      <p:sp>
        <p:nvSpPr>
          <p:cNvPr id="5" name="4 Marcador de pie de página"/>
          <p:cNvSpPr>
            <a:spLocks noGrp="1"/>
          </p:cNvSpPr>
          <p:nvPr>
            <p:ph type="ftr" sz="quarter" idx="11"/>
          </p:nvPr>
        </p:nvSpPr>
        <p:spPr>
          <a:xfrm>
            <a:off x="3124200" y="6356351"/>
            <a:ext cx="2895600" cy="365125"/>
          </a:xfrm>
          <a:prstGeom prst="rect">
            <a:avLst/>
          </a:prstGeom>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75920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27F1B0CA-29D6-43CE-926E-7E00B7144BC8}" type="datetime1">
              <a:rPr lang="es-CO" smtClean="0">
                <a:solidFill>
                  <a:prstClr val="black">
                    <a:tint val="75000"/>
                  </a:prstClr>
                </a:solidFill>
              </a:rPr>
              <a:pPr/>
              <a:t>14/01/2019</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34973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CF99612D-4003-491E-8F31-CB5547ADAFC4}" type="datetime1">
              <a:rPr lang="es-CO" smtClean="0">
                <a:solidFill>
                  <a:prstClr val="black">
                    <a:tint val="75000"/>
                  </a:prstClr>
                </a:solidFill>
              </a:rPr>
              <a:pPr/>
              <a:t>14/01/2019</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60781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C79D10-5DC9-42BA-9F76-195D3CBC1B15}" type="datetime1">
              <a:rPr lang="es-CO" smtClean="0">
                <a:solidFill>
                  <a:prstClr val="black">
                    <a:tint val="75000"/>
                  </a:prstClr>
                </a:solidFill>
              </a:rPr>
              <a:pPr/>
              <a:t>14/01/2019</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75286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9679BE8-8856-44E9-88B3-E31286BC4AE0}" type="datetime1">
              <a:rPr lang="es-CO" smtClean="0">
                <a:solidFill>
                  <a:prstClr val="black">
                    <a:tint val="75000"/>
                  </a:prstClr>
                </a:solidFill>
              </a:rPr>
              <a:pPr/>
              <a:t>14/01/2019</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605258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274AFDC-D604-41E1-98A9-3B3219454DEE}" type="datetime1">
              <a:rPr lang="es-CO" smtClean="0">
                <a:solidFill>
                  <a:prstClr val="black">
                    <a:tint val="75000"/>
                  </a:prstClr>
                </a:solidFill>
              </a:rPr>
              <a:pPr/>
              <a:t>14/01/2019</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94868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31E96-52CA-46CA-B041-894E7014B28F}"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2BD22-150A-4D9E-9AB7-089112A95F73}" type="slidenum">
              <a:rPr lang="es-CO" smtClean="0">
                <a:solidFill>
                  <a:prstClr val="black">
                    <a:tint val="75000"/>
                  </a:prstClr>
                </a:solidFill>
              </a:rPr>
              <a:pPr/>
              <a:t>‹Nº›</a:t>
            </a:fld>
            <a:endParaRPr lang="es-CO" dirty="0">
              <a:solidFill>
                <a:prstClr val="black">
                  <a:tint val="75000"/>
                </a:prstClr>
              </a:solidFill>
            </a:endParaRPr>
          </a:p>
        </p:txBody>
      </p:sp>
      <p:pic>
        <p:nvPicPr>
          <p:cNvPr id="9" name="8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244408" y="6093296"/>
            <a:ext cx="648072" cy="477527"/>
          </a:xfrm>
          <a:prstGeom prst="rect">
            <a:avLst/>
          </a:prstGeom>
        </p:spPr>
      </p:pic>
    </p:spTree>
    <p:extLst>
      <p:ext uri="{BB962C8B-B14F-4D97-AF65-F5344CB8AC3E}">
        <p14:creationId xmlns:p14="http://schemas.microsoft.com/office/powerpoint/2010/main" val="186391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7 Imagen"/>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a:t>Haga clic para modificar el estilo de título del patrón</a:t>
            </a:r>
            <a:endParaRPr lang="es-CO" altLang="es-CO"/>
          </a:p>
        </p:txBody>
      </p:sp>
      <p:sp>
        <p:nvSpPr>
          <p:cNvPr id="1028"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a:t>Haga clic para modificar el estilo de texto del patrón</a:t>
            </a:r>
          </a:p>
          <a:p>
            <a:pPr lvl="1"/>
            <a:r>
              <a:rPr lang="es-ES" altLang="es-CO"/>
              <a:t>Segundo nivel</a:t>
            </a:r>
          </a:p>
          <a:p>
            <a:pPr lvl="2"/>
            <a:r>
              <a:rPr lang="es-ES" altLang="es-CO"/>
              <a:t>Tercer nivel</a:t>
            </a:r>
          </a:p>
          <a:p>
            <a:pPr lvl="3"/>
            <a:r>
              <a:rPr lang="es-ES" altLang="es-CO"/>
              <a:t>Cuarto nivel</a:t>
            </a:r>
          </a:p>
          <a:p>
            <a:pPr lvl="4"/>
            <a:r>
              <a:rPr lang="es-ES" altLang="es-CO"/>
              <a:t>Quinto nivel</a:t>
            </a:r>
            <a:endParaRPr lang="es-CO" alt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eaLnBrk="0" fontAlgn="base" hangingPunct="0">
              <a:spcBef>
                <a:spcPct val="0"/>
              </a:spcBef>
              <a:spcAft>
                <a:spcPct val="0"/>
              </a:spcAft>
              <a:defRPr/>
            </a:pPr>
            <a:fld id="{ECF9A13A-557F-492D-BFEE-12A343627393}" type="datetime1">
              <a:rPr lang="es-CO" u="sng">
                <a:solidFill>
                  <a:prstClr val="black">
                    <a:tint val="75000"/>
                  </a:prstClr>
                </a:solidFill>
              </a:rPr>
              <a:pPr eaLnBrk="0" fontAlgn="base" hangingPunct="0">
                <a:spcBef>
                  <a:spcPct val="0"/>
                </a:spcBef>
                <a:spcAft>
                  <a:spcPct val="0"/>
                </a:spcAft>
                <a:defRPr/>
              </a:pPr>
              <a:t>14/01/2019</a:t>
            </a:fld>
            <a:endParaRPr lang="es-CO" u="sng"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pPr eaLnBrk="0" fontAlgn="base" hangingPunct="0">
              <a:spcBef>
                <a:spcPct val="0"/>
              </a:spcBef>
              <a:spcAft>
                <a:spcPct val="0"/>
              </a:spcAft>
              <a:defRPr/>
            </a:pPr>
            <a:endParaRPr lang="es-CO" u="sng">
              <a:solidFill>
                <a:prstClr val="black">
                  <a:tint val="75000"/>
                </a:prstClr>
              </a:solidFill>
            </a:endParaRPr>
          </a:p>
        </p:txBody>
      </p:sp>
      <p:sp>
        <p:nvSpPr>
          <p:cNvPr id="6" name="5 Marcador de número de diapositiva"/>
          <p:cNvSpPr>
            <a:spLocks noGrp="1"/>
          </p:cNvSpPr>
          <p:nvPr>
            <p:ph type="sldNum" sz="quarter" idx="4"/>
          </p:nvPr>
        </p:nvSpPr>
        <p:spPr>
          <a:xfrm>
            <a:off x="32766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pPr eaLnBrk="0" fontAlgn="base" hangingPunct="0">
              <a:spcBef>
                <a:spcPct val="0"/>
              </a:spcBef>
              <a:spcAft>
                <a:spcPct val="0"/>
              </a:spcAft>
              <a:defRPr/>
            </a:pPr>
            <a:fld id="{4A42BE3A-43F7-4A95-A03A-DD0EC18F724B}" type="slidenum">
              <a:rPr lang="es-CO" altLang="es-CO" sz="1200" u="sng">
                <a:latin typeface="Arial" charset="0"/>
              </a:rPr>
              <a:pPr eaLnBrk="0" fontAlgn="base" hangingPunct="0">
                <a:spcBef>
                  <a:spcPct val="0"/>
                </a:spcBef>
                <a:spcAft>
                  <a:spcPct val="0"/>
                </a:spcAft>
                <a:defRPr/>
              </a:pPr>
              <a:t>‹Nº›</a:t>
            </a:fld>
            <a:endParaRPr lang="es-CO" altLang="es-CO" sz="1200" u="sng">
              <a:latin typeface="Arial" charset="0"/>
            </a:endParaRPr>
          </a:p>
        </p:txBody>
      </p:sp>
      <p:pic>
        <p:nvPicPr>
          <p:cNvPr id="1032" name="8 Imagen"/>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79388" y="6191250"/>
            <a:ext cx="64928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4" descr="D:\TRABAJO\LOGOS\CABRERA\Logo para reduccion.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34125" y="6165850"/>
            <a:ext cx="270192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9015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7 Imagen"/>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a:t>Haga clic para modificar el estilo de título del patrón</a:t>
            </a:r>
            <a:endParaRPr lang="es-CO" altLang="es-CO"/>
          </a:p>
        </p:txBody>
      </p:sp>
      <p:sp>
        <p:nvSpPr>
          <p:cNvPr id="1028"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a:t>Haga clic para modificar el estilo de texto del patrón</a:t>
            </a:r>
          </a:p>
          <a:p>
            <a:pPr lvl="1"/>
            <a:r>
              <a:rPr lang="es-ES" altLang="es-CO"/>
              <a:t>Segundo nivel</a:t>
            </a:r>
          </a:p>
          <a:p>
            <a:pPr lvl="2"/>
            <a:r>
              <a:rPr lang="es-ES" altLang="es-CO"/>
              <a:t>Tercer nivel</a:t>
            </a:r>
          </a:p>
          <a:p>
            <a:pPr lvl="3"/>
            <a:r>
              <a:rPr lang="es-ES" altLang="es-CO"/>
              <a:t>Cuarto nivel</a:t>
            </a:r>
          </a:p>
          <a:p>
            <a:pPr lvl="4"/>
            <a:r>
              <a:rPr lang="es-ES" altLang="es-CO"/>
              <a:t>Quinto nivel</a:t>
            </a:r>
            <a:endParaRPr lang="es-CO" alt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eaLnBrk="0" fontAlgn="base" hangingPunct="0">
              <a:spcBef>
                <a:spcPct val="0"/>
              </a:spcBef>
              <a:spcAft>
                <a:spcPct val="0"/>
              </a:spcAft>
              <a:defRPr/>
            </a:pPr>
            <a:fld id="{5A38A830-C03D-4DE6-BC68-B36BCF3D81B4}" type="datetime1">
              <a:rPr lang="es-CO" u="sng">
                <a:solidFill>
                  <a:prstClr val="black">
                    <a:tint val="75000"/>
                  </a:prstClr>
                </a:solidFill>
              </a:rPr>
              <a:pPr eaLnBrk="0" fontAlgn="base" hangingPunct="0">
                <a:spcBef>
                  <a:spcPct val="0"/>
                </a:spcBef>
                <a:spcAft>
                  <a:spcPct val="0"/>
                </a:spcAft>
                <a:defRPr/>
              </a:pPr>
              <a:t>14/01/2019</a:t>
            </a:fld>
            <a:endParaRPr lang="es-CO" u="sng"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pPr eaLnBrk="0" fontAlgn="base" hangingPunct="0">
              <a:spcBef>
                <a:spcPct val="0"/>
              </a:spcBef>
              <a:spcAft>
                <a:spcPct val="0"/>
              </a:spcAft>
              <a:defRPr/>
            </a:pPr>
            <a:endParaRPr lang="es-CO" u="sng">
              <a:solidFill>
                <a:prstClr val="black">
                  <a:tint val="75000"/>
                </a:prstClr>
              </a:solidFill>
            </a:endParaRPr>
          </a:p>
        </p:txBody>
      </p:sp>
      <p:sp>
        <p:nvSpPr>
          <p:cNvPr id="6" name="5 Marcador de número de diapositiva"/>
          <p:cNvSpPr>
            <a:spLocks noGrp="1"/>
          </p:cNvSpPr>
          <p:nvPr>
            <p:ph type="sldNum" sz="quarter" idx="4"/>
          </p:nvPr>
        </p:nvSpPr>
        <p:spPr>
          <a:xfrm>
            <a:off x="32766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pPr eaLnBrk="0" fontAlgn="base" hangingPunct="0">
              <a:spcBef>
                <a:spcPct val="0"/>
              </a:spcBef>
              <a:spcAft>
                <a:spcPct val="0"/>
              </a:spcAft>
              <a:defRPr/>
            </a:pPr>
            <a:fld id="{A5AB628A-9304-4B73-BFB7-DEF9251C8F93}" type="slidenum">
              <a:rPr lang="es-CO" altLang="es-CO" sz="1200" u="sng">
                <a:latin typeface="Arial" charset="0"/>
              </a:rPr>
              <a:pPr eaLnBrk="0" fontAlgn="base" hangingPunct="0">
                <a:spcBef>
                  <a:spcPct val="0"/>
                </a:spcBef>
                <a:spcAft>
                  <a:spcPct val="0"/>
                </a:spcAft>
                <a:defRPr/>
              </a:pPr>
              <a:t>‹Nº›</a:t>
            </a:fld>
            <a:endParaRPr lang="es-CO" altLang="es-CO" sz="1200" u="sng">
              <a:latin typeface="Arial" charset="0"/>
            </a:endParaRPr>
          </a:p>
        </p:txBody>
      </p:sp>
      <p:pic>
        <p:nvPicPr>
          <p:cNvPr id="1032" name="8 Imagen"/>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79388" y="6191250"/>
            <a:ext cx="64928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4" descr="D:\TRABAJO\LOGOS\CABRERA\Logo para reduccion.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34125" y="6165850"/>
            <a:ext cx="270192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65565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7B72-EB27-454E-BB07-FC52239428E9}" type="datetime1">
              <a:rPr lang="es-CO" smtClean="0">
                <a:solidFill>
                  <a:prstClr val="black">
                    <a:tint val="75000"/>
                  </a:prstClr>
                </a:solidFill>
              </a:rPr>
              <a:pPr/>
              <a:t>14/01/2019</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2671355" y="6152277"/>
            <a:ext cx="2133600" cy="365125"/>
          </a:xfrm>
          <a:prstGeom prst="rect">
            <a:avLst/>
          </a:prstGeom>
        </p:spPr>
        <p:txBody>
          <a:bodyPr vert="horz" lIns="91440" tIns="45720" rIns="91440" bIns="45720" rtlCol="0" anchor="ctr"/>
          <a:lstStyle>
            <a:lvl1pPr algn="r">
              <a:defRPr sz="1200">
                <a:solidFill>
                  <a:schemeClr val="tx1"/>
                </a:solidFill>
              </a:defRPr>
            </a:lvl1pPr>
          </a:lstStyle>
          <a:p>
            <a:fld id="{4B481E87-6F9A-4D4A-8C0B-68B8E7FEE4B2}" type="slidenum">
              <a:rPr lang="es-CO" smtClean="0">
                <a:solidFill>
                  <a:prstClr val="black"/>
                </a:solidFill>
              </a:rPr>
              <a:pPr/>
              <a:t>‹Nº›</a:t>
            </a:fld>
            <a:endParaRPr lang="es-CO" dirty="0">
              <a:solidFill>
                <a:prstClr val="black"/>
              </a:solidFill>
            </a:endParaRPr>
          </a:p>
        </p:txBody>
      </p:sp>
      <p:sp>
        <p:nvSpPr>
          <p:cNvPr id="9" name="8 CuadroTexto"/>
          <p:cNvSpPr txBox="1"/>
          <p:nvPr userDrawn="1"/>
        </p:nvSpPr>
        <p:spPr>
          <a:xfrm>
            <a:off x="2977575" y="6543516"/>
            <a:ext cx="3344185" cy="246221"/>
          </a:xfrm>
          <a:prstGeom prst="rect">
            <a:avLst/>
          </a:prstGeom>
          <a:noFill/>
        </p:spPr>
        <p:txBody>
          <a:bodyPr wrap="none" rtlCol="0">
            <a:spAutoFit/>
          </a:bodyPr>
          <a:lstStyle/>
          <a:p>
            <a:r>
              <a:rPr lang="en-US" sz="1000" dirty="0">
                <a:solidFill>
                  <a:prstClr val="white">
                    <a:lumMod val="65000"/>
                  </a:prstClr>
                </a:solidFill>
              </a:rPr>
              <a:t>Associated worldwide with CPA Associates International, Inc.</a:t>
            </a:r>
            <a:endParaRPr lang="es-CO" sz="1000" dirty="0">
              <a:solidFill>
                <a:prstClr val="white">
                  <a:lumMod val="65000"/>
                </a:prstClr>
              </a:solidFill>
            </a:endParaRPr>
          </a:p>
        </p:txBody>
      </p:sp>
      <p:pic>
        <p:nvPicPr>
          <p:cNvPr id="11" name="Picture 4" descr="D:\TRABAJO\LOGOS\CABRERA\Logo para reduccion.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pic>
        <p:nvPicPr>
          <p:cNvPr id="12" name="8 Imagen"/>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1520" y="6212353"/>
            <a:ext cx="648072" cy="477527"/>
          </a:xfrm>
          <a:prstGeom prst="rect">
            <a:avLst/>
          </a:prstGeom>
        </p:spPr>
      </p:pic>
    </p:spTree>
    <p:extLst>
      <p:ext uri="{BB962C8B-B14F-4D97-AF65-F5344CB8AC3E}">
        <p14:creationId xmlns:p14="http://schemas.microsoft.com/office/powerpoint/2010/main" val="27984343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2420888"/>
            <a:ext cx="5773563" cy="1405111"/>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4420884"/>
            <a:ext cx="8195426" cy="736308"/>
          </a:xfrm>
          <a:prstGeom prst="rect">
            <a:avLst/>
          </a:prstGeom>
        </p:spPr>
      </p:pic>
    </p:spTree>
    <p:extLst>
      <p:ext uri="{BB962C8B-B14F-4D97-AF65-F5344CB8AC3E}">
        <p14:creationId xmlns:p14="http://schemas.microsoft.com/office/powerpoint/2010/main" val="20442241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2671355" y="6237312"/>
            <a:ext cx="2133600" cy="365125"/>
          </a:xfrm>
        </p:spPr>
        <p:txBody>
          <a:bodyPr/>
          <a:lstStyle/>
          <a:p>
            <a:fld id="{4B481E87-6F9A-4D4A-8C0B-68B8E7FEE4B2}" type="slidenum">
              <a:rPr lang="es-CO" smtClean="0">
                <a:solidFill>
                  <a:prstClr val="black"/>
                </a:solidFill>
              </a:rPr>
              <a:pPr/>
              <a:t>10</a:t>
            </a:fld>
            <a:endParaRPr lang="es-CO" dirty="0">
              <a:solidFill>
                <a:prstClr val="black"/>
              </a:solidFill>
            </a:endParaRPr>
          </a:p>
        </p:txBody>
      </p:sp>
      <p:sp>
        <p:nvSpPr>
          <p:cNvPr id="4" name="Rectangle 3"/>
          <p:cNvSpPr>
            <a:spLocks noChangeArrowheads="1"/>
          </p:cNvSpPr>
          <p:nvPr/>
        </p:nvSpPr>
        <p:spPr bwMode="auto">
          <a:xfrm>
            <a:off x="107504" y="688106"/>
            <a:ext cx="8856662" cy="5837238"/>
          </a:xfrm>
          <a:prstGeom prst="rect">
            <a:avLst/>
          </a:prstGeom>
          <a:noFill/>
          <a:ln w="9525">
            <a:noFill/>
            <a:miter lim="800000"/>
            <a:headEnd/>
            <a:tailEnd/>
          </a:ln>
        </p:spPr>
        <p:txBody>
          <a:bodyPr/>
          <a:lstStyle/>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Ingresos operacionales: </a:t>
            </a:r>
            <a:r>
              <a:rPr lang="es-ES" sz="1200" dirty="0">
                <a:solidFill>
                  <a:srgbClr val="000000"/>
                </a:solidFill>
                <a:latin typeface="Arial" panose="020B0604020202020204" pitchFamily="34" charset="0"/>
                <a:cs typeface="Arial" panose="020B0604020202020204" pitchFamily="34" charset="0"/>
              </a:rPr>
              <a:t>Con una variación positiva del 4% en comparación con el mismo periodo del año anterior, este incremento en la cuenta de Ingresos por Actividades de Servicios Comunitarios, corresponde a un aumento por concepto de Registro Mercantil en el año 2018.</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Gastos administrativos: </a:t>
            </a:r>
            <a:r>
              <a:rPr lang="es-ES" sz="1200" dirty="0">
                <a:solidFill>
                  <a:srgbClr val="000000"/>
                </a:solidFill>
                <a:latin typeface="Arial" panose="020B0604020202020204" pitchFamily="34" charset="0"/>
                <a:cs typeface="Arial" panose="020B0604020202020204" pitchFamily="34" charset="0"/>
              </a:rPr>
              <a:t>En comparación con el mismo periodo del año anterior, esta cuenta presenta una variación positiva del 10%, y esta representada por los siguientes rubros:</a:t>
            </a:r>
          </a:p>
          <a:p>
            <a:pPr marL="171450" indent="-171450" algn="just" fontAlgn="base">
              <a:lnSpc>
                <a:spcPct val="98000"/>
              </a:lnSpc>
              <a:buFont typeface="Arial" panose="020B0604020202020204" pitchFamily="34" charset="0"/>
              <a:buChar char="•"/>
              <a:defRPr/>
            </a:pPr>
            <a:endParaRPr lang="es-ES" sz="1200" dirty="0">
              <a:solidFill>
                <a:srgbClr val="000000"/>
              </a:solidFill>
              <a:latin typeface="Arial" panose="020B0604020202020204" pitchFamily="34" charset="0"/>
              <a:cs typeface="Arial" panose="020B0604020202020204" pitchFamily="34" charset="0"/>
            </a:endParaRP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Gastos de persona</a:t>
            </a:r>
            <a:r>
              <a:rPr lang="es-ES" sz="1200" dirty="0">
                <a:solidFill>
                  <a:srgbClr val="000000"/>
                </a:solidFill>
                <a:latin typeface="Arial" panose="020B0604020202020204" pitchFamily="34" charset="0"/>
                <a:cs typeface="Arial" panose="020B0604020202020204" pitchFamily="34" charset="0"/>
              </a:rPr>
              <a:t>l, con un aumento del 11% con respecto al periodo anterior, por el bono de productividad que fue mayor al del año anterior, y por ingresos de personal nuevo. </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Honorarios</a:t>
            </a:r>
            <a:r>
              <a:rPr lang="es-ES" sz="1200" dirty="0">
                <a:solidFill>
                  <a:srgbClr val="000000"/>
                </a:solidFill>
                <a:latin typeface="Arial" panose="020B0604020202020204" pitchFamily="34" charset="0"/>
                <a:cs typeface="Arial" panose="020B0604020202020204" pitchFamily="34" charset="0"/>
              </a:rPr>
              <a:t>, con un  aumento del 94% respecto al año anterior, debido a pagos realizados a desarrolladores de aplicativos de uso interno de la empresa. </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Impuestos,</a:t>
            </a:r>
            <a:r>
              <a:rPr lang="es-ES" sz="1200" dirty="0">
                <a:solidFill>
                  <a:srgbClr val="000000"/>
                </a:solidFill>
                <a:latin typeface="Arial" panose="020B0604020202020204" pitchFamily="34" charset="0"/>
                <a:cs typeface="Arial" panose="020B0604020202020204" pitchFamily="34" charset="0"/>
              </a:rPr>
              <a:t> con una disminución del 54% con respecto al año pasado, corresponde a que en este periodo, los impuestos no descontables se están cargando directamente a su gasto correspondiente.</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Arrendamientos,</a:t>
            </a:r>
            <a:r>
              <a:rPr lang="es-ES" sz="1200" dirty="0">
                <a:solidFill>
                  <a:srgbClr val="000000"/>
                </a:solidFill>
                <a:latin typeface="Arial" panose="020B0604020202020204" pitchFamily="34" charset="0"/>
                <a:cs typeface="Arial" panose="020B0604020202020204" pitchFamily="34" charset="0"/>
              </a:rPr>
              <a:t> con un aumento del 20% con respecto al año anterior, esto debido al alquiler de servidores nuevos. </a:t>
            </a:r>
            <a:r>
              <a:rPr lang="es-ES" sz="1200" u="sng" dirty="0">
                <a:solidFill>
                  <a:srgbClr val="000000"/>
                </a:solidFill>
                <a:latin typeface="Arial" panose="020B0604020202020204" pitchFamily="34" charset="0"/>
                <a:cs typeface="Arial" panose="020B0604020202020204" pitchFamily="34" charset="0"/>
              </a:rPr>
              <a:t>Contribuciones y afiliaciones,</a:t>
            </a:r>
            <a:r>
              <a:rPr lang="es-ES" sz="1200" dirty="0">
                <a:solidFill>
                  <a:srgbClr val="000000"/>
                </a:solidFill>
                <a:latin typeface="Arial" panose="020B0604020202020204" pitchFamily="34" charset="0"/>
                <a:cs typeface="Arial" panose="020B0604020202020204" pitchFamily="34" charset="0"/>
              </a:rPr>
              <a:t> con un aumento del 32% respecto al año anterior, correspondiente a pagos de aportes de convenios a programas realizados.</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Servicios,</a:t>
            </a:r>
            <a:r>
              <a:rPr lang="es-ES" sz="1200" dirty="0">
                <a:solidFill>
                  <a:srgbClr val="000000"/>
                </a:solidFill>
                <a:latin typeface="Arial" panose="020B0604020202020204" pitchFamily="34" charset="0"/>
                <a:cs typeface="Arial" panose="020B0604020202020204" pitchFamily="34" charset="0"/>
              </a:rPr>
              <a:t> con un incremento del 8% con respecto al año anterior, éste corresponde a gastos del </a:t>
            </a:r>
            <a:r>
              <a:rPr lang="es-ES" sz="1200" dirty="0" err="1">
                <a:solidFill>
                  <a:srgbClr val="000000"/>
                </a:solidFill>
                <a:latin typeface="Arial" panose="020B0604020202020204" pitchFamily="34" charset="0"/>
                <a:cs typeface="Arial" panose="020B0604020202020204" pitchFamily="34" charset="0"/>
              </a:rPr>
              <a:t>Call</a:t>
            </a:r>
            <a:r>
              <a:rPr lang="es-ES" sz="1200" dirty="0">
                <a:solidFill>
                  <a:srgbClr val="000000"/>
                </a:solidFill>
                <a:latin typeface="Arial" panose="020B0604020202020204" pitchFamily="34" charset="0"/>
                <a:cs typeface="Arial" panose="020B0604020202020204" pitchFamily="34" charset="0"/>
              </a:rPr>
              <a:t> Center realizados en campaña de renovación.</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Gastos Legales</a:t>
            </a:r>
            <a:r>
              <a:rPr lang="es-ES" sz="1200" dirty="0">
                <a:solidFill>
                  <a:srgbClr val="000000"/>
                </a:solidFill>
                <a:latin typeface="Arial" panose="020B0604020202020204" pitchFamily="34" charset="0"/>
                <a:cs typeface="Arial" panose="020B0604020202020204" pitchFamily="34" charset="0"/>
              </a:rPr>
              <a:t>, con una disminución del 6% con respecto al año anterior, ésta se debe a que hubo un descenso en tramites y licencias.</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Mantenimiento y Reparaciones,</a:t>
            </a:r>
            <a:r>
              <a:rPr lang="es-ES" sz="1200" dirty="0">
                <a:solidFill>
                  <a:srgbClr val="000000"/>
                </a:solidFill>
                <a:latin typeface="Arial" panose="020B0604020202020204" pitchFamily="34" charset="0"/>
                <a:cs typeface="Arial" panose="020B0604020202020204" pitchFamily="34" charset="0"/>
              </a:rPr>
              <a:t> con una disminución del 32% con respecto al año anterior, debido a que a la fecha de esta auditoria aun no se han realizado mantenimientos en los equipos de computo, y de alguna licencias que aun no se han comprado.</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Gastos de Viaje,</a:t>
            </a:r>
            <a:r>
              <a:rPr lang="es-ES" sz="1200" dirty="0">
                <a:solidFill>
                  <a:srgbClr val="000000"/>
                </a:solidFill>
                <a:latin typeface="Arial" panose="020B0604020202020204" pitchFamily="34" charset="0"/>
                <a:cs typeface="Arial" panose="020B0604020202020204" pitchFamily="34" charset="0"/>
              </a:rPr>
              <a:t> con un aumento del 66%, con respecto al año anterior, correspondiente al aumento de gastos de pasajes aéreos, tasas aeroportuarias y alojamientos en que se han tenido que incurrir para la realización de los programas </a:t>
            </a:r>
            <a:r>
              <a:rPr lang="es-ES" sz="1200" dirty="0" err="1">
                <a:solidFill>
                  <a:srgbClr val="000000"/>
                </a:solidFill>
                <a:latin typeface="Arial" panose="020B0604020202020204" pitchFamily="34" charset="0"/>
                <a:cs typeface="Arial" panose="020B0604020202020204" pitchFamily="34" charset="0"/>
              </a:rPr>
              <a:t>Cluster</a:t>
            </a:r>
            <a:r>
              <a:rPr lang="es-ES" sz="1200" dirty="0">
                <a:solidFill>
                  <a:srgbClr val="000000"/>
                </a:solidFill>
                <a:latin typeface="Arial" panose="020B0604020202020204" pitchFamily="34" charset="0"/>
                <a:cs typeface="Arial" panose="020B0604020202020204" pitchFamily="34" charset="0"/>
              </a:rPr>
              <a:t>. </a:t>
            </a:r>
            <a:r>
              <a:rPr lang="es-ES" sz="1200" u="sng" dirty="0">
                <a:solidFill>
                  <a:srgbClr val="000000"/>
                </a:solidFill>
                <a:latin typeface="Arial" panose="020B0604020202020204" pitchFamily="34" charset="0"/>
                <a:cs typeface="Arial" panose="020B0604020202020204" pitchFamily="34" charset="0"/>
              </a:rPr>
              <a:t>Diversos,</a:t>
            </a:r>
            <a:r>
              <a:rPr lang="es-ES" sz="1200" dirty="0">
                <a:solidFill>
                  <a:srgbClr val="000000"/>
                </a:solidFill>
                <a:latin typeface="Arial" panose="020B0604020202020204" pitchFamily="34" charset="0"/>
                <a:cs typeface="Arial" panose="020B0604020202020204" pitchFamily="34" charset="0"/>
              </a:rPr>
              <a:t> con un aumento del 79% respecto al año anterior, esto de debe a pagos de inscripciones de reportes que se generan y los cuales se debe pagar al </a:t>
            </a:r>
            <a:r>
              <a:rPr lang="es-ES" sz="1200" dirty="0" err="1">
                <a:solidFill>
                  <a:srgbClr val="000000"/>
                </a:solidFill>
                <a:latin typeface="Arial" panose="020B0604020202020204" pitchFamily="34" charset="0"/>
                <a:cs typeface="Arial" panose="020B0604020202020204" pitchFamily="34" charset="0"/>
              </a:rPr>
              <a:t>Cluster</a:t>
            </a:r>
            <a:r>
              <a:rPr lang="es-ES" sz="1200" dirty="0">
                <a:solidFill>
                  <a:srgbClr val="000000"/>
                </a:solidFill>
                <a:latin typeface="Arial" panose="020B0604020202020204" pitchFamily="34" charset="0"/>
                <a:cs typeface="Arial" panose="020B0604020202020204" pitchFamily="34" charset="0"/>
              </a:rPr>
              <a:t>.</a:t>
            </a:r>
          </a:p>
          <a:p>
            <a:pPr algn="just" fontAlgn="base">
              <a:lnSpc>
                <a:spcPct val="98000"/>
              </a:lnSpc>
              <a:defRPr/>
            </a:pPr>
            <a:r>
              <a:rPr lang="es-CO" sz="1200" dirty="0">
                <a:solidFill>
                  <a:srgbClr val="000000"/>
                </a:solidFill>
                <a:latin typeface="Arial" panose="020B0604020202020204" pitchFamily="34" charset="0"/>
                <a:cs typeface="Arial" panose="020B0604020202020204" pitchFamily="34" charset="0"/>
              </a:rPr>
              <a:t>	</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467544" y="188318"/>
            <a:ext cx="84248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33400" indent="-5334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r>
              <a:rPr lang="es-ES_tradnl" altLang="es-CO" sz="2000" dirty="0">
                <a:solidFill>
                  <a:prstClr val="black"/>
                </a:solidFill>
                <a:latin typeface="Arial" charset="0"/>
                <a:cs typeface="Arial" charset="0"/>
              </a:rPr>
              <a:t>I. Análisis de variaciones.</a:t>
            </a:r>
            <a:endParaRPr lang="es-ES" altLang="es-CO" sz="2000" dirty="0">
              <a:solidFill>
                <a:prstClr val="black"/>
              </a:solidFill>
              <a:latin typeface="Arial" charset="0"/>
              <a:cs typeface="Arial" charset="0"/>
            </a:endParaRPr>
          </a:p>
        </p:txBody>
      </p:sp>
    </p:spTree>
    <p:extLst>
      <p:ext uri="{BB962C8B-B14F-4D97-AF65-F5344CB8AC3E}">
        <p14:creationId xmlns:p14="http://schemas.microsoft.com/office/powerpoint/2010/main" val="290444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2671355" y="6232227"/>
            <a:ext cx="2133600" cy="365125"/>
          </a:xfrm>
        </p:spPr>
        <p:txBody>
          <a:bodyPr/>
          <a:lstStyle/>
          <a:p>
            <a:fld id="{4B481E87-6F9A-4D4A-8C0B-68B8E7FEE4B2}" type="slidenum">
              <a:rPr lang="es-CO" smtClean="0">
                <a:solidFill>
                  <a:prstClr val="black"/>
                </a:solidFill>
              </a:rPr>
              <a:pPr/>
              <a:t>11</a:t>
            </a:fld>
            <a:endParaRPr lang="es-CO" dirty="0">
              <a:solidFill>
                <a:prstClr val="black"/>
              </a:solidFill>
            </a:endParaRPr>
          </a:p>
        </p:txBody>
      </p:sp>
      <p:sp>
        <p:nvSpPr>
          <p:cNvPr id="4" name="Rectangle 3"/>
          <p:cNvSpPr>
            <a:spLocks noChangeArrowheads="1"/>
          </p:cNvSpPr>
          <p:nvPr/>
        </p:nvSpPr>
        <p:spPr bwMode="auto">
          <a:xfrm>
            <a:off x="251520" y="620688"/>
            <a:ext cx="8640886" cy="5837238"/>
          </a:xfrm>
          <a:prstGeom prst="rect">
            <a:avLst/>
          </a:prstGeom>
          <a:noFill/>
          <a:ln w="9525">
            <a:noFill/>
            <a:miter lim="800000"/>
            <a:headEnd/>
            <a:tailEnd/>
          </a:ln>
        </p:spPr>
        <p:txBody>
          <a:bodyPr/>
          <a:lstStyle/>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Gastos de ventas: </a:t>
            </a:r>
            <a:r>
              <a:rPr lang="es-ES" sz="1200" dirty="0">
                <a:solidFill>
                  <a:srgbClr val="000000"/>
                </a:solidFill>
                <a:latin typeface="Arial" panose="020B0604020202020204" pitchFamily="34" charset="0"/>
                <a:cs typeface="Arial" panose="020B0604020202020204" pitchFamily="34" charset="0"/>
              </a:rPr>
              <a:t>Esta cuenta presenta una variación positiva del 13% con respecto al año anterior, y esta compuesta por los siguientes rubros:</a:t>
            </a:r>
          </a:p>
          <a:p>
            <a:pPr algn="just" fontAlgn="base">
              <a:lnSpc>
                <a:spcPct val="98000"/>
              </a:lnSpc>
              <a:defRPr/>
            </a:pPr>
            <a:endParaRPr lang="es-ES" sz="1200" dirty="0">
              <a:solidFill>
                <a:srgbClr val="000000"/>
              </a:solidFill>
              <a:latin typeface="Arial" panose="020B0604020202020204" pitchFamily="34" charset="0"/>
              <a:cs typeface="Arial" panose="020B0604020202020204" pitchFamily="34" charset="0"/>
            </a:endParaRP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Gastos de Personal,</a:t>
            </a:r>
            <a:r>
              <a:rPr lang="es-ES" sz="1200" dirty="0">
                <a:solidFill>
                  <a:srgbClr val="000000"/>
                </a:solidFill>
                <a:latin typeface="Arial" panose="020B0604020202020204" pitchFamily="34" charset="0"/>
                <a:cs typeface="Arial" panose="020B0604020202020204" pitchFamily="34" charset="0"/>
              </a:rPr>
              <a:t> con una disminución con respecto al año anterior del 42%, esto se debe a que ya no se cuenta con gerencia comercial, razón por la cual ya no se pagan esas comisiones. </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Honorarios,</a:t>
            </a:r>
            <a:r>
              <a:rPr lang="es-ES" sz="1200" dirty="0">
                <a:solidFill>
                  <a:srgbClr val="000000"/>
                </a:solidFill>
                <a:latin typeface="Arial" panose="020B0604020202020204" pitchFamily="34" charset="0"/>
                <a:cs typeface="Arial" panose="020B0604020202020204" pitchFamily="34" charset="0"/>
              </a:rPr>
              <a:t> con una disminución del 6% con respecto al año anterior, ya que en este periodo se ha observado un descenso en las asesoría.</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Servicios,</a:t>
            </a:r>
            <a:r>
              <a:rPr lang="es-ES" sz="1200" dirty="0">
                <a:solidFill>
                  <a:srgbClr val="000000"/>
                </a:solidFill>
                <a:latin typeface="Arial" panose="020B0604020202020204" pitchFamily="34" charset="0"/>
                <a:cs typeface="Arial" panose="020B0604020202020204" pitchFamily="34" charset="0"/>
              </a:rPr>
              <a:t> el aumento del 48% con respecto al año anterior, se debe principalmente por gastos de publicidad en la campaña de renovación.</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Diversos,</a:t>
            </a:r>
            <a:r>
              <a:rPr lang="es-ES" sz="1200" dirty="0">
                <a:solidFill>
                  <a:srgbClr val="000000"/>
                </a:solidFill>
                <a:latin typeface="Arial" panose="020B0604020202020204" pitchFamily="34" charset="0"/>
                <a:cs typeface="Arial" panose="020B0604020202020204" pitchFamily="34" charset="0"/>
              </a:rPr>
              <a:t> este rubro tuvo un aumento significativo del 1186%, producto de un contrato que se firmó por parte del área de emprendimiento e innovación con la Gobernación del Valle del Cauca y del cual se descontaron dinero de estampillas.</a:t>
            </a:r>
          </a:p>
          <a:p>
            <a:pPr marL="171450" indent="-171450" algn="just" fontAlgn="base">
              <a:lnSpc>
                <a:spcPct val="98000"/>
              </a:lnSpc>
              <a:buFont typeface="Arial" panose="020B0604020202020204" pitchFamily="34" charset="0"/>
              <a:buChar char="•"/>
              <a:defRPr/>
            </a:pPr>
            <a:endParaRPr lang="es-CO" sz="1200" b="1"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Ingresos no operacionales: </a:t>
            </a:r>
            <a:r>
              <a:rPr lang="es-ES" sz="1200" dirty="0">
                <a:solidFill>
                  <a:srgbClr val="000000"/>
                </a:solidFill>
                <a:latin typeface="Arial" panose="020B0604020202020204" pitchFamily="34" charset="0"/>
                <a:cs typeface="Arial" panose="020B0604020202020204" pitchFamily="34" charset="0"/>
              </a:rPr>
              <a:t>Presenta una variación negativa del 83% con respecto al año anterior, las principales variaciones en esta cuenta son debidos a los siguientes rubros:</a:t>
            </a:r>
          </a:p>
          <a:p>
            <a:pPr marL="171450" indent="-171450" algn="just" fontAlgn="base">
              <a:lnSpc>
                <a:spcPct val="98000"/>
              </a:lnSpc>
              <a:buFont typeface="Arial" panose="020B0604020202020204" pitchFamily="34" charset="0"/>
              <a:buChar char="•"/>
              <a:defRPr/>
            </a:pPr>
            <a:endParaRPr lang="es-ES" sz="1200" dirty="0">
              <a:solidFill>
                <a:srgbClr val="000000"/>
              </a:solidFill>
              <a:latin typeface="Arial" panose="020B0604020202020204" pitchFamily="34" charset="0"/>
              <a:cs typeface="Arial" panose="020B0604020202020204" pitchFamily="34" charset="0"/>
            </a:endParaRP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Recuperaciones,</a:t>
            </a:r>
            <a:r>
              <a:rPr lang="es-ES" sz="1200" dirty="0">
                <a:solidFill>
                  <a:srgbClr val="000000"/>
                </a:solidFill>
                <a:latin typeface="Arial" panose="020B0604020202020204" pitchFamily="34" charset="0"/>
                <a:cs typeface="Arial" panose="020B0604020202020204" pitchFamily="34" charset="0"/>
              </a:rPr>
              <a:t> con una disminución del 68% con respecto al año anterior, esta se debe a que en el periodo anterior se produjo una recuperación por concepto de indemnización por siniestro ocurrido.</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Ingresos por método de participación,</a:t>
            </a:r>
            <a:r>
              <a:rPr lang="es-ES" sz="1200" dirty="0">
                <a:solidFill>
                  <a:srgbClr val="000000"/>
                </a:solidFill>
                <a:latin typeface="Arial" panose="020B0604020202020204" pitchFamily="34" charset="0"/>
                <a:cs typeface="Arial" panose="020B0604020202020204" pitchFamily="34" charset="0"/>
              </a:rPr>
              <a:t> el año anterior tuvo un saldo de $500 millones por concepto de recuperaciones, pero en este periodo no se han obtenido ese nivel de recuperaciones.</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Egresos no operacionales: </a:t>
            </a:r>
            <a:r>
              <a:rPr lang="es-ES" sz="1200" dirty="0">
                <a:solidFill>
                  <a:srgbClr val="000000"/>
                </a:solidFill>
                <a:latin typeface="Arial" panose="020B0604020202020204" pitchFamily="34" charset="0"/>
                <a:cs typeface="Arial" panose="020B0604020202020204" pitchFamily="34" charset="0"/>
              </a:rPr>
              <a:t>Con una variación positiva del 40% en comparación con el año anterior, esta cuenta principalmente se ve afectada por los siguientes rubros:</a:t>
            </a:r>
          </a:p>
          <a:p>
            <a:pPr algn="just" fontAlgn="base">
              <a:lnSpc>
                <a:spcPct val="98000"/>
              </a:lnSpc>
              <a:defRPr/>
            </a:pPr>
            <a:endParaRPr lang="es-ES" sz="1200" dirty="0">
              <a:solidFill>
                <a:srgbClr val="000000"/>
              </a:solidFill>
              <a:latin typeface="Arial" panose="020B0604020202020204" pitchFamily="34" charset="0"/>
              <a:cs typeface="Arial" panose="020B0604020202020204" pitchFamily="34" charset="0"/>
            </a:endParaRP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Perdidas Método de Participación,</a:t>
            </a:r>
            <a:r>
              <a:rPr lang="es-ES" sz="1200" dirty="0">
                <a:solidFill>
                  <a:srgbClr val="000000"/>
                </a:solidFill>
                <a:latin typeface="Arial" panose="020B0604020202020204" pitchFamily="34" charset="0"/>
                <a:cs typeface="Arial" panose="020B0604020202020204" pitchFamily="34" charset="0"/>
              </a:rPr>
              <a:t> con un aumento del 50% con respecto al año anterior, esta variación corresponde al aumento de los gastos incurridos por el método de participación. </a:t>
            </a:r>
          </a:p>
          <a:p>
            <a:pPr marL="177800" algn="just" fontAlgn="base">
              <a:lnSpc>
                <a:spcPct val="98000"/>
              </a:lnSpc>
              <a:defRPr/>
            </a:pPr>
            <a:r>
              <a:rPr lang="es-ES" sz="1200" u="sng" dirty="0">
                <a:solidFill>
                  <a:srgbClr val="000000"/>
                </a:solidFill>
                <a:latin typeface="Arial" panose="020B0604020202020204" pitchFamily="34" charset="0"/>
                <a:cs typeface="Arial" panose="020B0604020202020204" pitchFamily="34" charset="0"/>
              </a:rPr>
              <a:t>Gastos extraordinarios,</a:t>
            </a:r>
            <a:r>
              <a:rPr lang="es-ES" sz="1200" dirty="0">
                <a:solidFill>
                  <a:srgbClr val="000000"/>
                </a:solidFill>
                <a:latin typeface="Arial" panose="020B0604020202020204" pitchFamily="34" charset="0"/>
                <a:cs typeface="Arial" panose="020B0604020202020204" pitchFamily="34" charset="0"/>
              </a:rPr>
              <a:t> este rubro presenta un aumento del 109% en comparación con el año anterior, debido a los gastos en Impuestos asumidos, por compras de licencias, </a:t>
            </a:r>
            <a:r>
              <a:rPr lang="es-ES" sz="1200" dirty="0" err="1">
                <a:solidFill>
                  <a:srgbClr val="000000"/>
                </a:solidFill>
                <a:latin typeface="Arial" panose="020B0604020202020204" pitchFamily="34" charset="0"/>
                <a:cs typeface="Arial" panose="020B0604020202020204" pitchFamily="34" charset="0"/>
              </a:rPr>
              <a:t>retefuentes</a:t>
            </a:r>
            <a:r>
              <a:rPr lang="es-ES" sz="1200" dirty="0">
                <a:solidFill>
                  <a:srgbClr val="000000"/>
                </a:solidFill>
                <a:latin typeface="Arial" panose="020B0604020202020204" pitchFamily="34" charset="0"/>
                <a:cs typeface="Arial" panose="020B0604020202020204" pitchFamily="34" charset="0"/>
              </a:rPr>
              <a:t> asumidas a compras en el exterior de bienes y servicios y honorarios.</a:t>
            </a:r>
            <a:endParaRPr lang="es-CO" sz="1200" dirty="0">
              <a:solidFill>
                <a:srgbClr val="000000"/>
              </a:solidFill>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467544" y="188318"/>
            <a:ext cx="84248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33400" indent="-5334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r>
              <a:rPr lang="es-ES_tradnl" altLang="es-CO" sz="2000" dirty="0">
                <a:solidFill>
                  <a:prstClr val="black"/>
                </a:solidFill>
                <a:latin typeface="Arial" charset="0"/>
                <a:cs typeface="Arial" charset="0"/>
              </a:rPr>
              <a:t>I. Análisis de variaciones.</a:t>
            </a:r>
            <a:endParaRPr lang="es-ES" altLang="es-CO" sz="2000" dirty="0">
              <a:solidFill>
                <a:prstClr val="black"/>
              </a:solidFill>
              <a:latin typeface="Arial" charset="0"/>
              <a:cs typeface="Arial" charset="0"/>
            </a:endParaRPr>
          </a:p>
        </p:txBody>
      </p:sp>
    </p:spTree>
    <p:extLst>
      <p:ext uri="{BB962C8B-B14F-4D97-AF65-F5344CB8AC3E}">
        <p14:creationId xmlns:p14="http://schemas.microsoft.com/office/powerpoint/2010/main" val="180734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4048" y="1911970"/>
            <a:ext cx="3682752" cy="724942"/>
          </a:xfrm>
        </p:spPr>
        <p:txBody>
          <a:bodyPr>
            <a:normAutofit fontScale="90000"/>
          </a:bodyPr>
          <a:lstStyle/>
          <a:p>
            <a:r>
              <a:rPr lang="es-CO" sz="2000" b="1" dirty="0">
                <a:latin typeface="Arial" panose="020B0604020202020204" pitchFamily="34" charset="0"/>
                <a:cs typeface="Arial" panose="020B0604020202020204" pitchFamily="34" charset="0"/>
              </a:rPr>
              <a:t>CAMARA DE COMERCIO DE CALI </a:t>
            </a:r>
            <a:br>
              <a:rPr lang="es-CO" sz="2000" b="1" dirty="0">
                <a:latin typeface="Arial" panose="020B0604020202020204" pitchFamily="34" charset="0"/>
                <a:cs typeface="Arial" panose="020B0604020202020204" pitchFamily="34" charset="0"/>
              </a:rPr>
            </a:br>
            <a:endParaRPr lang="es-CO" sz="2000" dirty="0">
              <a:latin typeface="Arial" panose="020B0604020202020204" pitchFamily="34" charset="0"/>
              <a:cs typeface="Arial" panose="020B0604020202020204" pitchFamily="34" charset="0"/>
            </a:endParaRPr>
          </a:p>
        </p:txBody>
      </p:sp>
      <p:pic>
        <p:nvPicPr>
          <p:cNvPr id="6"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863522"/>
            <a:ext cx="4499992" cy="35947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Marcador de número de diapositiva"/>
          <p:cNvSpPr>
            <a:spLocks noGrp="1"/>
          </p:cNvSpPr>
          <p:nvPr>
            <p:ph type="sldNum" sz="quarter" idx="12"/>
          </p:nvPr>
        </p:nvSpPr>
        <p:spPr/>
        <p:txBody>
          <a:bodyPr/>
          <a:lstStyle/>
          <a:p>
            <a:fld id="{3F22BD22-150A-4D9E-9AB7-089112A95F73}" type="slidenum">
              <a:rPr lang="es-CO" smtClean="0"/>
              <a:t>2</a:t>
            </a:fld>
            <a:endParaRPr lang="es-CO" dirty="0"/>
          </a:p>
        </p:txBody>
      </p:sp>
      <p:sp>
        <p:nvSpPr>
          <p:cNvPr id="3" name="2 Rectángulo"/>
          <p:cNvSpPr/>
          <p:nvPr/>
        </p:nvSpPr>
        <p:spPr>
          <a:xfrm>
            <a:off x="5004048" y="2780928"/>
            <a:ext cx="3816424" cy="1200329"/>
          </a:xfrm>
          <a:prstGeom prst="rect">
            <a:avLst/>
          </a:prstGeom>
        </p:spPr>
        <p:txBody>
          <a:bodyPr wrap="square">
            <a:spAutoFit/>
          </a:bodyPr>
          <a:lstStyle/>
          <a:p>
            <a:pPr algn="ctr"/>
            <a:r>
              <a:rPr lang="es-CO" b="1" dirty="0">
                <a:latin typeface="Arial" panose="020B0604020202020204" pitchFamily="34" charset="0"/>
                <a:cs typeface="Arial" panose="020B0604020202020204" pitchFamily="34" charset="0"/>
              </a:rPr>
              <a:t>Visita de Planeación, Cumplimiento Legal y otros Aspectos de Control Interno con Corte Abril 30 de 2018</a:t>
            </a:r>
            <a:endParaRPr lang="es-CO" altLang="es-CO" b="1" dirty="0">
              <a:latin typeface="Arial" panose="020B0604020202020204" pitchFamily="34" charset="0"/>
              <a:cs typeface="Arial" panose="020B0604020202020204" pitchFamily="34" charset="0"/>
            </a:endParaRPr>
          </a:p>
        </p:txBody>
      </p:sp>
      <p:sp>
        <p:nvSpPr>
          <p:cNvPr id="7" name="6 Rectángulo"/>
          <p:cNvSpPr/>
          <p:nvPr/>
        </p:nvSpPr>
        <p:spPr>
          <a:xfrm>
            <a:off x="251520" y="4604935"/>
            <a:ext cx="4572000" cy="1200329"/>
          </a:xfrm>
          <a:prstGeom prst="rect">
            <a:avLst/>
          </a:prstGeom>
        </p:spPr>
        <p:txBody>
          <a:bodyPr>
            <a:spAutoFit/>
          </a:bodyPr>
          <a:lstStyle/>
          <a:p>
            <a:pPr algn="ctr"/>
            <a:r>
              <a:rPr lang="es-MX" altLang="es-CO" b="1" dirty="0"/>
              <a:t>CPAAI - Cabrera International, S.A.</a:t>
            </a:r>
          </a:p>
          <a:p>
            <a:pPr algn="ctr"/>
            <a:r>
              <a:rPr lang="es-MX" altLang="es-CO" dirty="0"/>
              <a:t>Revisores Fiscales</a:t>
            </a:r>
          </a:p>
          <a:p>
            <a:pPr algn="ctr"/>
            <a:r>
              <a:rPr lang="es-MX" altLang="es-CO" dirty="0"/>
              <a:t>Diciembre 31 de 2018</a:t>
            </a:r>
          </a:p>
          <a:p>
            <a:pPr algn="ctr"/>
            <a:r>
              <a:rPr lang="es-MX" altLang="es-CO" dirty="0"/>
              <a:t>(Cali - Colombia)</a:t>
            </a:r>
            <a:endParaRPr lang="es-ES" altLang="es-CO" dirty="0"/>
          </a:p>
        </p:txBody>
      </p:sp>
    </p:spTree>
    <p:extLst>
      <p:ext uri="{BB962C8B-B14F-4D97-AF65-F5344CB8AC3E}">
        <p14:creationId xmlns:p14="http://schemas.microsoft.com/office/powerpoint/2010/main" val="309145746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Marcador de número de diapositiva"/>
          <p:cNvSpPr txBox="1">
            <a:spLocks noGrp="1"/>
          </p:cNvSpPr>
          <p:nvPr/>
        </p:nvSpPr>
        <p:spPr bwMode="auto">
          <a:xfrm>
            <a:off x="6588125" y="6265863"/>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C6689DA6-F408-4E1D-BD90-99E77F71ADE1}" type="slidenum">
              <a:rPr lang="es-ES" altLang="es-CO" sz="900" b="1" u="none">
                <a:latin typeface="Arial" charset="0"/>
              </a:rPr>
              <a:pPr algn="r" eaLnBrk="1" hangingPunct="1">
                <a:spcBef>
                  <a:spcPct val="0"/>
                </a:spcBef>
                <a:buFontTx/>
                <a:buNone/>
              </a:pPr>
              <a:t>3</a:t>
            </a:fld>
            <a:endParaRPr lang="es-ES" altLang="es-CO" sz="900" b="1" u="none">
              <a:latin typeface="Arial" charset="0"/>
            </a:endParaRPr>
          </a:p>
        </p:txBody>
      </p:sp>
      <p:sp>
        <p:nvSpPr>
          <p:cNvPr id="4102" name="Marcador de número de diapositiva 3"/>
          <p:cNvSpPr>
            <a:spLocks noGrp="1"/>
          </p:cNvSpPr>
          <p:nvPr>
            <p:ph type="sldNum" sz="quarter" idx="12"/>
          </p:nvPr>
        </p:nvSpPr>
        <p:spPr bwMode="auto">
          <a:xfrm>
            <a:off x="2654424" y="616021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s-CO" altLang="es-CO" sz="1200" u="none">
                <a:solidFill>
                  <a:srgbClr val="898989"/>
                </a:solidFill>
                <a:latin typeface="Arial" charset="0"/>
              </a:rPr>
              <a:t>3</a:t>
            </a:r>
          </a:p>
        </p:txBody>
      </p:sp>
      <p:sp>
        <p:nvSpPr>
          <p:cNvPr id="4099" name="Rectangle 2"/>
          <p:cNvSpPr>
            <a:spLocks noGrp="1" noChangeArrowheads="1"/>
          </p:cNvSpPr>
          <p:nvPr>
            <p:ph type="ctrTitle" idx="4294967295"/>
          </p:nvPr>
        </p:nvSpPr>
        <p:spPr>
          <a:xfrm>
            <a:off x="2915543" y="1052736"/>
            <a:ext cx="5976937" cy="1684337"/>
          </a:xfrm>
        </p:spPr>
        <p:txBody>
          <a:bodyPr/>
          <a:lstStyle/>
          <a:p>
            <a:pPr marL="225425" defTabSz="947738" eaLnBrk="1" hangingPunct="1">
              <a:spcAft>
                <a:spcPct val="20000"/>
              </a:spcAft>
            </a:pPr>
            <a:r>
              <a:rPr lang="es-ES" altLang="es-CO" sz="1600" b="1" dirty="0"/>
              <a:t>Confidencialidad de la información</a:t>
            </a:r>
            <a:endParaRPr lang="es-CO" altLang="es-CO" sz="1600" b="1" dirty="0"/>
          </a:p>
        </p:txBody>
      </p:sp>
      <p:sp>
        <p:nvSpPr>
          <p:cNvPr id="4100" name="Rectangle 3"/>
          <p:cNvSpPr>
            <a:spLocks noChangeArrowheads="1"/>
          </p:cNvSpPr>
          <p:nvPr/>
        </p:nvSpPr>
        <p:spPr bwMode="auto">
          <a:xfrm>
            <a:off x="251521" y="3557563"/>
            <a:ext cx="864096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None/>
            </a:pPr>
            <a:r>
              <a:rPr lang="es-ES_tradnl" altLang="es-CO" sz="1000" u="none" dirty="0">
                <a:latin typeface="Arial" charset="0"/>
              </a:rPr>
              <a:t>El presente documento contiene información que es propiedad de </a:t>
            </a:r>
            <a:r>
              <a:rPr lang="es-CO" altLang="es-CO" sz="1000" b="1" dirty="0">
                <a:latin typeface="Arial" charset="0"/>
              </a:rPr>
              <a:t>Cámara de Comercio de Cali ,</a:t>
            </a:r>
            <a:r>
              <a:rPr lang="es-CO" altLang="es-CO" sz="1000" b="1" u="none" dirty="0">
                <a:solidFill>
                  <a:schemeClr val="accent2"/>
                </a:solidFill>
                <a:latin typeface="Arial" charset="0"/>
              </a:rPr>
              <a:t> </a:t>
            </a:r>
            <a:r>
              <a:rPr lang="es-ES_tradnl" altLang="es-CO" sz="1000" b="1" u="none" dirty="0">
                <a:latin typeface="Arial" charset="0"/>
              </a:rPr>
              <a:t>y de CPAAI - Cabrera International S.A</a:t>
            </a:r>
            <a:r>
              <a:rPr lang="es-ES_tradnl" altLang="es-CO" sz="1000" b="1" u="none" dirty="0">
                <a:solidFill>
                  <a:schemeClr val="accent2"/>
                </a:solidFill>
                <a:latin typeface="Arial" charset="0"/>
              </a:rPr>
              <a:t>.</a:t>
            </a:r>
            <a:r>
              <a:rPr lang="es-ES_tradnl" altLang="es-CO" sz="1000" dirty="0">
                <a:solidFill>
                  <a:schemeClr val="accent2"/>
                </a:solidFill>
                <a:latin typeface="Arial" charset="0"/>
              </a:rPr>
              <a:t>,</a:t>
            </a:r>
            <a:r>
              <a:rPr lang="es-ES_tradnl" altLang="es-CO" sz="1000" u="none" dirty="0">
                <a:solidFill>
                  <a:schemeClr val="accent2"/>
                </a:solidFill>
                <a:latin typeface="Arial" charset="0"/>
              </a:rPr>
              <a:t> </a:t>
            </a:r>
            <a:r>
              <a:rPr lang="es-ES_tradnl" altLang="es-CO" sz="1000" u="none" dirty="0">
                <a:latin typeface="Arial" charset="0"/>
              </a:rPr>
              <a:t>su publicación le podría otorgar ventajas competitivas a  terceros ajenos a la evaluación de este documento.  Por lo tanto. éste debe ser usado sólo por aquellos involucrados en dicha evaluación y no debe ser publicado o duplicado. ni entera ni parcialmente. Los datos sujetos a esta restricción son todos los contenidos en la totalidad del documento.</a:t>
            </a:r>
          </a:p>
          <a:p>
            <a:pPr algn="just" eaLnBrk="1" hangingPunct="1">
              <a:spcBef>
                <a:spcPct val="0"/>
              </a:spcBef>
              <a:buFontTx/>
              <a:buNone/>
            </a:pPr>
            <a:endParaRPr lang="es-ES_tradnl" altLang="es-CO" sz="1000" b="1" u="none" dirty="0">
              <a:latin typeface="Arial" charset="0"/>
            </a:endParaRPr>
          </a:p>
          <a:p>
            <a:pPr algn="just" eaLnBrk="1" hangingPunct="1">
              <a:spcBef>
                <a:spcPct val="0"/>
              </a:spcBef>
              <a:buFontTx/>
              <a:buNone/>
            </a:pPr>
            <a:r>
              <a:rPr lang="es-ES_tradnl" altLang="es-CO" sz="1000" u="none" dirty="0">
                <a:latin typeface="Arial" charset="0"/>
              </a:rPr>
              <a:t>Toda Información Confidencial deberá ser mantenida por las Partes de manera confidencial. y sólo podrá ser utilizada para los objetivos del análisis propuesto y de ninguna manera la Información Confidencial podrá ser revelada por las Partes. sus agentes o personal sin una previa autorización escrita por la otra Parte.  Las obligaciones de las Partes bajo las condiciones de esta cláusula no son aplicables a la información que: (a) es o se torne accesible al público en general como resultado de la revelación de la Parte propietaria de la Información Confidencial. (b) era previamente conocida por las Partes sin restricción alguna respecto de su revelación al momento de la recepción de la información. (c) era independientemente desarrollada por una de las Partes sin ninguna violación de este instrumento. (d) estaba incluida entre la información que las Partes acuerdan previamente revelar. o (e) sea requerida coactivamente por autoridad judicial o administrativa competente.  A los efectos establecidos en esta cláusula cada una de las Partes actuarán respecto de la Información Confidencial de la otra Parte con la misma diligencia con la que trata su propia Información Confidencial y la que imponen las leyes y normas profesionales aplicables.  CPAAI - Cabrera International S.A. podrá conservar. sujeto a los términos de este instrumento. copias de la Información Confidencial del Cliente necesarias para cumplir con normas profesionales o políticas internas. Si una de las Partes recibe una citación u otro requerimiento administrativo o judicial requiriendo la revelación de Información Confidencial de la otra Parte. la Parte requerida deberá notificar inmediatamente a la otra Parte de tal requerimiento de forma que permita a esta Parte impugnar ese requerimiento.</a:t>
            </a:r>
          </a:p>
        </p:txBody>
      </p:sp>
      <p:pic>
        <p:nvPicPr>
          <p:cNvPr id="4101" name="Picture 4" descr="AuditoriaGr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75" y="476672"/>
            <a:ext cx="2447925"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887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Marcador de número de diapositiva"/>
          <p:cNvSpPr txBox="1">
            <a:spLocks noGrp="1"/>
          </p:cNvSpPr>
          <p:nvPr/>
        </p:nvSpPr>
        <p:spPr bwMode="auto">
          <a:xfrm>
            <a:off x="6588125" y="6265863"/>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8C1556D9-9E57-47DF-98A6-69971B832D09}" type="slidenum">
              <a:rPr lang="es-ES" altLang="es-CO" sz="900" b="1" u="none">
                <a:latin typeface="Arial" charset="0"/>
              </a:rPr>
              <a:pPr algn="r" eaLnBrk="1" hangingPunct="1">
                <a:spcBef>
                  <a:spcPct val="0"/>
                </a:spcBef>
                <a:buFontTx/>
                <a:buNone/>
              </a:pPr>
              <a:t>4</a:t>
            </a:fld>
            <a:endParaRPr lang="es-ES" altLang="es-CO" sz="900" b="1" u="none">
              <a:latin typeface="Arial" charset="0"/>
            </a:endParaRPr>
          </a:p>
        </p:txBody>
      </p:sp>
      <p:sp>
        <p:nvSpPr>
          <p:cNvPr id="5123" name="Rectangle 2"/>
          <p:cNvSpPr>
            <a:spLocks noChangeArrowheads="1"/>
          </p:cNvSpPr>
          <p:nvPr/>
        </p:nvSpPr>
        <p:spPr bwMode="auto">
          <a:xfrm>
            <a:off x="251520" y="260648"/>
            <a:ext cx="8640960"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739900">
              <a:spcBef>
                <a:spcPct val="20000"/>
              </a:spcBef>
              <a:buFont typeface="Arial" charset="0"/>
              <a:buChar char="•"/>
              <a:defRPr sz="3200">
                <a:solidFill>
                  <a:schemeClr val="tx1"/>
                </a:solidFill>
                <a:latin typeface="Calibri" pitchFamily="34" charset="0"/>
              </a:defRPr>
            </a:lvl1pPr>
            <a:lvl2pPr marL="742950" indent="-285750" defTabSz="1739900">
              <a:spcBef>
                <a:spcPct val="20000"/>
              </a:spcBef>
              <a:buFont typeface="Arial" charset="0"/>
              <a:buChar char="–"/>
              <a:defRPr sz="2800">
                <a:solidFill>
                  <a:schemeClr val="tx1"/>
                </a:solidFill>
                <a:latin typeface="Calibri" pitchFamily="34" charset="0"/>
              </a:defRPr>
            </a:lvl2pPr>
            <a:lvl3pPr marL="1143000" indent="-228600" defTabSz="1739900">
              <a:spcBef>
                <a:spcPct val="20000"/>
              </a:spcBef>
              <a:buFont typeface="Arial" charset="0"/>
              <a:buChar char="•"/>
              <a:defRPr sz="2400">
                <a:solidFill>
                  <a:schemeClr val="tx1"/>
                </a:solidFill>
                <a:latin typeface="Calibri" pitchFamily="34" charset="0"/>
              </a:defRPr>
            </a:lvl3pPr>
            <a:lvl4pPr marL="1600200" indent="-228600" defTabSz="1739900">
              <a:spcBef>
                <a:spcPct val="20000"/>
              </a:spcBef>
              <a:buFont typeface="Arial" charset="0"/>
              <a:buChar char="–"/>
              <a:defRPr sz="2000">
                <a:solidFill>
                  <a:schemeClr val="tx1"/>
                </a:solidFill>
                <a:latin typeface="Calibri" pitchFamily="34" charset="0"/>
              </a:defRPr>
            </a:lvl4pPr>
            <a:lvl5pPr marL="2057400" indent="-228600" defTabSz="1739900">
              <a:spcBef>
                <a:spcPct val="20000"/>
              </a:spcBef>
              <a:buFont typeface="Arial" charset="0"/>
              <a:buChar char="»"/>
              <a:defRPr sz="2000">
                <a:solidFill>
                  <a:schemeClr val="tx1"/>
                </a:solidFill>
                <a:latin typeface="Calibri" pitchFamily="34" charset="0"/>
              </a:defRPr>
            </a:lvl5pPr>
            <a:lvl6pPr marL="2514600" indent="-228600" defTabSz="17399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17399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17399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17399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90000"/>
              </a:lnSpc>
              <a:spcBef>
                <a:spcPct val="0"/>
              </a:spcBef>
              <a:buFontTx/>
              <a:buNone/>
            </a:pPr>
            <a:r>
              <a:rPr lang="es-MX" altLang="es-CO" sz="1100" u="none" dirty="0">
                <a:latin typeface="Arial" charset="0"/>
              </a:rPr>
              <a:t>Santiago de Cali. </a:t>
            </a:r>
            <a:r>
              <a:rPr lang="es-MX" altLang="es-CO" sz="1100" dirty="0">
                <a:latin typeface="Arial" charset="0"/>
              </a:rPr>
              <a:t>21</a:t>
            </a:r>
            <a:r>
              <a:rPr lang="es-MX" altLang="es-CO" sz="1100" u="none" dirty="0">
                <a:latin typeface="Arial" charset="0"/>
              </a:rPr>
              <a:t> de </a:t>
            </a:r>
            <a:r>
              <a:rPr lang="es-MX" altLang="es-CO" sz="1100" dirty="0">
                <a:latin typeface="Arial" charset="0"/>
              </a:rPr>
              <a:t>junio</a:t>
            </a:r>
            <a:r>
              <a:rPr lang="es-MX" altLang="es-CO" sz="1100" u="none" dirty="0">
                <a:latin typeface="Arial" charset="0"/>
              </a:rPr>
              <a:t> de 2018.</a:t>
            </a:r>
          </a:p>
          <a:p>
            <a:pPr eaLnBrk="1" hangingPunct="1">
              <a:lnSpc>
                <a:spcPct val="90000"/>
              </a:lnSpc>
              <a:spcBef>
                <a:spcPct val="0"/>
              </a:spcBef>
              <a:buFontTx/>
              <a:buNone/>
            </a:pPr>
            <a:r>
              <a:rPr lang="es-MX" altLang="es-CO" sz="1100" i="1" u="none" dirty="0">
                <a:latin typeface="Arial" charset="0"/>
              </a:rPr>
              <a:t> </a:t>
            </a:r>
            <a:endParaRPr lang="es-MX" altLang="es-CO" sz="1100" u="none" dirty="0">
              <a:latin typeface="Arial" charset="0"/>
            </a:endParaRPr>
          </a:p>
          <a:p>
            <a:pPr eaLnBrk="1" hangingPunct="1">
              <a:lnSpc>
                <a:spcPct val="90000"/>
              </a:lnSpc>
              <a:spcBef>
                <a:spcPct val="0"/>
              </a:spcBef>
              <a:buFontTx/>
              <a:buNone/>
            </a:pPr>
            <a:endParaRPr lang="es-MX" altLang="es-CO" sz="1100" u="none" dirty="0">
              <a:latin typeface="Arial" charset="0"/>
            </a:endParaRPr>
          </a:p>
          <a:p>
            <a:pPr eaLnBrk="1" hangingPunct="1">
              <a:lnSpc>
                <a:spcPct val="90000"/>
              </a:lnSpc>
              <a:spcBef>
                <a:spcPct val="0"/>
              </a:spcBef>
              <a:buFontTx/>
              <a:buNone/>
            </a:pPr>
            <a:r>
              <a:rPr lang="es-MX" altLang="es-CO" sz="1100" u="none" dirty="0">
                <a:latin typeface="Arial" charset="0"/>
              </a:rPr>
              <a:t>Doctor</a:t>
            </a:r>
          </a:p>
          <a:p>
            <a:pPr algn="just" fontAlgn="base">
              <a:lnSpc>
                <a:spcPts val="1200"/>
              </a:lnSpc>
              <a:spcBef>
                <a:spcPts val="0"/>
              </a:spcBef>
              <a:buNone/>
            </a:pPr>
            <a:r>
              <a:rPr lang="es-ES" sz="1100" b="1" dirty="0">
                <a:solidFill>
                  <a:srgbClr val="000000"/>
                </a:solidFill>
                <a:latin typeface="Arial" pitchFamily="34" charset="0"/>
                <a:cs typeface="Arial" pitchFamily="34" charset="0"/>
              </a:rPr>
              <a:t>ESTEBAN PIEDRAHITA URIBE</a:t>
            </a:r>
          </a:p>
          <a:p>
            <a:pPr eaLnBrk="1" hangingPunct="1">
              <a:lnSpc>
                <a:spcPct val="90000"/>
              </a:lnSpc>
              <a:spcBef>
                <a:spcPct val="0"/>
              </a:spcBef>
              <a:buFontTx/>
              <a:buNone/>
            </a:pPr>
            <a:r>
              <a:rPr lang="es-MX" altLang="es-CO" sz="1100" u="none" dirty="0">
                <a:latin typeface="Arial" charset="0"/>
              </a:rPr>
              <a:t>Presidente</a:t>
            </a:r>
          </a:p>
          <a:p>
            <a:pPr algn="just" fontAlgn="base">
              <a:lnSpc>
                <a:spcPts val="1200"/>
              </a:lnSpc>
              <a:spcBef>
                <a:spcPts val="0"/>
              </a:spcBef>
              <a:buNone/>
            </a:pPr>
            <a:r>
              <a:rPr lang="es-ES" sz="1100" b="1" dirty="0">
                <a:solidFill>
                  <a:srgbClr val="000000"/>
                </a:solidFill>
                <a:latin typeface="Arial" pitchFamily="34" charset="0"/>
                <a:cs typeface="Arial" pitchFamily="34" charset="0"/>
              </a:rPr>
              <a:t>CAMARA DE COMERCIO DE CALI</a:t>
            </a:r>
            <a:endParaRPr lang="es-ES" altLang="es-CO" sz="1100" b="1" dirty="0"/>
          </a:p>
          <a:p>
            <a:pPr eaLnBrk="1" hangingPunct="1">
              <a:lnSpc>
                <a:spcPct val="90000"/>
              </a:lnSpc>
              <a:spcBef>
                <a:spcPct val="0"/>
              </a:spcBef>
              <a:buFontTx/>
              <a:buNone/>
            </a:pPr>
            <a:r>
              <a:rPr lang="es-MX" altLang="es-CO" sz="1100" u="none" dirty="0">
                <a:latin typeface="Arial" charset="0"/>
              </a:rPr>
              <a:t>La ciudad			    </a:t>
            </a:r>
          </a:p>
          <a:p>
            <a:pPr eaLnBrk="1" hangingPunct="1">
              <a:lnSpc>
                <a:spcPct val="90000"/>
              </a:lnSpc>
              <a:spcBef>
                <a:spcPct val="0"/>
              </a:spcBef>
              <a:buFontTx/>
              <a:buNone/>
            </a:pPr>
            <a:endParaRPr lang="es-MX" altLang="es-CO" sz="1100" u="none" dirty="0">
              <a:latin typeface="Arial" charset="0"/>
            </a:endParaRPr>
          </a:p>
          <a:p>
            <a:pPr algn="just" fontAlgn="base">
              <a:lnSpc>
                <a:spcPts val="1200"/>
              </a:lnSpc>
              <a:spcBef>
                <a:spcPts val="0"/>
              </a:spcBef>
              <a:buNone/>
            </a:pPr>
            <a:r>
              <a:rPr lang="es-ES" sz="1100" dirty="0">
                <a:solidFill>
                  <a:srgbClr val="000000"/>
                </a:solidFill>
                <a:latin typeface="Arial" pitchFamily="34" charset="0"/>
                <a:cs typeface="Arial" pitchFamily="34" charset="0"/>
              </a:rPr>
              <a:t>Respetado Doctor Piedrahita</a:t>
            </a:r>
          </a:p>
          <a:p>
            <a:pPr algn="just" eaLnBrk="1" hangingPunct="1">
              <a:lnSpc>
                <a:spcPct val="90000"/>
              </a:lnSpc>
              <a:spcBef>
                <a:spcPct val="0"/>
              </a:spcBef>
              <a:buFontTx/>
              <a:buNone/>
            </a:pPr>
            <a:endParaRPr lang="es-MX" altLang="es-CO" sz="1100" u="none" dirty="0">
              <a:latin typeface="Arial" charset="0"/>
            </a:endParaRPr>
          </a:p>
          <a:p>
            <a:pPr algn="just">
              <a:lnSpc>
                <a:spcPct val="90000"/>
              </a:lnSpc>
              <a:spcBef>
                <a:spcPct val="0"/>
              </a:spcBef>
              <a:buNone/>
            </a:pPr>
            <a:r>
              <a:rPr lang="es-MX" altLang="es-CO" sz="1100" u="none" dirty="0">
                <a:latin typeface="Arial" charset="0"/>
              </a:rPr>
              <a:t>Durante </a:t>
            </a:r>
            <a:r>
              <a:rPr lang="es-ES" altLang="es-CO" sz="1100" dirty="0">
                <a:latin typeface="Arial" charset="0"/>
              </a:rPr>
              <a:t>los días del 21 de mayo al 1 de junio de 2018, hemos realizado nuestra visita de planeación de auditoría y de análisis de algunas áreas del balance con corte al 30 de abril de 2018, dando cumplimiento a nuestras obligaciones como Revisores Fiscales de  CAMARA DE COMERCIO DE C ALI</a:t>
            </a:r>
          </a:p>
          <a:p>
            <a:pPr algn="just" eaLnBrk="1" hangingPunct="1">
              <a:lnSpc>
                <a:spcPct val="90000"/>
              </a:lnSpc>
              <a:spcBef>
                <a:spcPct val="0"/>
              </a:spcBef>
              <a:buFontTx/>
              <a:buNone/>
            </a:pPr>
            <a:endParaRPr lang="es-MX" altLang="es-CO" sz="1100" u="none" dirty="0">
              <a:latin typeface="Arial" charset="0"/>
            </a:endParaRPr>
          </a:p>
          <a:p>
            <a:pPr algn="just">
              <a:lnSpc>
                <a:spcPct val="90000"/>
              </a:lnSpc>
              <a:spcBef>
                <a:spcPct val="0"/>
              </a:spcBef>
              <a:buNone/>
            </a:pPr>
            <a:r>
              <a:rPr lang="es-ES" altLang="es-CO" sz="1100" dirty="0">
                <a:latin typeface="Arial" charset="0"/>
              </a:rPr>
              <a:t>Como resultado de nuestro trabajo hemos preparado el siguiente informe el cual contiene los comentarios de auditoria más relevantes, con sus correspondientes recomendaciones, obtenidos como resultado de la aplicación de los procedimientos de auditoria a las diferentes áreas examinadas. </a:t>
            </a:r>
          </a:p>
          <a:p>
            <a:pPr algn="just" eaLnBrk="1" hangingPunct="1">
              <a:lnSpc>
                <a:spcPct val="90000"/>
              </a:lnSpc>
              <a:spcBef>
                <a:spcPct val="0"/>
              </a:spcBef>
              <a:buFontTx/>
              <a:buNone/>
            </a:pPr>
            <a:r>
              <a:rPr lang="es-MX" altLang="es-CO" sz="1100" u="none" dirty="0">
                <a:latin typeface="Arial" charset="0"/>
              </a:rPr>
              <a:t> </a:t>
            </a:r>
          </a:p>
          <a:p>
            <a:pPr algn="just">
              <a:lnSpc>
                <a:spcPct val="90000"/>
              </a:lnSpc>
              <a:spcBef>
                <a:spcPct val="0"/>
              </a:spcBef>
              <a:buNone/>
            </a:pPr>
            <a:r>
              <a:rPr lang="es-ES" altLang="es-CO" sz="1100" dirty="0">
                <a:latin typeface="Arial" charset="0"/>
              </a:rPr>
              <a:t>Los aspectos tratados en este informe fueron presentados y discutidos con las personas involucradas en los procesos evaluados durante nuestra visita, y puestos en consideración vía correo electrónico el día 13 de junio de 2018 a la ingeniera María Teresa Suaza- Jefe Financiera y al señor Ronald Penagos – Coordinador de contabilidad, quienes  el día 20 de junio de  2018 también vía correo electrónico nos manifestaron estar de acuerdo con los mismos, y en los casos en que lo consideraron necesario, hicieron los comentarios pertinentes, los cuales fueron  tenidos en cuenta en la redacción del informe definitivo.</a:t>
            </a:r>
          </a:p>
          <a:p>
            <a:pPr algn="just" eaLnBrk="1" hangingPunct="1">
              <a:lnSpc>
                <a:spcPct val="90000"/>
              </a:lnSpc>
              <a:spcBef>
                <a:spcPct val="0"/>
              </a:spcBef>
              <a:buFontTx/>
              <a:buNone/>
            </a:pPr>
            <a:r>
              <a:rPr lang="es-MX" altLang="es-CO" sz="1100" u="none" dirty="0">
                <a:latin typeface="Arial" charset="0"/>
              </a:rPr>
              <a:t> </a:t>
            </a:r>
          </a:p>
          <a:p>
            <a:pPr algn="just" eaLnBrk="1" hangingPunct="1">
              <a:lnSpc>
                <a:spcPct val="90000"/>
              </a:lnSpc>
              <a:spcBef>
                <a:spcPct val="0"/>
              </a:spcBef>
              <a:buFontTx/>
              <a:buNone/>
            </a:pPr>
            <a:r>
              <a:rPr lang="es-MX" altLang="es-CO" sz="1100" u="none" dirty="0">
                <a:latin typeface="Arial" charset="0"/>
              </a:rPr>
              <a:t>Será responsabilidad de la administración el análisis. la evaluación y la implementación de nuestras recomendaciones en procura de fortalecer los procedimientos de control que actualmente posee la compañía para minimizar los riesgos en cada caso particular. </a:t>
            </a:r>
          </a:p>
          <a:p>
            <a:pPr algn="just" eaLnBrk="1" hangingPunct="1">
              <a:lnSpc>
                <a:spcPct val="90000"/>
              </a:lnSpc>
              <a:spcBef>
                <a:spcPct val="0"/>
              </a:spcBef>
              <a:buFontTx/>
              <a:buNone/>
            </a:pPr>
            <a:r>
              <a:rPr lang="es-MX" altLang="es-CO" sz="1100" u="none" dirty="0">
                <a:latin typeface="Arial" charset="0"/>
              </a:rPr>
              <a:t> </a:t>
            </a:r>
          </a:p>
          <a:p>
            <a:pPr algn="just" eaLnBrk="1" hangingPunct="1">
              <a:lnSpc>
                <a:spcPct val="90000"/>
              </a:lnSpc>
              <a:spcBef>
                <a:spcPct val="0"/>
              </a:spcBef>
              <a:buFontTx/>
              <a:buNone/>
            </a:pPr>
            <a:r>
              <a:rPr lang="es-MX" altLang="es-CO" sz="1100" u="none" dirty="0">
                <a:latin typeface="Arial" charset="0"/>
              </a:rPr>
              <a:t>Agradecemos la colaboración brindada por todo el personal durante el desarrollo de nuestro trabajo.</a:t>
            </a:r>
          </a:p>
          <a:p>
            <a:pPr algn="just" eaLnBrk="1" hangingPunct="1">
              <a:lnSpc>
                <a:spcPct val="90000"/>
              </a:lnSpc>
              <a:spcBef>
                <a:spcPct val="0"/>
              </a:spcBef>
              <a:buFontTx/>
              <a:buNone/>
            </a:pPr>
            <a:r>
              <a:rPr lang="es-MX" altLang="es-CO" sz="1100" u="none" dirty="0">
                <a:latin typeface="Arial" charset="0"/>
              </a:rPr>
              <a:t>  </a:t>
            </a:r>
          </a:p>
          <a:p>
            <a:pPr algn="just" eaLnBrk="1" hangingPunct="1">
              <a:lnSpc>
                <a:spcPct val="90000"/>
              </a:lnSpc>
              <a:spcBef>
                <a:spcPct val="0"/>
              </a:spcBef>
              <a:buFontTx/>
              <a:buNone/>
            </a:pPr>
            <a:r>
              <a:rPr lang="es-MX" altLang="es-CO" sz="1100" u="none" dirty="0">
                <a:latin typeface="Arial" charset="0"/>
              </a:rPr>
              <a:t>Cordialmente.</a:t>
            </a:r>
          </a:p>
          <a:p>
            <a:pPr algn="just" eaLnBrk="1" hangingPunct="1">
              <a:lnSpc>
                <a:spcPct val="90000"/>
              </a:lnSpc>
              <a:spcBef>
                <a:spcPct val="0"/>
              </a:spcBef>
              <a:buFontTx/>
              <a:buNone/>
            </a:pPr>
            <a:endParaRPr lang="es-MX" altLang="es-CO" sz="1100" u="none" dirty="0">
              <a:latin typeface="Arial" charset="0"/>
            </a:endParaRPr>
          </a:p>
          <a:p>
            <a:pPr algn="just" eaLnBrk="1" hangingPunct="1">
              <a:lnSpc>
                <a:spcPct val="90000"/>
              </a:lnSpc>
              <a:spcBef>
                <a:spcPct val="0"/>
              </a:spcBef>
              <a:buFontTx/>
              <a:buNone/>
            </a:pPr>
            <a:r>
              <a:rPr lang="es-MX" altLang="es-CO" sz="1100" u="none" dirty="0">
                <a:latin typeface="Arial" charset="0"/>
              </a:rPr>
              <a:t> </a:t>
            </a:r>
            <a:endParaRPr lang="es-MX" altLang="es-CO" sz="1100" b="1" u="none" dirty="0">
              <a:latin typeface="Arial" charset="0"/>
            </a:endParaRPr>
          </a:p>
          <a:p>
            <a:pPr algn="just" fontAlgn="base">
              <a:lnSpc>
                <a:spcPts val="1200"/>
              </a:lnSpc>
              <a:spcBef>
                <a:spcPts val="0"/>
              </a:spcBef>
              <a:buNone/>
              <a:defRPr/>
            </a:pPr>
            <a:r>
              <a:rPr lang="es-CO" sz="1100" b="1" dirty="0">
                <a:solidFill>
                  <a:srgbClr val="000000"/>
                </a:solidFill>
                <a:latin typeface="Arial" pitchFamily="34" charset="0"/>
                <a:cs typeface="Arial" pitchFamily="34" charset="0"/>
              </a:rPr>
              <a:t>JOSE ALBERTO GALVIS ARAQUE</a:t>
            </a:r>
            <a:endParaRPr lang="es-CO" sz="1100" b="1" dirty="0">
              <a:solidFill>
                <a:srgbClr val="000000"/>
              </a:solidFill>
              <a:effectLst>
                <a:outerShdw blurRad="38100" dist="38100" dir="2700000" algn="tl">
                  <a:srgbClr val="C0C0C0"/>
                </a:outerShdw>
              </a:effectLst>
              <a:latin typeface="Arial" pitchFamily="34" charset="0"/>
              <a:cs typeface="Arial" pitchFamily="34" charset="0"/>
            </a:endParaRPr>
          </a:p>
          <a:p>
            <a:pPr algn="just" fontAlgn="base">
              <a:lnSpc>
                <a:spcPts val="1200"/>
              </a:lnSpc>
              <a:spcBef>
                <a:spcPts val="0"/>
              </a:spcBef>
              <a:buNone/>
              <a:defRPr/>
            </a:pPr>
            <a:r>
              <a:rPr lang="es-CO" sz="1100" dirty="0">
                <a:solidFill>
                  <a:srgbClr val="000000"/>
                </a:solidFill>
                <a:latin typeface="Arial" pitchFamily="34" charset="0"/>
                <a:cs typeface="Arial" pitchFamily="34" charset="0"/>
              </a:rPr>
              <a:t>Director de Auditoria</a:t>
            </a:r>
          </a:p>
          <a:p>
            <a:pPr algn="just" fontAlgn="base">
              <a:lnSpc>
                <a:spcPts val="1200"/>
              </a:lnSpc>
              <a:spcBef>
                <a:spcPts val="0"/>
              </a:spcBef>
              <a:buNone/>
              <a:defRPr/>
            </a:pPr>
            <a:endParaRPr lang="es-CO" sz="1100" dirty="0">
              <a:solidFill>
                <a:srgbClr val="FF0000"/>
              </a:solidFill>
              <a:latin typeface="Arial" pitchFamily="34" charset="0"/>
              <a:cs typeface="Arial" pitchFamily="34" charset="0"/>
            </a:endParaRPr>
          </a:p>
          <a:p>
            <a:pPr marL="268288" indent="-268288" algn="just">
              <a:spcBef>
                <a:spcPts val="0"/>
              </a:spcBef>
              <a:buFont typeface="Arial" pitchFamily="34" charset="0"/>
              <a:buNone/>
            </a:pPr>
            <a:r>
              <a:rPr lang="es-ES" sz="1100" dirty="0">
                <a:latin typeface="Arial" panose="020B0604020202020204" pitchFamily="34" charset="0"/>
                <a:cs typeface="Arial" panose="020B0604020202020204" pitchFamily="34" charset="0"/>
              </a:rPr>
              <a:t>C.c.	Ing.  </a:t>
            </a:r>
            <a:r>
              <a:rPr lang="es-ES" sz="1100" dirty="0" err="1">
                <a:latin typeface="Arial" panose="020B0604020202020204" pitchFamily="34" charset="0"/>
                <a:cs typeface="Arial" panose="020B0604020202020204" pitchFamily="34" charset="0"/>
              </a:rPr>
              <a:t>Maria</a:t>
            </a:r>
            <a:r>
              <a:rPr lang="es-ES" sz="1100" dirty="0">
                <a:latin typeface="Arial" panose="020B0604020202020204" pitchFamily="34" charset="0"/>
                <a:cs typeface="Arial" panose="020B0604020202020204" pitchFamily="34" charset="0"/>
              </a:rPr>
              <a:t> Teresa Suaza – Jefe Financiero</a:t>
            </a:r>
          </a:p>
          <a:p>
            <a:pPr marL="268288" indent="-268288" algn="just">
              <a:spcBef>
                <a:spcPts val="0"/>
              </a:spcBef>
              <a:buNone/>
            </a:pPr>
            <a:r>
              <a:rPr lang="es-ES" sz="1100" dirty="0">
                <a:latin typeface="Arial" panose="020B0604020202020204" pitchFamily="34" charset="0"/>
                <a:cs typeface="Arial" panose="020B0604020202020204" pitchFamily="34" charset="0"/>
              </a:rPr>
              <a:t>	Dr. Carlos Eduardo </a:t>
            </a:r>
            <a:r>
              <a:rPr lang="es-ES" sz="1100" dirty="0" err="1">
                <a:latin typeface="Arial" panose="020B0604020202020204" pitchFamily="34" charset="0"/>
                <a:cs typeface="Arial" panose="020B0604020202020204" pitchFamily="34" charset="0"/>
              </a:rPr>
              <a:t>Rodriguez</a:t>
            </a:r>
            <a:r>
              <a:rPr lang="es-ES" sz="1100" dirty="0">
                <a:latin typeface="Arial" panose="020B0604020202020204" pitchFamily="34" charset="0"/>
                <a:cs typeface="Arial" panose="020B0604020202020204" pitchFamily="34" charset="0"/>
              </a:rPr>
              <a:t> Gómez – Director de Gestión Integral</a:t>
            </a:r>
          </a:p>
          <a:p>
            <a:pPr marL="268288" indent="-268288" algn="just">
              <a:spcBef>
                <a:spcPts val="0"/>
              </a:spcBef>
              <a:buNone/>
            </a:pPr>
            <a:r>
              <a:rPr lang="es-ES" sz="1100" dirty="0">
                <a:latin typeface="Arial" panose="020B0604020202020204" pitchFamily="34" charset="0"/>
                <a:cs typeface="Arial" panose="020B0604020202020204" pitchFamily="34" charset="0"/>
              </a:rPr>
              <a:t>	Archivo.</a:t>
            </a:r>
          </a:p>
          <a:p>
            <a:pPr eaLnBrk="1" hangingPunct="1">
              <a:lnSpc>
                <a:spcPct val="90000"/>
              </a:lnSpc>
              <a:spcBef>
                <a:spcPct val="0"/>
              </a:spcBef>
              <a:buFontTx/>
              <a:buNone/>
            </a:pPr>
            <a:endParaRPr lang="es-MX" altLang="es-CO" sz="1000" u="none" dirty="0">
              <a:latin typeface="Arial" charset="0"/>
            </a:endParaRPr>
          </a:p>
        </p:txBody>
      </p:sp>
      <p:sp>
        <p:nvSpPr>
          <p:cNvPr id="5124" name="Marcador de número de diapositiva 3"/>
          <p:cNvSpPr txBox="1">
            <a:spLocks/>
          </p:cNvSpPr>
          <p:nvPr/>
        </p:nvSpPr>
        <p:spPr bwMode="auto">
          <a:xfrm>
            <a:off x="2870200" y="608821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es-CO" altLang="es-CO" sz="1200" u="none">
                <a:solidFill>
                  <a:srgbClr val="898989"/>
                </a:solidFill>
                <a:latin typeface="Arial" charset="0"/>
              </a:rPr>
              <a:t>4</a:t>
            </a:r>
          </a:p>
        </p:txBody>
      </p:sp>
    </p:spTree>
    <p:extLst>
      <p:ext uri="{BB962C8B-B14F-4D97-AF65-F5344CB8AC3E}">
        <p14:creationId xmlns:p14="http://schemas.microsoft.com/office/powerpoint/2010/main" val="330257161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número de diapositiva"/>
          <p:cNvSpPr txBox="1">
            <a:spLocks noGrp="1"/>
          </p:cNvSpPr>
          <p:nvPr/>
        </p:nvSpPr>
        <p:spPr bwMode="auto">
          <a:xfrm>
            <a:off x="6588125" y="6265863"/>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22D683FC-ED9C-4DCB-B801-1EEFFF231F1F}" type="slidenum">
              <a:rPr lang="es-ES" altLang="es-CO" sz="900" b="1" u="none">
                <a:latin typeface="Arial" charset="0"/>
              </a:rPr>
              <a:pPr algn="r" eaLnBrk="1" hangingPunct="1">
                <a:spcBef>
                  <a:spcPct val="0"/>
                </a:spcBef>
                <a:buFontTx/>
                <a:buNone/>
              </a:pPr>
              <a:t>5</a:t>
            </a:fld>
            <a:endParaRPr lang="es-ES" altLang="es-CO" sz="900" b="1" u="none">
              <a:latin typeface="Arial" charset="0"/>
            </a:endParaRPr>
          </a:p>
        </p:txBody>
      </p:sp>
      <p:sp>
        <p:nvSpPr>
          <p:cNvPr id="4" name="Marcador de contenido 2"/>
          <p:cNvSpPr txBox="1">
            <a:spLocks/>
          </p:cNvSpPr>
          <p:nvPr/>
        </p:nvSpPr>
        <p:spPr>
          <a:xfrm>
            <a:off x="1258888" y="1340768"/>
            <a:ext cx="6696075" cy="34559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
              <a:buFont typeface="Arial" pitchFamily="34" charset="0"/>
              <a:buNone/>
              <a:defRPr/>
            </a:pPr>
            <a:r>
              <a:rPr lang="es-CO" sz="2000" b="1" u="none" dirty="0">
                <a:latin typeface="Arial" panose="020B0604020202020204" pitchFamily="34" charset="0"/>
                <a:cs typeface="Arial" panose="020B0604020202020204" pitchFamily="34" charset="0"/>
              </a:rPr>
              <a:t>Contenido </a:t>
            </a:r>
            <a:endParaRPr lang="es-CO" sz="2000" u="none" dirty="0">
              <a:latin typeface="Arial" panose="020B0604020202020204" pitchFamily="34" charset="0"/>
              <a:cs typeface="Arial" panose="020B0604020202020204" pitchFamily="34" charset="0"/>
            </a:endParaRPr>
          </a:p>
          <a:p>
            <a:pPr marL="0" indent="0" fontAlgn="b">
              <a:buFont typeface="Arial" pitchFamily="34" charset="0"/>
              <a:buNone/>
              <a:defRPr/>
            </a:pPr>
            <a:r>
              <a:rPr lang="es-CO" sz="1200" b="1" u="none" dirty="0">
                <a:latin typeface="Arial" panose="020B0604020202020204" pitchFamily="34" charset="0"/>
                <a:cs typeface="Arial" panose="020B0604020202020204" pitchFamily="34" charset="0"/>
              </a:rPr>
              <a:t>						          </a:t>
            </a:r>
          </a:p>
          <a:p>
            <a:pPr marL="261938" indent="-261938" fontAlgn="b">
              <a:buFont typeface="Arial" pitchFamily="34" charset="0"/>
              <a:buNone/>
              <a:tabLst>
                <a:tab pos="5748338" algn="ctr"/>
              </a:tabLst>
              <a:defRPr/>
            </a:pPr>
            <a:r>
              <a:rPr lang="es-CO" sz="1200" b="1" u="none" dirty="0">
                <a:latin typeface="Arial" panose="020B0604020202020204" pitchFamily="34" charset="0"/>
                <a:cs typeface="Arial" panose="020B0604020202020204" pitchFamily="34" charset="0"/>
              </a:rPr>
              <a:t>		Página No.</a:t>
            </a:r>
          </a:p>
          <a:p>
            <a:pPr marL="261938" indent="-261938" fontAlgn="b">
              <a:buFont typeface="Arial" pitchFamily="34" charset="0"/>
              <a:buNone/>
              <a:tabLst>
                <a:tab pos="5748338" algn="ctr"/>
              </a:tabLst>
              <a:defRPr/>
            </a:pPr>
            <a:endParaRPr lang="es-CO" sz="1200" u="none" dirty="0">
              <a:latin typeface="Arial" panose="020B0604020202020204" pitchFamily="34" charset="0"/>
              <a:cs typeface="Arial" panose="020B0604020202020204" pitchFamily="34" charset="0"/>
            </a:endParaRPr>
          </a:p>
          <a:p>
            <a:pPr marL="273050" indent="-273050" fontAlgn="b">
              <a:buNone/>
              <a:tabLst>
                <a:tab pos="5748338" algn="ctr"/>
              </a:tabLst>
              <a:defRPr/>
            </a:pPr>
            <a:r>
              <a:rPr lang="es-CO" sz="1200" b="1" dirty="0">
                <a:latin typeface="Arial" panose="020B0604020202020204" pitchFamily="34" charset="0"/>
                <a:cs typeface="Arial" panose="020B0604020202020204" pitchFamily="34" charset="0"/>
              </a:rPr>
              <a:t>I.	Análisis de variaciones </a:t>
            </a:r>
            <a:r>
              <a:rPr lang="es-CO" sz="1200" b="1" u="none" dirty="0">
                <a:latin typeface="Arial" panose="020B0604020202020204" pitchFamily="34" charset="0"/>
                <a:cs typeface="Arial" panose="020B0604020202020204" pitchFamily="34" charset="0"/>
              </a:rPr>
              <a:t>	6 - 11</a:t>
            </a:r>
          </a:p>
          <a:p>
            <a:pPr marL="273050" indent="-273050" fontAlgn="b">
              <a:buFont typeface="Arial" pitchFamily="34" charset="0"/>
              <a:buNone/>
              <a:tabLst>
                <a:tab pos="5748338" algn="ctr"/>
              </a:tabLst>
              <a:defRPr/>
            </a:pPr>
            <a:endParaRPr lang="es-ES" sz="1200" b="1" u="none" dirty="0">
              <a:latin typeface="Arial" panose="020B0604020202020204" pitchFamily="34" charset="0"/>
              <a:cs typeface="Arial" panose="020B0604020202020204" pitchFamily="34" charset="0"/>
            </a:endParaRPr>
          </a:p>
        </p:txBody>
      </p:sp>
      <p:sp>
        <p:nvSpPr>
          <p:cNvPr id="6148" name="Marcador de número de diapositiva 3"/>
          <p:cNvSpPr txBox="1">
            <a:spLocks/>
          </p:cNvSpPr>
          <p:nvPr/>
        </p:nvSpPr>
        <p:spPr bwMode="auto">
          <a:xfrm>
            <a:off x="2870200" y="6021388"/>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es-CO" altLang="es-CO" sz="1200" u="none">
                <a:solidFill>
                  <a:srgbClr val="898989"/>
                </a:solidFill>
                <a:latin typeface="Arial" charset="0"/>
              </a:rPr>
              <a:t>5</a:t>
            </a:r>
          </a:p>
        </p:txBody>
      </p:sp>
    </p:spTree>
    <p:extLst>
      <p:ext uri="{BB962C8B-B14F-4D97-AF65-F5344CB8AC3E}">
        <p14:creationId xmlns:p14="http://schemas.microsoft.com/office/powerpoint/2010/main" val="15280826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número de diapositiva"/>
          <p:cNvSpPr txBox="1">
            <a:spLocks noGrp="1"/>
          </p:cNvSpPr>
          <p:nvPr/>
        </p:nvSpPr>
        <p:spPr bwMode="auto">
          <a:xfrm>
            <a:off x="6588125" y="6265863"/>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fld id="{80D751C1-158D-40AD-AF04-6A83D1BD9024}" type="slidenum">
              <a:rPr lang="es-ES" altLang="es-CO" sz="900" b="1" smtClean="0">
                <a:solidFill>
                  <a:prstClr val="black"/>
                </a:solidFill>
                <a:latin typeface="Arial" charset="0"/>
              </a:rPr>
              <a:pPr algn="r" fontAlgn="base">
                <a:spcBef>
                  <a:spcPct val="0"/>
                </a:spcBef>
                <a:spcAft>
                  <a:spcPct val="0"/>
                </a:spcAft>
                <a:buFontTx/>
                <a:buNone/>
              </a:pPr>
              <a:t>6</a:t>
            </a:fld>
            <a:endParaRPr lang="es-ES" altLang="es-CO" sz="900" b="1">
              <a:solidFill>
                <a:prstClr val="black"/>
              </a:solidFill>
              <a:latin typeface="Arial" charset="0"/>
            </a:endParaRPr>
          </a:p>
        </p:txBody>
      </p:sp>
      <p:sp>
        <p:nvSpPr>
          <p:cNvPr id="8196" name="Rectangle 3"/>
          <p:cNvSpPr>
            <a:spLocks noChangeArrowheads="1"/>
          </p:cNvSpPr>
          <p:nvPr/>
        </p:nvSpPr>
        <p:spPr bwMode="auto">
          <a:xfrm>
            <a:off x="251470" y="620688"/>
            <a:ext cx="8640936" cy="5837238"/>
          </a:xfrm>
          <a:prstGeom prst="rect">
            <a:avLst/>
          </a:prstGeom>
          <a:noFill/>
          <a:ln w="9525">
            <a:noFill/>
            <a:miter lim="800000"/>
            <a:headEnd/>
            <a:tailEnd/>
          </a:ln>
        </p:spPr>
        <p:txBody>
          <a:bodyPr/>
          <a:lstStyle/>
          <a:p>
            <a:pPr algn="just" fontAlgn="base">
              <a:lnSpc>
                <a:spcPct val="98000"/>
              </a:lnSpc>
              <a:defRPr/>
            </a:pPr>
            <a:r>
              <a:rPr lang="es-CO" sz="1200" dirty="0">
                <a:solidFill>
                  <a:srgbClr val="000000"/>
                </a:solidFill>
                <a:latin typeface="Arial" panose="020B0604020202020204" pitchFamily="34" charset="0"/>
                <a:cs typeface="Arial" panose="020B0604020202020204" pitchFamily="34" charset="0"/>
              </a:rPr>
              <a:t>A continuación se muestra las variaciones más importantes que han tenido los diferentes rubros del estado de situación financiera y la participación de cada uno de ellos sobre el total, tanto de activos como pasivos durante el periodo marzo a abril del 2018. (Cifras en miles de pesos)</a:t>
            </a:r>
          </a:p>
          <a:p>
            <a:pPr algn="just" fontAlgn="base">
              <a:lnSpc>
                <a:spcPct val="98000"/>
              </a:lnSpc>
              <a:defRPr/>
            </a:pPr>
            <a:r>
              <a:rPr lang="es-CO" sz="1200" dirty="0">
                <a:solidFill>
                  <a:srgbClr val="000000"/>
                </a:solidFill>
                <a:latin typeface="Arial" panose="020B0604020202020204" pitchFamily="34" charset="0"/>
                <a:cs typeface="Arial" panose="020B0604020202020204" pitchFamily="34" charset="0"/>
              </a:rPr>
              <a:t> </a:t>
            </a:r>
          </a:p>
          <a:p>
            <a:pPr algn="just" fontAlgn="base">
              <a:lnSpc>
                <a:spcPct val="98000"/>
              </a:lnSpc>
              <a:defRPr/>
            </a:pPr>
            <a:r>
              <a:rPr lang="es-CO" sz="1200" dirty="0">
                <a:solidFill>
                  <a:srgbClr val="000000"/>
                </a:solidFill>
                <a:latin typeface="Arial" panose="020B0604020202020204" pitchFamily="34" charset="0"/>
                <a:cs typeface="Arial" panose="020B0604020202020204" pitchFamily="34" charset="0"/>
              </a:rPr>
              <a:t>  </a:t>
            </a:r>
          </a:p>
        </p:txBody>
      </p:sp>
      <p:sp>
        <p:nvSpPr>
          <p:cNvPr id="2" name="Rectangle 2"/>
          <p:cNvSpPr txBox="1">
            <a:spLocks noChangeArrowheads="1"/>
          </p:cNvSpPr>
          <p:nvPr/>
        </p:nvSpPr>
        <p:spPr bwMode="auto">
          <a:xfrm>
            <a:off x="467544" y="188318"/>
            <a:ext cx="84248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33400" indent="-5334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r>
              <a:rPr lang="es-ES_tradnl" altLang="es-CO" sz="2000" dirty="0">
                <a:solidFill>
                  <a:prstClr val="black"/>
                </a:solidFill>
                <a:latin typeface="Arial" charset="0"/>
                <a:cs typeface="Arial" charset="0"/>
              </a:rPr>
              <a:t>I. Análisis de variaciones.</a:t>
            </a:r>
            <a:endParaRPr lang="es-ES" altLang="es-CO" sz="2000" dirty="0">
              <a:solidFill>
                <a:prstClr val="black"/>
              </a:solidFill>
              <a:latin typeface="Arial" charset="0"/>
              <a:cs typeface="Arial" charset="0"/>
            </a:endParaRPr>
          </a:p>
        </p:txBody>
      </p:sp>
      <p:sp>
        <p:nvSpPr>
          <p:cNvPr id="8197" name="Marcador de número de diapositiva 3"/>
          <p:cNvSpPr>
            <a:spLocks noGrp="1"/>
          </p:cNvSpPr>
          <p:nvPr>
            <p:ph type="sldNum" sz="quarter" idx="12"/>
          </p:nvPr>
        </p:nvSpPr>
        <p:spPr bwMode="auto">
          <a:xfrm>
            <a:off x="2870200" y="6165304"/>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s-CO" altLang="es-CO" sz="1200" dirty="0">
                <a:solidFill>
                  <a:srgbClr val="898989"/>
                </a:solidFill>
                <a:latin typeface="Arial" charset="0"/>
              </a:rPr>
              <a:t>12</a:t>
            </a:r>
            <a:endParaRPr lang="es-CO" altLang="es-CO" sz="1200" u="none" dirty="0">
              <a:solidFill>
                <a:srgbClr val="898989"/>
              </a:solidFill>
              <a:latin typeface="Arial"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509825932"/>
              </p:ext>
            </p:extLst>
          </p:nvPr>
        </p:nvGraphicFramePr>
        <p:xfrm>
          <a:off x="1424416" y="1401260"/>
          <a:ext cx="6459952" cy="4692036"/>
        </p:xfrm>
        <a:graphic>
          <a:graphicData uri="http://schemas.openxmlformats.org/drawingml/2006/table">
            <a:tbl>
              <a:tblPr>
                <a:tableStyleId>{9D7B26C5-4107-4FEC-AEDC-1716B250A1EF}</a:tableStyleId>
              </a:tblPr>
              <a:tblGrid>
                <a:gridCol w="2017069">
                  <a:extLst>
                    <a:ext uri="{9D8B030D-6E8A-4147-A177-3AD203B41FA5}">
                      <a16:colId xmlns:a16="http://schemas.microsoft.com/office/drawing/2014/main" val="20000"/>
                    </a:ext>
                  </a:extLst>
                </a:gridCol>
                <a:gridCol w="556841">
                  <a:extLst>
                    <a:ext uri="{9D8B030D-6E8A-4147-A177-3AD203B41FA5}">
                      <a16:colId xmlns:a16="http://schemas.microsoft.com/office/drawing/2014/main" val="20001"/>
                    </a:ext>
                  </a:extLst>
                </a:gridCol>
                <a:gridCol w="1007053">
                  <a:extLst>
                    <a:ext uri="{9D8B030D-6E8A-4147-A177-3AD203B41FA5}">
                      <a16:colId xmlns:a16="http://schemas.microsoft.com/office/drawing/2014/main" val="20002"/>
                    </a:ext>
                  </a:extLst>
                </a:gridCol>
                <a:gridCol w="568687">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793662">
                  <a:extLst>
                    <a:ext uri="{9D8B030D-6E8A-4147-A177-3AD203B41FA5}">
                      <a16:colId xmlns:a16="http://schemas.microsoft.com/office/drawing/2014/main" val="20005"/>
                    </a:ext>
                  </a:extLst>
                </a:gridCol>
                <a:gridCol w="580536">
                  <a:extLst>
                    <a:ext uri="{9D8B030D-6E8A-4147-A177-3AD203B41FA5}">
                      <a16:colId xmlns:a16="http://schemas.microsoft.com/office/drawing/2014/main" val="20006"/>
                    </a:ext>
                  </a:extLst>
                </a:gridCol>
              </a:tblGrid>
              <a:tr h="285873">
                <a:tc>
                  <a:txBody>
                    <a:bodyPr/>
                    <a:lstStyle/>
                    <a:p>
                      <a:pPr algn="ctr" fontAlgn="ctr"/>
                      <a:r>
                        <a:rPr lang="es-ES" sz="850" b="1" u="none" strike="noStrike" dirty="0">
                          <a:solidFill>
                            <a:schemeClr val="bg1"/>
                          </a:solidFill>
                          <a:effectLst/>
                          <a:latin typeface="Arial" panose="020B0604020202020204" pitchFamily="34" charset="0"/>
                          <a:cs typeface="Arial" panose="020B0604020202020204" pitchFamily="34" charset="0"/>
                        </a:rPr>
                        <a:t>DESCRIPCION</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tc>
                  <a:txBody>
                    <a:bodyPr/>
                    <a:lstStyle/>
                    <a:p>
                      <a:pPr algn="ctr" fontAlgn="ctr"/>
                      <a:r>
                        <a:rPr lang="es-ES" sz="850" b="1" u="none" strike="noStrike" dirty="0">
                          <a:solidFill>
                            <a:schemeClr val="bg1"/>
                          </a:solidFill>
                          <a:effectLst/>
                          <a:latin typeface="Arial" panose="020B0604020202020204" pitchFamily="34" charset="0"/>
                          <a:cs typeface="Arial" panose="020B0604020202020204" pitchFamily="34" charset="0"/>
                        </a:rPr>
                        <a:t>% </a:t>
                      </a:r>
                      <a:r>
                        <a:rPr lang="es-ES" sz="850" b="1" u="none" strike="noStrike" dirty="0" err="1">
                          <a:solidFill>
                            <a:schemeClr val="bg1"/>
                          </a:solidFill>
                          <a:effectLst/>
                          <a:latin typeface="Arial" panose="020B0604020202020204" pitchFamily="34" charset="0"/>
                          <a:cs typeface="Arial" panose="020B0604020202020204" pitchFamily="34" charset="0"/>
                        </a:rPr>
                        <a:t>Part</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tc>
                  <a:txBody>
                    <a:bodyPr/>
                    <a:lstStyle/>
                    <a:p>
                      <a:pPr algn="ctr" fontAlgn="ctr"/>
                      <a:r>
                        <a:rPr lang="es-ES" sz="850" b="1" u="none" strike="noStrike" dirty="0">
                          <a:solidFill>
                            <a:schemeClr val="bg1"/>
                          </a:solidFill>
                          <a:effectLst/>
                          <a:latin typeface="Arial" panose="020B0604020202020204" pitchFamily="34" charset="0"/>
                          <a:cs typeface="Arial" panose="020B0604020202020204" pitchFamily="34" charset="0"/>
                        </a:rPr>
                        <a:t>SALDO A  ABRIL 2018</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tc>
                  <a:txBody>
                    <a:bodyPr/>
                    <a:lstStyle/>
                    <a:p>
                      <a:pPr algn="ctr" fontAlgn="ctr"/>
                      <a:r>
                        <a:rPr lang="es-ES" sz="850" b="1" u="none" strike="noStrike" dirty="0">
                          <a:solidFill>
                            <a:schemeClr val="bg1"/>
                          </a:solidFill>
                          <a:effectLst/>
                          <a:latin typeface="Arial" panose="020B0604020202020204" pitchFamily="34" charset="0"/>
                          <a:cs typeface="Arial" panose="020B0604020202020204" pitchFamily="34" charset="0"/>
                        </a:rPr>
                        <a:t>% </a:t>
                      </a:r>
                      <a:r>
                        <a:rPr lang="es-ES" sz="850" b="1" u="none" strike="noStrike" dirty="0" err="1">
                          <a:solidFill>
                            <a:schemeClr val="bg1"/>
                          </a:solidFill>
                          <a:effectLst/>
                          <a:latin typeface="Arial" panose="020B0604020202020204" pitchFamily="34" charset="0"/>
                          <a:cs typeface="Arial" panose="020B0604020202020204" pitchFamily="34" charset="0"/>
                        </a:rPr>
                        <a:t>Part</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tc>
                  <a:txBody>
                    <a:bodyPr/>
                    <a:lstStyle/>
                    <a:p>
                      <a:pPr algn="ctr" fontAlgn="ctr"/>
                      <a:r>
                        <a:rPr lang="es-ES" sz="850" b="1" u="none" strike="noStrike" dirty="0">
                          <a:solidFill>
                            <a:schemeClr val="bg1"/>
                          </a:solidFill>
                          <a:effectLst/>
                          <a:latin typeface="Arial" panose="020B0604020202020204" pitchFamily="34" charset="0"/>
                          <a:cs typeface="Arial" panose="020B0604020202020204" pitchFamily="34" charset="0"/>
                        </a:rPr>
                        <a:t>SALDO A  MARZO 2018</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tc>
                  <a:txBody>
                    <a:bodyPr/>
                    <a:lstStyle/>
                    <a:p>
                      <a:pPr algn="ctr" fontAlgn="ctr"/>
                      <a:r>
                        <a:rPr lang="es-CO" sz="850" b="1" i="0" u="none" strike="noStrike" dirty="0">
                          <a:solidFill>
                            <a:schemeClr val="bg1"/>
                          </a:solidFill>
                          <a:effectLst/>
                          <a:latin typeface="Arial" panose="020B0604020202020204" pitchFamily="34" charset="0"/>
                          <a:cs typeface="Arial" panose="020B0604020202020204" pitchFamily="34" charset="0"/>
                        </a:rPr>
                        <a:t>VARIACIÓN</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tc>
                  <a:txBody>
                    <a:bodyPr/>
                    <a:lstStyle/>
                    <a:p>
                      <a:pPr algn="ctr" fontAlgn="ctr"/>
                      <a:r>
                        <a:rPr lang="es-CO" sz="850" b="1" i="0" u="none" strike="noStrike" dirty="0">
                          <a:solidFill>
                            <a:schemeClr val="bg1"/>
                          </a:solidFill>
                          <a:effectLst/>
                          <a:latin typeface="Arial" panose="020B0604020202020204" pitchFamily="34" charset="0"/>
                          <a:cs typeface="Arial" panose="020B0604020202020204" pitchFamily="34" charset="0"/>
                        </a:rPr>
                        <a:t>%</a:t>
                      </a:r>
                      <a:endParaRPr lang="es-ES" sz="850" b="1" i="0" u="none" strike="noStrike" dirty="0">
                        <a:solidFill>
                          <a:schemeClr val="bg1"/>
                        </a:solidFill>
                        <a:effectLst/>
                        <a:latin typeface="Arial" panose="020B0604020202020204" pitchFamily="34" charset="0"/>
                        <a:cs typeface="Arial" panose="020B0604020202020204" pitchFamily="34" charset="0"/>
                      </a:endParaRPr>
                    </a:p>
                  </a:txBody>
                  <a:tcPr marL="18003" marR="18003" marT="17988" marB="17988" anchor="ctr">
                    <a:solidFill>
                      <a:schemeClr val="tx2">
                        <a:lumMod val="50000"/>
                      </a:schemeClr>
                    </a:solidFill>
                  </a:tcPr>
                </a:tc>
                <a:extLst>
                  <a:ext uri="{0D108BD9-81ED-4DB2-BD59-A6C34878D82A}">
                    <a16:rowId xmlns:a16="http://schemas.microsoft.com/office/drawing/2014/main" val="10000"/>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ACTIVO </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u="none" strike="noStrike" dirty="0">
                          <a:effectLst/>
                          <a:latin typeface="Arial" panose="020B0604020202020204" pitchFamily="34" charset="0"/>
                          <a:cs typeface="Arial" panose="020B0604020202020204" pitchFamily="34" charset="0"/>
                        </a:rPr>
                        <a:t> </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u="none" strike="noStrike" dirty="0">
                          <a:effectLst/>
                          <a:latin typeface="Arial" panose="020B0604020202020204" pitchFamily="34" charset="0"/>
                          <a:cs typeface="Arial" panose="020B0604020202020204" pitchFamily="34" charset="0"/>
                        </a:rPr>
                        <a:t> </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l" fontAlgn="b"/>
                      <a:r>
                        <a:rPr lang="es-ES" sz="850" u="none" strike="noStrike" dirty="0">
                          <a:effectLst/>
                          <a:latin typeface="Arial" panose="020B0604020202020204" pitchFamily="34" charset="0"/>
                          <a:cs typeface="Arial" panose="020B0604020202020204" pitchFamily="34" charset="0"/>
                        </a:rPr>
                        <a:t> </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u="none" strike="noStrike" dirty="0">
                          <a:effectLst/>
                          <a:latin typeface="Arial" panose="020B0604020202020204" pitchFamily="34" charset="0"/>
                          <a:cs typeface="Arial" panose="020B0604020202020204" pitchFamily="34" charset="0"/>
                        </a:rPr>
                        <a:t> </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extLst>
                  <a:ext uri="{0D108BD9-81ED-4DB2-BD59-A6C34878D82A}">
                    <a16:rowId xmlns:a16="http://schemas.microsoft.com/office/drawing/2014/main" val="10001"/>
                  </a:ext>
                </a:extLst>
              </a:tr>
              <a:tr h="157890">
                <a:tc>
                  <a:txBody>
                    <a:bodyPr/>
                    <a:lstStyle/>
                    <a:p>
                      <a:pPr algn="l" fontAlgn="b"/>
                      <a:r>
                        <a:rPr lang="es-CO" sz="850" u="none" strike="noStrike" dirty="0">
                          <a:effectLst/>
                          <a:latin typeface="Arial" panose="020B0604020202020204" pitchFamily="34" charset="0"/>
                          <a:cs typeface="Arial" panose="020B0604020202020204" pitchFamily="34" charset="0"/>
                        </a:rPr>
                        <a:t>EFECTIVO Y EQUIVAL. DE EFECTIVO</a:t>
                      </a:r>
                      <a:endParaRPr lang="es-CO"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15%</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17.939.658</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23%</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27.535.703</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(9.596.046)</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-35%</a:t>
                      </a:r>
                    </a:p>
                  </a:txBody>
                  <a:tcPr marL="18003" marR="18003" marT="17988" marB="17988" anchor="b"/>
                </a:tc>
                <a:extLst>
                  <a:ext uri="{0D108BD9-81ED-4DB2-BD59-A6C34878D82A}">
                    <a16:rowId xmlns:a16="http://schemas.microsoft.com/office/drawing/2014/main" val="10002"/>
                  </a:ext>
                </a:extLst>
              </a:tr>
              <a:tr h="157890">
                <a:tc>
                  <a:txBody>
                    <a:bodyPr/>
                    <a:lstStyle/>
                    <a:p>
                      <a:pPr algn="l" fontAlgn="b"/>
                      <a:r>
                        <a:rPr lang="es-CO" sz="850" b="0" i="0" u="none" strike="noStrike" dirty="0">
                          <a:effectLst/>
                          <a:latin typeface="Arial" panose="020B0604020202020204" pitchFamily="34" charset="0"/>
                          <a:cs typeface="Arial" panose="020B0604020202020204" pitchFamily="34" charset="0"/>
                        </a:rPr>
                        <a:t>INVERSIONES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54%</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64.991.694</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49%</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59.391.750</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5.599.943</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9%</a:t>
                      </a:r>
                    </a:p>
                  </a:txBody>
                  <a:tcPr marL="18003" marR="18003" marT="17988" marB="17988" anchor="b"/>
                </a:tc>
                <a:extLst>
                  <a:ext uri="{0D108BD9-81ED-4DB2-BD59-A6C34878D82A}">
                    <a16:rowId xmlns:a16="http://schemas.microsoft.com/office/drawing/2014/main" val="10003"/>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DEUDORES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15%</a:t>
                      </a:r>
                    </a:p>
                  </a:txBody>
                  <a:tcPr marL="18003" marR="18003" marT="17988" marB="17988" anchor="b">
                    <a:lnB>
                      <a:noFill/>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18.420.195</a:t>
                      </a:r>
                    </a:p>
                  </a:txBody>
                  <a:tcPr marL="18003" marR="18003" marT="17988" marB="17988" anchor="b">
                    <a:lnB>
                      <a:noFill/>
                    </a:lnB>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14%</a:t>
                      </a:r>
                    </a:p>
                  </a:txBody>
                  <a:tcPr marL="18003" marR="18003" marT="17988" marB="17988" anchor="b">
                    <a:lnB>
                      <a:noFill/>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16.513.338</a:t>
                      </a:r>
                    </a:p>
                  </a:txBody>
                  <a:tcPr marL="18003" marR="18003" marT="17988" marB="17988" anchor="b">
                    <a:lnB>
                      <a:noFill/>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1.906.857</a:t>
                      </a:r>
                    </a:p>
                  </a:txBody>
                  <a:tcPr marL="18003" marR="18003" marT="17988" marB="17988" anchor="b">
                    <a:lnB>
                      <a:noFill/>
                    </a:lnB>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12%</a:t>
                      </a:r>
                    </a:p>
                  </a:txBody>
                  <a:tcPr marL="18003" marR="18003" marT="17988" marB="17988" anchor="b">
                    <a:lnB>
                      <a:noFill/>
                    </a:lnB>
                  </a:tcPr>
                </a:tc>
                <a:extLst>
                  <a:ext uri="{0D108BD9-81ED-4DB2-BD59-A6C34878D82A}">
                    <a16:rowId xmlns:a16="http://schemas.microsoft.com/office/drawing/2014/main" val="10004"/>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PROPIEDAD PLANTA Y EQUIPO</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11%</a:t>
                      </a:r>
                    </a:p>
                  </a:txBody>
                  <a:tcPr marL="18003" marR="18003" marT="17988" marB="17988" anchor="b">
                    <a:lnT w="12700" cap="flat" cmpd="sng" algn="ctr">
                      <a:noFill/>
                      <a:prstDash val="solid"/>
                      <a:round/>
                      <a:headEnd type="none" w="med" len="med"/>
                      <a:tailEnd type="none" w="med" len="med"/>
                    </a:lnT>
                  </a:tcPr>
                </a:tc>
                <a:tc>
                  <a:txBody>
                    <a:bodyPr/>
                    <a:lstStyle/>
                    <a:p>
                      <a:pPr algn="r" fontAlgn="b"/>
                      <a:r>
                        <a:rPr lang="es-ES" sz="850" b="0" i="0" u="none" strike="noStrike" dirty="0">
                          <a:effectLst/>
                          <a:latin typeface="Arial" panose="020B0604020202020204" pitchFamily="34" charset="0"/>
                          <a:cs typeface="Arial" panose="020B0604020202020204" pitchFamily="34" charset="0"/>
                        </a:rPr>
                        <a:t>13.361.393</a:t>
                      </a:r>
                    </a:p>
                  </a:txBody>
                  <a:tcPr marL="18003" marR="18003" marT="17988" marB="17988" anchor="b">
                    <a:lnT w="12700" cap="flat" cmpd="sng" algn="ctr">
                      <a:noFill/>
                      <a:prstDash val="solid"/>
                      <a:round/>
                      <a:headEnd type="none" w="med" len="med"/>
                      <a:tailEnd type="none" w="med" len="med"/>
                    </a:lnT>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11%</a:t>
                      </a:r>
                    </a:p>
                  </a:txBody>
                  <a:tcPr marL="18003" marR="18003" marT="17988" marB="17988" anchor="b">
                    <a:lnT w="12700" cap="flat" cmpd="sng" algn="ctr">
                      <a:noFill/>
                      <a:prstDash val="solid"/>
                      <a:round/>
                      <a:headEnd type="none" w="med" len="med"/>
                      <a:tailEnd type="none" w="med" len="med"/>
                    </a:lnT>
                  </a:tcPr>
                </a:tc>
                <a:tc>
                  <a:txBody>
                    <a:bodyPr/>
                    <a:lstStyle/>
                    <a:p>
                      <a:pPr algn="r" fontAlgn="b"/>
                      <a:r>
                        <a:rPr lang="es-ES" sz="850" b="0" i="0" u="none" strike="noStrike" dirty="0">
                          <a:effectLst/>
                          <a:latin typeface="Arial" panose="020B0604020202020204" pitchFamily="34" charset="0"/>
                          <a:cs typeface="Arial" panose="020B0604020202020204" pitchFamily="34" charset="0"/>
                        </a:rPr>
                        <a:t>13.365.605</a:t>
                      </a:r>
                    </a:p>
                  </a:txBody>
                  <a:tcPr marL="18003" marR="18003" marT="17988" marB="17988" anchor="b">
                    <a:lnT w="12700" cap="flat" cmpd="sng" algn="ctr">
                      <a:noFill/>
                      <a:prstDash val="solid"/>
                      <a:round/>
                      <a:headEnd type="none" w="med" len="med"/>
                      <a:tailEnd type="none" w="med" len="med"/>
                    </a:lnT>
                  </a:tcPr>
                </a:tc>
                <a:tc>
                  <a:txBody>
                    <a:bodyPr/>
                    <a:lstStyle/>
                    <a:p>
                      <a:pPr algn="r" fontAlgn="b"/>
                      <a:r>
                        <a:rPr lang="es-ES" sz="850" b="0" i="0" u="none" strike="noStrike" dirty="0">
                          <a:effectLst/>
                          <a:latin typeface="Arial" panose="020B0604020202020204" pitchFamily="34" charset="0"/>
                          <a:cs typeface="Arial" panose="020B0604020202020204" pitchFamily="34" charset="0"/>
                        </a:rPr>
                        <a:t>(4.213)</a:t>
                      </a:r>
                    </a:p>
                  </a:txBody>
                  <a:tcPr marL="18003" marR="18003" marT="17988" marB="17988" anchor="b">
                    <a:lnT w="12700" cap="flat" cmpd="sng" algn="ctr">
                      <a:noFill/>
                      <a:prstDash val="solid"/>
                      <a:round/>
                      <a:headEnd type="none" w="med" len="med"/>
                      <a:tailEnd type="none" w="med" len="med"/>
                    </a:lnT>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0%</a:t>
                      </a:r>
                    </a:p>
                  </a:txBody>
                  <a:tcPr marL="18003" marR="18003" marT="17988" marB="17988" anchor="b">
                    <a:lnT w="12700" cap="flat" cmpd="sng" algn="ctr">
                      <a:noFill/>
                      <a:prstDash val="solid"/>
                      <a:round/>
                      <a:headEnd type="none" w="med" len="med"/>
                      <a:tailEnd type="none" w="med" len="med"/>
                    </a:lnT>
                  </a:tcPr>
                </a:tc>
                <a:extLst>
                  <a:ext uri="{0D108BD9-81ED-4DB2-BD59-A6C34878D82A}">
                    <a16:rowId xmlns:a16="http://schemas.microsoft.com/office/drawing/2014/main" val="10005"/>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ACTIVOS INTANGIBLES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0,4%</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434.072</a:t>
                      </a:r>
                    </a:p>
                  </a:txBody>
                  <a:tcPr marL="18003" marR="18003" marT="17988" marB="17988" anchor="b"/>
                </a:tc>
                <a:tc>
                  <a:txBody>
                    <a:bodyPr/>
                    <a:lstStyle/>
                    <a:p>
                      <a:pPr algn="ctr" fontAlgn="b"/>
                      <a:r>
                        <a:rPr lang="es-CO" sz="850" b="0" i="0" u="none" strike="noStrike" dirty="0">
                          <a:effectLst/>
                          <a:latin typeface="Arial" panose="020B0604020202020204" pitchFamily="34" charset="0"/>
                          <a:cs typeface="Arial" panose="020B0604020202020204" pitchFamily="34" charset="0"/>
                        </a:rPr>
                        <a:t>0%</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436.069</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(1.997)</a:t>
                      </a:r>
                    </a:p>
                  </a:txBody>
                  <a:tcPr marL="18003" marR="18003" marT="17988" marB="17988" anchor="b"/>
                </a:tc>
                <a:tc>
                  <a:txBody>
                    <a:bodyPr/>
                    <a:lstStyle/>
                    <a:p>
                      <a:pPr algn="ctr" fontAlgn="b"/>
                      <a:r>
                        <a:rPr lang="es-CO" sz="850" b="0" i="0" u="none" strike="noStrike" dirty="0">
                          <a:effectLst/>
                          <a:latin typeface="Arial" panose="020B0604020202020204" pitchFamily="34" charset="0"/>
                          <a:cs typeface="Arial" panose="020B0604020202020204" pitchFamily="34" charset="0"/>
                        </a:rPr>
                        <a:t>0%</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extLst>
                  <a:ext uri="{0D108BD9-81ED-4DB2-BD59-A6C34878D82A}">
                    <a16:rowId xmlns:a16="http://schemas.microsoft.com/office/drawing/2014/main" val="10006"/>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OTROS ACTIVOS NO FINANCIEROS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0,1%</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106.097</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0%</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88.240</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17.857</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20%</a:t>
                      </a:r>
                    </a:p>
                  </a:txBody>
                  <a:tcPr marL="18003" marR="18003" marT="17988" marB="17988" anchor="b"/>
                </a:tc>
                <a:extLst>
                  <a:ext uri="{0D108BD9-81ED-4DB2-BD59-A6C34878D82A}">
                    <a16:rowId xmlns:a16="http://schemas.microsoft.com/office/drawing/2014/main" val="10007"/>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OTROS ACTIVOS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4%</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4.583.000</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4%</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4.583.000</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r" fontAlgn="b"/>
                      <a:r>
                        <a:rPr lang="es-CO" sz="850" b="0" i="0" u="none" strike="noStrike" dirty="0">
                          <a:effectLst/>
                          <a:latin typeface="Arial" panose="020B0604020202020204" pitchFamily="34" charset="0"/>
                          <a:cs typeface="Arial" panose="020B0604020202020204" pitchFamily="34" charset="0"/>
                        </a:rPr>
                        <a:t>-</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ctr" fontAlgn="b"/>
                      <a:r>
                        <a:rPr lang="es-CO" sz="850" b="0" i="0" u="none" strike="noStrike" dirty="0">
                          <a:effectLst/>
                          <a:latin typeface="Arial" panose="020B0604020202020204" pitchFamily="34" charset="0"/>
                          <a:cs typeface="Arial" panose="020B0604020202020204" pitchFamily="34" charset="0"/>
                        </a:rPr>
                        <a:t>0%</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57890">
                <a:tc>
                  <a:txBody>
                    <a:bodyPr/>
                    <a:lstStyle/>
                    <a:p>
                      <a:pPr algn="l" fontAlgn="b"/>
                      <a:r>
                        <a:rPr lang="es-ES" sz="850" b="1" u="none" strike="noStrike" dirty="0">
                          <a:effectLst/>
                          <a:latin typeface="Arial" panose="020B0604020202020204" pitchFamily="34" charset="0"/>
                          <a:cs typeface="Arial" panose="020B0604020202020204" pitchFamily="34" charset="0"/>
                        </a:rPr>
                        <a:t>TOTAL ACTIVO</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1" i="0" u="none" strike="noStrike" dirty="0">
                          <a:effectLst/>
                          <a:latin typeface="Arial" panose="020B0604020202020204" pitchFamily="34" charset="0"/>
                          <a:cs typeface="Arial" panose="020B0604020202020204" pitchFamily="34" charset="0"/>
                        </a:rPr>
                        <a:t>100%</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850" b="1" i="0" u="none" strike="noStrike" dirty="0">
                          <a:effectLst/>
                          <a:latin typeface="Arial" panose="020B0604020202020204" pitchFamily="34" charset="0"/>
                          <a:cs typeface="Arial" panose="020B0604020202020204" pitchFamily="34" charset="0"/>
                        </a:rPr>
                        <a:t>119.836.108</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850" b="1" i="0" u="none" strike="noStrike" dirty="0">
                          <a:effectLst/>
                          <a:latin typeface="Arial" panose="020B0604020202020204" pitchFamily="34" charset="0"/>
                          <a:cs typeface="Arial" panose="020B0604020202020204" pitchFamily="34" charset="0"/>
                        </a:rPr>
                        <a:t>100%</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850" b="1" i="0" u="none" strike="noStrike" dirty="0">
                          <a:effectLst/>
                          <a:latin typeface="Arial" panose="020B0604020202020204" pitchFamily="34" charset="0"/>
                          <a:cs typeface="Arial" panose="020B0604020202020204" pitchFamily="34" charset="0"/>
                        </a:rPr>
                        <a:t>121.913.706</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850" b="1" i="0" u="none" strike="noStrike" dirty="0">
                          <a:effectLst/>
                          <a:latin typeface="Arial" panose="020B0604020202020204" pitchFamily="34" charset="0"/>
                          <a:cs typeface="Arial" panose="020B0604020202020204" pitchFamily="34" charset="0"/>
                        </a:rPr>
                        <a:t>(2.077.599)</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 </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tcPr>
                </a:tc>
                <a:tc>
                  <a:txBody>
                    <a:bodyPr/>
                    <a:lstStyle/>
                    <a:p>
                      <a:pPr algn="l"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tcPr>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tcPr>
                </a:tc>
                <a:tc>
                  <a:txBody>
                    <a:bodyPr/>
                    <a:lstStyle/>
                    <a:p>
                      <a:pPr algn="l"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PASIVO</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l"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l"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tc>
                <a:extLst>
                  <a:ext uri="{0D108BD9-81ED-4DB2-BD59-A6C34878D82A}">
                    <a16:rowId xmlns:a16="http://schemas.microsoft.com/office/drawing/2014/main" val="10011"/>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OBLIG. FINANCIERAS </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36%</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(12.574.135)</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41%</a:t>
                      </a:r>
                    </a:p>
                  </a:txBody>
                  <a:tcPr marL="18003" marR="18003" marT="17988" marB="17988" anchor="b"/>
                </a:tc>
                <a:tc>
                  <a:txBody>
                    <a:bodyPr/>
                    <a:lstStyle/>
                    <a:p>
                      <a:pPr algn="r" fontAlgn="b"/>
                      <a:r>
                        <a:rPr lang="es-ES" sz="850" u="none" strike="noStrike" dirty="0">
                          <a:effectLst/>
                          <a:latin typeface="Arial" panose="020B0604020202020204" pitchFamily="34" charset="0"/>
                          <a:cs typeface="Arial" panose="020B0604020202020204" pitchFamily="34" charset="0"/>
                        </a:rPr>
                        <a:t>(15.626.127)</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3.051.992</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-20%</a:t>
                      </a:r>
                    </a:p>
                  </a:txBody>
                  <a:tcPr marL="18003" marR="18003" marT="17988" marB="17988" anchor="b"/>
                </a:tc>
                <a:extLst>
                  <a:ext uri="{0D108BD9-81ED-4DB2-BD59-A6C34878D82A}">
                    <a16:rowId xmlns:a16="http://schemas.microsoft.com/office/drawing/2014/main" val="10012"/>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PROVEEDORES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7%</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(2.498.239)</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7%</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(2.790.808)</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292.569</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-10%</a:t>
                      </a:r>
                    </a:p>
                  </a:txBody>
                  <a:tcPr marL="18003" marR="18003" marT="17988" marB="17988" anchor="b"/>
                </a:tc>
                <a:extLst>
                  <a:ext uri="{0D108BD9-81ED-4DB2-BD59-A6C34878D82A}">
                    <a16:rowId xmlns:a16="http://schemas.microsoft.com/office/drawing/2014/main" val="10013"/>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CUENTAS POR PAGAR</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47%</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(16.396.516)</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42%</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(16.085.993)</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(310.523)</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2%</a:t>
                      </a:r>
                    </a:p>
                  </a:txBody>
                  <a:tcPr marL="18003" marR="18003" marT="17988" marB="17988" anchor="b"/>
                </a:tc>
                <a:extLst>
                  <a:ext uri="{0D108BD9-81ED-4DB2-BD59-A6C34878D82A}">
                    <a16:rowId xmlns:a16="http://schemas.microsoft.com/office/drawing/2014/main" val="10014"/>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IMPTOS. GRAV. Y TASAS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0,1%</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(28.279)</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0%</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33.646</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(61.925)</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-184%</a:t>
                      </a:r>
                    </a:p>
                  </a:txBody>
                  <a:tcPr marL="18003" marR="18003" marT="17988" marB="17988" anchor="b"/>
                </a:tc>
                <a:extLst>
                  <a:ext uri="{0D108BD9-81ED-4DB2-BD59-A6C34878D82A}">
                    <a16:rowId xmlns:a16="http://schemas.microsoft.com/office/drawing/2014/main" val="10015"/>
                  </a:ext>
                </a:extLst>
              </a:tr>
              <a:tr h="157890">
                <a:tc>
                  <a:txBody>
                    <a:bodyPr/>
                    <a:lstStyle/>
                    <a:p>
                      <a:pPr algn="l" fontAlgn="b"/>
                      <a:r>
                        <a:rPr lang="es-ES" sz="850" u="none" strike="noStrike" dirty="0">
                          <a:effectLst/>
                          <a:latin typeface="Arial" panose="020B0604020202020204" pitchFamily="34" charset="0"/>
                          <a:cs typeface="Arial" panose="020B0604020202020204" pitchFamily="34" charset="0"/>
                        </a:rPr>
                        <a:t>PASIVOS ESTIMADOS Y PROVISIONES</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1,2%</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(428.781)</a:t>
                      </a:r>
                    </a:p>
                  </a:txBody>
                  <a:tcPr marL="18003" marR="18003" marT="17988" marB="17988" anchor="b"/>
                </a:tc>
                <a:tc>
                  <a:txBody>
                    <a:bodyPr/>
                    <a:lstStyle/>
                    <a:p>
                      <a:pPr algn="ctr" fontAlgn="b"/>
                      <a:r>
                        <a:rPr lang="es-ES" sz="850" b="0" i="0" u="none" strike="noStrike" dirty="0">
                          <a:effectLst/>
                          <a:latin typeface="Arial" panose="020B0604020202020204" pitchFamily="34" charset="0"/>
                          <a:cs typeface="Arial" panose="020B0604020202020204" pitchFamily="34" charset="0"/>
                        </a:rPr>
                        <a:t>1%</a:t>
                      </a:r>
                    </a:p>
                  </a:txBody>
                  <a:tcPr marL="18003" marR="18003" marT="17988" marB="17988" anchor="b"/>
                </a:tc>
                <a:tc>
                  <a:txBody>
                    <a:bodyPr/>
                    <a:lstStyle/>
                    <a:p>
                      <a:pPr algn="r" fontAlgn="b"/>
                      <a:r>
                        <a:rPr lang="es-ES" sz="850" b="0" i="0" u="none" strike="noStrike" dirty="0">
                          <a:effectLst/>
                          <a:latin typeface="Arial" panose="020B0604020202020204" pitchFamily="34" charset="0"/>
                          <a:cs typeface="Arial" panose="020B0604020202020204" pitchFamily="34" charset="0"/>
                        </a:rPr>
                        <a:t>(428.781)</a:t>
                      </a:r>
                    </a:p>
                  </a:txBody>
                  <a:tcPr marL="18003" marR="18003" marT="17988" marB="17988" anchor="b"/>
                </a:tc>
                <a:tc>
                  <a:txBody>
                    <a:bodyPr/>
                    <a:lstStyle/>
                    <a:p>
                      <a:pPr algn="r" fontAlgn="b"/>
                      <a:r>
                        <a:rPr lang="es-CO" sz="850" b="0" i="0" u="none" strike="noStrike" dirty="0">
                          <a:effectLst/>
                          <a:latin typeface="Arial" panose="020B0604020202020204" pitchFamily="34" charset="0"/>
                          <a:cs typeface="Arial" panose="020B0604020202020204" pitchFamily="34" charset="0"/>
                        </a:rPr>
                        <a:t>-</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tc>
                  <a:txBody>
                    <a:bodyPr/>
                    <a:lstStyle/>
                    <a:p>
                      <a:pPr algn="ctr" fontAlgn="b"/>
                      <a:r>
                        <a:rPr lang="es-CO" sz="850" b="0" i="0" u="none" strike="noStrike" dirty="0">
                          <a:effectLst/>
                          <a:latin typeface="Arial" panose="020B0604020202020204" pitchFamily="34" charset="0"/>
                          <a:cs typeface="Arial" panose="020B0604020202020204" pitchFamily="34" charset="0"/>
                        </a:rPr>
                        <a:t>0%</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tc>
                <a:extLst>
                  <a:ext uri="{0D108BD9-81ED-4DB2-BD59-A6C34878D82A}">
                    <a16:rowId xmlns:a16="http://schemas.microsoft.com/office/drawing/2014/main" val="10016"/>
                  </a:ext>
                </a:extLst>
              </a:tr>
              <a:tr h="157890">
                <a:tc>
                  <a:txBody>
                    <a:bodyPr/>
                    <a:lstStyle/>
                    <a:p>
                      <a:pPr algn="l" fontAlgn="b"/>
                      <a:r>
                        <a:rPr lang="es-ES" sz="850" b="0" i="0" u="none" strike="noStrike" dirty="0">
                          <a:effectLst/>
                          <a:latin typeface="Arial" panose="020B0604020202020204" pitchFamily="34" charset="0"/>
                          <a:cs typeface="Arial" panose="020B0604020202020204" pitchFamily="34" charset="0"/>
                        </a:rPr>
                        <a:t>OTROS PASIVOS NO FINANCIEROS</a:t>
                      </a:r>
                    </a:p>
                  </a:txBody>
                  <a:tcPr marL="18003" marR="18003" marT="17988" marB="17988" anchor="b">
                    <a:lnB>
                      <a:noFill/>
                    </a:lnB>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9%</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(3.319.514)</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8%</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(2.959.370)</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r" fontAlgn="b"/>
                      <a:r>
                        <a:rPr lang="es-ES" sz="850" b="0" i="0" u="none" strike="noStrike" dirty="0">
                          <a:effectLst/>
                          <a:latin typeface="Arial" panose="020B0604020202020204" pitchFamily="34" charset="0"/>
                          <a:cs typeface="Arial" panose="020B0604020202020204" pitchFamily="34" charset="0"/>
                        </a:rPr>
                        <a:t>(360.144)</a:t>
                      </a:r>
                    </a:p>
                  </a:txBody>
                  <a:tcPr marL="18003" marR="18003" marT="17988" marB="17988" anchor="b">
                    <a:lnB w="12700" cap="flat" cmpd="sng" algn="ctr">
                      <a:solidFill>
                        <a:schemeClr val="tx1"/>
                      </a:solidFill>
                      <a:prstDash val="solid"/>
                      <a:round/>
                      <a:headEnd type="none" w="med" len="med"/>
                      <a:tailEnd type="none" w="med" len="med"/>
                    </a:lnB>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12%</a:t>
                      </a:r>
                    </a:p>
                  </a:txBody>
                  <a:tcPr marL="18003" marR="18003" marT="17988" marB="17988"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57890">
                <a:tc>
                  <a:txBody>
                    <a:bodyPr/>
                    <a:lstStyle/>
                    <a:p>
                      <a:pPr algn="l" fontAlgn="b"/>
                      <a:r>
                        <a:rPr lang="es-ES" sz="850" b="1" u="none" strike="noStrike" dirty="0">
                          <a:effectLst/>
                          <a:latin typeface="Arial" panose="020B0604020202020204" pitchFamily="34" charset="0"/>
                          <a:cs typeface="Arial" panose="020B0604020202020204" pitchFamily="34" charset="0"/>
                        </a:rPr>
                        <a:t>TOTAL PASIVO </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r>
                        <a:rPr lang="es-ES" sz="850" b="1" i="0" u="none" strike="noStrike" dirty="0">
                          <a:effectLst/>
                          <a:latin typeface="Arial" panose="020B0604020202020204" pitchFamily="34" charset="0"/>
                          <a:cs typeface="Arial" panose="020B0604020202020204" pitchFamily="34" charset="0"/>
                        </a:rPr>
                        <a:t>100%</a:t>
                      </a:r>
                    </a:p>
                  </a:txBody>
                  <a:tcPr marL="18003" marR="18003" marT="17988" marB="17988" anchor="b">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850" b="1" i="0" u="none" strike="noStrike" dirty="0">
                          <a:effectLst/>
                          <a:latin typeface="Arial" panose="020B0604020202020204" pitchFamily="34" charset="0"/>
                          <a:cs typeface="Arial" panose="020B0604020202020204" pitchFamily="34" charset="0"/>
                        </a:rPr>
                        <a:t>(35.245.464)</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850" b="1" i="0" u="none" strike="noStrike" dirty="0">
                          <a:effectLst/>
                          <a:latin typeface="Arial" panose="020B0604020202020204" pitchFamily="34" charset="0"/>
                          <a:cs typeface="Arial" panose="020B0604020202020204" pitchFamily="34" charset="0"/>
                        </a:rPr>
                        <a:t>100%</a:t>
                      </a:r>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850" b="1" i="0" u="none" strike="noStrike" dirty="0">
                          <a:effectLst/>
                          <a:latin typeface="Arial" panose="020B0604020202020204" pitchFamily="34" charset="0"/>
                          <a:cs typeface="Arial" panose="020B0604020202020204" pitchFamily="34" charset="0"/>
                        </a:rPr>
                        <a:t>(37.857.433)</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850" b="1" i="0" u="none" strike="noStrike" dirty="0">
                          <a:effectLst/>
                          <a:latin typeface="Arial" panose="020B0604020202020204" pitchFamily="34" charset="0"/>
                          <a:cs typeface="Arial" panose="020B0604020202020204" pitchFamily="34" charset="0"/>
                        </a:rPr>
                        <a:t>2.611.969</a:t>
                      </a: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57890">
                <a:tc>
                  <a:txBody>
                    <a:bodyPr/>
                    <a:lstStyle/>
                    <a:p>
                      <a:pPr algn="l"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9"/>
                  </a:ext>
                </a:extLst>
              </a:tr>
              <a:tr h="157890">
                <a:tc>
                  <a:txBody>
                    <a:bodyPr/>
                    <a:lstStyle/>
                    <a:p>
                      <a:pPr algn="l" fontAlgn="b"/>
                      <a:r>
                        <a:rPr lang="es-CO" sz="850" b="0" i="0" u="none" strike="noStrike" dirty="0">
                          <a:effectLst/>
                          <a:latin typeface="Arial" panose="020B0604020202020204" pitchFamily="34" charset="0"/>
                          <a:cs typeface="Arial" panose="020B0604020202020204" pitchFamily="34" charset="0"/>
                        </a:rPr>
                        <a:t>PATRIMONIO</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157890">
                <a:tc>
                  <a:txBody>
                    <a:bodyPr/>
                    <a:lstStyle/>
                    <a:p>
                      <a:pPr algn="l" fontAlgn="b"/>
                      <a:r>
                        <a:rPr lang="es-ES" sz="850" b="0" i="0" u="none" strike="noStrike" dirty="0">
                          <a:effectLst/>
                          <a:latin typeface="Arial" panose="020B0604020202020204" pitchFamily="34" charset="0"/>
                          <a:cs typeface="Arial" panose="020B0604020202020204" pitchFamily="34" charset="0"/>
                        </a:rPr>
                        <a:t>GANANCIAS ACUMULADAS</a:t>
                      </a: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40%</a:t>
                      </a: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(34.149.324)</a:t>
                      </a: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28%</a:t>
                      </a: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(33.614.953)</a:t>
                      </a: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(534.371)</a:t>
                      </a: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2%</a:t>
                      </a:r>
                    </a:p>
                  </a:txBody>
                  <a:tcPr marL="18003" marR="18003" marT="17988" marB="17988"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157890">
                <a:tc>
                  <a:txBody>
                    <a:bodyPr/>
                    <a:lstStyle/>
                    <a:p>
                      <a:pPr algn="l" fontAlgn="b"/>
                      <a:r>
                        <a:rPr lang="es-ES" sz="850" b="0" i="0" u="none" strike="noStrike" dirty="0">
                          <a:effectLst/>
                          <a:latin typeface="Arial" panose="020B0604020202020204" pitchFamily="34" charset="0"/>
                          <a:cs typeface="Arial" panose="020B0604020202020204" pitchFamily="34" charset="0"/>
                        </a:rPr>
                        <a:t>UTILIDAD DE EJERCICIOS  ANTERIORES</a:t>
                      </a: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54%</a:t>
                      </a:r>
                    </a:p>
                  </a:txBody>
                  <a:tcPr marL="18003" marR="18003" marT="17988" marB="17988" anchor="b">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(45.334.572)</a:t>
                      </a:r>
                    </a:p>
                  </a:txBody>
                  <a:tcPr marL="18003" marR="18003" marT="17988" marB="17988" anchor="b">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37%</a:t>
                      </a:r>
                    </a:p>
                  </a:txBody>
                  <a:tcPr marL="18003" marR="18003" marT="17988" marB="17988" anchor="b">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(45.334.572)</a:t>
                      </a:r>
                    </a:p>
                  </a:txBody>
                  <a:tcPr marL="18003" marR="18003" marT="17988" marB="17988" anchor="b">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s-CO" sz="850" b="0" i="0" u="none" strike="noStrike" dirty="0">
                          <a:effectLst/>
                          <a:latin typeface="Arial" panose="020B0604020202020204" pitchFamily="34" charset="0"/>
                          <a:cs typeface="Arial" panose="020B0604020202020204" pitchFamily="34" charset="0"/>
                        </a:rPr>
                        <a:t>-</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s-CO" sz="850" b="0" i="0" u="none" strike="noStrike" dirty="0">
                          <a:effectLst/>
                          <a:latin typeface="Arial" panose="020B0604020202020204" pitchFamily="34" charset="0"/>
                          <a:cs typeface="Arial" panose="020B0604020202020204" pitchFamily="34" charset="0"/>
                        </a:rPr>
                        <a:t>0%</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157890">
                <a:tc>
                  <a:txBody>
                    <a:bodyPr/>
                    <a:lstStyle/>
                    <a:p>
                      <a:pPr algn="l" fontAlgn="b"/>
                      <a:r>
                        <a:rPr lang="es-ES" sz="850" b="0" i="0" u="none" strike="noStrike" dirty="0">
                          <a:effectLst/>
                          <a:latin typeface="Arial" panose="020B0604020202020204" pitchFamily="34" charset="0"/>
                          <a:cs typeface="Arial" panose="020B0604020202020204" pitchFamily="34" charset="0"/>
                        </a:rPr>
                        <a:t>OTROS RESULTADOS INTEGRALES</a:t>
                      </a: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6%</a:t>
                      </a:r>
                    </a:p>
                  </a:txBody>
                  <a:tcPr marL="18003" marR="18003" marT="17988" marB="17988"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(5.106.748)</a:t>
                      </a:r>
                    </a:p>
                  </a:txBody>
                  <a:tcPr marL="18003" marR="18003" marT="17988" marB="17988"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850" b="0" i="0" u="none" strike="noStrike" dirty="0">
                          <a:effectLst/>
                          <a:latin typeface="Arial" panose="020B0604020202020204" pitchFamily="34" charset="0"/>
                          <a:cs typeface="Arial" panose="020B0604020202020204" pitchFamily="34" charset="0"/>
                        </a:rPr>
                        <a:t>4%</a:t>
                      </a:r>
                    </a:p>
                  </a:txBody>
                  <a:tcPr marL="18003" marR="18003" marT="17988" marB="17988"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0" i="0" u="none" strike="noStrike" dirty="0">
                          <a:effectLst/>
                          <a:latin typeface="Arial" panose="020B0604020202020204" pitchFamily="34" charset="0"/>
                          <a:cs typeface="Arial" panose="020B0604020202020204" pitchFamily="34" charset="0"/>
                        </a:rPr>
                        <a:t>(5.106.748)</a:t>
                      </a:r>
                    </a:p>
                  </a:txBody>
                  <a:tcPr marL="18003" marR="18003" marT="17988" marB="17988"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CO" sz="850" b="0" i="0" u="none" strike="noStrike" dirty="0">
                          <a:effectLst/>
                          <a:latin typeface="Arial" panose="020B0604020202020204" pitchFamily="34" charset="0"/>
                          <a:cs typeface="Arial" panose="020B0604020202020204" pitchFamily="34" charset="0"/>
                        </a:rPr>
                        <a:t>-</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850" b="0" i="0" u="none" strike="noStrike" dirty="0">
                          <a:effectLst/>
                          <a:latin typeface="Arial" panose="020B0604020202020204" pitchFamily="34" charset="0"/>
                          <a:cs typeface="Arial" panose="020B0604020202020204" pitchFamily="34" charset="0"/>
                        </a:rPr>
                        <a:t>0%</a:t>
                      </a:r>
                      <a:endParaRPr lang="es-ES" sz="850" b="0"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157890">
                <a:tc>
                  <a:txBody>
                    <a:bodyPr/>
                    <a:lstStyle/>
                    <a:p>
                      <a:pPr algn="l" fontAlgn="b"/>
                      <a:r>
                        <a:rPr lang="es-ES" sz="850" b="1" i="0" u="none" strike="noStrike" dirty="0">
                          <a:effectLst/>
                          <a:latin typeface="Arial" panose="020B0604020202020204" pitchFamily="34" charset="0"/>
                          <a:cs typeface="Arial" panose="020B0604020202020204" pitchFamily="34" charset="0"/>
                        </a:rPr>
                        <a:t>TOTAL PATRIMONIO</a:t>
                      </a: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r>
                        <a:rPr lang="es-ES" sz="850" b="1" i="0" u="none" strike="noStrike" dirty="0">
                          <a:effectLst/>
                          <a:latin typeface="Arial" panose="020B0604020202020204" pitchFamily="34" charset="0"/>
                          <a:cs typeface="Arial" panose="020B0604020202020204" pitchFamily="34" charset="0"/>
                        </a:rPr>
                        <a:t>100%</a:t>
                      </a: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1" i="0" u="none" strike="noStrike" dirty="0">
                          <a:effectLst/>
                          <a:latin typeface="Arial" panose="020B0604020202020204" pitchFamily="34" charset="0"/>
                          <a:cs typeface="Arial" panose="020B0604020202020204" pitchFamily="34" charset="0"/>
                        </a:rPr>
                        <a:t>(84.590.644)</a:t>
                      </a: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ES" sz="850" b="1" i="0" u="none" strike="noStrike" dirty="0">
                          <a:effectLst/>
                          <a:latin typeface="Arial" panose="020B0604020202020204" pitchFamily="34" charset="0"/>
                          <a:cs typeface="Arial" panose="020B0604020202020204" pitchFamily="34" charset="0"/>
                        </a:rPr>
                        <a:t>100%</a:t>
                      </a: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s-ES" sz="850" b="1" i="0" u="none" strike="noStrike" dirty="0">
                          <a:effectLst/>
                          <a:latin typeface="Arial" panose="020B0604020202020204" pitchFamily="34" charset="0"/>
                          <a:cs typeface="Arial" panose="020B0604020202020204" pitchFamily="34" charset="0"/>
                        </a:rPr>
                        <a:t>(84.056.273)</a:t>
                      </a: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4"/>
                  </a:ext>
                </a:extLst>
              </a:tr>
              <a:tr h="157890">
                <a:tc>
                  <a:txBody>
                    <a:bodyPr/>
                    <a:lstStyle/>
                    <a:p>
                      <a:pPr algn="l" fontAlgn="b"/>
                      <a:r>
                        <a:rPr lang="es-ES" sz="850" b="1" i="0" u="none" strike="noStrike" dirty="0">
                          <a:effectLst/>
                          <a:latin typeface="Arial" panose="020B0604020202020204" pitchFamily="34" charset="0"/>
                          <a:cs typeface="Arial" panose="020B0604020202020204" pitchFamily="34" charset="0"/>
                        </a:rPr>
                        <a:t>TOTAL PASIVO MAS PATRIMONIO</a:t>
                      </a:r>
                    </a:p>
                  </a:txBody>
                  <a:tcPr marL="18003" marR="18003" marT="17988" marB="17988"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s-ES" sz="850" b="1" i="0" u="none" strike="noStrike" dirty="0">
                          <a:effectLst/>
                          <a:latin typeface="Arial" panose="020B0604020202020204" pitchFamily="34" charset="0"/>
                          <a:cs typeface="Arial" panose="020B0604020202020204" pitchFamily="34" charset="0"/>
                        </a:rPr>
                        <a:t>(119.836.108)</a:t>
                      </a: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s-ES" sz="850" b="1" i="0" u="none" strike="noStrike" dirty="0">
                          <a:effectLst/>
                          <a:latin typeface="Arial" panose="020B0604020202020204" pitchFamily="34" charset="0"/>
                          <a:cs typeface="Arial" panose="020B0604020202020204" pitchFamily="34" charset="0"/>
                        </a:rPr>
                        <a:t>(121.913.706)</a:t>
                      </a: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endParaRPr lang="es-ES" sz="850" b="1" i="0" u="none" strike="noStrike" dirty="0">
                        <a:effectLst/>
                        <a:latin typeface="Arial" panose="020B0604020202020204" pitchFamily="34" charset="0"/>
                        <a:cs typeface="Arial" panose="020B0604020202020204" pitchFamily="34" charset="0"/>
                      </a:endParaRPr>
                    </a:p>
                  </a:txBody>
                  <a:tcPr marL="18003" marR="18003" marT="17988" marB="17988" anchor="b">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170914904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2671355" y="6232227"/>
            <a:ext cx="2133600" cy="365125"/>
          </a:xfrm>
        </p:spPr>
        <p:txBody>
          <a:bodyPr/>
          <a:lstStyle/>
          <a:p>
            <a:fld id="{4B481E87-6F9A-4D4A-8C0B-68B8E7FEE4B2}" type="slidenum">
              <a:rPr lang="es-CO" smtClean="0">
                <a:solidFill>
                  <a:prstClr val="black"/>
                </a:solidFill>
              </a:rPr>
              <a:pPr/>
              <a:t>7</a:t>
            </a:fld>
            <a:endParaRPr lang="es-CO" dirty="0">
              <a:solidFill>
                <a:prstClr val="black"/>
              </a:solidFill>
            </a:endParaRPr>
          </a:p>
        </p:txBody>
      </p:sp>
      <p:sp>
        <p:nvSpPr>
          <p:cNvPr id="4" name="Rectangle 3"/>
          <p:cNvSpPr>
            <a:spLocks noChangeArrowheads="1"/>
          </p:cNvSpPr>
          <p:nvPr/>
        </p:nvSpPr>
        <p:spPr bwMode="auto">
          <a:xfrm>
            <a:off x="251520" y="616098"/>
            <a:ext cx="8640960" cy="5837238"/>
          </a:xfrm>
          <a:prstGeom prst="rect">
            <a:avLst/>
          </a:prstGeom>
          <a:noFill/>
          <a:ln w="9525">
            <a:noFill/>
            <a:miter lim="800000"/>
            <a:headEnd/>
            <a:tailEnd/>
          </a:ln>
        </p:spPr>
        <p:txBody>
          <a:bodyPr/>
          <a:lstStyle/>
          <a:p>
            <a:pPr algn="just" fontAlgn="base">
              <a:lnSpc>
                <a:spcPct val="98000"/>
              </a:lnSpc>
              <a:defRPr/>
            </a:pPr>
            <a:r>
              <a:rPr lang="es-CO" sz="1200" b="1" u="sng" dirty="0">
                <a:solidFill>
                  <a:srgbClr val="000000"/>
                </a:solidFill>
                <a:latin typeface="Arial" panose="020B0604020202020204" pitchFamily="34" charset="0"/>
                <a:cs typeface="Arial" panose="020B0604020202020204" pitchFamily="34" charset="0"/>
              </a:rPr>
              <a:t>ACTIVOS</a:t>
            </a:r>
          </a:p>
          <a:p>
            <a:pPr algn="just" fontAlgn="base">
              <a:lnSpc>
                <a:spcPct val="98000"/>
              </a:lnSpc>
              <a:defRPr/>
            </a:pPr>
            <a:endParaRPr lang="es-CO" sz="1200" b="1" u="sng"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Efectivo y equivalentes de efectivo: </a:t>
            </a:r>
            <a:r>
              <a:rPr lang="es-ES" sz="1200" dirty="0">
                <a:solidFill>
                  <a:srgbClr val="000000"/>
                </a:solidFill>
                <a:latin typeface="Arial" panose="020B0604020202020204" pitchFamily="34" charset="0"/>
                <a:cs typeface="Arial" panose="020B0604020202020204" pitchFamily="34" charset="0"/>
              </a:rPr>
              <a:t>Con el 15% de participación en el activo y una variación negativa del 35%, este rubro se disminuyó principalmente por que el dinero que se encontraba en caja fue invertido en Carteras Colectivas y </a:t>
            </a:r>
            <a:r>
              <a:rPr lang="es-ES" sz="1200" dirty="0" err="1">
                <a:solidFill>
                  <a:srgbClr val="000000"/>
                </a:solidFill>
                <a:latin typeface="Arial" panose="020B0604020202020204" pitchFamily="34" charset="0"/>
                <a:cs typeface="Arial" panose="020B0604020202020204" pitchFamily="34" charset="0"/>
              </a:rPr>
              <a:t>CDT´s</a:t>
            </a:r>
            <a:r>
              <a:rPr lang="es-ES" sz="1200" dirty="0">
                <a:solidFill>
                  <a:srgbClr val="000000"/>
                </a:solidFill>
                <a:latin typeface="Arial" panose="020B0604020202020204" pitchFamily="34" charset="0"/>
                <a:cs typeface="Arial" panose="020B0604020202020204" pitchFamily="34" charset="0"/>
              </a:rPr>
              <a:t>.</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Inversiones: </a:t>
            </a:r>
            <a:r>
              <a:rPr lang="es-CO" sz="1200" dirty="0">
                <a:solidFill>
                  <a:srgbClr val="000000"/>
                </a:solidFill>
                <a:latin typeface="Arial" panose="020B0604020202020204" pitchFamily="34" charset="0"/>
                <a:cs typeface="Arial" panose="020B0604020202020204" pitchFamily="34" charset="0"/>
              </a:rPr>
              <a:t>Con el 54% de representatividad del total de los activos y un saldo de $64.991 millones, este rubro presentó un aumento de $5.599 millones, debido principalmente por la variación ascendente en las carteras colectivas y CDT. </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Cuentas comerciales y otras cuentas por cobrar: </a:t>
            </a:r>
            <a:r>
              <a:rPr lang="es-ES" sz="1200" dirty="0">
                <a:solidFill>
                  <a:srgbClr val="000000"/>
                </a:solidFill>
                <a:latin typeface="Arial" panose="020B0604020202020204" pitchFamily="34" charset="0"/>
                <a:cs typeface="Arial" panose="020B0604020202020204" pitchFamily="34" charset="0"/>
              </a:rPr>
              <a:t>Con el 15% de participación en el activo y una variación positiva del 12%, el principal rubro que afecta esta cuenta es el de Anticipos y Avances, debido a dineros otorgados al centro de eventos para futuras inversiones.</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Propiedad, planta y equipo: </a:t>
            </a:r>
            <a:r>
              <a:rPr lang="es-CO" sz="1200" dirty="0">
                <a:solidFill>
                  <a:srgbClr val="000000"/>
                </a:solidFill>
                <a:latin typeface="Arial" panose="020B0604020202020204" pitchFamily="34" charset="0"/>
                <a:cs typeface="Arial" panose="020B0604020202020204" pitchFamily="34" charset="0"/>
              </a:rPr>
              <a:t>La disminución por $4 millones de propiedad, planta y equipo corresponde principalmente por la depreciación mensual de los activos.</a:t>
            </a:r>
          </a:p>
          <a:p>
            <a:pPr marL="171450" indent="-171450" algn="just" fontAlgn="base">
              <a:lnSpc>
                <a:spcPct val="98000"/>
              </a:lnSpc>
              <a:buFont typeface="Arial" panose="020B0604020202020204" pitchFamily="34" charset="0"/>
              <a:buChar char="•"/>
              <a:defRPr/>
            </a:pPr>
            <a:endParaRPr lang="es-CO"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Otros activos no financieros: </a:t>
            </a:r>
            <a:r>
              <a:rPr lang="es-ES" sz="1200" dirty="0">
                <a:solidFill>
                  <a:srgbClr val="000000"/>
                </a:solidFill>
                <a:latin typeface="Arial" panose="020B0604020202020204" pitchFamily="34" charset="0"/>
                <a:cs typeface="Arial" panose="020B0604020202020204" pitchFamily="34" charset="0"/>
              </a:rPr>
              <a:t>Con el 0,1% de participación en el activo y una variación positiva del 17%, esta variación se debe al rubro de gastos pagados por anticipados, que corresponde al pago de la cuota de sostenimiento CAE de </a:t>
            </a:r>
            <a:r>
              <a:rPr lang="es-ES" sz="1200" dirty="0" err="1">
                <a:solidFill>
                  <a:srgbClr val="000000"/>
                </a:solidFill>
                <a:latin typeface="Arial" panose="020B0604020202020204" pitchFamily="34" charset="0"/>
                <a:cs typeface="Arial" panose="020B0604020202020204" pitchFamily="34" charset="0"/>
              </a:rPr>
              <a:t>Comfecamaras</a:t>
            </a:r>
            <a:r>
              <a:rPr lang="es-ES" sz="1200" dirty="0">
                <a:solidFill>
                  <a:srgbClr val="000000"/>
                </a:solidFill>
                <a:latin typeface="Arial" panose="020B0604020202020204" pitchFamily="34" charset="0"/>
                <a:cs typeface="Arial" panose="020B0604020202020204" pitchFamily="34" charset="0"/>
              </a:rPr>
              <a:t>.</a:t>
            </a:r>
          </a:p>
          <a:p>
            <a:pPr algn="just" fontAlgn="base">
              <a:lnSpc>
                <a:spcPct val="98000"/>
              </a:lnSpc>
              <a:defRPr/>
            </a:pPr>
            <a:endParaRPr lang="es-CO" sz="1200" b="1" dirty="0">
              <a:solidFill>
                <a:srgbClr val="000000"/>
              </a:solidFill>
              <a:latin typeface="Arial" panose="020B0604020202020204" pitchFamily="34" charset="0"/>
              <a:cs typeface="Arial" panose="020B0604020202020204" pitchFamily="34" charset="0"/>
            </a:endParaRPr>
          </a:p>
          <a:p>
            <a:pPr algn="just" fontAlgn="base">
              <a:lnSpc>
                <a:spcPct val="98000"/>
              </a:lnSpc>
              <a:defRPr/>
            </a:pPr>
            <a:r>
              <a:rPr lang="es-CO" sz="1200" b="1" u="sng" dirty="0">
                <a:solidFill>
                  <a:srgbClr val="000000"/>
                </a:solidFill>
                <a:latin typeface="Arial" panose="020B0604020202020204" pitchFamily="34" charset="0"/>
                <a:cs typeface="Arial" panose="020B0604020202020204" pitchFamily="34" charset="0"/>
              </a:rPr>
              <a:t>PASIVOS</a:t>
            </a:r>
          </a:p>
          <a:p>
            <a:pPr algn="just" fontAlgn="base">
              <a:lnSpc>
                <a:spcPct val="98000"/>
              </a:lnSpc>
              <a:defRPr/>
            </a:pPr>
            <a:endParaRPr lang="es-CO" sz="1200" b="1" u="sng"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Obligaciones financieras: </a:t>
            </a:r>
            <a:r>
              <a:rPr lang="es-CO" sz="1200" dirty="0">
                <a:solidFill>
                  <a:srgbClr val="000000"/>
                </a:solidFill>
                <a:latin typeface="Arial" panose="020B0604020202020204" pitchFamily="34" charset="0"/>
                <a:cs typeface="Arial" panose="020B0604020202020204" pitchFamily="34" charset="0"/>
              </a:rPr>
              <a:t>Este rubro representa el 36% del total de los pasivos de la Entidad, y presentó una disminución por $3.052 millones, a causa del</a:t>
            </a:r>
            <a:r>
              <a:rPr lang="es-ES" sz="1200" dirty="0">
                <a:solidFill>
                  <a:srgbClr val="000000"/>
                </a:solidFill>
                <a:latin typeface="Arial" panose="020B0604020202020204" pitchFamily="34" charset="0"/>
                <a:cs typeface="Arial" panose="020B0604020202020204" pitchFamily="34" charset="0"/>
              </a:rPr>
              <a:t> pago de la cuota contractual con el Banco de Bogotá.</a:t>
            </a:r>
          </a:p>
          <a:p>
            <a:pPr marL="171450" indent="-171450" algn="just" fontAlgn="base">
              <a:lnSpc>
                <a:spcPct val="98000"/>
              </a:lnSpc>
              <a:buFont typeface="Arial" panose="020B0604020202020204" pitchFamily="34" charset="0"/>
              <a:buChar char="•"/>
              <a:defRPr/>
            </a:pPr>
            <a:endParaRPr lang="es-CO" sz="1200" b="1" u="sng"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Cuentas  por pagar: </a:t>
            </a:r>
            <a:r>
              <a:rPr lang="es-CO" sz="1200" dirty="0">
                <a:solidFill>
                  <a:srgbClr val="000000"/>
                </a:solidFill>
                <a:latin typeface="Arial" panose="020B0604020202020204" pitchFamily="34" charset="0"/>
                <a:cs typeface="Arial" panose="020B0604020202020204" pitchFamily="34" charset="0"/>
              </a:rPr>
              <a:t>Al 30 de abril del 2018, se presenta una variación negativa por $292 millones, </a:t>
            </a:r>
            <a:r>
              <a:rPr lang="es-ES" sz="1200" dirty="0">
                <a:solidFill>
                  <a:srgbClr val="000000"/>
                </a:solidFill>
                <a:latin typeface="Arial" panose="020B0604020202020204" pitchFamily="34" charset="0"/>
                <a:cs typeface="Arial" panose="020B0604020202020204" pitchFamily="34" charset="0"/>
              </a:rPr>
              <a:t>esta cuenta esta influenciada principalmente por el rubro de Costos y Gastos por pagar que tuvo una disminución de aproximadamente $300 millones debido a que este año ya se no se paga cuota RUES ni de sostenimiento.</a:t>
            </a:r>
          </a:p>
        </p:txBody>
      </p:sp>
      <p:sp>
        <p:nvSpPr>
          <p:cNvPr id="5" name="Rectangle 2"/>
          <p:cNvSpPr txBox="1">
            <a:spLocks noChangeArrowheads="1"/>
          </p:cNvSpPr>
          <p:nvPr/>
        </p:nvSpPr>
        <p:spPr bwMode="auto">
          <a:xfrm>
            <a:off x="467544" y="188318"/>
            <a:ext cx="84248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33400" indent="-5334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r>
              <a:rPr lang="es-ES_tradnl" altLang="es-CO" sz="2000" dirty="0">
                <a:solidFill>
                  <a:prstClr val="black"/>
                </a:solidFill>
                <a:latin typeface="Arial" charset="0"/>
                <a:cs typeface="Arial" charset="0"/>
              </a:rPr>
              <a:t>I. Análisis de variaciones.</a:t>
            </a:r>
            <a:endParaRPr lang="es-ES" altLang="es-CO" sz="2000" dirty="0">
              <a:solidFill>
                <a:prstClr val="black"/>
              </a:solidFill>
              <a:latin typeface="Arial" charset="0"/>
              <a:cs typeface="Arial" charset="0"/>
            </a:endParaRPr>
          </a:p>
        </p:txBody>
      </p:sp>
    </p:spTree>
    <p:extLst>
      <p:ext uri="{BB962C8B-B14F-4D97-AF65-F5344CB8AC3E}">
        <p14:creationId xmlns:p14="http://schemas.microsoft.com/office/powerpoint/2010/main" val="6814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2671355" y="6232227"/>
            <a:ext cx="2133600" cy="365125"/>
          </a:xfrm>
        </p:spPr>
        <p:txBody>
          <a:bodyPr/>
          <a:lstStyle/>
          <a:p>
            <a:fld id="{4B481E87-6F9A-4D4A-8C0B-68B8E7FEE4B2}" type="slidenum">
              <a:rPr lang="es-CO" smtClean="0">
                <a:solidFill>
                  <a:prstClr val="black"/>
                </a:solidFill>
              </a:rPr>
              <a:pPr/>
              <a:t>8</a:t>
            </a:fld>
            <a:endParaRPr lang="es-CO" dirty="0">
              <a:solidFill>
                <a:prstClr val="black"/>
              </a:solidFill>
            </a:endParaRPr>
          </a:p>
        </p:txBody>
      </p:sp>
      <p:sp>
        <p:nvSpPr>
          <p:cNvPr id="4" name="Rectangle 3"/>
          <p:cNvSpPr>
            <a:spLocks noChangeArrowheads="1"/>
          </p:cNvSpPr>
          <p:nvPr/>
        </p:nvSpPr>
        <p:spPr bwMode="auto">
          <a:xfrm>
            <a:off x="251520" y="688106"/>
            <a:ext cx="8640960" cy="5837238"/>
          </a:xfrm>
          <a:prstGeom prst="rect">
            <a:avLst/>
          </a:prstGeom>
          <a:noFill/>
          <a:ln w="9525">
            <a:noFill/>
            <a:miter lim="800000"/>
            <a:headEnd/>
            <a:tailEnd/>
          </a:ln>
        </p:spPr>
        <p:txBody>
          <a:bodyPr/>
          <a:lstStyle/>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Otras cuentas por pagar: </a:t>
            </a:r>
            <a:r>
              <a:rPr lang="es-ES" sz="1200" dirty="0">
                <a:solidFill>
                  <a:srgbClr val="000000"/>
                </a:solidFill>
                <a:latin typeface="Arial" panose="020B0604020202020204" pitchFamily="34" charset="0"/>
                <a:cs typeface="Arial" panose="020B0604020202020204" pitchFamily="34" charset="0"/>
              </a:rPr>
              <a:t>Siendo la cuenta de mas participación en los pasivos con un 47% y una variación positiva del 2%, esta variación corresponde principalmente a dos rubros, obligaciones laborales, con un aumento de $95 millones debido a incrementos salariales e ingresos de personal nuevo a la CCC, y diferidos con un aumento de $165 millones correspondiente a pautas publicitarias del evento </a:t>
            </a:r>
            <a:r>
              <a:rPr lang="es-ES" sz="1200" dirty="0" err="1">
                <a:solidFill>
                  <a:srgbClr val="000000"/>
                </a:solidFill>
                <a:latin typeface="Arial" panose="020B0604020202020204" pitchFamily="34" charset="0"/>
                <a:cs typeface="Arial" panose="020B0604020202020204" pitchFamily="34" charset="0"/>
              </a:rPr>
              <a:t>Exponegocios</a:t>
            </a:r>
            <a:r>
              <a:rPr lang="es-ES" sz="1200" dirty="0">
                <a:solidFill>
                  <a:srgbClr val="000000"/>
                </a:solidFill>
                <a:latin typeface="Arial" panose="020B0604020202020204" pitchFamily="34" charset="0"/>
                <a:cs typeface="Arial" panose="020B0604020202020204" pitchFamily="34" charset="0"/>
              </a:rPr>
              <a:t>, la cual a mas tardar en mayo se realizará el reconocimiento de este ingreso.</a:t>
            </a:r>
          </a:p>
          <a:p>
            <a:pPr marL="171450" indent="-171450" algn="just" fontAlgn="base">
              <a:lnSpc>
                <a:spcPct val="98000"/>
              </a:lnSpc>
              <a:buFont typeface="Arial" panose="020B0604020202020204" pitchFamily="34" charset="0"/>
              <a:buChar char="•"/>
              <a:defRPr/>
            </a:pPr>
            <a:endParaRPr lang="es-ES" sz="1200" dirty="0">
              <a:solidFill>
                <a:srgbClr val="000000"/>
              </a:solidFill>
              <a:latin typeface="Arial" panose="020B0604020202020204" pitchFamily="34" charset="0"/>
              <a:cs typeface="Arial" panose="020B0604020202020204" pitchFamily="34" charset="0"/>
            </a:endParaRPr>
          </a:p>
          <a:p>
            <a:pPr marL="171450" indent="-171450" algn="just" fontAlgn="base">
              <a:lnSpc>
                <a:spcPct val="98000"/>
              </a:lnSpc>
              <a:buFont typeface="Arial" panose="020B0604020202020204" pitchFamily="34" charset="0"/>
              <a:buChar char="•"/>
              <a:defRPr/>
            </a:pPr>
            <a:r>
              <a:rPr lang="es-CO" sz="1200" b="1" dirty="0">
                <a:solidFill>
                  <a:srgbClr val="000000"/>
                </a:solidFill>
                <a:latin typeface="Arial" panose="020B0604020202020204" pitchFamily="34" charset="0"/>
                <a:cs typeface="Arial" panose="020B0604020202020204" pitchFamily="34" charset="0"/>
              </a:rPr>
              <a:t>Otros pasivos no financieros: </a:t>
            </a:r>
            <a:r>
              <a:rPr lang="es-ES" sz="1200" dirty="0">
                <a:solidFill>
                  <a:srgbClr val="000000"/>
                </a:solidFill>
                <a:latin typeface="Arial" panose="020B0604020202020204" pitchFamily="34" charset="0"/>
                <a:cs typeface="Arial" panose="020B0604020202020204" pitchFamily="34" charset="0"/>
              </a:rPr>
              <a:t>Con una participación en los pasivos del 9% y una variación positiva del 12%, e</a:t>
            </a:r>
            <a:r>
              <a:rPr lang="es-CO" sz="1200" dirty="0">
                <a:solidFill>
                  <a:srgbClr val="000000"/>
                </a:solidFill>
                <a:latin typeface="Arial" panose="020B0604020202020204" pitchFamily="34" charset="0"/>
                <a:cs typeface="Arial" panose="020B0604020202020204" pitchFamily="34" charset="0"/>
              </a:rPr>
              <a:t>l incremento presentado por $360 millones, </a:t>
            </a:r>
            <a:r>
              <a:rPr lang="es-ES" sz="1200" dirty="0">
                <a:solidFill>
                  <a:srgbClr val="000000"/>
                </a:solidFill>
                <a:latin typeface="Arial" panose="020B0604020202020204" pitchFamily="34" charset="0"/>
                <a:cs typeface="Arial" panose="020B0604020202020204" pitchFamily="34" charset="0"/>
              </a:rPr>
              <a:t>corresponde principalmente por dos rubros, depósitos recibidos, con un aumento de $243 millones, debido a dineros recibidos en la ejecución de los diferentes convenios firmados, y el rubro de ingresos recibidos para terceros,  con un incremento de $114 millones, por motivo de mayores tramites realizados por impuesto de registro.</a:t>
            </a:r>
            <a:endParaRPr lang="es-CO" sz="1200" dirty="0">
              <a:solidFill>
                <a:srgbClr val="000000"/>
              </a:solidFill>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467544" y="188318"/>
            <a:ext cx="84248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33400" indent="-5334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r>
              <a:rPr lang="es-ES_tradnl" altLang="es-CO" sz="2000" dirty="0">
                <a:solidFill>
                  <a:prstClr val="black"/>
                </a:solidFill>
                <a:latin typeface="Arial" charset="0"/>
                <a:cs typeface="Arial" charset="0"/>
              </a:rPr>
              <a:t>I. Análisis de variaciones.</a:t>
            </a:r>
            <a:endParaRPr lang="es-ES" altLang="es-CO" sz="2000" dirty="0">
              <a:solidFill>
                <a:prstClr val="black"/>
              </a:solidFill>
              <a:latin typeface="Arial" charset="0"/>
              <a:cs typeface="Arial" charset="0"/>
            </a:endParaRPr>
          </a:p>
        </p:txBody>
      </p:sp>
    </p:spTree>
    <p:extLst>
      <p:ext uri="{BB962C8B-B14F-4D97-AF65-F5344CB8AC3E}">
        <p14:creationId xmlns:p14="http://schemas.microsoft.com/office/powerpoint/2010/main" val="1110057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2671355" y="6232227"/>
            <a:ext cx="2133600" cy="365125"/>
          </a:xfrm>
        </p:spPr>
        <p:txBody>
          <a:bodyPr/>
          <a:lstStyle/>
          <a:p>
            <a:fld id="{4B481E87-6F9A-4D4A-8C0B-68B8E7FEE4B2}" type="slidenum">
              <a:rPr lang="es-CO" smtClean="0">
                <a:solidFill>
                  <a:prstClr val="black"/>
                </a:solidFill>
              </a:rPr>
              <a:pPr/>
              <a:t>9</a:t>
            </a:fld>
            <a:endParaRPr lang="es-CO" dirty="0">
              <a:solidFill>
                <a:prstClr val="black"/>
              </a:solidFill>
            </a:endParaRPr>
          </a:p>
        </p:txBody>
      </p:sp>
      <p:sp>
        <p:nvSpPr>
          <p:cNvPr id="4" name="Rectangle 3"/>
          <p:cNvSpPr>
            <a:spLocks noChangeArrowheads="1"/>
          </p:cNvSpPr>
          <p:nvPr/>
        </p:nvSpPr>
        <p:spPr bwMode="auto">
          <a:xfrm>
            <a:off x="251520" y="688106"/>
            <a:ext cx="8640960" cy="5837238"/>
          </a:xfrm>
          <a:prstGeom prst="rect">
            <a:avLst/>
          </a:prstGeom>
          <a:noFill/>
          <a:ln w="9525">
            <a:noFill/>
            <a:miter lim="800000"/>
            <a:headEnd/>
            <a:tailEnd/>
          </a:ln>
        </p:spPr>
        <p:txBody>
          <a:bodyPr/>
          <a:lstStyle/>
          <a:p>
            <a:pPr algn="just" fontAlgn="base">
              <a:lnSpc>
                <a:spcPct val="98000"/>
              </a:lnSpc>
              <a:defRPr/>
            </a:pPr>
            <a:r>
              <a:rPr lang="es-CO" sz="1200" dirty="0">
                <a:solidFill>
                  <a:srgbClr val="000000"/>
                </a:solidFill>
                <a:latin typeface="Arial" panose="020B0604020202020204" pitchFamily="34" charset="0"/>
                <a:cs typeface="Arial" panose="020B0604020202020204" pitchFamily="34" charset="0"/>
              </a:rPr>
              <a:t>El siguiente es el comparativo del Estado de Resultados por el periodo enero a abril del 2018 y 2017. (Cifras expresadas en miles de pesos).</a:t>
            </a:r>
          </a:p>
        </p:txBody>
      </p:sp>
      <p:graphicFrame>
        <p:nvGraphicFramePr>
          <p:cNvPr id="5" name="4 Tabla"/>
          <p:cNvGraphicFramePr>
            <a:graphicFrameLocks noGrp="1"/>
          </p:cNvGraphicFramePr>
          <p:nvPr>
            <p:extLst>
              <p:ext uri="{D42A27DB-BD31-4B8C-83A1-F6EECF244321}">
                <p14:modId xmlns:p14="http://schemas.microsoft.com/office/powerpoint/2010/main" val="401563298"/>
              </p:ext>
            </p:extLst>
          </p:nvPr>
        </p:nvGraphicFramePr>
        <p:xfrm>
          <a:off x="1403945" y="1628800"/>
          <a:ext cx="6192391" cy="3579752"/>
        </p:xfrm>
        <a:graphic>
          <a:graphicData uri="http://schemas.openxmlformats.org/drawingml/2006/table">
            <a:tbl>
              <a:tblPr>
                <a:tableStyleId>{9D7B26C5-4107-4FEC-AEDC-1716B250A1EF}</a:tableStyleId>
              </a:tblPr>
              <a:tblGrid>
                <a:gridCol w="2087935">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864219">
                  <a:extLst>
                    <a:ext uri="{9D8B030D-6E8A-4147-A177-3AD203B41FA5}">
                      <a16:colId xmlns:a16="http://schemas.microsoft.com/office/drawing/2014/main" val="20002"/>
                    </a:ext>
                  </a:extLst>
                </a:gridCol>
                <a:gridCol w="648040">
                  <a:extLst>
                    <a:ext uri="{9D8B030D-6E8A-4147-A177-3AD203B41FA5}">
                      <a16:colId xmlns:a16="http://schemas.microsoft.com/office/drawing/2014/main" val="20003"/>
                    </a:ext>
                  </a:extLst>
                </a:gridCol>
                <a:gridCol w="791997">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432048">
                  <a:extLst>
                    <a:ext uri="{9D8B030D-6E8A-4147-A177-3AD203B41FA5}">
                      <a16:colId xmlns:a16="http://schemas.microsoft.com/office/drawing/2014/main" val="20006"/>
                    </a:ext>
                  </a:extLst>
                </a:gridCol>
              </a:tblGrid>
              <a:tr h="157956">
                <a:tc>
                  <a:txBody>
                    <a:bodyPr/>
                    <a:lstStyle/>
                    <a:p>
                      <a:pPr algn="ctr" fontAlgn="b"/>
                      <a:r>
                        <a:rPr lang="es-ES" sz="1000" b="1" u="none" strike="noStrike" dirty="0">
                          <a:solidFill>
                            <a:schemeClr val="bg1"/>
                          </a:solidFill>
                          <a:effectLst/>
                          <a:latin typeface="Arial" panose="020B0604020202020204" pitchFamily="34" charset="0"/>
                          <a:cs typeface="Arial" panose="020B0604020202020204" pitchFamily="34" charset="0"/>
                        </a:rPr>
                        <a:t>Descripción</a:t>
                      </a:r>
                      <a:endParaRPr lang="es-ES" sz="1000" b="1" i="1" u="none"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b">
                    <a:solidFill>
                      <a:schemeClr val="tx2">
                        <a:lumMod val="50000"/>
                      </a:schemeClr>
                    </a:solidFill>
                  </a:tcPr>
                </a:tc>
                <a:tc>
                  <a:txBody>
                    <a:bodyPr/>
                    <a:lstStyle/>
                    <a:p>
                      <a:pPr algn="ctr" fontAlgn="b"/>
                      <a:r>
                        <a:rPr lang="es-ES" sz="1000" b="1" u="sng" strike="noStrike" dirty="0">
                          <a:solidFill>
                            <a:schemeClr val="bg1"/>
                          </a:solidFill>
                          <a:effectLst/>
                          <a:latin typeface="Arial" panose="020B0604020202020204" pitchFamily="34" charset="0"/>
                          <a:cs typeface="Arial" panose="020B0604020202020204" pitchFamily="34" charset="0"/>
                        </a:rPr>
                        <a:t>% </a:t>
                      </a:r>
                      <a:r>
                        <a:rPr lang="es-ES" sz="1000" b="1" u="sng" strike="noStrike" dirty="0" err="1">
                          <a:solidFill>
                            <a:schemeClr val="bg1"/>
                          </a:solidFill>
                          <a:effectLst/>
                          <a:latin typeface="Arial" panose="020B0604020202020204" pitchFamily="34" charset="0"/>
                          <a:cs typeface="Arial" panose="020B0604020202020204" pitchFamily="34" charset="0"/>
                        </a:rPr>
                        <a:t>Part</a:t>
                      </a:r>
                      <a:endParaRPr lang="es-ES" sz="1000" b="1" i="1" u="sng"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b">
                    <a:solidFill>
                      <a:schemeClr val="tx2">
                        <a:lumMod val="50000"/>
                      </a:schemeClr>
                    </a:solidFill>
                  </a:tcPr>
                </a:tc>
                <a:tc>
                  <a:txBody>
                    <a:bodyPr/>
                    <a:lstStyle/>
                    <a:p>
                      <a:pPr algn="ctr" fontAlgn="b"/>
                      <a:r>
                        <a:rPr lang="es-ES" sz="1000" b="1" u="sng" strike="noStrike" dirty="0">
                          <a:solidFill>
                            <a:schemeClr val="bg1"/>
                          </a:solidFill>
                          <a:effectLst/>
                          <a:latin typeface="Arial" panose="020B0604020202020204" pitchFamily="34" charset="0"/>
                          <a:cs typeface="Arial" panose="020B0604020202020204" pitchFamily="34" charset="0"/>
                        </a:rPr>
                        <a:t>31-abr-18</a:t>
                      </a:r>
                      <a:endParaRPr lang="es-ES" sz="1000" b="1" i="1" u="sng"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b">
                    <a:solidFill>
                      <a:schemeClr val="tx2">
                        <a:lumMod val="50000"/>
                      </a:schemeClr>
                    </a:solidFill>
                  </a:tcPr>
                </a:tc>
                <a:tc>
                  <a:txBody>
                    <a:bodyPr/>
                    <a:lstStyle/>
                    <a:p>
                      <a:pPr algn="ctr" fontAlgn="ctr"/>
                      <a:r>
                        <a:rPr lang="es-ES" sz="1000" b="1" u="sng" strike="noStrike" dirty="0">
                          <a:solidFill>
                            <a:schemeClr val="bg1"/>
                          </a:solidFill>
                          <a:effectLst/>
                          <a:latin typeface="Arial" panose="020B0604020202020204" pitchFamily="34" charset="0"/>
                          <a:cs typeface="Arial" panose="020B0604020202020204" pitchFamily="34" charset="0"/>
                        </a:rPr>
                        <a:t>% </a:t>
                      </a:r>
                      <a:r>
                        <a:rPr lang="es-ES" sz="1000" b="1" u="sng" strike="noStrike" dirty="0" err="1">
                          <a:solidFill>
                            <a:schemeClr val="bg1"/>
                          </a:solidFill>
                          <a:effectLst/>
                          <a:latin typeface="Arial" panose="020B0604020202020204" pitchFamily="34" charset="0"/>
                          <a:cs typeface="Arial" panose="020B0604020202020204" pitchFamily="34" charset="0"/>
                        </a:rPr>
                        <a:t>Part</a:t>
                      </a:r>
                      <a:endParaRPr lang="es-ES" sz="1000" b="1" i="1" u="sng"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ctr">
                    <a:solidFill>
                      <a:schemeClr val="tx2">
                        <a:lumMod val="50000"/>
                      </a:schemeClr>
                    </a:solidFill>
                  </a:tcPr>
                </a:tc>
                <a:tc>
                  <a:txBody>
                    <a:bodyPr/>
                    <a:lstStyle/>
                    <a:p>
                      <a:pPr algn="ctr" fontAlgn="b"/>
                      <a:r>
                        <a:rPr lang="es-ES" sz="1000" b="1" u="sng" strike="noStrike" dirty="0">
                          <a:solidFill>
                            <a:schemeClr val="bg1"/>
                          </a:solidFill>
                          <a:effectLst/>
                          <a:latin typeface="Arial" panose="020B0604020202020204" pitchFamily="34" charset="0"/>
                          <a:cs typeface="Arial" panose="020B0604020202020204" pitchFamily="34" charset="0"/>
                        </a:rPr>
                        <a:t>31-abr-17</a:t>
                      </a:r>
                      <a:endParaRPr lang="es-ES" sz="1000" b="1" i="1" u="sng"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b">
                    <a:solidFill>
                      <a:schemeClr val="tx2">
                        <a:lumMod val="50000"/>
                      </a:schemeClr>
                    </a:solidFill>
                  </a:tcPr>
                </a:tc>
                <a:tc>
                  <a:txBody>
                    <a:bodyPr/>
                    <a:lstStyle/>
                    <a:p>
                      <a:pPr algn="ctr" fontAlgn="b"/>
                      <a:r>
                        <a:rPr lang="es-ES" sz="1000" b="1" u="sng" strike="noStrike" dirty="0" err="1">
                          <a:solidFill>
                            <a:schemeClr val="bg1"/>
                          </a:solidFill>
                          <a:effectLst/>
                          <a:latin typeface="Arial" panose="020B0604020202020204" pitchFamily="34" charset="0"/>
                          <a:cs typeface="Arial" panose="020B0604020202020204" pitchFamily="34" charset="0"/>
                        </a:rPr>
                        <a:t>var</a:t>
                      </a:r>
                      <a:endParaRPr lang="es-ES" sz="1000" b="1" i="1" u="sng"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b">
                    <a:solidFill>
                      <a:schemeClr val="tx2">
                        <a:lumMod val="50000"/>
                      </a:schemeClr>
                    </a:solidFill>
                  </a:tcPr>
                </a:tc>
                <a:tc>
                  <a:txBody>
                    <a:bodyPr/>
                    <a:lstStyle/>
                    <a:p>
                      <a:pPr algn="ctr" fontAlgn="b"/>
                      <a:r>
                        <a:rPr lang="es-ES" sz="1000" b="1" u="sng" strike="noStrike" dirty="0">
                          <a:solidFill>
                            <a:schemeClr val="bg1"/>
                          </a:solidFill>
                          <a:effectLst/>
                          <a:latin typeface="Arial" panose="020B0604020202020204" pitchFamily="34" charset="0"/>
                          <a:cs typeface="Arial" panose="020B0604020202020204" pitchFamily="34" charset="0"/>
                        </a:rPr>
                        <a:t>% </a:t>
                      </a:r>
                      <a:r>
                        <a:rPr lang="es-ES" sz="1000" b="1" u="sng" strike="noStrike" dirty="0" err="1">
                          <a:solidFill>
                            <a:schemeClr val="bg1"/>
                          </a:solidFill>
                          <a:effectLst/>
                          <a:latin typeface="Arial" panose="020B0604020202020204" pitchFamily="34" charset="0"/>
                          <a:cs typeface="Arial" panose="020B0604020202020204" pitchFamily="34" charset="0"/>
                        </a:rPr>
                        <a:t>var</a:t>
                      </a:r>
                      <a:endParaRPr lang="es-ES" sz="1000" b="1" i="1" u="sng" strike="noStrike" dirty="0">
                        <a:solidFill>
                          <a:schemeClr val="bg1"/>
                        </a:solidFill>
                        <a:effectLst/>
                        <a:latin typeface="Arial" panose="020B0604020202020204" pitchFamily="34" charset="0"/>
                        <a:cs typeface="Arial" panose="020B0604020202020204" pitchFamily="34" charset="0"/>
                      </a:endParaRPr>
                    </a:p>
                  </a:txBody>
                  <a:tcPr marL="17999" marR="17999" marT="18004" marB="18004" anchor="b">
                    <a:solidFill>
                      <a:schemeClr val="tx2">
                        <a:lumMod val="50000"/>
                      </a:schemeClr>
                    </a:solidFill>
                  </a:tcPr>
                </a:tc>
                <a:extLst>
                  <a:ext uri="{0D108BD9-81ED-4DB2-BD59-A6C34878D82A}">
                    <a16:rowId xmlns:a16="http://schemas.microsoft.com/office/drawing/2014/main" val="10000"/>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Ingresos Operacionales</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ctr" fontAlgn="b"/>
                      <a:r>
                        <a:rPr lang="es-ES" sz="1000" u="none" strike="noStrike" dirty="0">
                          <a:effectLst/>
                          <a:latin typeface="Arial" panose="020B0604020202020204" pitchFamily="34" charset="0"/>
                          <a:cs typeface="Arial" panose="020B0604020202020204" pitchFamily="34" charset="0"/>
                        </a:rPr>
                        <a:t> </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ctr" fontAlgn="b"/>
                      <a:r>
                        <a:rPr lang="es-ES" sz="1000" u="none" strike="noStrike" dirty="0">
                          <a:effectLst/>
                          <a:latin typeface="Arial" panose="020B0604020202020204" pitchFamily="34" charset="0"/>
                          <a:cs typeface="Arial" panose="020B0604020202020204" pitchFamily="34" charset="0"/>
                        </a:rPr>
                        <a:t> </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ctr" fontAlgn="ctr"/>
                      <a:r>
                        <a:rPr lang="es-ES" sz="1000" u="none" strike="noStrike" dirty="0">
                          <a:effectLst/>
                          <a:latin typeface="Arial" panose="020B0604020202020204" pitchFamily="34" charset="0"/>
                          <a:cs typeface="Arial" panose="020B0604020202020204" pitchFamily="34" charset="0"/>
                        </a:rPr>
                        <a:t> </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tc>
                <a:tc>
                  <a:txBody>
                    <a:bodyPr/>
                    <a:lstStyle/>
                    <a:p>
                      <a:pPr algn="ctr" fontAlgn="b"/>
                      <a:r>
                        <a:rPr lang="es-ES" sz="1000" u="none" strike="noStrike" dirty="0">
                          <a:effectLst/>
                          <a:latin typeface="Arial" panose="020B0604020202020204" pitchFamily="34" charset="0"/>
                          <a:cs typeface="Arial" panose="020B0604020202020204" pitchFamily="34" charset="0"/>
                        </a:rPr>
                        <a:t> </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r>
                        <a:rPr lang="es-ES" sz="1000" u="none" strike="noStrike" dirty="0">
                          <a:effectLst/>
                          <a:latin typeface="Arial" panose="020B0604020202020204" pitchFamily="34" charset="0"/>
                          <a:cs typeface="Arial" panose="020B0604020202020204" pitchFamily="34" charset="0"/>
                        </a:rPr>
                        <a:t> </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r>
                        <a:rPr lang="es-ES" sz="1000" u="none" strike="noStrike" dirty="0">
                          <a:effectLst/>
                          <a:latin typeface="Arial" panose="020B0604020202020204" pitchFamily="34" charset="0"/>
                          <a:cs typeface="Arial" panose="020B0604020202020204" pitchFamily="34" charset="0"/>
                        </a:rPr>
                        <a:t> </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extLst>
                  <a:ext uri="{0D108BD9-81ED-4DB2-BD59-A6C34878D82A}">
                    <a16:rowId xmlns:a16="http://schemas.microsoft.com/office/drawing/2014/main" val="10001"/>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Ingresos Del Período</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r>
                        <a:rPr lang="es-ES" sz="1000" b="1" i="1" u="none" strike="noStrike" dirty="0">
                          <a:effectLst/>
                          <a:latin typeface="Arial" panose="020B0604020202020204" pitchFamily="34" charset="0"/>
                          <a:cs typeface="Arial" panose="020B0604020202020204" pitchFamily="34" charset="0"/>
                        </a:rPr>
                        <a:t>100%</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(37.149.580)</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ctr" fontAlgn="ctr"/>
                      <a:r>
                        <a:rPr lang="es-ES" sz="1000" b="1" i="1" u="none" strike="noStrike" dirty="0">
                          <a:effectLst/>
                          <a:latin typeface="Arial" panose="020B0604020202020204" pitchFamily="34" charset="0"/>
                          <a:cs typeface="Arial" panose="020B0604020202020204" pitchFamily="34" charset="0"/>
                        </a:rPr>
                        <a:t>100%</a:t>
                      </a:r>
                    </a:p>
                  </a:txBody>
                  <a:tcPr marL="17999" marR="17999" marT="18004" marB="18004" anchor="ctr">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(35.603.093)</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(1.546.487)</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CO" sz="1000" b="0" i="1" u="none" strike="noStrike" dirty="0">
                          <a:effectLst/>
                          <a:latin typeface="Arial" panose="020B0604020202020204" pitchFamily="34" charset="0"/>
                          <a:cs typeface="Arial" panose="020B0604020202020204" pitchFamily="34" charset="0"/>
                        </a:rPr>
                        <a:t>4%</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Total Ingresos Operacionales</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(37.149.580)</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(35.603.093)</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(1.546.487)</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 </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ctr" fontAlgn="ctr"/>
                      <a:endParaRPr lang="es-ES" sz="1000" b="0" i="1" u="none" strike="noStrike">
                        <a:effectLst/>
                        <a:latin typeface="Arial" panose="020B0604020202020204" pitchFamily="34" charset="0"/>
                        <a:cs typeface="Arial" panose="020B0604020202020204" pitchFamily="34" charset="0"/>
                      </a:endParaRPr>
                    </a:p>
                  </a:txBody>
                  <a:tcPr marL="17999" marR="17999" marT="18004" marB="18004" anchor="ct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marL="0" algn="r" defTabSz="914400" rtl="0" eaLnBrk="1" fontAlgn="b" latinLnBrk="0" hangingPunct="1"/>
                      <a:endParaRPr lang="es-ES"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17999" marR="17999" marT="18004" marB="18004" anchor="b"/>
                </a:tc>
                <a:tc>
                  <a:txBody>
                    <a:bodyPr/>
                    <a:lstStyle/>
                    <a:p>
                      <a:pPr marL="0" algn="r" defTabSz="914400" rtl="0" eaLnBrk="1" fontAlgn="b" latinLnBrk="0" hangingPunct="1"/>
                      <a:endParaRPr lang="es-ES"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17999" marR="17999" marT="18004" marB="18004" anchor="b"/>
                </a:tc>
                <a:extLst>
                  <a:ext uri="{0D108BD9-81ED-4DB2-BD59-A6C34878D82A}">
                    <a16:rowId xmlns:a16="http://schemas.microsoft.com/office/drawing/2014/main" val="10004"/>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Gastos Unidad Administrativa</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r>
                        <a:rPr lang="es-ES" sz="1000" b="1" i="1" u="none" strike="noStrike" dirty="0">
                          <a:effectLst/>
                          <a:latin typeface="Arial" panose="020B0604020202020204" pitchFamily="34" charset="0"/>
                          <a:cs typeface="Arial" panose="020B0604020202020204" pitchFamily="34" charset="0"/>
                        </a:rPr>
                        <a:t>-32%</a:t>
                      </a:r>
                    </a:p>
                  </a:txBody>
                  <a:tcPr marL="17999" marR="17999" marT="18004" marB="18004" anchor="b"/>
                </a:tc>
                <a:tc>
                  <a:txBody>
                    <a:bodyPr/>
                    <a:lstStyle/>
                    <a:p>
                      <a:pPr algn="r" fontAlgn="b"/>
                      <a:r>
                        <a:rPr lang="es-ES" sz="1000" b="0" i="1" u="none" strike="noStrike" dirty="0">
                          <a:effectLst/>
                          <a:latin typeface="Arial" panose="020B0604020202020204" pitchFamily="34" charset="0"/>
                          <a:cs typeface="Arial" panose="020B0604020202020204" pitchFamily="34" charset="0"/>
                        </a:rPr>
                        <a:t>11.951.778</a:t>
                      </a:r>
                    </a:p>
                  </a:txBody>
                  <a:tcPr marL="17999" marR="17999" marT="18004" marB="18004" anchor="b"/>
                </a:tc>
                <a:tc>
                  <a:txBody>
                    <a:bodyPr/>
                    <a:lstStyle/>
                    <a:p>
                      <a:pPr algn="ctr" fontAlgn="ctr"/>
                      <a:r>
                        <a:rPr lang="es-ES" sz="1000" b="1" i="1" u="none" strike="noStrike" dirty="0">
                          <a:effectLst/>
                          <a:latin typeface="Arial" panose="020B0604020202020204" pitchFamily="34" charset="0"/>
                          <a:cs typeface="Arial" panose="020B0604020202020204" pitchFamily="34" charset="0"/>
                        </a:rPr>
                        <a:t>-30%</a:t>
                      </a:r>
                    </a:p>
                  </a:txBody>
                  <a:tcPr marL="17999" marR="17999" marT="18004" marB="18004" anchor="ctr"/>
                </a:tc>
                <a:tc>
                  <a:txBody>
                    <a:bodyPr/>
                    <a:lstStyle/>
                    <a:p>
                      <a:pPr algn="r" fontAlgn="b"/>
                      <a:r>
                        <a:rPr lang="es-ES" sz="1000" b="0" i="1" u="none" strike="noStrike" dirty="0">
                          <a:effectLst/>
                          <a:latin typeface="Arial" panose="020B0604020202020204" pitchFamily="34" charset="0"/>
                          <a:cs typeface="Arial" panose="020B0604020202020204" pitchFamily="34" charset="0"/>
                        </a:rPr>
                        <a:t>10.787.184</a:t>
                      </a:r>
                    </a:p>
                  </a:txBody>
                  <a:tcPr marL="17999" marR="17999" marT="18004" marB="18004" anchor="b"/>
                </a:tc>
                <a:tc>
                  <a:txBody>
                    <a:bodyPr/>
                    <a:lstStyle/>
                    <a:p>
                      <a:pPr marL="0" algn="r" defTabSz="914400" rtl="0" eaLnBrk="1" fontAlgn="b" latinLnBrk="0" hangingPunct="1"/>
                      <a:r>
                        <a:rPr lang="es-ES" sz="1000" u="none" strike="noStrike" kern="1200" dirty="0">
                          <a:solidFill>
                            <a:schemeClr val="tx1"/>
                          </a:solidFill>
                          <a:effectLst/>
                          <a:latin typeface="Arial" panose="020B0604020202020204" pitchFamily="34" charset="0"/>
                          <a:ea typeface="+mn-ea"/>
                          <a:cs typeface="Arial" panose="020B0604020202020204" pitchFamily="34" charset="0"/>
                        </a:rPr>
                        <a:t>1.164.594</a:t>
                      </a:r>
                    </a:p>
                  </a:txBody>
                  <a:tcPr marL="17999" marR="17999" marT="18004" marB="18004" anchor="b"/>
                </a:tc>
                <a:tc>
                  <a:txBody>
                    <a:bodyPr/>
                    <a:lstStyle/>
                    <a:p>
                      <a:pPr marL="0" algn="r" defTabSz="914400" rtl="0" eaLnBrk="1" fontAlgn="b" latinLnBrk="0" hangingPunct="1"/>
                      <a:r>
                        <a:rPr lang="es-ES" sz="1000" u="none" strike="noStrike" kern="1200" dirty="0">
                          <a:solidFill>
                            <a:schemeClr val="tx1"/>
                          </a:solidFill>
                          <a:effectLst/>
                          <a:latin typeface="Arial" panose="020B0604020202020204" pitchFamily="34" charset="0"/>
                          <a:ea typeface="+mn-ea"/>
                          <a:cs typeface="Arial" panose="020B0604020202020204" pitchFamily="34" charset="0"/>
                        </a:rPr>
                        <a:t>11%</a:t>
                      </a:r>
                    </a:p>
                  </a:txBody>
                  <a:tcPr marL="17999" marR="17999" marT="18004" marB="18004" anchor="b"/>
                </a:tc>
                <a:extLst>
                  <a:ext uri="{0D108BD9-81ED-4DB2-BD59-A6C34878D82A}">
                    <a16:rowId xmlns:a16="http://schemas.microsoft.com/office/drawing/2014/main" val="10005"/>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Gastos Unidad de Ventas</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r>
                        <a:rPr lang="es-ES" sz="1000" b="1" i="1" u="none" strike="noStrike" dirty="0">
                          <a:effectLst/>
                          <a:latin typeface="Arial" panose="020B0604020202020204" pitchFamily="34" charset="0"/>
                          <a:cs typeface="Arial" panose="020B0604020202020204" pitchFamily="34" charset="0"/>
                        </a:rPr>
                        <a:t>-4%</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1.487.686</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ctr" fontAlgn="ctr"/>
                      <a:r>
                        <a:rPr lang="es-ES" sz="1000" b="1" i="1" u="none" strike="noStrike" dirty="0">
                          <a:effectLst/>
                          <a:latin typeface="Arial" panose="020B0604020202020204" pitchFamily="34" charset="0"/>
                          <a:cs typeface="Arial" panose="020B0604020202020204" pitchFamily="34" charset="0"/>
                        </a:rPr>
                        <a:t>-4%</a:t>
                      </a:r>
                    </a:p>
                  </a:txBody>
                  <a:tcPr marL="17999" marR="17999" marT="18004" marB="18004" anchor="ctr">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1.317.383</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170.303</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13%</a:t>
                      </a:r>
                    </a:p>
                  </a:txBody>
                  <a:tcPr marL="17999" marR="17999" marT="18004" marB="18004"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Total Gastos Operacionales</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13.439.464</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12.104.567</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1.334.897</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 </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Resultado Operacional</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(23.710.116)</a:t>
                      </a:r>
                    </a:p>
                  </a:txBody>
                  <a:tcPr marL="17999" marR="17999" marT="18004" marB="18004"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(23.498.526)</a:t>
                      </a:r>
                    </a:p>
                  </a:txBody>
                  <a:tcPr marL="17999" marR="17999" marT="18004" marB="18004"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(211.590)</a:t>
                      </a:r>
                    </a:p>
                  </a:txBody>
                  <a:tcPr marL="17999" marR="17999" marT="18004" marB="18004"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57956">
                <a:tc>
                  <a:txBody>
                    <a:bodyPr/>
                    <a:lstStyle/>
                    <a:p>
                      <a:pPr algn="l" fontAlgn="b"/>
                      <a:endParaRPr lang="es-CO"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lnT w="12700" cap="flat" cmpd="sng" algn="ctr">
                      <a:solidFill>
                        <a:schemeClr val="tx1"/>
                      </a:solidFill>
                      <a:prstDash val="solid"/>
                      <a:round/>
                      <a:headEnd type="none" w="med" len="med"/>
                      <a:tailEnd type="none" w="med" len="med"/>
                    </a:lnT>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157956">
                <a:tc>
                  <a:txBody>
                    <a:bodyPr/>
                    <a:lstStyle/>
                    <a:p>
                      <a:pPr algn="l" fontAlgn="b"/>
                      <a:r>
                        <a:rPr lang="es-CO" sz="1000" u="none" strike="noStrike" dirty="0">
                          <a:effectLst/>
                          <a:latin typeface="Arial" panose="020B0604020202020204" pitchFamily="34" charset="0"/>
                          <a:cs typeface="Arial" panose="020B0604020202020204" pitchFamily="34" charset="0"/>
                        </a:rPr>
                        <a:t>Otros Ingresos y Egresos Netos</a:t>
                      </a:r>
                      <a:endParaRPr lang="es-CO"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extLst>
                  <a:ext uri="{0D108BD9-81ED-4DB2-BD59-A6C34878D82A}">
                    <a16:rowId xmlns:a16="http://schemas.microsoft.com/office/drawing/2014/main" val="10011"/>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Ingresos No Operacionales</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r>
                        <a:rPr lang="es-CO" sz="1000" b="1" i="1" u="none" strike="noStrike" dirty="0">
                          <a:effectLst/>
                          <a:latin typeface="Arial" panose="020B0604020202020204" pitchFamily="34" charset="0"/>
                          <a:cs typeface="Arial" panose="020B0604020202020204" pitchFamily="34" charset="0"/>
                        </a:rPr>
                        <a:t>0%</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r>
                        <a:rPr lang="es-ES" sz="1000" b="0" i="1" u="none" strike="noStrike" dirty="0">
                          <a:effectLst/>
                          <a:latin typeface="Arial" panose="020B0604020202020204" pitchFamily="34" charset="0"/>
                          <a:cs typeface="Arial" panose="020B0604020202020204" pitchFamily="34" charset="0"/>
                        </a:rPr>
                        <a:t>(99.059)</a:t>
                      </a:r>
                    </a:p>
                  </a:txBody>
                  <a:tcPr marL="17999" marR="17999" marT="18004" marB="18004" anchor="b"/>
                </a:tc>
                <a:tc>
                  <a:txBody>
                    <a:bodyPr/>
                    <a:lstStyle/>
                    <a:p>
                      <a:pPr algn="ctr" fontAlgn="ctr"/>
                      <a:r>
                        <a:rPr lang="es-ES" sz="1000" b="1" i="1" u="none" strike="noStrike" dirty="0">
                          <a:effectLst/>
                          <a:latin typeface="Arial" panose="020B0604020202020204" pitchFamily="34" charset="0"/>
                          <a:cs typeface="Arial" panose="020B0604020202020204" pitchFamily="34" charset="0"/>
                        </a:rPr>
                        <a:t>2%</a:t>
                      </a:r>
                    </a:p>
                  </a:txBody>
                  <a:tcPr marL="17999" marR="17999" marT="18004" marB="18004" anchor="ctr"/>
                </a:tc>
                <a:tc>
                  <a:txBody>
                    <a:bodyPr/>
                    <a:lstStyle/>
                    <a:p>
                      <a:pPr algn="r" fontAlgn="b"/>
                      <a:r>
                        <a:rPr lang="es-ES" sz="1000" b="0" i="1" u="none" strike="noStrike" dirty="0">
                          <a:effectLst/>
                          <a:latin typeface="Arial" panose="020B0604020202020204" pitchFamily="34" charset="0"/>
                          <a:cs typeface="Arial" panose="020B0604020202020204" pitchFamily="34" charset="0"/>
                        </a:rPr>
                        <a:t>(588.428)</a:t>
                      </a:r>
                    </a:p>
                  </a:txBody>
                  <a:tcPr marL="17999" marR="17999" marT="18004" marB="18004" anchor="b"/>
                </a:tc>
                <a:tc>
                  <a:txBody>
                    <a:bodyPr/>
                    <a:lstStyle/>
                    <a:p>
                      <a:pPr algn="r" fontAlgn="b"/>
                      <a:r>
                        <a:rPr lang="es-ES" sz="1000" b="0" i="1" u="none" strike="noStrike" dirty="0">
                          <a:effectLst/>
                          <a:latin typeface="Arial" panose="020B0604020202020204" pitchFamily="34" charset="0"/>
                          <a:cs typeface="Arial" panose="020B0604020202020204" pitchFamily="34" charset="0"/>
                        </a:rPr>
                        <a:t>489.369</a:t>
                      </a:r>
                    </a:p>
                  </a:txBody>
                  <a:tcPr marL="17999" marR="17999" marT="18004" marB="18004" anchor="b"/>
                </a:tc>
                <a:tc>
                  <a:txBody>
                    <a:bodyPr/>
                    <a:lstStyle/>
                    <a:p>
                      <a:pPr algn="r" fontAlgn="b"/>
                      <a:r>
                        <a:rPr lang="es-ES" sz="1000" b="0" i="1" u="none" strike="noStrike" dirty="0">
                          <a:effectLst/>
                          <a:latin typeface="Arial" panose="020B0604020202020204" pitchFamily="34" charset="0"/>
                          <a:cs typeface="Arial" panose="020B0604020202020204" pitchFamily="34" charset="0"/>
                        </a:rPr>
                        <a:t>-83%</a:t>
                      </a:r>
                    </a:p>
                  </a:txBody>
                  <a:tcPr marL="17999" marR="17999" marT="18004" marB="18004" anchor="b"/>
                </a:tc>
                <a:extLst>
                  <a:ext uri="{0D108BD9-81ED-4DB2-BD59-A6C34878D82A}">
                    <a16:rowId xmlns:a16="http://schemas.microsoft.com/office/drawing/2014/main" val="10012"/>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Egresos No Operacionales</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r>
                        <a:rPr lang="es-ES" sz="1000" b="1" i="1" u="none" strike="noStrike" dirty="0">
                          <a:effectLst/>
                          <a:latin typeface="Arial" panose="020B0604020202020204" pitchFamily="34" charset="0"/>
                          <a:cs typeface="Arial" panose="020B0604020202020204" pitchFamily="34" charset="0"/>
                        </a:rPr>
                        <a:t>-7%</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2.421.313</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ctr" fontAlgn="ctr"/>
                      <a:r>
                        <a:rPr lang="es-ES" sz="1000" b="1" i="1" u="none" strike="noStrike" dirty="0">
                          <a:effectLst/>
                          <a:latin typeface="Arial" panose="020B0604020202020204" pitchFamily="34" charset="0"/>
                          <a:cs typeface="Arial" panose="020B0604020202020204" pitchFamily="34" charset="0"/>
                        </a:rPr>
                        <a:t>-5%</a:t>
                      </a:r>
                    </a:p>
                  </a:txBody>
                  <a:tcPr marL="17999" marR="17999" marT="18004" marB="18004" anchor="ctr">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1.731.425</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689.887</a:t>
                      </a: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r>
                        <a:rPr lang="es-ES" sz="1000" b="0" i="1" u="none" strike="noStrike" dirty="0">
                          <a:effectLst/>
                          <a:latin typeface="Arial" panose="020B0604020202020204" pitchFamily="34" charset="0"/>
                          <a:cs typeface="Arial" panose="020B0604020202020204" pitchFamily="34" charset="0"/>
                        </a:rPr>
                        <a:t>40%</a:t>
                      </a:r>
                    </a:p>
                  </a:txBody>
                  <a:tcPr marL="17999" marR="17999" marT="18004" marB="18004"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Resultado no operacional</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2.322.254</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ctr" fontAlgn="ct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ctr">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1.142.997</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4"/>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 </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ctr" fontAlgn="ct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ctr">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Resultado Antes De impuesto</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B>
                      <a:noFill/>
                    </a:lnB>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(21.387.862)</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ctr" fontAlgn="ct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ctr">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(22.355.529)</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6"/>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Provisión impuesto renta</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L>
                      <a:noFill/>
                    </a:lnL>
                    <a:lnB w="12700" cap="flat" cmpd="sng" algn="ctr">
                      <a:solidFill>
                        <a:schemeClr val="tx1"/>
                      </a:solidFill>
                      <a:prstDash val="solid"/>
                      <a:round/>
                      <a:headEnd type="none" w="med" len="med"/>
                      <a:tailEnd type="none" w="med" len="med"/>
                    </a:lnB>
                  </a:tcPr>
                </a:tc>
                <a:tc>
                  <a:txBody>
                    <a:bodyPr/>
                    <a:lstStyle/>
                    <a:p>
                      <a:pPr algn="r" fontAlgn="b"/>
                      <a:r>
                        <a:rPr lang="es-CO" sz="1000" b="0" i="1" u="none" strike="noStrike" dirty="0">
                          <a:effectLst/>
                          <a:latin typeface="Arial" panose="020B0604020202020204" pitchFamily="34" charset="0"/>
                          <a:cs typeface="Arial" panose="020B0604020202020204" pitchFamily="34" charset="0"/>
                        </a:rPr>
                        <a:t>-</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ctr" fontAlgn="ct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ctr">
                    <a:lnB w="12700" cap="flat" cmpd="sng" algn="ctr">
                      <a:solidFill>
                        <a:schemeClr val="tx1"/>
                      </a:solidFill>
                      <a:prstDash val="solid"/>
                      <a:round/>
                      <a:headEnd type="none" w="med" len="med"/>
                      <a:tailEnd type="none" w="med" len="med"/>
                    </a:lnB>
                  </a:tcPr>
                </a:tc>
                <a:tc>
                  <a:txBody>
                    <a:bodyPr/>
                    <a:lstStyle/>
                    <a:p>
                      <a:pPr algn="r" fontAlgn="b"/>
                      <a:r>
                        <a:rPr lang="es-CO" sz="1000" b="0" i="1" u="none" strike="noStrike" dirty="0">
                          <a:effectLst/>
                          <a:latin typeface="Arial" panose="020B0604020202020204" pitchFamily="34" charset="0"/>
                          <a:cs typeface="Arial" panose="020B0604020202020204" pitchFamily="34" charset="0"/>
                        </a:rPr>
                        <a:t>-</a:t>
                      </a:r>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r"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tc>
                  <a:txBody>
                    <a:bodyPr/>
                    <a:lstStyle/>
                    <a:p>
                      <a:pPr algn="l" fontAlgn="b"/>
                      <a:endParaRPr lang="es-ES" sz="1000" b="0" i="1" u="none" strike="noStrike" dirty="0">
                        <a:effectLst/>
                        <a:latin typeface="Arial" panose="020B0604020202020204" pitchFamily="34" charset="0"/>
                        <a:cs typeface="Arial" panose="020B0604020202020204" pitchFamily="34" charset="0"/>
                      </a:endParaRPr>
                    </a:p>
                  </a:txBody>
                  <a:tcPr marL="17999" marR="17999" marT="18004" marB="18004"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57956">
                <a:tc>
                  <a:txBody>
                    <a:bodyPr/>
                    <a:lstStyle/>
                    <a:p>
                      <a:pPr algn="l" fontAlgn="b"/>
                      <a:r>
                        <a:rPr lang="es-ES" sz="1000" u="none" strike="noStrike" dirty="0">
                          <a:effectLst/>
                          <a:latin typeface="Arial" panose="020B0604020202020204" pitchFamily="34" charset="0"/>
                          <a:cs typeface="Arial" panose="020B0604020202020204" pitchFamily="34" charset="0"/>
                        </a:rPr>
                        <a:t>Resultado Neto del Ejercicio</a:t>
                      </a:r>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L>
                      <a:noFill/>
                    </a:lnL>
                    <a:lnR>
                      <a:noFill/>
                    </a:lnR>
                    <a:lnT>
                      <a:noFill/>
                    </a:lnT>
                    <a:lnB w="12700" cmpd="sng">
                      <a:noFill/>
                    </a:lnB>
                    <a:lnTlToBr w="12700" cmpd="sng">
                      <a:noFill/>
                      <a:prstDash val="solid"/>
                    </a:lnTlToBr>
                    <a:lnBlToTr w="12700" cmpd="sng">
                      <a:noFill/>
                      <a:prstDash val="solid"/>
                    </a:lnBlToTr>
                  </a:tcPr>
                </a:tc>
                <a:tc>
                  <a:txBody>
                    <a:bodyPr/>
                    <a:lstStyle/>
                    <a:p>
                      <a:pPr algn="ct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L>
                      <a:noFill/>
                    </a:lnL>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(21.387.862)</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ct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r>
                        <a:rPr lang="es-ES" sz="1000" b="1" i="1" u="none" strike="noStrike" dirty="0">
                          <a:effectLst/>
                          <a:latin typeface="Arial" panose="020B0604020202020204" pitchFamily="34" charset="0"/>
                          <a:cs typeface="Arial" panose="020B0604020202020204" pitchFamily="34" charset="0"/>
                        </a:rPr>
                        <a:t>(22.355.529)</a:t>
                      </a: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tc>
                  <a:txBody>
                    <a:bodyPr/>
                    <a:lstStyle/>
                    <a:p>
                      <a:pPr algn="r" fontAlgn="b"/>
                      <a:endParaRPr lang="es-ES" sz="1000" b="1" i="1" u="none" strike="noStrike" dirty="0">
                        <a:effectLst/>
                        <a:latin typeface="Arial" panose="020B0604020202020204" pitchFamily="34" charset="0"/>
                        <a:cs typeface="Arial" panose="020B0604020202020204" pitchFamily="34" charset="0"/>
                      </a:endParaRPr>
                    </a:p>
                  </a:txBody>
                  <a:tcPr marL="17999" marR="17999" marT="18004" marB="18004"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8"/>
                  </a:ext>
                </a:extLst>
              </a:tr>
            </a:tbl>
          </a:graphicData>
        </a:graphic>
      </p:graphicFrame>
      <p:sp>
        <p:nvSpPr>
          <p:cNvPr id="6" name="Rectangle 2"/>
          <p:cNvSpPr txBox="1">
            <a:spLocks noChangeArrowheads="1"/>
          </p:cNvSpPr>
          <p:nvPr/>
        </p:nvSpPr>
        <p:spPr bwMode="auto">
          <a:xfrm>
            <a:off x="467544" y="188318"/>
            <a:ext cx="84248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33400" indent="-5334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fontAlgn="base">
              <a:spcBef>
                <a:spcPct val="0"/>
              </a:spcBef>
              <a:spcAft>
                <a:spcPct val="0"/>
              </a:spcAft>
              <a:buFontTx/>
              <a:buNone/>
            </a:pPr>
            <a:r>
              <a:rPr lang="es-ES_tradnl" altLang="es-CO" sz="2000" dirty="0">
                <a:solidFill>
                  <a:prstClr val="black"/>
                </a:solidFill>
                <a:latin typeface="Arial" charset="0"/>
                <a:cs typeface="Arial" charset="0"/>
              </a:rPr>
              <a:t>I. Análisis de variaciones.</a:t>
            </a:r>
            <a:endParaRPr lang="es-ES" altLang="es-CO" sz="2000" dirty="0">
              <a:solidFill>
                <a:prstClr val="black"/>
              </a:solidFill>
              <a:latin typeface="Arial" charset="0"/>
              <a:cs typeface="Arial" charset="0"/>
            </a:endParaRPr>
          </a:p>
        </p:txBody>
      </p:sp>
    </p:spTree>
    <p:extLst>
      <p:ext uri="{BB962C8B-B14F-4D97-AF65-F5344CB8AC3E}">
        <p14:creationId xmlns:p14="http://schemas.microsoft.com/office/powerpoint/2010/main" val="241699455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2322</TotalTime>
  <Words>2315</Words>
  <Application>Microsoft Office PowerPoint</Application>
  <PresentationFormat>Presentación en pantalla (4:3)</PresentationFormat>
  <Paragraphs>354</Paragraphs>
  <Slides>11</Slides>
  <Notes>4</Notes>
  <HiddenSlides>0</HiddenSlides>
  <MMClips>0</MMClips>
  <ScaleCrop>false</ScaleCrop>
  <HeadingPairs>
    <vt:vector size="6" baseType="variant">
      <vt:variant>
        <vt:lpstr>Fuentes usadas</vt:lpstr>
      </vt:variant>
      <vt:variant>
        <vt:i4>3</vt:i4>
      </vt:variant>
      <vt:variant>
        <vt:lpstr>Tema</vt:lpstr>
      </vt:variant>
      <vt:variant>
        <vt:i4>4</vt:i4>
      </vt:variant>
      <vt:variant>
        <vt:lpstr>Títulos de diapositiva</vt:lpstr>
      </vt:variant>
      <vt:variant>
        <vt:i4>11</vt:i4>
      </vt:variant>
    </vt:vector>
  </HeadingPairs>
  <TitlesOfParts>
    <vt:vector size="18" baseType="lpstr">
      <vt:lpstr>Arial</vt:lpstr>
      <vt:lpstr>Calibri</vt:lpstr>
      <vt:lpstr>Times New Roman</vt:lpstr>
      <vt:lpstr>Diseño personalizado</vt:lpstr>
      <vt:lpstr>1_Diseño personalizado</vt:lpstr>
      <vt:lpstr>2_Diseño personalizado</vt:lpstr>
      <vt:lpstr>3_Diseño personalizado</vt:lpstr>
      <vt:lpstr>Presentación de PowerPoint</vt:lpstr>
      <vt:lpstr>CAMARA DE COMERCIO DE CALI  </vt:lpstr>
      <vt:lpstr>Confidencialidad de la información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Auditor</dc:creator>
  <cp:lastModifiedBy>Luz Amparo Rodriguez Serna</cp:lastModifiedBy>
  <cp:revision>180</cp:revision>
  <dcterms:created xsi:type="dcterms:W3CDTF">2018-05-21T14:43:59Z</dcterms:created>
  <dcterms:modified xsi:type="dcterms:W3CDTF">2019-01-14T20:03:52Z</dcterms:modified>
</cp:coreProperties>
</file>