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9"/>
  </p:notesMasterIdLst>
  <p:sldIdLst>
    <p:sldId id="674" r:id="rId2"/>
    <p:sldId id="659" r:id="rId3"/>
    <p:sldId id="660" r:id="rId4"/>
    <p:sldId id="661" r:id="rId5"/>
    <p:sldId id="662" r:id="rId6"/>
    <p:sldId id="663" r:id="rId7"/>
    <p:sldId id="664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8DD26"/>
    <a:srgbClr val="5CBBFF"/>
    <a:srgbClr val="FFFFFF"/>
    <a:srgbClr val="000089"/>
    <a:srgbClr val="1FF3FB"/>
    <a:srgbClr val="FFC724"/>
    <a:srgbClr val="46329E"/>
    <a:srgbClr val="3B2A84"/>
    <a:srgbClr val="442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5"/>
    <p:restoredTop sz="96055" autoAdjust="0"/>
  </p:normalViewPr>
  <p:slideViewPr>
    <p:cSldViewPr snapToGrid="0" snapToObjects="1">
      <p:cViewPr varScale="1">
        <p:scale>
          <a:sx n="68" d="100"/>
          <a:sy n="68" d="100"/>
        </p:scale>
        <p:origin x="1656" y="72"/>
      </p:cViewPr>
      <p:guideLst>
        <p:guide orient="horz" pos="2205"/>
        <p:guide pos="2857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3E76-02C4-A54F-A7D1-F3FBC20B3722}" type="datetimeFigureOut">
              <a:rPr lang="es-CO" smtClean="0"/>
              <a:t>03/01/2020</a:t>
            </a:fld>
            <a:endParaRPr lang="es-CO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21B9C-7A13-7243-8E9F-621834FB22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45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400" dirty="0"/>
              <a:t>Desafiamos y Acompañamos empresas de todos los tamaños para impulsar su crecimiento (quitar)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B9C-7A13-7243-8E9F-621834FB221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24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/>
              <a:t>Diseñamos y ejecutamos programas, proyectos y servicios que brinden herramientas para el crecimiento de las empresas.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800" dirty="0"/>
          </a:p>
          <a:p>
            <a:endParaRPr lang="es-CO" sz="1800" dirty="0"/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en 2023 la Cámara de Comercio de Cali sea la </a:t>
            </a:r>
            <a:r>
              <a:rPr lang="es-ES" sz="1200" kern="1200" dirty="0">
                <a:solidFill>
                  <a:srgbClr val="FF0353"/>
                </a:solidFill>
                <a:latin typeface="+mn-lt"/>
                <a:ea typeface="+mn-ea"/>
                <a:cs typeface="Calibri" panose="020F0502020204030204" pitchFamily="34" charset="0"/>
              </a:rPr>
              <a:t>parada obligada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todas las empresas de la Ciudad-Región que quieran </a:t>
            </a:r>
            <a:r>
              <a:rPr lang="es-ES" sz="1200" kern="1200" dirty="0">
                <a:solidFill>
                  <a:srgbClr val="FF0353"/>
                </a:solidFill>
                <a:latin typeface="+mn-lt"/>
                <a:ea typeface="+mn-ea"/>
                <a:cs typeface="Calibri" panose="020F0502020204030204" pitchFamily="34" charset="0"/>
              </a:rPr>
              <a:t>crecer.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Desafiar y acompañar a las empresas de todos los tamaños y en todas sus etapas a crecer rentable y sosteniblemente, entregando herramientas y servicios diferenciados, relevantes y potentes</a:t>
            </a:r>
            <a:endParaRPr lang="es-ES" dirty="0"/>
          </a:p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B9C-7A13-7243-8E9F-621834FB221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533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en 2023 la Cámara de Comercio de Cali sea la </a:t>
            </a:r>
            <a:r>
              <a:rPr lang="es-ES" sz="1200" kern="1200" dirty="0">
                <a:solidFill>
                  <a:srgbClr val="FF0353"/>
                </a:solidFill>
                <a:latin typeface="+mn-lt"/>
                <a:ea typeface="+mn-ea"/>
                <a:cs typeface="Calibri" panose="020F0502020204030204" pitchFamily="34" charset="0"/>
              </a:rPr>
              <a:t>parada obligada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todas las empresas de la Ciudad-Región que quieran </a:t>
            </a:r>
            <a:r>
              <a:rPr lang="es-ES" sz="1200" kern="1200" dirty="0">
                <a:solidFill>
                  <a:srgbClr val="FF0353"/>
                </a:solidFill>
                <a:latin typeface="+mn-lt"/>
                <a:ea typeface="+mn-ea"/>
                <a:cs typeface="Calibri" panose="020F0502020204030204" pitchFamily="34" charset="0"/>
              </a:rPr>
              <a:t>crecer.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B9C-7A13-7243-8E9F-621834FB221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14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Producimos comunicaci</a:t>
            </a:r>
            <a:r>
              <a:rPr lang="es-ES" dirty="0" err="1"/>
              <a:t>ón</a:t>
            </a:r>
            <a:r>
              <a:rPr lang="es-ES" dirty="0"/>
              <a:t> inspiradora y potente que visibilice el aporte de las empresas y de la CCC al desarrollo regional.  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B9C-7A13-7243-8E9F-621834FB221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67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Aportamos recursos propios y los agenciamos de terceros para mejorar la calidad y ampliar la cobertura de nuestros programas, proyectos y servicios.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B9C-7A13-7243-8E9F-621834FB221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37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2.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B9C-7A13-7243-8E9F-621834FB221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38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0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729" y="376214"/>
            <a:ext cx="2183642" cy="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489" y="355443"/>
            <a:ext cx="2328293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5265" y="355443"/>
            <a:ext cx="2328293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F2A87-042A-4745-942F-87E5A61DC9C9}" type="datetimeFigureOut">
              <a:rPr lang="es-CO" smtClean="0"/>
              <a:t>03/01/2020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C43DF-CBDE-47BA-A79F-9F93318F83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70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0"/>
          <a:srcRect t="81836"/>
          <a:stretch/>
        </p:blipFill>
        <p:spPr>
          <a:xfrm>
            <a:off x="0" y="5612324"/>
            <a:ext cx="9143322" cy="1245676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50800" y="6412584"/>
            <a:ext cx="539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CCFF0EA1-B68D-7D42-9D6A-3F5A97AD5618}" type="slidenum">
              <a:rPr lang="es-ES_tradnl" sz="1400" b="0" smtClean="0">
                <a:solidFill>
                  <a:schemeClr val="tx2"/>
                </a:solidFill>
                <a:latin typeface="AmpleSoft-Regular" panose="02000000000000000000" pitchFamily="50" charset="0"/>
                <a:cs typeface="+mn-cs"/>
              </a:rPr>
              <a:pPr algn="ctr">
                <a:defRPr/>
              </a:pPr>
              <a:t>‹Nº›</a:t>
            </a:fld>
            <a:endParaRPr lang="es-ES_tradnl" sz="1400" b="0" dirty="0">
              <a:solidFill>
                <a:schemeClr val="tx2"/>
              </a:solidFill>
              <a:latin typeface="AmpleSoft-Regular" panose="02000000000000000000" pitchFamily="50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621564" y="6348029"/>
            <a:ext cx="2281136" cy="3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81" r:id="rId3"/>
    <p:sldLayoutId id="2147483673" r:id="rId4"/>
    <p:sldLayoutId id="2147483674" r:id="rId5"/>
    <p:sldLayoutId id="2147483675" r:id="rId6"/>
    <p:sldLayoutId id="2147483676" r:id="rId7"/>
    <p:sldLayoutId id="214748369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3465" y="772525"/>
            <a:ext cx="6267919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7000" dirty="0">
                <a:solidFill>
                  <a:srgbClr val="253D90"/>
                </a:solidFill>
                <a:latin typeface="AmpleSoft-Bold"/>
                <a:cs typeface="Arial" panose="020B0604020202020204" pitchFamily="34" charset="0"/>
              </a:rPr>
              <a:t>Nuestras formas de jugar</a:t>
            </a:r>
          </a:p>
          <a:p>
            <a:pPr>
              <a:lnSpc>
                <a:spcPct val="80000"/>
              </a:lnSpc>
            </a:pPr>
            <a:r>
              <a:rPr lang="es-ES" sz="7000" dirty="0">
                <a:solidFill>
                  <a:srgbClr val="FFC724"/>
                </a:solidFill>
                <a:latin typeface="AmpleSoft-Bold"/>
                <a:cs typeface="Arial" panose="020B0604020202020204" pitchFamily="34" charset="0"/>
              </a:rPr>
              <a:t>—</a:t>
            </a:r>
            <a:endParaRPr lang="da-DK" sz="7000" dirty="0">
              <a:solidFill>
                <a:srgbClr val="FFC724"/>
              </a:solidFill>
              <a:latin typeface="AmpleSoft-Bold"/>
              <a:cs typeface="Arial" panose="020B0604020202020204" pitchFamily="34" charset="0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31C7C319-5AF3-4432-A537-874AB5298DB4}"/>
              </a:ext>
            </a:extLst>
          </p:cNvPr>
          <p:cNvGrpSpPr>
            <a:grpSpLocks/>
          </p:cNvGrpSpPr>
          <p:nvPr/>
        </p:nvGrpSpPr>
        <p:grpSpPr bwMode="auto">
          <a:xfrm>
            <a:off x="6929593" y="474946"/>
            <a:ext cx="1803590" cy="877047"/>
            <a:chOff x="5039937" y="88900"/>
            <a:chExt cx="1368754" cy="685619"/>
          </a:xfrm>
        </p:grpSpPr>
        <p:sp>
          <p:nvSpPr>
            <p:cNvPr id="5" name="Cuadro de texto 5">
              <a:extLst>
                <a:ext uri="{FF2B5EF4-FFF2-40B4-BE49-F238E27FC236}">
                  <a16:creationId xmlns:a16="http://schemas.microsoft.com/office/drawing/2014/main" id="{98F81B09-66D8-474B-B180-CE45D584B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238" y="88900"/>
              <a:ext cx="1368152" cy="20451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D-DE-0040</a:t>
              </a:r>
              <a:endPara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Cuadro de texto 6">
              <a:extLst>
                <a:ext uri="{FF2B5EF4-FFF2-40B4-BE49-F238E27FC236}">
                  <a16:creationId xmlns:a16="http://schemas.microsoft.com/office/drawing/2014/main" id="{99A6505C-D2CD-4F5A-9270-182AAEC66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937" y="305349"/>
              <a:ext cx="1368453" cy="46917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panose="020B0604020202020204" pitchFamily="34" charset="0"/>
                </a:rPr>
                <a:t>Versión </a:t>
              </a:r>
              <a:r>
                <a:rPr kumimoji="0" lang="es-CO" altLang="es-CO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panose="020B0604020202020204" pitchFamily="34" charset="0"/>
                </a:rPr>
                <a:t>Vigencia: 06/05/2019</a:t>
              </a:r>
              <a:endParaRPr kumimoji="0" lang="es-CO" alt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8" name="Conector recto 8">
              <a:extLst>
                <a:ext uri="{FF2B5EF4-FFF2-40B4-BE49-F238E27FC236}">
                  <a16:creationId xmlns:a16="http://schemas.microsoft.com/office/drawing/2014/main" id="{23451F35-1864-4B4D-9CB1-608BDF48A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40238" y="498255"/>
              <a:ext cx="1368453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23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FB797DD-8731-7140-AEA0-01FE54EB8365}"/>
              </a:ext>
            </a:extLst>
          </p:cNvPr>
          <p:cNvSpPr/>
          <p:nvPr/>
        </p:nvSpPr>
        <p:spPr>
          <a:xfrm>
            <a:off x="5120640" y="640080"/>
            <a:ext cx="1789611" cy="979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59581B-71A9-CF45-B5CF-E348C9EE6646}"/>
              </a:ext>
            </a:extLst>
          </p:cNvPr>
          <p:cNvSpPr/>
          <p:nvPr/>
        </p:nvSpPr>
        <p:spPr>
          <a:xfrm>
            <a:off x="3855720" y="2743200"/>
            <a:ext cx="2514600" cy="18288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  <a:lumOff val="35000"/>
                  </a:schemeClr>
                </a:solidFill>
                <a:latin typeface="AmpleSoft" panose="02000000000000000000" pitchFamily="2" charset="0"/>
              </a:rPr>
              <a:t>Operamos los registros públicos de manera eficiente y eficaz apalancados en tecnología con alto grado de virtualización</a:t>
            </a:r>
            <a:endParaRPr lang="es-CO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8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6A066F4-D3C5-7C47-A8DC-B8C89A87B111}"/>
              </a:ext>
            </a:extLst>
          </p:cNvPr>
          <p:cNvSpPr/>
          <p:nvPr/>
        </p:nvSpPr>
        <p:spPr>
          <a:xfrm>
            <a:off x="5120640" y="640080"/>
            <a:ext cx="1789611" cy="979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4074160-F947-9A43-9433-C0AF5DCAE85B}"/>
              </a:ext>
            </a:extLst>
          </p:cNvPr>
          <p:cNvSpPr/>
          <p:nvPr/>
        </p:nvSpPr>
        <p:spPr>
          <a:xfrm>
            <a:off x="3855720" y="2499360"/>
            <a:ext cx="2514600" cy="21945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  <a:lumOff val="35000"/>
                  </a:schemeClr>
                </a:solidFill>
                <a:latin typeface="AmpleSoft" panose="02000000000000000000" pitchFamily="2" charset="0"/>
              </a:rPr>
              <a:t> Generamos y divulgamos el conocimiento más profundo y relevante del tejido empresarial de la   Ciudad – Región</a:t>
            </a:r>
          </a:p>
        </p:txBody>
      </p:sp>
    </p:spTree>
    <p:extLst>
      <p:ext uri="{BB962C8B-B14F-4D97-AF65-F5344CB8AC3E}">
        <p14:creationId xmlns:p14="http://schemas.microsoft.com/office/powerpoint/2010/main" val="86489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-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64E5A2-F6B7-F345-B588-374056698D47}"/>
              </a:ext>
            </a:extLst>
          </p:cNvPr>
          <p:cNvSpPr/>
          <p:nvPr/>
        </p:nvSpPr>
        <p:spPr>
          <a:xfrm>
            <a:off x="5120640" y="640080"/>
            <a:ext cx="1789611" cy="979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57ACF2-BDDE-D348-A079-3C82B5826E47}"/>
              </a:ext>
            </a:extLst>
          </p:cNvPr>
          <p:cNvSpPr/>
          <p:nvPr/>
        </p:nvSpPr>
        <p:spPr>
          <a:xfrm>
            <a:off x="3855720" y="2499360"/>
            <a:ext cx="2514600" cy="21945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  <a:lumOff val="35000"/>
                  </a:schemeClr>
                </a:solidFill>
                <a:latin typeface="AmpleSoft" panose="02000000000000000000" pitchFamily="2" charset="0"/>
              </a:rPr>
              <a:t>Diseñamos y ejecutamos programas, proyectos y servicios que brinden herramientas para el crecimiento de las empresas</a:t>
            </a:r>
          </a:p>
        </p:txBody>
      </p:sp>
    </p:spTree>
    <p:extLst>
      <p:ext uri="{BB962C8B-B14F-4D97-AF65-F5344CB8AC3E}">
        <p14:creationId xmlns:p14="http://schemas.microsoft.com/office/powerpoint/2010/main" val="42490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-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36DFA0B-0164-C446-928C-717ECD82DAD4}"/>
              </a:ext>
            </a:extLst>
          </p:cNvPr>
          <p:cNvSpPr/>
          <p:nvPr/>
        </p:nvSpPr>
        <p:spPr>
          <a:xfrm>
            <a:off x="5120640" y="640080"/>
            <a:ext cx="1789611" cy="979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36D73D-6707-554D-8550-3E2B62A8DFA4}"/>
              </a:ext>
            </a:extLst>
          </p:cNvPr>
          <p:cNvSpPr/>
          <p:nvPr/>
        </p:nvSpPr>
        <p:spPr>
          <a:xfrm>
            <a:off x="3855720" y="2499360"/>
            <a:ext cx="2514600" cy="21945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  <a:lumOff val="35000"/>
                  </a:schemeClr>
                </a:solidFill>
                <a:latin typeface="AmpleSoft" panose="02000000000000000000" pitchFamily="2" charset="0"/>
              </a:rPr>
              <a:t>Apoyamos entidades y programas del ecosistema de competitividad regional que contribuyen a un mejor entorno para el desarrollo empresarial</a:t>
            </a:r>
          </a:p>
        </p:txBody>
      </p:sp>
    </p:spTree>
    <p:extLst>
      <p:ext uri="{BB962C8B-B14F-4D97-AF65-F5344CB8AC3E}">
        <p14:creationId xmlns:p14="http://schemas.microsoft.com/office/powerpoint/2010/main" val="20358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-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EBDDC41-0216-EB4B-B06F-BA7A1DA447C4}"/>
              </a:ext>
            </a:extLst>
          </p:cNvPr>
          <p:cNvSpPr/>
          <p:nvPr/>
        </p:nvSpPr>
        <p:spPr>
          <a:xfrm>
            <a:off x="5120640" y="640080"/>
            <a:ext cx="1789611" cy="979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9CA49A-F9FC-914C-B136-D172FBD0DE1D}"/>
              </a:ext>
            </a:extLst>
          </p:cNvPr>
          <p:cNvSpPr/>
          <p:nvPr/>
        </p:nvSpPr>
        <p:spPr>
          <a:xfrm>
            <a:off x="3855720" y="2499360"/>
            <a:ext cx="2514600" cy="21945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  <a:lumOff val="35000"/>
                  </a:schemeClr>
                </a:solidFill>
                <a:latin typeface="AmpleSoft" panose="02000000000000000000" pitchFamily="2" charset="0"/>
              </a:rPr>
              <a:t>Desarrollamos negocios alineados con nuestra misión que generen valor para las empresas y rentabilidad para la Cámara de Comercio</a:t>
            </a:r>
          </a:p>
        </p:txBody>
      </p:sp>
    </p:spTree>
    <p:extLst>
      <p:ext uri="{BB962C8B-B14F-4D97-AF65-F5344CB8AC3E}">
        <p14:creationId xmlns:p14="http://schemas.microsoft.com/office/powerpoint/2010/main" val="407757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-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664CDB6-1BAB-5949-A781-2CB7F3E27BC9}"/>
              </a:ext>
            </a:extLst>
          </p:cNvPr>
          <p:cNvSpPr/>
          <p:nvPr/>
        </p:nvSpPr>
        <p:spPr>
          <a:xfrm>
            <a:off x="5120640" y="640080"/>
            <a:ext cx="1789611" cy="979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576A52-EDB9-094D-9766-BE61BECEABC2}"/>
              </a:ext>
            </a:extLst>
          </p:cNvPr>
          <p:cNvSpPr/>
          <p:nvPr/>
        </p:nvSpPr>
        <p:spPr>
          <a:xfrm>
            <a:off x="3855720" y="2499360"/>
            <a:ext cx="2514600" cy="21945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  <a:lumOff val="35000"/>
                  </a:schemeClr>
                </a:solidFill>
                <a:latin typeface="AmpleSoft" panose="02000000000000000000" pitchFamily="2" charset="0"/>
              </a:rPr>
              <a:t>Producimos comunicación inspiradora y potente que visibilice el aporte de las empresas y de la CCC al desarrollo regional</a:t>
            </a:r>
          </a:p>
        </p:txBody>
      </p:sp>
    </p:spTree>
    <p:extLst>
      <p:ext uri="{BB962C8B-B14F-4D97-AF65-F5344CB8AC3E}">
        <p14:creationId xmlns:p14="http://schemas.microsoft.com/office/powerpoint/2010/main" val="1671557329"/>
      </p:ext>
    </p:extLst>
  </p:cSld>
  <p:clrMapOvr>
    <a:masterClrMapping/>
  </p:clrMapOvr>
</p:sld>
</file>

<file path=ppt/theme/theme1.xml><?xml version="1.0" encoding="utf-8"?>
<a:theme xmlns:a="http://schemas.openxmlformats.org/drawingml/2006/main" name="CCC_plantilla">
  <a:themeElements>
    <a:clrScheme name="CCC_colores">
      <a:dk1>
        <a:srgbClr val="000000"/>
      </a:dk1>
      <a:lt1>
        <a:srgbClr val="000000"/>
      </a:lt1>
      <a:dk2>
        <a:srgbClr val="FFFFFF"/>
      </a:dk2>
      <a:lt2>
        <a:srgbClr val="B8DD26"/>
      </a:lt2>
      <a:accent1>
        <a:srgbClr val="253D90"/>
      </a:accent1>
      <a:accent2>
        <a:srgbClr val="6427B3"/>
      </a:accent2>
      <a:accent3>
        <a:srgbClr val="3ED4B8"/>
      </a:accent3>
      <a:accent4>
        <a:srgbClr val="FF207B"/>
      </a:accent4>
      <a:accent5>
        <a:srgbClr val="5CBBFF"/>
      </a:accent5>
      <a:accent6>
        <a:srgbClr val="FFC624"/>
      </a:accent6>
      <a:hlink>
        <a:srgbClr val="FF7133"/>
      </a:hlink>
      <a:folHlink>
        <a:srgbClr val="6427B3"/>
      </a:folHlink>
    </a:clrScheme>
    <a:fontScheme name="CCC_fuentes">
      <a:majorFont>
        <a:latin typeface="AmpleSoft-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C_plantilla" id="{19BB7DB8-6E15-4E25-80B3-912BFD64D922}" vid="{EFD3AA4E-6561-4A51-94B9-4082CE8418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CCC_plantilla</Template>
  <TotalTime>6786</TotalTime>
  <Words>284</Words>
  <Application>Microsoft Office PowerPoint</Application>
  <PresentationFormat>Presentación en pantalla (4:3)</PresentationFormat>
  <Paragraphs>32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AmpleSoft</vt:lpstr>
      <vt:lpstr>AmpleSoft-Bold</vt:lpstr>
      <vt:lpstr>AmpleSoft-Regular</vt:lpstr>
      <vt:lpstr>Arial</vt:lpstr>
      <vt:lpstr>Calibri</vt:lpstr>
      <vt:lpstr>Times New Roman</vt:lpstr>
      <vt:lpstr>CCC_plantilla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.... ....</dc:creator>
  <cp:lastModifiedBy>Luz Amparo Rodriguez Serna</cp:lastModifiedBy>
  <cp:revision>234</cp:revision>
  <dcterms:created xsi:type="dcterms:W3CDTF">2015-04-21T12:50:28Z</dcterms:created>
  <dcterms:modified xsi:type="dcterms:W3CDTF">2020-01-03T20:54:25Z</dcterms:modified>
</cp:coreProperties>
</file>