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44" r:id="rId2"/>
    <p:sldMasterId id="2147483756" r:id="rId3"/>
  </p:sldMasterIdLst>
  <p:notesMasterIdLst>
    <p:notesMasterId r:id="rId108"/>
  </p:notesMasterIdLst>
  <p:sldIdLst>
    <p:sldId id="367" r:id="rId4"/>
    <p:sldId id="387" r:id="rId5"/>
    <p:sldId id="468" r:id="rId6"/>
    <p:sldId id="469"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489" r:id="rId27"/>
    <p:sldId id="490" r:id="rId28"/>
    <p:sldId id="491" r:id="rId29"/>
    <p:sldId id="492" r:id="rId30"/>
    <p:sldId id="493" r:id="rId31"/>
    <p:sldId id="494" r:id="rId32"/>
    <p:sldId id="495" r:id="rId33"/>
    <p:sldId id="496" r:id="rId34"/>
    <p:sldId id="497" r:id="rId35"/>
    <p:sldId id="500" r:id="rId36"/>
    <p:sldId id="501" r:id="rId37"/>
    <p:sldId id="502" r:id="rId38"/>
    <p:sldId id="504"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19" r:id="rId58"/>
    <p:sldId id="420" r:id="rId59"/>
    <p:sldId id="421" r:id="rId60"/>
    <p:sldId id="422" r:id="rId61"/>
    <p:sldId id="423" r:id="rId62"/>
    <p:sldId id="424" r:id="rId63"/>
    <p:sldId id="425"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454" r:id="rId93"/>
    <p:sldId id="455" r:id="rId94"/>
    <p:sldId id="456" r:id="rId95"/>
    <p:sldId id="457" r:id="rId96"/>
    <p:sldId id="458" r:id="rId97"/>
    <p:sldId id="459" r:id="rId98"/>
    <p:sldId id="460" r:id="rId99"/>
    <p:sldId id="461" r:id="rId100"/>
    <p:sldId id="462" r:id="rId101"/>
    <p:sldId id="463" r:id="rId102"/>
    <p:sldId id="464" r:id="rId103"/>
    <p:sldId id="465" r:id="rId104"/>
    <p:sldId id="466" r:id="rId105"/>
    <p:sldId id="467" r:id="rId106"/>
    <p:sldId id="267" r:id="rId107"/>
  </p:sldIdLst>
  <p:sldSz cx="9144000" cy="6858000" type="letter"/>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a Echeverry" initials="IE" lastIdx="5" clrIdx="0">
    <p:extLst>
      <p:ext uri="{19B8F6BF-5375-455C-9EA6-DF929625EA0E}">
        <p15:presenceInfo xmlns:p15="http://schemas.microsoft.com/office/powerpoint/2012/main" userId="S-1-5-21-914629228-2008948814-4140814617-6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0D8E8"/>
    <a:srgbClr val="E9EDF4"/>
    <a:srgbClr val="4F81BD"/>
    <a:srgbClr val="000089"/>
    <a:srgbClr val="F98613"/>
    <a:srgbClr val="E3139E"/>
    <a:srgbClr val="333333"/>
    <a:srgbClr val="F1FDE7"/>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8" autoAdjust="0"/>
    <p:restoredTop sz="92989" autoAdjust="0"/>
  </p:normalViewPr>
  <p:slideViewPr>
    <p:cSldViewPr snapToGrid="0" snapToObjects="1">
      <p:cViewPr varScale="1">
        <p:scale>
          <a:sx n="71" d="100"/>
          <a:sy n="71" d="100"/>
        </p:scale>
        <p:origin x="54" y="6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6BB3E2-65F1-4AB2-8BB3-411FF8CEF220}" type="datetimeFigureOut">
              <a:rPr lang="es-CO" smtClean="0"/>
              <a:t>09/10/2020</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7E8618-B000-494E-87A9-5883342EF1C7}" type="slidenum">
              <a:rPr lang="es-CO" smtClean="0"/>
              <a:t>‹Nº›</a:t>
            </a:fld>
            <a:endParaRPr lang="es-CO"/>
          </a:p>
        </p:txBody>
      </p:sp>
    </p:spTree>
    <p:extLst>
      <p:ext uri="{BB962C8B-B14F-4D97-AF65-F5344CB8AC3E}">
        <p14:creationId xmlns:p14="http://schemas.microsoft.com/office/powerpoint/2010/main" val="162557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CO" sz="1200" kern="1200" dirty="0">
                <a:solidFill>
                  <a:schemeClr val="tx1"/>
                </a:solidFill>
                <a:effectLst/>
                <a:latin typeface="+mn-lt"/>
                <a:ea typeface="+mn-ea"/>
                <a:cs typeface="+mn-cs"/>
              </a:rPr>
              <a:t>825 empresas formalizadas en 2016</a:t>
            </a:r>
          </a:p>
          <a:p>
            <a:pPr lvl="0"/>
            <a:r>
              <a:rPr lang="es-CO" sz="1200" kern="1200" dirty="0">
                <a:solidFill>
                  <a:schemeClr val="tx1"/>
                </a:solidFill>
                <a:effectLst/>
                <a:latin typeface="+mn-lt"/>
                <a:ea typeface="+mn-ea"/>
                <a:cs typeface="+mn-cs"/>
              </a:rPr>
              <a:t>1.000 nuevas empresas afiliadas 2016 llegando a un total de 4.022 afiliados. La razón para que en 2017 sean 800 y no 1.000 es porque en 2016 se pudo hacer campaña de </a:t>
            </a:r>
            <a:r>
              <a:rPr lang="es-CO" sz="1200" kern="1200" dirty="0" err="1">
                <a:solidFill>
                  <a:schemeClr val="tx1"/>
                </a:solidFill>
                <a:effectLst/>
                <a:latin typeface="+mn-lt"/>
                <a:ea typeface="+mn-ea"/>
                <a:cs typeface="+mn-cs"/>
              </a:rPr>
              <a:t>reafiliación</a:t>
            </a:r>
            <a:r>
              <a:rPr lang="es-CO" sz="1200" kern="1200" dirty="0">
                <a:solidFill>
                  <a:schemeClr val="tx1"/>
                </a:solidFill>
                <a:effectLst/>
                <a:latin typeface="+mn-lt"/>
                <a:ea typeface="+mn-ea"/>
                <a:cs typeface="+mn-cs"/>
              </a:rPr>
              <a:t> de los desafiliados en 2015 con ocasión de la ley 1780, es mas fácil volver a afiliar a quienes ya estaban afiliados. </a:t>
            </a:r>
          </a:p>
          <a:p>
            <a:pPr lvl="0"/>
            <a:r>
              <a:rPr lang="es-CO" sz="1200" kern="1200" dirty="0">
                <a:solidFill>
                  <a:schemeClr val="tx1"/>
                </a:solidFill>
                <a:effectLst/>
                <a:latin typeface="+mn-lt"/>
                <a:ea typeface="+mn-ea"/>
                <a:cs typeface="+mn-cs"/>
              </a:rPr>
              <a:t>15 salidas de la Cámara Móvil en julio de 2016, 22 salidas en marzo de 2017</a:t>
            </a:r>
          </a:p>
          <a:p>
            <a:pPr lvl="0"/>
            <a:r>
              <a:rPr lang="es-CO" sz="1200" kern="1200" dirty="0">
                <a:solidFill>
                  <a:schemeClr val="tx1"/>
                </a:solidFill>
                <a:effectLst/>
                <a:latin typeface="+mn-lt"/>
                <a:ea typeface="+mn-ea"/>
                <a:cs typeface="+mn-cs"/>
              </a:rPr>
              <a:t>Estrategia de renovación en 2016 se realizó en 5 centros comerciales, en 2017 se realizará en 4 centros comerciales y con Cámara Móvil </a:t>
            </a:r>
          </a:p>
          <a:p>
            <a:pPr lvl="0"/>
            <a:r>
              <a:rPr lang="es-CO" sz="1200" kern="1200" dirty="0">
                <a:solidFill>
                  <a:schemeClr val="tx1"/>
                </a:solidFill>
                <a:effectLst/>
                <a:latin typeface="+mn-lt"/>
                <a:ea typeface="+mn-ea"/>
                <a:cs typeface="+mn-cs"/>
              </a:rPr>
              <a:t>Ingresos 2017: 42.664 millones </a:t>
            </a:r>
          </a:p>
          <a:p>
            <a:r>
              <a:rPr lang="es-CO" sz="1200" b="1" kern="1200" dirty="0">
                <a:solidFill>
                  <a:schemeClr val="tx1"/>
                </a:solidFill>
                <a:effectLst/>
                <a:latin typeface="+mn-lt"/>
                <a:ea typeface="+mn-ea"/>
                <a:cs typeface="+mn-cs"/>
              </a:rPr>
              <a:t>Los ingresos de Registros Públicos en 2016 están afectados por:</a:t>
            </a:r>
            <a:endParaRPr lang="es-CO" sz="1200" b="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Renovación de años anteriores - la SIC no aplicó multas por la Ley 1727 de 2014</a:t>
            </a:r>
          </a:p>
          <a:p>
            <a:r>
              <a:rPr lang="es-CO" sz="1200" kern="1200" dirty="0">
                <a:solidFill>
                  <a:schemeClr val="tx1"/>
                </a:solidFill>
                <a:effectLst/>
                <a:latin typeface="+mn-lt"/>
                <a:ea typeface="+mn-ea"/>
                <a:cs typeface="+mn-cs"/>
              </a:rPr>
              <a:t>Certificados electrónicos – ha disminuido la venta y no hay cultura de validación del certificado</a:t>
            </a:r>
          </a:p>
          <a:p>
            <a:r>
              <a:rPr lang="es-CO" sz="1200" kern="1200" dirty="0">
                <a:solidFill>
                  <a:schemeClr val="tx1"/>
                </a:solidFill>
                <a:effectLst/>
                <a:latin typeface="+mn-lt"/>
                <a:ea typeface="+mn-ea"/>
                <a:cs typeface="+mn-cs"/>
              </a:rPr>
              <a:t>La Ley 1780 de 2016 da beneficio en la matrícula para jóvenes del 100% desde el 02 de mayo del presente año</a:t>
            </a:r>
          </a:p>
          <a:p>
            <a:endParaRPr lang="es-CO" sz="1200" b="1"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Para el presupuesto 2017:</a:t>
            </a:r>
            <a:endParaRPr lang="es-CO" sz="1200" b="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Ley 1780 de 2016 da beneficio en la matrícula para jóvenes del 100% y se inicia beneficio consistente en la disminución del 100% en el pago de renovación</a:t>
            </a:r>
          </a:p>
          <a:p>
            <a:r>
              <a:rPr lang="es-CO" sz="1200" kern="1200" dirty="0">
                <a:solidFill>
                  <a:schemeClr val="tx1"/>
                </a:solidFill>
                <a:effectLst/>
                <a:latin typeface="+mn-lt"/>
                <a:ea typeface="+mn-ea"/>
                <a:cs typeface="+mn-cs"/>
              </a:rPr>
              <a:t>No se generan crecimientos en volumen de:</a:t>
            </a:r>
            <a:r>
              <a:rPr lang="es-CO" sz="1200" kern="1200" baseline="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Renovación años anteriores</a:t>
            </a:r>
          </a:p>
          <a:p>
            <a:r>
              <a:rPr lang="es-CO" sz="1200" kern="1200" dirty="0">
                <a:solidFill>
                  <a:schemeClr val="tx1"/>
                </a:solidFill>
                <a:effectLst/>
                <a:latin typeface="+mn-lt"/>
                <a:ea typeface="+mn-ea"/>
                <a:cs typeface="+mn-cs"/>
              </a:rPr>
              <a:t>Certificados electrónicos</a:t>
            </a:r>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DEC743-A6B5-4CBE-9003-7AA50796D436}"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390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9979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71</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90984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4929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39296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89536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4722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400" dirty="0"/>
              <a:t>La serie</a:t>
            </a:r>
            <a:r>
              <a:rPr lang="es-CO" sz="1400" baseline="0" dirty="0"/>
              <a:t> web emprendimiento ha tenido 51 mil impactos en 2015 (la meta era 25 mil)</a:t>
            </a:r>
            <a:endParaRPr lang="es-CO" sz="1400" dirty="0"/>
          </a:p>
        </p:txBody>
      </p:sp>
      <p:sp>
        <p:nvSpPr>
          <p:cNvPr id="4" name="Marcador de número de diapositiva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DEC743-A6B5-4CBE-9003-7AA50796D436}"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6452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S_tradnl" dirty="0"/>
              <a:t>Luego de la presentación del Estudio </a:t>
            </a:r>
            <a:r>
              <a:rPr lang="es-ES_tradnl" dirty="0" err="1"/>
              <a:t>reputacional</a:t>
            </a:r>
            <a:r>
              <a:rPr lang="es-ES_tradnl" dirty="0"/>
              <a:t> de la CCC, el reto del 2017 es avanzar en un plan de acción para gestionar las</a:t>
            </a:r>
            <a:r>
              <a:rPr lang="es-ES_tradnl" baseline="0" dirty="0"/>
              <a:t> brechas identificadas. </a:t>
            </a:r>
          </a:p>
          <a:p>
            <a:pPr marL="171450" indent="-171450">
              <a:buFont typeface="Arial" pitchFamily="34" charset="0"/>
              <a:buChar char="•"/>
            </a:pPr>
            <a:r>
              <a:rPr lang="es-ES_tradnl" dirty="0"/>
              <a:t>La</a:t>
            </a:r>
            <a:r>
              <a:rPr lang="es-ES_tradnl" baseline="0" dirty="0"/>
              <a:t> estrategia de posicionamiento nacional y regional de la CCC incluye una consultoría de acompañamiento, un “fan </a:t>
            </a:r>
            <a:r>
              <a:rPr lang="es-ES_tradnl" baseline="0" dirty="0" err="1"/>
              <a:t>trip</a:t>
            </a:r>
            <a:r>
              <a:rPr lang="es-ES_tradnl" baseline="0" dirty="0"/>
              <a:t>” de medios nacionales a nuestra región para comunicar nuestros avances, así como eventos de relacionamiento y posicionamiento de la CCC con periodistas y </a:t>
            </a:r>
            <a:r>
              <a:rPr lang="es-ES_tradnl" baseline="0" dirty="0" err="1"/>
              <a:t>lìderes</a:t>
            </a:r>
            <a:r>
              <a:rPr lang="es-ES_tradnl" baseline="0" dirty="0"/>
              <a:t> de opinión claves. </a:t>
            </a:r>
          </a:p>
          <a:p>
            <a:pPr marL="171450" indent="-171450">
              <a:buFont typeface="Arial" pitchFamily="34" charset="0"/>
              <a:buChar char="•"/>
            </a:pPr>
            <a:r>
              <a:rPr lang="es-ES_tradnl" baseline="0" dirty="0"/>
              <a:t>Fortaleceremos nuestra presencia digital a través de la gestión del ecosistema que incluye toda nuestra presencia digital a través de una sola coordinación. </a:t>
            </a:r>
          </a:p>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DEC743-A6B5-4CBE-9003-7AA50796D436}"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9377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 Al mes de septiembre de 2016, hemos gestionado 30 riesgos inaceptables e importantes, cuyo nivel de cumplimiento de controles propuestos es del </a:t>
            </a:r>
            <a:r>
              <a:rPr lang="es-CO" dirty="0">
                <a:solidFill>
                  <a:srgbClr val="FF0000"/>
                </a:solidFill>
              </a:rPr>
              <a:t>65%</a:t>
            </a:r>
            <a:r>
              <a:rPr lang="es-CO" dirty="0"/>
              <a:t>  </a:t>
            </a:r>
          </a:p>
          <a:p>
            <a:r>
              <a:rPr lang="es-CO" dirty="0"/>
              <a:t>- En el año 2016 se definió el sistema de gestión de seguridad de la información para el  proceso de Registros Públicos, para el año 2017 se pretende gestionar los riesgos de seguridad de la información con base en los activos de información mas críticos.      </a:t>
            </a:r>
          </a:p>
          <a:p>
            <a:r>
              <a:rPr lang="es-CO" dirty="0"/>
              <a:t> </a:t>
            </a:r>
          </a:p>
        </p:txBody>
      </p:sp>
      <p:sp>
        <p:nvSpPr>
          <p:cNvPr id="4" name="Marcador de número de diapositiva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DEC743-A6B5-4CBE-9003-7AA50796D436}"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6484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 En el año 2016 con la firma Deloitte se definió el plan de continuidad de negocio para el proceso de Registros Publico, para el año 2017 se pretende probar el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 El fortalecimiento del ambiente de control esta dirigido a </a:t>
            </a:r>
            <a:r>
              <a:rPr lang="es-CO" sz="1200" dirty="0">
                <a:solidFill>
                  <a:schemeClr val="tx1">
                    <a:lumMod val="65000"/>
                    <a:lumOff val="35000"/>
                  </a:schemeClr>
                </a:solidFill>
                <a:latin typeface="AmpleSoft-Regular" pitchFamily="50" charset="0"/>
                <a:ea typeface="Verdana" pitchFamily="34" charset="0"/>
                <a:cs typeface="Kohinoor Devanagari" pitchFamily="50" charset="0"/>
              </a:rPr>
              <a:t>Contribuir a fortalecer el Gobierno Corporativo con la implementación de herramientas gerenciales.</a:t>
            </a:r>
          </a:p>
          <a:p>
            <a:r>
              <a:rPr lang="es-CO" dirty="0"/>
              <a:t>   </a:t>
            </a:r>
          </a:p>
        </p:txBody>
      </p:sp>
      <p:sp>
        <p:nvSpPr>
          <p:cNvPr id="4" name="Marcador de número de diapositiva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DEC743-A6B5-4CBE-9003-7AA50796D436}"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43937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98068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s-CO"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300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2736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número de diapositiva"/>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B7F9C7-BDEA-4CE2-927C-696858049764}" type="slidenum">
              <a:rPr kumimoji="0" lang="es-CO"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s-CO"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396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56877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30785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12103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619206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968807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241719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393902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28621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542449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951443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425634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4035919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54059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86033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22123259-6040-C440-A50F-5353E43A9185}" type="datetimeFigureOut">
              <a:rPr lang="es-ES" smtClean="0"/>
              <a:t>09/10/2020</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317881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70964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4060519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466955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230255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3917012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1420362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292283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949778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1846433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1467595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879147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A79F2A87-042A-4745-942F-87E5A61DC9C9}" type="datetimeFigureOut">
              <a:rPr lang="es-CO" smtClean="0"/>
              <a:t>09/10/2020</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25C43DF-CBDE-47BA-A79F-9F93318F83A7}" type="slidenum">
              <a:rPr lang="es-CO" smtClean="0"/>
              <a:t>‹Nº›</a:t>
            </a:fld>
            <a:endParaRPr lang="es-CO"/>
          </a:p>
        </p:txBody>
      </p:sp>
    </p:spTree>
    <p:extLst>
      <p:ext uri="{BB962C8B-B14F-4D97-AF65-F5344CB8AC3E}">
        <p14:creationId xmlns:p14="http://schemas.microsoft.com/office/powerpoint/2010/main" val="2039269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36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2843751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73754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401158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2811732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171565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2123259-6040-C440-A50F-5353E43A9185}" type="datetimeFigureOut">
              <a:rPr lang="es-ES" smtClean="0"/>
              <a:t>09/10/2020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85A3FAD-2470-8C45-B809-19D0FF4B3BF8}" type="slidenum">
              <a:rPr lang="es-ES" smtClean="0"/>
              <a:t>‹Nº›</a:t>
            </a:fld>
            <a:endParaRPr lang="es-ES"/>
          </a:p>
        </p:txBody>
      </p:sp>
    </p:spTree>
    <p:extLst>
      <p:ext uri="{BB962C8B-B14F-4D97-AF65-F5344CB8AC3E}">
        <p14:creationId xmlns:p14="http://schemas.microsoft.com/office/powerpoint/2010/main" val="390679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3E82A-FAAB-4222-9C64-0310FB7FA0D6}" type="datetimeFigureOut">
              <a:rPr lang="es-CO" smtClean="0"/>
              <a:t>09/10/2020</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48A7C-1608-4C25-91A4-3BEF891921AB}" type="slidenum">
              <a:rPr lang="es-CO" smtClean="0"/>
              <a:t>‹Nº›</a:t>
            </a:fld>
            <a:endParaRPr lang="es-CO"/>
          </a:p>
        </p:txBody>
      </p:sp>
      <p:pic>
        <p:nvPicPr>
          <p:cNvPr id="7" name="Imagen 1" descr="Hoja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58489" y="5877231"/>
            <a:ext cx="3195356" cy="990614"/>
          </a:xfrm>
          <a:prstGeom prst="rect">
            <a:avLst/>
          </a:prstGeom>
        </p:spPr>
      </p:pic>
      <p:sp>
        <p:nvSpPr>
          <p:cNvPr id="8" name="Text Box 8"/>
          <p:cNvSpPr txBox="1">
            <a:spLocks noChangeArrowheads="1"/>
          </p:cNvSpPr>
          <p:nvPr userDrawn="1"/>
        </p:nvSpPr>
        <p:spPr bwMode="auto">
          <a:xfrm>
            <a:off x="8723620" y="6504603"/>
            <a:ext cx="5705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fld id="{CCFF0EA1-B68D-7D42-9D6A-3F5A97AD5618}" type="slidenum">
              <a:rPr lang="es-ES_tradnl" sz="1400" b="1" smtClean="0">
                <a:solidFill>
                  <a:srgbClr val="000089"/>
                </a:solidFill>
                <a:latin typeface="Arial" charset="0"/>
                <a:cs typeface="+mn-cs"/>
              </a:rPr>
              <a:pPr algn="ctr">
                <a:defRPr/>
              </a:pPr>
              <a:t>‹Nº›</a:t>
            </a:fld>
            <a:endParaRPr lang="es-ES_tradnl" sz="1400" b="1">
              <a:solidFill>
                <a:srgbClr val="000089"/>
              </a:solidFill>
              <a:latin typeface="Arial" charset="0"/>
              <a:cs typeface="+mn-cs"/>
            </a:endParaRPr>
          </a:p>
        </p:txBody>
      </p:sp>
    </p:spTree>
    <p:extLst>
      <p:ext uri="{BB962C8B-B14F-4D97-AF65-F5344CB8AC3E}">
        <p14:creationId xmlns:p14="http://schemas.microsoft.com/office/powerpoint/2010/main" val="5730057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n 1" descr="Hoja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58489" y="5877231"/>
            <a:ext cx="3195356" cy="990614"/>
          </a:xfrm>
          <a:prstGeom prst="rect">
            <a:avLst/>
          </a:prstGeom>
        </p:spPr>
      </p:pic>
      <p:sp>
        <p:nvSpPr>
          <p:cNvPr id="4" name="Text Box 8"/>
          <p:cNvSpPr txBox="1">
            <a:spLocks noChangeArrowheads="1"/>
          </p:cNvSpPr>
          <p:nvPr userDrawn="1"/>
        </p:nvSpPr>
        <p:spPr bwMode="auto">
          <a:xfrm>
            <a:off x="8723620" y="6504603"/>
            <a:ext cx="5705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fld id="{CCFF0EA1-B68D-7D42-9D6A-3F5A97AD5618}" type="slidenum">
              <a:rPr lang="es-ES_tradnl" sz="1400" b="1" smtClean="0">
                <a:solidFill>
                  <a:srgbClr val="000089"/>
                </a:solidFill>
                <a:latin typeface="Arial" charset="0"/>
                <a:cs typeface="+mn-cs"/>
              </a:rPr>
              <a:pPr algn="ctr">
                <a:defRPr/>
              </a:pPr>
              <a:t>‹Nº›</a:t>
            </a:fld>
            <a:endParaRPr lang="es-ES_tradnl" sz="1400" b="1">
              <a:solidFill>
                <a:srgbClr val="000089"/>
              </a:solidFill>
              <a:latin typeface="Arial" charset="0"/>
              <a:cs typeface="+mn-cs"/>
            </a:endParaRPr>
          </a:p>
        </p:txBody>
      </p:sp>
    </p:spTree>
    <p:extLst>
      <p:ext uri="{BB962C8B-B14F-4D97-AF65-F5344CB8AC3E}">
        <p14:creationId xmlns:p14="http://schemas.microsoft.com/office/powerpoint/2010/main" val="911590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F2A87-042A-4745-942F-87E5A61DC9C9}" type="datetimeFigureOut">
              <a:rPr lang="es-CO" smtClean="0"/>
              <a:t>09/10/2020</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C43DF-CBDE-47BA-A79F-9F93318F83A7}" type="slidenum">
              <a:rPr lang="es-CO" smtClean="0"/>
              <a:t>‹Nº›</a:t>
            </a:fld>
            <a:endParaRPr lang="es-CO"/>
          </a:p>
        </p:txBody>
      </p:sp>
      <p:pic>
        <p:nvPicPr>
          <p:cNvPr id="7" name="Imagen 6" descr="Hoja2.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489" y="5877231"/>
            <a:ext cx="3195356" cy="990614"/>
          </a:xfrm>
          <a:prstGeom prst="rect">
            <a:avLst/>
          </a:prstGeom>
        </p:spPr>
      </p:pic>
    </p:spTree>
    <p:extLst>
      <p:ext uri="{BB962C8B-B14F-4D97-AF65-F5344CB8AC3E}">
        <p14:creationId xmlns:p14="http://schemas.microsoft.com/office/powerpoint/2010/main" val="141321696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ortada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4" name="CuadroTexto 3"/>
          <p:cNvSpPr txBox="1"/>
          <p:nvPr/>
        </p:nvSpPr>
        <p:spPr>
          <a:xfrm>
            <a:off x="1459178" y="4519454"/>
            <a:ext cx="184666" cy="369332"/>
          </a:xfrm>
          <a:prstGeom prst="rect">
            <a:avLst/>
          </a:prstGeom>
          <a:noFill/>
        </p:spPr>
        <p:txBody>
          <a:bodyPr wrap="none" rtlCol="0">
            <a:spAutoFit/>
          </a:bodyPr>
          <a:lstStyle/>
          <a:p>
            <a:endParaRPr lang="es-ES" dirty="0"/>
          </a:p>
        </p:txBody>
      </p:sp>
      <p:sp>
        <p:nvSpPr>
          <p:cNvPr id="3" name="CuadroTexto 2"/>
          <p:cNvSpPr txBox="1"/>
          <p:nvPr/>
        </p:nvSpPr>
        <p:spPr>
          <a:xfrm>
            <a:off x="559153" y="4556262"/>
            <a:ext cx="2797561" cy="523220"/>
          </a:xfrm>
          <a:prstGeom prst="rect">
            <a:avLst/>
          </a:prstGeom>
          <a:noFill/>
        </p:spPr>
        <p:txBody>
          <a:bodyPr wrap="none" rtlCol="0">
            <a:spAutoFit/>
          </a:bodyPr>
          <a:lstStyle/>
          <a:p>
            <a:r>
              <a:rPr lang="es-ES" sz="2800" dirty="0">
                <a:solidFill>
                  <a:schemeClr val="bg1"/>
                </a:solidFill>
                <a:latin typeface="Verdana"/>
                <a:cs typeface="Verdana"/>
              </a:rPr>
              <a:t>Plan de Acción</a:t>
            </a:r>
          </a:p>
        </p:txBody>
      </p:sp>
      <p:cxnSp>
        <p:nvCxnSpPr>
          <p:cNvPr id="6" name="Conector recto 5"/>
          <p:cNvCxnSpPr/>
          <p:nvPr/>
        </p:nvCxnSpPr>
        <p:spPr>
          <a:xfrm flipH="1">
            <a:off x="619157" y="5140023"/>
            <a:ext cx="4840130" cy="0"/>
          </a:xfrm>
          <a:prstGeom prst="line">
            <a:avLst/>
          </a:prstGeom>
          <a:ln w="63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a:off x="577559" y="5214022"/>
            <a:ext cx="1994457" cy="307777"/>
          </a:xfrm>
          <a:prstGeom prst="rect">
            <a:avLst/>
          </a:prstGeom>
          <a:noFill/>
        </p:spPr>
        <p:txBody>
          <a:bodyPr wrap="none" rtlCol="0">
            <a:spAutoFit/>
          </a:bodyPr>
          <a:lstStyle/>
          <a:p>
            <a:r>
              <a:rPr lang="es-ES" sz="1400" dirty="0">
                <a:solidFill>
                  <a:schemeClr val="bg1"/>
                </a:solidFill>
                <a:latin typeface="Arial"/>
                <a:cs typeface="Arial"/>
              </a:rPr>
              <a:t>Noviembre 16 de 2016</a:t>
            </a:r>
          </a:p>
        </p:txBody>
      </p:sp>
    </p:spTree>
    <p:extLst>
      <p:ext uri="{BB962C8B-B14F-4D97-AF65-F5344CB8AC3E}">
        <p14:creationId xmlns:p14="http://schemas.microsoft.com/office/powerpoint/2010/main" val="875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739" b="20752"/>
          <a:stretch/>
        </p:blipFill>
        <p:spPr bwMode="auto">
          <a:xfrm>
            <a:off x="1115616" y="3933056"/>
            <a:ext cx="3274109" cy="1612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descr="C:\Users\mgsuarez\Desktop\FOTOS CAMARA MOVIL\FLORALIA  MERCATODO\20160708_1054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48" t="17176" b="6361"/>
          <a:stretch/>
        </p:blipFill>
        <p:spPr bwMode="auto">
          <a:xfrm>
            <a:off x="4716016" y="3952872"/>
            <a:ext cx="2669888" cy="159306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9 CuadroTexto"/>
          <p:cNvSpPr txBox="1"/>
          <p:nvPr/>
        </p:nvSpPr>
        <p:spPr>
          <a:xfrm>
            <a:off x="251520" y="2276872"/>
            <a:ext cx="8649325" cy="4247317"/>
          </a:xfrm>
          <a:prstGeom prst="rect">
            <a:avLst/>
          </a:prstGeom>
          <a:noFill/>
        </p:spPr>
        <p:txBody>
          <a:bodyPr wrap="square" rtlCol="0">
            <a:spAutoFit/>
          </a:bodyPr>
          <a:lstStyle/>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920 Empresas Formalizadas</a:t>
            </a: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800</a:t>
            </a:r>
            <a:r>
              <a:rPr kumimoji="0" lang="es-CO" sz="36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nuevas empresas afiliadas</a:t>
            </a: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Salidas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Cámara Móvil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 las áreas de influencia: Yumbo, Dagua, La Cumbre, Jamundí y Cali</a:t>
            </a: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Estrategia de renovación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centros comerciales: Único, Chipichape, 14 Valle del Lili y Cosmocentro</a:t>
            </a:r>
          </a:p>
        </p:txBody>
      </p:sp>
      <p:sp>
        <p:nvSpPr>
          <p:cNvPr id="8"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9" name="CuadroTexto 8"/>
          <p:cNvSpPr txBox="1"/>
          <p:nvPr/>
        </p:nvSpPr>
        <p:spPr>
          <a:xfrm>
            <a:off x="251520" y="1397909"/>
            <a:ext cx="432048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Nacientes</a:t>
            </a:r>
          </a:p>
        </p:txBody>
      </p:sp>
    </p:spTree>
    <p:extLst>
      <p:ext uri="{BB962C8B-B14F-4D97-AF65-F5344CB8AC3E}">
        <p14:creationId xmlns:p14="http://schemas.microsoft.com/office/powerpoint/2010/main" val="6407368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26168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mapas de riesgos actualizados a través de talleres con las unidades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riesgos inadmisibles e importantes priorizados son gestionados a nivel inferior de criticidad </a:t>
            </a:r>
          </a:p>
        </p:txBody>
      </p:sp>
      <p:sp>
        <p:nvSpPr>
          <p:cNvPr id="11" name="10 Rectángulo"/>
          <p:cNvSpPr/>
          <p:nvPr/>
        </p:nvSpPr>
        <p:spPr>
          <a:xfrm>
            <a:off x="2767676" y="1379638"/>
            <a:ext cx="3679469"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Gestión de Riesgo Empresarial</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Aseguramiento Corporativo</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6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Sistema de Gestión de Riesgos (SGR)</a:t>
            </a:r>
          </a:p>
        </p:txBody>
      </p:sp>
    </p:spTree>
    <p:extLst>
      <p:ext uri="{BB962C8B-B14F-4D97-AF65-F5344CB8AC3E}">
        <p14:creationId xmlns:p14="http://schemas.microsoft.com/office/powerpoint/2010/main" val="34472167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1083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riesgos de seguridad de la información inaceptable e importantes priorizados son gestionados a nivel inferior de criticidad</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pruebas de </a:t>
            </a:r>
            <a:r>
              <a:rPr kumimoji="0" lang="es-CO" sz="18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ethical</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hacking realizadas a procesos críticos </a:t>
            </a:r>
            <a:endPar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Estrategia de comunicación y sensibilización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definida e implementada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controles tecnológicos implementados para mitigar riesgos de seguridad de la información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auditoria de repositorio de imágenes de registro en </a:t>
            </a:r>
            <a:r>
              <a:rPr kumimoji="0" lang="es-CO" sz="18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docunet</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2166522" y="1379638"/>
            <a:ext cx="4774064"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Gestión de Seguridad de la Información </a:t>
            </a:r>
          </a:p>
        </p:txBody>
      </p:sp>
      <p:sp>
        <p:nvSpPr>
          <p:cNvPr id="9" name="8 Rectángulo redondeado"/>
          <p:cNvSpPr/>
          <p:nvPr/>
        </p:nvSpPr>
        <p:spPr>
          <a:xfrm>
            <a:off x="362605" y="1887615"/>
            <a:ext cx="6215615"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Sistema de Gestión de Seguridad de la Información (SGSI) </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Aseguramiento Corporativo</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2363770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723349"/>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pruebas técnicas realizada al plan de continuidad de negocio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pruebas funcional realizada al plan de continuidad de negocio</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Actualización del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BCP</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0" name="9 Rectángulo"/>
          <p:cNvSpPr/>
          <p:nvPr/>
        </p:nvSpPr>
        <p:spPr>
          <a:xfrm>
            <a:off x="3108357" y="1379638"/>
            <a:ext cx="297228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Continuidad del Negocio</a:t>
            </a:r>
          </a:p>
        </p:txBody>
      </p:sp>
      <p:sp>
        <p:nvSpPr>
          <p:cNvPr id="12"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Aseguramiento Corporativo</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1" name="10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Plan de Continuidad de Negocio (BCM) </a:t>
            </a:r>
          </a:p>
        </p:txBody>
      </p:sp>
    </p:spTree>
    <p:extLst>
      <p:ext uri="{BB962C8B-B14F-4D97-AF65-F5344CB8AC3E}">
        <p14:creationId xmlns:p14="http://schemas.microsoft.com/office/powerpoint/2010/main" val="37314602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969570"/>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Línea ética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diseñada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Capacitación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temas de lavado de activos y financiación del terrorismo en procesos y cargo críticos de la entidad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Matriz de riesgo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diseñada sobre lavado de activos y financiación del terrorismo</a:t>
            </a: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0" name="9 Rectángulo"/>
          <p:cNvSpPr/>
          <p:nvPr/>
        </p:nvSpPr>
        <p:spPr>
          <a:xfrm>
            <a:off x="2166331" y="1379638"/>
            <a:ext cx="4856330"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Fortalecimiento del Ambiente de Control</a:t>
            </a:r>
          </a:p>
        </p:txBody>
      </p:sp>
      <p:sp>
        <p:nvSpPr>
          <p:cNvPr id="12"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Aseguramiento Corporativo</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9" name="8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Plan de Continuidad de Negocio (BCM) </a:t>
            </a:r>
          </a:p>
        </p:txBody>
      </p:sp>
    </p:spTree>
    <p:extLst>
      <p:ext uri="{BB962C8B-B14F-4D97-AF65-F5344CB8AC3E}">
        <p14:creationId xmlns:p14="http://schemas.microsoft.com/office/powerpoint/2010/main" val="12311922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p:nvSpPr>
        <p:spPr>
          <a:xfrm>
            <a:off x="1680046" y="3850281"/>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323683031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23528" y="1844824"/>
            <a:ext cx="8649325" cy="5306067"/>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endPar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0" marR="0" lvl="0" indent="0" defTabSz="914400" eaLnBrk="1" fontAlgn="auto" latinLnBrk="0" hangingPunct="1">
              <a:lnSpc>
                <a:spcPct val="80000"/>
              </a:lnSpc>
              <a:spcBef>
                <a:spcPts val="0"/>
              </a:spcBef>
              <a:spcAft>
                <a:spcPts val="0"/>
              </a:spcAft>
              <a:buClrTx/>
              <a:buSzTx/>
              <a:buFontTx/>
              <a:buNone/>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Ecosistema  para las Micros</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Diseñar y aplicar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un protocolo de medición trasversal a todas las intervenciones en ejecución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propuesta de acompañamiento efectivo a la microempresa adoptada de las mejores prácticas mundiales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estudios de caso basados en el modelo de formalización para el crecimiento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acción en ejecución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mesa de formalización de la comisión regional de competitividad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Consolidar el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Centro de Crecimiento empresarial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como un Hub de trámites empresariales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Creación de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ruta de intervención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para el microempresario de acuerdo a su necesidad</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6" name="CuadroTexto 5"/>
          <p:cNvSpPr txBox="1"/>
          <p:nvPr/>
        </p:nvSpPr>
        <p:spPr>
          <a:xfrm>
            <a:off x="251520" y="1397909"/>
            <a:ext cx="432048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Nacientes</a:t>
            </a:r>
          </a:p>
        </p:txBody>
      </p:sp>
      <p:sp>
        <p:nvSpPr>
          <p:cNvPr id="7"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2795893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23527" y="2249050"/>
            <a:ext cx="8649325" cy="4019561"/>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endPar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0" marR="0" lvl="0" indent="0" defTabSz="914400" eaLnBrk="1" fontAlgn="auto" latinLnBrk="0" hangingPunct="1">
              <a:lnSpc>
                <a:spcPct val="80000"/>
              </a:lnSpc>
              <a:spcBef>
                <a:spcPts val="0"/>
              </a:spcBef>
              <a:spcAft>
                <a:spcPts val="0"/>
              </a:spcAft>
              <a:buClrTx/>
              <a:buSzTx/>
              <a:buFontTx/>
              <a:buNone/>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Ecosistema  para las Micros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Centros Prospera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operando en Aguablanca y Yumbo</a:t>
            </a:r>
            <a:endPar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empresarios atendidos en 2017 con un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crecimiento en ventas con respecto a 2016</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25%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emprendedores acompañados ponen en marcha su idea de negocio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Más de 100 conexiones laborales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entre los usuarios de nuestros programas y empleadores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proyectos de la convocatoria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Crecer</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entregados a satisfacción de la interventoría de los mismos</a:t>
            </a:r>
          </a:p>
        </p:txBody>
      </p:sp>
      <p:sp>
        <p:nvSpPr>
          <p:cNvPr id="5" name="CuadroTexto 4"/>
          <p:cNvSpPr txBox="1"/>
          <p:nvPr/>
        </p:nvSpPr>
        <p:spPr>
          <a:xfrm>
            <a:off x="251520" y="1397909"/>
            <a:ext cx="432048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Nacientes</a:t>
            </a:r>
          </a:p>
        </p:txBody>
      </p:sp>
      <p:sp>
        <p:nvSpPr>
          <p:cNvPr id="7"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28019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1520" y="1397909"/>
            <a:ext cx="792088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Emprendimientos Extraordinarios</a:t>
            </a:r>
          </a:p>
        </p:txBody>
      </p:sp>
      <p:sp>
        <p:nvSpPr>
          <p:cNvPr id="7" name="19 CuadroTexto"/>
          <p:cNvSpPr txBox="1"/>
          <p:nvPr/>
        </p:nvSpPr>
        <p:spPr>
          <a:xfrm>
            <a:off x="315163" y="2824592"/>
            <a:ext cx="8649325" cy="3788216"/>
          </a:xfrm>
          <a:prstGeom prst="rect">
            <a:avLst/>
          </a:prstGeom>
          <a:noFill/>
        </p:spPr>
        <p:txBody>
          <a:bodyPr wrap="square" rtlCol="0">
            <a:spAutoFit/>
          </a:bodyPr>
          <a:lstStyle/>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120</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emprendimientos de alto potencial y alto impacto son seleccionados y acompañados con herramientas de escalamiento de negocios</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reciben herramientas para disminuir las brechas de financiamiento de sus planes de crecimiento</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de financiamiento inteligente en operación </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Generamos 30.000 impactos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proyecto </a:t>
            </a:r>
            <a:r>
              <a:rPr kumimoji="0" lang="es-CO" sz="22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transmedia</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 emprendimiento extraordinario </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Fortalecimiento de actores y entidades</a:t>
            </a:r>
            <a:r>
              <a:rPr kumimoji="0" lang="es-CO" sz="2200" b="1"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Entidad </a:t>
            </a:r>
            <a:r>
              <a:rPr kumimoji="0" lang="es-CO" sz="22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RedDi</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fortalecida y Ruta de emprendimiento desarrollada</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endPar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endPar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8"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4209504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5" name="CuadroTexto 4"/>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en Evolución</a:t>
            </a:r>
          </a:p>
        </p:txBody>
      </p:sp>
      <p:sp>
        <p:nvSpPr>
          <p:cNvPr id="7" name="11 CuadroTexto"/>
          <p:cNvSpPr txBox="1"/>
          <p:nvPr/>
        </p:nvSpPr>
        <p:spPr>
          <a:xfrm>
            <a:off x="315163" y="2826626"/>
            <a:ext cx="8649325" cy="2834622"/>
          </a:xfrm>
          <a:prstGeom prst="rect">
            <a:avLst/>
          </a:prstGeom>
          <a:noFill/>
        </p:spPr>
        <p:txBody>
          <a:bodyPr wrap="square" rtlCol="0">
            <a:spAutoFit/>
          </a:bodyPr>
          <a:lstStyle/>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200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se fortalecen en herramientas para la gestión de innovación (formación, montaje de sistemas, propiedad intelectual, entre otros) </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patentes de invención o modelos de utilidad identificados </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emprendedores que cuenta con modelos de negocios escalables y/o prototipos accede a recursos de capital semilla </a:t>
            </a:r>
          </a:p>
          <a:p>
            <a:pPr marL="457200" marR="0" lvl="0" indent="-457200" defTabSz="914400" eaLnBrk="1" fontAlgn="auto" latinLnBrk="0" hangingPunct="1">
              <a:lnSpc>
                <a:spcPct val="9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400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individuos se fortalecen en herramientas para la gestión de innovación (formación, montaje de sistemas, propiedad intelectual, entre otros)</a:t>
            </a:r>
          </a:p>
        </p:txBody>
      </p:sp>
      <p:sp>
        <p:nvSpPr>
          <p:cNvPr id="2" name="Rectángulo 1"/>
          <p:cNvSpPr/>
          <p:nvPr/>
        </p:nvSpPr>
        <p:spPr>
          <a:xfrm>
            <a:off x="323528" y="2348880"/>
            <a:ext cx="1646605" cy="400110"/>
          </a:xfrm>
          <a:prstGeom prst="rect">
            <a:avLst/>
          </a:prstGeom>
        </p:spPr>
        <p:txBody>
          <a:bodyPr wrap="none">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Innovación</a:t>
            </a:r>
          </a:p>
        </p:txBody>
      </p:sp>
    </p:spTree>
    <p:extLst>
      <p:ext uri="{BB962C8B-B14F-4D97-AF65-F5344CB8AC3E}">
        <p14:creationId xmlns:p14="http://schemas.microsoft.com/office/powerpoint/2010/main" val="4131217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CuadroTexto"/>
          <p:cNvSpPr txBox="1"/>
          <p:nvPr/>
        </p:nvSpPr>
        <p:spPr>
          <a:xfrm>
            <a:off x="323528" y="2348880"/>
            <a:ext cx="8649325" cy="4025717"/>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Acceso a mercados</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800100" marR="0" lvl="1"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Espacios de fortalecimiento y promoción comercial</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1.250 Empresarios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Informados (cursos, talleres, seminarios) sobre oportunidades comerciales nacionales e internacionales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450 Empresarios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acompañados a través de asesorías para el proceso de internacionalización – Convenio CIP</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440 empresas</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conectadas con potenciales compradores o proveedores nacionales e internacionales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Incremento de exportaciones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empresas beneficiarias del programa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3E</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 la ola I, II y III</a:t>
            </a:r>
          </a:p>
        </p:txBody>
      </p:sp>
      <p:sp>
        <p:nvSpPr>
          <p:cNvPr id="5"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5"/>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en Evolución</a:t>
            </a:r>
          </a:p>
        </p:txBody>
      </p:sp>
    </p:spTree>
    <p:extLst>
      <p:ext uri="{BB962C8B-B14F-4D97-AF65-F5344CB8AC3E}">
        <p14:creationId xmlns:p14="http://schemas.microsoft.com/office/powerpoint/2010/main" val="3119498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323528" y="2348880"/>
            <a:ext cx="8649325" cy="3890296"/>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Crecimiento Empresarial</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800100" marR="0" lvl="2"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fortalecidas con servicios de desarrollo empresarial</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proyectos de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encadenamientos productivos </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Desarrollar 1 producto/servicio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auto sostenible con productos agenciados y/o copago para pequeña y mediana empresa</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800100" marR="0" lvl="2" indent="-36195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con herramientas sobre nuevas tendencias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2.200 personas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 herramientas de mejores prácticas empresariales (</a:t>
            </a:r>
            <a:r>
              <a:rPr kumimoji="0" lang="es-CO" sz="20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Exponegocios</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90%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satisfacción </a:t>
            </a:r>
          </a:p>
        </p:txBody>
      </p:sp>
      <p:sp>
        <p:nvSpPr>
          <p:cNvPr id="5"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5"/>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en Evolución</a:t>
            </a:r>
          </a:p>
        </p:txBody>
      </p:sp>
    </p:spTree>
    <p:extLst>
      <p:ext uri="{BB962C8B-B14F-4D97-AF65-F5344CB8AC3E}">
        <p14:creationId xmlns:p14="http://schemas.microsoft.com/office/powerpoint/2010/main" val="68242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CuadroTexto"/>
          <p:cNvSpPr txBox="1"/>
          <p:nvPr/>
        </p:nvSpPr>
        <p:spPr>
          <a:xfrm>
            <a:off x="323528" y="2496490"/>
            <a:ext cx="8649325" cy="3034677"/>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Formación Empresarial</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800100" marR="0" lvl="1"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Herramientas administrativas y Gerenciales</a:t>
            </a:r>
            <a:endParaRPr kumimoji="0" lang="es-CO" sz="16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1828800" marR="0" lvl="3" indent="-4572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1.080 asistentes</a:t>
            </a:r>
          </a:p>
          <a:p>
            <a:pPr marL="1257300" marR="0" lvl="2" indent="-342900" defTabSz="914400" eaLnBrk="1" fontAlgn="auto" latinLnBrk="0" hangingPunct="1">
              <a:lnSpc>
                <a:spcPct val="80000"/>
              </a:lnSpc>
              <a:spcBef>
                <a:spcPts val="0"/>
              </a:spcBef>
              <a:spcAft>
                <a:spcPts val="0"/>
              </a:spcAft>
              <a:buClrTx/>
              <a:buSzTx/>
              <a:buFont typeface="Arial" pitchFamily="34" charset="0"/>
              <a:buChar char="•"/>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800100" marR="0" lvl="2"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Formación Especializada</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80%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satisfacción</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800100" marR="0" lvl="2"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Formación Virtual</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2.500 personas formadas (15%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5"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5"/>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en Evolución</a:t>
            </a:r>
          </a:p>
        </p:txBody>
      </p:sp>
    </p:spTree>
    <p:extLst>
      <p:ext uri="{BB962C8B-B14F-4D97-AF65-F5344CB8AC3E}">
        <p14:creationId xmlns:p14="http://schemas.microsoft.com/office/powerpoint/2010/main" val="303874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323528" y="2348880"/>
            <a:ext cx="8649325" cy="3933384"/>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Inteligencia de Mercados</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1257300" marR="0" lvl="2"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Información para los negocios</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1.500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depositan sus estados financieros en la Cámara de Comercio de Cali</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257300" marR="0" lvl="3"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Herramientas de Certificación Digital</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257300" marR="0" lvl="3" indent="-36195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Productos y servicios</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nuevo Producto de Información desarrollado e implementado para facilitar el acceso a capital de las empresas (Proyecto </a:t>
            </a:r>
            <a:r>
              <a:rPr kumimoji="0" lang="es-CO" sz="22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Experian</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t>
            </a:r>
          </a:p>
        </p:txBody>
      </p:sp>
      <p:sp>
        <p:nvSpPr>
          <p:cNvPr id="5"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5"/>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en Evolución</a:t>
            </a:r>
          </a:p>
        </p:txBody>
      </p:sp>
    </p:spTree>
    <p:extLst>
      <p:ext uri="{BB962C8B-B14F-4D97-AF65-F5344CB8AC3E}">
        <p14:creationId xmlns:p14="http://schemas.microsoft.com/office/powerpoint/2010/main" val="3122297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251520" y="2132856"/>
            <a:ext cx="8649325" cy="4265783"/>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Centro de Conciliación, Arbitraje y Amigable Composición</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1257300" marR="0" lvl="2"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Conciliación</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en el uso de la</a:t>
            </a: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Conciliación</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 por </a:t>
            </a: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$ 281 millones</a:t>
            </a: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98% de satisfacción </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efectividad en el servicio de conciliación </a:t>
            </a:r>
          </a:p>
          <a:p>
            <a:pPr marL="1257300" marR="0" lvl="3"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Arbitraje</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entidades o empresas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incluyen la cláusula compromisoria con nuestro Centro</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 por </a:t>
            </a: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$ 593 millones</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98% de satisfacción</a:t>
            </a: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257300" marR="0" lvl="3" indent="-36195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Insolvencia de la persona natural no comerciante</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procesos de negociación de deudas tramitados</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Ingresos por $ 18 millones </a:t>
            </a: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257300" marR="0" lvl="3" indent="-36195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Capacitación jurídica</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anual de personas capacitadas en MASC</a:t>
            </a: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 por </a:t>
            </a: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$ 323 millones</a:t>
            </a: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828800" marR="0" lvl="3"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95%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asistentes muy satisfechos</a:t>
            </a:r>
          </a:p>
        </p:txBody>
      </p:sp>
      <p:sp>
        <p:nvSpPr>
          <p:cNvPr id="5"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5"/>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Empresas en Evolución</a:t>
            </a:r>
          </a:p>
        </p:txBody>
      </p:sp>
    </p:spTree>
    <p:extLst>
      <p:ext uri="{BB962C8B-B14F-4D97-AF65-F5344CB8AC3E}">
        <p14:creationId xmlns:p14="http://schemas.microsoft.com/office/powerpoint/2010/main" val="114788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87293" y="2162571"/>
            <a:ext cx="8164489" cy="3093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wrap="square">
            <a:spAutoFit/>
          </a:bodyPr>
          <a:lstStyle/>
          <a:p>
            <a:pPr algn="ctr"/>
            <a:r>
              <a:rPr lang="es-CO" sz="6500" dirty="0">
                <a:solidFill>
                  <a:srgbClr val="000089"/>
                </a:solidFill>
                <a:cs typeface="Verdana"/>
              </a:rPr>
              <a:t>Plan de Acción 2017</a:t>
            </a:r>
          </a:p>
          <a:p>
            <a:pPr algn="ctr"/>
            <a:endParaRPr lang="es-CO" sz="6500" dirty="0">
              <a:solidFill>
                <a:srgbClr val="000089"/>
              </a:solidFill>
              <a:latin typeface="Verdana"/>
              <a:cs typeface="Verdana"/>
            </a:endParaRPr>
          </a:p>
        </p:txBody>
      </p:sp>
    </p:spTree>
    <p:extLst>
      <p:ext uri="{BB962C8B-B14F-4D97-AF65-F5344CB8AC3E}">
        <p14:creationId xmlns:p14="http://schemas.microsoft.com/office/powerpoint/2010/main" val="281447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1520" y="1397909"/>
            <a:ext cx="432048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Iniciativas Cluster</a:t>
            </a:r>
          </a:p>
        </p:txBody>
      </p:sp>
      <p:sp>
        <p:nvSpPr>
          <p:cNvPr id="6"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pic>
        <p:nvPicPr>
          <p:cNvPr id="7" name="Picture 3" descr="C:\Users\rforbes\AppData\Local\Microsoft\Windows\Temporary Internet Files\Content.Outlook\EJLAX2PF\Belleza (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2996"/>
          <a:stretch/>
        </p:blipFill>
        <p:spPr bwMode="auto">
          <a:xfrm>
            <a:off x="4572000" y="2276873"/>
            <a:ext cx="851274"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Users\rforbes\AppData\Local\Microsoft\Windows\Temporary Internet Files\Content.Outlook\EJLAX2PF\Macro (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0648"/>
          <a:stretch/>
        </p:blipFill>
        <p:spPr bwMode="auto">
          <a:xfrm>
            <a:off x="3782601" y="2276872"/>
            <a:ext cx="837911" cy="78651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C:\Users\rforbes\AppData\Local\Microsoft\Windows\Temporary Internet Files\Content.Outlook\EJLAX2PF\Proteina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2867"/>
          <a:stretch/>
        </p:blipFill>
        <p:spPr bwMode="auto">
          <a:xfrm>
            <a:off x="2213298" y="2276873"/>
            <a:ext cx="894107"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C:\Users\rforbes\AppData\Local\Microsoft\Windows\Temporary Internet Files\Content.Outlook\EJLAX2PF\Sistema Mod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417"/>
          <a:stretch/>
        </p:blipFill>
        <p:spPr bwMode="auto">
          <a:xfrm>
            <a:off x="6204186" y="2276873"/>
            <a:ext cx="888094"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7" descr="C:\Users\rforbes\AppData\Local\Microsoft\Windows\Temporary Internet Files\Content.Outlook\EJLAX2PF\Excelencia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5436"/>
          <a:stretch/>
        </p:blipFill>
        <p:spPr bwMode="auto">
          <a:xfrm>
            <a:off x="3005386" y="2276873"/>
            <a:ext cx="873939"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C:\Users\rforbes\AppData\Local\Microsoft\Windows\Temporary Internet Files\Content.Outlook\EJLAX2PF\Bioenergia (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5502"/>
          <a:stretch/>
        </p:blipFill>
        <p:spPr bwMode="auto">
          <a:xfrm>
            <a:off x="5421558" y="2276873"/>
            <a:ext cx="878634" cy="79208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20 CuadroTexto"/>
          <p:cNvSpPr txBox="1"/>
          <p:nvPr/>
        </p:nvSpPr>
        <p:spPr>
          <a:xfrm>
            <a:off x="269082" y="3284984"/>
            <a:ext cx="8649325" cy="2123658"/>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Iniciativas Cluster con mesas de trabajo en funcionamiento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Agendas de proyectos y financiación definidas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Iniciativas Cluster con estructuras de gobernanza definidas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Al menos 50%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líneas de acción definidas en los planes de acción de las Iniciativas Cluster estructuradas y en ejecución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por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$612 millones (suscripción a informes)</a:t>
            </a:r>
            <a:endPar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0734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rforbes\AppData\Local\Microsoft\Windows\Temporary Internet Files\Content.Outlook\EJLAX2PF\Belleza (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2996"/>
          <a:stretch/>
        </p:blipFill>
        <p:spPr bwMode="auto">
          <a:xfrm>
            <a:off x="4572000" y="2276873"/>
            <a:ext cx="851274"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Users\rforbes\AppData\Local\Microsoft\Windows\Temporary Internet Files\Content.Outlook\EJLAX2PF\Macro (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0648"/>
          <a:stretch/>
        </p:blipFill>
        <p:spPr bwMode="auto">
          <a:xfrm>
            <a:off x="3782601" y="2276872"/>
            <a:ext cx="837911" cy="78651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Users\rforbes\AppData\Local\Microsoft\Windows\Temporary Internet Files\Content.Outlook\EJLAX2PF\Proteina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2867"/>
          <a:stretch/>
        </p:blipFill>
        <p:spPr bwMode="auto">
          <a:xfrm>
            <a:off x="2213298" y="2276873"/>
            <a:ext cx="894107"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C:\Users\rforbes\AppData\Local\Microsoft\Windows\Temporary Internet Files\Content.Outlook\EJLAX2PF\Sistema Mod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417"/>
          <a:stretch/>
        </p:blipFill>
        <p:spPr bwMode="auto">
          <a:xfrm>
            <a:off x="6204186" y="2276873"/>
            <a:ext cx="888094"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Users\rforbes\AppData\Local\Microsoft\Windows\Temporary Internet Files\Content.Outlook\EJLAX2PF\Excelencia (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5436"/>
          <a:stretch/>
        </p:blipFill>
        <p:spPr bwMode="auto">
          <a:xfrm>
            <a:off x="3005386" y="2276873"/>
            <a:ext cx="873939" cy="79208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rforbes\AppData\Local\Microsoft\Windows\Temporary Internet Files\Content.Outlook\EJLAX2PF\Bioenergia (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5502"/>
          <a:stretch/>
        </p:blipFill>
        <p:spPr bwMode="auto">
          <a:xfrm>
            <a:off x="5421558" y="2276873"/>
            <a:ext cx="878634" cy="79208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uadroTexto 3"/>
          <p:cNvSpPr txBox="1"/>
          <p:nvPr/>
        </p:nvSpPr>
        <p:spPr>
          <a:xfrm>
            <a:off x="217192" y="3284984"/>
            <a:ext cx="8387256" cy="3508452"/>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Bi-</a:t>
            </a:r>
            <a:r>
              <a:rPr kumimoji="0" lang="es-CO" sz="2200" b="1" i="0" u="none" strike="noStrike" kern="0" cap="none" spc="0" normalizeH="0" baseline="0" noProof="0" dirty="0" err="1">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oN</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Primer Congreso Nacional de Bioenergía realizado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Epicentros Cluster (Ingresos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$332 millones</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Proyectos Reto Cluster en ejecución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Diagnósticos de brechas de capital humano (Sistema Moda + Belleza y Cuidado Personal)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Proyectos especiales: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Centro de Innovación de Proteína Blanca + Reto Cluster 2.0 + Mapa de Capacidades Excelencia Clínica + Bioplásticos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 Seminarios de formación especializada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$193 millones</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t>
            </a:r>
          </a:p>
        </p:txBody>
      </p:sp>
      <p:sp>
        <p:nvSpPr>
          <p:cNvPr id="12" name="CuadroTexto 11"/>
          <p:cNvSpPr txBox="1"/>
          <p:nvPr/>
        </p:nvSpPr>
        <p:spPr>
          <a:xfrm>
            <a:off x="251520" y="1397909"/>
            <a:ext cx="432048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Iniciativas Cluster</a:t>
            </a:r>
          </a:p>
        </p:txBody>
      </p:sp>
      <p:sp>
        <p:nvSpPr>
          <p:cNvPr id="13"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51024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937" y="5959338"/>
            <a:ext cx="2346126" cy="584394"/>
          </a:xfrm>
          <a:prstGeom prst="rect">
            <a:avLst/>
          </a:prstGeom>
        </p:spPr>
      </p:pic>
      <p:pic>
        <p:nvPicPr>
          <p:cNvPr id="23" name="5 Imagen"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846074"/>
            <a:ext cx="2272645" cy="668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31 CuadroTexto"/>
          <p:cNvSpPr txBox="1"/>
          <p:nvPr/>
        </p:nvSpPr>
        <p:spPr>
          <a:xfrm>
            <a:off x="315163" y="2435111"/>
            <a:ext cx="8649325" cy="3370153"/>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Espacios de encuentro con grupos de interés</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Martes del Aliado</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Foros en Red</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Actualización contadores,</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Desayunos de Registros</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Congreso de Gestión Gerencial y normatividad</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Red de mentores</a:t>
            </a:r>
          </a:p>
          <a:p>
            <a:pPr marL="1371600" marR="0" lvl="2" indent="-457200" defTabSz="914400" eaLnBrk="1" fontAlgn="auto" latinLnBrk="0" hangingPunct="1">
              <a:lnSpc>
                <a:spcPct val="9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Red de Ángeles Inversionistas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Encuentro anual de afiliados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realizado en el Marco de Exponegocios 2017</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Espacios de Transformación</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 mentalidad  y conexiones empresariales</a:t>
            </a:r>
          </a:p>
        </p:txBody>
      </p:sp>
      <p:pic>
        <p:nvPicPr>
          <p:cNvPr id="11" name="10 Imagen"/>
          <p:cNvPicPr>
            <a:picLocks noChangeAspect="1"/>
          </p:cNvPicPr>
          <p:nvPr/>
        </p:nvPicPr>
        <p:blipFill>
          <a:blip r:embed="rId4"/>
          <a:stretch>
            <a:fillRect/>
          </a:stretch>
        </p:blipFill>
        <p:spPr>
          <a:xfrm>
            <a:off x="5088060" y="4195389"/>
            <a:ext cx="1263640" cy="892172"/>
          </a:xfrm>
          <a:prstGeom prst="rect">
            <a:avLst/>
          </a:prstGeom>
        </p:spPr>
      </p:pic>
      <p:pic>
        <p:nvPicPr>
          <p:cNvPr id="12" name="Picture 3" descr="E:\fotos\martes del aliado\DSCF41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5714" y="4195388"/>
            <a:ext cx="1276679" cy="89217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E:\Foro En Red 3 Agosto\IMG_-j03et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5019" y="4197352"/>
            <a:ext cx="1277057" cy="90433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4" name="CuadroTexto 13"/>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Redes Empresariales</a:t>
            </a:r>
          </a:p>
        </p:txBody>
      </p:sp>
    </p:spTree>
    <p:extLst>
      <p:ext uri="{BB962C8B-B14F-4D97-AF65-F5344CB8AC3E}">
        <p14:creationId xmlns:p14="http://schemas.microsoft.com/office/powerpoint/2010/main" val="356298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59312" y="1916832"/>
            <a:ext cx="8649325" cy="44935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21.505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personas asistirán gratuitamente 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eventos y capacitaciones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ofrecidos por la Cámara de Comercio de Cali</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Martes del Aliado</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Foros en Red</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Actualización y seminario contadores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Colombia compra eficiente</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Eventos para afiliados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Exponegocios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Capacitaciones y conferencias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(presenciales y virtuales)</a:t>
            </a:r>
            <a:endPar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Prospera</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Inteligencia de mercados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Conciliación, arbitraje y amigable composición</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Espacios de generación de conocimiento</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Eventos de financiamiento</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Actores y redes</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Autodiagnóstico</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Epicentro </a:t>
            </a:r>
            <a:r>
              <a:rPr kumimoji="0" lang="es-CO" sz="1600" b="0" i="1"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Clúster</a:t>
            </a:r>
          </a:p>
        </p:txBody>
      </p:sp>
      <p:sp>
        <p:nvSpPr>
          <p:cNvPr id="6"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CuadroTexto 6"/>
          <p:cNvSpPr txBox="1"/>
          <p:nvPr/>
        </p:nvSpPr>
        <p:spPr>
          <a:xfrm>
            <a:off x="251520" y="1397909"/>
            <a:ext cx="7848872"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Redes Empresariales</a:t>
            </a:r>
          </a:p>
        </p:txBody>
      </p:sp>
    </p:spTree>
    <p:extLst>
      <p:ext uri="{BB962C8B-B14F-4D97-AF65-F5344CB8AC3E}">
        <p14:creationId xmlns:p14="http://schemas.microsoft.com/office/powerpoint/2010/main" val="3281153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395536" y="2089802"/>
            <a:ext cx="8662973" cy="4278094"/>
          </a:xfrm>
          <a:prstGeom prst="rect">
            <a:avLst/>
          </a:prstGeom>
          <a:noFill/>
        </p:spPr>
        <p:txBody>
          <a:bodyPr wrap="square" rtlCol="0">
            <a:spAutoFit/>
          </a:bodyPr>
          <a:lstStyle/>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11 ediciones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Revista Acción</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Especiales Revista Acción</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(Alianza del Pacífico / Las 100+ / Emprendimiento e Innovación)</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Especial Ranking 700+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alianza con El País)</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45</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Informes de </a:t>
            </a: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análisis económico </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a:t>
            </a: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Cali cómo vamos</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40 Boletines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seguimiento a indicadores de </a:t>
            </a: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calidad de vida</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Informes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 información de Cali por comunas, Jamundí y Yumbo</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Informe</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y presentación de </a:t>
            </a: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la Encuesta  de Percepción Ciudadana 2017</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 de seguimiento al </a:t>
            </a: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Desarrollo Municipal</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Reportes de las fortalezas de la Narrativa Estratégica</a:t>
            </a:r>
          </a:p>
          <a:p>
            <a:pPr marL="914400" marR="0" lvl="1"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Reportes de </a:t>
            </a:r>
            <a:r>
              <a:rPr kumimoji="0" lang="es-CO" sz="21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competitividad</a:t>
            </a:r>
          </a:p>
        </p:txBody>
      </p:sp>
      <p:sp>
        <p:nvSpPr>
          <p:cNvPr id="8"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9" name="CuadroTexto 8"/>
          <p:cNvSpPr txBox="1"/>
          <p:nvPr/>
        </p:nvSpPr>
        <p:spPr>
          <a:xfrm>
            <a:off x="251520" y="1397909"/>
            <a:ext cx="864096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Información para la Toma de Decisiones</a:t>
            </a:r>
          </a:p>
        </p:txBody>
      </p:sp>
    </p:spTree>
    <p:extLst>
      <p:ext uri="{BB962C8B-B14F-4D97-AF65-F5344CB8AC3E}">
        <p14:creationId xmlns:p14="http://schemas.microsoft.com/office/powerpoint/2010/main" val="507459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59312" y="1995949"/>
            <a:ext cx="8884688" cy="4167294"/>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Publicación del libro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«25 años de apertura económica en el Valle  del Cauca»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rgbClr val="595959"/>
                </a:solidFill>
                <a:effectLst/>
                <a:uLnTx/>
                <a:uFillTx/>
                <a:latin typeface="AmpleSoft-Regular" pitchFamily="50" charset="0"/>
                <a:ea typeface="Verdana" panose="020B0604030504040204" pitchFamily="34" charset="0"/>
                <a:cs typeface="Verdana" panose="020B0604030504040204" pitchFamily="34" charset="0"/>
              </a:rPr>
              <a:t>Lanzamiento virtual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Centro de Documentación Empresarial y de Competitividad</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Encuestas Ritmo Empresarial </a:t>
            </a:r>
          </a:p>
          <a:p>
            <a:pPr marL="342900" marR="0" lvl="0"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1</a:t>
            </a:r>
            <a:r>
              <a:rPr kumimoji="0" lang="es-CO" sz="36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presentación de los estudios de las dinámicas de emprendimiento e innovación al ecosistema y al menos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investigaciones de ecosistemas desarrolladas por aliados</a:t>
            </a:r>
          </a:p>
          <a:p>
            <a:pPr marL="0" marR="0" lvl="0" indent="0" defTabSz="914400" eaLnBrk="1" fontAlgn="auto" latinLnBrk="0" hangingPunct="1">
              <a:lnSpc>
                <a:spcPct val="80000"/>
              </a:lnSpc>
              <a:spcBef>
                <a:spcPts val="0"/>
              </a:spcBef>
              <a:spcAft>
                <a:spcPts val="0"/>
              </a:spcAft>
              <a:buClrTx/>
              <a:buSzTx/>
              <a:buFontTx/>
              <a:buNone/>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342900" marR="0" lvl="0" indent="-342900" defTabSz="914400" eaLnBrk="1" fontAlgn="auto" latinLnBrk="0" hangingPunct="1">
              <a:lnSpc>
                <a:spcPct val="8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Comisión Regional de Competitividad realizará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mapeo de  cadenas productivas de Turismo y BPO/TICs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proyecto con Confecámaras y CAF </a:t>
            </a:r>
            <a:endParaRPr kumimoji="0" lang="es-CO" sz="2400" b="0" i="0" u="none" strike="noStrike" kern="0" cap="none" spc="0" normalizeH="0" baseline="0" noProof="0" dirty="0">
              <a:ln>
                <a:noFill/>
              </a:ln>
              <a:solidFill>
                <a:srgbClr val="FF0000"/>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6"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CuadroTexto 9"/>
          <p:cNvSpPr txBox="1"/>
          <p:nvPr/>
        </p:nvSpPr>
        <p:spPr>
          <a:xfrm>
            <a:off x="251520" y="1397909"/>
            <a:ext cx="8640960" cy="590931"/>
          </a:xfrm>
          <a:prstGeom prst="rect">
            <a:avLst/>
          </a:prstGeom>
          <a:noFill/>
        </p:spPr>
        <p:txBody>
          <a:bodyPr wrap="square" rtlCol="0">
            <a:spAutoFit/>
          </a:bodyPr>
          <a:lstStyle/>
          <a:p>
            <a:pPr marL="0" marR="0" lvl="0" indent="0" defTabSz="457200" eaLnBrk="1" fontAlgn="auto" latinLnBrk="0" hangingPunct="1">
              <a:lnSpc>
                <a:spcPct val="90000"/>
              </a:lnSpc>
              <a:spcBef>
                <a:spcPct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Información para la Toma de Decisiones</a:t>
            </a:r>
          </a:p>
        </p:txBody>
      </p:sp>
    </p:spTree>
    <p:extLst>
      <p:ext uri="{BB962C8B-B14F-4D97-AF65-F5344CB8AC3E}">
        <p14:creationId xmlns:p14="http://schemas.microsoft.com/office/powerpoint/2010/main" val="109915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2" descr="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41" y="3193212"/>
            <a:ext cx="1687333" cy="950800"/>
          </a:xfrm>
          <a:prstGeom prst="rect">
            <a:avLst/>
          </a:prstGeom>
        </p:spPr>
      </p:pic>
      <p:pic>
        <p:nvPicPr>
          <p:cNvPr id="6" name="Imagen 4"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451" y="3251380"/>
            <a:ext cx="1679929" cy="892632"/>
          </a:xfrm>
          <a:prstGeom prst="rect">
            <a:avLst/>
          </a:prstGeom>
        </p:spPr>
      </p:pic>
      <p:pic>
        <p:nvPicPr>
          <p:cNvPr id="7" name="Imagen 5" desc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3426744"/>
            <a:ext cx="2393924" cy="483736"/>
          </a:xfrm>
          <a:prstGeom prst="rect">
            <a:avLst/>
          </a:prstGeom>
        </p:spPr>
      </p:pic>
      <p:pic>
        <p:nvPicPr>
          <p:cNvPr id="10" name="Imagen 8" desc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41" y="5067375"/>
            <a:ext cx="1123553" cy="808455"/>
          </a:xfrm>
          <a:prstGeom prst="rect">
            <a:avLst/>
          </a:prstGeom>
        </p:spPr>
      </p:pic>
      <p:pic>
        <p:nvPicPr>
          <p:cNvPr id="3074" name="Picture 2" descr="Resultado de imagen para valle del cauca burea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7" y="3068960"/>
            <a:ext cx="1478644" cy="147864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1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0078" y="4620960"/>
            <a:ext cx="1296000" cy="1296000"/>
          </a:xfrm>
          <a:prstGeom prst="rect">
            <a:avLst/>
          </a:prstGeom>
        </p:spPr>
      </p:pic>
      <p:sp>
        <p:nvSpPr>
          <p:cNvPr id="13"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5" name="CuadroTexto 14"/>
          <p:cNvSpPr txBox="1"/>
          <p:nvPr/>
        </p:nvSpPr>
        <p:spPr>
          <a:xfrm>
            <a:off x="251520" y="1397909"/>
            <a:ext cx="8640960"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3600" b="0" i="0" u="none" strike="noStrike" kern="0" cap="none" spc="0" normalizeH="0" baseline="0" noProof="0" dirty="0">
                <a:ln>
                  <a:noFill/>
                </a:ln>
                <a:solidFill>
                  <a:srgbClr val="7030A0"/>
                </a:solidFill>
                <a:effectLst/>
                <a:uLnTx/>
                <a:uFillTx/>
                <a:latin typeface="AmpleSoft-Regular" pitchFamily="50" charset="0"/>
                <a:ea typeface="Verdana" panose="020B0604030504040204" pitchFamily="34" charset="0"/>
                <a:cs typeface="Verdana" panose="020B0604030504040204" pitchFamily="34" charset="0"/>
              </a:rPr>
              <a:t>Invertimos en entidades </a:t>
            </a:r>
            <a:r>
              <a:rPr kumimoji="0" lang="es-CO" sz="2400" b="0" i="0" u="none" strike="noStrike" kern="0" cap="none" spc="0" normalizeH="0" baseline="0" noProof="0" dirty="0">
                <a:ln>
                  <a:noFill/>
                </a:ln>
                <a:solidFill>
                  <a:srgbClr val="7030A0"/>
                </a:solidFill>
                <a:effectLst/>
                <a:uLnTx/>
                <a:uFillTx/>
                <a:latin typeface="AmpleSoft-Regular" pitchFamily="50" charset="0"/>
                <a:ea typeface="Verdana" panose="020B0604030504040204" pitchFamily="34" charset="0"/>
                <a:cs typeface="Verdana" panose="020B0604030504040204" pitchFamily="34" charset="0"/>
              </a:rPr>
              <a:t>que promueven el desarrollo económico y empresarial de la región y el país </a:t>
            </a:r>
          </a:p>
        </p:txBody>
      </p:sp>
      <p:sp>
        <p:nvSpPr>
          <p:cNvPr id="2" name="AutoShape 2" descr="Resultado de imagen para yumbo como vamos"/>
          <p:cNvSpPr>
            <a:spLocks noChangeAspect="1" noChangeArrowheads="1"/>
          </p:cNvSpPr>
          <p:nvPr/>
        </p:nvSpPr>
        <p:spPr bwMode="auto">
          <a:xfrm>
            <a:off x="4419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3" name="Imagen 2"/>
          <p:cNvPicPr>
            <a:picLocks noChangeAspect="1"/>
          </p:cNvPicPr>
          <p:nvPr/>
        </p:nvPicPr>
        <p:blipFill>
          <a:blip r:embed="rId8"/>
          <a:stretch>
            <a:fillRect/>
          </a:stretch>
        </p:blipFill>
        <p:spPr>
          <a:xfrm>
            <a:off x="1972524" y="5733256"/>
            <a:ext cx="2180250" cy="684000"/>
          </a:xfrm>
          <a:prstGeom prst="rect">
            <a:avLst/>
          </a:prstGeom>
        </p:spPr>
      </p:pic>
      <p:sp>
        <p:nvSpPr>
          <p:cNvPr id="4" name="AutoShape 4" descr="Resultado de imagen para cali como vamos"/>
          <p:cNvSpPr>
            <a:spLocks noChangeAspect="1" noChangeArrowheads="1"/>
          </p:cNvSpPr>
          <p:nvPr/>
        </p:nvSpPr>
        <p:spPr bwMode="auto">
          <a:xfrm>
            <a:off x="4572000" y="34290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Text" lastClr="000000"/>
              </a:solidFill>
              <a:effectLst/>
              <a:uLnTx/>
              <a:uFillTx/>
            </a:endParaRPr>
          </a:p>
        </p:txBody>
      </p:sp>
      <p:pic>
        <p:nvPicPr>
          <p:cNvPr id="8" name="Imagen 7"/>
          <p:cNvPicPr>
            <a:picLocks noChangeAspect="1"/>
          </p:cNvPicPr>
          <p:nvPr/>
        </p:nvPicPr>
        <p:blipFill>
          <a:blip r:embed="rId9"/>
          <a:stretch>
            <a:fillRect/>
          </a:stretch>
        </p:blipFill>
        <p:spPr>
          <a:xfrm>
            <a:off x="1848591" y="4681628"/>
            <a:ext cx="2507386" cy="936000"/>
          </a:xfrm>
          <a:prstGeom prst="rect">
            <a:avLst/>
          </a:prstGeom>
        </p:spPr>
      </p:pic>
      <p:pic>
        <p:nvPicPr>
          <p:cNvPr id="16" name="Imagen 15"/>
          <p:cNvPicPr>
            <a:picLocks noChangeAspect="1"/>
          </p:cNvPicPr>
          <p:nvPr/>
        </p:nvPicPr>
        <p:blipFill>
          <a:blip r:embed="rId10"/>
          <a:stretch>
            <a:fillRect/>
          </a:stretch>
        </p:blipFill>
        <p:spPr>
          <a:xfrm>
            <a:off x="5148821" y="4706411"/>
            <a:ext cx="1371600" cy="1143000"/>
          </a:xfrm>
          <a:prstGeom prst="rect">
            <a:avLst/>
          </a:prstGeom>
        </p:spPr>
      </p:pic>
    </p:spTree>
    <p:extLst>
      <p:ext uri="{BB962C8B-B14F-4D97-AF65-F5344CB8AC3E}">
        <p14:creationId xmlns:p14="http://schemas.microsoft.com/office/powerpoint/2010/main" val="3731028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3"/>
          <p:cNvSpPr txBox="1"/>
          <p:nvPr/>
        </p:nvSpPr>
        <p:spPr>
          <a:xfrm>
            <a:off x="238298" y="3140968"/>
            <a:ext cx="8590392" cy="3169899"/>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700 docentes de IEO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 competencias fortalecidas para el mejoramiento de sus prácticas de aula en matemáticas, ciencias naturales y lenguaje</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3.000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estudiantes con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capacidades fortalecidas</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encaminadas al desarrollo de mentalidad de emprendimiento e innovación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Egresados de las IEO con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competencias en bilingüismo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y conexiones laborales establecidas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Bloque regional y congresistas del Valle del Cauca extendido al Pacífico generando consensos en prioridades de la Región</a:t>
            </a:r>
          </a:p>
        </p:txBody>
      </p:sp>
      <p:sp>
        <p:nvSpPr>
          <p:cNvPr id="13" name="CuadroTexto 4"/>
          <p:cNvSpPr txBox="1"/>
          <p:nvPr/>
        </p:nvSpPr>
        <p:spPr>
          <a:xfrm>
            <a:off x="245664" y="1417266"/>
            <a:ext cx="8583026" cy="600164"/>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Viabilizamos proyectos estratégicos</a:t>
            </a:r>
          </a:p>
        </p:txBody>
      </p:sp>
      <p:pic>
        <p:nvPicPr>
          <p:cNvPr id="6" name="Imagen 3" descr="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494" y="2242535"/>
            <a:ext cx="2256771" cy="902088"/>
          </a:xfrm>
          <a:prstGeom prst="rect">
            <a:avLst/>
          </a:prstGeom>
        </p:spPr>
      </p:pic>
      <p:pic>
        <p:nvPicPr>
          <p:cNvPr id="8" name="Imagen 5" descr="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492" y="2242690"/>
            <a:ext cx="2464596" cy="970286"/>
          </a:xfrm>
          <a:prstGeom prst="rect">
            <a:avLst/>
          </a:prstGeom>
        </p:spPr>
      </p:pic>
      <p:sp>
        <p:nvSpPr>
          <p:cNvPr id="7" name="Rectangle 6"/>
          <p:cNvSpPr txBox="1">
            <a:spLocks noChangeArrowheads="1"/>
          </p:cNvSpPr>
          <p:nvPr/>
        </p:nvSpPr>
        <p:spPr>
          <a:xfrm>
            <a:off x="0" y="362039"/>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416880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251520" y="1268760"/>
            <a:ext cx="8640960" cy="2862322"/>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3600" b="1" i="0" u="none" strike="noStrike" kern="120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AGENDA</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Nuestro compromiso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Conocemos a las empresas y su entorno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Nuestras metas para 2017</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Nos fortalecemos para ser mejores</a:t>
            </a: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p:txBody>
      </p:sp>
      <p:sp>
        <p:nvSpPr>
          <p:cNvPr id="4"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213106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4"/>
          <p:cNvSpPr txBox="1"/>
          <p:nvPr/>
        </p:nvSpPr>
        <p:spPr>
          <a:xfrm>
            <a:off x="245663" y="1417266"/>
            <a:ext cx="8662973" cy="1089529"/>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Tecnología, procesos y servicios administrativos</a:t>
            </a:r>
          </a:p>
        </p:txBody>
      </p:sp>
      <p:sp>
        <p:nvSpPr>
          <p:cNvPr id="9" name="8 CuadroTexto"/>
          <p:cNvSpPr txBox="1"/>
          <p:nvPr/>
        </p:nvSpPr>
        <p:spPr>
          <a:xfrm>
            <a:off x="233545" y="2468031"/>
            <a:ext cx="86493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Invertimos en el fortalecimiento de nuestra infraestructura</a:t>
            </a:r>
          </a:p>
        </p:txBody>
      </p:sp>
      <p:sp>
        <p:nvSpPr>
          <p:cNvPr id="12" name="11 CuadroTexto"/>
          <p:cNvSpPr txBox="1"/>
          <p:nvPr/>
        </p:nvSpPr>
        <p:spPr>
          <a:xfrm>
            <a:off x="251520" y="3068230"/>
            <a:ext cx="8649325" cy="156966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Plan de virtualización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servicios para clientes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Fortalecimiento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infraestructura tecnológica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Automatización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procesos internos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Plan de gestión documental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implementado</a:t>
            </a:r>
          </a:p>
        </p:txBody>
      </p:sp>
      <p:sp>
        <p:nvSpPr>
          <p:cNvPr id="14" name="13 CuadroTexto"/>
          <p:cNvSpPr txBox="1"/>
          <p:nvPr/>
        </p:nvSpPr>
        <p:spPr>
          <a:xfrm>
            <a:off x="273534" y="4843026"/>
            <a:ext cx="8649325" cy="1754326"/>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Remodelación</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sede Yumbo</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Contratación interventoría</a:t>
            </a:r>
          </a:p>
          <a:p>
            <a:pPr marL="13716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Arrendamiento temporal para el funcionamiento de la Sede </a:t>
            </a:r>
          </a:p>
          <a:p>
            <a:pPr marL="457200" marR="0" lvl="2"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Retoma de la planta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telefonía IP</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7"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88241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251520" y="1268760"/>
            <a:ext cx="8640960" cy="2862322"/>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AGENDA</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Nuestro compromiso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Conocemos a las empresas y su entorno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para 2017</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Nos fortalecemos para ser mejores</a:t>
            </a: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p:txBody>
      </p:sp>
      <p:sp>
        <p:nvSpPr>
          <p:cNvPr id="3" name="Rectangle 6"/>
          <p:cNvSpPr txBox="1">
            <a:spLocks noChangeArrowheads="1"/>
          </p:cNvSpPr>
          <p:nvPr/>
        </p:nvSpPr>
        <p:spPr>
          <a:xfrm>
            <a:off x="0" y="318218"/>
            <a:ext cx="9144000" cy="480131"/>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48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2091638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59312" y="3037016"/>
            <a:ext cx="8649325" cy="341632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programa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Competencias</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desarrollado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Desarrollo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coaching</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para jefes, gerentes y directivos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programa para el mejoramiento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competencias corporativas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Evaluación de desempeño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para el 100% de los cargos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trabajo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Cultura Deseada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actividad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trabajo en equipo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para el</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grupo directivo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encuesta de</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riesgo psicosocial </a:t>
            </a: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aplicada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trabajo diseñado con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la Caja de Compensación</a:t>
            </a:r>
          </a:p>
        </p:txBody>
      </p:sp>
      <p:sp>
        <p:nvSpPr>
          <p:cNvPr id="6" name="CuadroTexto 4"/>
          <p:cNvSpPr txBox="1"/>
          <p:nvPr/>
        </p:nvSpPr>
        <p:spPr>
          <a:xfrm>
            <a:off x="245663" y="1417266"/>
            <a:ext cx="8662973" cy="590931"/>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Gestión humana</a:t>
            </a:r>
          </a:p>
        </p:txBody>
      </p:sp>
      <p:sp>
        <p:nvSpPr>
          <p:cNvPr id="8" name="7 CuadroTexto"/>
          <p:cNvSpPr txBox="1"/>
          <p:nvPr/>
        </p:nvSpPr>
        <p:spPr>
          <a:xfrm>
            <a:off x="259312" y="1995949"/>
            <a:ext cx="864932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Invertimos en el desarrollo y la capacitación de nuestro talento humano</a:t>
            </a:r>
          </a:p>
        </p:txBody>
      </p:sp>
      <p:sp>
        <p:nvSpPr>
          <p:cNvPr id="9"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104088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p:cNvSpPr txBox="1"/>
          <p:nvPr/>
        </p:nvSpPr>
        <p:spPr>
          <a:xfrm>
            <a:off x="245663" y="1417266"/>
            <a:ext cx="8662973" cy="590931"/>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Planeación corporativa</a:t>
            </a:r>
          </a:p>
        </p:txBody>
      </p:sp>
      <p:sp>
        <p:nvSpPr>
          <p:cNvPr id="7" name="6 CuadroTexto"/>
          <p:cNvSpPr txBox="1"/>
          <p:nvPr/>
        </p:nvSpPr>
        <p:spPr>
          <a:xfrm>
            <a:off x="259312" y="1995949"/>
            <a:ext cx="86493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Realizamos seguimiento a nuestra Estrategia y Plan de Acción</a:t>
            </a:r>
          </a:p>
        </p:txBody>
      </p:sp>
      <p:sp>
        <p:nvSpPr>
          <p:cNvPr id="9" name="CuadroTexto 3"/>
          <p:cNvSpPr txBox="1"/>
          <p:nvPr/>
        </p:nvSpPr>
        <p:spPr>
          <a:xfrm>
            <a:off x="217192" y="3068960"/>
            <a:ext cx="8387256" cy="2708234"/>
          </a:xfrm>
          <a:prstGeom prst="rect">
            <a:avLst/>
          </a:prstGeom>
          <a:noFill/>
        </p:spPr>
        <p:txBody>
          <a:bodyPr wrap="square" lIns="121722" tIns="60861" rIns="121722" bIns="60861" rtlCol="0">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Informe de Gestión 2016</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24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de seguimiento al Plan de Acción </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Informe de satisfacción de clientes</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Comunicación y difusión </a:t>
            </a:r>
            <a:r>
              <a:rPr kumimoji="0" lang="es-CO" sz="24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avance en los indicadores del Plan de Acción de las Unidades Corporativas y Competitivas</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Acción 2018 </a:t>
            </a:r>
            <a:endParaRPr kumimoji="0" lang="es-CO" sz="24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8"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4224000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4"/>
          <p:cNvSpPr txBox="1"/>
          <p:nvPr/>
        </p:nvSpPr>
        <p:spPr>
          <a:xfrm>
            <a:off x="245663" y="1417266"/>
            <a:ext cx="8662973" cy="590931"/>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Comunicación corporativa</a:t>
            </a:r>
          </a:p>
        </p:txBody>
      </p:sp>
      <p:sp>
        <p:nvSpPr>
          <p:cNvPr id="7" name="6 CuadroTexto"/>
          <p:cNvSpPr txBox="1"/>
          <p:nvPr/>
        </p:nvSpPr>
        <p:spPr>
          <a:xfrm>
            <a:off x="259312" y="1995949"/>
            <a:ext cx="864932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Contribuimos al fortalecimiento de la reputación y la buena imagen de la entidad</a:t>
            </a:r>
          </a:p>
        </p:txBody>
      </p:sp>
      <p:sp>
        <p:nvSpPr>
          <p:cNvPr id="10" name="9 CuadroTexto"/>
          <p:cNvSpPr txBox="1"/>
          <p:nvPr/>
        </p:nvSpPr>
        <p:spPr>
          <a:xfrm>
            <a:off x="251520" y="3068960"/>
            <a:ext cx="8649325" cy="3170099"/>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Acción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cierre de brechas del Estudio de Reputación</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Monitoreo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medios de comunicación</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Estrategia de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posicionamiento nacional y regional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entidad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Diseño e impresión del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Informe de Gestión 2016</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Encuesta de satisfacción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revista Acción</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Estrategia de posicionamiento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y gestión de nuestro ecosistema digital.</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Realización del archivo fotográfico histórico de la entidad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Producción de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material pedagógico</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para los públicos de interés a divulgarse en los medios de comunicación de la CCC.</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Gestión del Plan de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pauta en medios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Comunicación de la CCC.</a:t>
            </a:r>
          </a:p>
        </p:txBody>
      </p:sp>
      <p:sp>
        <p:nvSpPr>
          <p:cNvPr id="8"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244980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251520" y="5294818"/>
            <a:ext cx="8649325" cy="144655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$ 2.782 millones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facturación de productos útiles y pertinentes para el crecimiento de las empresas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33%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 cotizado se convierte en cierre de ventas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Identificar las </a:t>
            </a: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cuentas claves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USN </a:t>
            </a:r>
          </a:p>
        </p:txBody>
      </p:sp>
      <p:sp>
        <p:nvSpPr>
          <p:cNvPr id="9" name="CuadroTexto 4"/>
          <p:cNvSpPr txBox="1"/>
          <p:nvPr/>
        </p:nvSpPr>
        <p:spPr>
          <a:xfrm>
            <a:off x="245663" y="1417266"/>
            <a:ext cx="8662973" cy="590931"/>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Mercadeo y Comercial</a:t>
            </a:r>
          </a:p>
        </p:txBody>
      </p:sp>
      <p:sp>
        <p:nvSpPr>
          <p:cNvPr id="11" name="10 CuadroTexto"/>
          <p:cNvSpPr txBox="1"/>
          <p:nvPr/>
        </p:nvSpPr>
        <p:spPr>
          <a:xfrm>
            <a:off x="259312" y="1995949"/>
            <a:ext cx="864932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Planeamos el desarrollo de eventos, realizamos mercadeo promocional y contribuimos a la generación </a:t>
            </a:r>
          </a:p>
        </p:txBody>
      </p:sp>
      <p:sp>
        <p:nvSpPr>
          <p:cNvPr id="12" name="11 CuadroTexto"/>
          <p:cNvSpPr txBox="1"/>
          <p:nvPr/>
        </p:nvSpPr>
        <p:spPr>
          <a:xfrm>
            <a:off x="251520" y="3068960"/>
            <a:ext cx="8649325" cy="2123658"/>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asistentes a los eventos se convierten en prospectos efectivos para diferentes servicios y programas de la Cámara de Comercio de Cali</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satisfacción del cliente interno  y externos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2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público objetivo de las campañas se convierten en prospectos efectivos para los diferentes servicios y productos</a:t>
            </a:r>
            <a:endParaRPr kumimoji="0" lang="es-CO" sz="22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7"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484335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45663" y="1417266"/>
            <a:ext cx="8662973" cy="590931"/>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Aseguramiento corporativo</a:t>
            </a:r>
          </a:p>
        </p:txBody>
      </p:sp>
      <p:sp>
        <p:nvSpPr>
          <p:cNvPr id="7" name="6 CuadroTexto"/>
          <p:cNvSpPr txBox="1"/>
          <p:nvPr/>
        </p:nvSpPr>
        <p:spPr>
          <a:xfrm>
            <a:off x="259312" y="1995949"/>
            <a:ext cx="8649325" cy="757130"/>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Fortalecemos el sistema de Control Interno para el cumplimiento de la estrategia Corporativa</a:t>
            </a:r>
          </a:p>
        </p:txBody>
      </p:sp>
      <p:sp>
        <p:nvSpPr>
          <p:cNvPr id="10" name="9 CuadroTexto"/>
          <p:cNvSpPr txBox="1"/>
          <p:nvPr/>
        </p:nvSpPr>
        <p:spPr>
          <a:xfrm>
            <a:off x="243155" y="2708920"/>
            <a:ext cx="8649325" cy="36009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DD005E"/>
              </a:buClr>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Sistema de Gestión de Riegos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Mapas de riesgos actualizados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a:t>
            </a:r>
            <a:r>
              <a:rPr kumimoji="0" lang="es-CO" sz="16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riesgos inadmisibles e importantes priorizados son gestionados a nivel inferior de criticidad </a:t>
            </a:r>
          </a:p>
          <a:p>
            <a:pPr marL="0" marR="0" lvl="0" indent="0" defTabSz="914400" eaLnBrk="1" fontAlgn="auto" latinLnBrk="0" hangingPunct="1">
              <a:lnSpc>
                <a:spcPct val="100000"/>
              </a:lnSpc>
              <a:spcBef>
                <a:spcPts val="0"/>
              </a:spcBef>
              <a:spcAft>
                <a:spcPts val="0"/>
              </a:spcAft>
              <a:buClr>
                <a:srgbClr val="DD005E"/>
              </a:buClr>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Sistema de Gestión de seguridad de la información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riesgos de seguridad de la información inaceptable e importantes priorizados son gestionados a nivel inferior de criticidad</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pruebas de ethical hacking realizadas a procesos críticos </a:t>
            </a: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Estrategia de comunicación y sensibilización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definida e implementada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controles tecnológicos implementados para mitigar riesgos de seguridad de la información </a:t>
            </a:r>
          </a:p>
        </p:txBody>
      </p:sp>
      <p:sp>
        <p:nvSpPr>
          <p:cNvPr id="6"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234599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243155" y="2708920"/>
            <a:ext cx="8649325" cy="32008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DD005E"/>
              </a:buClr>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Continuidad de Negocio: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prueba técnica realizada al plan de continuidad de negocio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prueba funcional realizada al plan de continuidad de negocio</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Actualización</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del Plan de Continuidad de Negocio</a:t>
            </a:r>
          </a:p>
          <a:p>
            <a:pPr marL="0" marR="0" lvl="0" indent="0" defTabSz="914400" eaLnBrk="1" fontAlgn="auto" latinLnBrk="0" hangingPunct="1">
              <a:lnSpc>
                <a:spcPct val="100000"/>
              </a:lnSpc>
              <a:spcBef>
                <a:spcPts val="0"/>
              </a:spcBef>
              <a:spcAft>
                <a:spcPts val="0"/>
              </a:spcAft>
              <a:buClr>
                <a:srgbClr val="DD005E"/>
              </a:buClr>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Fortalecimiento del ambiente de control</a:t>
            </a:r>
          </a:p>
          <a:p>
            <a:pPr marL="342900" marR="0" lvl="0" indent="-342900" defTabSz="914400" eaLnBrk="1" fontAlgn="auto" latinLnBrk="0" hangingPunct="1">
              <a:lnSpc>
                <a:spcPct val="100000"/>
              </a:lnSpc>
              <a:spcBef>
                <a:spcPts val="0"/>
              </a:spcBef>
              <a:spcAft>
                <a:spcPts val="0"/>
              </a:spcAft>
              <a:buClr>
                <a:srgbClr val="DD005E"/>
              </a:buClr>
              <a:buSzTx/>
              <a:buFont typeface="Arial" panose="020B0604020202020204"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Línea ética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implementada</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Capacitación en temas de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lavado de activos y financiación del terrorismo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procesos y cargo críticos de la entidad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Matriz de riesgo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diseñada sobre lavado de activos y financiación del terrorismo</a:t>
            </a:r>
          </a:p>
        </p:txBody>
      </p:sp>
      <p:sp>
        <p:nvSpPr>
          <p:cNvPr id="6" name="CuadroTexto 5"/>
          <p:cNvSpPr txBox="1"/>
          <p:nvPr/>
        </p:nvSpPr>
        <p:spPr>
          <a:xfrm>
            <a:off x="245663" y="1417266"/>
            <a:ext cx="8662973" cy="590931"/>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36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Aseguramiento corporativo</a:t>
            </a:r>
          </a:p>
        </p:txBody>
      </p:sp>
      <p:sp>
        <p:nvSpPr>
          <p:cNvPr id="9" name="6 CuadroTexto"/>
          <p:cNvSpPr txBox="1"/>
          <p:nvPr/>
        </p:nvSpPr>
        <p:spPr>
          <a:xfrm>
            <a:off x="259312" y="1995949"/>
            <a:ext cx="8649325" cy="757130"/>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Fortalecemos el sistema de Control Interno para el cumplimiento de la estrategia Corporativa</a:t>
            </a:r>
          </a:p>
        </p:txBody>
      </p:sp>
      <p:sp>
        <p:nvSpPr>
          <p:cNvPr id="10"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 Desarrollo Corporativo</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975940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002.png"/>
          <p:cNvPicPr>
            <a:picLocks noChangeAspect="1"/>
          </p:cNvPicPr>
          <p:nvPr/>
        </p:nvPicPr>
        <p:blipFill rotWithShape="1">
          <a:blip r:embed="rId2">
            <a:extLst>
              <a:ext uri="{28A0092B-C50C-407E-A947-70E740481C1C}">
                <a14:useLocalDpi xmlns:a14="http://schemas.microsoft.com/office/drawing/2010/main" val="0"/>
              </a:ext>
            </a:extLst>
          </a:blip>
          <a:srcRect r="4494"/>
          <a:stretch/>
        </p:blipFill>
        <p:spPr>
          <a:xfrm>
            <a:off x="777286" y="2190282"/>
            <a:ext cx="6347915" cy="2166760"/>
          </a:xfrm>
          <a:prstGeom prst="rect">
            <a:avLst/>
          </a:prstGeom>
        </p:spPr>
      </p:pic>
      <p:pic>
        <p:nvPicPr>
          <p:cNvPr id="4" name="Imagen 3" descr="c2_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198" y="501430"/>
            <a:ext cx="3799803" cy="940451"/>
          </a:xfrm>
          <a:prstGeom prst="rect">
            <a:avLst/>
          </a:prstGeom>
        </p:spPr>
      </p:pic>
      <p:pic>
        <p:nvPicPr>
          <p:cNvPr id="3" name="Imagen 2" desc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656" y="2500555"/>
            <a:ext cx="5628222" cy="1585133"/>
          </a:xfrm>
          <a:prstGeom prst="rect">
            <a:avLst/>
          </a:prstGeom>
        </p:spPr>
      </p:pic>
      <p:pic>
        <p:nvPicPr>
          <p:cNvPr id="6" name="Imagen 5" descr="d2_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0" y="4357044"/>
            <a:ext cx="5080000" cy="161925"/>
          </a:xfrm>
          <a:prstGeom prst="rect">
            <a:avLst/>
          </a:prstGeom>
        </p:spPr>
      </p:pic>
    </p:spTree>
    <p:extLst>
      <p:ext uri="{BB962C8B-B14F-4D97-AF65-F5344CB8AC3E}">
        <p14:creationId xmlns:p14="http://schemas.microsoft.com/office/powerpoint/2010/main" val="26157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txBox="1">
            <a:spLocks noChangeArrowheads="1"/>
          </p:cNvSpPr>
          <p:nvPr/>
        </p:nvSpPr>
        <p:spPr>
          <a:xfrm>
            <a:off x="216090" y="2305541"/>
            <a:ext cx="8460200" cy="1588127"/>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54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Plan de acción 2017</a:t>
            </a:r>
          </a:p>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54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(Detalle)</a:t>
            </a:r>
          </a:p>
        </p:txBody>
      </p:sp>
    </p:spTree>
    <p:extLst>
      <p:ext uri="{BB962C8B-B14F-4D97-AF65-F5344CB8AC3E}">
        <p14:creationId xmlns:p14="http://schemas.microsoft.com/office/powerpoint/2010/main" val="3041851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1754326"/>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p:txBody>
      </p:sp>
    </p:spTree>
    <p:extLst>
      <p:ext uri="{BB962C8B-B14F-4D97-AF65-F5344CB8AC3E}">
        <p14:creationId xmlns:p14="http://schemas.microsoft.com/office/powerpoint/2010/main" val="3904374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9823" y="1997861"/>
            <a:ext cx="8649325" cy="3693319"/>
          </a:xfrm>
          <a:prstGeom prst="rect">
            <a:avLst/>
          </a:prstGeom>
          <a:noFill/>
        </p:spPr>
        <p:txBody>
          <a:bodyPr wrap="square" rtlCol="0">
            <a:spAutoFit/>
          </a:bodyPr>
          <a:lstStyle/>
          <a:p>
            <a:pPr marL="514350" marR="0" lvl="0" indent="-514350" defTabSz="914400" eaLnBrk="1" fontAlgn="auto" latinLnBrk="0" hangingPunct="1">
              <a:lnSpc>
                <a:spcPct val="90000"/>
              </a:lnSpc>
              <a:spcBef>
                <a:spcPts val="0"/>
              </a:spcBef>
              <a:spcAft>
                <a:spcPts val="0"/>
              </a:spcAft>
              <a:buClrTx/>
              <a:buSzTx/>
              <a:buFont typeface="+mj-lt"/>
              <a:buAutoNum type="arabicPeriod"/>
              <a:tabLst/>
              <a:defRPr/>
            </a:pPr>
            <a:endParaRPr kumimoji="0" 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Formalización Focalizada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Estrategia de formalización focalizada implementada en 2016 con un aumento de al menos 5% en el número de empresas registradas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Renovación y Fidelización</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Sostenibilidad y  crecimiento de la base de los empresarios renovados con un programa de fidelización apalancado en el portafolio de servicios y programas de la Cámara de Comercio de Cali</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3. Operación de Registros Públicos</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Contribuir al fortalecimiento financiero de la Cámara de Comercio de Cali con eficiencia operativa en las actividades de Registros Públicos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endParaRPr>
          </a:p>
        </p:txBody>
      </p:sp>
      <p:sp>
        <p:nvSpPr>
          <p:cNvPr id="6" name="5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290240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251520" y="1268760"/>
            <a:ext cx="8640960" cy="2862322"/>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3600" b="1" i="0" u="none" strike="noStrike" kern="120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AGENDA</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Nuestro compromiso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Conocemos a las empresas y su entorno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Nuestras metas para 2017</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Nos fortalecemos para ser mejores</a:t>
            </a:r>
            <a:endParaRPr kumimoji="0" lang="es-ES" altLang="es-CO" sz="3600" b="1"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endParaRPr>
          </a:p>
        </p:txBody>
      </p:sp>
      <p:sp>
        <p:nvSpPr>
          <p:cNvPr id="3" name="Rectangle 6"/>
          <p:cNvSpPr txBox="1">
            <a:spLocks noChangeArrowheads="1"/>
          </p:cNvSpPr>
          <p:nvPr/>
        </p:nvSpPr>
        <p:spPr>
          <a:xfrm>
            <a:off x="0" y="318218"/>
            <a:ext cx="9144000" cy="480131"/>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48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068764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2" name="11 Rectángulo"/>
          <p:cNvSpPr/>
          <p:nvPr/>
        </p:nvSpPr>
        <p:spPr>
          <a:xfrm>
            <a:off x="3086448" y="1379638"/>
            <a:ext cx="301608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Formalización Focalizada</a:t>
            </a:r>
          </a:p>
        </p:txBody>
      </p:sp>
      <p:sp>
        <p:nvSpPr>
          <p:cNvPr id="13" name="CuadroTexto 3"/>
          <p:cNvSpPr txBox="1"/>
          <p:nvPr/>
        </p:nvSpPr>
        <p:spPr>
          <a:xfrm>
            <a:off x="362606" y="2327896"/>
            <a:ext cx="8387256" cy="31083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350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formalizadas dentro de las 6 apuestas productivas (IC) identificados por la Cámara de Comercio de Cali</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570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formalizadas con potencial de crecimiento en otras dinámicas empresariales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t>
            </a:r>
          </a:p>
        </p:txBody>
      </p:sp>
      <p:sp>
        <p:nvSpPr>
          <p:cNvPr id="8" name="7 Rectángulo redondeado"/>
          <p:cNvSpPr/>
          <p:nvPr/>
        </p:nvSpPr>
        <p:spPr>
          <a:xfrm>
            <a:off x="362606" y="1887615"/>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Formalización Focalizada</a:t>
            </a:r>
          </a:p>
        </p:txBody>
      </p:sp>
    </p:spTree>
    <p:extLst>
      <p:ext uri="{BB962C8B-B14F-4D97-AF65-F5344CB8AC3E}">
        <p14:creationId xmlns:p14="http://schemas.microsoft.com/office/powerpoint/2010/main" val="2140327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2708234"/>
          </a:xfrm>
          <a:prstGeom prst="rect">
            <a:avLst/>
          </a:prstGeom>
          <a:noFill/>
        </p:spPr>
        <p:txBody>
          <a:bodyPr wrap="square" lIns="121722" tIns="60861" rIns="121722" bIns="60861"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rgbClr val="0039AC"/>
                </a:solidFill>
                <a:effectLst/>
                <a:uLnTx/>
                <a:uFillTx/>
                <a:latin typeface="AmpleSoft-Regular" pitchFamily="50" charset="0"/>
                <a:ea typeface="Verdana" panose="020B0604030504040204" pitchFamily="34" charset="0"/>
                <a:cs typeface="Verdana" panose="020B0604030504040204" pitchFamily="34" charset="0"/>
              </a:rPr>
              <a:t>11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Encuentros con grupos de interés:</a:t>
            </a:r>
          </a:p>
          <a:p>
            <a:pPr marL="0" marR="0" lvl="1" indent="-457200" algn="just"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a:t>
            </a:r>
            <a:r>
              <a:rPr kumimoji="0" lang="es-CO" sz="2800" b="1" i="0" u="none" strike="noStrike" kern="0" cap="none" spc="0" normalizeH="0" baseline="0" noProof="0" dirty="0">
                <a:ln>
                  <a:noFill/>
                </a:ln>
                <a:solidFill>
                  <a:srgbClr val="02B2B0"/>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Martes del Aliado</a:t>
            </a:r>
          </a:p>
          <a:p>
            <a:pPr marL="0" marR="0" lvl="1" indent="-457200" algn="just"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a:t>
            </a:r>
            <a:r>
              <a:rPr kumimoji="0" lang="es-CO" sz="2800" b="1" i="0" u="none" strike="noStrike" kern="0" cap="none" spc="0" normalizeH="0" baseline="0" noProof="0" dirty="0">
                <a:ln>
                  <a:noFill/>
                </a:ln>
                <a:solidFill>
                  <a:srgbClr val="02B2B0"/>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Foros </a:t>
            </a:r>
            <a:r>
              <a:rPr kumimoji="0" lang="es-CO" sz="18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EnRed</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0" marR="0" lvl="1" indent="-457200" algn="just"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a:t>
            </a:r>
            <a:r>
              <a:rPr kumimoji="0" lang="es-CO" sz="2800" b="1" i="0" u="none" strike="noStrike" kern="0" cap="none" spc="0" normalizeH="0" baseline="0" noProof="0" dirty="0">
                <a:ln>
                  <a:noFill/>
                </a:ln>
                <a:solidFill>
                  <a:srgbClr val="02B2B0"/>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Seminario actualización Contadores</a:t>
            </a:r>
          </a:p>
          <a:p>
            <a:pPr marL="0" marR="0" lvl="1" indent="-457200" algn="just"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a:t>
            </a:r>
            <a:r>
              <a:rPr kumimoji="0" lang="es-CO" sz="2800" b="1" i="0" u="none" strike="noStrike" kern="0" cap="none" spc="0" normalizeH="0" baseline="0" noProof="0" dirty="0">
                <a:ln>
                  <a:noFill/>
                </a:ln>
                <a:solidFill>
                  <a:srgbClr val="02B2B0"/>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Conferencias de Registros Públicos</a:t>
            </a:r>
          </a:p>
          <a:p>
            <a:pPr marL="0" marR="0" lvl="1" indent="-457200" algn="just"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a:t>
            </a:r>
            <a:r>
              <a:rPr kumimoji="0" lang="es-CO" sz="2000" b="0" i="0" u="none" strike="noStrike" kern="0" cap="none" spc="0" normalizeH="0" baseline="0" noProof="0" dirty="0">
                <a:ln>
                  <a:noFill/>
                </a:ln>
                <a:solidFill>
                  <a:prstClr val="white">
                    <a:lumMod val="50000"/>
                  </a:prstClr>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Congreso de Gestión Gerencial y Normatividad</a:t>
            </a:r>
          </a:p>
        </p:txBody>
      </p:sp>
      <p:sp>
        <p:nvSpPr>
          <p:cNvPr id="11" name="10 Rectángulo"/>
          <p:cNvSpPr/>
          <p:nvPr/>
        </p:nvSpPr>
        <p:spPr>
          <a:xfrm>
            <a:off x="3029513" y="1379638"/>
            <a:ext cx="312995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Renovación y Fidelización</a:t>
            </a:r>
          </a:p>
        </p:txBody>
      </p:sp>
      <p:sp>
        <p:nvSpPr>
          <p:cNvPr id="12"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5 Rectángulo redondeado"/>
          <p:cNvSpPr/>
          <p:nvPr/>
        </p:nvSpPr>
        <p:spPr>
          <a:xfrm>
            <a:off x="362606" y="1887615"/>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Encuentros con grupos de interés</a:t>
            </a:r>
          </a:p>
        </p:txBody>
      </p:sp>
    </p:spTree>
    <p:extLst>
      <p:ext uri="{BB962C8B-B14F-4D97-AF65-F5344CB8AC3E}">
        <p14:creationId xmlns:p14="http://schemas.microsoft.com/office/powerpoint/2010/main" val="2516202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7421" y="2133219"/>
            <a:ext cx="8572441" cy="258512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en el número de empresas renovadas al 31 de marzo de 2017 frente a 2016</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en el número de empresas constituidas frente a 2014</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salidas de Cámara Móvil a sus áreas de influencia          (</a:t>
            </a:r>
            <a:r>
              <a:rPr kumimoji="0" lang="es-CO" sz="16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Dagua</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La Cumbre, </a:t>
            </a:r>
            <a:r>
              <a:rPr kumimoji="0" lang="es-CO" sz="16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Vijes</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y Cali)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Estrategia de renovación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realizada en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centros comerciales (Único, Chipichape, 14 Valle del Lili y </a:t>
            </a:r>
            <a:r>
              <a:rPr kumimoji="0" lang="es-CO" sz="16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Cosmocentro</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3029513" y="1379638"/>
            <a:ext cx="312995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Renovación y Fidelización</a:t>
            </a:r>
          </a:p>
        </p:txBody>
      </p:sp>
      <p:sp>
        <p:nvSpPr>
          <p:cNvPr id="12"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CuadroTexto 3"/>
          <p:cNvSpPr txBox="1"/>
          <p:nvPr/>
        </p:nvSpPr>
        <p:spPr>
          <a:xfrm>
            <a:off x="362606" y="5180328"/>
            <a:ext cx="8387256" cy="113857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Mantener una calificación en la prestación del servicio en todos los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canales de atención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(presencial, virtual y telefónico), en un mínimo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puntos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una escala de 1 a 5 </a:t>
            </a:r>
            <a:endParaRPr kumimoji="0" lang="es-CO" sz="1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8" name="7 Rectángulo redondeado"/>
          <p:cNvSpPr/>
          <p:nvPr/>
        </p:nvSpPr>
        <p:spPr>
          <a:xfrm>
            <a:off x="362606" y="1698603"/>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Cámara Cercana</a:t>
            </a:r>
          </a:p>
        </p:txBody>
      </p:sp>
      <p:sp>
        <p:nvSpPr>
          <p:cNvPr id="13" name="12 Rectángulo redondeado"/>
          <p:cNvSpPr/>
          <p:nvPr/>
        </p:nvSpPr>
        <p:spPr>
          <a:xfrm>
            <a:off x="378526" y="4824207"/>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Gestión Estratégica de Relaciones</a:t>
            </a:r>
          </a:p>
        </p:txBody>
      </p:sp>
    </p:spTree>
    <p:extLst>
      <p:ext uri="{BB962C8B-B14F-4D97-AF65-F5344CB8AC3E}">
        <p14:creationId xmlns:p14="http://schemas.microsoft.com/office/powerpoint/2010/main" val="578603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283134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Base de Afiliados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correspondientes a 5% de renovados al 31 de marzo de 2016</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nuevas empresas afiliadas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Encuentro anual de afiliados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realizado en el Marco de Exponegocios 2017</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eventos de bienvenida para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nuevos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Afiliados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empresarios Afiliados satisfechos con los beneficios ofrecidos</a:t>
            </a:r>
          </a:p>
        </p:txBody>
      </p:sp>
      <p:sp>
        <p:nvSpPr>
          <p:cNvPr id="11" name="10 Rectángulo"/>
          <p:cNvSpPr/>
          <p:nvPr/>
        </p:nvSpPr>
        <p:spPr>
          <a:xfrm>
            <a:off x="3029513" y="1379638"/>
            <a:ext cx="312995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Renovación y Fidelización</a:t>
            </a:r>
          </a:p>
        </p:txBody>
      </p:sp>
      <p:sp>
        <p:nvSpPr>
          <p:cNvPr id="12"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5 Rectángulo redondeado"/>
          <p:cNvSpPr/>
          <p:nvPr/>
        </p:nvSpPr>
        <p:spPr>
          <a:xfrm>
            <a:off x="362606" y="1887615"/>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Afiliados</a:t>
            </a:r>
          </a:p>
        </p:txBody>
      </p:sp>
    </p:spTree>
    <p:extLst>
      <p:ext uri="{BB962C8B-B14F-4D97-AF65-F5344CB8AC3E}">
        <p14:creationId xmlns:p14="http://schemas.microsoft.com/office/powerpoint/2010/main" val="3748314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092052" y="1379638"/>
            <a:ext cx="5004896"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Operación de Registros Públicos</a:t>
            </a:r>
          </a:p>
        </p:txBody>
      </p:sp>
      <p:sp>
        <p:nvSpPr>
          <p:cNvPr id="13" name="CuadroTexto 3"/>
          <p:cNvSpPr txBox="1"/>
          <p:nvPr/>
        </p:nvSpPr>
        <p:spPr>
          <a:xfrm>
            <a:off x="362606" y="2327896"/>
            <a:ext cx="8387256" cy="409322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 totales de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Operaciones de Registros Públicos: 8%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crecimiento frente a 2016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Ingresos totales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operación de los Registros Públicos por </a:t>
            </a:r>
          </a:p>
          <a:p>
            <a:pPr marL="0" marR="0" lvl="0" indent="0" defTabSz="914400" eaLnBrk="1" fontAlgn="auto" latinLnBrk="0" hangingPunct="1">
              <a:lnSpc>
                <a:spcPct val="100000"/>
              </a:lnSpc>
              <a:spcBef>
                <a:spcPts val="0"/>
              </a:spcBef>
              <a:spcAft>
                <a:spcPts val="0"/>
              </a:spcAft>
              <a:buClr>
                <a:srgbClr val="DD005E"/>
              </a:buClr>
              <a:buSzTx/>
              <a:buFontTx/>
              <a:buNone/>
              <a:tabLst/>
              <a:defRPr/>
            </a:pPr>
            <a:r>
              <a:rPr kumimoji="0" lang="es-CO" sz="2400" b="1"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COP 42.664 millones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Implementar un modelo de desmaterialización documental de los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trámites de inscripción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desde la ventanilla </a:t>
            </a: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Tiempo de trámite de registro en 2017 reducido</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frente a 2014</a:t>
            </a: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6" name="5 Rectángulo redondeado"/>
          <p:cNvSpPr/>
          <p:nvPr/>
        </p:nvSpPr>
        <p:spPr>
          <a:xfrm>
            <a:off x="362606" y="1887615"/>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Eficiencia Operativa del Registro</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4079247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3"/>
          <p:cNvSpPr txBox="1"/>
          <p:nvPr/>
        </p:nvSpPr>
        <p:spPr>
          <a:xfrm>
            <a:off x="6404001" y="981495"/>
            <a:ext cx="5712886" cy="769241"/>
          </a:xfrm>
          <a:prstGeom prst="rect">
            <a:avLst/>
          </a:prstGeom>
          <a:noFill/>
        </p:spPr>
        <p:txBody>
          <a:bodyPr wrap="square" lIns="121722" tIns="60861" rIns="121722" bIns="60861"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1" i="0" u="none" strike="noStrike" kern="0" cap="none" spc="0" normalizeH="0" baseline="0" noProof="0" dirty="0">
              <a:ln>
                <a:noFill/>
              </a:ln>
              <a:solidFill>
                <a:srgbClr val="FF0000"/>
              </a:solidFill>
              <a:effectLst/>
              <a:uLnTx/>
              <a:uFillTx/>
              <a:latin typeface="AmpleSoft-Regular" pitchFamily="50"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prstClr val="white">
                  <a:lumMod val="50000"/>
                </a:prstClr>
              </a:solidFill>
              <a:effectLst/>
              <a:uLnTx/>
              <a:uFillTx/>
              <a:latin typeface="AmpleSoft-Regular" pitchFamily="50" charset="0"/>
              <a:ea typeface="Verdana" panose="020B0604030504040204" pitchFamily="34" charset="0"/>
              <a:cs typeface="Verdana" panose="020B060403050404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dirty="0">
              <a:ln>
                <a:noFill/>
              </a:ln>
              <a:solidFill>
                <a:prstClr val="white">
                  <a:lumMod val="50000"/>
                </a:prst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2092052" y="1379638"/>
            <a:ext cx="5004896"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Operación de Registros Públicos</a:t>
            </a:r>
          </a:p>
        </p:txBody>
      </p:sp>
      <p:sp>
        <p:nvSpPr>
          <p:cNvPr id="14" name="CuadroTexto 3"/>
          <p:cNvSpPr txBox="1"/>
          <p:nvPr/>
        </p:nvSpPr>
        <p:spPr>
          <a:xfrm>
            <a:off x="362606" y="2327896"/>
            <a:ext cx="8387256" cy="1569461"/>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renovaciones se realicen 100% virtual</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Disponer del servicio de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Nombramientos 100% virtual</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2017 con </a:t>
            </a:r>
            <a:r>
              <a:rPr kumimoji="0" lang="es-CO" sz="18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inmaterialización</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documental</a:t>
            </a:r>
          </a:p>
        </p:txBody>
      </p:sp>
      <p:sp>
        <p:nvSpPr>
          <p:cNvPr id="7" name="6 Rectángulo redondeado"/>
          <p:cNvSpPr/>
          <p:nvPr/>
        </p:nvSpPr>
        <p:spPr>
          <a:xfrm>
            <a:off x="362606" y="1887615"/>
            <a:ext cx="6215615" cy="434616"/>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Virtualización Servicios de Registro</a:t>
            </a:r>
          </a:p>
        </p:txBody>
      </p:sp>
      <p:sp>
        <p:nvSpPr>
          <p:cNvPr id="8"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Registro y Redes Empresariales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356525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1754326"/>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p:txBody>
      </p:sp>
    </p:spTree>
    <p:extLst>
      <p:ext uri="{BB962C8B-B14F-4D97-AF65-F5344CB8AC3E}">
        <p14:creationId xmlns:p14="http://schemas.microsoft.com/office/powerpoint/2010/main" val="2172462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269823" y="1586991"/>
            <a:ext cx="8649325" cy="4829014"/>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1. </a:t>
            </a:r>
            <a:r>
              <a:rPr kumimoji="0" lang="es-CO" alt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Crecimiento Empresarial</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rPr>
              <a:t>Empresas que logran crecer con nuestro acompañamiento en el fortalecimiento de su cadena de valor y/o generando conexiones comerciales que incrementes sus ventas y portafolio de proveedores.</a:t>
            </a:r>
            <a:endParaRPr kumimoji="0" lang="es-CO" altLang="es-CO" sz="16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s-CO" alt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2. Formación Empresarial</a:t>
            </a:r>
          </a:p>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rPr>
              <a:t>Empresarios y colaboradores con conocimiento relevante que potencia el crecimiento de las empresas, y que nos premian al adquirir nuestros productos de formación presencial y virtual</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altLang="es-CO" sz="1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3. Inteligencia de Mercados</a:t>
            </a:r>
          </a:p>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rPr>
              <a:t>Empresas tomando mejores decisiones de negocios con información certificada para mitigación de riesgo jurídico, acceso a mercados y acceso a capital</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alt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4. Centro de Conciliación, Arbitraje y Amigable Composición</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rPr>
              <a:t>Empresarios resolviendo conflictos a través de Métodos Alternativos de Solución de Conflictos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5. Ecosistema para las Micros</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rPr>
              <a:t>Empresarios con microempresas fortalecidas  con un modelo articulado al ecosistema</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Verdana" pitchFamily="34" charset="0"/>
            </a:endParaRPr>
          </a:p>
        </p:txBody>
      </p:sp>
      <p:sp>
        <p:nvSpPr>
          <p:cNvPr id="6"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2157102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939340"/>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440 </a:t>
            </a:r>
            <a:r>
              <a:rPr kumimoji="0" lang="es-CO" sz="18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Pax</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conectadas con potenciales compradores o proveedores nacionales e internacionales, con expectativas de negocios por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$20.000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millones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1.250 Empresarios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Informados sobre oportunidades comerciales nacionales e internacionales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Incremento de exportaciones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empresas beneficiarias del programa 3E de la ola I, II y III</a:t>
            </a:r>
            <a:endParaRPr kumimoji="0" lang="es-CO" sz="12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Acompañamiento a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450 Empresarios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su etapa inicial, mediante asesorías, para el proceso de internacionalización – Convenio CIP</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3122524" y="1379638"/>
            <a:ext cx="294394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Crecimiento Empresarial</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9" name="8 Rectángulo redondeado"/>
          <p:cNvSpPr/>
          <p:nvPr/>
        </p:nvSpPr>
        <p:spPr>
          <a:xfrm>
            <a:off x="362606" y="1887615"/>
            <a:ext cx="6215615" cy="434616"/>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Espacios de Fortalecimiento y Promoción Comercial</a:t>
            </a:r>
          </a:p>
        </p:txBody>
      </p:sp>
    </p:spTree>
    <p:extLst>
      <p:ext uri="{BB962C8B-B14F-4D97-AF65-F5344CB8AC3E}">
        <p14:creationId xmlns:p14="http://schemas.microsoft.com/office/powerpoint/2010/main" val="2733923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30911"/>
            <a:ext cx="8387256" cy="1815682"/>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proyectos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encadenamientos productivos con empresas ancla invirtiendo recursos propios</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servicio/producto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auto sostenible  con indicadores de impacto desarrollado para pequeña y mediana empresa con el propósito de acelerar su crecimiento</a:t>
            </a:r>
          </a:p>
        </p:txBody>
      </p:sp>
      <p:sp>
        <p:nvSpPr>
          <p:cNvPr id="11" name="10 Rectángulo"/>
          <p:cNvSpPr/>
          <p:nvPr/>
        </p:nvSpPr>
        <p:spPr>
          <a:xfrm>
            <a:off x="3122524" y="1379638"/>
            <a:ext cx="294394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Crecimiento Empresarial</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2" name="11 Rectángulo redondeado"/>
          <p:cNvSpPr/>
          <p:nvPr/>
        </p:nvSpPr>
        <p:spPr>
          <a:xfrm>
            <a:off x="362604" y="1887615"/>
            <a:ext cx="6215617"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Empresas Fortalecidas con Servicios de Desarrollo Empresarial </a:t>
            </a:r>
          </a:p>
        </p:txBody>
      </p:sp>
      <p:sp>
        <p:nvSpPr>
          <p:cNvPr id="8" name="7 Rectángulo redondeado"/>
          <p:cNvSpPr/>
          <p:nvPr/>
        </p:nvSpPr>
        <p:spPr>
          <a:xfrm>
            <a:off x="362606" y="4180479"/>
            <a:ext cx="6215615"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Empresas con Herramientas sobre Nuevas Tendencias</a:t>
            </a:r>
          </a:p>
        </p:txBody>
      </p:sp>
      <p:sp>
        <p:nvSpPr>
          <p:cNvPr id="10" name="CuadroTexto 3"/>
          <p:cNvSpPr txBox="1"/>
          <p:nvPr/>
        </p:nvSpPr>
        <p:spPr>
          <a:xfrm>
            <a:off x="362606" y="4634408"/>
            <a:ext cx="8387256" cy="126168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2.200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personas con herramientas de mejores prácticas empresariales de talla mundial</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satisfacción de os asistentes al evento</a:t>
            </a:r>
          </a:p>
        </p:txBody>
      </p:sp>
    </p:spTree>
    <p:extLst>
      <p:ext uri="{BB962C8B-B14F-4D97-AF65-F5344CB8AC3E}">
        <p14:creationId xmlns:p14="http://schemas.microsoft.com/office/powerpoint/2010/main" val="379321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51520" y="1700808"/>
            <a:ext cx="8640960" cy="46166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tab pos="2957513" algn="l"/>
              </a:tabLst>
              <a:defRPr/>
            </a:pPr>
            <a:r>
              <a:rPr kumimoji="0" lang="es-CO" sz="4200" b="1" i="0" u="none" strike="noStrike" kern="0" cap="none" spc="0" normalizeH="0" baseline="0" noProof="0" dirty="0">
                <a:ln>
                  <a:noFill/>
                </a:ln>
                <a:solidFill>
                  <a:srgbClr val="7030A0"/>
                </a:solidFill>
                <a:effectLst/>
                <a:uLnTx/>
                <a:uFillTx/>
                <a:latin typeface="AmpleSoft-Regular" panose="02000000000000000000" pitchFamily="2" charset="0"/>
              </a:rPr>
              <a:t>Desafiar y acompañar a las empresas de todos los tamaños y en todas sus etapas a crecer rentable  y sosteniblemente</a:t>
            </a:r>
            <a:r>
              <a:rPr kumimoji="0" lang="es-CO" sz="4200" b="0" i="0" u="none" strike="noStrike" kern="0" cap="none" spc="0" normalizeH="0" baseline="0" noProof="0" dirty="0">
                <a:ln>
                  <a:noFill/>
                </a:ln>
                <a:solidFill>
                  <a:schemeClr val="tx1">
                    <a:lumMod val="50000"/>
                    <a:lumOff val="50000"/>
                  </a:schemeClr>
                </a:solidFill>
                <a:effectLst/>
                <a:uLnTx/>
                <a:uFillTx/>
                <a:latin typeface="AmpleSoft-Regular" panose="02000000000000000000" pitchFamily="2" charset="0"/>
              </a:rPr>
              <a:t>, ejecutando programas, proyectos y entregando servicios diferenciados, relevantes y potentes </a:t>
            </a:r>
          </a:p>
        </p:txBody>
      </p:sp>
      <p:sp>
        <p:nvSpPr>
          <p:cNvPr id="6"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48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Nuestro Compromiso</a:t>
            </a:r>
          </a:p>
        </p:txBody>
      </p:sp>
    </p:spTree>
    <p:extLst>
      <p:ext uri="{BB962C8B-B14F-4D97-AF65-F5344CB8AC3E}">
        <p14:creationId xmlns:p14="http://schemas.microsoft.com/office/powerpoint/2010/main" val="1345199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846520"/>
            <a:ext cx="8387256" cy="126168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Ingresos por $173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por venta de eventos de formación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1.080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asistentes en eventos de formación</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CuadroTexto 3"/>
          <p:cNvSpPr txBox="1"/>
          <p:nvPr/>
        </p:nvSpPr>
        <p:spPr>
          <a:xfrm>
            <a:off x="362606" y="4948312"/>
            <a:ext cx="8387256" cy="147712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empresas manifiestan que la formación contribuyó a superar una barrera de crecimiento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Ingresos por $ 466 millones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por venta de productos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formación especializada</a:t>
            </a:r>
          </a:p>
        </p:txBody>
      </p:sp>
      <p:sp>
        <p:nvSpPr>
          <p:cNvPr id="14" name="13 Rectángulo redondeado"/>
          <p:cNvSpPr/>
          <p:nvPr/>
        </p:nvSpPr>
        <p:spPr>
          <a:xfrm>
            <a:off x="362607" y="2295444"/>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Herramientas Administrativas y Gerenciales</a:t>
            </a:r>
          </a:p>
        </p:txBody>
      </p:sp>
      <p:sp>
        <p:nvSpPr>
          <p:cNvPr id="15" name="14 Rectángulo redondeado"/>
          <p:cNvSpPr/>
          <p:nvPr/>
        </p:nvSpPr>
        <p:spPr>
          <a:xfrm>
            <a:off x="362606" y="4330607"/>
            <a:ext cx="6215615"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Formación Especializada</a:t>
            </a:r>
          </a:p>
        </p:txBody>
      </p:sp>
      <p:sp>
        <p:nvSpPr>
          <p:cNvPr id="9" name="14 CuadroTexto"/>
          <p:cNvSpPr txBox="1"/>
          <p:nvPr/>
        </p:nvSpPr>
        <p:spPr>
          <a:xfrm>
            <a:off x="0" y="1682370"/>
            <a:ext cx="91440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Entregar a la pequeña y mediana empresa herramientas que contribuyan a su crecimiento</a:t>
            </a:r>
          </a:p>
        </p:txBody>
      </p:sp>
      <p:sp>
        <p:nvSpPr>
          <p:cNvPr id="10" name="9 Rectángulo"/>
          <p:cNvSpPr/>
          <p:nvPr/>
        </p:nvSpPr>
        <p:spPr>
          <a:xfrm>
            <a:off x="3210691" y="1379638"/>
            <a:ext cx="276761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Formación Empresarial</a:t>
            </a:r>
          </a:p>
        </p:txBody>
      </p:sp>
    </p:spTree>
    <p:extLst>
      <p:ext uri="{BB962C8B-B14F-4D97-AF65-F5344CB8AC3E}">
        <p14:creationId xmlns:p14="http://schemas.microsoft.com/office/powerpoint/2010/main" val="1846377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272462"/>
            <a:ext cx="8387256" cy="1292462"/>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2.500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personas formadas a través del Campus (Crecimiento del 20% frente a 2016)</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15%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en</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visitantes únicos</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CuadroTexto 3"/>
          <p:cNvSpPr txBox="1"/>
          <p:nvPr/>
        </p:nvSpPr>
        <p:spPr>
          <a:xfrm>
            <a:off x="362606" y="4647214"/>
            <a:ext cx="8387256" cy="55379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asistentes a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conferencias de actualización</a:t>
            </a:r>
          </a:p>
        </p:txBody>
      </p:sp>
      <p:sp>
        <p:nvSpPr>
          <p:cNvPr id="16" name="15 Rectángulo redondeado"/>
          <p:cNvSpPr/>
          <p:nvPr/>
        </p:nvSpPr>
        <p:spPr>
          <a:xfrm>
            <a:off x="362606" y="4084101"/>
            <a:ext cx="6215615"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Conferencias Gratuitas</a:t>
            </a:r>
          </a:p>
        </p:txBody>
      </p:sp>
      <p:sp>
        <p:nvSpPr>
          <p:cNvPr id="10" name="9 Rectángulo"/>
          <p:cNvSpPr/>
          <p:nvPr/>
        </p:nvSpPr>
        <p:spPr>
          <a:xfrm>
            <a:off x="3210691" y="1379638"/>
            <a:ext cx="276761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Formación Empresarial</a:t>
            </a:r>
          </a:p>
        </p:txBody>
      </p:sp>
      <p:sp>
        <p:nvSpPr>
          <p:cNvPr id="13" name="12 Rectángulo redondeado"/>
          <p:cNvSpPr/>
          <p:nvPr/>
        </p:nvSpPr>
        <p:spPr>
          <a:xfrm>
            <a:off x="362604" y="1887615"/>
            <a:ext cx="6215617"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Formación Virtual</a:t>
            </a:r>
          </a:p>
        </p:txBody>
      </p:sp>
    </p:spTree>
    <p:extLst>
      <p:ext uri="{BB962C8B-B14F-4D97-AF65-F5344CB8AC3E}">
        <p14:creationId xmlns:p14="http://schemas.microsoft.com/office/powerpoint/2010/main" val="3984294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532616"/>
            <a:ext cx="8387256" cy="1292462"/>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$448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millones en ingresos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1.500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depositan sus estados financieros en la Cámara de Comercio de Cali</a:t>
            </a:r>
          </a:p>
        </p:txBody>
      </p:sp>
      <p:sp>
        <p:nvSpPr>
          <p:cNvPr id="11" name="10 Rectángulo"/>
          <p:cNvSpPr/>
          <p:nvPr/>
        </p:nvSpPr>
        <p:spPr>
          <a:xfrm>
            <a:off x="3077770" y="1379638"/>
            <a:ext cx="303345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Inteligencia de Mercados</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7 Rectángulo redondeado"/>
          <p:cNvSpPr/>
          <p:nvPr/>
        </p:nvSpPr>
        <p:spPr>
          <a:xfrm>
            <a:off x="362606" y="3921167"/>
            <a:ext cx="6215614" cy="431684"/>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Herramientas de Certificación digital</a:t>
            </a:r>
          </a:p>
        </p:txBody>
      </p:sp>
      <p:sp>
        <p:nvSpPr>
          <p:cNvPr id="9" name="CuadroTexto 3"/>
          <p:cNvSpPr txBox="1"/>
          <p:nvPr/>
        </p:nvSpPr>
        <p:spPr>
          <a:xfrm>
            <a:off x="362606" y="4361448"/>
            <a:ext cx="8387256" cy="55379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$552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ingresos</a:t>
            </a:r>
          </a:p>
        </p:txBody>
      </p:sp>
      <p:sp>
        <p:nvSpPr>
          <p:cNvPr id="13" name="12 Rectángulo redondeado"/>
          <p:cNvSpPr/>
          <p:nvPr/>
        </p:nvSpPr>
        <p:spPr>
          <a:xfrm>
            <a:off x="378526" y="5165407"/>
            <a:ext cx="6199693" cy="431684"/>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Productos y Servicios</a:t>
            </a:r>
          </a:p>
        </p:txBody>
      </p:sp>
      <p:sp>
        <p:nvSpPr>
          <p:cNvPr id="14" name="CuadroTexto 3"/>
          <p:cNvSpPr txBox="1"/>
          <p:nvPr/>
        </p:nvSpPr>
        <p:spPr>
          <a:xfrm>
            <a:off x="378526" y="5605688"/>
            <a:ext cx="8387256" cy="830797"/>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nuevo Producto de Información desarrollado e implementado para facilitar el acceso a capital de las empresas.</a:t>
            </a:r>
          </a:p>
        </p:txBody>
      </p:sp>
      <p:sp>
        <p:nvSpPr>
          <p:cNvPr id="16" name="15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Información para la toma de Decisiones Empresariales</a:t>
            </a:r>
          </a:p>
        </p:txBody>
      </p:sp>
    </p:spTree>
    <p:extLst>
      <p:ext uri="{BB962C8B-B14F-4D97-AF65-F5344CB8AC3E}">
        <p14:creationId xmlns:p14="http://schemas.microsoft.com/office/powerpoint/2010/main" val="2591660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212345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en el uso de la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Conciliación</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 de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$ 281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por servicio de conciliaciones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98%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satisfacción de los usuarios de conciliación para el mes correspondiente</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efectividad en el servicio de conciliación </a:t>
            </a:r>
          </a:p>
        </p:txBody>
      </p:sp>
      <p:sp>
        <p:nvSpPr>
          <p:cNvPr id="11" name="10 Rectángulo"/>
          <p:cNvSpPr/>
          <p:nvPr/>
        </p:nvSpPr>
        <p:spPr>
          <a:xfrm>
            <a:off x="1243807" y="1379638"/>
            <a:ext cx="6701386"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Centro de Conciliación, Arbitraje y Amigable Composición</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6" y="1887615"/>
            <a:ext cx="6215615"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Conciliación</a:t>
            </a:r>
          </a:p>
        </p:txBody>
      </p:sp>
      <p:sp>
        <p:nvSpPr>
          <p:cNvPr id="8" name="CuadroTexto 3"/>
          <p:cNvSpPr txBox="1"/>
          <p:nvPr/>
        </p:nvSpPr>
        <p:spPr>
          <a:xfrm>
            <a:off x="362606" y="4839128"/>
            <a:ext cx="8387256" cy="1692571"/>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Lograr que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entidades o empresas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incluyan la cláusula compromisoria con nuestro Centro</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98%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satisfacción de los usuarios de arbitraje por trimestre</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$ 593 millones de ingresos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por servicios de Arbitraje</a:t>
            </a:r>
          </a:p>
        </p:txBody>
      </p:sp>
      <p:sp>
        <p:nvSpPr>
          <p:cNvPr id="12" name="11 Rectángulo redondeado"/>
          <p:cNvSpPr/>
          <p:nvPr/>
        </p:nvSpPr>
        <p:spPr>
          <a:xfrm>
            <a:off x="362607" y="4398847"/>
            <a:ext cx="6215614"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Arbitraje</a:t>
            </a:r>
          </a:p>
        </p:txBody>
      </p:sp>
    </p:spTree>
    <p:extLst>
      <p:ext uri="{BB962C8B-B14F-4D97-AF65-F5344CB8AC3E}">
        <p14:creationId xmlns:p14="http://schemas.microsoft.com/office/powerpoint/2010/main" val="3273099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243807" y="1379638"/>
            <a:ext cx="6701386"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Centro de Conciliación, Arbitraje y Amigable Composición</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3" name="CuadroTexto 3"/>
          <p:cNvSpPr txBox="1"/>
          <p:nvPr/>
        </p:nvSpPr>
        <p:spPr>
          <a:xfrm>
            <a:off x="362606" y="2341544"/>
            <a:ext cx="8387256" cy="98468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procesos de negociación de deudas tramitados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$ 18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ingresos por procesos de insolvencia persona natural</a:t>
            </a:r>
          </a:p>
        </p:txBody>
      </p:sp>
      <p:sp>
        <p:nvSpPr>
          <p:cNvPr id="15" name="CuadroTexto 3"/>
          <p:cNvSpPr txBox="1"/>
          <p:nvPr/>
        </p:nvSpPr>
        <p:spPr>
          <a:xfrm>
            <a:off x="362606" y="4224968"/>
            <a:ext cx="8387256" cy="1415572"/>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incremento anual de personas capacitadas en MASC</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$ 323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ingresos por ingresos capacitaciones jurídicas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asistentes muy satisfechos</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6" name="15 Rectángulo redondeado"/>
          <p:cNvSpPr/>
          <p:nvPr/>
        </p:nvSpPr>
        <p:spPr>
          <a:xfrm>
            <a:off x="362605" y="3689151"/>
            <a:ext cx="6215615"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Capacitación Jurídica</a:t>
            </a:r>
          </a:p>
        </p:txBody>
      </p:sp>
      <p:sp>
        <p:nvSpPr>
          <p:cNvPr id="17" name="16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Insolvencia de la Persona Natural no Comerciante</a:t>
            </a:r>
          </a:p>
        </p:txBody>
      </p:sp>
    </p:spTree>
    <p:extLst>
      <p:ext uri="{BB962C8B-B14F-4D97-AF65-F5344CB8AC3E}">
        <p14:creationId xmlns:p14="http://schemas.microsoft.com/office/powerpoint/2010/main" val="964939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3788232"/>
            <a:ext cx="8387256" cy="243123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empresarios atendidos en 2017 con un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crecimiento en ventas con respecto a 2016</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Diseño e implementación</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 línea base de entrada y salida para las empresas que sean intervenidas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25%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emprendedores acompañados ponen en marcha su idea de negocio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Más de 100 conexiones laborales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entre los usuarios de nuestros programas y empleadores</a:t>
            </a: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2956614" y="1379638"/>
            <a:ext cx="3275770"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Ecosistema para las Micros</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3416191"/>
            <a:ext cx="6215614"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Fábrica de Intervención </a:t>
            </a:r>
          </a:p>
        </p:txBody>
      </p:sp>
      <p:sp>
        <p:nvSpPr>
          <p:cNvPr id="13" name="CuadroTexto 3"/>
          <p:cNvSpPr txBox="1"/>
          <p:nvPr/>
        </p:nvSpPr>
        <p:spPr>
          <a:xfrm>
            <a:off x="362606" y="2232360"/>
            <a:ext cx="8387256" cy="1107796"/>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propuesta de acompañamiento efectivo a la microempresa adoptada de las mejores prácticas mundiales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estudios de caso basados en el modelo de formalización para el crecimiento</a:t>
            </a: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5" name="14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Investigación e Ideación</a:t>
            </a:r>
          </a:p>
        </p:txBody>
      </p:sp>
    </p:spTree>
    <p:extLst>
      <p:ext uri="{BB962C8B-B14F-4D97-AF65-F5344CB8AC3E}">
        <p14:creationId xmlns:p14="http://schemas.microsoft.com/office/powerpoint/2010/main" val="1889050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uadroTexto 3"/>
          <p:cNvSpPr txBox="1"/>
          <p:nvPr/>
        </p:nvSpPr>
        <p:spPr>
          <a:xfrm>
            <a:off x="362606" y="2205064"/>
            <a:ext cx="8387256" cy="138479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Diseñar y aplicar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un protocolo de medición trasversal a todas las intervenciones en ejecución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Generar un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reporte comparativo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intervenciones en ejecución, que analiza el comportamiento de los beneficiaros según su taxonomía</a:t>
            </a:r>
          </a:p>
        </p:txBody>
      </p:sp>
      <p:sp>
        <p:nvSpPr>
          <p:cNvPr id="11" name="10 Rectángulo"/>
          <p:cNvSpPr/>
          <p:nvPr/>
        </p:nvSpPr>
        <p:spPr>
          <a:xfrm>
            <a:off x="2956614" y="1379638"/>
            <a:ext cx="3275770"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Ecosistema para las Micros</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3" name="CuadroTexto 3"/>
          <p:cNvSpPr txBox="1"/>
          <p:nvPr/>
        </p:nvSpPr>
        <p:spPr>
          <a:xfrm>
            <a:off x="362606" y="4074840"/>
            <a:ext cx="8387256" cy="2677456"/>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Creación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ruta de intervención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para el microempresario de acuerdo a su necesidad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acción en ejecución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mesa de formalización de la comisión regional de competitividad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Consolidar el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Centro de Crecimiento empresarial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como un </a:t>
            </a:r>
            <a:r>
              <a:rPr kumimoji="0" lang="es-CO" sz="16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Hub</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 trámites empresariales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proyectos de la convocatoria Crecer entregados a satisfacción de la interventoría de los mismos</a:t>
            </a:r>
          </a:p>
        </p:txBody>
      </p:sp>
      <p:sp>
        <p:nvSpPr>
          <p:cNvPr id="14" name="13 Rectángulo redondeado"/>
          <p:cNvSpPr/>
          <p:nvPr/>
        </p:nvSpPr>
        <p:spPr>
          <a:xfrm>
            <a:off x="362607" y="3634559"/>
            <a:ext cx="6215614"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Articulación del Ecosistema </a:t>
            </a:r>
          </a:p>
        </p:txBody>
      </p:sp>
      <p:sp>
        <p:nvSpPr>
          <p:cNvPr id="15" name="14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Observatorio de Transformación</a:t>
            </a:r>
          </a:p>
        </p:txBody>
      </p:sp>
    </p:spTree>
    <p:extLst>
      <p:ext uri="{BB962C8B-B14F-4D97-AF65-F5344CB8AC3E}">
        <p14:creationId xmlns:p14="http://schemas.microsoft.com/office/powerpoint/2010/main" val="375865678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969570"/>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asistentes a los eventos se convierten en prospectos efectivos para diferentes servicios y programas de la Cámara de Comercio de Cali</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satisfacción del cliente interno en producción de los eventos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satisfacción del cliente externo en eventos de la Cámara de Comercio de Cali</a:t>
            </a:r>
          </a:p>
        </p:txBody>
      </p:sp>
      <p:sp>
        <p:nvSpPr>
          <p:cNvPr id="11" name="10 Rectángulo"/>
          <p:cNvSpPr/>
          <p:nvPr/>
        </p:nvSpPr>
        <p:spPr>
          <a:xfrm>
            <a:off x="3949004" y="1379638"/>
            <a:ext cx="1290995"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Mercadeo</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CuadroTexto 3"/>
          <p:cNvSpPr txBox="1"/>
          <p:nvPr/>
        </p:nvSpPr>
        <p:spPr>
          <a:xfrm>
            <a:off x="362606" y="4975608"/>
            <a:ext cx="8387256" cy="153868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público objetivo de las campañas se convierten en prospectos efectivos para los diferentes servicios y productos de la Cámara de Comercio de Cali</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90%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satisfacción del cliente interno </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2" name="11 Rectángulo redondeado"/>
          <p:cNvSpPr/>
          <p:nvPr/>
        </p:nvSpPr>
        <p:spPr>
          <a:xfrm>
            <a:off x="362605" y="4535327"/>
            <a:ext cx="6215616"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Mercadeo Promocional</a:t>
            </a:r>
          </a:p>
        </p:txBody>
      </p:sp>
      <p:sp>
        <p:nvSpPr>
          <p:cNvPr id="9" name="8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Planeación Estratégica de Eventos</a:t>
            </a:r>
          </a:p>
        </p:txBody>
      </p:sp>
    </p:spTree>
    <p:extLst>
      <p:ext uri="{BB962C8B-B14F-4D97-AF65-F5344CB8AC3E}">
        <p14:creationId xmlns:p14="http://schemas.microsoft.com/office/powerpoint/2010/main" val="3227604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692571"/>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$ 2.782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facturación de productos útiles y pertinentes para el crecimiento de las empresas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33%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 cotizado se convierte en cierre de ventas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Identificar las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cuentas claves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USN </a:t>
            </a:r>
          </a:p>
        </p:txBody>
      </p:sp>
      <p:sp>
        <p:nvSpPr>
          <p:cNvPr id="11" name="10 Rectángulo"/>
          <p:cNvSpPr/>
          <p:nvPr/>
        </p:nvSpPr>
        <p:spPr>
          <a:xfrm>
            <a:off x="3955415" y="1379638"/>
            <a:ext cx="1278171"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Verdana" pitchFamily="34" charset="0"/>
              </a:rPr>
              <a:t>Comercial</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Servicios para los Negocios</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7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Generación de Ingresos Propios</a:t>
            </a:r>
          </a:p>
        </p:txBody>
      </p:sp>
    </p:spTree>
    <p:extLst>
      <p:ext uri="{BB962C8B-B14F-4D97-AF65-F5344CB8AC3E}">
        <p14:creationId xmlns:p14="http://schemas.microsoft.com/office/powerpoint/2010/main" val="2820694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1754326"/>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p:txBody>
      </p:sp>
    </p:spTree>
    <p:extLst>
      <p:ext uri="{BB962C8B-B14F-4D97-AF65-F5344CB8AC3E}">
        <p14:creationId xmlns:p14="http://schemas.microsoft.com/office/powerpoint/2010/main" val="29652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251520" y="1268760"/>
            <a:ext cx="8640960" cy="2862322"/>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3600" b="1" i="0" u="none" strike="noStrike" kern="120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AGENDA</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Nuestro compromiso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Conocemos a las empresas y su entorno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Nuestras metas para 2017</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Nos fortalecemos para ser mejores</a:t>
            </a:r>
            <a:endParaRPr kumimoji="0" lang="es-ES" altLang="es-CO" sz="3600" b="1"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endParaRPr>
          </a:p>
        </p:txBody>
      </p:sp>
      <p:sp>
        <p:nvSpPr>
          <p:cNvPr id="3" name="Rectangle 6"/>
          <p:cNvSpPr txBox="1">
            <a:spLocks noChangeArrowheads="1"/>
          </p:cNvSpPr>
          <p:nvPr/>
        </p:nvSpPr>
        <p:spPr>
          <a:xfrm>
            <a:off x="0" y="318218"/>
            <a:ext cx="9144000" cy="480131"/>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48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624936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69823" y="1997861"/>
            <a:ext cx="8649325" cy="3998018"/>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Consolidación del Ecosistema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Ecosistema de emprendimiento e innovación fortalecido a través de la participación e integración de entidades y/o actores que impactan el emprendimiento dinámico e innovación empresarial en la Región</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Mentalidad y Cultura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Ecosistema de emprendimiento e innovación en proceso de transformación de los factores  que influyen en la mentalidad y cultura en los diferentes grupos de interés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3. Herramientas para Innovar</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Transferencia y movilización de herramientas para innovar, que apalancan el fortalecimiento y crecimiento empresarial extraordinario en las diferentes etapas del emprendimiento, desde ideación, aceleración, expansión y procesos/sistemas de innovación y de financiamiento transversales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endParaRPr>
          </a:p>
        </p:txBody>
      </p:sp>
      <p:sp>
        <p:nvSpPr>
          <p:cNvPr id="7" name="6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8"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734633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785516" y="1379638"/>
            <a:ext cx="3570208"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Consolidación del Ecosistema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CuadroTexto 3"/>
          <p:cNvSpPr txBox="1"/>
          <p:nvPr/>
        </p:nvSpPr>
        <p:spPr>
          <a:xfrm>
            <a:off x="362606" y="2327896"/>
            <a:ext cx="8387256" cy="2554346"/>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Al menos 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presentación de los estudios de las dinámicas de emprendimiento e innovación al ecosistema con al menos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200</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asistentes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La Cámara de Comercio de Cali es fuente/insumo de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al menos 3 investigaciones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desarrolladas por terceros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Los programas clave de la UEI cuentan con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encuesta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línea de base (2015) y encuesta de seguimiento (2017)</a:t>
            </a:r>
          </a:p>
        </p:txBody>
      </p:sp>
      <p:sp>
        <p:nvSpPr>
          <p:cNvPr id="14" name="13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Generación de Conocimiento</a:t>
            </a:r>
          </a:p>
        </p:txBody>
      </p:sp>
    </p:spTree>
    <p:extLst>
      <p:ext uri="{BB962C8B-B14F-4D97-AF65-F5344CB8AC3E}">
        <p14:creationId xmlns:p14="http://schemas.microsoft.com/office/powerpoint/2010/main" val="1638993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2677456"/>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altos ejecutivos empresariales de la Región son vinculados a la Red de mentores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entidades son fortalecidas en sus capacidades de acompañamiento de emprendedores de alto impacto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Entidad fortalecida (</a:t>
            </a:r>
            <a:r>
              <a:rPr kumimoji="0" lang="es-CO" sz="18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RedDi</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con recursos y acompañamiento. gremios y/o universidades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Ruta de emprendimiento desarrollada</a:t>
            </a:r>
          </a:p>
        </p:txBody>
      </p:sp>
      <p:sp>
        <p:nvSpPr>
          <p:cNvPr id="11" name="10 Rectángulo"/>
          <p:cNvSpPr/>
          <p:nvPr/>
        </p:nvSpPr>
        <p:spPr>
          <a:xfrm>
            <a:off x="2785516" y="1379638"/>
            <a:ext cx="3570208"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Consolidación del Ecosistema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Fortalecimiento Actores y Entidades</a:t>
            </a:r>
          </a:p>
        </p:txBody>
      </p:sp>
    </p:spTree>
    <p:extLst>
      <p:ext uri="{BB962C8B-B14F-4D97-AF65-F5344CB8AC3E}">
        <p14:creationId xmlns:p14="http://schemas.microsoft.com/office/powerpoint/2010/main" val="392681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969570"/>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Ruta de financiación desarrollada para orientar a los emprendimientos según su estado de desarrollo y necesidad de financiación</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herramienta o modelo de Financiamiento creado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Inversionistas de la región son acompañados en el proceso de vinculación a la Red de Ángeles Inversionistas</a:t>
            </a:r>
          </a:p>
        </p:txBody>
      </p:sp>
      <p:sp>
        <p:nvSpPr>
          <p:cNvPr id="11" name="10 Rectángulo"/>
          <p:cNvSpPr/>
          <p:nvPr/>
        </p:nvSpPr>
        <p:spPr>
          <a:xfrm>
            <a:off x="2785516" y="1379638"/>
            <a:ext cx="3570208"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Consolidación del Ecosistema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Financiamiento</a:t>
            </a:r>
          </a:p>
        </p:txBody>
      </p:sp>
    </p:spTree>
    <p:extLst>
      <p:ext uri="{BB962C8B-B14F-4D97-AF65-F5344CB8AC3E}">
        <p14:creationId xmlns:p14="http://schemas.microsoft.com/office/powerpoint/2010/main" val="373531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3283055" y="1379638"/>
            <a:ext cx="257512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Mentalidad y Cultura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2" name="CuadroTexto 3"/>
          <p:cNvSpPr txBox="1"/>
          <p:nvPr/>
        </p:nvSpPr>
        <p:spPr>
          <a:xfrm>
            <a:off x="362606" y="2327896"/>
            <a:ext cx="8387256" cy="2954455"/>
          </a:xfrm>
          <a:prstGeom prst="rect">
            <a:avLst/>
          </a:prstGeom>
          <a:noFill/>
        </p:spPr>
        <p:txBody>
          <a:bodyPr wrap="square" lIns="121722" tIns="60861" rIns="121722" bIns="60861" rtlCol="0">
            <a:spAutoFit/>
          </a:bodyPr>
          <a:lstStyle/>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mejora en los indicadores Institucionales de la encuesta de seguimiento de Mentalidad y Cultura en 2017 con respecto a la de 2016</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aumento en la participación del </a:t>
            </a:r>
            <a:r>
              <a:rPr kumimoji="0" lang="es-CO" sz="1800" b="0" i="1"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Free Press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Cámara de Comercio de Cali obtenido de la visibilización de los diferentes programas, eventos y especiales de emprendimiento e innovación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a:t>
            </a:r>
            <a:r>
              <a:rPr kumimoji="0" lang="es-CO" sz="20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proyecto de transmedia que sirva para posicionar el emprendimiento extraordinario en la Región</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30.000</a:t>
            </a:r>
            <a:r>
              <a:rPr kumimoji="0" lang="es-CO" sz="20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"impactos" del proyecto transmedia de Emprendimiento Extraordinario</a:t>
            </a: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Cultura de Impacto</a:t>
            </a:r>
          </a:p>
        </p:txBody>
      </p:sp>
    </p:spTree>
    <p:extLst>
      <p:ext uri="{BB962C8B-B14F-4D97-AF65-F5344CB8AC3E}">
        <p14:creationId xmlns:p14="http://schemas.microsoft.com/office/powerpoint/2010/main" val="1915739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2123458"/>
          </a:xfrm>
          <a:prstGeom prst="rect">
            <a:avLst/>
          </a:prstGeom>
          <a:noFill/>
        </p:spPr>
        <p:txBody>
          <a:bodyPr wrap="square" lIns="121722" tIns="60861" rIns="121722" bIns="60861" rtlCol="0">
            <a:spAutoFit/>
          </a:bodyPr>
          <a:lstStyle/>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13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espacios propios de encuentro generados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3.000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asistentes a los espacios de encuentro propio o por terceros</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Al menos 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actores del ecosistema (empresarios, emprendedores, inversionistas, aliados entre otros) vinculados en las misiones</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Al menos 50%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cofinanciación obtenida en una misión</a:t>
            </a:r>
          </a:p>
        </p:txBody>
      </p:sp>
      <p:sp>
        <p:nvSpPr>
          <p:cNvPr id="11" name="10 Rectángulo"/>
          <p:cNvSpPr/>
          <p:nvPr/>
        </p:nvSpPr>
        <p:spPr>
          <a:xfrm>
            <a:off x="3283055" y="1379638"/>
            <a:ext cx="257512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Mentalidad y Cultura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Mentalidad e Inspiración</a:t>
            </a:r>
          </a:p>
        </p:txBody>
      </p:sp>
    </p:spTree>
    <p:extLst>
      <p:ext uri="{BB962C8B-B14F-4D97-AF65-F5344CB8AC3E}">
        <p14:creationId xmlns:p14="http://schemas.microsoft.com/office/powerpoint/2010/main" val="36214223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966270" y="1379638"/>
            <a:ext cx="320869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Herramientas para Innovar</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CuadroTexto 3"/>
          <p:cNvSpPr txBox="1"/>
          <p:nvPr/>
        </p:nvSpPr>
        <p:spPr>
          <a:xfrm>
            <a:off x="362606" y="2327896"/>
            <a:ext cx="8387256" cy="3508453"/>
          </a:xfrm>
          <a:prstGeom prst="rect">
            <a:avLst/>
          </a:prstGeom>
          <a:noFill/>
        </p:spPr>
        <p:txBody>
          <a:bodyPr wrap="square" lIns="121722" tIns="60861" rIns="121722" bIns="60861" rtlCol="0">
            <a:spAutoFit/>
          </a:bodyPr>
          <a:lstStyle/>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emprendimientos de alto potencial son seleccionados y acompañados con herramientas para el alistamiento de sus modelos de negocio</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emprendimientos no formalizados en 2016, se formalizan en 2017</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emprendedores beneficiados estructuran modelos de negocios escalables y/o prototipos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emprendedores que cuenta con modelos de negocios escalables y/o prototipos accede a recursos de capital semilla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Ingresos operacionales de empresas beneficiadas por los programas de la Cámara de Comercio de Cali crecen en 2017 a tasas superiores a las empresas no beneficiadas</a:t>
            </a:r>
          </a:p>
        </p:txBody>
      </p:sp>
      <p:sp>
        <p:nvSpPr>
          <p:cNvPr id="9" name="8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Ideación</a:t>
            </a:r>
          </a:p>
        </p:txBody>
      </p:sp>
    </p:spTree>
    <p:extLst>
      <p:ext uri="{BB962C8B-B14F-4D97-AF65-F5344CB8AC3E}">
        <p14:creationId xmlns:p14="http://schemas.microsoft.com/office/powerpoint/2010/main" val="2180444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966270" y="1379638"/>
            <a:ext cx="320869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Herramientas para Innovar</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3"/>
          <p:cNvSpPr txBox="1"/>
          <p:nvPr/>
        </p:nvSpPr>
        <p:spPr>
          <a:xfrm>
            <a:off x="362606" y="2327896"/>
            <a:ext cx="8387256" cy="3385342"/>
          </a:xfrm>
          <a:prstGeom prst="rect">
            <a:avLst/>
          </a:prstGeom>
          <a:noFill/>
        </p:spPr>
        <p:txBody>
          <a:bodyPr wrap="square" lIns="121722" tIns="60861" rIns="121722" bIns="60861" rtlCol="0">
            <a:spAutoFit/>
          </a:bodyPr>
          <a:lstStyle/>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20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vinculadas con potencial de escalar sus negocios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mejora en indicadores de impacto (ventas, empleos, nuevos modelos de negocio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90%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empresas encuestadas perciben mejora significativa en áreas estratégicas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40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reciben herramientas para disminuir sus brechas en financiamiento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herramientas en financiamiento inteligente son entregadas a emprendedores en crecimiento (empresas no beneficiadas)</a:t>
            </a: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Aceleración</a:t>
            </a:r>
          </a:p>
        </p:txBody>
      </p:sp>
    </p:spTree>
    <p:extLst>
      <p:ext uri="{BB962C8B-B14F-4D97-AF65-F5344CB8AC3E}">
        <p14:creationId xmlns:p14="http://schemas.microsoft.com/office/powerpoint/2010/main" val="773876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966270" y="1379638"/>
            <a:ext cx="320869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Herramientas para Innovar</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3"/>
          <p:cNvSpPr txBox="1"/>
          <p:nvPr/>
        </p:nvSpPr>
        <p:spPr>
          <a:xfrm>
            <a:off x="362606" y="2327896"/>
            <a:ext cx="8387256" cy="1538683"/>
          </a:xfrm>
          <a:prstGeom prst="rect">
            <a:avLst/>
          </a:prstGeom>
          <a:noFill/>
        </p:spPr>
        <p:txBody>
          <a:bodyPr wrap="square" lIns="121722" tIns="60861" rIns="121722" bIns="60861" rtlCol="0">
            <a:spAutoFit/>
          </a:bodyPr>
          <a:lstStyle/>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medianas y/o grandes empresas participan en un programa de modelos de negocios innovadores</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50%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cofinanciación del programa por parte de las medianas y grandes empresas y/o otras entidades</a:t>
            </a: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Expansión</a:t>
            </a:r>
          </a:p>
        </p:txBody>
      </p:sp>
    </p:spTree>
    <p:extLst>
      <p:ext uri="{BB962C8B-B14F-4D97-AF65-F5344CB8AC3E}">
        <p14:creationId xmlns:p14="http://schemas.microsoft.com/office/powerpoint/2010/main" val="24984031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966270" y="1379638"/>
            <a:ext cx="3208699"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Herramientas para Innovar</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Emprendimiento e Innovación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6" name="CuadroTexto 3"/>
          <p:cNvSpPr txBox="1"/>
          <p:nvPr/>
        </p:nvSpPr>
        <p:spPr>
          <a:xfrm>
            <a:off x="362606" y="2327896"/>
            <a:ext cx="8387256" cy="3385342"/>
          </a:xfrm>
          <a:prstGeom prst="rect">
            <a:avLst/>
          </a:prstGeom>
          <a:noFill/>
        </p:spPr>
        <p:txBody>
          <a:bodyPr wrap="square" lIns="121722" tIns="60861" rIns="121722" bIns="60861" rtlCol="0">
            <a:spAutoFit/>
          </a:bodyPr>
          <a:lstStyle/>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200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se fortalecen en herramientas para la gestión de innovación (formación, montaje de sistemas, propiedad intelectual, entre otros)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300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empresas realizan autodiagnóstico o </a:t>
            </a:r>
            <a:r>
              <a:rPr kumimoji="0" lang="es-CO" sz="1800" b="0" i="1"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benchmark</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 innovación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30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patentes de invención o modelos de utilidad identificados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emprendedores que cuenta con modelos de negocios escalables y/o prototipos accede a recursos de capital semilla </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r>
              <a:rPr kumimoji="0" lang="es-CO" sz="2800" b="1" i="0" u="none" strike="noStrike" kern="0" cap="none" spc="0" normalizeH="0" baseline="0" noProof="0" dirty="0">
                <a:ln>
                  <a:noFill/>
                </a:ln>
                <a:solidFill>
                  <a:srgbClr val="E20066"/>
                </a:solidFill>
                <a:effectLst/>
                <a:uLnTx/>
                <a:uFillTx/>
                <a:latin typeface="AmpleSoft-Regular" pitchFamily="50" charset="0"/>
                <a:ea typeface="Verdana" panose="020B0604030504040204" pitchFamily="34" charset="0"/>
                <a:cs typeface="Verdana" panose="020B0604030504040204" pitchFamily="34" charset="0"/>
              </a:rPr>
              <a:t>400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individuos se fortalecen en herramientas para la gestión de innovación (formación, montaje de sistemas, propiedad intelectual, entre otros)</a:t>
            </a:r>
          </a:p>
          <a:p>
            <a:pPr marL="342900" marR="0" lvl="0" indent="-342900" algn="just" defTabSz="914400" eaLnBrk="1" fontAlgn="auto" latinLnBrk="0" hangingPunct="1">
              <a:lnSpc>
                <a:spcPct val="100000"/>
              </a:lnSpc>
              <a:spcBef>
                <a:spcPts val="0"/>
              </a:spcBef>
              <a:spcAft>
                <a:spcPts val="0"/>
              </a:spcAft>
              <a:buClr>
                <a:srgbClr val="E20066"/>
              </a:buClr>
              <a:buSzTx/>
              <a:buFont typeface="Arial" panose="020B0604020202020204"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Innovación</a:t>
            </a:r>
          </a:p>
        </p:txBody>
      </p:sp>
    </p:spTree>
    <p:extLst>
      <p:ext uri="{BB962C8B-B14F-4D97-AF65-F5344CB8AC3E}">
        <p14:creationId xmlns:p14="http://schemas.microsoft.com/office/powerpoint/2010/main" val="3028392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Conocemos a las empresas</a:t>
            </a:r>
          </a:p>
        </p:txBody>
      </p:sp>
      <p:sp>
        <p:nvSpPr>
          <p:cNvPr id="8" name="CuadroTexto 4"/>
          <p:cNvSpPr txBox="1"/>
          <p:nvPr/>
        </p:nvSpPr>
        <p:spPr>
          <a:xfrm>
            <a:off x="248906" y="1628800"/>
            <a:ext cx="8646188" cy="4579715"/>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4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I. Empresas nacientes</a:t>
            </a:r>
          </a:p>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Conectamos a los nuevos empresarios y los acompañamos a través de programas de desarrollo, empleabilidad y formalización</a:t>
            </a:r>
          </a:p>
          <a:p>
            <a:pPr marL="0" marR="0" lvl="0" indent="0" defTabSz="914400" eaLnBrk="1" fontAlgn="auto" latinLnBrk="0" hangingPunct="1">
              <a:lnSpc>
                <a:spcPct val="90000"/>
              </a:lnSpc>
              <a:spcBef>
                <a:spcPts val="0"/>
              </a:spcBef>
              <a:spcAft>
                <a:spcPts val="0"/>
              </a:spcAft>
              <a:buClrTx/>
              <a:buSzTx/>
              <a:buFontTx/>
              <a:buNone/>
              <a:tabLst/>
              <a:defRPr/>
            </a:pPr>
            <a:endParaRPr kumimoji="0" lang="es-ES" alt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4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II. Emprendimientos extraordinarios</a:t>
            </a:r>
          </a:p>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Acompañamos el crecimiento y escalamiento de los emprendedores dinámicos y de alto impacto de la región para generar mayor prosperidad</a:t>
            </a:r>
          </a:p>
          <a:p>
            <a:pPr marL="0" marR="0" lvl="0" indent="0" defTabSz="914400" eaLnBrk="1" fontAlgn="auto" latinLnBrk="0" hangingPunct="1">
              <a:lnSpc>
                <a:spcPct val="90000"/>
              </a:lnSpc>
              <a:spcBef>
                <a:spcPts val="0"/>
              </a:spcBef>
              <a:spcAft>
                <a:spcPts val="0"/>
              </a:spcAft>
              <a:buClrTx/>
              <a:buSzTx/>
              <a:buFontTx/>
              <a:buNone/>
              <a:tabLst/>
              <a:defRPr/>
            </a:pPr>
            <a:endParaRPr kumimoji="0" lang="es-ES" altLang="es-CO" sz="24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4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III. Empresas en evolución</a:t>
            </a:r>
          </a:p>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Entregamos herramientas y soluciones que impulsan el crecimiento de los empresarios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ES" altLang="es-CO" sz="24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ES" altLang="es-CO" sz="2400" b="0" i="0" u="none" strike="noStrike" kern="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IV. Iniciativas Cluster</a:t>
            </a:r>
          </a:p>
          <a:p>
            <a:pPr marL="0" marR="0" lvl="0" indent="0" defTabSz="914400" eaLnBrk="1" fontAlgn="auto" latinLnBrk="0" hangingPunct="1">
              <a:lnSpc>
                <a:spcPct val="90000"/>
              </a:lnSpc>
              <a:spcBef>
                <a:spcPts val="0"/>
              </a:spcBef>
              <a:spcAft>
                <a:spcPts val="0"/>
              </a:spcAft>
              <a:buClrTx/>
              <a:buSzTx/>
              <a:buFontTx/>
              <a:buNone/>
              <a:tabLst/>
              <a:defRPr/>
            </a:pPr>
            <a:r>
              <a:rPr kumimoji="0" lang="es-CO" alt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Lideramos el desarrollo de los planes estratégicos de 6 iniciativas cluster que contribuyen a impulsar la competitividad regional</a:t>
            </a:r>
          </a:p>
        </p:txBody>
      </p:sp>
    </p:spTree>
    <p:extLst>
      <p:ext uri="{BB962C8B-B14F-4D97-AF65-F5344CB8AC3E}">
        <p14:creationId xmlns:p14="http://schemas.microsoft.com/office/powerpoint/2010/main" val="3727234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1754326"/>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Ciudad Región Competitiva</a:t>
            </a:r>
          </a:p>
        </p:txBody>
      </p:sp>
    </p:spTree>
    <p:extLst>
      <p:ext uri="{BB962C8B-B14F-4D97-AF65-F5344CB8AC3E}">
        <p14:creationId xmlns:p14="http://schemas.microsoft.com/office/powerpoint/2010/main" val="160967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9823" y="1997861"/>
            <a:ext cx="8649325" cy="2197525"/>
          </a:xfrm>
          <a:prstGeom prst="rect">
            <a:avLst/>
          </a:prstGeom>
          <a:noFill/>
        </p:spPr>
        <p:txBody>
          <a:bodyPr wrap="square" rtlCol="0">
            <a:spAutoFit/>
          </a:bodyPr>
          <a:lstStyle/>
          <a:p>
            <a:pPr marL="514350" marR="0" lvl="0" indent="-514350" defTabSz="914400" eaLnBrk="1" fontAlgn="auto" latinLnBrk="0" hangingPunct="1">
              <a:lnSpc>
                <a:spcPct val="90000"/>
              </a:lnSpc>
              <a:spcBef>
                <a:spcPts val="0"/>
              </a:spcBef>
              <a:spcAft>
                <a:spcPts val="0"/>
              </a:spcAft>
              <a:buClrTx/>
              <a:buSzTx/>
              <a:buFont typeface="+mj-lt"/>
              <a:buAutoNum type="arabicPeriod"/>
              <a:tabLst/>
              <a:defRPr/>
            </a:pPr>
            <a:endParaRPr kumimoji="0" 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Capital Humano para el Crecimiento</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Modelos y prácticas pedagógicas transformadas en las Instituciones Educativas Oficiales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Infraestructura para un Valle Global</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Ciudad Región dotada de Infraestructura para la competitividad</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4" name="3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Ciudad Región Competitiva</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792632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167178"/>
            <a:ext cx="8387256" cy="335456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20.000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estudiantes de IEO con competencias fortalecidas en matemáticas, ciencias naturales y lenguaje</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700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docentes de IEO con competencias fortalecidas para el mejoramiento de sus prácticas de aula en matemáticas, ciencias naturales y lenguaje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foro por la calidad educativa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3.000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estudiantes con capacidades fortalecidas, encaminadas al desarrollo de mentalidad de emprendimiento e innovación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docentes con capacidades desarrolladas, encaminadas a fortalecer prácticas de aula en mentalidad y cultura para el emprendimiento y la innovación</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800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estudiantes con competencias y habilidades emprendedoras desarrolladas para la creación de proyectos de innovación</a:t>
            </a: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30% </a:t>
            </a:r>
            <a:r>
              <a:rPr kumimoji="0" lang="es-CO" sz="1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estudiantes beneficiados se ubican en niveles mínimo y satisfactorio en Pruebas Saber (matemáticas, ciencias naturales y lenguaje)</a:t>
            </a:r>
          </a:p>
        </p:txBody>
      </p:sp>
      <p:sp>
        <p:nvSpPr>
          <p:cNvPr id="11" name="10 Rectángulo"/>
          <p:cNvSpPr/>
          <p:nvPr/>
        </p:nvSpPr>
        <p:spPr>
          <a:xfrm>
            <a:off x="2444316" y="1379638"/>
            <a:ext cx="4264950"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Capital Humano para el Crecimiento</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Ciudad Región Competitiva</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6 Rectángulo redondeado"/>
          <p:cNvSpPr/>
          <p:nvPr/>
        </p:nvSpPr>
        <p:spPr>
          <a:xfrm>
            <a:off x="362607" y="1790468"/>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Modelos Pedagógicos</a:t>
            </a:r>
          </a:p>
        </p:txBody>
      </p:sp>
      <p:sp>
        <p:nvSpPr>
          <p:cNvPr id="6" name="CuadroTexto 3"/>
          <p:cNvSpPr txBox="1"/>
          <p:nvPr/>
        </p:nvSpPr>
        <p:spPr>
          <a:xfrm>
            <a:off x="362606" y="6023434"/>
            <a:ext cx="8387256" cy="4922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egresados con competencias bilingües afianzadas en inglés</a:t>
            </a:r>
          </a:p>
        </p:txBody>
      </p:sp>
      <p:sp>
        <p:nvSpPr>
          <p:cNvPr id="8" name="7 Rectángulo redondeado"/>
          <p:cNvSpPr/>
          <p:nvPr/>
        </p:nvSpPr>
        <p:spPr>
          <a:xfrm>
            <a:off x="362607" y="5694022"/>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Bilingüismo</a:t>
            </a:r>
          </a:p>
        </p:txBody>
      </p:sp>
    </p:spTree>
    <p:extLst>
      <p:ext uri="{BB962C8B-B14F-4D97-AF65-F5344CB8AC3E}">
        <p14:creationId xmlns:p14="http://schemas.microsoft.com/office/powerpoint/2010/main" val="1178862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1754326"/>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p:txBody>
      </p:sp>
    </p:spTree>
    <p:extLst>
      <p:ext uri="{BB962C8B-B14F-4D97-AF65-F5344CB8AC3E}">
        <p14:creationId xmlns:p14="http://schemas.microsoft.com/office/powerpoint/2010/main" val="2564680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9823" y="1573197"/>
            <a:ext cx="8649325" cy="4856714"/>
          </a:xfrm>
          <a:prstGeom prst="rect">
            <a:avLst/>
          </a:prstGeom>
          <a:noFill/>
        </p:spPr>
        <p:txBody>
          <a:bodyPr wrap="square" rtlCol="0">
            <a:spAutoFit/>
          </a:bodyPr>
          <a:lstStyle/>
          <a:p>
            <a:pPr marL="514350" marR="0" lvl="0" indent="-514350" defTabSz="914400" eaLnBrk="1" fontAlgn="auto" latinLnBrk="0" hangingPunct="1">
              <a:lnSpc>
                <a:spcPct val="90000"/>
              </a:lnSpc>
              <a:spcBef>
                <a:spcPts val="0"/>
              </a:spcBef>
              <a:spcAft>
                <a:spcPts val="0"/>
              </a:spcAft>
              <a:buClrTx/>
              <a:buSzTx/>
              <a:buFont typeface="+mj-lt"/>
              <a:buAutoNum type="arabicPeriod"/>
              <a:tabLst/>
              <a:defRPr/>
            </a:pPr>
            <a:endParaRPr kumimoji="0" 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Estudios Económicos</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Empresas con acceso a información y análisis económico regional pertinentes y oportunos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Plataforma </a:t>
            </a:r>
            <a:r>
              <a:rPr kumimoji="0" lang="es-CO" sz="2000" b="1" i="1"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Cluster</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Ecosistemas empresariales dinámicos del Valle del Cauca implementando Planes de Acción para impulsar su competitividad</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3. Planeación Corporativa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Unidades Competitivas y Corporativas apoyadas en el seguimiento, actualización e implementación de sus Planes de Acción en línea con la estrategia de la Cámara de Comercio de Cali y las tendencias en programas de desarrollo empresarial, ajustados a la dinámica económica regional</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4. Seguimiento Calidad de Vida (CCV – YCV)</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5. Competitividad Regional (CRC)</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5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Ecosistema regional de competitividad trabajando en red apalancado en la Narrativa Estratégica de Competitividad que impulsa la productividad empresarial</a:t>
            </a:r>
          </a:p>
        </p:txBody>
      </p:sp>
      <p:sp>
        <p:nvSpPr>
          <p:cNvPr id="7" name="6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8"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25599958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723349"/>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Especial Revista Acción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Especial ranking 700 + de El País </a:t>
            </a:r>
          </a:p>
          <a:p>
            <a:pPr marL="285750" marR="0" lvl="0" indent="-285750" defTabSz="914400" eaLnBrk="1" fontAlgn="auto" latinLnBrk="0" hangingPunct="1">
              <a:lnSpc>
                <a:spcPct val="100000"/>
              </a:lnSpc>
              <a:spcBef>
                <a:spcPts val="0"/>
              </a:spcBef>
              <a:spcAft>
                <a:spcPts val="0"/>
              </a:spcAft>
              <a:buClr>
                <a:srgbClr val="DD005E"/>
              </a:buClr>
              <a:buSzPct val="160000"/>
              <a:buFont typeface="Arial" panose="020B0604020202020204"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Lanzamiento virtual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CDEC</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3122524" y="1379638"/>
            <a:ext cx="2611612"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Estudios Económicos</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Plataforma de Información</a:t>
            </a:r>
          </a:p>
        </p:txBody>
      </p:sp>
      <p:sp>
        <p:nvSpPr>
          <p:cNvPr id="8" name="7 Rectángulo redondeado"/>
          <p:cNvSpPr/>
          <p:nvPr/>
        </p:nvSpPr>
        <p:spPr>
          <a:xfrm>
            <a:off x="362607" y="4181102"/>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Ingresos Plataforma de Información</a:t>
            </a:r>
          </a:p>
        </p:txBody>
      </p:sp>
      <p:sp>
        <p:nvSpPr>
          <p:cNvPr id="9" name="CuadroTexto 3"/>
          <p:cNvSpPr txBox="1"/>
          <p:nvPr/>
        </p:nvSpPr>
        <p:spPr>
          <a:xfrm>
            <a:off x="378372" y="4667213"/>
            <a:ext cx="8387256" cy="861574"/>
          </a:xfrm>
          <a:prstGeom prst="rect">
            <a:avLst/>
          </a:prstGeom>
          <a:noFill/>
        </p:spPr>
        <p:txBody>
          <a:bodyPr wrap="square" lIns="121722" tIns="60861" rIns="121722" bIns="60861" rtlCol="0">
            <a:spAutoFit/>
          </a:bodyPr>
          <a:lstStyle/>
          <a:p>
            <a:pPr marL="285750" marR="0" lvl="0" indent="-285750" defTabSz="914400" eaLnBrk="1" fontAlgn="auto" latinLnBrk="0" hangingPunct="1">
              <a:lnSpc>
                <a:spcPct val="100000"/>
              </a:lnSpc>
              <a:spcBef>
                <a:spcPts val="0"/>
              </a:spcBef>
              <a:spcAft>
                <a:spcPts val="0"/>
              </a:spcAft>
              <a:buClr>
                <a:srgbClr val="DD005E"/>
              </a:buClr>
              <a:buSzPct val="160000"/>
              <a:buFont typeface="Arial" panose="020B0604020202020204"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Venta de libros: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$ 4.000.000</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1734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8372" y="2086623"/>
            <a:ext cx="8387256" cy="344689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33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de análisis económico (12 ritmo laboral + 12 ritmo exportador + 8 Enfoques Económicos + Informe </a:t>
            </a:r>
            <a:r>
              <a:rPr kumimoji="0" lang="es-CO" sz="1600" b="0" i="0"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Super</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Presentaciones sobre entorno macroeconómico y coyuntura regional realizadas a empresarios, gremios y/o universidades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Presentaciones sobre entorno macroeconómico y coyuntura regional en foros organizados o coorganizados por la Cámara de Comercio de Cali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Publicación del libro «25 años de apertura económica en el Valle  del Cauca»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Tableros económicos realizados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Investigaciones aplicadas (borradores empresariales)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Encuestas Ritmo Empresarial aplicadas</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3250428" y="1196186"/>
            <a:ext cx="2611612"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Estudios Económicos</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3" name="12 Rectángulo redondeado"/>
          <p:cNvSpPr/>
          <p:nvPr/>
        </p:nvSpPr>
        <p:spPr>
          <a:xfrm>
            <a:off x="362607" y="1652215"/>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Análisis de Entorno Económico</a:t>
            </a:r>
          </a:p>
        </p:txBody>
      </p:sp>
      <p:sp>
        <p:nvSpPr>
          <p:cNvPr id="6" name="5 Rectángulo redondeado"/>
          <p:cNvSpPr/>
          <p:nvPr/>
        </p:nvSpPr>
        <p:spPr>
          <a:xfrm>
            <a:off x="362607" y="5533521"/>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Ingresos Análisis de Entorno Económico</a:t>
            </a:r>
          </a:p>
        </p:txBody>
      </p:sp>
      <p:sp>
        <p:nvSpPr>
          <p:cNvPr id="2" name="1 Rectángulo"/>
          <p:cNvSpPr/>
          <p:nvPr/>
        </p:nvSpPr>
        <p:spPr>
          <a:xfrm>
            <a:off x="417199" y="6012973"/>
            <a:ext cx="6704816" cy="64633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
                <a:srgbClr val="DD005E"/>
              </a:buClr>
              <a:buSzPct val="145000"/>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Pauta publicitaria </a:t>
            </a: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$62.000.000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($12.000.000 informes económicos; $50.000.000 patrocinio libro)</a:t>
            </a:r>
          </a:p>
        </p:txBody>
      </p:sp>
    </p:spTree>
    <p:extLst>
      <p:ext uri="{BB962C8B-B14F-4D97-AF65-F5344CB8AC3E}">
        <p14:creationId xmlns:p14="http://schemas.microsoft.com/office/powerpoint/2010/main" val="26933875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2092681"/>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económicos especializados publicados en la página web de la Cámara de Comercio de Cali y entregados oportunamente vía mail a las empresas de las Iniciativas Cluster</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$612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Ingresos generados por venta de Informes sobre mercados y tendencias empresariales (4 Reportes Especializados + 2 Boletines de Vigilancia Tecnológica por Iniciativa Cluster)</a:t>
            </a:r>
          </a:p>
        </p:txBody>
      </p:sp>
      <p:sp>
        <p:nvSpPr>
          <p:cNvPr id="11" name="10 Rectángulo"/>
          <p:cNvSpPr/>
          <p:nvPr/>
        </p:nvSpPr>
        <p:spPr>
          <a:xfrm>
            <a:off x="3122524" y="1379638"/>
            <a:ext cx="2348720"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Plataforma </a:t>
            </a:r>
            <a:r>
              <a:rPr kumimoji="0" lang="es-CO" sz="2000" b="1" i="1"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Cluster</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CuadroTexto 3"/>
          <p:cNvSpPr txBox="1"/>
          <p:nvPr/>
        </p:nvSpPr>
        <p:spPr>
          <a:xfrm>
            <a:off x="362606" y="4948312"/>
            <a:ext cx="8387256" cy="1415572"/>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Iniciativas Cluster con mesas de trabajo en funcionamiento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Agendas de proyectos y financiación definidas para las Iniciativas Cluster</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Iniciativas Cluster con estructuras de gobernanza definidas</a:t>
            </a:r>
            <a:endPar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2" name="11 Rectángulo redondeado"/>
          <p:cNvSpPr/>
          <p:nvPr/>
        </p:nvSpPr>
        <p:spPr>
          <a:xfrm>
            <a:off x="362607" y="4508031"/>
            <a:ext cx="6215614"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Gestión de las Iniciativas Cluster</a:t>
            </a:r>
          </a:p>
        </p:txBody>
      </p:sp>
      <p:sp>
        <p:nvSpPr>
          <p:cNvPr id="13" name="12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Análisis  Competitivo para  6 Dinámicas Empresariales</a:t>
            </a:r>
          </a:p>
        </p:txBody>
      </p:sp>
    </p:spTree>
    <p:extLst>
      <p:ext uri="{BB962C8B-B14F-4D97-AF65-F5344CB8AC3E}">
        <p14:creationId xmlns:p14="http://schemas.microsoft.com/office/powerpoint/2010/main" val="34755998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440100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Al menos 50%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las líneas de acción definidas en los planes de acción de las Iniciativas Cluster estructuradas y en ejecución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Bi-</a:t>
            </a:r>
            <a:r>
              <a:rPr kumimoji="0" lang="es-CO" sz="2800" b="1" i="0" u="none" strike="noStrike" kern="0" cap="none" spc="0" normalizeH="0" baseline="0" noProof="0" dirty="0" err="1">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oN</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Primer Congreso Nacional de Bioenergía realizado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$332 millones</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generados por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Epicentros Cluster realizados para fortalecer los segmentos de negocio de las IC</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$193 millones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generados a través de suscripción de las empresas de las IC en Seminarios de formación especializados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proyectos Reto Cluster en ejecución</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Diagnósticos de brechas de capital humano (SM + BCP) realizados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CIPB + Reto Cluster 2.0 + Mapa de Capacidades EC + </a:t>
            </a:r>
            <a:r>
              <a:rPr kumimoji="0" lang="es-CO" sz="2800" b="1" i="0" u="none" strike="noStrike" kern="0" cap="none" spc="0" normalizeH="0" baseline="0" noProof="0" dirty="0" err="1">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bioplásticos</a:t>
            </a:r>
            <a:endPar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p:cNvSpPr/>
          <p:nvPr/>
        </p:nvSpPr>
        <p:spPr>
          <a:xfrm>
            <a:off x="3122524" y="1379638"/>
            <a:ext cx="2348720"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Plataforma </a:t>
            </a:r>
            <a:r>
              <a:rPr kumimoji="0" lang="es-CO" sz="2000" b="1" i="1"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Cluster</a:t>
            </a:r>
          </a:p>
        </p:txBody>
      </p:sp>
      <p:sp>
        <p:nvSpPr>
          <p:cNvPr id="12" name="11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Implementación Planes de Acción</a:t>
            </a:r>
          </a:p>
        </p:txBody>
      </p:sp>
    </p:spTree>
    <p:extLst>
      <p:ext uri="{BB962C8B-B14F-4D97-AF65-F5344CB8AC3E}">
        <p14:creationId xmlns:p14="http://schemas.microsoft.com/office/powerpoint/2010/main" val="4038967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35456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trimestrales de seguimiento al Plan de Acción de las Unidades Competitivas y Corporativas de la Cámara de Comercio de Cali</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Acción 2018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Cámara de Comercio de Cali</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Presentaciones sobre  temas y/o actividades relacionados con la gestión de la Cámara de Comercio de Cali</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Informe de satisfacción de clientes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Cámara de Comercio de Cali</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Comunicación y difusión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seguimiento al Plan de Acción a todas las unidades de la Cámara de Comercio de Cali</a:t>
            </a:r>
          </a:p>
        </p:txBody>
      </p:sp>
      <p:sp>
        <p:nvSpPr>
          <p:cNvPr id="11" name="10 Rectángulo"/>
          <p:cNvSpPr/>
          <p:nvPr/>
        </p:nvSpPr>
        <p:spPr>
          <a:xfrm>
            <a:off x="3019811" y="1379638"/>
            <a:ext cx="2817054"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Planeación Corporativa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72356"/>
            <a:ext cx="6215614" cy="440281"/>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Planeación Corporativa</a:t>
            </a:r>
          </a:p>
        </p:txBody>
      </p:sp>
    </p:spTree>
    <p:extLst>
      <p:ext uri="{BB962C8B-B14F-4D97-AF65-F5344CB8AC3E}">
        <p14:creationId xmlns:p14="http://schemas.microsoft.com/office/powerpoint/2010/main" val="310780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0" y="318218"/>
            <a:ext cx="9144000" cy="978729"/>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ES"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Conocemos el entorno</a:t>
            </a:r>
          </a:p>
        </p:txBody>
      </p:sp>
      <p:sp>
        <p:nvSpPr>
          <p:cNvPr id="5" name="CuadroTexto 4"/>
          <p:cNvSpPr txBox="1"/>
          <p:nvPr/>
        </p:nvSpPr>
        <p:spPr>
          <a:xfrm>
            <a:off x="251520" y="1556792"/>
            <a:ext cx="8568952"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tab pos="2957513" algn="l"/>
              </a:tabLst>
              <a:defRPr/>
            </a:pPr>
            <a:r>
              <a:rPr kumimoji="0" lang="es-CO" sz="4000" b="1" i="0" u="none" strike="noStrike" kern="0" cap="none" spc="0" normalizeH="0" baseline="0" noProof="0" dirty="0">
                <a:ln>
                  <a:noFill/>
                </a:ln>
                <a:solidFill>
                  <a:srgbClr val="7030A0"/>
                </a:solidFill>
                <a:effectLst/>
                <a:uLnTx/>
                <a:uFillTx/>
                <a:latin typeface="AmpleSoft-Regular" panose="02000000000000000000" pitchFamily="2" charset="0"/>
              </a:rPr>
              <a:t>Tenemos un entendimiento superior de las dinámicas empresariales y de las condiciones competitivas de la región </a:t>
            </a:r>
            <a:endParaRPr kumimoji="0" lang="es-CO" sz="4000" b="0" i="0" u="none" strike="noStrike" kern="0" cap="none" spc="0" normalizeH="0" baseline="0" noProof="0" dirty="0">
              <a:ln>
                <a:noFill/>
              </a:ln>
              <a:solidFill>
                <a:schemeClr val="tx1">
                  <a:lumMod val="50000"/>
                  <a:lumOff val="50000"/>
                </a:schemeClr>
              </a:solidFill>
              <a:effectLst/>
              <a:uLnTx/>
              <a:uFillTx/>
              <a:latin typeface="AmpleSoft-Regular" panose="02000000000000000000" pitchFamily="2" charset="0"/>
            </a:endParaRPr>
          </a:p>
        </p:txBody>
      </p:sp>
      <p:sp>
        <p:nvSpPr>
          <p:cNvPr id="2" name="CuadroTexto 1"/>
          <p:cNvSpPr txBox="1"/>
          <p:nvPr/>
        </p:nvSpPr>
        <p:spPr>
          <a:xfrm>
            <a:off x="251520" y="4135994"/>
            <a:ext cx="8640960" cy="1785104"/>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CO" sz="2200" b="0" i="0" u="none" strike="noStrike" kern="0" cap="none" spc="0" normalizeH="0" baseline="0" noProof="0" dirty="0">
                <a:ln>
                  <a:noFill/>
                </a:ln>
                <a:solidFill>
                  <a:sysClr val="windowText" lastClr="000000"/>
                </a:solidFill>
                <a:effectLst/>
                <a:uLnTx/>
                <a:uFillTx/>
                <a:latin typeface="AmpleSoft-Regular" panose="02000000000000000000" pitchFamily="2" charset="0"/>
              </a:rPr>
              <a:t>Conectamos a los empresarios a través de </a:t>
            </a:r>
            <a:r>
              <a:rPr kumimoji="0" lang="es-CO" sz="2200" b="1" i="0" u="none" strike="noStrike" kern="0" cap="none" spc="0" normalizeH="0" baseline="0" noProof="0" dirty="0">
                <a:ln>
                  <a:noFill/>
                </a:ln>
                <a:solidFill>
                  <a:srgbClr val="7030A0"/>
                </a:solidFill>
                <a:effectLst/>
                <a:uLnTx/>
                <a:uFillTx/>
                <a:latin typeface="AmpleSoft-Regular" panose="02000000000000000000" pitchFamily="2" charset="0"/>
              </a:rPr>
              <a:t>redes</a:t>
            </a:r>
            <a:r>
              <a:rPr kumimoji="0" lang="es-CO" sz="2200" b="0" i="0" u="none" strike="noStrike" kern="0" cap="none" spc="0" normalizeH="0" baseline="0" noProof="0" dirty="0">
                <a:ln>
                  <a:noFill/>
                </a:ln>
                <a:solidFill>
                  <a:sysClr val="windowText" lastClr="000000"/>
                </a:solidFill>
                <a:effectLst/>
                <a:uLnTx/>
                <a:uFillTx/>
                <a:latin typeface="AmpleSoft-Regular" panose="02000000000000000000" pitchFamily="2" charset="0"/>
              </a:rPr>
              <a:t> que les puedan brindar valor</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CO" sz="2200" b="0" i="0" u="none" strike="noStrike" kern="0" cap="none" spc="0" normalizeH="0" baseline="0" noProof="0" dirty="0">
                <a:ln>
                  <a:noFill/>
                </a:ln>
                <a:solidFill>
                  <a:sysClr val="windowText" lastClr="000000"/>
                </a:solidFill>
                <a:effectLst/>
                <a:uLnTx/>
                <a:uFillTx/>
                <a:latin typeface="AmpleSoft-Regular" panose="02000000000000000000" pitchFamily="2" charset="0"/>
              </a:rPr>
              <a:t>Producimos </a:t>
            </a:r>
            <a:r>
              <a:rPr kumimoji="0" lang="es-CO" sz="2200" b="1" i="0" u="none" strike="noStrike" kern="0" cap="none" spc="0" normalizeH="0" baseline="0" noProof="0" dirty="0">
                <a:ln>
                  <a:noFill/>
                </a:ln>
                <a:solidFill>
                  <a:srgbClr val="7030A0"/>
                </a:solidFill>
                <a:effectLst/>
                <a:uLnTx/>
                <a:uFillTx/>
                <a:latin typeface="AmpleSoft-Regular" panose="02000000000000000000" pitchFamily="2" charset="0"/>
              </a:rPr>
              <a:t>información</a:t>
            </a:r>
            <a:r>
              <a:rPr kumimoji="0" lang="es-CO" sz="2200" b="0" i="0" u="none" strike="noStrike" kern="0" cap="none" spc="0" normalizeH="0" baseline="0" noProof="0" dirty="0">
                <a:ln>
                  <a:noFill/>
                </a:ln>
                <a:solidFill>
                  <a:sysClr val="windowText" lastClr="000000"/>
                </a:solidFill>
                <a:effectLst/>
                <a:uLnTx/>
                <a:uFillTx/>
                <a:latin typeface="AmpleSoft-Regular" panose="02000000000000000000" pitchFamily="2" charset="0"/>
              </a:rPr>
              <a:t> relevante para la toma de decisiones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s-CO" sz="2200" b="0" i="0" u="none" strike="noStrike" kern="0" cap="none" spc="0" normalizeH="0" baseline="0" noProof="0" dirty="0">
                <a:ln>
                  <a:noFill/>
                </a:ln>
                <a:solidFill>
                  <a:sysClr val="windowText" lastClr="000000"/>
                </a:solidFill>
                <a:effectLst/>
                <a:uLnTx/>
                <a:uFillTx/>
                <a:latin typeface="AmpleSoft-Regular" panose="02000000000000000000" pitchFamily="2" charset="0"/>
              </a:rPr>
              <a:t>Invertimos en </a:t>
            </a:r>
            <a:r>
              <a:rPr kumimoji="0" lang="es-CO" sz="2200" b="1" i="0" u="none" strike="noStrike" kern="0" cap="none" spc="0" normalizeH="0" baseline="0" noProof="0" dirty="0">
                <a:ln>
                  <a:noFill/>
                </a:ln>
                <a:solidFill>
                  <a:srgbClr val="7030A0"/>
                </a:solidFill>
                <a:effectLst/>
                <a:uLnTx/>
                <a:uFillTx/>
                <a:latin typeface="AmpleSoft-Regular" panose="02000000000000000000" pitchFamily="2" charset="0"/>
              </a:rPr>
              <a:t>entidades</a:t>
            </a:r>
            <a:r>
              <a:rPr kumimoji="0" lang="es-CO" sz="2200" b="0" i="0" u="none" strike="noStrike" kern="0" cap="none" spc="0" normalizeH="0" baseline="0" noProof="0" dirty="0">
                <a:ln>
                  <a:noFill/>
                </a:ln>
                <a:solidFill>
                  <a:sysClr val="windowText" lastClr="000000"/>
                </a:solidFill>
                <a:effectLst/>
                <a:uLnTx/>
                <a:uFillTx/>
                <a:latin typeface="AmpleSoft-Regular" panose="02000000000000000000" pitchFamily="2" charset="0"/>
              </a:rPr>
              <a:t> y programas que promueven el desarrollo económico de la región y el País</a:t>
            </a:r>
          </a:p>
        </p:txBody>
      </p:sp>
    </p:spTree>
    <p:extLst>
      <p:ext uri="{BB962C8B-B14F-4D97-AF65-F5344CB8AC3E}">
        <p14:creationId xmlns:p14="http://schemas.microsoft.com/office/powerpoint/2010/main" val="2200180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191416"/>
            <a:ext cx="8387256" cy="2677456"/>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6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(bimensuales) sobre temas de calidad de vida en colaboración con expertos</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Boletines de seguimiento a indicadores de calidad de vida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con información de Cali por comunas y/o Información de Jamundí y Yumbo</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 completo con todos los temas que dan cuenta de la calidad de vida (ICV 2017)</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p:cNvSpPr/>
          <p:nvPr/>
        </p:nvSpPr>
        <p:spPr>
          <a:xfrm>
            <a:off x="2139868" y="1379638"/>
            <a:ext cx="4859535"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Seguimiento Calidad de Vida (CCV - YCV)</a:t>
            </a:r>
          </a:p>
        </p:txBody>
      </p:sp>
      <p:sp>
        <p:nvSpPr>
          <p:cNvPr id="11" name="CuadroTexto 3"/>
          <p:cNvSpPr txBox="1"/>
          <p:nvPr/>
        </p:nvSpPr>
        <p:spPr>
          <a:xfrm>
            <a:off x="362606" y="5357752"/>
            <a:ext cx="8387256" cy="126168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 y presentación con los resultados de la Encuesta  de Percepción Ciudadana 2017</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 de seguimiento al Plan de Desarrollo Municipal</a:t>
            </a:r>
            <a:endPar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2" name="11 Rectángulo redondeado"/>
          <p:cNvSpPr/>
          <p:nvPr/>
        </p:nvSpPr>
        <p:spPr>
          <a:xfrm>
            <a:off x="362605" y="4917471"/>
            <a:ext cx="6215616" cy="434331"/>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Proveer Información a la Administración Pública</a:t>
            </a:r>
          </a:p>
        </p:txBody>
      </p:sp>
      <p:sp>
        <p:nvSpPr>
          <p:cNvPr id="13" name="12 Rectángulo redondeado"/>
          <p:cNvSpPr/>
          <p:nvPr/>
        </p:nvSpPr>
        <p:spPr>
          <a:xfrm>
            <a:off x="362607" y="1872356"/>
            <a:ext cx="6215614" cy="440281"/>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Proveer Información al Ciudadano</a:t>
            </a:r>
          </a:p>
        </p:txBody>
      </p:sp>
    </p:spTree>
    <p:extLst>
      <p:ext uri="{BB962C8B-B14F-4D97-AF65-F5344CB8AC3E}">
        <p14:creationId xmlns:p14="http://schemas.microsoft.com/office/powerpoint/2010/main" val="1417578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846459"/>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Foros con expertos nacionales en temas de relevancia para la ciudad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Talleres de participación ciudadana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800" b="1" i="0" u="none" strike="noStrike" kern="0" cap="none" spc="0" normalizeH="0" baseline="0" noProof="0" dirty="0" err="1">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2139868" y="1379638"/>
            <a:ext cx="4859535"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Seguimiento Calidad de Vida (CCV - YCV)</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58708"/>
            <a:ext cx="6215614" cy="440281"/>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Facilitar la Participación Ciudadana</a:t>
            </a:r>
          </a:p>
        </p:txBody>
      </p:sp>
    </p:spTree>
    <p:extLst>
      <p:ext uri="{BB962C8B-B14F-4D97-AF65-F5344CB8AC3E}">
        <p14:creationId xmlns:p14="http://schemas.microsoft.com/office/powerpoint/2010/main" val="23930533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23145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Informes de actualización de la Narrativa Estratégica de Competitividad del Valle del Cauca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Reportes sobre las fortalezas de la Narrativa Estratégica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Proyectos en ejecución relacionados con las fortalezas identificadas en la Narrativa (Un Valle de Gente Creativa y Un Valle de Bionegocios)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Foros sobre las fortalezas de la Narrativa Estratégica de Competitividad del Valle del Cauca </a:t>
            </a:r>
            <a:endPar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2575003" y="1379638"/>
            <a:ext cx="370665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Competitividad Regional (CRC)</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Despliegue de la Narrativa de Competitividad</a:t>
            </a:r>
          </a:p>
        </p:txBody>
      </p:sp>
    </p:spTree>
    <p:extLst>
      <p:ext uri="{BB962C8B-B14F-4D97-AF65-F5344CB8AC3E}">
        <p14:creationId xmlns:p14="http://schemas.microsoft.com/office/powerpoint/2010/main" val="2473017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693119"/>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8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Presentaciones a empresarios, universidades e instituciones sobre competitividad regional (2 en cada subregión)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4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Reportes de competitividad publicados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3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Mesas de trabajo de la CRC con Plan de Acción definido y en ejecución (conectividad y logística, desarrollo productivo (</a:t>
            </a:r>
            <a:r>
              <a:rPr kumimoji="0" lang="es-CO" sz="1600" b="0" i="1" u="none" strike="noStrike" kern="0" cap="none" spc="0" normalizeH="0" baseline="0" noProof="0" dirty="0" err="1">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clusters</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y cadenas) y capital humano para el desarrollo productivo (medición de brechas)</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los conceptos solicitados a la CRC en el marco del Sistema General de Regalías (SGR) sobre proyectos relacionados con la competitividad del Departamento atendidos (2016 = 5)</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Cadenas Productivas con Programa de Desarrollo Definido (logística y BPO/TICS) </a:t>
            </a:r>
          </a:p>
        </p:txBody>
      </p:sp>
      <p:sp>
        <p:nvSpPr>
          <p:cNvPr id="9" name="8 Rectángulo redondeado"/>
          <p:cNvSpPr/>
          <p:nvPr/>
        </p:nvSpPr>
        <p:spPr>
          <a:xfrm>
            <a:off x="362604" y="1887615"/>
            <a:ext cx="6201969"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Fortalecimiento del Ecosistema Regional  de Competitividad</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Económica y de Planeación</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0" name="9 Rectángulo"/>
          <p:cNvSpPr/>
          <p:nvPr/>
        </p:nvSpPr>
        <p:spPr>
          <a:xfrm>
            <a:off x="2575003" y="1379638"/>
            <a:ext cx="370665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Competitividad Regional (CRC)</a:t>
            </a:r>
          </a:p>
        </p:txBody>
      </p:sp>
    </p:spTree>
    <p:extLst>
      <p:ext uri="{BB962C8B-B14F-4D97-AF65-F5344CB8AC3E}">
        <p14:creationId xmlns:p14="http://schemas.microsoft.com/office/powerpoint/2010/main" val="110104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9233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Secretaría General</a:t>
            </a:r>
          </a:p>
        </p:txBody>
      </p:sp>
    </p:spTree>
    <p:extLst>
      <p:ext uri="{BB962C8B-B14F-4D97-AF65-F5344CB8AC3E}">
        <p14:creationId xmlns:p14="http://schemas.microsoft.com/office/powerpoint/2010/main" val="30017258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9823" y="1997861"/>
            <a:ext cx="8649325" cy="3000821"/>
          </a:xfrm>
          <a:prstGeom prst="rect">
            <a:avLst/>
          </a:prstGeom>
          <a:noFill/>
        </p:spPr>
        <p:txBody>
          <a:bodyPr wrap="square" rtlCol="0">
            <a:spAutoFit/>
          </a:bodyPr>
          <a:lstStyle/>
          <a:p>
            <a:pPr marL="514350" marR="0" lvl="0" indent="-514350" defTabSz="914400" eaLnBrk="1" fontAlgn="auto" latinLnBrk="0" hangingPunct="1">
              <a:lnSpc>
                <a:spcPct val="90000"/>
              </a:lnSpc>
              <a:spcBef>
                <a:spcPts val="0"/>
              </a:spcBef>
              <a:spcAft>
                <a:spcPts val="0"/>
              </a:spcAft>
              <a:buClrTx/>
              <a:buSzTx/>
              <a:buFont typeface="+mj-lt"/>
              <a:buAutoNum type="arabicPeriod"/>
              <a:tabLst/>
              <a:defRPr/>
            </a:pPr>
            <a:endParaRPr kumimoji="0" 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Asuntos Legales y Contratación</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Contribuir al cumplimiento de los objetivos estratégicos de la Cámara de Comercio de Cali,  viabilizando jurídicamente sus operaciones, ejecución de programas, convenios y mitigando los riesgos jurídicos asociados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Comunicación Corporativa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Contribuir al logro de los objetivos estratégicos de la Cámara de Comercio de Cali y al fortalecimiento de su reputación y buena imagen definiendo políticas, lineamientos y estrategias de comunicación que garanticen coherencia, unidad y pertinencia de la estrategia frente a sus grupos de interés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4" name="3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6"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Secretaría General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402410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73846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Software de contratación Orión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mejorado y mas automatizado (mejoras + licencia soporte) </a:t>
            </a:r>
            <a:endParaRPr kumimoji="0" lang="es-CO" sz="24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2567148" y="1379638"/>
            <a:ext cx="3828677"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Asuntos Legales y Contratación</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Secretaría General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CuadroTexto 3"/>
          <p:cNvSpPr txBox="1"/>
          <p:nvPr/>
        </p:nvSpPr>
        <p:spPr>
          <a:xfrm>
            <a:off x="362606" y="3665400"/>
            <a:ext cx="8387256" cy="2215791"/>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Sensibilización de colaboradores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involucrados en el proceso de contratación sobre la naturaleza jurídica, proceso de contratación, y los aspectos jurídicos de mayor relevancia para el desarrollo de sus funciones</a:t>
            </a: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Optimización de los procedimientos para el cumplimiento de los tiempos de respuesta para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documentos contractuales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Eventuales conceptos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ente de control desfavorables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sobre cumplimiento de normatividad pertinentes</a:t>
            </a:r>
          </a:p>
        </p:txBody>
      </p:sp>
      <p:sp>
        <p:nvSpPr>
          <p:cNvPr id="12" name="11 Rectángulo redondeado"/>
          <p:cNvSpPr/>
          <p:nvPr/>
        </p:nvSpPr>
        <p:spPr>
          <a:xfrm>
            <a:off x="362604" y="3225119"/>
            <a:ext cx="7389324"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Actividades Corporativas Desarrolladas de Conformidad con Normatividad</a:t>
            </a:r>
          </a:p>
        </p:txBody>
      </p:sp>
      <p:sp>
        <p:nvSpPr>
          <p:cNvPr id="13" name="12 Rectángulo redondeado"/>
          <p:cNvSpPr/>
          <p:nvPr/>
        </p:nvSpPr>
        <p:spPr>
          <a:xfrm>
            <a:off x="362606" y="1872356"/>
            <a:ext cx="7389321"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Proceso de Contratación</a:t>
            </a:r>
          </a:p>
        </p:txBody>
      </p:sp>
    </p:spTree>
    <p:extLst>
      <p:ext uri="{BB962C8B-B14F-4D97-AF65-F5344CB8AC3E}">
        <p14:creationId xmlns:p14="http://schemas.microsoft.com/office/powerpoint/2010/main" val="2999541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160023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Acción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cierre de brechas del Estudio de Reputación</a:t>
            </a: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Monitoreo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medios de comunicación</a:t>
            </a: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Campaña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posicionamiento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Cámara de Comercio de Cali</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Diseño e impresión del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Informe de Gestión 2016</a:t>
            </a:r>
          </a:p>
        </p:txBody>
      </p:sp>
      <p:sp>
        <p:nvSpPr>
          <p:cNvPr id="11" name="10 Rectángulo"/>
          <p:cNvSpPr/>
          <p:nvPr/>
        </p:nvSpPr>
        <p:spPr>
          <a:xfrm>
            <a:off x="2912659" y="1379638"/>
            <a:ext cx="3137654"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Comunicación Corporativa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Secretaría General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CuadroTexto 3"/>
          <p:cNvSpPr txBox="1"/>
          <p:nvPr/>
        </p:nvSpPr>
        <p:spPr>
          <a:xfrm>
            <a:off x="362606" y="4607112"/>
            <a:ext cx="8387256" cy="160023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Consultoría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para la estrategia de posicionamiento nacional</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Eventos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relacionamiento y posicionamiento nacional en Bogotá</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Invitación de periodistas nacionales a un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‘fan </a:t>
            </a:r>
            <a:r>
              <a:rPr kumimoji="0" lang="es-CO" sz="2400" b="1" i="0" u="none" strike="noStrike" kern="0" cap="none" spc="0" normalizeH="0" baseline="0" noProof="0" dirty="0" err="1">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trip</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al Valle del Cauca</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Relacionamiento con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periodistas locales y nacionales</a:t>
            </a:r>
          </a:p>
        </p:txBody>
      </p:sp>
      <p:sp>
        <p:nvSpPr>
          <p:cNvPr id="12" name="11 Rectángulo redondeado"/>
          <p:cNvSpPr/>
          <p:nvPr/>
        </p:nvSpPr>
        <p:spPr>
          <a:xfrm>
            <a:off x="362605" y="4166831"/>
            <a:ext cx="6215616" cy="434331"/>
          </a:xfrm>
          <a:prstGeom prst="roundRect">
            <a:avLst/>
          </a:prstGeom>
          <a:solidFill>
            <a:srgbClr val="00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Estrategia de Posicionamiento Regional y Nacional </a:t>
            </a:r>
          </a:p>
        </p:txBody>
      </p:sp>
      <p:sp>
        <p:nvSpPr>
          <p:cNvPr id="13" name="12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Estrategia de Vocería</a:t>
            </a:r>
          </a:p>
        </p:txBody>
      </p:sp>
    </p:spTree>
    <p:extLst>
      <p:ext uri="{BB962C8B-B14F-4D97-AF65-F5344CB8AC3E}">
        <p14:creationId xmlns:p14="http://schemas.microsoft.com/office/powerpoint/2010/main" val="1455019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723896"/>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11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ediciones de la revista Acción (incluidos tres especiales temáticos)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Encuesta de satisfacción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entre los lectores de la revista Acción</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Estrategia de posicionamiento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nueva página web y sus contenidos por medio de buscadores en línea</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Administración de la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página web</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Realización del archivo fotográfico histórico de la entidad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Producción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material pedagógico</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para todas los públicos de interés para divulgar en todos los medios corporativos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Contratación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agencias de publicidad</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medios de comunicación</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Honorarios de terceros para edición</a:t>
            </a:r>
          </a:p>
        </p:txBody>
      </p:sp>
      <p:sp>
        <p:nvSpPr>
          <p:cNvPr id="11" name="10 Rectángulo"/>
          <p:cNvSpPr/>
          <p:nvPr/>
        </p:nvSpPr>
        <p:spPr>
          <a:xfrm>
            <a:off x="2912659" y="1379638"/>
            <a:ext cx="3137654"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Comunicación Corporativa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Secretaría General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8" name="7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Canales de Comunicación Estratégicos</a:t>
            </a:r>
          </a:p>
        </p:txBody>
      </p:sp>
    </p:spTree>
    <p:extLst>
      <p:ext uri="{BB962C8B-B14F-4D97-AF65-F5344CB8AC3E}">
        <p14:creationId xmlns:p14="http://schemas.microsoft.com/office/powerpoint/2010/main" val="3163739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422492"/>
            <a:ext cx="8387256" cy="3139121"/>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Primer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Diagnóstico de capital comunicacional</a:t>
            </a:r>
            <a:r>
              <a:rPr kumimoji="0" lang="es-CO" sz="2000" b="0"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a:t>
            </a: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interno de la CCC.</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Esquema de </a:t>
            </a:r>
            <a:r>
              <a:rPr kumimoji="0" lang="es-CO" sz="2800" b="0"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reuniones efectivas</a:t>
            </a:r>
            <a:endParaRPr kumimoji="0" lang="es-CO" sz="2000" b="0"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Desayunos con el Presidente</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Café con los Directores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Líderes de Comunicación</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Vive Tu Cámara</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Jornadas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alineación de equipos</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Implementación de una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nueva intranet</a:t>
            </a:r>
          </a:p>
        </p:txBody>
      </p:sp>
      <p:sp>
        <p:nvSpPr>
          <p:cNvPr id="11" name="10 Rectángulo"/>
          <p:cNvSpPr/>
          <p:nvPr/>
        </p:nvSpPr>
        <p:spPr>
          <a:xfrm>
            <a:off x="2912659" y="1379638"/>
            <a:ext cx="3137654"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Comunicación Corporativa</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Secretaría General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2" name="11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Alineación Estratégica de Colaboradores</a:t>
            </a:r>
          </a:p>
        </p:txBody>
      </p:sp>
    </p:spTree>
    <p:extLst>
      <p:ext uri="{BB962C8B-B14F-4D97-AF65-F5344CB8AC3E}">
        <p14:creationId xmlns:p14="http://schemas.microsoft.com/office/powerpoint/2010/main" val="195462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a:xfrm>
            <a:off x="251520" y="1268760"/>
            <a:ext cx="8640960" cy="2862322"/>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s-ES" altLang="es-CO" sz="3600" b="1" i="0" u="none" strike="noStrike" kern="120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AGENDA</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s-ES" altLang="es-CO" sz="3600" b="1"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endParaRP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Nuestro compromiso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Conocemos a las empresas y su entorno</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Nuestras metas para 2017</a:t>
            </a:r>
          </a:p>
          <a:p>
            <a:pPr marL="742950" marR="0" lvl="0" indent="-742950" algn="l" defTabSz="457200" rtl="0" eaLnBrk="1" fontAlgn="auto" latinLnBrk="0" hangingPunct="1">
              <a:lnSpc>
                <a:spcPct val="90000"/>
              </a:lnSpc>
              <a:spcBef>
                <a:spcPct val="0"/>
              </a:spcBef>
              <a:spcAft>
                <a:spcPts val="0"/>
              </a:spcAft>
              <a:buClrTx/>
              <a:buSzTx/>
              <a:buFont typeface="+mj-lt"/>
              <a:buAutoNum type="arabicPeriod"/>
              <a:tabLst/>
              <a:defRPr/>
            </a:pPr>
            <a:r>
              <a:rPr kumimoji="0" lang="es-ES" altLang="es-CO" sz="3200" b="0"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rPr>
              <a:t>Nos fortalecemos para ser mejores</a:t>
            </a:r>
            <a:endParaRPr kumimoji="0" lang="es-ES" altLang="es-CO" sz="3600" b="1" i="0" u="none" strike="noStrike" kern="1200" cap="none" spc="0" normalizeH="0" baseline="0" noProof="0" dirty="0">
              <a:ln>
                <a:noFill/>
              </a:ln>
              <a:solidFill>
                <a:schemeClr val="bg1">
                  <a:lumMod val="85000"/>
                </a:schemeClr>
              </a:solidFill>
              <a:effectLst/>
              <a:uLnTx/>
              <a:uFillTx/>
              <a:latin typeface="AmpleSoft-Regular" pitchFamily="50" charset="0"/>
              <a:ea typeface="Verdana" pitchFamily="34" charset="0"/>
              <a:cs typeface="Kohinoor Devanagari" pitchFamily="50" charset="0"/>
            </a:endParaRPr>
          </a:p>
        </p:txBody>
      </p:sp>
      <p:sp>
        <p:nvSpPr>
          <p:cNvPr id="3" name="Rectangle 6"/>
          <p:cNvSpPr txBox="1">
            <a:spLocks noChangeArrowheads="1"/>
          </p:cNvSpPr>
          <p:nvPr/>
        </p:nvSpPr>
        <p:spPr>
          <a:xfrm>
            <a:off x="0" y="318218"/>
            <a:ext cx="9144000" cy="480131"/>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2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48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40591371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9233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p:txBody>
      </p:sp>
    </p:spTree>
    <p:extLst>
      <p:ext uri="{BB962C8B-B14F-4D97-AF65-F5344CB8AC3E}">
        <p14:creationId xmlns:p14="http://schemas.microsoft.com/office/powerpoint/2010/main" val="41690790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9823" y="1997861"/>
            <a:ext cx="8649325" cy="3887218"/>
          </a:xfrm>
          <a:prstGeom prst="rect">
            <a:avLst/>
          </a:prstGeom>
          <a:noFill/>
        </p:spPr>
        <p:txBody>
          <a:bodyPr wrap="square" rtlCol="0">
            <a:spAutoFit/>
          </a:bodyPr>
          <a:lstStyle/>
          <a:p>
            <a:pPr marL="514350" marR="0" lvl="0" indent="-514350" defTabSz="914400" eaLnBrk="1" fontAlgn="auto" latinLnBrk="0" hangingPunct="1">
              <a:lnSpc>
                <a:spcPct val="90000"/>
              </a:lnSpc>
              <a:spcBef>
                <a:spcPts val="0"/>
              </a:spcBef>
              <a:spcAft>
                <a:spcPts val="0"/>
              </a:spcAft>
              <a:buClrTx/>
              <a:buSzTx/>
              <a:buFont typeface="+mj-lt"/>
              <a:buAutoNum type="arabicPeriod"/>
              <a:tabLst/>
              <a:defRPr/>
            </a:pPr>
            <a:endParaRPr kumimoji="0" 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Tecnología y Procesos</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Soluciones tecnológicas que posibilitan nuevos modelos de negocio, productos y servicios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Gestión Humana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Recurso humano más competente y con mejor calidad de vida</a:t>
            </a: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 </a:t>
            </a: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 3. Financiero</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Administración de los recursos financieros brindando información que garantice la continuidad en la operación y logro de objetivos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4. Servicios Administrativos</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Optimización de los recursos físicos y administrativos para la implementación de la estrategia corporativa</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4" name="3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1265119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55379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plan virtualización implementado</a:t>
            </a:r>
          </a:p>
        </p:txBody>
      </p:sp>
      <p:sp>
        <p:nvSpPr>
          <p:cNvPr id="11" name="10 Rectángulo"/>
          <p:cNvSpPr/>
          <p:nvPr/>
        </p:nvSpPr>
        <p:spPr>
          <a:xfrm>
            <a:off x="3122524" y="1379638"/>
            <a:ext cx="2717924"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Tecnología y Procesos</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6 Rectángulo redondeado"/>
          <p:cNvSpPr/>
          <p:nvPr/>
        </p:nvSpPr>
        <p:spPr>
          <a:xfrm>
            <a:off x="362605" y="2911215"/>
            <a:ext cx="6215615"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Infraestructura</a:t>
            </a:r>
          </a:p>
        </p:txBody>
      </p:sp>
      <p:sp>
        <p:nvSpPr>
          <p:cNvPr id="12" name="11 Rectángulo redondeado"/>
          <p:cNvSpPr/>
          <p:nvPr/>
        </p:nvSpPr>
        <p:spPr>
          <a:xfrm>
            <a:off x="362606" y="4125887"/>
            <a:ext cx="6215614"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Automatización de Procesos  Internos</a:t>
            </a:r>
          </a:p>
        </p:txBody>
      </p:sp>
      <p:sp>
        <p:nvSpPr>
          <p:cNvPr id="14" name="13 Rectángulo redondeado"/>
          <p:cNvSpPr/>
          <p:nvPr/>
        </p:nvSpPr>
        <p:spPr>
          <a:xfrm>
            <a:off x="362606" y="5367855"/>
            <a:ext cx="6215615"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Gestión Documental</a:t>
            </a:r>
          </a:p>
        </p:txBody>
      </p:sp>
      <p:sp>
        <p:nvSpPr>
          <p:cNvPr id="15" name="CuadroTexto 3"/>
          <p:cNvSpPr txBox="1"/>
          <p:nvPr/>
        </p:nvSpPr>
        <p:spPr>
          <a:xfrm>
            <a:off x="362606" y="4566168"/>
            <a:ext cx="8387256" cy="830797"/>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plan de fortalecimiento de la infraestructura técnica implementado</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6" name="15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Virtualización  Servicios para Clientes</a:t>
            </a:r>
          </a:p>
        </p:txBody>
      </p:sp>
      <p:sp>
        <p:nvSpPr>
          <p:cNvPr id="2" name="1 Rectángulo"/>
          <p:cNvSpPr/>
          <p:nvPr/>
        </p:nvSpPr>
        <p:spPr>
          <a:xfrm>
            <a:off x="403549" y="5726961"/>
            <a:ext cx="7757812"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a:t>
            </a:r>
            <a:r>
              <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Plan de gestión documental implementado (vigencia 2017)</a:t>
            </a:r>
          </a:p>
        </p:txBody>
      </p:sp>
      <p:sp>
        <p:nvSpPr>
          <p:cNvPr id="17" name="CuadroTexto 3"/>
          <p:cNvSpPr txBox="1"/>
          <p:nvPr/>
        </p:nvSpPr>
        <p:spPr>
          <a:xfrm>
            <a:off x="364878" y="3312824"/>
            <a:ext cx="8387256" cy="830797"/>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plan de fortalecimiento de la infraestructura tecnológica implementado</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34998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4247117"/>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completo desarrollado para mejoramiento de competencias corporativas y especificas en el grupo </a:t>
            </a:r>
            <a:r>
              <a:rPr kumimoji="0" lang="es-CO" sz="1800" b="0"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"Nuevos Jefes"</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apoyando procesos del ser y el hacer</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Desarrollo de coaching de carácter individual para</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 30 </a:t>
            </a:r>
            <a:r>
              <a:rPr kumimoji="0" lang="es-CO" sz="1800" b="0"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"Nuevos Jefes"</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 completo para mejoramiento de competencias corporativas y especificas en el grupo gerencial de la Cámara de Comercio De Cali para apoyar procesos de sucesión </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Desarrollo de coaching de carácter individual para los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Gerentes</a:t>
            </a:r>
            <a:endParaRPr kumimoji="0" lang="es-CO" sz="1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2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Programas de Mejoramiento de competencias corporativas en cargos soporte y administrativos </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20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3448190" y="1379638"/>
            <a:ext cx="2066591"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Gestión Humana</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6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Modelo de Competencias</a:t>
            </a:r>
          </a:p>
        </p:txBody>
      </p:sp>
    </p:spTree>
    <p:extLst>
      <p:ext uri="{BB962C8B-B14F-4D97-AF65-F5344CB8AC3E}">
        <p14:creationId xmlns:p14="http://schemas.microsoft.com/office/powerpoint/2010/main" val="2250915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572392"/>
            <a:ext cx="8387256" cy="1600238"/>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Evaluación de desempeño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por competencias al 100% de los cargos aplicada</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endPar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trabajo de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Cultura Deseada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implementado</a:t>
            </a:r>
          </a:p>
        </p:txBody>
      </p:sp>
      <p:sp>
        <p:nvSpPr>
          <p:cNvPr id="11" name="10 Rectángulo"/>
          <p:cNvSpPr/>
          <p:nvPr/>
        </p:nvSpPr>
        <p:spPr>
          <a:xfrm>
            <a:off x="3448190" y="1379638"/>
            <a:ext cx="2066591"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Gestión Humana</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6 Rectángulo redondeado"/>
          <p:cNvSpPr/>
          <p:nvPr/>
        </p:nvSpPr>
        <p:spPr>
          <a:xfrm>
            <a:off x="362607" y="3085898"/>
            <a:ext cx="6215616"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Cultura de Trabajo</a:t>
            </a:r>
          </a:p>
        </p:txBody>
      </p:sp>
      <p:sp>
        <p:nvSpPr>
          <p:cNvPr id="12" name="CuadroTexto 3"/>
          <p:cNvSpPr txBox="1"/>
          <p:nvPr/>
        </p:nvSpPr>
        <p:spPr>
          <a:xfrm>
            <a:off x="362606" y="4675352"/>
            <a:ext cx="8387256" cy="1384795"/>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actividad de trabajo en equipo para el grupo directivo para reforzar competencias corporativas y específicas </a:t>
            </a: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Desarrollo de coaching de carácter individual para </a:t>
            </a: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5 directivos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la Cámara de Comercio de Cali para mejoramiento de competencias </a:t>
            </a:r>
          </a:p>
        </p:txBody>
      </p:sp>
      <p:sp>
        <p:nvSpPr>
          <p:cNvPr id="13" name="12 Rectángulo redondeado"/>
          <p:cNvSpPr/>
          <p:nvPr/>
        </p:nvSpPr>
        <p:spPr>
          <a:xfrm>
            <a:off x="362605" y="4235071"/>
            <a:ext cx="6215616"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Coaching y Liderazgo Colectivo</a:t>
            </a:r>
          </a:p>
        </p:txBody>
      </p:sp>
      <p:sp>
        <p:nvSpPr>
          <p:cNvPr id="14" name="13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Evaluación de Desempeño por Competencias</a:t>
            </a:r>
          </a:p>
        </p:txBody>
      </p:sp>
    </p:spTree>
    <p:extLst>
      <p:ext uri="{BB962C8B-B14F-4D97-AF65-F5344CB8AC3E}">
        <p14:creationId xmlns:p14="http://schemas.microsoft.com/office/powerpoint/2010/main" val="2746431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327896"/>
            <a:ext cx="8387256" cy="3231454"/>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trabajo diseñado con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la Caja de Compensación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implementado</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Encuesta de riesgo psicosocial aplicada</a:t>
            </a:r>
            <a:endParaRPr kumimoji="0" lang="es-CO" sz="2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trabajo diseñado en los comités de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convivencia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y  </a:t>
            </a:r>
            <a:r>
              <a:rPr kumimoji="0" lang="es-CO" sz="28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salud ocupacional </a:t>
            </a:r>
            <a:r>
              <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implementado</a:t>
            </a: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defTabSz="914400" eaLnBrk="1" fontAlgn="auto" latinLnBrk="0" hangingPunct="1">
              <a:lnSpc>
                <a:spcPct val="100000"/>
              </a:lnSpc>
              <a:spcBef>
                <a:spcPts val="0"/>
              </a:spcBef>
              <a:spcAft>
                <a:spcPts val="0"/>
              </a:spcAft>
              <a:buClr>
                <a:srgbClr val="DD005E"/>
              </a:buClr>
              <a:buSzTx/>
              <a:buFont typeface="Arial" pitchFamily="34" charset="0"/>
              <a:buChar char="•"/>
              <a:tabLst/>
              <a:defRPr/>
            </a:pP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1" name="10 Rectángulo"/>
          <p:cNvSpPr/>
          <p:nvPr/>
        </p:nvSpPr>
        <p:spPr>
          <a:xfrm>
            <a:off x="3448190" y="1379638"/>
            <a:ext cx="2066591"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Gestión Humana</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2" name="11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Programas Calidad de Vida</a:t>
            </a:r>
          </a:p>
        </p:txBody>
      </p:sp>
    </p:spTree>
    <p:extLst>
      <p:ext uri="{BB962C8B-B14F-4D97-AF65-F5344CB8AC3E}">
        <p14:creationId xmlns:p14="http://schemas.microsoft.com/office/powerpoint/2010/main" val="1275426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2606" y="2233300"/>
            <a:ext cx="8387256" cy="4922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aporte a Invest Pacific en dinero y especie realizado según cronograma</a:t>
            </a:r>
          </a:p>
        </p:txBody>
      </p:sp>
      <p:sp>
        <p:nvSpPr>
          <p:cNvPr id="11" name="10 Rectángulo"/>
          <p:cNvSpPr/>
          <p:nvPr/>
        </p:nvSpPr>
        <p:spPr>
          <a:xfrm>
            <a:off x="3886812" y="1379638"/>
            <a:ext cx="1345625"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Financiero</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7" name="6 Rectángulo redondeado"/>
          <p:cNvSpPr/>
          <p:nvPr/>
        </p:nvSpPr>
        <p:spPr>
          <a:xfrm>
            <a:off x="362605" y="2781688"/>
            <a:ext cx="6215616"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Cali Valle Bureau</a:t>
            </a:r>
          </a:p>
        </p:txBody>
      </p:sp>
      <p:sp>
        <p:nvSpPr>
          <p:cNvPr id="12" name="11 Rectángulo redondeado"/>
          <p:cNvSpPr/>
          <p:nvPr/>
        </p:nvSpPr>
        <p:spPr>
          <a:xfrm>
            <a:off x="362604" y="3641491"/>
            <a:ext cx="6215617"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err="1">
                <a:ln>
                  <a:noFill/>
                </a:ln>
                <a:solidFill>
                  <a:schemeClr val="bg1"/>
                </a:solidFill>
                <a:effectLst/>
                <a:uLnTx/>
                <a:uFillTx/>
                <a:latin typeface="AmpleSoft-Regular" pitchFamily="50" charset="0"/>
                <a:ea typeface="Verdana" pitchFamily="34" charset="0"/>
                <a:cs typeface="Kohinoor Devanagari" pitchFamily="50" charset="0"/>
              </a:rPr>
              <a:t>Asocámaras</a:t>
            </a:r>
            <a:endPar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endParaRPr>
          </a:p>
        </p:txBody>
      </p:sp>
      <p:sp>
        <p:nvSpPr>
          <p:cNvPr id="13" name="CuadroTexto 3"/>
          <p:cNvSpPr txBox="1"/>
          <p:nvPr/>
        </p:nvSpPr>
        <p:spPr>
          <a:xfrm>
            <a:off x="362606" y="4953952"/>
            <a:ext cx="8387256" cy="4922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Capitalización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en el CEVP realizada de acuerdo con el presupuesto</a:t>
            </a:r>
          </a:p>
        </p:txBody>
      </p:sp>
      <p:sp>
        <p:nvSpPr>
          <p:cNvPr id="14" name="13 Rectángulo redondeado"/>
          <p:cNvSpPr/>
          <p:nvPr/>
        </p:nvSpPr>
        <p:spPr>
          <a:xfrm>
            <a:off x="362605" y="4513671"/>
            <a:ext cx="6215616"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Centro de Eventos Valle del Pacífico</a:t>
            </a:r>
          </a:p>
        </p:txBody>
      </p:sp>
      <p:sp>
        <p:nvSpPr>
          <p:cNvPr id="15" name="14 Rectángulo redondeado"/>
          <p:cNvSpPr/>
          <p:nvPr/>
        </p:nvSpPr>
        <p:spPr>
          <a:xfrm>
            <a:off x="362605" y="5466647"/>
            <a:ext cx="6215616" cy="43433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Confecámaras</a:t>
            </a:r>
          </a:p>
        </p:txBody>
      </p:sp>
      <p:sp>
        <p:nvSpPr>
          <p:cNvPr id="16" name="15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Invest Pacific</a:t>
            </a:r>
          </a:p>
        </p:txBody>
      </p:sp>
      <p:sp>
        <p:nvSpPr>
          <p:cNvPr id="17" name="CuadroTexto 3"/>
          <p:cNvSpPr txBox="1"/>
          <p:nvPr/>
        </p:nvSpPr>
        <p:spPr>
          <a:xfrm>
            <a:off x="362605" y="3969018"/>
            <a:ext cx="8544911" cy="4922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aporte a Asocámaras realizado de acuerdo con el presupuesto</a:t>
            </a:r>
            <a:endParaRPr kumimoji="0" lang="es-CO" sz="18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
        <p:nvSpPr>
          <p:cNvPr id="18" name="CuadroTexto 3"/>
          <p:cNvSpPr txBox="1"/>
          <p:nvPr/>
        </p:nvSpPr>
        <p:spPr>
          <a:xfrm>
            <a:off x="360955" y="3142243"/>
            <a:ext cx="8546562" cy="492243"/>
          </a:xfrm>
          <a:prstGeom prst="rect">
            <a:avLst/>
          </a:prstGeom>
          <a:noFill/>
        </p:spPr>
        <p:txBody>
          <a:bodyPr wrap="square" lIns="121722" tIns="60861" rIns="121722" bIns="60861" rtlCol="0">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es-CO" sz="24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 aporte al Bureau realizado de acuerdo con el presupuesto</a:t>
            </a:r>
          </a:p>
        </p:txBody>
      </p:sp>
      <p:sp>
        <p:nvSpPr>
          <p:cNvPr id="2" name="1 Rectángulo"/>
          <p:cNvSpPr/>
          <p:nvPr/>
        </p:nvSpPr>
        <p:spPr>
          <a:xfrm>
            <a:off x="362606" y="5905526"/>
            <a:ext cx="7866993" cy="40011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kumimoji="0" lang="da-DK" sz="2000" b="1" i="0" u="none" strike="noStrike" kern="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600" b="0" i="0" u="none" strike="noStrike" kern="0" cap="none" spc="0" normalizeH="0" baseline="0" noProof="0" dirty="0">
                <a:ln>
                  <a:noFill/>
                </a:ln>
                <a:solidFill>
                  <a:prstClr val="white">
                    <a:lumMod val="50000"/>
                  </a:prstClr>
                </a:solidFill>
                <a:effectLst/>
                <a:uLnTx/>
                <a:uFillTx/>
                <a:latin typeface="AmpleSoft-Regular" pitchFamily="50" charset="0"/>
                <a:ea typeface="Verdana" panose="020B0604030504040204" pitchFamily="34" charset="0"/>
                <a:cs typeface="Verdana" panose="020B0604030504040204" pitchFamily="34" charset="0"/>
              </a:rPr>
              <a:t>de aporte a Confecámaras realizado de acuerdo con el presupuesto</a:t>
            </a:r>
          </a:p>
        </p:txBody>
      </p:sp>
    </p:spTree>
    <p:extLst>
      <p:ext uri="{BB962C8B-B14F-4D97-AF65-F5344CB8AC3E}">
        <p14:creationId xmlns:p14="http://schemas.microsoft.com/office/powerpoint/2010/main" val="22046209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3122524" y="1379638"/>
            <a:ext cx="3085653" cy="369332"/>
          </a:xfrm>
          <a:prstGeom prst="rect">
            <a:avLst/>
          </a:prstGeom>
        </p:spPr>
        <p:txBody>
          <a:bodyPr wrap="non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Servicios Administrativos</a:t>
            </a:r>
          </a:p>
        </p:txBody>
      </p:sp>
      <p:sp>
        <p:nvSpPr>
          <p:cNvPr id="10"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Gestión Integral</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
        <p:nvSpPr>
          <p:cNvPr id="13" name="12 Rectángulo redondeado"/>
          <p:cNvSpPr/>
          <p:nvPr/>
        </p:nvSpPr>
        <p:spPr>
          <a:xfrm>
            <a:off x="362607" y="1872356"/>
            <a:ext cx="6215614" cy="440281"/>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0" i="0" u="none" strike="noStrike" kern="0" cap="none" spc="0" normalizeH="0" baseline="0" noProof="0" dirty="0">
                <a:ln>
                  <a:noFill/>
                </a:ln>
                <a:solidFill>
                  <a:schemeClr val="bg1"/>
                </a:solidFill>
                <a:effectLst/>
                <a:uLnTx/>
                <a:uFillTx/>
                <a:latin typeface="AmpleSoft-Regular" pitchFamily="50" charset="0"/>
                <a:ea typeface="Verdana" pitchFamily="34" charset="0"/>
                <a:cs typeface="Kohinoor Devanagari" pitchFamily="50" charset="0"/>
              </a:rPr>
              <a:t>Programa de Renovación de Activos</a:t>
            </a:r>
          </a:p>
        </p:txBody>
      </p:sp>
      <p:sp>
        <p:nvSpPr>
          <p:cNvPr id="7" name="CuadroTexto 3"/>
          <p:cNvSpPr txBox="1"/>
          <p:nvPr/>
        </p:nvSpPr>
        <p:spPr>
          <a:xfrm>
            <a:off x="367926" y="2314383"/>
            <a:ext cx="8387256" cy="2092681"/>
          </a:xfrm>
          <a:prstGeom prst="rect">
            <a:avLst/>
          </a:prstGeom>
          <a:noFill/>
        </p:spPr>
        <p:txBody>
          <a:bodyPr wrap="square" lIns="121722" tIns="60861" rIns="121722" bIns="60861" rtlCol="0">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Plan de inversión </a:t>
            </a: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del Proyecto de remodelación sede yumbo ejecutado para la vigencia 2017.</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s-CO" sz="2800" b="1" i="0" u="none" strike="noStrike" kern="1200" cap="none" spc="0" normalizeH="0" baseline="0" noProof="0" dirty="0">
                <a:ln>
                  <a:noFill/>
                </a:ln>
                <a:solidFill>
                  <a:srgbClr val="DD005E"/>
                </a:solidFill>
                <a:effectLst/>
                <a:uLnTx/>
                <a:uFillTx/>
                <a:latin typeface="AmpleSoft-Regular" pitchFamily="50" charset="0"/>
                <a:ea typeface="Verdana" panose="020B0604030504040204" pitchFamily="34" charset="0"/>
                <a:cs typeface="Verdana" panose="020B0604030504040204" pitchFamily="34" charset="0"/>
              </a:rPr>
              <a:t>100% </a:t>
            </a:r>
            <a:r>
              <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 del plan de renovación de activos  implementado para mejorar la prestación del servicio</a:t>
            </a:r>
          </a:p>
          <a:p>
            <a:pPr marL="457200" marR="0" lvl="0" indent="-45720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s-CO" sz="18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64553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0" y="2529153"/>
            <a:ext cx="9144000" cy="1754326"/>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60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Aseguramiento Corporativo</a:t>
            </a:r>
          </a:p>
        </p:txBody>
      </p:sp>
    </p:spTree>
    <p:extLst>
      <p:ext uri="{BB962C8B-B14F-4D97-AF65-F5344CB8AC3E}">
        <p14:creationId xmlns:p14="http://schemas.microsoft.com/office/powerpoint/2010/main" val="5441534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9823" y="1561759"/>
            <a:ext cx="8649325" cy="5826210"/>
          </a:xfrm>
          <a:prstGeom prst="rect">
            <a:avLst/>
          </a:prstGeom>
          <a:noFill/>
        </p:spPr>
        <p:txBody>
          <a:bodyPr wrap="square" rtlCol="0">
            <a:spAutoFit/>
          </a:bodyPr>
          <a:lstStyle/>
          <a:p>
            <a:pPr marL="514350" marR="0" lvl="0" indent="-514350" defTabSz="914400" eaLnBrk="1" fontAlgn="auto" latinLnBrk="0" hangingPunct="1">
              <a:lnSpc>
                <a:spcPct val="90000"/>
              </a:lnSpc>
              <a:spcBef>
                <a:spcPts val="0"/>
              </a:spcBef>
              <a:spcAft>
                <a:spcPts val="0"/>
              </a:spcAft>
              <a:buClrTx/>
              <a:buSzTx/>
              <a:buFont typeface="+mj-lt"/>
              <a:buAutoNum type="arabicPeriod"/>
              <a:tabLst/>
              <a:defRPr/>
            </a:pPr>
            <a:endParaRPr kumimoji="0" lang="es-CO" sz="1800" b="0" i="0" u="none" strike="noStrike" kern="0" cap="none" spc="0" normalizeH="0" baseline="0" noProof="0" dirty="0">
              <a:ln>
                <a:noFill/>
              </a:ln>
              <a:solidFill>
                <a:srgbClr val="000089"/>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1. Gestión de Riesgo Empresarial</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Cámara de Comercio de Cali con un marco estructurado que le permita identificar, valorar, mitigar y administrar los riesgos estratégicos y de procesos, para apoyar el mejoramiento de las operaciones, la toma de decisiones y el logro de los objetivos de la entidad</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2. Gestión de Seguridad de la Información</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Cámara de Comercio de Cali con un marco organizacional, tecnológico y funcional que guíe la implementación de las mejores practicas en seguridad de la información y permita fortalecer la Confidencialidad, Integridad y Disponibilidad de la misma</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3. Continuidad de Negocio</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Garantizar la disponibilidad, confiabilidad y continuidad del servicio de los Registros Públicos ante un evento que provoque una interrupción prolongada de sus actividades</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rPr>
              <a:t>4. Fortalecimiento del Ambiente de Control</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Contribuir a fortalecer el Gobierno Corporativo con la implementación de herramientas gerenciales.</a:t>
            </a:r>
          </a:p>
          <a:p>
            <a:pPr marL="0" marR="0" lvl="0" indent="0" defTabSz="914400" eaLnBrk="1" fontAlgn="auto" latinLnBrk="0" hangingPunct="1">
              <a:lnSpc>
                <a:spcPct val="90000"/>
              </a:lnSpc>
              <a:spcBef>
                <a:spcPts val="0"/>
              </a:spcBef>
              <a:spcAft>
                <a:spcPts val="0"/>
              </a:spcAft>
              <a:buClrTx/>
              <a:buSzTx/>
              <a:buFontTx/>
              <a:buNone/>
              <a:tabLst/>
              <a:defRPr/>
            </a:pPr>
            <a:r>
              <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rPr>
              <a:t>   </a:t>
            </a: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0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lumMod val="65000"/>
                  <a:lumOff val="35000"/>
                </a:schemeClr>
              </a:solidFill>
              <a:effectLst/>
              <a:uLnTx/>
              <a:uFillTx/>
              <a:latin typeface="AmpleSoft-Regular" pitchFamily="50" charset="0"/>
              <a:ea typeface="Verdana" pitchFamily="34" charset="0"/>
              <a:cs typeface="Kohinoor Devanagari" pitchFamily="50" charset="0"/>
            </a:endParaRPr>
          </a:p>
          <a:p>
            <a:pPr marL="0" marR="0" lvl="0" indent="0" defTabSz="914400" eaLnBrk="1" fontAlgn="auto" latinLnBrk="0" hangingPunct="1">
              <a:lnSpc>
                <a:spcPct val="9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DD005E"/>
              </a:solidFill>
              <a:effectLst/>
              <a:uLnTx/>
              <a:uFillTx/>
              <a:latin typeface="AmpleSoft-Regular" pitchFamily="50" charset="0"/>
              <a:ea typeface="Verdana" pitchFamily="34" charset="0"/>
              <a:cs typeface="Kohinoor Devanagari" pitchFamily="50" charset="0"/>
            </a:endParaRPr>
          </a:p>
        </p:txBody>
      </p:sp>
      <p:sp>
        <p:nvSpPr>
          <p:cNvPr id="4" name="3 Rectángulo"/>
          <p:cNvSpPr/>
          <p:nvPr/>
        </p:nvSpPr>
        <p:spPr>
          <a:xfrm>
            <a:off x="3549519" y="1379638"/>
            <a:ext cx="2089932" cy="369332"/>
          </a:xfrm>
          <a:prstGeom prst="rect">
            <a:avLst/>
          </a:prstGeom>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7030A0"/>
                </a:solidFill>
                <a:effectLst/>
                <a:uLnTx/>
                <a:uFillTx/>
                <a:latin typeface="AmpleSoft-Regular" pitchFamily="50" charset="0"/>
                <a:ea typeface="Verdana" pitchFamily="34" charset="0"/>
                <a:cs typeface="Kohinoor Devanagari" pitchFamily="50" charset="0"/>
              </a:rPr>
              <a:t>Áreas de Trabajo</a:t>
            </a:r>
          </a:p>
        </p:txBody>
      </p:sp>
      <p:sp>
        <p:nvSpPr>
          <p:cNvPr id="7" name="Rectangle 6"/>
          <p:cNvSpPr txBox="1">
            <a:spLocks noChangeArrowheads="1"/>
          </p:cNvSpPr>
          <p:nvPr/>
        </p:nvSpPr>
        <p:spPr>
          <a:xfrm>
            <a:off x="0" y="318218"/>
            <a:ext cx="9144000" cy="840230"/>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altLang="es-CO" sz="36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rPr>
              <a:t>Unidad Aseguramiento Corporativo</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s-CO" sz="1600" b="0" i="0" u="none" strike="noStrike" kern="1200" cap="none" spc="0" normalizeH="0" baseline="0" noProof="0" dirty="0">
                <a:ln>
                  <a:noFill/>
                </a:ln>
                <a:solidFill>
                  <a:schemeClr val="tx1">
                    <a:lumMod val="65000"/>
                    <a:lumOff val="35000"/>
                  </a:schemeClr>
                </a:solidFill>
                <a:effectLst/>
                <a:uLnTx/>
                <a:uFillTx/>
                <a:latin typeface="AmpleSoft-Regular" pitchFamily="50" charset="0"/>
                <a:ea typeface="Verdana" panose="020B0604030504040204" pitchFamily="34" charset="0"/>
                <a:cs typeface="Verdana" panose="020B0604030504040204" pitchFamily="34" charset="0"/>
              </a:rPr>
              <a:t>Plan de Acción 2017</a:t>
            </a:r>
            <a:endParaRPr kumimoji="0" lang="es-CO" altLang="es-CO" sz="3200" b="0" i="0" u="none" strike="noStrike" kern="1200" cap="none" spc="0" normalizeH="0" baseline="0" noProof="0" dirty="0">
              <a:ln>
                <a:noFill/>
              </a:ln>
              <a:solidFill>
                <a:srgbClr val="7030A0"/>
              </a:solidFill>
              <a:effectLst/>
              <a:uLnTx/>
              <a:uFillTx/>
              <a:latin typeface="AmpleSoft-Regular" pitchFamily="50" charset="0"/>
              <a:ea typeface="Verdana" pitchFamily="34" charset="0"/>
              <a:cs typeface="Verdana" pitchFamily="34" charset="0"/>
            </a:endParaRPr>
          </a:p>
        </p:txBody>
      </p:sp>
    </p:spTree>
    <p:extLst>
      <p:ext uri="{BB962C8B-B14F-4D97-AF65-F5344CB8AC3E}">
        <p14:creationId xmlns:p14="http://schemas.microsoft.com/office/powerpoint/2010/main" val="3265670704"/>
      </p:ext>
    </p:extLst>
  </p:cSld>
  <p:clrMapOvr>
    <a:masterClrMapping/>
  </p:clrMapOvr>
</p:sld>
</file>

<file path=ppt/theme/theme1.xml><?xml version="1.0" encoding="utf-8"?>
<a:theme xmlns:a="http://schemas.openxmlformats.org/drawingml/2006/main" name="Tema de Office">
  <a:themeElements>
    <a:clrScheme name="Nueva Imagen CCC">
      <a:dk1>
        <a:srgbClr val="00008F"/>
      </a:dk1>
      <a:lt1>
        <a:srgbClr val="FFFFFF"/>
      </a:lt1>
      <a:dk2>
        <a:srgbClr val="00007F"/>
      </a:dk2>
      <a:lt2>
        <a:srgbClr val="FFFFFF"/>
      </a:lt2>
      <a:accent1>
        <a:srgbClr val="0000BF"/>
      </a:accent1>
      <a:accent2>
        <a:srgbClr val="B90758"/>
      </a:accent2>
      <a:accent3>
        <a:srgbClr val="5CD3FF"/>
      </a:accent3>
      <a:accent4>
        <a:srgbClr val="FE19FF"/>
      </a:accent4>
      <a:accent5>
        <a:srgbClr val="7030A0"/>
      </a:accent5>
      <a:accent6>
        <a:srgbClr val="00B050"/>
      </a:accent6>
      <a:hlink>
        <a:srgbClr val="00B050"/>
      </a:hlink>
      <a:folHlink>
        <a:srgbClr val="800080"/>
      </a:folHlink>
    </a:clrScheme>
    <a:fontScheme name="CCC Nueva Marc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8906</TotalTime>
  <Words>7554</Words>
  <Application>Microsoft Office PowerPoint</Application>
  <PresentationFormat>Carta (216 x 279 mm)</PresentationFormat>
  <Paragraphs>972</Paragraphs>
  <Slides>104</Slides>
  <Notes>15</Notes>
  <HiddenSlides>0</HiddenSlides>
  <MMClips>0</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104</vt:i4>
      </vt:variant>
    </vt:vector>
  </HeadingPairs>
  <TitlesOfParts>
    <vt:vector size="111" baseType="lpstr">
      <vt:lpstr>AmpleSoft-Regular</vt:lpstr>
      <vt:lpstr>Arial</vt:lpstr>
      <vt:lpstr>Calibri</vt:lpstr>
      <vt:lpstr>Verdana</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dc:creator>
  <cp:lastModifiedBy>Luz Amparo Rodriguez Serna</cp:lastModifiedBy>
  <cp:revision>471</cp:revision>
  <dcterms:created xsi:type="dcterms:W3CDTF">2015-04-21T12:50:28Z</dcterms:created>
  <dcterms:modified xsi:type="dcterms:W3CDTF">2020-10-09T15:43:54Z</dcterms:modified>
</cp:coreProperties>
</file>