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49"/>
  </p:notesMasterIdLst>
  <p:sldIdLst>
    <p:sldId id="3126" r:id="rId6"/>
    <p:sldId id="2805" r:id="rId7"/>
    <p:sldId id="2730" r:id="rId8"/>
    <p:sldId id="2772" r:id="rId9"/>
    <p:sldId id="2980" r:id="rId10"/>
    <p:sldId id="3799" r:id="rId11"/>
    <p:sldId id="3182" r:id="rId12"/>
    <p:sldId id="3153" r:id="rId13"/>
    <p:sldId id="3154" r:id="rId14"/>
    <p:sldId id="3170" r:id="rId15"/>
    <p:sldId id="3813" r:id="rId16"/>
    <p:sldId id="3789" r:id="rId17"/>
    <p:sldId id="3808" r:id="rId18"/>
    <p:sldId id="3781" r:id="rId19"/>
    <p:sldId id="3797" r:id="rId20"/>
    <p:sldId id="3784" r:id="rId21"/>
    <p:sldId id="3785" r:id="rId22"/>
    <p:sldId id="3787" r:id="rId23"/>
    <p:sldId id="3801" r:id="rId24"/>
    <p:sldId id="3791" r:id="rId25"/>
    <p:sldId id="3792" r:id="rId26"/>
    <p:sldId id="3793" r:id="rId27"/>
    <p:sldId id="3794" r:id="rId28"/>
    <p:sldId id="3795" r:id="rId29"/>
    <p:sldId id="3803" r:id="rId30"/>
    <p:sldId id="3804" r:id="rId31"/>
    <p:sldId id="3805" r:id="rId32"/>
    <p:sldId id="3173" r:id="rId33"/>
    <p:sldId id="3175" r:id="rId34"/>
    <p:sldId id="3783" r:id="rId35"/>
    <p:sldId id="3782" r:id="rId36"/>
    <p:sldId id="3814" r:id="rId37"/>
    <p:sldId id="3772" r:id="rId38"/>
    <p:sldId id="3790" r:id="rId39"/>
    <p:sldId id="3807" r:id="rId40"/>
    <p:sldId id="3777" r:id="rId41"/>
    <p:sldId id="3800" r:id="rId42"/>
    <p:sldId id="3187" r:id="rId43"/>
    <p:sldId id="3796" r:id="rId44"/>
    <p:sldId id="3809" r:id="rId45"/>
    <p:sldId id="3798" r:id="rId46"/>
    <p:sldId id="3810" r:id="rId47"/>
    <p:sldId id="3812" r:id="rId4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71A29-6CB6-4D47-B84D-B57F27397C6A}" type="datetimeFigureOut">
              <a:rPr lang="es-CO" smtClean="0"/>
              <a:t>09/10/2020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DFF8-8EE3-42F6-A904-C1635509F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2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A96AA-48B8-E940-8133-B82E37CD8B3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D935-4AAE-4C4C-9B9E-C8352C99A33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Texto aumentar el tamaño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EEC4-C817-4F36-AB9F-6C7D040D32B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39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7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EDCDB-F229-5645-9033-53BD30F4A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1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890329-A4BD-6845-8407-40AFF8171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D9271A0-CFE4-9545-861A-BBEDB6FC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27C8080B-E163-DC48-87F3-828676FA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7E5F0F3C-6E6E-C44E-90F1-57B5CD0F7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4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3365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6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3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29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305" y="376215"/>
            <a:ext cx="2911523" cy="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321" y="355444"/>
            <a:ext cx="3104391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7022" y="355444"/>
            <a:ext cx="3104391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15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_CCC_PPT_5anios_portada_03.png">
            <a:extLst>
              <a:ext uri="{FF2B5EF4-FFF2-40B4-BE49-F238E27FC236}">
                <a16:creationId xmlns:a16="http://schemas.microsoft.com/office/drawing/2014/main" id="{2D7A96C5-C9DE-BD43-947E-BD28ACC434E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990"/>
            <a:ext cx="12192000" cy="125730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733" y="6412585"/>
            <a:ext cx="7196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CCFF0EA1-B68D-7D42-9D6A-3F5A97AD5618}" type="slidenum">
              <a:rPr lang="es-ES_tradnl" sz="1400" b="0" smtClean="0">
                <a:solidFill>
                  <a:schemeClr val="tx2"/>
                </a:solidFill>
                <a:latin typeface="AmpleSoft-Regular" panose="02000000000000000000" pitchFamily="50" charset="0"/>
                <a:cs typeface="+mn-cs"/>
              </a:rPr>
              <a:pPr algn="ctr">
                <a:defRPr/>
              </a:pPr>
              <a:t>‹Nº›</a:t>
            </a:fld>
            <a:endParaRPr lang="es-ES_tradnl" sz="1400" b="0" dirty="0">
              <a:solidFill>
                <a:schemeClr val="tx2"/>
              </a:solidFill>
              <a:latin typeface="AmpleSoft-Regular" panose="02000000000000000000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_CCC_PPT_5anios_portada_03.png">
            <a:extLst>
              <a:ext uri="{FF2B5EF4-FFF2-40B4-BE49-F238E27FC236}">
                <a16:creationId xmlns:a16="http://schemas.microsoft.com/office/drawing/2014/main" id="{18F2D81F-6959-A94D-B27E-7C3202EB65F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1991"/>
            <a:ext cx="12192000" cy="125730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32D5A34B-0C97-014F-93E6-F02F6DC27D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33" y="6413501"/>
            <a:ext cx="719667" cy="3796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C6146F5-3B57-FA4B-81A7-71DE1A46A145}" type="slidenum">
              <a:rPr lang="es-ES_tradnl" sz="1867" smtClean="0">
                <a:solidFill>
                  <a:schemeClr val="tx2"/>
                </a:solidFill>
                <a:latin typeface="AmpleSoft-Regular" panose="02000000000000000000" pitchFamily="50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_tradnl" sz="1867" dirty="0">
              <a:solidFill>
                <a:schemeClr val="tx2"/>
              </a:solidFill>
              <a:latin typeface="AmpleSoft-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Rgt6kmuXlAhWt1FkKHXfgBucQjRx6BAgBEAQ&amp;url=https%3A%2F%2Fwww.ccc.org.co%2Fprogramas-y-servicios-empresariales%2Fherramientas-para-la-innovacion%2Falianza-para-la-innovacion-3%2F&amp;psig=AOvVaw3g8p7PXsojDCJy_v0v3l8e&amp;ust=157366639154854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id="{C084E14B-5E39-3249-8D0C-FE567AD58AF3}"/>
              </a:ext>
            </a:extLst>
          </p:cNvPr>
          <p:cNvSpPr txBox="1"/>
          <p:nvPr/>
        </p:nvSpPr>
        <p:spPr>
          <a:xfrm>
            <a:off x="975734" y="4082014"/>
            <a:ext cx="644548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ct val="80000"/>
              </a:lnSpc>
              <a:defRPr sz="4000">
                <a:solidFill>
                  <a:srgbClr val="FFC724"/>
                </a:solidFill>
                <a:latin typeface="AmpleSoft Bold"/>
                <a:cs typeface="AmpleSoft Bold"/>
              </a:defRPr>
            </a:lvl1pPr>
            <a:lvl2pPr marL="0" lvl="1">
              <a:lnSpc>
                <a:spcPct val="80000"/>
              </a:lnSpc>
              <a:defRPr sz="4000" b="1">
                <a:solidFill>
                  <a:prstClr val="white"/>
                </a:solidFill>
                <a:latin typeface="AmpleSoft-Bold" panose="02000000000000000000" pitchFamily="2" charset="0"/>
                <a:cs typeface="AmpleSoft Bold"/>
              </a:defRPr>
            </a:lvl2pPr>
          </a:lstStyle>
          <a:p>
            <a:pPr lvl="1" defTabSz="1219170">
              <a:lnSpc>
                <a:spcPct val="90000"/>
              </a:lnSpc>
              <a:defRPr/>
            </a:pPr>
            <a:r>
              <a:rPr lang="es-MX" dirty="0">
                <a:latin typeface="AmpleSoft-Bold"/>
              </a:rPr>
              <a:t>Plan de Acción y Presupuesto II 2020</a:t>
            </a:r>
          </a:p>
          <a:p>
            <a:pPr lvl="1" defTabSz="1219170">
              <a:lnSpc>
                <a:spcPct val="90000"/>
              </a:lnSpc>
              <a:defRPr/>
            </a:pPr>
            <a:r>
              <a:rPr lang="es-ES" dirty="0">
                <a:solidFill>
                  <a:srgbClr val="FFC724"/>
                </a:solidFill>
                <a:latin typeface="AmpleSoft-Bold"/>
                <a:cs typeface="AmpleSoft Medium"/>
              </a:rPr>
              <a:t>—</a:t>
            </a:r>
            <a:endParaRPr lang="es-MX" dirty="0">
              <a:solidFill>
                <a:srgbClr val="FFC724"/>
              </a:solidFill>
              <a:latin typeface="AmpleSoft-Bold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BF7EC6-E701-8941-BE9B-3C83B18F8CB1}"/>
              </a:ext>
            </a:extLst>
          </p:cNvPr>
          <p:cNvSpPr/>
          <p:nvPr/>
        </p:nvSpPr>
        <p:spPr>
          <a:xfrm>
            <a:off x="975734" y="5836340"/>
            <a:ext cx="4194573" cy="424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0958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2400" b="1" i="1" dirty="0">
                <a:solidFill>
                  <a:srgbClr val="FFFFFF"/>
                </a:solidFill>
                <a:latin typeface="Calibri"/>
                <a:cs typeface="Calibri"/>
              </a:rPr>
              <a:t>Julio 17 del 2020</a:t>
            </a:r>
            <a:endParaRPr lang="es-ES" sz="2400" b="1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17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48" y="372831"/>
            <a:ext cx="10407339" cy="6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93C00B72-B899-4CF3-AC46-D74B9D86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567" y="2305562"/>
            <a:ext cx="4188077" cy="26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Consultorías realizadas por el área de Estudios Económicos (Grupo de Estudios Empresariales y de Competitividad)</a:t>
            </a:r>
          </a:p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Solución a las necesidades puntuales de al menos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6</a:t>
            </a:r>
            <a:r>
              <a:rPr lang="es-CO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y/o entidades públicas por medio de investigaciones económicas y empresariales</a:t>
            </a:r>
            <a:endParaRPr lang="es-CO" altLang="es-C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2489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F6273756-651E-416A-8543-B09F4D69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51" y="1759519"/>
            <a:ext cx="51087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Servicios de Análisis Económico </a:t>
            </a:r>
          </a:p>
        </p:txBody>
      </p:sp>
      <p:grpSp>
        <p:nvGrpSpPr>
          <p:cNvPr id="36" name="Group 146">
            <a:extLst>
              <a:ext uri="{FF2B5EF4-FFF2-40B4-BE49-F238E27FC236}">
                <a16:creationId xmlns:a16="http://schemas.microsoft.com/office/drawing/2014/main" id="{50AC4D91-E7C1-4A8A-B7EC-6D6B738509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564" y="2381393"/>
            <a:ext cx="496509" cy="596311"/>
            <a:chOff x="2650" y="2117"/>
            <a:chExt cx="398" cy="478"/>
          </a:xfrm>
          <a:solidFill>
            <a:srgbClr val="FF0353"/>
          </a:solidFill>
        </p:grpSpPr>
        <p:sp>
          <p:nvSpPr>
            <p:cNvPr id="37" name="Freeform 148">
              <a:extLst>
                <a:ext uri="{FF2B5EF4-FFF2-40B4-BE49-F238E27FC236}">
                  <a16:creationId xmlns:a16="http://schemas.microsoft.com/office/drawing/2014/main" id="{EB68C20E-5F3B-49AB-A0F4-B7AB94464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1" y="2117"/>
              <a:ext cx="174" cy="175"/>
            </a:xfrm>
            <a:custGeom>
              <a:avLst/>
              <a:gdLst>
                <a:gd name="T0" fmla="*/ 562 w 1213"/>
                <a:gd name="T1" fmla="*/ 282 h 1228"/>
                <a:gd name="T2" fmla="*/ 480 w 1213"/>
                <a:gd name="T3" fmla="*/ 306 h 1228"/>
                <a:gd name="T4" fmla="*/ 407 w 1213"/>
                <a:gd name="T5" fmla="*/ 349 h 1228"/>
                <a:gd name="T6" fmla="*/ 347 w 1213"/>
                <a:gd name="T7" fmla="*/ 409 h 1228"/>
                <a:gd name="T8" fmla="*/ 305 w 1213"/>
                <a:gd name="T9" fmla="*/ 484 h 1228"/>
                <a:gd name="T10" fmla="*/ 282 w 1213"/>
                <a:gd name="T11" fmla="*/ 568 h 1228"/>
                <a:gd name="T12" fmla="*/ 282 w 1213"/>
                <a:gd name="T13" fmla="*/ 659 h 1228"/>
                <a:gd name="T14" fmla="*/ 305 w 1213"/>
                <a:gd name="T15" fmla="*/ 744 h 1228"/>
                <a:gd name="T16" fmla="*/ 347 w 1213"/>
                <a:gd name="T17" fmla="*/ 819 h 1228"/>
                <a:gd name="T18" fmla="*/ 407 w 1213"/>
                <a:gd name="T19" fmla="*/ 879 h 1228"/>
                <a:gd name="T20" fmla="*/ 480 w 1213"/>
                <a:gd name="T21" fmla="*/ 923 h 1228"/>
                <a:gd name="T22" fmla="*/ 562 w 1213"/>
                <a:gd name="T23" fmla="*/ 946 h 1228"/>
                <a:gd name="T24" fmla="*/ 651 w 1213"/>
                <a:gd name="T25" fmla="*/ 946 h 1228"/>
                <a:gd name="T26" fmla="*/ 734 w 1213"/>
                <a:gd name="T27" fmla="*/ 923 h 1228"/>
                <a:gd name="T28" fmla="*/ 807 w 1213"/>
                <a:gd name="T29" fmla="*/ 879 h 1228"/>
                <a:gd name="T30" fmla="*/ 866 w 1213"/>
                <a:gd name="T31" fmla="*/ 819 h 1228"/>
                <a:gd name="T32" fmla="*/ 909 w 1213"/>
                <a:gd name="T33" fmla="*/ 744 h 1228"/>
                <a:gd name="T34" fmla="*/ 931 w 1213"/>
                <a:gd name="T35" fmla="*/ 659 h 1228"/>
                <a:gd name="T36" fmla="*/ 931 w 1213"/>
                <a:gd name="T37" fmla="*/ 568 h 1228"/>
                <a:gd name="T38" fmla="*/ 909 w 1213"/>
                <a:gd name="T39" fmla="*/ 484 h 1228"/>
                <a:gd name="T40" fmla="*/ 866 w 1213"/>
                <a:gd name="T41" fmla="*/ 409 h 1228"/>
                <a:gd name="T42" fmla="*/ 807 w 1213"/>
                <a:gd name="T43" fmla="*/ 349 h 1228"/>
                <a:gd name="T44" fmla="*/ 734 w 1213"/>
                <a:gd name="T45" fmla="*/ 306 h 1228"/>
                <a:gd name="T46" fmla="*/ 651 w 1213"/>
                <a:gd name="T47" fmla="*/ 282 h 1228"/>
                <a:gd name="T48" fmla="*/ 607 w 1213"/>
                <a:gd name="T49" fmla="*/ 0 h 1228"/>
                <a:gd name="T50" fmla="*/ 729 w 1213"/>
                <a:gd name="T51" fmla="*/ 12 h 1228"/>
                <a:gd name="T52" fmla="*/ 842 w 1213"/>
                <a:gd name="T53" fmla="*/ 48 h 1228"/>
                <a:gd name="T54" fmla="*/ 946 w 1213"/>
                <a:gd name="T55" fmla="*/ 105 h 1228"/>
                <a:gd name="T56" fmla="*/ 1036 w 1213"/>
                <a:gd name="T57" fmla="*/ 180 h 1228"/>
                <a:gd name="T58" fmla="*/ 1110 w 1213"/>
                <a:gd name="T59" fmla="*/ 271 h 1228"/>
                <a:gd name="T60" fmla="*/ 1166 w 1213"/>
                <a:gd name="T61" fmla="*/ 375 h 1228"/>
                <a:gd name="T62" fmla="*/ 1201 w 1213"/>
                <a:gd name="T63" fmla="*/ 490 h 1228"/>
                <a:gd name="T64" fmla="*/ 1213 w 1213"/>
                <a:gd name="T65" fmla="*/ 614 h 1228"/>
                <a:gd name="T66" fmla="*/ 1201 w 1213"/>
                <a:gd name="T67" fmla="*/ 737 h 1228"/>
                <a:gd name="T68" fmla="*/ 1166 w 1213"/>
                <a:gd name="T69" fmla="*/ 852 h 1228"/>
                <a:gd name="T70" fmla="*/ 1110 w 1213"/>
                <a:gd name="T71" fmla="*/ 957 h 1228"/>
                <a:gd name="T72" fmla="*/ 1036 w 1213"/>
                <a:gd name="T73" fmla="*/ 1048 h 1228"/>
                <a:gd name="T74" fmla="*/ 946 w 1213"/>
                <a:gd name="T75" fmla="*/ 1122 h 1228"/>
                <a:gd name="T76" fmla="*/ 842 w 1213"/>
                <a:gd name="T77" fmla="*/ 1179 h 1228"/>
                <a:gd name="T78" fmla="*/ 729 w 1213"/>
                <a:gd name="T79" fmla="*/ 1215 h 1228"/>
                <a:gd name="T80" fmla="*/ 607 w 1213"/>
                <a:gd name="T81" fmla="*/ 1228 h 1228"/>
                <a:gd name="T82" fmla="*/ 485 w 1213"/>
                <a:gd name="T83" fmla="*/ 1215 h 1228"/>
                <a:gd name="T84" fmla="*/ 371 w 1213"/>
                <a:gd name="T85" fmla="*/ 1179 h 1228"/>
                <a:gd name="T86" fmla="*/ 268 w 1213"/>
                <a:gd name="T87" fmla="*/ 1122 h 1228"/>
                <a:gd name="T88" fmla="*/ 178 w 1213"/>
                <a:gd name="T89" fmla="*/ 1048 h 1228"/>
                <a:gd name="T90" fmla="*/ 104 w 1213"/>
                <a:gd name="T91" fmla="*/ 957 h 1228"/>
                <a:gd name="T92" fmla="*/ 48 w 1213"/>
                <a:gd name="T93" fmla="*/ 852 h 1228"/>
                <a:gd name="T94" fmla="*/ 13 w 1213"/>
                <a:gd name="T95" fmla="*/ 737 h 1228"/>
                <a:gd name="T96" fmla="*/ 0 w 1213"/>
                <a:gd name="T97" fmla="*/ 614 h 1228"/>
                <a:gd name="T98" fmla="*/ 13 w 1213"/>
                <a:gd name="T99" fmla="*/ 490 h 1228"/>
                <a:gd name="T100" fmla="*/ 48 w 1213"/>
                <a:gd name="T101" fmla="*/ 375 h 1228"/>
                <a:gd name="T102" fmla="*/ 104 w 1213"/>
                <a:gd name="T103" fmla="*/ 271 h 1228"/>
                <a:gd name="T104" fmla="*/ 178 w 1213"/>
                <a:gd name="T105" fmla="*/ 180 h 1228"/>
                <a:gd name="T106" fmla="*/ 268 w 1213"/>
                <a:gd name="T107" fmla="*/ 105 h 1228"/>
                <a:gd name="T108" fmla="*/ 371 w 1213"/>
                <a:gd name="T109" fmla="*/ 48 h 1228"/>
                <a:gd name="T110" fmla="*/ 485 w 1213"/>
                <a:gd name="T111" fmla="*/ 12 h 1228"/>
                <a:gd name="T112" fmla="*/ 607 w 1213"/>
                <a:gd name="T113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1228">
                  <a:moveTo>
                    <a:pt x="607" y="279"/>
                  </a:moveTo>
                  <a:lnTo>
                    <a:pt x="562" y="282"/>
                  </a:lnTo>
                  <a:lnTo>
                    <a:pt x="520" y="291"/>
                  </a:lnTo>
                  <a:lnTo>
                    <a:pt x="480" y="306"/>
                  </a:lnTo>
                  <a:lnTo>
                    <a:pt x="441" y="325"/>
                  </a:lnTo>
                  <a:lnTo>
                    <a:pt x="407" y="349"/>
                  </a:lnTo>
                  <a:lnTo>
                    <a:pt x="375" y="377"/>
                  </a:lnTo>
                  <a:lnTo>
                    <a:pt x="347" y="409"/>
                  </a:lnTo>
                  <a:lnTo>
                    <a:pt x="324" y="445"/>
                  </a:lnTo>
                  <a:lnTo>
                    <a:pt x="305" y="484"/>
                  </a:lnTo>
                  <a:lnTo>
                    <a:pt x="290" y="524"/>
                  </a:lnTo>
                  <a:lnTo>
                    <a:pt x="282" y="568"/>
                  </a:lnTo>
                  <a:lnTo>
                    <a:pt x="279" y="614"/>
                  </a:lnTo>
                  <a:lnTo>
                    <a:pt x="282" y="659"/>
                  </a:lnTo>
                  <a:lnTo>
                    <a:pt x="290" y="703"/>
                  </a:lnTo>
                  <a:lnTo>
                    <a:pt x="305" y="744"/>
                  </a:lnTo>
                  <a:lnTo>
                    <a:pt x="324" y="783"/>
                  </a:lnTo>
                  <a:lnTo>
                    <a:pt x="347" y="819"/>
                  </a:lnTo>
                  <a:lnTo>
                    <a:pt x="375" y="850"/>
                  </a:lnTo>
                  <a:lnTo>
                    <a:pt x="407" y="879"/>
                  </a:lnTo>
                  <a:lnTo>
                    <a:pt x="441" y="903"/>
                  </a:lnTo>
                  <a:lnTo>
                    <a:pt x="480" y="923"/>
                  </a:lnTo>
                  <a:lnTo>
                    <a:pt x="520" y="937"/>
                  </a:lnTo>
                  <a:lnTo>
                    <a:pt x="562" y="946"/>
                  </a:lnTo>
                  <a:lnTo>
                    <a:pt x="607" y="949"/>
                  </a:lnTo>
                  <a:lnTo>
                    <a:pt x="651" y="946"/>
                  </a:lnTo>
                  <a:lnTo>
                    <a:pt x="694" y="937"/>
                  </a:lnTo>
                  <a:lnTo>
                    <a:pt x="734" y="923"/>
                  </a:lnTo>
                  <a:lnTo>
                    <a:pt x="772" y="903"/>
                  </a:lnTo>
                  <a:lnTo>
                    <a:pt x="807" y="879"/>
                  </a:lnTo>
                  <a:lnTo>
                    <a:pt x="838" y="850"/>
                  </a:lnTo>
                  <a:lnTo>
                    <a:pt x="866" y="819"/>
                  </a:lnTo>
                  <a:lnTo>
                    <a:pt x="889" y="783"/>
                  </a:lnTo>
                  <a:lnTo>
                    <a:pt x="909" y="744"/>
                  </a:lnTo>
                  <a:lnTo>
                    <a:pt x="923" y="703"/>
                  </a:lnTo>
                  <a:lnTo>
                    <a:pt x="931" y="659"/>
                  </a:lnTo>
                  <a:lnTo>
                    <a:pt x="934" y="614"/>
                  </a:lnTo>
                  <a:lnTo>
                    <a:pt x="931" y="568"/>
                  </a:lnTo>
                  <a:lnTo>
                    <a:pt x="923" y="524"/>
                  </a:lnTo>
                  <a:lnTo>
                    <a:pt x="909" y="484"/>
                  </a:lnTo>
                  <a:lnTo>
                    <a:pt x="889" y="445"/>
                  </a:lnTo>
                  <a:lnTo>
                    <a:pt x="866" y="409"/>
                  </a:lnTo>
                  <a:lnTo>
                    <a:pt x="838" y="377"/>
                  </a:lnTo>
                  <a:lnTo>
                    <a:pt x="807" y="349"/>
                  </a:lnTo>
                  <a:lnTo>
                    <a:pt x="772" y="325"/>
                  </a:lnTo>
                  <a:lnTo>
                    <a:pt x="734" y="306"/>
                  </a:lnTo>
                  <a:lnTo>
                    <a:pt x="694" y="291"/>
                  </a:lnTo>
                  <a:lnTo>
                    <a:pt x="651" y="282"/>
                  </a:lnTo>
                  <a:lnTo>
                    <a:pt x="607" y="279"/>
                  </a:lnTo>
                  <a:close/>
                  <a:moveTo>
                    <a:pt x="607" y="0"/>
                  </a:moveTo>
                  <a:lnTo>
                    <a:pt x="668" y="3"/>
                  </a:lnTo>
                  <a:lnTo>
                    <a:pt x="729" y="12"/>
                  </a:lnTo>
                  <a:lnTo>
                    <a:pt x="787" y="28"/>
                  </a:lnTo>
                  <a:lnTo>
                    <a:pt x="842" y="48"/>
                  </a:lnTo>
                  <a:lnTo>
                    <a:pt x="895" y="74"/>
                  </a:lnTo>
                  <a:lnTo>
                    <a:pt x="946" y="105"/>
                  </a:lnTo>
                  <a:lnTo>
                    <a:pt x="992" y="141"/>
                  </a:lnTo>
                  <a:lnTo>
                    <a:pt x="1036" y="180"/>
                  </a:lnTo>
                  <a:lnTo>
                    <a:pt x="1074" y="224"/>
                  </a:lnTo>
                  <a:lnTo>
                    <a:pt x="1110" y="271"/>
                  </a:lnTo>
                  <a:lnTo>
                    <a:pt x="1140" y="322"/>
                  </a:lnTo>
                  <a:lnTo>
                    <a:pt x="1166" y="375"/>
                  </a:lnTo>
                  <a:lnTo>
                    <a:pt x="1186" y="432"/>
                  </a:lnTo>
                  <a:lnTo>
                    <a:pt x="1201" y="490"/>
                  </a:lnTo>
                  <a:lnTo>
                    <a:pt x="1210" y="551"/>
                  </a:lnTo>
                  <a:lnTo>
                    <a:pt x="1213" y="614"/>
                  </a:lnTo>
                  <a:lnTo>
                    <a:pt x="1210" y="676"/>
                  </a:lnTo>
                  <a:lnTo>
                    <a:pt x="1201" y="737"/>
                  </a:lnTo>
                  <a:lnTo>
                    <a:pt x="1186" y="796"/>
                  </a:lnTo>
                  <a:lnTo>
                    <a:pt x="1166" y="852"/>
                  </a:lnTo>
                  <a:lnTo>
                    <a:pt x="1140" y="906"/>
                  </a:lnTo>
                  <a:lnTo>
                    <a:pt x="1110" y="957"/>
                  </a:lnTo>
                  <a:lnTo>
                    <a:pt x="1074" y="1004"/>
                  </a:lnTo>
                  <a:lnTo>
                    <a:pt x="1036" y="1048"/>
                  </a:lnTo>
                  <a:lnTo>
                    <a:pt x="992" y="1088"/>
                  </a:lnTo>
                  <a:lnTo>
                    <a:pt x="946" y="1122"/>
                  </a:lnTo>
                  <a:lnTo>
                    <a:pt x="895" y="1154"/>
                  </a:lnTo>
                  <a:lnTo>
                    <a:pt x="842" y="1179"/>
                  </a:lnTo>
                  <a:lnTo>
                    <a:pt x="787" y="1200"/>
                  </a:lnTo>
                  <a:lnTo>
                    <a:pt x="729" y="1215"/>
                  </a:lnTo>
                  <a:lnTo>
                    <a:pt x="668" y="1224"/>
                  </a:lnTo>
                  <a:lnTo>
                    <a:pt x="607" y="1228"/>
                  </a:lnTo>
                  <a:lnTo>
                    <a:pt x="545" y="1224"/>
                  </a:lnTo>
                  <a:lnTo>
                    <a:pt x="485" y="1215"/>
                  </a:lnTo>
                  <a:lnTo>
                    <a:pt x="427" y="1200"/>
                  </a:lnTo>
                  <a:lnTo>
                    <a:pt x="371" y="1179"/>
                  </a:lnTo>
                  <a:lnTo>
                    <a:pt x="318" y="1154"/>
                  </a:lnTo>
                  <a:lnTo>
                    <a:pt x="268" y="1122"/>
                  </a:lnTo>
                  <a:lnTo>
                    <a:pt x="221" y="1088"/>
                  </a:lnTo>
                  <a:lnTo>
                    <a:pt x="178" y="1048"/>
                  </a:lnTo>
                  <a:lnTo>
                    <a:pt x="139" y="1004"/>
                  </a:lnTo>
                  <a:lnTo>
                    <a:pt x="104" y="957"/>
                  </a:lnTo>
                  <a:lnTo>
                    <a:pt x="74" y="906"/>
                  </a:lnTo>
                  <a:lnTo>
                    <a:pt x="48" y="852"/>
                  </a:lnTo>
                  <a:lnTo>
                    <a:pt x="28" y="796"/>
                  </a:lnTo>
                  <a:lnTo>
                    <a:pt x="13" y="737"/>
                  </a:lnTo>
                  <a:lnTo>
                    <a:pt x="3" y="676"/>
                  </a:lnTo>
                  <a:lnTo>
                    <a:pt x="0" y="614"/>
                  </a:lnTo>
                  <a:lnTo>
                    <a:pt x="3" y="551"/>
                  </a:lnTo>
                  <a:lnTo>
                    <a:pt x="13" y="490"/>
                  </a:lnTo>
                  <a:lnTo>
                    <a:pt x="28" y="432"/>
                  </a:lnTo>
                  <a:lnTo>
                    <a:pt x="48" y="375"/>
                  </a:lnTo>
                  <a:lnTo>
                    <a:pt x="74" y="322"/>
                  </a:lnTo>
                  <a:lnTo>
                    <a:pt x="104" y="271"/>
                  </a:lnTo>
                  <a:lnTo>
                    <a:pt x="139" y="224"/>
                  </a:lnTo>
                  <a:lnTo>
                    <a:pt x="178" y="180"/>
                  </a:lnTo>
                  <a:lnTo>
                    <a:pt x="221" y="141"/>
                  </a:lnTo>
                  <a:lnTo>
                    <a:pt x="268" y="105"/>
                  </a:lnTo>
                  <a:lnTo>
                    <a:pt x="318" y="74"/>
                  </a:lnTo>
                  <a:lnTo>
                    <a:pt x="371" y="48"/>
                  </a:lnTo>
                  <a:lnTo>
                    <a:pt x="427" y="28"/>
                  </a:lnTo>
                  <a:lnTo>
                    <a:pt x="485" y="12"/>
                  </a:lnTo>
                  <a:lnTo>
                    <a:pt x="545" y="3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8" name="Freeform 149">
              <a:extLst>
                <a:ext uri="{FF2B5EF4-FFF2-40B4-BE49-F238E27FC236}">
                  <a16:creationId xmlns:a16="http://schemas.microsoft.com/office/drawing/2014/main" id="{4B44A1B9-E534-4F22-9838-0667B0F1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324"/>
              <a:ext cx="295" cy="271"/>
            </a:xfrm>
            <a:custGeom>
              <a:avLst/>
              <a:gdLst>
                <a:gd name="T0" fmla="*/ 1507 w 2065"/>
                <a:gd name="T1" fmla="*/ 0 h 1897"/>
                <a:gd name="T2" fmla="*/ 1619 w 2065"/>
                <a:gd name="T3" fmla="*/ 11 h 1897"/>
                <a:gd name="T4" fmla="*/ 1724 w 2065"/>
                <a:gd name="T5" fmla="*/ 44 h 1897"/>
                <a:gd name="T6" fmla="*/ 1819 w 2065"/>
                <a:gd name="T7" fmla="*/ 95 h 1897"/>
                <a:gd name="T8" fmla="*/ 1901 w 2065"/>
                <a:gd name="T9" fmla="*/ 163 h 1897"/>
                <a:gd name="T10" fmla="*/ 1969 w 2065"/>
                <a:gd name="T11" fmla="*/ 245 h 1897"/>
                <a:gd name="T12" fmla="*/ 2021 w 2065"/>
                <a:gd name="T13" fmla="*/ 341 h 1897"/>
                <a:gd name="T14" fmla="*/ 2054 w 2065"/>
                <a:gd name="T15" fmla="*/ 445 h 1897"/>
                <a:gd name="T16" fmla="*/ 2065 w 2065"/>
                <a:gd name="T17" fmla="*/ 558 h 1897"/>
                <a:gd name="T18" fmla="*/ 2062 w 2065"/>
                <a:gd name="T19" fmla="*/ 1836 h 1897"/>
                <a:gd name="T20" fmla="*/ 2040 w 2065"/>
                <a:gd name="T21" fmla="*/ 1872 h 1897"/>
                <a:gd name="T22" fmla="*/ 2004 w 2065"/>
                <a:gd name="T23" fmla="*/ 1894 h 1897"/>
                <a:gd name="T24" fmla="*/ 1869 w 2065"/>
                <a:gd name="T25" fmla="*/ 1897 h 1897"/>
                <a:gd name="T26" fmla="*/ 1828 w 2065"/>
                <a:gd name="T27" fmla="*/ 1886 h 1897"/>
                <a:gd name="T28" fmla="*/ 1797 w 2065"/>
                <a:gd name="T29" fmla="*/ 1855 h 1897"/>
                <a:gd name="T30" fmla="*/ 1786 w 2065"/>
                <a:gd name="T31" fmla="*/ 1813 h 1897"/>
                <a:gd name="T32" fmla="*/ 1783 w 2065"/>
                <a:gd name="T33" fmla="*/ 516 h 1897"/>
                <a:gd name="T34" fmla="*/ 1759 w 2065"/>
                <a:gd name="T35" fmla="*/ 440 h 1897"/>
                <a:gd name="T36" fmla="*/ 1718 w 2065"/>
                <a:gd name="T37" fmla="*/ 375 h 1897"/>
                <a:gd name="T38" fmla="*/ 1659 w 2065"/>
                <a:gd name="T39" fmla="*/ 324 h 1897"/>
                <a:gd name="T40" fmla="*/ 1587 w 2065"/>
                <a:gd name="T41" fmla="*/ 290 h 1897"/>
                <a:gd name="T42" fmla="*/ 1507 w 2065"/>
                <a:gd name="T43" fmla="*/ 279 h 1897"/>
                <a:gd name="T44" fmla="*/ 517 w 2065"/>
                <a:gd name="T45" fmla="*/ 282 h 1897"/>
                <a:gd name="T46" fmla="*/ 441 w 2065"/>
                <a:gd name="T47" fmla="*/ 304 h 1897"/>
                <a:gd name="T48" fmla="*/ 375 w 2065"/>
                <a:gd name="T49" fmla="*/ 347 h 1897"/>
                <a:gd name="T50" fmla="*/ 324 w 2065"/>
                <a:gd name="T51" fmla="*/ 406 h 1897"/>
                <a:gd name="T52" fmla="*/ 291 w 2065"/>
                <a:gd name="T53" fmla="*/ 478 h 1897"/>
                <a:gd name="T54" fmla="*/ 279 w 2065"/>
                <a:gd name="T55" fmla="*/ 558 h 1897"/>
                <a:gd name="T56" fmla="*/ 0 w 2065"/>
                <a:gd name="T57" fmla="*/ 895 h 1897"/>
                <a:gd name="T58" fmla="*/ 3 w 2065"/>
                <a:gd name="T59" fmla="*/ 501 h 1897"/>
                <a:gd name="T60" fmla="*/ 25 w 2065"/>
                <a:gd name="T61" fmla="*/ 392 h 1897"/>
                <a:gd name="T62" fmla="*/ 67 w 2065"/>
                <a:gd name="T63" fmla="*/ 292 h 1897"/>
                <a:gd name="T64" fmla="*/ 127 w 2065"/>
                <a:gd name="T65" fmla="*/ 203 h 1897"/>
                <a:gd name="T66" fmla="*/ 204 w 2065"/>
                <a:gd name="T67" fmla="*/ 127 h 1897"/>
                <a:gd name="T68" fmla="*/ 292 w 2065"/>
                <a:gd name="T69" fmla="*/ 67 h 1897"/>
                <a:gd name="T70" fmla="*/ 392 w 2065"/>
                <a:gd name="T71" fmla="*/ 24 h 1897"/>
                <a:gd name="T72" fmla="*/ 501 w 2065"/>
                <a:gd name="T73" fmla="*/ 3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5" h="1897">
                  <a:moveTo>
                    <a:pt x="558" y="0"/>
                  </a:moveTo>
                  <a:lnTo>
                    <a:pt x="1507" y="0"/>
                  </a:lnTo>
                  <a:lnTo>
                    <a:pt x="1564" y="3"/>
                  </a:lnTo>
                  <a:lnTo>
                    <a:pt x="1619" y="11"/>
                  </a:lnTo>
                  <a:lnTo>
                    <a:pt x="1673" y="24"/>
                  </a:lnTo>
                  <a:lnTo>
                    <a:pt x="1724" y="44"/>
                  </a:lnTo>
                  <a:lnTo>
                    <a:pt x="1773" y="67"/>
                  </a:lnTo>
                  <a:lnTo>
                    <a:pt x="1819" y="95"/>
                  </a:lnTo>
                  <a:lnTo>
                    <a:pt x="1861" y="127"/>
                  </a:lnTo>
                  <a:lnTo>
                    <a:pt x="1901" y="163"/>
                  </a:lnTo>
                  <a:lnTo>
                    <a:pt x="1938" y="203"/>
                  </a:lnTo>
                  <a:lnTo>
                    <a:pt x="1969" y="245"/>
                  </a:lnTo>
                  <a:lnTo>
                    <a:pt x="1998" y="292"/>
                  </a:lnTo>
                  <a:lnTo>
                    <a:pt x="2021" y="341"/>
                  </a:lnTo>
                  <a:lnTo>
                    <a:pt x="2039" y="392"/>
                  </a:lnTo>
                  <a:lnTo>
                    <a:pt x="2054" y="445"/>
                  </a:lnTo>
                  <a:lnTo>
                    <a:pt x="2062" y="501"/>
                  </a:lnTo>
                  <a:lnTo>
                    <a:pt x="2065" y="558"/>
                  </a:lnTo>
                  <a:lnTo>
                    <a:pt x="2065" y="1813"/>
                  </a:lnTo>
                  <a:lnTo>
                    <a:pt x="2062" y="1836"/>
                  </a:lnTo>
                  <a:lnTo>
                    <a:pt x="2054" y="1855"/>
                  </a:lnTo>
                  <a:lnTo>
                    <a:pt x="2040" y="1872"/>
                  </a:lnTo>
                  <a:lnTo>
                    <a:pt x="2023" y="1886"/>
                  </a:lnTo>
                  <a:lnTo>
                    <a:pt x="2004" y="1894"/>
                  </a:lnTo>
                  <a:lnTo>
                    <a:pt x="1981" y="1897"/>
                  </a:lnTo>
                  <a:lnTo>
                    <a:pt x="1869" y="1897"/>
                  </a:lnTo>
                  <a:lnTo>
                    <a:pt x="1847" y="1894"/>
                  </a:lnTo>
                  <a:lnTo>
                    <a:pt x="1828" y="1886"/>
                  </a:lnTo>
                  <a:lnTo>
                    <a:pt x="1810" y="1872"/>
                  </a:lnTo>
                  <a:lnTo>
                    <a:pt x="1797" y="1855"/>
                  </a:lnTo>
                  <a:lnTo>
                    <a:pt x="1789" y="1836"/>
                  </a:lnTo>
                  <a:lnTo>
                    <a:pt x="1786" y="1813"/>
                  </a:lnTo>
                  <a:lnTo>
                    <a:pt x="1786" y="558"/>
                  </a:lnTo>
                  <a:lnTo>
                    <a:pt x="1783" y="516"/>
                  </a:lnTo>
                  <a:lnTo>
                    <a:pt x="1774" y="478"/>
                  </a:lnTo>
                  <a:lnTo>
                    <a:pt x="1759" y="440"/>
                  </a:lnTo>
                  <a:lnTo>
                    <a:pt x="1741" y="406"/>
                  </a:lnTo>
                  <a:lnTo>
                    <a:pt x="1718" y="375"/>
                  </a:lnTo>
                  <a:lnTo>
                    <a:pt x="1690" y="347"/>
                  </a:lnTo>
                  <a:lnTo>
                    <a:pt x="1659" y="324"/>
                  </a:lnTo>
                  <a:lnTo>
                    <a:pt x="1624" y="304"/>
                  </a:lnTo>
                  <a:lnTo>
                    <a:pt x="1587" y="290"/>
                  </a:lnTo>
                  <a:lnTo>
                    <a:pt x="1548" y="282"/>
                  </a:lnTo>
                  <a:lnTo>
                    <a:pt x="1507" y="279"/>
                  </a:lnTo>
                  <a:lnTo>
                    <a:pt x="558" y="279"/>
                  </a:lnTo>
                  <a:lnTo>
                    <a:pt x="517" y="282"/>
                  </a:lnTo>
                  <a:lnTo>
                    <a:pt x="478" y="290"/>
                  </a:lnTo>
                  <a:lnTo>
                    <a:pt x="441" y="304"/>
                  </a:lnTo>
                  <a:lnTo>
                    <a:pt x="406" y="324"/>
                  </a:lnTo>
                  <a:lnTo>
                    <a:pt x="375" y="347"/>
                  </a:lnTo>
                  <a:lnTo>
                    <a:pt x="347" y="375"/>
                  </a:lnTo>
                  <a:lnTo>
                    <a:pt x="324" y="406"/>
                  </a:lnTo>
                  <a:lnTo>
                    <a:pt x="305" y="440"/>
                  </a:lnTo>
                  <a:lnTo>
                    <a:pt x="291" y="478"/>
                  </a:lnTo>
                  <a:lnTo>
                    <a:pt x="282" y="516"/>
                  </a:lnTo>
                  <a:lnTo>
                    <a:pt x="279" y="558"/>
                  </a:lnTo>
                  <a:lnTo>
                    <a:pt x="279" y="895"/>
                  </a:lnTo>
                  <a:lnTo>
                    <a:pt x="0" y="895"/>
                  </a:lnTo>
                  <a:lnTo>
                    <a:pt x="0" y="558"/>
                  </a:lnTo>
                  <a:lnTo>
                    <a:pt x="3" y="501"/>
                  </a:lnTo>
                  <a:lnTo>
                    <a:pt x="11" y="445"/>
                  </a:lnTo>
                  <a:lnTo>
                    <a:pt x="25" y="392"/>
                  </a:lnTo>
                  <a:lnTo>
                    <a:pt x="44" y="341"/>
                  </a:lnTo>
                  <a:lnTo>
                    <a:pt x="67" y="292"/>
                  </a:lnTo>
                  <a:lnTo>
                    <a:pt x="96" y="245"/>
                  </a:lnTo>
                  <a:lnTo>
                    <a:pt x="127" y="203"/>
                  </a:lnTo>
                  <a:lnTo>
                    <a:pt x="164" y="163"/>
                  </a:lnTo>
                  <a:lnTo>
                    <a:pt x="204" y="127"/>
                  </a:lnTo>
                  <a:lnTo>
                    <a:pt x="246" y="95"/>
                  </a:lnTo>
                  <a:lnTo>
                    <a:pt x="292" y="67"/>
                  </a:lnTo>
                  <a:lnTo>
                    <a:pt x="341" y="44"/>
                  </a:lnTo>
                  <a:lnTo>
                    <a:pt x="392" y="24"/>
                  </a:lnTo>
                  <a:lnTo>
                    <a:pt x="446" y="11"/>
                  </a:lnTo>
                  <a:lnTo>
                    <a:pt x="501" y="3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9" name="Freeform 150">
              <a:extLst>
                <a:ext uri="{FF2B5EF4-FFF2-40B4-BE49-F238E27FC236}">
                  <a16:creationId xmlns:a16="http://schemas.microsoft.com/office/drawing/2014/main" id="{F7B42875-6602-4D14-9534-8009D1346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2412"/>
              <a:ext cx="235" cy="183"/>
            </a:xfrm>
            <a:custGeom>
              <a:avLst/>
              <a:gdLst>
                <a:gd name="T0" fmla="*/ 340 w 1645"/>
                <a:gd name="T1" fmla="*/ 282 h 1283"/>
                <a:gd name="T2" fmla="*/ 304 w 1645"/>
                <a:gd name="T3" fmla="*/ 303 h 1283"/>
                <a:gd name="T4" fmla="*/ 282 w 1645"/>
                <a:gd name="T5" fmla="*/ 340 h 1283"/>
                <a:gd name="T6" fmla="*/ 279 w 1645"/>
                <a:gd name="T7" fmla="*/ 920 h 1283"/>
                <a:gd name="T8" fmla="*/ 290 w 1645"/>
                <a:gd name="T9" fmla="*/ 962 h 1283"/>
                <a:gd name="T10" fmla="*/ 320 w 1645"/>
                <a:gd name="T11" fmla="*/ 993 h 1283"/>
                <a:gd name="T12" fmla="*/ 363 w 1645"/>
                <a:gd name="T13" fmla="*/ 1004 h 1283"/>
                <a:gd name="T14" fmla="*/ 1305 w 1645"/>
                <a:gd name="T15" fmla="*/ 1001 h 1283"/>
                <a:gd name="T16" fmla="*/ 1342 w 1645"/>
                <a:gd name="T17" fmla="*/ 979 h 1283"/>
                <a:gd name="T18" fmla="*/ 1363 w 1645"/>
                <a:gd name="T19" fmla="*/ 943 h 1283"/>
                <a:gd name="T20" fmla="*/ 1366 w 1645"/>
                <a:gd name="T21" fmla="*/ 362 h 1283"/>
                <a:gd name="T22" fmla="*/ 1355 w 1645"/>
                <a:gd name="T23" fmla="*/ 320 h 1283"/>
                <a:gd name="T24" fmla="*/ 1326 w 1645"/>
                <a:gd name="T25" fmla="*/ 290 h 1283"/>
                <a:gd name="T26" fmla="*/ 1283 w 1645"/>
                <a:gd name="T27" fmla="*/ 279 h 1283"/>
                <a:gd name="T28" fmla="*/ 167 w 1645"/>
                <a:gd name="T29" fmla="*/ 0 h 1283"/>
                <a:gd name="T30" fmla="*/ 1509 w 1645"/>
                <a:gd name="T31" fmla="*/ 2 h 1283"/>
                <a:gd name="T32" fmla="*/ 1563 w 1645"/>
                <a:gd name="T33" fmla="*/ 22 h 1283"/>
                <a:gd name="T34" fmla="*/ 1607 w 1645"/>
                <a:gd name="T35" fmla="*/ 59 h 1283"/>
                <a:gd name="T36" fmla="*/ 1635 w 1645"/>
                <a:gd name="T37" fmla="*/ 109 h 1283"/>
                <a:gd name="T38" fmla="*/ 1645 w 1645"/>
                <a:gd name="T39" fmla="*/ 167 h 1283"/>
                <a:gd name="T40" fmla="*/ 1643 w 1645"/>
                <a:gd name="T41" fmla="*/ 1145 h 1283"/>
                <a:gd name="T42" fmla="*/ 1623 w 1645"/>
                <a:gd name="T43" fmla="*/ 1200 h 1283"/>
                <a:gd name="T44" fmla="*/ 1586 w 1645"/>
                <a:gd name="T45" fmla="*/ 1243 h 1283"/>
                <a:gd name="T46" fmla="*/ 1537 w 1645"/>
                <a:gd name="T47" fmla="*/ 1273 h 1283"/>
                <a:gd name="T48" fmla="*/ 1478 w 1645"/>
                <a:gd name="T49" fmla="*/ 1283 h 1283"/>
                <a:gd name="T50" fmla="*/ 138 w 1645"/>
                <a:gd name="T51" fmla="*/ 1280 h 1283"/>
                <a:gd name="T52" fmla="*/ 83 w 1645"/>
                <a:gd name="T53" fmla="*/ 1260 h 1283"/>
                <a:gd name="T54" fmla="*/ 39 w 1645"/>
                <a:gd name="T55" fmla="*/ 1224 h 1283"/>
                <a:gd name="T56" fmla="*/ 10 w 1645"/>
                <a:gd name="T57" fmla="*/ 1174 h 1283"/>
                <a:gd name="T58" fmla="*/ 0 w 1645"/>
                <a:gd name="T59" fmla="*/ 1116 h 1283"/>
                <a:gd name="T60" fmla="*/ 2 w 1645"/>
                <a:gd name="T61" fmla="*/ 136 h 1283"/>
                <a:gd name="T62" fmla="*/ 22 w 1645"/>
                <a:gd name="T63" fmla="*/ 82 h 1283"/>
                <a:gd name="T64" fmla="*/ 59 w 1645"/>
                <a:gd name="T65" fmla="*/ 39 h 1283"/>
                <a:gd name="T66" fmla="*/ 109 w 1645"/>
                <a:gd name="T67" fmla="*/ 10 h 1283"/>
                <a:gd name="T68" fmla="*/ 167 w 1645"/>
                <a:gd name="T69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5" h="1283">
                  <a:moveTo>
                    <a:pt x="363" y="279"/>
                  </a:moveTo>
                  <a:lnTo>
                    <a:pt x="340" y="282"/>
                  </a:lnTo>
                  <a:lnTo>
                    <a:pt x="320" y="290"/>
                  </a:lnTo>
                  <a:lnTo>
                    <a:pt x="304" y="303"/>
                  </a:lnTo>
                  <a:lnTo>
                    <a:pt x="290" y="320"/>
                  </a:lnTo>
                  <a:lnTo>
                    <a:pt x="282" y="340"/>
                  </a:lnTo>
                  <a:lnTo>
                    <a:pt x="279" y="362"/>
                  </a:lnTo>
                  <a:lnTo>
                    <a:pt x="279" y="920"/>
                  </a:lnTo>
                  <a:lnTo>
                    <a:pt x="282" y="943"/>
                  </a:lnTo>
                  <a:lnTo>
                    <a:pt x="290" y="962"/>
                  </a:lnTo>
                  <a:lnTo>
                    <a:pt x="304" y="979"/>
                  </a:lnTo>
                  <a:lnTo>
                    <a:pt x="320" y="993"/>
                  </a:lnTo>
                  <a:lnTo>
                    <a:pt x="340" y="1001"/>
                  </a:lnTo>
                  <a:lnTo>
                    <a:pt x="363" y="1004"/>
                  </a:lnTo>
                  <a:lnTo>
                    <a:pt x="1283" y="1004"/>
                  </a:lnTo>
                  <a:lnTo>
                    <a:pt x="1305" y="1001"/>
                  </a:lnTo>
                  <a:lnTo>
                    <a:pt x="1326" y="993"/>
                  </a:lnTo>
                  <a:lnTo>
                    <a:pt x="1342" y="979"/>
                  </a:lnTo>
                  <a:lnTo>
                    <a:pt x="1355" y="962"/>
                  </a:lnTo>
                  <a:lnTo>
                    <a:pt x="1363" y="943"/>
                  </a:lnTo>
                  <a:lnTo>
                    <a:pt x="1366" y="920"/>
                  </a:lnTo>
                  <a:lnTo>
                    <a:pt x="1366" y="362"/>
                  </a:lnTo>
                  <a:lnTo>
                    <a:pt x="1363" y="340"/>
                  </a:lnTo>
                  <a:lnTo>
                    <a:pt x="1355" y="320"/>
                  </a:lnTo>
                  <a:lnTo>
                    <a:pt x="1342" y="303"/>
                  </a:lnTo>
                  <a:lnTo>
                    <a:pt x="1326" y="290"/>
                  </a:lnTo>
                  <a:lnTo>
                    <a:pt x="1305" y="282"/>
                  </a:lnTo>
                  <a:lnTo>
                    <a:pt x="1283" y="279"/>
                  </a:lnTo>
                  <a:lnTo>
                    <a:pt x="363" y="279"/>
                  </a:lnTo>
                  <a:close/>
                  <a:moveTo>
                    <a:pt x="167" y="0"/>
                  </a:moveTo>
                  <a:lnTo>
                    <a:pt x="1478" y="0"/>
                  </a:lnTo>
                  <a:lnTo>
                    <a:pt x="1509" y="2"/>
                  </a:lnTo>
                  <a:lnTo>
                    <a:pt x="1537" y="10"/>
                  </a:lnTo>
                  <a:lnTo>
                    <a:pt x="1563" y="22"/>
                  </a:lnTo>
                  <a:lnTo>
                    <a:pt x="1586" y="39"/>
                  </a:lnTo>
                  <a:lnTo>
                    <a:pt x="1607" y="59"/>
                  </a:lnTo>
                  <a:lnTo>
                    <a:pt x="1623" y="82"/>
                  </a:lnTo>
                  <a:lnTo>
                    <a:pt x="1635" y="109"/>
                  </a:lnTo>
                  <a:lnTo>
                    <a:pt x="1643" y="136"/>
                  </a:lnTo>
                  <a:lnTo>
                    <a:pt x="1645" y="167"/>
                  </a:lnTo>
                  <a:lnTo>
                    <a:pt x="1645" y="1116"/>
                  </a:lnTo>
                  <a:lnTo>
                    <a:pt x="1643" y="1145"/>
                  </a:lnTo>
                  <a:lnTo>
                    <a:pt x="1635" y="1174"/>
                  </a:lnTo>
                  <a:lnTo>
                    <a:pt x="1623" y="1200"/>
                  </a:lnTo>
                  <a:lnTo>
                    <a:pt x="1607" y="1224"/>
                  </a:lnTo>
                  <a:lnTo>
                    <a:pt x="1586" y="1243"/>
                  </a:lnTo>
                  <a:lnTo>
                    <a:pt x="1563" y="1260"/>
                  </a:lnTo>
                  <a:lnTo>
                    <a:pt x="1537" y="1273"/>
                  </a:lnTo>
                  <a:lnTo>
                    <a:pt x="1509" y="1280"/>
                  </a:lnTo>
                  <a:lnTo>
                    <a:pt x="1478" y="1283"/>
                  </a:lnTo>
                  <a:lnTo>
                    <a:pt x="167" y="1283"/>
                  </a:lnTo>
                  <a:lnTo>
                    <a:pt x="138" y="1280"/>
                  </a:lnTo>
                  <a:lnTo>
                    <a:pt x="109" y="1273"/>
                  </a:lnTo>
                  <a:lnTo>
                    <a:pt x="83" y="1260"/>
                  </a:lnTo>
                  <a:lnTo>
                    <a:pt x="59" y="1243"/>
                  </a:lnTo>
                  <a:lnTo>
                    <a:pt x="39" y="1224"/>
                  </a:lnTo>
                  <a:lnTo>
                    <a:pt x="22" y="1200"/>
                  </a:lnTo>
                  <a:lnTo>
                    <a:pt x="10" y="1174"/>
                  </a:lnTo>
                  <a:lnTo>
                    <a:pt x="2" y="1145"/>
                  </a:lnTo>
                  <a:lnTo>
                    <a:pt x="0" y="1116"/>
                  </a:lnTo>
                  <a:lnTo>
                    <a:pt x="0" y="167"/>
                  </a:lnTo>
                  <a:lnTo>
                    <a:pt x="2" y="136"/>
                  </a:lnTo>
                  <a:lnTo>
                    <a:pt x="10" y="109"/>
                  </a:lnTo>
                  <a:lnTo>
                    <a:pt x="22" y="82"/>
                  </a:lnTo>
                  <a:lnTo>
                    <a:pt x="39" y="59"/>
                  </a:lnTo>
                  <a:lnTo>
                    <a:pt x="59" y="39"/>
                  </a:lnTo>
                  <a:lnTo>
                    <a:pt x="83" y="22"/>
                  </a:lnTo>
                  <a:lnTo>
                    <a:pt x="109" y="10"/>
                  </a:lnTo>
                  <a:lnTo>
                    <a:pt x="138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40" name="Freeform 151">
              <a:extLst>
                <a:ext uri="{FF2B5EF4-FFF2-40B4-BE49-F238E27FC236}">
                  <a16:creationId xmlns:a16="http://schemas.microsoft.com/office/drawing/2014/main" id="{9B882E85-A3CA-47D6-9A0E-A239211C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396"/>
              <a:ext cx="40" cy="40"/>
            </a:xfrm>
            <a:custGeom>
              <a:avLst/>
              <a:gdLst>
                <a:gd name="T0" fmla="*/ 83 w 279"/>
                <a:gd name="T1" fmla="*/ 0 h 279"/>
                <a:gd name="T2" fmla="*/ 194 w 279"/>
                <a:gd name="T3" fmla="*/ 0 h 279"/>
                <a:gd name="T4" fmla="*/ 217 w 279"/>
                <a:gd name="T5" fmla="*/ 3 h 279"/>
                <a:gd name="T6" fmla="*/ 237 w 279"/>
                <a:gd name="T7" fmla="*/ 11 h 279"/>
                <a:gd name="T8" fmla="*/ 253 w 279"/>
                <a:gd name="T9" fmla="*/ 24 h 279"/>
                <a:gd name="T10" fmla="*/ 267 w 279"/>
                <a:gd name="T11" fmla="*/ 42 h 279"/>
                <a:gd name="T12" fmla="*/ 276 w 279"/>
                <a:gd name="T13" fmla="*/ 62 h 279"/>
                <a:gd name="T14" fmla="*/ 279 w 279"/>
                <a:gd name="T15" fmla="*/ 84 h 279"/>
                <a:gd name="T16" fmla="*/ 279 w 279"/>
                <a:gd name="T17" fmla="*/ 195 h 279"/>
                <a:gd name="T18" fmla="*/ 276 w 279"/>
                <a:gd name="T19" fmla="*/ 217 h 279"/>
                <a:gd name="T20" fmla="*/ 267 w 279"/>
                <a:gd name="T21" fmla="*/ 237 h 279"/>
                <a:gd name="T22" fmla="*/ 253 w 279"/>
                <a:gd name="T23" fmla="*/ 255 h 279"/>
                <a:gd name="T24" fmla="*/ 237 w 279"/>
                <a:gd name="T25" fmla="*/ 268 h 279"/>
                <a:gd name="T26" fmla="*/ 217 w 279"/>
                <a:gd name="T27" fmla="*/ 276 h 279"/>
                <a:gd name="T28" fmla="*/ 194 w 279"/>
                <a:gd name="T29" fmla="*/ 279 h 279"/>
                <a:gd name="T30" fmla="*/ 83 w 279"/>
                <a:gd name="T31" fmla="*/ 279 h 279"/>
                <a:gd name="T32" fmla="*/ 61 w 279"/>
                <a:gd name="T33" fmla="*/ 276 h 279"/>
                <a:gd name="T34" fmla="*/ 42 w 279"/>
                <a:gd name="T35" fmla="*/ 268 h 279"/>
                <a:gd name="T36" fmla="*/ 24 w 279"/>
                <a:gd name="T37" fmla="*/ 255 h 279"/>
                <a:gd name="T38" fmla="*/ 11 w 279"/>
                <a:gd name="T39" fmla="*/ 237 h 279"/>
                <a:gd name="T40" fmla="*/ 3 w 279"/>
                <a:gd name="T41" fmla="*/ 217 h 279"/>
                <a:gd name="T42" fmla="*/ 0 w 279"/>
                <a:gd name="T43" fmla="*/ 195 h 279"/>
                <a:gd name="T44" fmla="*/ 0 w 279"/>
                <a:gd name="T45" fmla="*/ 84 h 279"/>
                <a:gd name="T46" fmla="*/ 3 w 279"/>
                <a:gd name="T47" fmla="*/ 62 h 279"/>
                <a:gd name="T48" fmla="*/ 11 w 279"/>
                <a:gd name="T49" fmla="*/ 42 h 279"/>
                <a:gd name="T50" fmla="*/ 24 w 279"/>
                <a:gd name="T51" fmla="*/ 24 h 279"/>
                <a:gd name="T52" fmla="*/ 42 w 279"/>
                <a:gd name="T53" fmla="*/ 11 h 279"/>
                <a:gd name="T54" fmla="*/ 61 w 279"/>
                <a:gd name="T55" fmla="*/ 3 h 279"/>
                <a:gd name="T56" fmla="*/ 83 w 279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279">
                  <a:moveTo>
                    <a:pt x="83" y="0"/>
                  </a:moveTo>
                  <a:lnTo>
                    <a:pt x="194" y="0"/>
                  </a:lnTo>
                  <a:lnTo>
                    <a:pt x="217" y="3"/>
                  </a:lnTo>
                  <a:lnTo>
                    <a:pt x="237" y="11"/>
                  </a:lnTo>
                  <a:lnTo>
                    <a:pt x="253" y="24"/>
                  </a:lnTo>
                  <a:lnTo>
                    <a:pt x="267" y="42"/>
                  </a:lnTo>
                  <a:lnTo>
                    <a:pt x="276" y="62"/>
                  </a:lnTo>
                  <a:lnTo>
                    <a:pt x="279" y="84"/>
                  </a:lnTo>
                  <a:lnTo>
                    <a:pt x="279" y="195"/>
                  </a:lnTo>
                  <a:lnTo>
                    <a:pt x="276" y="217"/>
                  </a:lnTo>
                  <a:lnTo>
                    <a:pt x="267" y="237"/>
                  </a:lnTo>
                  <a:lnTo>
                    <a:pt x="253" y="255"/>
                  </a:lnTo>
                  <a:lnTo>
                    <a:pt x="237" y="268"/>
                  </a:lnTo>
                  <a:lnTo>
                    <a:pt x="217" y="276"/>
                  </a:lnTo>
                  <a:lnTo>
                    <a:pt x="194" y="279"/>
                  </a:lnTo>
                  <a:lnTo>
                    <a:pt x="83" y="279"/>
                  </a:lnTo>
                  <a:lnTo>
                    <a:pt x="61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7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1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41" name="Rectangle 152">
              <a:extLst>
                <a:ext uri="{FF2B5EF4-FFF2-40B4-BE49-F238E27FC236}">
                  <a16:creationId xmlns:a16="http://schemas.microsoft.com/office/drawing/2014/main" id="{2C38BA1F-A9E4-4CE3-9512-C1EE2DB0C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484"/>
              <a:ext cx="163" cy="39"/>
            </a:xfrm>
            <a:prstGeom prst="rect">
              <a:avLst/>
            </a:prstGeom>
            <a:grpFill/>
            <a:ln w="0">
              <a:solidFill>
                <a:srgbClr val="FF035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</p:grpSp>
      <p:grpSp>
        <p:nvGrpSpPr>
          <p:cNvPr id="14" name="Group 155">
            <a:extLst>
              <a:ext uri="{FF2B5EF4-FFF2-40B4-BE49-F238E27FC236}">
                <a16:creationId xmlns:a16="http://schemas.microsoft.com/office/drawing/2014/main" id="{A3AFD357-389A-45C9-BCA6-F027ABC4C6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0267" y="462883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6" name="Freeform 157">
              <a:extLst>
                <a:ext uri="{FF2B5EF4-FFF2-40B4-BE49-F238E27FC236}">
                  <a16:creationId xmlns:a16="http://schemas.microsoft.com/office/drawing/2014/main" id="{71C8F138-6C43-4DCD-B660-E4EF98D7E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8">
              <a:extLst>
                <a:ext uri="{FF2B5EF4-FFF2-40B4-BE49-F238E27FC236}">
                  <a16:creationId xmlns:a16="http://schemas.microsoft.com/office/drawing/2014/main" id="{C226B1FF-D007-4FA7-9AE7-AECF9C5D4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27994E-098E-4D78-981C-17167F3B7651}"/>
              </a:ext>
            </a:extLst>
          </p:cNvPr>
          <p:cNvSpPr/>
          <p:nvPr/>
        </p:nvSpPr>
        <p:spPr>
          <a:xfrm>
            <a:off x="1829772" y="4620032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15.8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3B25ECEF-0350-43B5-983F-5FD043A1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6" y="2313404"/>
            <a:ext cx="4798692" cy="32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una ciudadanía informada, responsable y participativa a través de un seguimiento periódico y sistemático a la calidad de vida de la ciudad.</a:t>
            </a:r>
          </a:p>
          <a:p>
            <a:pPr algn="just" defTabSz="812760" fontAlgn="base">
              <a:spcBef>
                <a:spcPct val="0"/>
              </a:spcBef>
              <a:spcAft>
                <a:spcPct val="0"/>
              </a:spcAft>
            </a:pP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100</a:t>
            </a:r>
            <a:r>
              <a:rPr lang="es-ES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ublicaciones y/o documentos donde el programa es fuente de información</a:t>
            </a:r>
          </a:p>
          <a:p>
            <a:pPr marL="2117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endParaRPr lang="es-CO" altLang="es-CO" sz="2133" dirty="0">
              <a:solidFill>
                <a:srgbClr val="E20A6D"/>
              </a:solidFill>
              <a:latin typeface="AmpleSoft-Bold"/>
              <a:ea typeface="+mn-ea"/>
              <a:cs typeface="Calibri" panose="020F0502020204030204" pitchFamily="34" charset="0"/>
            </a:endParaRPr>
          </a:p>
          <a:p>
            <a:pPr marL="2117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50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Boletines/informes relacionados con la calidad de vida en Cali</a:t>
            </a:r>
          </a:p>
          <a:p>
            <a:pPr marL="2117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para ejecución programa Yumbo cómo vamos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B94ED46-3893-4D0C-8636-3C3F8EF5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6" y="1763290"/>
            <a:ext cx="568035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Calidad de vida urbana</a:t>
            </a:r>
          </a:p>
        </p:txBody>
      </p:sp>
      <p:pic>
        <p:nvPicPr>
          <p:cNvPr id="21" name="Imagen 7">
            <a:extLst>
              <a:ext uri="{FF2B5EF4-FFF2-40B4-BE49-F238E27FC236}">
                <a16:creationId xmlns:a16="http://schemas.microsoft.com/office/drawing/2014/main" id="{C4380688-8EC6-4BB7-AD4B-495A4794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43" y="6029354"/>
            <a:ext cx="1225334" cy="416302"/>
          </a:xfrm>
          <a:prstGeom prst="rect">
            <a:avLst/>
          </a:prstGeom>
        </p:spPr>
      </p:pic>
      <p:pic>
        <p:nvPicPr>
          <p:cNvPr id="22" name="Imagen 3">
            <a:extLst>
              <a:ext uri="{FF2B5EF4-FFF2-40B4-BE49-F238E27FC236}">
                <a16:creationId xmlns:a16="http://schemas.microsoft.com/office/drawing/2014/main" id="{0663A336-022A-426F-B33A-C2D00627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43" y="5593637"/>
            <a:ext cx="1225334" cy="327436"/>
          </a:xfrm>
          <a:prstGeom prst="rect">
            <a:avLst/>
          </a:prstGeom>
        </p:spPr>
      </p:pic>
      <p:grpSp>
        <p:nvGrpSpPr>
          <p:cNvPr id="23" name="Group 155">
            <a:extLst>
              <a:ext uri="{FF2B5EF4-FFF2-40B4-BE49-F238E27FC236}">
                <a16:creationId xmlns:a16="http://schemas.microsoft.com/office/drawing/2014/main" id="{186673FE-4E3B-49DC-A9E6-D1B8B8E328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96383" y="586007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4" name="Freeform 157">
              <a:extLst>
                <a:ext uri="{FF2B5EF4-FFF2-40B4-BE49-F238E27FC236}">
                  <a16:creationId xmlns:a16="http://schemas.microsoft.com/office/drawing/2014/main" id="{47C38F50-13CF-476D-91E4-9AD1E7796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58">
              <a:extLst>
                <a:ext uri="{FF2B5EF4-FFF2-40B4-BE49-F238E27FC236}">
                  <a16:creationId xmlns:a16="http://schemas.microsoft.com/office/drawing/2014/main" id="{586D1055-9572-4282-A274-79B5E91F4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20F16D3-53D3-4D33-9E89-6462EE04290E}"/>
              </a:ext>
            </a:extLst>
          </p:cNvPr>
          <p:cNvSpPr/>
          <p:nvPr/>
        </p:nvSpPr>
        <p:spPr>
          <a:xfrm>
            <a:off x="8126132" y="5860077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48.3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7B6907C1-9839-4BD5-9CAF-76FD6BAA0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2297" y="5031897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916A023-D55B-4961-8BD1-EB6CFF8B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67F7BC91-66EA-42D0-97A0-A7F22AE76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156846B-CF52-4975-824C-4D4A9DCF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8B24D30C-C82C-4D40-9BD4-D0AC4E02D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4D1A38A-2B45-4834-B1F7-CCE4CF0DA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4A7C7E2A-12A8-4B88-8DF8-745EF5BF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87F7BC2-6C14-4AD4-838E-11DD6EB08216}"/>
              </a:ext>
            </a:extLst>
          </p:cNvPr>
          <p:cNvSpPr/>
          <p:nvPr/>
        </p:nvSpPr>
        <p:spPr>
          <a:xfrm>
            <a:off x="1829772" y="496411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$48.4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4CE7993-1F30-43C5-9D8E-811E57BC6742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681DDB9-0514-4E38-8680-9D1649BB3997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4E4E25EF-4197-4C1D-8A63-AD95B91F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41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4" grpId="0" autoUpdateAnimBg="0"/>
      <p:bldP spid="35" grpId="0"/>
      <p:bldP spid="19" grpId="0" autoUpdateAnimBg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2A90F1D2-F3DD-459A-8703-FFB9AE50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2290106"/>
            <a:ext cx="41768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Posicionar a la UFE como referente latinoamericano en incremento de la productividad de la </a:t>
            </a:r>
            <a:r>
              <a:rPr lang="es-MX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Mipyme</a:t>
            </a: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través de publicaciones, presentaciones y ponencias</a:t>
            </a:r>
            <a:endParaRPr lang="es-ES_tradnl" sz="17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</a:t>
            </a:r>
            <a:r>
              <a:rPr lang="es-CO" altLang="es-CO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publicaciones</a:t>
            </a: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10B339FD-7549-42B4-BACF-180E8C0F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1371076"/>
            <a:ext cx="4610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Posicionamiento Unidad Fortalecimiento Empresarial</a:t>
            </a:r>
          </a:p>
        </p:txBody>
      </p:sp>
      <p:grpSp>
        <p:nvGrpSpPr>
          <p:cNvPr id="66" name="Group 155">
            <a:extLst>
              <a:ext uri="{FF2B5EF4-FFF2-40B4-BE49-F238E27FC236}">
                <a16:creationId xmlns:a16="http://schemas.microsoft.com/office/drawing/2014/main" id="{52BC47D8-034A-4008-8C41-28FDC4F7FD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58017" y="384880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7" name="Freeform 157">
              <a:extLst>
                <a:ext uri="{FF2B5EF4-FFF2-40B4-BE49-F238E27FC236}">
                  <a16:creationId xmlns:a16="http://schemas.microsoft.com/office/drawing/2014/main" id="{263685A2-BD3B-46B6-AC4D-45192E25B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8">
              <a:extLst>
                <a:ext uri="{FF2B5EF4-FFF2-40B4-BE49-F238E27FC236}">
                  <a16:creationId xmlns:a16="http://schemas.microsoft.com/office/drawing/2014/main" id="{3B41013F-0156-45FA-9567-280CD18D6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E78CFD3-D4C5-43DB-88B1-797396EDE859}"/>
              </a:ext>
            </a:extLst>
          </p:cNvPr>
          <p:cNvSpPr/>
          <p:nvPr/>
        </p:nvSpPr>
        <p:spPr>
          <a:xfrm>
            <a:off x="2271860" y="3839078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47.3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F6B96824-F4F8-49F9-8653-F392C3E3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516" y="1390430"/>
            <a:ext cx="4360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Analítica Ecosistema de Emprendimiento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F1241779-A88A-4C5B-9726-49EDCBAF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66" y="2306510"/>
            <a:ext cx="4547893" cy="14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Mejorar la toma de decisiones interna acerca de los programas de atención empresarial, generando oportunidades de negocios a la entidad 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de comportamiento de empresas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CO" altLang="es-C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de ecosistema y/o conductuales</a:t>
            </a:r>
          </a:p>
        </p:txBody>
      </p:sp>
      <p:grpSp>
        <p:nvGrpSpPr>
          <p:cNvPr id="78" name="Group 155">
            <a:extLst>
              <a:ext uri="{FF2B5EF4-FFF2-40B4-BE49-F238E27FC236}">
                <a16:creationId xmlns:a16="http://schemas.microsoft.com/office/drawing/2014/main" id="{FF873406-720E-47F3-8A3A-63FD90B9C8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6059" y="381383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BD1A187A-05A8-4FE7-8482-3B04077A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A32408EA-8B4E-4E5B-BDD6-58EC66F55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482B6C0-F911-4DA0-84B0-1233858CE9CB}"/>
              </a:ext>
            </a:extLst>
          </p:cNvPr>
          <p:cNvSpPr/>
          <p:nvPr/>
        </p:nvSpPr>
        <p:spPr>
          <a:xfrm>
            <a:off x="6875808" y="3847596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$77.9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D35330CA-1C6A-4683-AE60-F910A5CB5DA8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F12D20BE-9B7D-41C2-81C9-7B7149144830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135512F8-73C8-4CA4-9F05-F9D087D22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958AA0DF-E85A-472D-BBF3-8E78CA168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641" y="4820770"/>
            <a:ext cx="35075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el ecosistema regional que trabaja por la productividad a partir de la gestión del conocimiento adquirido en los programas de la UFE</a:t>
            </a:r>
            <a:endParaRPr lang="es-CO" altLang="es-CO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</a:t>
            </a:r>
            <a:r>
              <a:rPr lang="es-CO" altLang="es-CO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informes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EAA34B30-52FF-41F7-9425-4ED789BB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57" y="4361313"/>
            <a:ext cx="3916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Gestión del conocimiento</a:t>
            </a:r>
          </a:p>
        </p:txBody>
      </p:sp>
      <p:grpSp>
        <p:nvGrpSpPr>
          <p:cNvPr id="38" name="Group 155">
            <a:extLst>
              <a:ext uri="{FF2B5EF4-FFF2-40B4-BE49-F238E27FC236}">
                <a16:creationId xmlns:a16="http://schemas.microsoft.com/office/drawing/2014/main" id="{F623F1A0-4E76-46DB-A8A3-A0E727F822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9843" y="620553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13DA1DC2-723C-4607-BFB7-112FB9DB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7984B07B-CE1B-492B-AA3A-A07603B40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4616F3E-F540-4897-ADBE-22CBCD4822F5}"/>
              </a:ext>
            </a:extLst>
          </p:cNvPr>
          <p:cNvSpPr/>
          <p:nvPr/>
        </p:nvSpPr>
        <p:spPr>
          <a:xfrm>
            <a:off x="2632573" y="6167595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$22.8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62017932-1CDE-478E-AEC6-B826EA10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516" y="4912553"/>
            <a:ext cx="4303762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Orientar la toma de decisiones desde la medición, producción y gestión de la información que promueve el crecimiento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Mediciones de Impacto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D15E62E9-276E-41D9-819E-4CA66E271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601" y="4401426"/>
            <a:ext cx="5795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Medición Ecosistema de Emprendimiento</a:t>
            </a:r>
          </a:p>
        </p:txBody>
      </p:sp>
      <p:grpSp>
        <p:nvGrpSpPr>
          <p:cNvPr id="44" name="Group 155">
            <a:extLst>
              <a:ext uri="{FF2B5EF4-FFF2-40B4-BE49-F238E27FC236}">
                <a16:creationId xmlns:a16="http://schemas.microsoft.com/office/drawing/2014/main" id="{69C7CD8F-0BFF-49DB-89F6-F1369A49DC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9344" y="604765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45" name="Freeform 157">
              <a:extLst>
                <a:ext uri="{FF2B5EF4-FFF2-40B4-BE49-F238E27FC236}">
                  <a16:creationId xmlns:a16="http://schemas.microsoft.com/office/drawing/2014/main" id="{82BF3F9A-11A2-475A-9E23-E69DB0BE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58">
              <a:extLst>
                <a:ext uri="{FF2B5EF4-FFF2-40B4-BE49-F238E27FC236}">
                  <a16:creationId xmlns:a16="http://schemas.microsoft.com/office/drawing/2014/main" id="{D751C67D-28EC-4A69-BCF1-2CBBC08BB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A4C734-70E8-452F-ABAF-9C466B4F2AD3}"/>
              </a:ext>
            </a:extLst>
          </p:cNvPr>
          <p:cNvSpPr/>
          <p:nvPr/>
        </p:nvSpPr>
        <p:spPr>
          <a:xfrm>
            <a:off x="6772074" y="6009721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$76.8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313C6047-6A70-4A87-A05B-9F7958C451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9344" y="6433785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93966-B4D3-4FFD-9ED3-9D41E9904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590138C-7B9D-4639-9EB3-9F1136AB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D5E7925-7570-41DC-9030-834CA8A1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53B2C258-EEBD-4EAA-903B-C31F659C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230E0090-E7CF-4014-81D4-8F8F3846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07F9F1CA-E72C-435C-B3C1-F2E0C408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09D2EAA-4EBA-46D4-A318-89E2E7A852E8}"/>
              </a:ext>
            </a:extLst>
          </p:cNvPr>
          <p:cNvSpPr/>
          <p:nvPr/>
        </p:nvSpPr>
        <p:spPr>
          <a:xfrm>
            <a:off x="6816819" y="636600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$58.8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2605526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60" grpId="0" autoUpdateAnimBg="0"/>
      <p:bldP spid="61" grpId="0"/>
      <p:bldP spid="72" grpId="0"/>
      <p:bldP spid="73" grpId="0" autoUpdateAnimBg="0"/>
      <p:bldP spid="36" grpId="0" autoUpdateAnimBg="0"/>
      <p:bldP spid="37" grpId="0"/>
      <p:bldP spid="42" grpId="0" autoUpdateAnimBg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59" y="416259"/>
            <a:ext cx="104073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AC1830F0-E309-46BE-83F3-BCE83D90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7" y="2610279"/>
            <a:ext cx="5278538" cy="12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Sinergias con entidades públicas y educativas para influenciar políticas publicas que favorezcan el ambiente de emprendimiento y transferir conocimiento a partir de nuestros datos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FF99E08A-3305-4BBB-818C-6471784D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7" y="1851982"/>
            <a:ext cx="4260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Relacionamiento Ecosistema de Emprendimiento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0215968A-EAC5-410A-8C9B-F318CCDF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34" y="2413215"/>
            <a:ext cx="5278538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25</a:t>
            </a:r>
            <a:r>
              <a:rPr lang="es-CO" alt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Presentaciones y/o ponencias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</a:t>
            </a:r>
            <a:r>
              <a:rPr lang="es-CO" altLang="es-CO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Publicaciones en diferentes medios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5DCA68C-190C-458A-9D48-DCA33FE43B94}"/>
              </a:ext>
            </a:extLst>
          </p:cNvPr>
          <p:cNvCxnSpPr>
            <a:cxnSpLocks/>
          </p:cNvCxnSpPr>
          <p:nvPr/>
        </p:nvCxnSpPr>
        <p:spPr>
          <a:xfrm flipV="1">
            <a:off x="6241771" y="2167971"/>
            <a:ext cx="2" cy="1370359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ED2F4021-313D-4B55-BC47-06E1CCE4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15" y="4139341"/>
            <a:ext cx="5278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Mentalidad y tendencias para el crecimiento (MTC)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B46AE6C5-F9CB-4D5B-B007-D449A74F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21" y="4949497"/>
            <a:ext cx="53634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Estudio con la universidad de Columbia en donde se reconoce el estado actual del ecosistema y cómo ha cambiado desde 2014 al día de hoy y construir los pilares de las intervenciones o proyectos de Mentalidad y Cultura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A03A294-E27B-487B-8849-E26C5935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955" y="4980275"/>
            <a:ext cx="46783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Actores impactados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9017A4-D58C-42D1-85D2-413581813124}"/>
              </a:ext>
            </a:extLst>
          </p:cNvPr>
          <p:cNvCxnSpPr>
            <a:cxnSpLocks/>
          </p:cNvCxnSpPr>
          <p:nvPr/>
        </p:nvCxnSpPr>
        <p:spPr>
          <a:xfrm flipV="1">
            <a:off x="6216869" y="4913600"/>
            <a:ext cx="2" cy="1370359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140">
            <a:extLst>
              <a:ext uri="{FF2B5EF4-FFF2-40B4-BE49-F238E27FC236}">
                <a16:creationId xmlns:a16="http://schemas.microsoft.com/office/drawing/2014/main" id="{FA07EE91-93F9-4D49-A2D4-E1B47BD26B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7447" y="2498115"/>
            <a:ext cx="424595" cy="578993"/>
            <a:chOff x="4188" y="2071"/>
            <a:chExt cx="352" cy="480"/>
          </a:xfrm>
          <a:solidFill>
            <a:schemeClr val="accent1"/>
          </a:solidFill>
        </p:grpSpPr>
        <p:sp>
          <p:nvSpPr>
            <p:cNvPr id="35" name="Freeform 142">
              <a:extLst>
                <a:ext uri="{FF2B5EF4-FFF2-40B4-BE49-F238E27FC236}">
                  <a16:creationId xmlns:a16="http://schemas.microsoft.com/office/drawing/2014/main" id="{3009007D-9125-43B1-8366-962D74D9B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" y="2071"/>
              <a:ext cx="352" cy="480"/>
            </a:xfrm>
            <a:custGeom>
              <a:avLst/>
              <a:gdLst>
                <a:gd name="T0" fmla="*/ 1639 w 2460"/>
                <a:gd name="T1" fmla="*/ 2467 h 3360"/>
                <a:gd name="T2" fmla="*/ 1625 w 2460"/>
                <a:gd name="T3" fmla="*/ 2481 h 3360"/>
                <a:gd name="T4" fmla="*/ 1623 w 2460"/>
                <a:gd name="T5" fmla="*/ 2977 h 3360"/>
                <a:gd name="T6" fmla="*/ 1631 w 2460"/>
                <a:gd name="T7" fmla="*/ 2998 h 3360"/>
                <a:gd name="T8" fmla="*/ 1650 w 2460"/>
                <a:gd name="T9" fmla="*/ 3006 h 3360"/>
                <a:gd name="T10" fmla="*/ 1671 w 2460"/>
                <a:gd name="T11" fmla="*/ 2997 h 3360"/>
                <a:gd name="T12" fmla="*/ 2141 w 2460"/>
                <a:gd name="T13" fmla="*/ 2503 h 3360"/>
                <a:gd name="T14" fmla="*/ 2140 w 2460"/>
                <a:gd name="T15" fmla="*/ 2481 h 3360"/>
                <a:gd name="T16" fmla="*/ 2126 w 2460"/>
                <a:gd name="T17" fmla="*/ 2467 h 3360"/>
                <a:gd name="T18" fmla="*/ 1650 w 2460"/>
                <a:gd name="T19" fmla="*/ 2465 h 3360"/>
                <a:gd name="T20" fmla="*/ 341 w 2460"/>
                <a:gd name="T21" fmla="*/ 283 h 3360"/>
                <a:gd name="T22" fmla="*/ 304 w 2460"/>
                <a:gd name="T23" fmla="*/ 304 h 3360"/>
                <a:gd name="T24" fmla="*/ 283 w 2460"/>
                <a:gd name="T25" fmla="*/ 342 h 3360"/>
                <a:gd name="T26" fmla="*/ 280 w 2460"/>
                <a:gd name="T27" fmla="*/ 2997 h 3360"/>
                <a:gd name="T28" fmla="*/ 291 w 2460"/>
                <a:gd name="T29" fmla="*/ 3038 h 3360"/>
                <a:gd name="T30" fmla="*/ 322 w 2460"/>
                <a:gd name="T31" fmla="*/ 3069 h 3360"/>
                <a:gd name="T32" fmla="*/ 364 w 2460"/>
                <a:gd name="T33" fmla="*/ 3080 h 3360"/>
                <a:gd name="T34" fmla="*/ 1281 w 2460"/>
                <a:gd name="T35" fmla="*/ 3077 h 3360"/>
                <a:gd name="T36" fmla="*/ 1319 w 2460"/>
                <a:gd name="T37" fmla="*/ 3056 h 3360"/>
                <a:gd name="T38" fmla="*/ 1340 w 2460"/>
                <a:gd name="T39" fmla="*/ 3019 h 3360"/>
                <a:gd name="T40" fmla="*/ 1343 w 2460"/>
                <a:gd name="T41" fmla="*/ 2269 h 3360"/>
                <a:gd name="T42" fmla="*/ 1354 w 2460"/>
                <a:gd name="T43" fmla="*/ 2227 h 3360"/>
                <a:gd name="T44" fmla="*/ 1385 w 2460"/>
                <a:gd name="T45" fmla="*/ 2196 h 3360"/>
                <a:gd name="T46" fmla="*/ 1426 w 2460"/>
                <a:gd name="T47" fmla="*/ 2185 h 3360"/>
                <a:gd name="T48" fmla="*/ 2118 w 2460"/>
                <a:gd name="T49" fmla="*/ 2182 h 3360"/>
                <a:gd name="T50" fmla="*/ 2156 w 2460"/>
                <a:gd name="T51" fmla="*/ 2161 h 3360"/>
                <a:gd name="T52" fmla="*/ 2177 w 2460"/>
                <a:gd name="T53" fmla="*/ 2123 h 3360"/>
                <a:gd name="T54" fmla="*/ 2176 w 2460"/>
                <a:gd name="T55" fmla="*/ 366 h 3360"/>
                <a:gd name="T56" fmla="*/ 2164 w 2460"/>
                <a:gd name="T57" fmla="*/ 324 h 3360"/>
                <a:gd name="T58" fmla="*/ 2134 w 2460"/>
                <a:gd name="T59" fmla="*/ 293 h 3360"/>
                <a:gd name="T60" fmla="*/ 2091 w 2460"/>
                <a:gd name="T61" fmla="*/ 282 h 3360"/>
                <a:gd name="T62" fmla="*/ 168 w 2460"/>
                <a:gd name="T63" fmla="*/ 0 h 3360"/>
                <a:gd name="T64" fmla="*/ 2317 w 2460"/>
                <a:gd name="T65" fmla="*/ 5 h 3360"/>
                <a:gd name="T66" fmla="*/ 2371 w 2460"/>
                <a:gd name="T67" fmla="*/ 25 h 3360"/>
                <a:gd name="T68" fmla="*/ 2415 w 2460"/>
                <a:gd name="T69" fmla="*/ 62 h 3360"/>
                <a:gd name="T70" fmla="*/ 2445 w 2460"/>
                <a:gd name="T71" fmla="*/ 112 h 3360"/>
                <a:gd name="T72" fmla="*/ 2455 w 2460"/>
                <a:gd name="T73" fmla="*/ 170 h 3360"/>
                <a:gd name="T74" fmla="*/ 2458 w 2460"/>
                <a:gd name="T75" fmla="*/ 2484 h 3360"/>
                <a:gd name="T76" fmla="*/ 2437 w 2460"/>
                <a:gd name="T77" fmla="*/ 2567 h 3360"/>
                <a:gd name="T78" fmla="*/ 2395 w 2460"/>
                <a:gd name="T79" fmla="*/ 2641 h 3360"/>
                <a:gd name="T80" fmla="*/ 1809 w 2460"/>
                <a:gd name="T81" fmla="*/ 3256 h 3360"/>
                <a:gd name="T82" fmla="*/ 1750 w 2460"/>
                <a:gd name="T83" fmla="*/ 3306 h 3360"/>
                <a:gd name="T84" fmla="*/ 1681 w 2460"/>
                <a:gd name="T85" fmla="*/ 3340 h 3360"/>
                <a:gd name="T86" fmla="*/ 1606 w 2460"/>
                <a:gd name="T87" fmla="*/ 3358 h 3360"/>
                <a:gd name="T88" fmla="*/ 168 w 2460"/>
                <a:gd name="T89" fmla="*/ 3360 h 3360"/>
                <a:gd name="T90" fmla="*/ 109 w 2460"/>
                <a:gd name="T91" fmla="*/ 3350 h 3360"/>
                <a:gd name="T92" fmla="*/ 60 w 2460"/>
                <a:gd name="T93" fmla="*/ 3320 h 3360"/>
                <a:gd name="T94" fmla="*/ 22 w 2460"/>
                <a:gd name="T95" fmla="*/ 3277 h 3360"/>
                <a:gd name="T96" fmla="*/ 3 w 2460"/>
                <a:gd name="T97" fmla="*/ 3223 h 3360"/>
                <a:gd name="T98" fmla="*/ 0 w 2460"/>
                <a:gd name="T99" fmla="*/ 168 h 3360"/>
                <a:gd name="T100" fmla="*/ 10 w 2460"/>
                <a:gd name="T101" fmla="*/ 109 h 3360"/>
                <a:gd name="T102" fmla="*/ 40 w 2460"/>
                <a:gd name="T103" fmla="*/ 60 h 3360"/>
                <a:gd name="T104" fmla="*/ 84 w 2460"/>
                <a:gd name="T105" fmla="*/ 22 h 3360"/>
                <a:gd name="T106" fmla="*/ 137 w 2460"/>
                <a:gd name="T107" fmla="*/ 3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0" h="3360">
                  <a:moveTo>
                    <a:pt x="1650" y="2465"/>
                  </a:moveTo>
                  <a:lnTo>
                    <a:pt x="1639" y="2467"/>
                  </a:lnTo>
                  <a:lnTo>
                    <a:pt x="1631" y="2473"/>
                  </a:lnTo>
                  <a:lnTo>
                    <a:pt x="1625" y="2481"/>
                  </a:lnTo>
                  <a:lnTo>
                    <a:pt x="1623" y="2493"/>
                  </a:lnTo>
                  <a:lnTo>
                    <a:pt x="1623" y="2977"/>
                  </a:lnTo>
                  <a:lnTo>
                    <a:pt x="1625" y="2988"/>
                  </a:lnTo>
                  <a:lnTo>
                    <a:pt x="1631" y="2998"/>
                  </a:lnTo>
                  <a:lnTo>
                    <a:pt x="1640" y="3004"/>
                  </a:lnTo>
                  <a:lnTo>
                    <a:pt x="1650" y="3006"/>
                  </a:lnTo>
                  <a:lnTo>
                    <a:pt x="1662" y="3004"/>
                  </a:lnTo>
                  <a:lnTo>
                    <a:pt x="1671" y="2997"/>
                  </a:lnTo>
                  <a:lnTo>
                    <a:pt x="2135" y="2512"/>
                  </a:lnTo>
                  <a:lnTo>
                    <a:pt x="2141" y="2503"/>
                  </a:lnTo>
                  <a:lnTo>
                    <a:pt x="2143" y="2491"/>
                  </a:lnTo>
                  <a:lnTo>
                    <a:pt x="2140" y="2481"/>
                  </a:lnTo>
                  <a:lnTo>
                    <a:pt x="2135" y="2473"/>
                  </a:lnTo>
                  <a:lnTo>
                    <a:pt x="2126" y="2467"/>
                  </a:lnTo>
                  <a:lnTo>
                    <a:pt x="2115" y="2465"/>
                  </a:lnTo>
                  <a:lnTo>
                    <a:pt x="1650" y="2465"/>
                  </a:lnTo>
                  <a:close/>
                  <a:moveTo>
                    <a:pt x="364" y="280"/>
                  </a:moveTo>
                  <a:lnTo>
                    <a:pt x="341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2997"/>
                  </a:lnTo>
                  <a:lnTo>
                    <a:pt x="283" y="3019"/>
                  </a:lnTo>
                  <a:lnTo>
                    <a:pt x="291" y="3038"/>
                  </a:lnTo>
                  <a:lnTo>
                    <a:pt x="304" y="3056"/>
                  </a:lnTo>
                  <a:lnTo>
                    <a:pt x="322" y="3069"/>
                  </a:lnTo>
                  <a:lnTo>
                    <a:pt x="341" y="3077"/>
                  </a:lnTo>
                  <a:lnTo>
                    <a:pt x="364" y="3080"/>
                  </a:lnTo>
                  <a:lnTo>
                    <a:pt x="1260" y="3080"/>
                  </a:lnTo>
                  <a:lnTo>
                    <a:pt x="1281" y="3077"/>
                  </a:lnTo>
                  <a:lnTo>
                    <a:pt x="1301" y="3069"/>
                  </a:lnTo>
                  <a:lnTo>
                    <a:pt x="1319" y="3056"/>
                  </a:lnTo>
                  <a:lnTo>
                    <a:pt x="1332" y="3038"/>
                  </a:lnTo>
                  <a:lnTo>
                    <a:pt x="1340" y="3019"/>
                  </a:lnTo>
                  <a:lnTo>
                    <a:pt x="1343" y="2997"/>
                  </a:lnTo>
                  <a:lnTo>
                    <a:pt x="1343" y="2269"/>
                  </a:lnTo>
                  <a:lnTo>
                    <a:pt x="1346" y="2246"/>
                  </a:lnTo>
                  <a:lnTo>
                    <a:pt x="1354" y="2227"/>
                  </a:lnTo>
                  <a:lnTo>
                    <a:pt x="1367" y="2209"/>
                  </a:lnTo>
                  <a:lnTo>
                    <a:pt x="1385" y="2196"/>
                  </a:lnTo>
                  <a:lnTo>
                    <a:pt x="1404" y="2188"/>
                  </a:lnTo>
                  <a:lnTo>
                    <a:pt x="1426" y="2185"/>
                  </a:lnTo>
                  <a:lnTo>
                    <a:pt x="2095" y="2185"/>
                  </a:lnTo>
                  <a:lnTo>
                    <a:pt x="2118" y="2182"/>
                  </a:lnTo>
                  <a:lnTo>
                    <a:pt x="2138" y="2174"/>
                  </a:lnTo>
                  <a:lnTo>
                    <a:pt x="2156" y="2161"/>
                  </a:lnTo>
                  <a:lnTo>
                    <a:pt x="2169" y="2143"/>
                  </a:lnTo>
                  <a:lnTo>
                    <a:pt x="2177" y="2123"/>
                  </a:lnTo>
                  <a:lnTo>
                    <a:pt x="2180" y="2101"/>
                  </a:lnTo>
                  <a:lnTo>
                    <a:pt x="2176" y="366"/>
                  </a:lnTo>
                  <a:lnTo>
                    <a:pt x="2173" y="343"/>
                  </a:lnTo>
                  <a:lnTo>
                    <a:pt x="2164" y="324"/>
                  </a:lnTo>
                  <a:lnTo>
                    <a:pt x="2151" y="306"/>
                  </a:lnTo>
                  <a:lnTo>
                    <a:pt x="2134" y="293"/>
                  </a:lnTo>
                  <a:lnTo>
                    <a:pt x="2114" y="285"/>
                  </a:lnTo>
                  <a:lnTo>
                    <a:pt x="2091" y="282"/>
                  </a:lnTo>
                  <a:lnTo>
                    <a:pt x="364" y="280"/>
                  </a:lnTo>
                  <a:close/>
                  <a:moveTo>
                    <a:pt x="168" y="0"/>
                  </a:moveTo>
                  <a:lnTo>
                    <a:pt x="2287" y="3"/>
                  </a:lnTo>
                  <a:lnTo>
                    <a:pt x="2317" y="5"/>
                  </a:lnTo>
                  <a:lnTo>
                    <a:pt x="2346" y="13"/>
                  </a:lnTo>
                  <a:lnTo>
                    <a:pt x="2371" y="25"/>
                  </a:lnTo>
                  <a:lnTo>
                    <a:pt x="2395" y="42"/>
                  </a:lnTo>
                  <a:lnTo>
                    <a:pt x="2415" y="62"/>
                  </a:lnTo>
                  <a:lnTo>
                    <a:pt x="2431" y="86"/>
                  </a:lnTo>
                  <a:lnTo>
                    <a:pt x="2445" y="112"/>
                  </a:lnTo>
                  <a:lnTo>
                    <a:pt x="2452" y="139"/>
                  </a:lnTo>
                  <a:lnTo>
                    <a:pt x="2455" y="170"/>
                  </a:lnTo>
                  <a:lnTo>
                    <a:pt x="2460" y="2442"/>
                  </a:lnTo>
                  <a:lnTo>
                    <a:pt x="2458" y="2484"/>
                  </a:lnTo>
                  <a:lnTo>
                    <a:pt x="2450" y="2526"/>
                  </a:lnTo>
                  <a:lnTo>
                    <a:pt x="2437" y="2567"/>
                  </a:lnTo>
                  <a:lnTo>
                    <a:pt x="2418" y="2606"/>
                  </a:lnTo>
                  <a:lnTo>
                    <a:pt x="2395" y="2641"/>
                  </a:lnTo>
                  <a:lnTo>
                    <a:pt x="2367" y="2675"/>
                  </a:lnTo>
                  <a:lnTo>
                    <a:pt x="1809" y="3256"/>
                  </a:lnTo>
                  <a:lnTo>
                    <a:pt x="1781" y="3283"/>
                  </a:lnTo>
                  <a:lnTo>
                    <a:pt x="1750" y="3306"/>
                  </a:lnTo>
                  <a:lnTo>
                    <a:pt x="1717" y="3325"/>
                  </a:lnTo>
                  <a:lnTo>
                    <a:pt x="1681" y="3340"/>
                  </a:lnTo>
                  <a:lnTo>
                    <a:pt x="1644" y="3351"/>
                  </a:lnTo>
                  <a:lnTo>
                    <a:pt x="1606" y="3358"/>
                  </a:lnTo>
                  <a:lnTo>
                    <a:pt x="1567" y="3360"/>
                  </a:lnTo>
                  <a:lnTo>
                    <a:pt x="168" y="3360"/>
                  </a:lnTo>
                  <a:lnTo>
                    <a:pt x="137" y="3357"/>
                  </a:lnTo>
                  <a:lnTo>
                    <a:pt x="109" y="3350"/>
                  </a:lnTo>
                  <a:lnTo>
                    <a:pt x="84" y="3337"/>
                  </a:lnTo>
                  <a:lnTo>
                    <a:pt x="60" y="3320"/>
                  </a:lnTo>
                  <a:lnTo>
                    <a:pt x="40" y="3300"/>
                  </a:lnTo>
                  <a:lnTo>
                    <a:pt x="22" y="3277"/>
                  </a:lnTo>
                  <a:lnTo>
                    <a:pt x="10" y="3251"/>
                  </a:lnTo>
                  <a:lnTo>
                    <a:pt x="3" y="3223"/>
                  </a:lnTo>
                  <a:lnTo>
                    <a:pt x="0" y="3192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2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4" y="22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43">
              <a:extLst>
                <a:ext uri="{FF2B5EF4-FFF2-40B4-BE49-F238E27FC236}">
                  <a16:creationId xmlns:a16="http://schemas.microsoft.com/office/drawing/2014/main" id="{55F6E2E4-2621-490E-96A8-1D5390A0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7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1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4 h 280"/>
                <a:gd name="T16" fmla="*/ 1454 w 1454"/>
                <a:gd name="T17" fmla="*/ 196 h 280"/>
                <a:gd name="T18" fmla="*/ 1452 w 1454"/>
                <a:gd name="T19" fmla="*/ 218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8 h 280"/>
                <a:gd name="T42" fmla="*/ 0 w 1454"/>
                <a:gd name="T43" fmla="*/ 196 h 280"/>
                <a:gd name="T44" fmla="*/ 0 w 1454"/>
                <a:gd name="T45" fmla="*/ 84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1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44">
              <a:extLst>
                <a:ext uri="{FF2B5EF4-FFF2-40B4-BE49-F238E27FC236}">
                  <a16:creationId xmlns:a16="http://schemas.microsoft.com/office/drawing/2014/main" id="{3398AB83-0527-45E6-9DD5-AAA78E649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239"/>
              <a:ext cx="208" cy="40"/>
            </a:xfrm>
            <a:custGeom>
              <a:avLst/>
              <a:gdLst>
                <a:gd name="T0" fmla="*/ 84 w 1454"/>
                <a:gd name="T1" fmla="*/ 0 h 279"/>
                <a:gd name="T2" fmla="*/ 1370 w 1454"/>
                <a:gd name="T3" fmla="*/ 0 h 279"/>
                <a:gd name="T4" fmla="*/ 1393 w 1454"/>
                <a:gd name="T5" fmla="*/ 3 h 279"/>
                <a:gd name="T6" fmla="*/ 1413 w 1454"/>
                <a:gd name="T7" fmla="*/ 11 h 279"/>
                <a:gd name="T8" fmla="*/ 1430 w 1454"/>
                <a:gd name="T9" fmla="*/ 24 h 279"/>
                <a:gd name="T10" fmla="*/ 1443 w 1454"/>
                <a:gd name="T11" fmla="*/ 41 h 279"/>
                <a:gd name="T12" fmla="*/ 1452 w 1454"/>
                <a:gd name="T13" fmla="*/ 61 h 279"/>
                <a:gd name="T14" fmla="*/ 1454 w 1454"/>
                <a:gd name="T15" fmla="*/ 84 h 279"/>
                <a:gd name="T16" fmla="*/ 1454 w 1454"/>
                <a:gd name="T17" fmla="*/ 196 h 279"/>
                <a:gd name="T18" fmla="*/ 1452 w 1454"/>
                <a:gd name="T19" fmla="*/ 218 h 279"/>
                <a:gd name="T20" fmla="*/ 1443 w 1454"/>
                <a:gd name="T21" fmla="*/ 238 h 279"/>
                <a:gd name="T22" fmla="*/ 1430 w 1454"/>
                <a:gd name="T23" fmla="*/ 255 h 279"/>
                <a:gd name="T24" fmla="*/ 1413 w 1454"/>
                <a:gd name="T25" fmla="*/ 268 h 279"/>
                <a:gd name="T26" fmla="*/ 1393 w 1454"/>
                <a:gd name="T27" fmla="*/ 277 h 279"/>
                <a:gd name="T28" fmla="*/ 1370 w 1454"/>
                <a:gd name="T29" fmla="*/ 279 h 279"/>
                <a:gd name="T30" fmla="*/ 84 w 1454"/>
                <a:gd name="T31" fmla="*/ 279 h 279"/>
                <a:gd name="T32" fmla="*/ 61 w 1454"/>
                <a:gd name="T33" fmla="*/ 277 h 279"/>
                <a:gd name="T34" fmla="*/ 41 w 1454"/>
                <a:gd name="T35" fmla="*/ 268 h 279"/>
                <a:gd name="T36" fmla="*/ 24 w 1454"/>
                <a:gd name="T37" fmla="*/ 255 h 279"/>
                <a:gd name="T38" fmla="*/ 11 w 1454"/>
                <a:gd name="T39" fmla="*/ 238 h 279"/>
                <a:gd name="T40" fmla="*/ 2 w 1454"/>
                <a:gd name="T41" fmla="*/ 218 h 279"/>
                <a:gd name="T42" fmla="*/ 0 w 1454"/>
                <a:gd name="T43" fmla="*/ 196 h 279"/>
                <a:gd name="T44" fmla="*/ 0 w 1454"/>
                <a:gd name="T45" fmla="*/ 84 h 279"/>
                <a:gd name="T46" fmla="*/ 2 w 1454"/>
                <a:gd name="T47" fmla="*/ 61 h 279"/>
                <a:gd name="T48" fmla="*/ 11 w 1454"/>
                <a:gd name="T49" fmla="*/ 41 h 279"/>
                <a:gd name="T50" fmla="*/ 24 w 1454"/>
                <a:gd name="T51" fmla="*/ 24 h 279"/>
                <a:gd name="T52" fmla="*/ 41 w 1454"/>
                <a:gd name="T53" fmla="*/ 11 h 279"/>
                <a:gd name="T54" fmla="*/ 61 w 1454"/>
                <a:gd name="T55" fmla="*/ 3 h 279"/>
                <a:gd name="T56" fmla="*/ 84 w 1454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79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1"/>
                  </a:lnTo>
                  <a:lnTo>
                    <a:pt x="1452" y="61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5"/>
                  </a:lnTo>
                  <a:lnTo>
                    <a:pt x="1413" y="268"/>
                  </a:lnTo>
                  <a:lnTo>
                    <a:pt x="1393" y="277"/>
                  </a:lnTo>
                  <a:lnTo>
                    <a:pt x="1370" y="279"/>
                  </a:lnTo>
                  <a:lnTo>
                    <a:pt x="84" y="279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45">
              <a:extLst>
                <a:ext uri="{FF2B5EF4-FFF2-40B4-BE49-F238E27FC236}">
                  <a16:creationId xmlns:a16="http://schemas.microsoft.com/office/drawing/2014/main" id="{5E3F2D8A-D169-4C9E-985C-3FAD0B67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11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2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5 h 280"/>
                <a:gd name="T16" fmla="*/ 1454 w 1454"/>
                <a:gd name="T17" fmla="*/ 197 h 280"/>
                <a:gd name="T18" fmla="*/ 1452 w 1454"/>
                <a:gd name="T19" fmla="*/ 219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9 h 280"/>
                <a:gd name="T42" fmla="*/ 0 w 1454"/>
                <a:gd name="T43" fmla="*/ 197 h 280"/>
                <a:gd name="T44" fmla="*/ 0 w 1454"/>
                <a:gd name="T45" fmla="*/ 85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2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2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5"/>
                  </a:lnTo>
                  <a:lnTo>
                    <a:pt x="1454" y="197"/>
                  </a:lnTo>
                  <a:lnTo>
                    <a:pt x="1452" y="219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9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46">
              <a:extLst>
                <a:ext uri="{FF2B5EF4-FFF2-40B4-BE49-F238E27FC236}">
                  <a16:creationId xmlns:a16="http://schemas.microsoft.com/office/drawing/2014/main" id="{EE416A38-9776-4AB1-89BC-70C371417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83"/>
              <a:ext cx="88" cy="40"/>
            </a:xfrm>
            <a:custGeom>
              <a:avLst/>
              <a:gdLst>
                <a:gd name="T0" fmla="*/ 84 w 615"/>
                <a:gd name="T1" fmla="*/ 0 h 280"/>
                <a:gd name="T2" fmla="*/ 532 w 615"/>
                <a:gd name="T3" fmla="*/ 0 h 280"/>
                <a:gd name="T4" fmla="*/ 554 w 615"/>
                <a:gd name="T5" fmla="*/ 3 h 280"/>
                <a:gd name="T6" fmla="*/ 573 w 615"/>
                <a:gd name="T7" fmla="*/ 11 h 280"/>
                <a:gd name="T8" fmla="*/ 591 w 615"/>
                <a:gd name="T9" fmla="*/ 24 h 280"/>
                <a:gd name="T10" fmla="*/ 604 w 615"/>
                <a:gd name="T11" fmla="*/ 42 h 280"/>
                <a:gd name="T12" fmla="*/ 612 w 615"/>
                <a:gd name="T13" fmla="*/ 61 h 280"/>
                <a:gd name="T14" fmla="*/ 615 w 615"/>
                <a:gd name="T15" fmla="*/ 84 h 280"/>
                <a:gd name="T16" fmla="*/ 615 w 615"/>
                <a:gd name="T17" fmla="*/ 196 h 280"/>
                <a:gd name="T18" fmla="*/ 612 w 615"/>
                <a:gd name="T19" fmla="*/ 218 h 280"/>
                <a:gd name="T20" fmla="*/ 604 w 615"/>
                <a:gd name="T21" fmla="*/ 238 h 280"/>
                <a:gd name="T22" fmla="*/ 591 w 615"/>
                <a:gd name="T23" fmla="*/ 256 h 280"/>
                <a:gd name="T24" fmla="*/ 573 w 615"/>
                <a:gd name="T25" fmla="*/ 268 h 280"/>
                <a:gd name="T26" fmla="*/ 554 w 615"/>
                <a:gd name="T27" fmla="*/ 277 h 280"/>
                <a:gd name="T28" fmla="*/ 532 w 615"/>
                <a:gd name="T29" fmla="*/ 280 h 280"/>
                <a:gd name="T30" fmla="*/ 84 w 615"/>
                <a:gd name="T31" fmla="*/ 280 h 280"/>
                <a:gd name="T32" fmla="*/ 61 w 615"/>
                <a:gd name="T33" fmla="*/ 277 h 280"/>
                <a:gd name="T34" fmla="*/ 41 w 615"/>
                <a:gd name="T35" fmla="*/ 268 h 280"/>
                <a:gd name="T36" fmla="*/ 24 w 615"/>
                <a:gd name="T37" fmla="*/ 256 h 280"/>
                <a:gd name="T38" fmla="*/ 11 w 615"/>
                <a:gd name="T39" fmla="*/ 238 h 280"/>
                <a:gd name="T40" fmla="*/ 2 w 615"/>
                <a:gd name="T41" fmla="*/ 218 h 280"/>
                <a:gd name="T42" fmla="*/ 0 w 615"/>
                <a:gd name="T43" fmla="*/ 196 h 280"/>
                <a:gd name="T44" fmla="*/ 0 w 615"/>
                <a:gd name="T45" fmla="*/ 84 h 280"/>
                <a:gd name="T46" fmla="*/ 2 w 615"/>
                <a:gd name="T47" fmla="*/ 61 h 280"/>
                <a:gd name="T48" fmla="*/ 11 w 615"/>
                <a:gd name="T49" fmla="*/ 42 h 280"/>
                <a:gd name="T50" fmla="*/ 24 w 615"/>
                <a:gd name="T51" fmla="*/ 24 h 280"/>
                <a:gd name="T52" fmla="*/ 41 w 615"/>
                <a:gd name="T53" fmla="*/ 11 h 280"/>
                <a:gd name="T54" fmla="*/ 61 w 615"/>
                <a:gd name="T55" fmla="*/ 3 h 280"/>
                <a:gd name="T56" fmla="*/ 84 w 615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5" h="280">
                  <a:moveTo>
                    <a:pt x="84" y="0"/>
                  </a:moveTo>
                  <a:lnTo>
                    <a:pt x="532" y="0"/>
                  </a:lnTo>
                  <a:lnTo>
                    <a:pt x="554" y="3"/>
                  </a:lnTo>
                  <a:lnTo>
                    <a:pt x="573" y="11"/>
                  </a:lnTo>
                  <a:lnTo>
                    <a:pt x="591" y="24"/>
                  </a:lnTo>
                  <a:lnTo>
                    <a:pt x="604" y="42"/>
                  </a:lnTo>
                  <a:lnTo>
                    <a:pt x="612" y="61"/>
                  </a:lnTo>
                  <a:lnTo>
                    <a:pt x="615" y="84"/>
                  </a:lnTo>
                  <a:lnTo>
                    <a:pt x="615" y="196"/>
                  </a:lnTo>
                  <a:lnTo>
                    <a:pt x="612" y="218"/>
                  </a:lnTo>
                  <a:lnTo>
                    <a:pt x="604" y="238"/>
                  </a:lnTo>
                  <a:lnTo>
                    <a:pt x="591" y="256"/>
                  </a:lnTo>
                  <a:lnTo>
                    <a:pt x="573" y="268"/>
                  </a:lnTo>
                  <a:lnTo>
                    <a:pt x="554" y="277"/>
                  </a:lnTo>
                  <a:lnTo>
                    <a:pt x="532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0" name="Group 101">
            <a:extLst>
              <a:ext uri="{FF2B5EF4-FFF2-40B4-BE49-F238E27FC236}">
                <a16:creationId xmlns:a16="http://schemas.microsoft.com/office/drawing/2014/main" id="{720C6B54-AEE5-4995-9718-5613F2850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30587" y="4880578"/>
            <a:ext cx="556207" cy="504793"/>
            <a:chOff x="3285" y="1484"/>
            <a:chExt cx="476" cy="432"/>
          </a:xfrm>
          <a:solidFill>
            <a:schemeClr val="accent1"/>
          </a:solidFill>
        </p:grpSpPr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1643C2D6-44BA-4D51-9F19-8F049CB08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94975823-9CE6-46C1-BA6C-3691246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EBC4C8E2-18F5-40B6-B52D-973489C5F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94CD6C56-51E6-4961-82BD-7D7104CE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440F255F-39D7-43FB-95B3-18DC4F14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BD7805AA-11E2-41B4-B9B7-4A77DC83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567D494A-8C41-4769-8489-74BAE15C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8" name="Group 155">
            <a:extLst>
              <a:ext uri="{FF2B5EF4-FFF2-40B4-BE49-F238E27FC236}">
                <a16:creationId xmlns:a16="http://schemas.microsoft.com/office/drawing/2014/main" id="{9735E002-045E-434F-AD34-21AA94383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7842" y="326001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49" name="Freeform 157">
              <a:extLst>
                <a:ext uri="{FF2B5EF4-FFF2-40B4-BE49-F238E27FC236}">
                  <a16:creationId xmlns:a16="http://schemas.microsoft.com/office/drawing/2014/main" id="{DD62037D-A44D-481D-BD48-38062E47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D42953E3-3A11-47F8-99C4-4098398EB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F5131EE-08A9-4087-ADBA-6A43DD1FB7A4}"/>
              </a:ext>
            </a:extLst>
          </p:cNvPr>
          <p:cNvSpPr/>
          <p:nvPr/>
        </p:nvSpPr>
        <p:spPr>
          <a:xfrm>
            <a:off x="7457592" y="3231090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$60.7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DA5EA063-4B59-4672-BF9D-2776441E9F5B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3966574D-7520-47C8-B58E-35E29DFA61E9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31CAF121-80CB-4FBF-9D67-ADBCA6DE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7655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3" grpId="0" autoUpdateAnimBg="0"/>
      <p:bldP spid="24" grpId="0"/>
      <p:bldP spid="25" grpId="0" autoUpdateAnimBg="0"/>
      <p:bldP spid="30" grpId="0"/>
      <p:bldP spid="31" grpId="0" autoUpdateAnimBg="0"/>
      <p:bldP spid="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482" y="375729"/>
            <a:ext cx="104073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AC1830F0-E309-46BE-83F3-BCE83D90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50" y="1975967"/>
            <a:ext cx="52785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entendimiento de las fortalezas competitivas del valle del Cauca identificadas en la Narrativa “Un Valle que se Atreve”, permite diseñar estrategias y alinear una hoja de ruta para alcanzar un futuro más próspero en la región a partir del crecimiento empresarial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FF99E08A-3305-4BBB-818C-6471784D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23" y="1621691"/>
            <a:ext cx="426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Generación de Contenido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0215968A-EAC5-410A-8C9B-F318CCDF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114" y="1771849"/>
            <a:ext cx="52785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altLang="es-CO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Foro de reactivación económica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20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Presentaciones y Documentos de Actualización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 4 </a:t>
            </a:r>
            <a:r>
              <a:rPr lang="es-ES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sesiones del Observatorio de Competitividad Regional</a:t>
            </a:r>
            <a:endParaRPr lang="es-CO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5DCA68C-190C-458A-9D48-DCA33FE43B94}"/>
              </a:ext>
            </a:extLst>
          </p:cNvPr>
          <p:cNvCxnSpPr>
            <a:cxnSpLocks/>
          </p:cNvCxnSpPr>
          <p:nvPr/>
        </p:nvCxnSpPr>
        <p:spPr>
          <a:xfrm flipV="1">
            <a:off x="6233823" y="1992450"/>
            <a:ext cx="0" cy="1214576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ED2F4021-313D-4B55-BC47-06E1CCE4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20" y="3297297"/>
            <a:ext cx="5278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Coordinación de Trabajo Interinstitucional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B46AE6C5-F9CB-4D5B-B007-D449A74F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34" y="4037536"/>
            <a:ext cx="5261094" cy="13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Generar espacios de discusión entorno a temas de competitividad e innovación, así como facilitar el acceso a información contribuye a orientar la toma de decisiones empresariales y de políticas públicas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9017A4-D58C-42D1-85D2-413581813124}"/>
              </a:ext>
            </a:extLst>
          </p:cNvPr>
          <p:cNvCxnSpPr>
            <a:cxnSpLocks/>
          </p:cNvCxnSpPr>
          <p:nvPr/>
        </p:nvCxnSpPr>
        <p:spPr>
          <a:xfrm flipV="1">
            <a:off x="6233823" y="3547015"/>
            <a:ext cx="0" cy="1499849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155">
            <a:extLst>
              <a:ext uri="{FF2B5EF4-FFF2-40B4-BE49-F238E27FC236}">
                <a16:creationId xmlns:a16="http://schemas.microsoft.com/office/drawing/2014/main" id="{9735E002-045E-434F-AD34-21AA94383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0670" y="2919862"/>
            <a:ext cx="329749" cy="333450"/>
            <a:chOff x="3291" y="2116"/>
            <a:chExt cx="480" cy="480"/>
          </a:xfrm>
          <a:solidFill>
            <a:schemeClr val="accent5"/>
          </a:solidFill>
        </p:grpSpPr>
        <p:sp>
          <p:nvSpPr>
            <p:cNvPr id="49" name="Freeform 157">
              <a:extLst>
                <a:ext uri="{FF2B5EF4-FFF2-40B4-BE49-F238E27FC236}">
                  <a16:creationId xmlns:a16="http://schemas.microsoft.com/office/drawing/2014/main" id="{DD62037D-A44D-481D-BD48-38062E47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D42953E3-3A11-47F8-99C4-4098398EB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F5131EE-08A9-4087-ADBA-6A43DD1FB7A4}"/>
              </a:ext>
            </a:extLst>
          </p:cNvPr>
          <p:cNvSpPr/>
          <p:nvPr/>
        </p:nvSpPr>
        <p:spPr>
          <a:xfrm>
            <a:off x="7645343" y="2904131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$43.2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155">
            <a:extLst>
              <a:ext uri="{FF2B5EF4-FFF2-40B4-BE49-F238E27FC236}">
                <a16:creationId xmlns:a16="http://schemas.microsoft.com/office/drawing/2014/main" id="{D90C9A7A-9DF6-4B20-A742-EE8F2EEE5A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6124" y="495104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534DF658-0AA5-4786-888B-43E69290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77F7F912-C913-4F7E-AC39-01FC91CA0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58842DD-9730-4240-BE8A-4DFEC16E6040}"/>
              </a:ext>
            </a:extLst>
          </p:cNvPr>
          <p:cNvSpPr/>
          <p:nvPr/>
        </p:nvSpPr>
        <p:spPr>
          <a:xfrm>
            <a:off x="7738509" y="4912906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$2.9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6" name="Group 22">
            <a:extLst>
              <a:ext uri="{FF2B5EF4-FFF2-40B4-BE49-F238E27FC236}">
                <a16:creationId xmlns:a16="http://schemas.microsoft.com/office/drawing/2014/main" id="{796533FE-E0B1-43DC-AC64-70D082FDF2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0670" y="3359271"/>
            <a:ext cx="367707" cy="254086"/>
            <a:chOff x="2699" y="1093"/>
            <a:chExt cx="480" cy="328"/>
          </a:xfrm>
          <a:solidFill>
            <a:schemeClr val="accent5"/>
          </a:solidFill>
        </p:grpSpPr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F38AF285-433A-4436-BFF8-7658F37BD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C6E2CB08-1233-459A-8FA7-04B76596C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94797FE3-80FD-4B87-B751-F199F79F3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28507592-0432-4EF9-9B0A-E68D1663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681E5598-B673-4692-9AA5-64FB2B86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56A4AC9-CD29-40EA-9399-D738E1865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B7EDD2A-6598-4C4F-941E-45723079A083}"/>
              </a:ext>
            </a:extLst>
          </p:cNvPr>
          <p:cNvSpPr/>
          <p:nvPr/>
        </p:nvSpPr>
        <p:spPr>
          <a:xfrm>
            <a:off x="7678377" y="333773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$ 50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50844E-649D-41B4-B661-5F81D41E742E}"/>
              </a:ext>
            </a:extLst>
          </p:cNvPr>
          <p:cNvSpPr/>
          <p:nvPr/>
        </p:nvSpPr>
        <p:spPr>
          <a:xfrm>
            <a:off x="6832152" y="3905777"/>
            <a:ext cx="5615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1"/>
              </a:buClr>
              <a:buSzPct val="150000"/>
              <a:defRPr/>
            </a:pPr>
            <a:r>
              <a:rPr 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11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sesiones de Comité de Agencias</a:t>
            </a:r>
          </a:p>
          <a:p>
            <a:pPr lvl="1">
              <a:buClr>
                <a:schemeClr val="accent1"/>
              </a:buClr>
              <a:buSzPct val="150000"/>
              <a:defRPr/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2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 sesiones de la mesa empresarial de </a:t>
            </a:r>
            <a:r>
              <a:rPr lang="es-CO" altLang="es-CO" sz="1600" dirty="0" err="1">
                <a:solidFill>
                  <a:schemeClr val="accent1"/>
                </a:solidFill>
                <a:latin typeface="Calibri" panose="020F0502020204030204" pitchFamily="34" charset="0"/>
              </a:rPr>
              <a:t>Bionegocios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 y Economía Circular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50A8AE-639E-4D4E-92A9-5E4E4FDE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11224" r="15605" b="23478"/>
          <a:stretch/>
        </p:blipFill>
        <p:spPr>
          <a:xfrm>
            <a:off x="6333245" y="1795298"/>
            <a:ext cx="760438" cy="7078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0762CE-9188-4A39-877F-30F98BD3E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5685" r="4011" b="16137"/>
          <a:stretch/>
        </p:blipFill>
        <p:spPr>
          <a:xfrm>
            <a:off x="6345134" y="3851814"/>
            <a:ext cx="700042" cy="622452"/>
          </a:xfrm>
          <a:prstGeom prst="rect">
            <a:avLst/>
          </a:prstGeom>
        </p:spPr>
      </p:pic>
      <p:sp>
        <p:nvSpPr>
          <p:cNvPr id="58" name="object 4">
            <a:extLst>
              <a:ext uri="{FF2B5EF4-FFF2-40B4-BE49-F238E27FC236}">
                <a16:creationId xmlns:a16="http://schemas.microsoft.com/office/drawing/2014/main" id="{5957E80C-FE41-4E54-9F6C-37499B49E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2" y="5122615"/>
            <a:ext cx="426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Jornadas de Formación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5B60C86-ECDF-4177-A5D9-9CAA137ED794}"/>
              </a:ext>
            </a:extLst>
          </p:cNvPr>
          <p:cNvSpPr/>
          <p:nvPr/>
        </p:nvSpPr>
        <p:spPr>
          <a:xfrm>
            <a:off x="781850" y="5535509"/>
            <a:ext cx="5340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n-U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de formación sobre coyuntura económica regional, apuestas productivas y ecosistema de emprendimiento e innovación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E5606306-ADE2-44E4-9919-3D4B6458236A}"/>
              </a:ext>
            </a:extLst>
          </p:cNvPr>
          <p:cNvCxnSpPr>
            <a:cxnSpLocks/>
          </p:cNvCxnSpPr>
          <p:nvPr/>
        </p:nvCxnSpPr>
        <p:spPr>
          <a:xfrm flipV="1">
            <a:off x="6233823" y="5353447"/>
            <a:ext cx="0" cy="1214576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2">
            <a:extLst>
              <a:ext uri="{FF2B5EF4-FFF2-40B4-BE49-F238E27FC236}">
                <a16:creationId xmlns:a16="http://schemas.microsoft.com/office/drawing/2014/main" id="{288BBC3F-10A7-4CB0-B6D8-E60C087F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669" y="5584280"/>
            <a:ext cx="3400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altLang="es-CO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Seminario de Competitividad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588" lvl="1" indent="0">
              <a:buClr>
                <a:srgbClr val="FF0353"/>
              </a:buClr>
              <a:buSzPct val="50000"/>
              <a:defRPr/>
            </a:pPr>
            <a:endParaRPr lang="es-CO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E9A1504C-547B-415B-A721-665D864E5D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35651" y="594570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BF130BB9-3C61-486B-95E5-8ACC0260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06CAFF36-EB16-40FD-B0F5-19D973B07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6CD8197-D6EC-487B-B492-60442B187758}"/>
              </a:ext>
            </a:extLst>
          </p:cNvPr>
          <p:cNvSpPr/>
          <p:nvPr/>
        </p:nvSpPr>
        <p:spPr>
          <a:xfrm>
            <a:off x="7670324" y="5926278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EE6B41F-539F-4C59-870D-DA1614283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1056" b="55784"/>
          <a:stretch/>
        </p:blipFill>
        <p:spPr>
          <a:xfrm>
            <a:off x="6423210" y="5639389"/>
            <a:ext cx="700041" cy="536111"/>
          </a:xfrm>
          <a:prstGeom prst="rect">
            <a:avLst/>
          </a:prstGeom>
        </p:spPr>
      </p:pic>
      <p:grpSp>
        <p:nvGrpSpPr>
          <p:cNvPr id="72" name="Group 22">
            <a:extLst>
              <a:ext uri="{FF2B5EF4-FFF2-40B4-BE49-F238E27FC236}">
                <a16:creationId xmlns:a16="http://schemas.microsoft.com/office/drawing/2014/main" id="{FE2E0236-3606-4956-9C84-472C80352E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0802" y="6366619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B4F45861-E724-44B3-8F38-B21B779F5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7C54E409-53B6-474B-A392-D58DA048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4D484E86-A7A1-4E7C-9976-536CB0C1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8FB3ED6F-861B-4E16-BDFC-3C9E904C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03FE2D9C-1443-411D-9CEE-57278278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5341C74E-0C38-4192-A63A-34377E74B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5" name="Rectángulo 84">
            <a:extLst>
              <a:ext uri="{FF2B5EF4-FFF2-40B4-BE49-F238E27FC236}">
                <a16:creationId xmlns:a16="http://schemas.microsoft.com/office/drawing/2014/main" id="{B450EE4C-C092-44D9-9918-8AD1AF46C86D}"/>
              </a:ext>
            </a:extLst>
          </p:cNvPr>
          <p:cNvSpPr/>
          <p:nvPr/>
        </p:nvSpPr>
        <p:spPr>
          <a:xfrm>
            <a:off x="7688277" y="6298839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489585B1-DD39-41BE-91ED-81BD1B35602D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6E06B714-FDE1-4358-A5F1-D014728AB44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43A708B3-1050-4B05-872A-EAFCD527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2902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3" grpId="0" autoUpdateAnimBg="0"/>
      <p:bldP spid="24" grpId="0"/>
      <p:bldP spid="25" grpId="0" autoUpdateAnimBg="0"/>
      <p:bldP spid="30" grpId="0"/>
      <p:bldP spid="31" grpId="0" autoUpdateAnimBg="0"/>
      <p:bldP spid="58" grpId="0"/>
      <p:bldP spid="6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062" y="323487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grpSp>
        <p:nvGrpSpPr>
          <p:cNvPr id="20" name="Group 101">
            <a:extLst>
              <a:ext uri="{FF2B5EF4-FFF2-40B4-BE49-F238E27FC236}">
                <a16:creationId xmlns:a16="http://schemas.microsoft.com/office/drawing/2014/main" id="{33A230D0-48A9-42C1-9D46-54492F3AF5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2225" y="2694295"/>
            <a:ext cx="477002" cy="432910"/>
            <a:chOff x="3285" y="1484"/>
            <a:chExt cx="476" cy="432"/>
          </a:xfrm>
          <a:solidFill>
            <a:srgbClr val="FF0353"/>
          </a:solidFill>
        </p:grpSpPr>
        <p:sp>
          <p:nvSpPr>
            <p:cNvPr id="21" name="Freeform 103">
              <a:extLst>
                <a:ext uri="{FF2B5EF4-FFF2-40B4-BE49-F238E27FC236}">
                  <a16:creationId xmlns:a16="http://schemas.microsoft.com/office/drawing/2014/main" id="{43DD6E64-8315-46DF-9FFE-37EB77F2F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04">
              <a:extLst>
                <a:ext uri="{FF2B5EF4-FFF2-40B4-BE49-F238E27FC236}">
                  <a16:creationId xmlns:a16="http://schemas.microsoft.com/office/drawing/2014/main" id="{B6C597B4-A501-4B27-B5BD-279915664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05">
              <a:extLst>
                <a:ext uri="{FF2B5EF4-FFF2-40B4-BE49-F238E27FC236}">
                  <a16:creationId xmlns:a16="http://schemas.microsoft.com/office/drawing/2014/main" id="{3A5EDAC1-C36E-44AF-BAA5-0D48C076A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06">
              <a:extLst>
                <a:ext uri="{FF2B5EF4-FFF2-40B4-BE49-F238E27FC236}">
                  <a16:creationId xmlns:a16="http://schemas.microsoft.com/office/drawing/2014/main" id="{CC1B2581-AFE0-4F38-B7B8-6A5916987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C68617A6-2B14-4791-A0C6-24EB5135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E5808CFE-C1B6-47C2-95FE-AE73FB96D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B7EFDAF3-767C-47A3-A098-1F5136F8F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9" name="Text Box 2">
            <a:extLst>
              <a:ext uri="{FF2B5EF4-FFF2-40B4-BE49-F238E27FC236}">
                <a16:creationId xmlns:a16="http://schemas.microsoft.com/office/drawing/2014/main" id="{A4E3AA17-4204-400A-85F7-28AF95D5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390" y="2790497"/>
            <a:ext cx="1314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29.936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roup 67">
            <a:extLst>
              <a:ext uri="{FF2B5EF4-FFF2-40B4-BE49-F238E27FC236}">
                <a16:creationId xmlns:a16="http://schemas.microsoft.com/office/drawing/2014/main" id="{2CCE3F5E-CD36-4008-801B-502A8706F5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6407" y="1822107"/>
            <a:ext cx="512034" cy="512034"/>
            <a:chOff x="1293" y="1680"/>
            <a:chExt cx="480" cy="480"/>
          </a:xfrm>
          <a:solidFill>
            <a:schemeClr val="accent1"/>
          </a:solidFill>
        </p:grpSpPr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3BE18491-F9E9-490B-8211-ADAD59EB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" y="1680"/>
              <a:ext cx="480" cy="480"/>
            </a:xfrm>
            <a:custGeom>
              <a:avLst/>
              <a:gdLst>
                <a:gd name="T0" fmla="*/ 1019 w 3360"/>
                <a:gd name="T1" fmla="*/ 2206 h 3359"/>
                <a:gd name="T2" fmla="*/ 1011 w 3360"/>
                <a:gd name="T3" fmla="*/ 3040 h 3359"/>
                <a:gd name="T4" fmla="*/ 1064 w 3360"/>
                <a:gd name="T5" fmla="*/ 3079 h 3359"/>
                <a:gd name="T6" fmla="*/ 3069 w 3360"/>
                <a:gd name="T7" fmla="*/ 3056 h 3359"/>
                <a:gd name="T8" fmla="*/ 3077 w 3360"/>
                <a:gd name="T9" fmla="*/ 2222 h 3359"/>
                <a:gd name="T10" fmla="*/ 3024 w 3360"/>
                <a:gd name="T11" fmla="*/ 2183 h 3359"/>
                <a:gd name="T12" fmla="*/ 314 w 3360"/>
                <a:gd name="T13" fmla="*/ 1606 h 3359"/>
                <a:gd name="T14" fmla="*/ 280 w 3360"/>
                <a:gd name="T15" fmla="*/ 1657 h 3359"/>
                <a:gd name="T16" fmla="*/ 304 w 3360"/>
                <a:gd name="T17" fmla="*/ 3055 h 3359"/>
                <a:gd name="T18" fmla="*/ 645 w 3360"/>
                <a:gd name="T19" fmla="*/ 3079 h 3359"/>
                <a:gd name="T20" fmla="*/ 717 w 3360"/>
                <a:gd name="T21" fmla="*/ 3037 h 3359"/>
                <a:gd name="T22" fmla="*/ 731 w 3360"/>
                <a:gd name="T23" fmla="*/ 2040 h 3359"/>
                <a:gd name="T24" fmla="*/ 788 w 3360"/>
                <a:gd name="T25" fmla="*/ 1943 h 3359"/>
                <a:gd name="T26" fmla="*/ 896 w 3360"/>
                <a:gd name="T27" fmla="*/ 1903 h 3359"/>
                <a:gd name="T28" fmla="*/ 2341 w 3360"/>
                <a:gd name="T29" fmla="*/ 1880 h 3359"/>
                <a:gd name="T30" fmla="*/ 2350 w 3360"/>
                <a:gd name="T31" fmla="*/ 1408 h 3359"/>
                <a:gd name="T32" fmla="*/ 2305 w 3360"/>
                <a:gd name="T33" fmla="*/ 1368 h 3359"/>
                <a:gd name="T34" fmla="*/ 2674 w 3360"/>
                <a:gd name="T35" fmla="*/ 794 h 3359"/>
                <a:gd name="T36" fmla="*/ 2632 w 3360"/>
                <a:gd name="T37" fmla="*/ 868 h 3359"/>
                <a:gd name="T38" fmla="*/ 2656 w 3360"/>
                <a:gd name="T39" fmla="*/ 1879 h 3359"/>
                <a:gd name="T40" fmla="*/ 2997 w 3360"/>
                <a:gd name="T41" fmla="*/ 1903 h 3359"/>
                <a:gd name="T42" fmla="*/ 3069 w 3360"/>
                <a:gd name="T43" fmla="*/ 1861 h 3359"/>
                <a:gd name="T44" fmla="*/ 3077 w 3360"/>
                <a:gd name="T45" fmla="*/ 845 h 3359"/>
                <a:gd name="T46" fmla="*/ 3018 w 3360"/>
                <a:gd name="T47" fmla="*/ 786 h 3359"/>
                <a:gd name="T48" fmla="*/ 2819 w 3360"/>
                <a:gd name="T49" fmla="*/ 282 h 3359"/>
                <a:gd name="T50" fmla="*/ 2697 w 3360"/>
                <a:gd name="T51" fmla="*/ 345 h 3359"/>
                <a:gd name="T52" fmla="*/ 2635 w 3360"/>
                <a:gd name="T53" fmla="*/ 466 h 3359"/>
                <a:gd name="T54" fmla="*/ 3069 w 3360"/>
                <a:gd name="T55" fmla="*/ 433 h 3359"/>
                <a:gd name="T56" fmla="*/ 2988 w 3360"/>
                <a:gd name="T57" fmla="*/ 322 h 3359"/>
                <a:gd name="T58" fmla="*/ 2856 w 3360"/>
                <a:gd name="T59" fmla="*/ 279 h 3359"/>
                <a:gd name="T60" fmla="*/ 3042 w 3360"/>
                <a:gd name="T61" fmla="*/ 35 h 3359"/>
                <a:gd name="T62" fmla="*/ 3219 w 3360"/>
                <a:gd name="T63" fmla="*/ 155 h 3359"/>
                <a:gd name="T64" fmla="*/ 3333 w 3360"/>
                <a:gd name="T65" fmla="*/ 338 h 3359"/>
                <a:gd name="T66" fmla="*/ 3360 w 3360"/>
                <a:gd name="T67" fmla="*/ 3359 h 3359"/>
                <a:gd name="T68" fmla="*/ 11 w 3360"/>
                <a:gd name="T69" fmla="*/ 1447 h 3359"/>
                <a:gd name="T70" fmla="*/ 90 w 3360"/>
                <a:gd name="T71" fmla="*/ 1359 h 3359"/>
                <a:gd name="T72" fmla="*/ 224 w 3360"/>
                <a:gd name="T73" fmla="*/ 530 h 3359"/>
                <a:gd name="T74" fmla="*/ 266 w 3360"/>
                <a:gd name="T75" fmla="*/ 458 h 3359"/>
                <a:gd name="T76" fmla="*/ 442 w 3360"/>
                <a:gd name="T77" fmla="*/ 450 h 3359"/>
                <a:gd name="T78" fmla="*/ 501 w 3360"/>
                <a:gd name="T79" fmla="*/ 509 h 3359"/>
                <a:gd name="T80" fmla="*/ 728 w 3360"/>
                <a:gd name="T81" fmla="*/ 530 h 3359"/>
                <a:gd name="T82" fmla="*/ 770 w 3360"/>
                <a:gd name="T83" fmla="*/ 458 h 3359"/>
                <a:gd name="T84" fmla="*/ 946 w 3360"/>
                <a:gd name="T85" fmla="*/ 450 h 3359"/>
                <a:gd name="T86" fmla="*/ 1005 w 3360"/>
                <a:gd name="T87" fmla="*/ 509 h 3359"/>
                <a:gd name="T88" fmla="*/ 1232 w 3360"/>
                <a:gd name="T89" fmla="*/ 530 h 3359"/>
                <a:gd name="T90" fmla="*/ 1274 w 3360"/>
                <a:gd name="T91" fmla="*/ 458 h 3359"/>
                <a:gd name="T92" fmla="*/ 1450 w 3360"/>
                <a:gd name="T93" fmla="*/ 450 h 3359"/>
                <a:gd name="T94" fmla="*/ 1509 w 3360"/>
                <a:gd name="T95" fmla="*/ 509 h 3359"/>
                <a:gd name="T96" fmla="*/ 1736 w 3360"/>
                <a:gd name="T97" fmla="*/ 530 h 3359"/>
                <a:gd name="T98" fmla="*/ 1778 w 3360"/>
                <a:gd name="T99" fmla="*/ 458 h 3359"/>
                <a:gd name="T100" fmla="*/ 1954 w 3360"/>
                <a:gd name="T101" fmla="*/ 450 h 3359"/>
                <a:gd name="T102" fmla="*/ 2013 w 3360"/>
                <a:gd name="T103" fmla="*/ 509 h 3359"/>
                <a:gd name="T104" fmla="*/ 2352 w 3360"/>
                <a:gd name="T105" fmla="*/ 520 h 3359"/>
                <a:gd name="T106" fmla="*/ 2393 w 3360"/>
                <a:gd name="T107" fmla="*/ 317 h 3359"/>
                <a:gd name="T108" fmla="*/ 2504 w 3360"/>
                <a:gd name="T109" fmla="*/ 148 h 3359"/>
                <a:gd name="T110" fmla="*/ 2670 w 3360"/>
                <a:gd name="T111" fmla="*/ 36 h 3359"/>
                <a:gd name="T112" fmla="*/ 2879 w 3360"/>
                <a:gd name="T113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0" h="3359">
                  <a:moveTo>
                    <a:pt x="1064" y="2183"/>
                  </a:moveTo>
                  <a:lnTo>
                    <a:pt x="1047" y="2186"/>
                  </a:lnTo>
                  <a:lnTo>
                    <a:pt x="1031" y="2194"/>
                  </a:lnTo>
                  <a:lnTo>
                    <a:pt x="1019" y="2206"/>
                  </a:lnTo>
                  <a:lnTo>
                    <a:pt x="1011" y="2222"/>
                  </a:lnTo>
                  <a:lnTo>
                    <a:pt x="1008" y="2239"/>
                  </a:lnTo>
                  <a:lnTo>
                    <a:pt x="1008" y="3023"/>
                  </a:lnTo>
                  <a:lnTo>
                    <a:pt x="1011" y="3040"/>
                  </a:lnTo>
                  <a:lnTo>
                    <a:pt x="1019" y="3056"/>
                  </a:lnTo>
                  <a:lnTo>
                    <a:pt x="1031" y="3068"/>
                  </a:lnTo>
                  <a:lnTo>
                    <a:pt x="1047" y="3076"/>
                  </a:lnTo>
                  <a:lnTo>
                    <a:pt x="1064" y="3079"/>
                  </a:lnTo>
                  <a:lnTo>
                    <a:pt x="3024" y="3079"/>
                  </a:lnTo>
                  <a:lnTo>
                    <a:pt x="3041" y="3076"/>
                  </a:lnTo>
                  <a:lnTo>
                    <a:pt x="3057" y="3068"/>
                  </a:lnTo>
                  <a:lnTo>
                    <a:pt x="3069" y="3056"/>
                  </a:lnTo>
                  <a:lnTo>
                    <a:pt x="3077" y="3040"/>
                  </a:lnTo>
                  <a:lnTo>
                    <a:pt x="3080" y="3023"/>
                  </a:lnTo>
                  <a:lnTo>
                    <a:pt x="3080" y="2239"/>
                  </a:lnTo>
                  <a:lnTo>
                    <a:pt x="3077" y="2222"/>
                  </a:lnTo>
                  <a:lnTo>
                    <a:pt x="3069" y="2206"/>
                  </a:lnTo>
                  <a:lnTo>
                    <a:pt x="3057" y="2194"/>
                  </a:lnTo>
                  <a:lnTo>
                    <a:pt x="3041" y="2186"/>
                  </a:lnTo>
                  <a:lnTo>
                    <a:pt x="3024" y="2183"/>
                  </a:lnTo>
                  <a:lnTo>
                    <a:pt x="1064" y="2183"/>
                  </a:lnTo>
                  <a:close/>
                  <a:moveTo>
                    <a:pt x="2289" y="1368"/>
                  </a:moveTo>
                  <a:lnTo>
                    <a:pt x="330" y="1602"/>
                  </a:lnTo>
                  <a:lnTo>
                    <a:pt x="314" y="1606"/>
                  </a:lnTo>
                  <a:lnTo>
                    <a:pt x="299" y="1614"/>
                  </a:lnTo>
                  <a:lnTo>
                    <a:pt x="289" y="1626"/>
                  </a:lnTo>
                  <a:lnTo>
                    <a:pt x="282" y="1640"/>
                  </a:lnTo>
                  <a:lnTo>
                    <a:pt x="280" y="1657"/>
                  </a:lnTo>
                  <a:lnTo>
                    <a:pt x="280" y="2996"/>
                  </a:lnTo>
                  <a:lnTo>
                    <a:pt x="283" y="3017"/>
                  </a:lnTo>
                  <a:lnTo>
                    <a:pt x="291" y="3037"/>
                  </a:lnTo>
                  <a:lnTo>
                    <a:pt x="304" y="3055"/>
                  </a:lnTo>
                  <a:lnTo>
                    <a:pt x="322" y="3068"/>
                  </a:lnTo>
                  <a:lnTo>
                    <a:pt x="342" y="3076"/>
                  </a:lnTo>
                  <a:lnTo>
                    <a:pt x="363" y="3079"/>
                  </a:lnTo>
                  <a:lnTo>
                    <a:pt x="645" y="3079"/>
                  </a:lnTo>
                  <a:lnTo>
                    <a:pt x="666" y="3076"/>
                  </a:lnTo>
                  <a:lnTo>
                    <a:pt x="686" y="3068"/>
                  </a:lnTo>
                  <a:lnTo>
                    <a:pt x="704" y="3055"/>
                  </a:lnTo>
                  <a:lnTo>
                    <a:pt x="717" y="3037"/>
                  </a:lnTo>
                  <a:lnTo>
                    <a:pt x="725" y="3017"/>
                  </a:lnTo>
                  <a:lnTo>
                    <a:pt x="728" y="2996"/>
                  </a:lnTo>
                  <a:lnTo>
                    <a:pt x="728" y="2071"/>
                  </a:lnTo>
                  <a:lnTo>
                    <a:pt x="731" y="2040"/>
                  </a:lnTo>
                  <a:lnTo>
                    <a:pt x="738" y="2012"/>
                  </a:lnTo>
                  <a:lnTo>
                    <a:pt x="751" y="1986"/>
                  </a:lnTo>
                  <a:lnTo>
                    <a:pt x="768" y="1963"/>
                  </a:lnTo>
                  <a:lnTo>
                    <a:pt x="788" y="1943"/>
                  </a:lnTo>
                  <a:lnTo>
                    <a:pt x="811" y="1926"/>
                  </a:lnTo>
                  <a:lnTo>
                    <a:pt x="837" y="1913"/>
                  </a:lnTo>
                  <a:lnTo>
                    <a:pt x="865" y="1906"/>
                  </a:lnTo>
                  <a:lnTo>
                    <a:pt x="896" y="1903"/>
                  </a:lnTo>
                  <a:lnTo>
                    <a:pt x="2296" y="1903"/>
                  </a:lnTo>
                  <a:lnTo>
                    <a:pt x="2313" y="1900"/>
                  </a:lnTo>
                  <a:lnTo>
                    <a:pt x="2329" y="1892"/>
                  </a:lnTo>
                  <a:lnTo>
                    <a:pt x="2341" y="1880"/>
                  </a:lnTo>
                  <a:lnTo>
                    <a:pt x="2349" y="1864"/>
                  </a:lnTo>
                  <a:lnTo>
                    <a:pt x="2352" y="1847"/>
                  </a:lnTo>
                  <a:lnTo>
                    <a:pt x="2352" y="1423"/>
                  </a:lnTo>
                  <a:lnTo>
                    <a:pt x="2350" y="1408"/>
                  </a:lnTo>
                  <a:lnTo>
                    <a:pt x="2343" y="1394"/>
                  </a:lnTo>
                  <a:lnTo>
                    <a:pt x="2334" y="1382"/>
                  </a:lnTo>
                  <a:lnTo>
                    <a:pt x="2320" y="1374"/>
                  </a:lnTo>
                  <a:lnTo>
                    <a:pt x="2305" y="1368"/>
                  </a:lnTo>
                  <a:lnTo>
                    <a:pt x="2289" y="1368"/>
                  </a:lnTo>
                  <a:close/>
                  <a:moveTo>
                    <a:pt x="2717" y="783"/>
                  </a:moveTo>
                  <a:lnTo>
                    <a:pt x="2694" y="786"/>
                  </a:lnTo>
                  <a:lnTo>
                    <a:pt x="2674" y="794"/>
                  </a:lnTo>
                  <a:lnTo>
                    <a:pt x="2656" y="807"/>
                  </a:lnTo>
                  <a:lnTo>
                    <a:pt x="2643" y="825"/>
                  </a:lnTo>
                  <a:lnTo>
                    <a:pt x="2635" y="845"/>
                  </a:lnTo>
                  <a:lnTo>
                    <a:pt x="2632" y="868"/>
                  </a:lnTo>
                  <a:lnTo>
                    <a:pt x="2632" y="1820"/>
                  </a:lnTo>
                  <a:lnTo>
                    <a:pt x="2635" y="1841"/>
                  </a:lnTo>
                  <a:lnTo>
                    <a:pt x="2643" y="1861"/>
                  </a:lnTo>
                  <a:lnTo>
                    <a:pt x="2656" y="1879"/>
                  </a:lnTo>
                  <a:lnTo>
                    <a:pt x="2674" y="1892"/>
                  </a:lnTo>
                  <a:lnTo>
                    <a:pt x="2694" y="1900"/>
                  </a:lnTo>
                  <a:lnTo>
                    <a:pt x="2717" y="1903"/>
                  </a:lnTo>
                  <a:lnTo>
                    <a:pt x="2997" y="1903"/>
                  </a:lnTo>
                  <a:lnTo>
                    <a:pt x="3018" y="1900"/>
                  </a:lnTo>
                  <a:lnTo>
                    <a:pt x="3038" y="1892"/>
                  </a:lnTo>
                  <a:lnTo>
                    <a:pt x="3056" y="1879"/>
                  </a:lnTo>
                  <a:lnTo>
                    <a:pt x="3069" y="1861"/>
                  </a:lnTo>
                  <a:lnTo>
                    <a:pt x="3077" y="1841"/>
                  </a:lnTo>
                  <a:lnTo>
                    <a:pt x="3080" y="1820"/>
                  </a:lnTo>
                  <a:lnTo>
                    <a:pt x="3080" y="868"/>
                  </a:lnTo>
                  <a:lnTo>
                    <a:pt x="3077" y="845"/>
                  </a:lnTo>
                  <a:lnTo>
                    <a:pt x="3069" y="825"/>
                  </a:lnTo>
                  <a:lnTo>
                    <a:pt x="3056" y="807"/>
                  </a:lnTo>
                  <a:lnTo>
                    <a:pt x="3038" y="794"/>
                  </a:lnTo>
                  <a:lnTo>
                    <a:pt x="3018" y="786"/>
                  </a:lnTo>
                  <a:lnTo>
                    <a:pt x="2997" y="783"/>
                  </a:lnTo>
                  <a:lnTo>
                    <a:pt x="2717" y="783"/>
                  </a:lnTo>
                  <a:close/>
                  <a:moveTo>
                    <a:pt x="2856" y="279"/>
                  </a:moveTo>
                  <a:lnTo>
                    <a:pt x="2819" y="282"/>
                  </a:lnTo>
                  <a:lnTo>
                    <a:pt x="2786" y="290"/>
                  </a:lnTo>
                  <a:lnTo>
                    <a:pt x="2753" y="304"/>
                  </a:lnTo>
                  <a:lnTo>
                    <a:pt x="2724" y="322"/>
                  </a:lnTo>
                  <a:lnTo>
                    <a:pt x="2697" y="345"/>
                  </a:lnTo>
                  <a:lnTo>
                    <a:pt x="2675" y="371"/>
                  </a:lnTo>
                  <a:lnTo>
                    <a:pt x="2657" y="400"/>
                  </a:lnTo>
                  <a:lnTo>
                    <a:pt x="2643" y="433"/>
                  </a:lnTo>
                  <a:lnTo>
                    <a:pt x="2635" y="466"/>
                  </a:lnTo>
                  <a:lnTo>
                    <a:pt x="2632" y="503"/>
                  </a:lnTo>
                  <a:lnTo>
                    <a:pt x="3080" y="503"/>
                  </a:lnTo>
                  <a:lnTo>
                    <a:pt x="3077" y="466"/>
                  </a:lnTo>
                  <a:lnTo>
                    <a:pt x="3069" y="433"/>
                  </a:lnTo>
                  <a:lnTo>
                    <a:pt x="3055" y="400"/>
                  </a:lnTo>
                  <a:lnTo>
                    <a:pt x="3037" y="371"/>
                  </a:lnTo>
                  <a:lnTo>
                    <a:pt x="3015" y="345"/>
                  </a:lnTo>
                  <a:lnTo>
                    <a:pt x="2988" y="322"/>
                  </a:lnTo>
                  <a:lnTo>
                    <a:pt x="2959" y="304"/>
                  </a:lnTo>
                  <a:lnTo>
                    <a:pt x="2926" y="290"/>
                  </a:lnTo>
                  <a:lnTo>
                    <a:pt x="2893" y="282"/>
                  </a:lnTo>
                  <a:lnTo>
                    <a:pt x="2856" y="279"/>
                  </a:lnTo>
                  <a:close/>
                  <a:moveTo>
                    <a:pt x="2879" y="0"/>
                  </a:moveTo>
                  <a:lnTo>
                    <a:pt x="2935" y="5"/>
                  </a:lnTo>
                  <a:lnTo>
                    <a:pt x="2990" y="17"/>
                  </a:lnTo>
                  <a:lnTo>
                    <a:pt x="3042" y="35"/>
                  </a:lnTo>
                  <a:lnTo>
                    <a:pt x="3091" y="57"/>
                  </a:lnTo>
                  <a:lnTo>
                    <a:pt x="3138" y="86"/>
                  </a:lnTo>
                  <a:lnTo>
                    <a:pt x="3181" y="118"/>
                  </a:lnTo>
                  <a:lnTo>
                    <a:pt x="3219" y="155"/>
                  </a:lnTo>
                  <a:lnTo>
                    <a:pt x="3255" y="196"/>
                  </a:lnTo>
                  <a:lnTo>
                    <a:pt x="3286" y="239"/>
                  </a:lnTo>
                  <a:lnTo>
                    <a:pt x="3311" y="287"/>
                  </a:lnTo>
                  <a:lnTo>
                    <a:pt x="3333" y="338"/>
                  </a:lnTo>
                  <a:lnTo>
                    <a:pt x="3348" y="391"/>
                  </a:lnTo>
                  <a:lnTo>
                    <a:pt x="3357" y="446"/>
                  </a:lnTo>
                  <a:lnTo>
                    <a:pt x="3360" y="503"/>
                  </a:lnTo>
                  <a:lnTo>
                    <a:pt x="3360" y="3359"/>
                  </a:lnTo>
                  <a:lnTo>
                    <a:pt x="0" y="3359"/>
                  </a:lnTo>
                  <a:lnTo>
                    <a:pt x="0" y="1508"/>
                  </a:lnTo>
                  <a:lnTo>
                    <a:pt x="3" y="1476"/>
                  </a:lnTo>
                  <a:lnTo>
                    <a:pt x="11" y="1447"/>
                  </a:lnTo>
                  <a:lnTo>
                    <a:pt x="24" y="1420"/>
                  </a:lnTo>
                  <a:lnTo>
                    <a:pt x="43" y="1396"/>
                  </a:lnTo>
                  <a:lnTo>
                    <a:pt x="64" y="1376"/>
                  </a:lnTo>
                  <a:lnTo>
                    <a:pt x="90" y="1359"/>
                  </a:lnTo>
                  <a:lnTo>
                    <a:pt x="117" y="1348"/>
                  </a:lnTo>
                  <a:lnTo>
                    <a:pt x="149" y="1341"/>
                  </a:lnTo>
                  <a:lnTo>
                    <a:pt x="224" y="1332"/>
                  </a:lnTo>
                  <a:lnTo>
                    <a:pt x="224" y="530"/>
                  </a:lnTo>
                  <a:lnTo>
                    <a:pt x="227" y="509"/>
                  </a:lnTo>
                  <a:lnTo>
                    <a:pt x="235" y="489"/>
                  </a:lnTo>
                  <a:lnTo>
                    <a:pt x="248" y="471"/>
                  </a:lnTo>
                  <a:lnTo>
                    <a:pt x="266" y="458"/>
                  </a:lnTo>
                  <a:lnTo>
                    <a:pt x="286" y="450"/>
                  </a:lnTo>
                  <a:lnTo>
                    <a:pt x="307" y="447"/>
                  </a:lnTo>
                  <a:lnTo>
                    <a:pt x="419" y="447"/>
                  </a:lnTo>
                  <a:lnTo>
                    <a:pt x="442" y="450"/>
                  </a:lnTo>
                  <a:lnTo>
                    <a:pt x="462" y="458"/>
                  </a:lnTo>
                  <a:lnTo>
                    <a:pt x="480" y="471"/>
                  </a:lnTo>
                  <a:lnTo>
                    <a:pt x="493" y="489"/>
                  </a:lnTo>
                  <a:lnTo>
                    <a:pt x="501" y="509"/>
                  </a:lnTo>
                  <a:lnTo>
                    <a:pt x="504" y="530"/>
                  </a:lnTo>
                  <a:lnTo>
                    <a:pt x="504" y="1298"/>
                  </a:lnTo>
                  <a:lnTo>
                    <a:pt x="728" y="1272"/>
                  </a:lnTo>
                  <a:lnTo>
                    <a:pt x="728" y="530"/>
                  </a:lnTo>
                  <a:lnTo>
                    <a:pt x="731" y="509"/>
                  </a:lnTo>
                  <a:lnTo>
                    <a:pt x="739" y="489"/>
                  </a:lnTo>
                  <a:lnTo>
                    <a:pt x="752" y="471"/>
                  </a:lnTo>
                  <a:lnTo>
                    <a:pt x="770" y="458"/>
                  </a:lnTo>
                  <a:lnTo>
                    <a:pt x="790" y="450"/>
                  </a:lnTo>
                  <a:lnTo>
                    <a:pt x="811" y="447"/>
                  </a:lnTo>
                  <a:lnTo>
                    <a:pt x="925" y="447"/>
                  </a:lnTo>
                  <a:lnTo>
                    <a:pt x="946" y="450"/>
                  </a:lnTo>
                  <a:lnTo>
                    <a:pt x="966" y="458"/>
                  </a:lnTo>
                  <a:lnTo>
                    <a:pt x="984" y="471"/>
                  </a:lnTo>
                  <a:lnTo>
                    <a:pt x="997" y="489"/>
                  </a:lnTo>
                  <a:lnTo>
                    <a:pt x="1005" y="509"/>
                  </a:lnTo>
                  <a:lnTo>
                    <a:pt x="1008" y="530"/>
                  </a:lnTo>
                  <a:lnTo>
                    <a:pt x="1008" y="1239"/>
                  </a:lnTo>
                  <a:lnTo>
                    <a:pt x="1232" y="1212"/>
                  </a:lnTo>
                  <a:lnTo>
                    <a:pt x="1232" y="530"/>
                  </a:lnTo>
                  <a:lnTo>
                    <a:pt x="1235" y="509"/>
                  </a:lnTo>
                  <a:lnTo>
                    <a:pt x="1243" y="489"/>
                  </a:lnTo>
                  <a:lnTo>
                    <a:pt x="1256" y="471"/>
                  </a:lnTo>
                  <a:lnTo>
                    <a:pt x="1274" y="458"/>
                  </a:lnTo>
                  <a:lnTo>
                    <a:pt x="1294" y="450"/>
                  </a:lnTo>
                  <a:lnTo>
                    <a:pt x="1317" y="447"/>
                  </a:lnTo>
                  <a:lnTo>
                    <a:pt x="1429" y="447"/>
                  </a:lnTo>
                  <a:lnTo>
                    <a:pt x="1450" y="450"/>
                  </a:lnTo>
                  <a:lnTo>
                    <a:pt x="1470" y="458"/>
                  </a:lnTo>
                  <a:lnTo>
                    <a:pt x="1488" y="471"/>
                  </a:lnTo>
                  <a:lnTo>
                    <a:pt x="1501" y="489"/>
                  </a:lnTo>
                  <a:lnTo>
                    <a:pt x="1509" y="509"/>
                  </a:lnTo>
                  <a:lnTo>
                    <a:pt x="1512" y="530"/>
                  </a:lnTo>
                  <a:lnTo>
                    <a:pt x="1512" y="1179"/>
                  </a:lnTo>
                  <a:lnTo>
                    <a:pt x="1736" y="1152"/>
                  </a:lnTo>
                  <a:lnTo>
                    <a:pt x="1736" y="530"/>
                  </a:lnTo>
                  <a:lnTo>
                    <a:pt x="1739" y="509"/>
                  </a:lnTo>
                  <a:lnTo>
                    <a:pt x="1747" y="489"/>
                  </a:lnTo>
                  <a:lnTo>
                    <a:pt x="1760" y="471"/>
                  </a:lnTo>
                  <a:lnTo>
                    <a:pt x="1778" y="458"/>
                  </a:lnTo>
                  <a:lnTo>
                    <a:pt x="1798" y="450"/>
                  </a:lnTo>
                  <a:lnTo>
                    <a:pt x="1821" y="447"/>
                  </a:lnTo>
                  <a:lnTo>
                    <a:pt x="1933" y="447"/>
                  </a:lnTo>
                  <a:lnTo>
                    <a:pt x="1954" y="450"/>
                  </a:lnTo>
                  <a:lnTo>
                    <a:pt x="1974" y="458"/>
                  </a:lnTo>
                  <a:lnTo>
                    <a:pt x="1992" y="471"/>
                  </a:lnTo>
                  <a:lnTo>
                    <a:pt x="2005" y="489"/>
                  </a:lnTo>
                  <a:lnTo>
                    <a:pt x="2013" y="509"/>
                  </a:lnTo>
                  <a:lnTo>
                    <a:pt x="2016" y="530"/>
                  </a:lnTo>
                  <a:lnTo>
                    <a:pt x="2016" y="1119"/>
                  </a:lnTo>
                  <a:lnTo>
                    <a:pt x="2352" y="1078"/>
                  </a:lnTo>
                  <a:lnTo>
                    <a:pt x="2352" y="520"/>
                  </a:lnTo>
                  <a:lnTo>
                    <a:pt x="2355" y="467"/>
                  </a:lnTo>
                  <a:lnTo>
                    <a:pt x="2362" y="415"/>
                  </a:lnTo>
                  <a:lnTo>
                    <a:pt x="2375" y="366"/>
                  </a:lnTo>
                  <a:lnTo>
                    <a:pt x="2393" y="317"/>
                  </a:lnTo>
                  <a:lnTo>
                    <a:pt x="2414" y="271"/>
                  </a:lnTo>
                  <a:lnTo>
                    <a:pt x="2441" y="227"/>
                  </a:lnTo>
                  <a:lnTo>
                    <a:pt x="2470" y="186"/>
                  </a:lnTo>
                  <a:lnTo>
                    <a:pt x="2504" y="148"/>
                  </a:lnTo>
                  <a:lnTo>
                    <a:pt x="2540" y="114"/>
                  </a:lnTo>
                  <a:lnTo>
                    <a:pt x="2581" y="84"/>
                  </a:lnTo>
                  <a:lnTo>
                    <a:pt x="2624" y="57"/>
                  </a:lnTo>
                  <a:lnTo>
                    <a:pt x="2670" y="36"/>
                  </a:lnTo>
                  <a:lnTo>
                    <a:pt x="2719" y="18"/>
                  </a:lnTo>
                  <a:lnTo>
                    <a:pt x="2768" y="6"/>
                  </a:lnTo>
                  <a:lnTo>
                    <a:pt x="2821" y="0"/>
                  </a:lnTo>
                  <a:lnTo>
                    <a:pt x="2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2B332621-022E-44D6-9BE3-AE9DB106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B08CA7F7-A228-4CE4-8070-8645394D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8AC7B304-F90A-4339-81CA-8C1B60199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8BE6B1C8-D49F-4065-B18A-F03288117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6" name="Text Box 2">
            <a:extLst>
              <a:ext uri="{FF2B5EF4-FFF2-40B4-BE49-F238E27FC236}">
                <a16:creationId xmlns:a16="http://schemas.microsoft.com/office/drawing/2014/main" id="{887F828C-781F-4BE4-9E36-1DFE42638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673" y="1828945"/>
            <a:ext cx="23388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3.577 </a:t>
            </a: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atendidas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C65A19C6-47FB-4540-A742-3B54CD5A48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0205" y="3689048"/>
            <a:ext cx="540486" cy="369332"/>
            <a:chOff x="2699" y="1093"/>
            <a:chExt cx="480" cy="328"/>
          </a:xfrm>
          <a:solidFill>
            <a:schemeClr val="accent3"/>
          </a:solidFill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4C7424BA-074A-4D45-A9BC-FE23D6570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D7F3D4F-333F-4E97-8710-E10096A2C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93F054AA-BB7B-4CC0-AFB4-07597F429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548B209-27B5-4FD7-BFDB-20C65CABF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21421C3-1353-4F46-9745-67BDBAD07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E1345857-3C0A-4D0C-AB0C-4D39AE4D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4" name="Text Box 2">
            <a:extLst>
              <a:ext uri="{FF2B5EF4-FFF2-40B4-BE49-F238E27FC236}">
                <a16:creationId xmlns:a16="http://schemas.microsoft.com/office/drawing/2014/main" id="{6F04AE00-D525-40E2-80F3-6C745DBE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013" y="3656509"/>
            <a:ext cx="2195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$147.8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Millones de ingreso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581F21-4B68-4C5C-9600-0CA603A5C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0895" r="6731" b="24989"/>
          <a:stretch/>
        </p:blipFill>
        <p:spPr>
          <a:xfrm>
            <a:off x="7396407" y="4390662"/>
            <a:ext cx="678607" cy="495305"/>
          </a:xfrm>
          <a:prstGeom prst="rect">
            <a:avLst/>
          </a:prstGeom>
        </p:spPr>
      </p:pic>
      <p:sp>
        <p:nvSpPr>
          <p:cNvPr id="45" name="Text Box 2">
            <a:extLst>
              <a:ext uri="{FF2B5EF4-FFF2-40B4-BE49-F238E27FC236}">
                <a16:creationId xmlns:a16="http://schemas.microsoft.com/office/drawing/2014/main" id="{C0C7A76A-EBE5-456D-8070-661EDE61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108" y="4385639"/>
            <a:ext cx="207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$192.1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Millones de gasto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ángulo 2">
            <a:extLst>
              <a:ext uri="{FF2B5EF4-FFF2-40B4-BE49-F238E27FC236}">
                <a16:creationId xmlns:a16="http://schemas.microsoft.com/office/drawing/2014/main" id="{E00EA951-262C-4425-8DA5-85B3FD694576}"/>
              </a:ext>
            </a:extLst>
          </p:cNvPr>
          <p:cNvSpPr/>
          <p:nvPr/>
        </p:nvSpPr>
        <p:spPr>
          <a:xfrm>
            <a:off x="1874390" y="2974964"/>
            <a:ext cx="4008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buClr>
                <a:srgbClr val="FF0353"/>
              </a:buClr>
              <a:buSzPct val="50000"/>
              <a:defRPr/>
            </a:pPr>
            <a:r>
              <a:rPr lang="es-CO" b="1" dirty="0">
                <a:solidFill>
                  <a:srgbClr val="253D90"/>
                </a:solidFill>
                <a:latin typeface="AmpleSoft-Regular" panose="02000000000000000000" pitchFamily="50" charset="0"/>
              </a:rPr>
              <a:t>Programas, seminarios y cursos</a:t>
            </a:r>
          </a:p>
          <a:p>
            <a:pPr marL="1191" lvl="1" defTabSz="685800">
              <a:buClr>
                <a:srgbClr val="FF0353"/>
              </a:buClr>
              <a:buSzPct val="50000"/>
              <a:defRPr/>
            </a:pPr>
            <a:r>
              <a:rPr lang="es-CO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de formación en:</a:t>
            </a:r>
            <a:endParaRPr lang="es-CO" dirty="0">
              <a:solidFill>
                <a:srgbClr val="FF0353"/>
              </a:solidFill>
              <a:latin typeface="Calibri"/>
            </a:endParaRPr>
          </a:p>
        </p:txBody>
      </p:sp>
      <p:sp>
        <p:nvSpPr>
          <p:cNvPr id="57" name="Rectángulo 10">
            <a:extLst>
              <a:ext uri="{FF2B5EF4-FFF2-40B4-BE49-F238E27FC236}">
                <a16:creationId xmlns:a16="http://schemas.microsoft.com/office/drawing/2014/main" id="{9F022B09-4DB3-415A-BCAA-DF42E09F1D31}"/>
              </a:ext>
            </a:extLst>
          </p:cNvPr>
          <p:cNvSpPr/>
          <p:nvPr/>
        </p:nvSpPr>
        <p:spPr>
          <a:xfrm>
            <a:off x="2187771" y="3752344"/>
            <a:ext cx="3144956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Herramientas Administrativas y Gerenciales</a:t>
            </a:r>
          </a:p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Formación Especializada</a:t>
            </a:r>
          </a:p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Formación Virtual</a:t>
            </a:r>
          </a:p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Conferencias gratuitas* </a:t>
            </a:r>
          </a:p>
        </p:txBody>
      </p:sp>
      <p:cxnSp>
        <p:nvCxnSpPr>
          <p:cNvPr id="84" name="Conector recto 70">
            <a:extLst>
              <a:ext uri="{FF2B5EF4-FFF2-40B4-BE49-F238E27FC236}">
                <a16:creationId xmlns:a16="http://schemas.microsoft.com/office/drawing/2014/main" id="{36209B8D-C998-4FB8-AE76-AA192EF3766A}"/>
              </a:ext>
            </a:extLst>
          </p:cNvPr>
          <p:cNvCxnSpPr>
            <a:cxnSpLocks/>
          </p:cNvCxnSpPr>
          <p:nvPr/>
        </p:nvCxnSpPr>
        <p:spPr>
          <a:xfrm flipV="1">
            <a:off x="6942042" y="1752311"/>
            <a:ext cx="0" cy="3332667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ángulo 87">
            <a:extLst>
              <a:ext uri="{FF2B5EF4-FFF2-40B4-BE49-F238E27FC236}">
                <a16:creationId xmlns:a16="http://schemas.microsoft.com/office/drawing/2014/main" id="{9D9B378B-428C-4295-ACBB-56857086D0CB}"/>
              </a:ext>
            </a:extLst>
          </p:cNvPr>
          <p:cNvSpPr/>
          <p:nvPr/>
        </p:nvSpPr>
        <p:spPr>
          <a:xfrm>
            <a:off x="1836491" y="1721781"/>
            <a:ext cx="4955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53D90"/>
                </a:solidFill>
                <a:latin typeface="AmpleSoft-Regular" panose="02000000000000000000" pitchFamily="50" charset="0"/>
              </a:rPr>
              <a:t>formamos</a:t>
            </a: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los empresarios y a su equipo de trabajo de forma práctica e integral, con una amplia oferta de formación que mejora las competencias y la productividad</a:t>
            </a:r>
            <a:endParaRPr lang="es-CO" dirty="0"/>
          </a:p>
        </p:txBody>
      </p:sp>
      <p:sp>
        <p:nvSpPr>
          <p:cNvPr id="89" name="Freeform 19">
            <a:extLst>
              <a:ext uri="{FF2B5EF4-FFF2-40B4-BE49-F238E27FC236}">
                <a16:creationId xmlns:a16="http://schemas.microsoft.com/office/drawing/2014/main" id="{C95281EC-22DE-412A-AF58-0C7A1626110E}"/>
              </a:ext>
            </a:extLst>
          </p:cNvPr>
          <p:cNvSpPr>
            <a:spLocks noEditPoints="1"/>
          </p:cNvSpPr>
          <p:nvPr/>
        </p:nvSpPr>
        <p:spPr bwMode="auto">
          <a:xfrm>
            <a:off x="5802957" y="5889802"/>
            <a:ext cx="442719" cy="356955"/>
          </a:xfrm>
          <a:custGeom>
            <a:avLst/>
            <a:gdLst>
              <a:gd name="T0" fmla="*/ 2445 w 3360"/>
              <a:gd name="T1" fmla="*/ 2179 h 3360"/>
              <a:gd name="T2" fmla="*/ 2589 w 3360"/>
              <a:gd name="T3" fmla="*/ 2273 h 3360"/>
              <a:gd name="T4" fmla="*/ 2767 w 3360"/>
              <a:gd name="T5" fmla="*/ 2293 h 3360"/>
              <a:gd name="T6" fmla="*/ 2932 w 3360"/>
              <a:gd name="T7" fmla="*/ 2234 h 3360"/>
              <a:gd name="T8" fmla="*/ 3051 w 3360"/>
              <a:gd name="T9" fmla="*/ 2111 h 3360"/>
              <a:gd name="T10" fmla="*/ 318 w 3360"/>
              <a:gd name="T11" fmla="*/ 2111 h 3360"/>
              <a:gd name="T12" fmla="*/ 437 w 3360"/>
              <a:gd name="T13" fmla="*/ 2234 h 3360"/>
              <a:gd name="T14" fmla="*/ 602 w 3360"/>
              <a:gd name="T15" fmla="*/ 2293 h 3360"/>
              <a:gd name="T16" fmla="*/ 781 w 3360"/>
              <a:gd name="T17" fmla="*/ 2273 h 3360"/>
              <a:gd name="T18" fmla="*/ 926 w 3360"/>
              <a:gd name="T19" fmla="*/ 2179 h 3360"/>
              <a:gd name="T20" fmla="*/ 298 w 3360"/>
              <a:gd name="T21" fmla="*/ 2072 h 3360"/>
              <a:gd name="T22" fmla="*/ 2733 w 3360"/>
              <a:gd name="T23" fmla="*/ 848 h 3360"/>
              <a:gd name="T24" fmla="*/ 637 w 3360"/>
              <a:gd name="T25" fmla="*/ 848 h 3360"/>
              <a:gd name="T26" fmla="*/ 1829 w 3360"/>
              <a:gd name="T27" fmla="*/ 24 h 3360"/>
              <a:gd name="T28" fmla="*/ 1996 w 3360"/>
              <a:gd name="T29" fmla="*/ 123 h 3360"/>
              <a:gd name="T30" fmla="*/ 2106 w 3360"/>
              <a:gd name="T31" fmla="*/ 280 h 3360"/>
              <a:gd name="T32" fmla="*/ 2803 w 3360"/>
              <a:gd name="T33" fmla="*/ 303 h 3360"/>
              <a:gd name="T34" fmla="*/ 2877 w 3360"/>
              <a:gd name="T35" fmla="*/ 395 h 3360"/>
              <a:gd name="T36" fmla="*/ 3359 w 3360"/>
              <a:gd name="T37" fmla="*/ 1901 h 3360"/>
              <a:gd name="T38" fmla="*/ 3331 w 3360"/>
              <a:gd name="T39" fmla="*/ 2126 h 3360"/>
              <a:gd name="T40" fmla="*/ 3231 w 3360"/>
              <a:gd name="T41" fmla="*/ 2325 h 3360"/>
              <a:gd name="T42" fmla="*/ 3067 w 3360"/>
              <a:gd name="T43" fmla="*/ 2477 h 3360"/>
              <a:gd name="T44" fmla="*/ 2850 w 3360"/>
              <a:gd name="T45" fmla="*/ 2564 h 3360"/>
              <a:gd name="T46" fmla="*/ 2600 w 3360"/>
              <a:gd name="T47" fmla="*/ 2565 h 3360"/>
              <a:gd name="T48" fmla="*/ 2392 w 3360"/>
              <a:gd name="T49" fmla="*/ 2488 h 3360"/>
              <a:gd name="T50" fmla="*/ 2225 w 3360"/>
              <a:gd name="T51" fmla="*/ 2351 h 3360"/>
              <a:gd name="T52" fmla="*/ 2113 w 3360"/>
              <a:gd name="T53" fmla="*/ 2161 h 3360"/>
              <a:gd name="T54" fmla="*/ 2076 w 3360"/>
              <a:gd name="T55" fmla="*/ 1945 h 3360"/>
              <a:gd name="T56" fmla="*/ 2116 w 3360"/>
              <a:gd name="T57" fmla="*/ 1726 h 3360"/>
              <a:gd name="T58" fmla="*/ 2225 w 3360"/>
              <a:gd name="T59" fmla="*/ 3080 h 3360"/>
              <a:gd name="T60" fmla="*/ 2298 w 3360"/>
              <a:gd name="T61" fmla="*/ 3122 h 3360"/>
              <a:gd name="T62" fmla="*/ 2307 w 3360"/>
              <a:gd name="T63" fmla="*/ 3298 h 3360"/>
              <a:gd name="T64" fmla="*/ 2247 w 3360"/>
              <a:gd name="T65" fmla="*/ 3357 h 3360"/>
              <a:gd name="T66" fmla="*/ 1102 w 3360"/>
              <a:gd name="T67" fmla="*/ 3349 h 3360"/>
              <a:gd name="T68" fmla="*/ 1060 w 3360"/>
              <a:gd name="T69" fmla="*/ 3277 h 3360"/>
              <a:gd name="T70" fmla="*/ 1084 w 3360"/>
              <a:gd name="T71" fmla="*/ 3104 h 3360"/>
              <a:gd name="T72" fmla="*/ 1543 w 3360"/>
              <a:gd name="T73" fmla="*/ 3080 h 3360"/>
              <a:gd name="T74" fmla="*/ 1262 w 3360"/>
              <a:gd name="T75" fmla="*/ 1772 h 3360"/>
              <a:gd name="T76" fmla="*/ 1278 w 3360"/>
              <a:gd name="T77" fmla="*/ 2000 h 3360"/>
              <a:gd name="T78" fmla="*/ 1218 w 3360"/>
              <a:gd name="T79" fmla="*/ 2211 h 3360"/>
              <a:gd name="T80" fmla="*/ 1093 w 3360"/>
              <a:gd name="T81" fmla="*/ 2390 h 3360"/>
              <a:gd name="T82" fmla="*/ 913 w 3360"/>
              <a:gd name="T83" fmla="*/ 2517 h 3360"/>
              <a:gd name="T84" fmla="*/ 693 w 3360"/>
              <a:gd name="T85" fmla="*/ 2574 h 3360"/>
              <a:gd name="T86" fmla="*/ 460 w 3360"/>
              <a:gd name="T87" fmla="*/ 2550 h 3360"/>
              <a:gd name="T88" fmla="*/ 246 w 3360"/>
              <a:gd name="T89" fmla="*/ 2440 h 3360"/>
              <a:gd name="T90" fmla="*/ 89 w 3360"/>
              <a:gd name="T91" fmla="*/ 2266 h 3360"/>
              <a:gd name="T92" fmla="*/ 10 w 3360"/>
              <a:gd name="T93" fmla="*/ 2063 h 3360"/>
              <a:gd name="T94" fmla="*/ 8 w 3360"/>
              <a:gd name="T95" fmla="*/ 1843 h 3360"/>
              <a:gd name="T96" fmla="*/ 505 w 3360"/>
              <a:gd name="T97" fmla="*/ 367 h 3360"/>
              <a:gd name="T98" fmla="*/ 594 w 3360"/>
              <a:gd name="T99" fmla="*/ 291 h 3360"/>
              <a:gd name="T100" fmla="*/ 1272 w 3360"/>
              <a:gd name="T101" fmla="*/ 236 h 3360"/>
              <a:gd name="T102" fmla="*/ 1397 w 3360"/>
              <a:gd name="T103" fmla="*/ 93 h 3360"/>
              <a:gd name="T104" fmla="*/ 1575 w 3360"/>
              <a:gd name="T105" fmla="*/ 11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0" h="3360">
                <a:moveTo>
                  <a:pt x="2371" y="2072"/>
                </a:moveTo>
                <a:lnTo>
                  <a:pt x="2392" y="2111"/>
                </a:lnTo>
                <a:lnTo>
                  <a:pt x="2416" y="2146"/>
                </a:lnTo>
                <a:lnTo>
                  <a:pt x="2445" y="2179"/>
                </a:lnTo>
                <a:lnTo>
                  <a:pt x="2476" y="2207"/>
                </a:lnTo>
                <a:lnTo>
                  <a:pt x="2511" y="2234"/>
                </a:lnTo>
                <a:lnTo>
                  <a:pt x="2549" y="2255"/>
                </a:lnTo>
                <a:lnTo>
                  <a:pt x="2589" y="2273"/>
                </a:lnTo>
                <a:lnTo>
                  <a:pt x="2631" y="2286"/>
                </a:lnTo>
                <a:lnTo>
                  <a:pt x="2676" y="2293"/>
                </a:lnTo>
                <a:lnTo>
                  <a:pt x="2722" y="2296"/>
                </a:lnTo>
                <a:lnTo>
                  <a:pt x="2767" y="2293"/>
                </a:lnTo>
                <a:lnTo>
                  <a:pt x="2812" y="2286"/>
                </a:lnTo>
                <a:lnTo>
                  <a:pt x="2855" y="2273"/>
                </a:lnTo>
                <a:lnTo>
                  <a:pt x="2895" y="2255"/>
                </a:lnTo>
                <a:lnTo>
                  <a:pt x="2932" y="2234"/>
                </a:lnTo>
                <a:lnTo>
                  <a:pt x="2968" y="2207"/>
                </a:lnTo>
                <a:lnTo>
                  <a:pt x="3000" y="2179"/>
                </a:lnTo>
                <a:lnTo>
                  <a:pt x="3027" y="2146"/>
                </a:lnTo>
                <a:lnTo>
                  <a:pt x="3051" y="2111"/>
                </a:lnTo>
                <a:lnTo>
                  <a:pt x="3072" y="2072"/>
                </a:lnTo>
                <a:lnTo>
                  <a:pt x="2371" y="2072"/>
                </a:lnTo>
                <a:close/>
                <a:moveTo>
                  <a:pt x="298" y="2072"/>
                </a:moveTo>
                <a:lnTo>
                  <a:pt x="318" y="2111"/>
                </a:lnTo>
                <a:lnTo>
                  <a:pt x="342" y="2146"/>
                </a:lnTo>
                <a:lnTo>
                  <a:pt x="371" y="2179"/>
                </a:lnTo>
                <a:lnTo>
                  <a:pt x="402" y="2207"/>
                </a:lnTo>
                <a:lnTo>
                  <a:pt x="437" y="2234"/>
                </a:lnTo>
                <a:lnTo>
                  <a:pt x="474" y="2255"/>
                </a:lnTo>
                <a:lnTo>
                  <a:pt x="515" y="2273"/>
                </a:lnTo>
                <a:lnTo>
                  <a:pt x="558" y="2286"/>
                </a:lnTo>
                <a:lnTo>
                  <a:pt x="602" y="2293"/>
                </a:lnTo>
                <a:lnTo>
                  <a:pt x="649" y="2296"/>
                </a:lnTo>
                <a:lnTo>
                  <a:pt x="694" y="2293"/>
                </a:lnTo>
                <a:lnTo>
                  <a:pt x="738" y="2286"/>
                </a:lnTo>
                <a:lnTo>
                  <a:pt x="781" y="2273"/>
                </a:lnTo>
                <a:lnTo>
                  <a:pt x="822" y="2255"/>
                </a:lnTo>
                <a:lnTo>
                  <a:pt x="859" y="2234"/>
                </a:lnTo>
                <a:lnTo>
                  <a:pt x="894" y="2207"/>
                </a:lnTo>
                <a:lnTo>
                  <a:pt x="926" y="2179"/>
                </a:lnTo>
                <a:lnTo>
                  <a:pt x="954" y="2146"/>
                </a:lnTo>
                <a:lnTo>
                  <a:pt x="978" y="2111"/>
                </a:lnTo>
                <a:lnTo>
                  <a:pt x="998" y="2072"/>
                </a:lnTo>
                <a:lnTo>
                  <a:pt x="298" y="2072"/>
                </a:lnTo>
                <a:close/>
                <a:moveTo>
                  <a:pt x="2733" y="848"/>
                </a:moveTo>
                <a:lnTo>
                  <a:pt x="2392" y="1792"/>
                </a:lnTo>
                <a:lnTo>
                  <a:pt x="3055" y="1792"/>
                </a:lnTo>
                <a:lnTo>
                  <a:pt x="2733" y="848"/>
                </a:lnTo>
                <a:close/>
                <a:moveTo>
                  <a:pt x="637" y="848"/>
                </a:moveTo>
                <a:lnTo>
                  <a:pt x="315" y="1792"/>
                </a:lnTo>
                <a:lnTo>
                  <a:pt x="978" y="1792"/>
                </a:lnTo>
                <a:lnTo>
                  <a:pt x="637" y="848"/>
                </a:lnTo>
                <a:close/>
                <a:moveTo>
                  <a:pt x="1678" y="0"/>
                </a:moveTo>
                <a:lnTo>
                  <a:pt x="1730" y="3"/>
                </a:lnTo>
                <a:lnTo>
                  <a:pt x="1781" y="11"/>
                </a:lnTo>
                <a:lnTo>
                  <a:pt x="1829" y="24"/>
                </a:lnTo>
                <a:lnTo>
                  <a:pt x="1874" y="43"/>
                </a:lnTo>
                <a:lnTo>
                  <a:pt x="1918" y="65"/>
                </a:lnTo>
                <a:lnTo>
                  <a:pt x="1959" y="93"/>
                </a:lnTo>
                <a:lnTo>
                  <a:pt x="1996" y="123"/>
                </a:lnTo>
                <a:lnTo>
                  <a:pt x="2029" y="158"/>
                </a:lnTo>
                <a:lnTo>
                  <a:pt x="2059" y="195"/>
                </a:lnTo>
                <a:lnTo>
                  <a:pt x="2084" y="236"/>
                </a:lnTo>
                <a:lnTo>
                  <a:pt x="2106" y="280"/>
                </a:lnTo>
                <a:lnTo>
                  <a:pt x="2715" y="280"/>
                </a:lnTo>
                <a:lnTo>
                  <a:pt x="2746" y="283"/>
                </a:lnTo>
                <a:lnTo>
                  <a:pt x="2776" y="291"/>
                </a:lnTo>
                <a:lnTo>
                  <a:pt x="2803" y="303"/>
                </a:lnTo>
                <a:lnTo>
                  <a:pt x="2826" y="321"/>
                </a:lnTo>
                <a:lnTo>
                  <a:pt x="2848" y="342"/>
                </a:lnTo>
                <a:lnTo>
                  <a:pt x="2865" y="368"/>
                </a:lnTo>
                <a:lnTo>
                  <a:pt x="2877" y="395"/>
                </a:lnTo>
                <a:lnTo>
                  <a:pt x="3326" y="1728"/>
                </a:lnTo>
                <a:lnTo>
                  <a:pt x="3343" y="1785"/>
                </a:lnTo>
                <a:lnTo>
                  <a:pt x="3354" y="1843"/>
                </a:lnTo>
                <a:lnTo>
                  <a:pt x="3359" y="1901"/>
                </a:lnTo>
                <a:lnTo>
                  <a:pt x="3360" y="1958"/>
                </a:lnTo>
                <a:lnTo>
                  <a:pt x="3355" y="2015"/>
                </a:lnTo>
                <a:lnTo>
                  <a:pt x="3346" y="2071"/>
                </a:lnTo>
                <a:lnTo>
                  <a:pt x="3331" y="2126"/>
                </a:lnTo>
                <a:lnTo>
                  <a:pt x="3312" y="2179"/>
                </a:lnTo>
                <a:lnTo>
                  <a:pt x="3290" y="2230"/>
                </a:lnTo>
                <a:lnTo>
                  <a:pt x="3262" y="2279"/>
                </a:lnTo>
                <a:lnTo>
                  <a:pt x="3231" y="2325"/>
                </a:lnTo>
                <a:lnTo>
                  <a:pt x="3195" y="2368"/>
                </a:lnTo>
                <a:lnTo>
                  <a:pt x="3156" y="2408"/>
                </a:lnTo>
                <a:lnTo>
                  <a:pt x="3113" y="2445"/>
                </a:lnTo>
                <a:lnTo>
                  <a:pt x="3067" y="2477"/>
                </a:lnTo>
                <a:lnTo>
                  <a:pt x="3017" y="2507"/>
                </a:lnTo>
                <a:lnTo>
                  <a:pt x="2964" y="2530"/>
                </a:lnTo>
                <a:lnTo>
                  <a:pt x="2908" y="2550"/>
                </a:lnTo>
                <a:lnTo>
                  <a:pt x="2850" y="2564"/>
                </a:lnTo>
                <a:lnTo>
                  <a:pt x="2787" y="2573"/>
                </a:lnTo>
                <a:lnTo>
                  <a:pt x="2723" y="2576"/>
                </a:lnTo>
                <a:lnTo>
                  <a:pt x="2657" y="2573"/>
                </a:lnTo>
                <a:lnTo>
                  <a:pt x="2600" y="2565"/>
                </a:lnTo>
                <a:lnTo>
                  <a:pt x="2545" y="2553"/>
                </a:lnTo>
                <a:lnTo>
                  <a:pt x="2491" y="2535"/>
                </a:lnTo>
                <a:lnTo>
                  <a:pt x="2441" y="2514"/>
                </a:lnTo>
                <a:lnTo>
                  <a:pt x="2392" y="2488"/>
                </a:lnTo>
                <a:lnTo>
                  <a:pt x="2346" y="2459"/>
                </a:lnTo>
                <a:lnTo>
                  <a:pt x="2302" y="2426"/>
                </a:lnTo>
                <a:lnTo>
                  <a:pt x="2262" y="2390"/>
                </a:lnTo>
                <a:lnTo>
                  <a:pt x="2225" y="2351"/>
                </a:lnTo>
                <a:lnTo>
                  <a:pt x="2189" y="2307"/>
                </a:lnTo>
                <a:lnTo>
                  <a:pt x="2160" y="2260"/>
                </a:lnTo>
                <a:lnTo>
                  <a:pt x="2133" y="2211"/>
                </a:lnTo>
                <a:lnTo>
                  <a:pt x="2113" y="2161"/>
                </a:lnTo>
                <a:lnTo>
                  <a:pt x="2096" y="2108"/>
                </a:lnTo>
                <a:lnTo>
                  <a:pt x="2085" y="2054"/>
                </a:lnTo>
                <a:lnTo>
                  <a:pt x="2078" y="2000"/>
                </a:lnTo>
                <a:lnTo>
                  <a:pt x="2076" y="1945"/>
                </a:lnTo>
                <a:lnTo>
                  <a:pt x="2079" y="1890"/>
                </a:lnTo>
                <a:lnTo>
                  <a:pt x="2086" y="1834"/>
                </a:lnTo>
                <a:lnTo>
                  <a:pt x="2098" y="1780"/>
                </a:lnTo>
                <a:lnTo>
                  <a:pt x="2116" y="1726"/>
                </a:lnTo>
                <a:lnTo>
                  <a:pt x="2535" y="560"/>
                </a:lnTo>
                <a:lnTo>
                  <a:pt x="1827" y="560"/>
                </a:lnTo>
                <a:lnTo>
                  <a:pt x="1827" y="3080"/>
                </a:lnTo>
                <a:lnTo>
                  <a:pt x="2225" y="3080"/>
                </a:lnTo>
                <a:lnTo>
                  <a:pt x="2247" y="3083"/>
                </a:lnTo>
                <a:lnTo>
                  <a:pt x="2267" y="3091"/>
                </a:lnTo>
                <a:lnTo>
                  <a:pt x="2285" y="3104"/>
                </a:lnTo>
                <a:lnTo>
                  <a:pt x="2298" y="3122"/>
                </a:lnTo>
                <a:lnTo>
                  <a:pt x="2307" y="3142"/>
                </a:lnTo>
                <a:lnTo>
                  <a:pt x="2310" y="3165"/>
                </a:lnTo>
                <a:lnTo>
                  <a:pt x="2310" y="3277"/>
                </a:lnTo>
                <a:lnTo>
                  <a:pt x="2307" y="3298"/>
                </a:lnTo>
                <a:lnTo>
                  <a:pt x="2298" y="3318"/>
                </a:lnTo>
                <a:lnTo>
                  <a:pt x="2285" y="3336"/>
                </a:lnTo>
                <a:lnTo>
                  <a:pt x="2267" y="3349"/>
                </a:lnTo>
                <a:lnTo>
                  <a:pt x="2247" y="3357"/>
                </a:lnTo>
                <a:lnTo>
                  <a:pt x="2225" y="3360"/>
                </a:lnTo>
                <a:lnTo>
                  <a:pt x="1145" y="3360"/>
                </a:lnTo>
                <a:lnTo>
                  <a:pt x="1122" y="3357"/>
                </a:lnTo>
                <a:lnTo>
                  <a:pt x="1102" y="3349"/>
                </a:lnTo>
                <a:lnTo>
                  <a:pt x="1084" y="3336"/>
                </a:lnTo>
                <a:lnTo>
                  <a:pt x="1071" y="3318"/>
                </a:lnTo>
                <a:lnTo>
                  <a:pt x="1063" y="3298"/>
                </a:lnTo>
                <a:lnTo>
                  <a:pt x="1060" y="3277"/>
                </a:lnTo>
                <a:lnTo>
                  <a:pt x="1060" y="3165"/>
                </a:lnTo>
                <a:lnTo>
                  <a:pt x="1063" y="3142"/>
                </a:lnTo>
                <a:lnTo>
                  <a:pt x="1071" y="3122"/>
                </a:lnTo>
                <a:lnTo>
                  <a:pt x="1084" y="3104"/>
                </a:lnTo>
                <a:lnTo>
                  <a:pt x="1102" y="3091"/>
                </a:lnTo>
                <a:lnTo>
                  <a:pt x="1122" y="3083"/>
                </a:lnTo>
                <a:lnTo>
                  <a:pt x="1145" y="3080"/>
                </a:lnTo>
                <a:lnTo>
                  <a:pt x="1543" y="3080"/>
                </a:lnTo>
                <a:lnTo>
                  <a:pt x="1543" y="560"/>
                </a:lnTo>
                <a:lnTo>
                  <a:pt x="835" y="560"/>
                </a:lnTo>
                <a:lnTo>
                  <a:pt x="1244" y="1715"/>
                </a:lnTo>
                <a:lnTo>
                  <a:pt x="1262" y="1772"/>
                </a:lnTo>
                <a:lnTo>
                  <a:pt x="1274" y="1830"/>
                </a:lnTo>
                <a:lnTo>
                  <a:pt x="1280" y="1887"/>
                </a:lnTo>
                <a:lnTo>
                  <a:pt x="1282" y="1943"/>
                </a:lnTo>
                <a:lnTo>
                  <a:pt x="1278" y="2000"/>
                </a:lnTo>
                <a:lnTo>
                  <a:pt x="1270" y="2055"/>
                </a:lnTo>
                <a:lnTo>
                  <a:pt x="1256" y="2109"/>
                </a:lnTo>
                <a:lnTo>
                  <a:pt x="1239" y="2161"/>
                </a:lnTo>
                <a:lnTo>
                  <a:pt x="1218" y="2211"/>
                </a:lnTo>
                <a:lnTo>
                  <a:pt x="1192" y="2259"/>
                </a:lnTo>
                <a:lnTo>
                  <a:pt x="1163" y="2305"/>
                </a:lnTo>
                <a:lnTo>
                  <a:pt x="1129" y="2349"/>
                </a:lnTo>
                <a:lnTo>
                  <a:pt x="1093" y="2390"/>
                </a:lnTo>
                <a:lnTo>
                  <a:pt x="1052" y="2426"/>
                </a:lnTo>
                <a:lnTo>
                  <a:pt x="1009" y="2461"/>
                </a:lnTo>
                <a:lnTo>
                  <a:pt x="963" y="2490"/>
                </a:lnTo>
                <a:lnTo>
                  <a:pt x="913" y="2517"/>
                </a:lnTo>
                <a:lnTo>
                  <a:pt x="862" y="2538"/>
                </a:lnTo>
                <a:lnTo>
                  <a:pt x="808" y="2556"/>
                </a:lnTo>
                <a:lnTo>
                  <a:pt x="751" y="2568"/>
                </a:lnTo>
                <a:lnTo>
                  <a:pt x="693" y="2574"/>
                </a:lnTo>
                <a:lnTo>
                  <a:pt x="633" y="2576"/>
                </a:lnTo>
                <a:lnTo>
                  <a:pt x="583" y="2573"/>
                </a:lnTo>
                <a:lnTo>
                  <a:pt x="521" y="2564"/>
                </a:lnTo>
                <a:lnTo>
                  <a:pt x="460" y="2550"/>
                </a:lnTo>
                <a:lnTo>
                  <a:pt x="403" y="2529"/>
                </a:lnTo>
                <a:lnTo>
                  <a:pt x="347" y="2505"/>
                </a:lnTo>
                <a:lnTo>
                  <a:pt x="295" y="2474"/>
                </a:lnTo>
                <a:lnTo>
                  <a:pt x="246" y="2440"/>
                </a:lnTo>
                <a:lnTo>
                  <a:pt x="201" y="2402"/>
                </a:lnTo>
                <a:lnTo>
                  <a:pt x="158" y="2359"/>
                </a:lnTo>
                <a:lnTo>
                  <a:pt x="120" y="2313"/>
                </a:lnTo>
                <a:lnTo>
                  <a:pt x="89" y="2266"/>
                </a:lnTo>
                <a:lnTo>
                  <a:pt x="61" y="2219"/>
                </a:lnTo>
                <a:lnTo>
                  <a:pt x="40" y="2168"/>
                </a:lnTo>
                <a:lnTo>
                  <a:pt x="22" y="2116"/>
                </a:lnTo>
                <a:lnTo>
                  <a:pt x="10" y="2063"/>
                </a:lnTo>
                <a:lnTo>
                  <a:pt x="3" y="2008"/>
                </a:lnTo>
                <a:lnTo>
                  <a:pt x="0" y="1954"/>
                </a:lnTo>
                <a:lnTo>
                  <a:pt x="2" y="1898"/>
                </a:lnTo>
                <a:lnTo>
                  <a:pt x="8" y="1843"/>
                </a:lnTo>
                <a:lnTo>
                  <a:pt x="19" y="1789"/>
                </a:lnTo>
                <a:lnTo>
                  <a:pt x="36" y="1735"/>
                </a:lnTo>
                <a:lnTo>
                  <a:pt x="493" y="394"/>
                </a:lnTo>
                <a:lnTo>
                  <a:pt x="505" y="367"/>
                </a:lnTo>
                <a:lnTo>
                  <a:pt x="522" y="342"/>
                </a:lnTo>
                <a:lnTo>
                  <a:pt x="543" y="321"/>
                </a:lnTo>
                <a:lnTo>
                  <a:pt x="567" y="303"/>
                </a:lnTo>
                <a:lnTo>
                  <a:pt x="594" y="291"/>
                </a:lnTo>
                <a:lnTo>
                  <a:pt x="623" y="283"/>
                </a:lnTo>
                <a:lnTo>
                  <a:pt x="654" y="280"/>
                </a:lnTo>
                <a:lnTo>
                  <a:pt x="1250" y="280"/>
                </a:lnTo>
                <a:lnTo>
                  <a:pt x="1272" y="236"/>
                </a:lnTo>
                <a:lnTo>
                  <a:pt x="1297" y="195"/>
                </a:lnTo>
                <a:lnTo>
                  <a:pt x="1327" y="158"/>
                </a:lnTo>
                <a:lnTo>
                  <a:pt x="1360" y="123"/>
                </a:lnTo>
                <a:lnTo>
                  <a:pt x="1397" y="93"/>
                </a:lnTo>
                <a:lnTo>
                  <a:pt x="1438" y="65"/>
                </a:lnTo>
                <a:lnTo>
                  <a:pt x="1481" y="43"/>
                </a:lnTo>
                <a:lnTo>
                  <a:pt x="1527" y="24"/>
                </a:lnTo>
                <a:lnTo>
                  <a:pt x="1575" y="11"/>
                </a:lnTo>
                <a:lnTo>
                  <a:pt x="1626" y="3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0" name="Group 22">
            <a:extLst>
              <a:ext uri="{FF2B5EF4-FFF2-40B4-BE49-F238E27FC236}">
                <a16:creationId xmlns:a16="http://schemas.microsoft.com/office/drawing/2014/main" id="{169ABF10-16A3-4710-A992-5835908698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20482" y="5411819"/>
            <a:ext cx="453380" cy="309811"/>
            <a:chOff x="2699" y="1093"/>
            <a:chExt cx="480" cy="328"/>
          </a:xfrm>
          <a:solidFill>
            <a:schemeClr val="accent1"/>
          </a:solidFill>
        </p:grpSpPr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4581B003-0926-4997-9199-D2FAF0AE7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A15CBFF1-949E-4044-8110-064FA3E3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7BE2B059-C463-4765-A936-35DE84CC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E3742DF3-C4C6-4F64-B51D-83E2975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6E2B010A-D916-4F4F-B0BC-BE5E6A2A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985D8ABB-3919-4457-8FCB-B9482D6CB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97" name="Freeform 55">
            <a:extLst>
              <a:ext uri="{FF2B5EF4-FFF2-40B4-BE49-F238E27FC236}">
                <a16:creationId xmlns:a16="http://schemas.microsoft.com/office/drawing/2014/main" id="{3AAA634B-C538-4D63-95F6-F6134479F88D}"/>
              </a:ext>
            </a:extLst>
          </p:cNvPr>
          <p:cNvSpPr>
            <a:spLocks noEditPoints="1"/>
          </p:cNvSpPr>
          <p:nvPr/>
        </p:nvSpPr>
        <p:spPr bwMode="auto">
          <a:xfrm>
            <a:off x="7824615" y="5406985"/>
            <a:ext cx="345441" cy="330882"/>
          </a:xfrm>
          <a:custGeom>
            <a:avLst/>
            <a:gdLst>
              <a:gd name="T0" fmla="*/ 2637 w 3360"/>
              <a:gd name="T1" fmla="*/ 1250 h 3353"/>
              <a:gd name="T2" fmla="*/ 2715 w 3360"/>
              <a:gd name="T3" fmla="*/ 1570 h 3353"/>
              <a:gd name="T4" fmla="*/ 2608 w 3360"/>
              <a:gd name="T5" fmla="*/ 1819 h 3353"/>
              <a:gd name="T6" fmla="*/ 2370 w 3360"/>
              <a:gd name="T7" fmla="*/ 2050 h 3353"/>
              <a:gd name="T8" fmla="*/ 1882 w 3360"/>
              <a:gd name="T9" fmla="*/ 2688 h 3353"/>
              <a:gd name="T10" fmla="*/ 1445 w 3360"/>
              <a:gd name="T11" fmla="*/ 3061 h 3353"/>
              <a:gd name="T12" fmla="*/ 2080 w 3360"/>
              <a:gd name="T13" fmla="*/ 3020 h 3353"/>
              <a:gd name="T14" fmla="*/ 2308 w 3360"/>
              <a:gd name="T15" fmla="*/ 2769 h 3353"/>
              <a:gd name="T16" fmla="*/ 2528 w 3360"/>
              <a:gd name="T17" fmla="*/ 2641 h 3353"/>
              <a:gd name="T18" fmla="*/ 2831 w 3360"/>
              <a:gd name="T19" fmla="*/ 2481 h 3353"/>
              <a:gd name="T20" fmla="*/ 3060 w 3360"/>
              <a:gd name="T21" fmla="*/ 1920 h 3353"/>
              <a:gd name="T22" fmla="*/ 3030 w 3360"/>
              <a:gd name="T23" fmla="*/ 1319 h 3353"/>
              <a:gd name="T24" fmla="*/ 2754 w 3360"/>
              <a:gd name="T25" fmla="*/ 783 h 3353"/>
              <a:gd name="T26" fmla="*/ 1981 w 3360"/>
              <a:gd name="T27" fmla="*/ 647 h 3353"/>
              <a:gd name="T28" fmla="*/ 1468 w 3360"/>
              <a:gd name="T29" fmla="*/ 1096 h 3353"/>
              <a:gd name="T30" fmla="*/ 1159 w 3360"/>
              <a:gd name="T31" fmla="*/ 1606 h 3353"/>
              <a:gd name="T32" fmla="*/ 1259 w 3360"/>
              <a:gd name="T33" fmla="*/ 1867 h 3353"/>
              <a:gd name="T34" fmla="*/ 1113 w 3360"/>
              <a:gd name="T35" fmla="*/ 2108 h 3353"/>
              <a:gd name="T36" fmla="*/ 988 w 3360"/>
              <a:gd name="T37" fmla="*/ 2517 h 3353"/>
              <a:gd name="T38" fmla="*/ 1297 w 3360"/>
              <a:gd name="T39" fmla="*/ 2757 h 3353"/>
              <a:gd name="T40" fmla="*/ 1826 w 3360"/>
              <a:gd name="T41" fmla="*/ 2343 h 3353"/>
              <a:gd name="T42" fmla="*/ 2177 w 3360"/>
              <a:gd name="T43" fmla="*/ 1808 h 3353"/>
              <a:gd name="T44" fmla="*/ 2081 w 3360"/>
              <a:gd name="T45" fmla="*/ 1550 h 3353"/>
              <a:gd name="T46" fmla="*/ 2216 w 3360"/>
              <a:gd name="T47" fmla="*/ 1320 h 3353"/>
              <a:gd name="T48" fmla="*/ 2375 w 3360"/>
              <a:gd name="T49" fmla="*/ 1000 h 3353"/>
              <a:gd name="T50" fmla="*/ 1650 w 3360"/>
              <a:gd name="T51" fmla="*/ 281 h 3353"/>
              <a:gd name="T52" fmla="*/ 1135 w 3360"/>
              <a:gd name="T53" fmla="*/ 433 h 3353"/>
              <a:gd name="T54" fmla="*/ 993 w 3360"/>
              <a:gd name="T55" fmla="*/ 668 h 3353"/>
              <a:gd name="T56" fmla="*/ 732 w 3360"/>
              <a:gd name="T57" fmla="*/ 700 h 3353"/>
              <a:gd name="T58" fmla="*/ 404 w 3360"/>
              <a:gd name="T59" fmla="*/ 1100 h 3353"/>
              <a:gd name="T60" fmla="*/ 281 w 3360"/>
              <a:gd name="T61" fmla="*/ 1700 h 3353"/>
              <a:gd name="T62" fmla="*/ 419 w 3360"/>
              <a:gd name="T63" fmla="*/ 2285 h 3353"/>
              <a:gd name="T64" fmla="*/ 713 w 3360"/>
              <a:gd name="T65" fmla="*/ 2604 h 3353"/>
              <a:gd name="T66" fmla="*/ 679 w 3360"/>
              <a:gd name="T67" fmla="*/ 2016 h 3353"/>
              <a:gd name="T68" fmla="*/ 634 w 3360"/>
              <a:gd name="T69" fmla="*/ 1763 h 3353"/>
              <a:gd name="T70" fmla="*/ 788 w 3360"/>
              <a:gd name="T71" fmla="*/ 1562 h 3353"/>
              <a:gd name="T72" fmla="*/ 1049 w 3360"/>
              <a:gd name="T73" fmla="*/ 1207 h 3353"/>
              <a:gd name="T74" fmla="*/ 1561 w 3360"/>
              <a:gd name="T75" fmla="*/ 600 h 3353"/>
              <a:gd name="T76" fmla="*/ 1829 w 3360"/>
              <a:gd name="T77" fmla="*/ 288 h 3353"/>
              <a:gd name="T78" fmla="*/ 2082 w 3360"/>
              <a:gd name="T79" fmla="*/ 47 h 3353"/>
              <a:gd name="T80" fmla="*/ 2508 w 3360"/>
              <a:gd name="T81" fmla="*/ 216 h 3353"/>
              <a:gd name="T82" fmla="*/ 3004 w 3360"/>
              <a:gd name="T83" fmla="*/ 645 h 3353"/>
              <a:gd name="T84" fmla="*/ 3293 w 3360"/>
              <a:gd name="T85" fmla="*/ 1213 h 3353"/>
              <a:gd name="T86" fmla="*/ 3353 w 3360"/>
              <a:gd name="T87" fmla="*/ 1847 h 3353"/>
              <a:gd name="T88" fmla="*/ 3162 w 3360"/>
              <a:gd name="T89" fmla="*/ 2475 h 3353"/>
              <a:gd name="T90" fmla="*/ 2864 w 3360"/>
              <a:gd name="T91" fmla="*/ 2914 h 3353"/>
              <a:gd name="T92" fmla="*/ 2786 w 3360"/>
              <a:gd name="T93" fmla="*/ 3155 h 3353"/>
              <a:gd name="T94" fmla="*/ 2558 w 3360"/>
              <a:gd name="T95" fmla="*/ 3255 h 3353"/>
              <a:gd name="T96" fmla="*/ 2215 w 3360"/>
              <a:gd name="T97" fmla="*/ 3271 h 3353"/>
              <a:gd name="T98" fmla="*/ 1480 w 3360"/>
              <a:gd name="T99" fmla="*/ 3349 h 3353"/>
              <a:gd name="T100" fmla="*/ 906 w 3360"/>
              <a:gd name="T101" fmla="*/ 3174 h 3353"/>
              <a:gd name="T102" fmla="*/ 478 w 3360"/>
              <a:gd name="T103" fmla="*/ 2856 h 3353"/>
              <a:gd name="T104" fmla="*/ 128 w 3360"/>
              <a:gd name="T105" fmla="*/ 2320 h 3353"/>
              <a:gd name="T106" fmla="*/ 0 w 3360"/>
              <a:gd name="T107" fmla="*/ 1696 h 3353"/>
              <a:gd name="T108" fmla="*/ 116 w 3360"/>
              <a:gd name="T109" fmla="*/ 1059 h 3353"/>
              <a:gd name="T110" fmla="*/ 462 w 3360"/>
              <a:gd name="T111" fmla="*/ 521 h 3353"/>
              <a:gd name="T112" fmla="*/ 577 w 3360"/>
              <a:gd name="T113" fmla="*/ 229 h 3353"/>
              <a:gd name="T114" fmla="*/ 792 w 3360"/>
              <a:gd name="T115" fmla="*/ 102 h 3353"/>
              <a:gd name="T116" fmla="*/ 1079 w 3360"/>
              <a:gd name="T117" fmla="*/ 113 h 3353"/>
              <a:gd name="T118" fmla="*/ 1712 w 3360"/>
              <a:gd name="T119" fmla="*/ 0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60" h="3353">
                <a:moveTo>
                  <a:pt x="2634" y="655"/>
                </a:moveTo>
                <a:lnTo>
                  <a:pt x="2647" y="751"/>
                </a:lnTo>
                <a:lnTo>
                  <a:pt x="2655" y="848"/>
                </a:lnTo>
                <a:lnTo>
                  <a:pt x="2658" y="948"/>
                </a:lnTo>
                <a:lnTo>
                  <a:pt x="2656" y="1048"/>
                </a:lnTo>
                <a:lnTo>
                  <a:pt x="2649" y="1149"/>
                </a:lnTo>
                <a:lnTo>
                  <a:pt x="2637" y="1250"/>
                </a:lnTo>
                <a:lnTo>
                  <a:pt x="2620" y="1353"/>
                </a:lnTo>
                <a:lnTo>
                  <a:pt x="2647" y="1384"/>
                </a:lnTo>
                <a:lnTo>
                  <a:pt x="2671" y="1417"/>
                </a:lnTo>
                <a:lnTo>
                  <a:pt x="2689" y="1453"/>
                </a:lnTo>
                <a:lnTo>
                  <a:pt x="2702" y="1491"/>
                </a:lnTo>
                <a:lnTo>
                  <a:pt x="2711" y="1530"/>
                </a:lnTo>
                <a:lnTo>
                  <a:pt x="2715" y="1570"/>
                </a:lnTo>
                <a:lnTo>
                  <a:pt x="2714" y="1611"/>
                </a:lnTo>
                <a:lnTo>
                  <a:pt x="2707" y="1652"/>
                </a:lnTo>
                <a:lnTo>
                  <a:pt x="2695" y="1691"/>
                </a:lnTo>
                <a:lnTo>
                  <a:pt x="2678" y="1731"/>
                </a:lnTo>
                <a:lnTo>
                  <a:pt x="2657" y="1764"/>
                </a:lnTo>
                <a:lnTo>
                  <a:pt x="2634" y="1792"/>
                </a:lnTo>
                <a:lnTo>
                  <a:pt x="2608" y="1819"/>
                </a:lnTo>
                <a:lnTo>
                  <a:pt x="2579" y="1841"/>
                </a:lnTo>
                <a:lnTo>
                  <a:pt x="2549" y="1860"/>
                </a:lnTo>
                <a:lnTo>
                  <a:pt x="2516" y="1876"/>
                </a:lnTo>
                <a:lnTo>
                  <a:pt x="2481" y="1887"/>
                </a:lnTo>
                <a:lnTo>
                  <a:pt x="2447" y="1894"/>
                </a:lnTo>
                <a:lnTo>
                  <a:pt x="2410" y="1972"/>
                </a:lnTo>
                <a:lnTo>
                  <a:pt x="2370" y="2050"/>
                </a:lnTo>
                <a:lnTo>
                  <a:pt x="2311" y="2154"/>
                </a:lnTo>
                <a:lnTo>
                  <a:pt x="2248" y="2253"/>
                </a:lnTo>
                <a:lnTo>
                  <a:pt x="2182" y="2349"/>
                </a:lnTo>
                <a:lnTo>
                  <a:pt x="2112" y="2441"/>
                </a:lnTo>
                <a:lnTo>
                  <a:pt x="2038" y="2528"/>
                </a:lnTo>
                <a:lnTo>
                  <a:pt x="1961" y="2610"/>
                </a:lnTo>
                <a:lnTo>
                  <a:pt x="1882" y="2688"/>
                </a:lnTo>
                <a:lnTo>
                  <a:pt x="1799" y="2760"/>
                </a:lnTo>
                <a:lnTo>
                  <a:pt x="1715" y="2828"/>
                </a:lnTo>
                <a:lnTo>
                  <a:pt x="1627" y="2890"/>
                </a:lnTo>
                <a:lnTo>
                  <a:pt x="1538" y="2946"/>
                </a:lnTo>
                <a:lnTo>
                  <a:pt x="1447" y="2997"/>
                </a:lnTo>
                <a:lnTo>
                  <a:pt x="1354" y="3042"/>
                </a:lnTo>
                <a:lnTo>
                  <a:pt x="1445" y="3061"/>
                </a:lnTo>
                <a:lnTo>
                  <a:pt x="1537" y="3073"/>
                </a:lnTo>
                <a:lnTo>
                  <a:pt x="1629" y="3079"/>
                </a:lnTo>
                <a:lnTo>
                  <a:pt x="1721" y="3078"/>
                </a:lnTo>
                <a:lnTo>
                  <a:pt x="1812" y="3073"/>
                </a:lnTo>
                <a:lnTo>
                  <a:pt x="1902" y="3061"/>
                </a:lnTo>
                <a:lnTo>
                  <a:pt x="1992" y="3043"/>
                </a:lnTo>
                <a:lnTo>
                  <a:pt x="2080" y="3020"/>
                </a:lnTo>
                <a:lnTo>
                  <a:pt x="2167" y="2991"/>
                </a:lnTo>
                <a:lnTo>
                  <a:pt x="2251" y="2957"/>
                </a:lnTo>
                <a:lnTo>
                  <a:pt x="2252" y="2917"/>
                </a:lnTo>
                <a:lnTo>
                  <a:pt x="2258" y="2879"/>
                </a:lnTo>
                <a:lnTo>
                  <a:pt x="2270" y="2840"/>
                </a:lnTo>
                <a:lnTo>
                  <a:pt x="2287" y="2802"/>
                </a:lnTo>
                <a:lnTo>
                  <a:pt x="2308" y="2769"/>
                </a:lnTo>
                <a:lnTo>
                  <a:pt x="2332" y="2739"/>
                </a:lnTo>
                <a:lnTo>
                  <a:pt x="2359" y="2713"/>
                </a:lnTo>
                <a:lnTo>
                  <a:pt x="2390" y="2690"/>
                </a:lnTo>
                <a:lnTo>
                  <a:pt x="2422" y="2672"/>
                </a:lnTo>
                <a:lnTo>
                  <a:pt x="2456" y="2658"/>
                </a:lnTo>
                <a:lnTo>
                  <a:pt x="2491" y="2647"/>
                </a:lnTo>
                <a:lnTo>
                  <a:pt x="2528" y="2641"/>
                </a:lnTo>
                <a:lnTo>
                  <a:pt x="2566" y="2640"/>
                </a:lnTo>
                <a:lnTo>
                  <a:pt x="2603" y="2643"/>
                </a:lnTo>
                <a:lnTo>
                  <a:pt x="2640" y="2651"/>
                </a:lnTo>
                <a:lnTo>
                  <a:pt x="2677" y="2664"/>
                </a:lnTo>
                <a:lnTo>
                  <a:pt x="2732" y="2607"/>
                </a:lnTo>
                <a:lnTo>
                  <a:pt x="2783" y="2546"/>
                </a:lnTo>
                <a:lnTo>
                  <a:pt x="2831" y="2481"/>
                </a:lnTo>
                <a:lnTo>
                  <a:pt x="2874" y="2413"/>
                </a:lnTo>
                <a:lnTo>
                  <a:pt x="2915" y="2343"/>
                </a:lnTo>
                <a:lnTo>
                  <a:pt x="2956" y="2260"/>
                </a:lnTo>
                <a:lnTo>
                  <a:pt x="2990" y="2177"/>
                </a:lnTo>
                <a:lnTo>
                  <a:pt x="3019" y="2092"/>
                </a:lnTo>
                <a:lnTo>
                  <a:pt x="3042" y="2007"/>
                </a:lnTo>
                <a:lnTo>
                  <a:pt x="3060" y="1920"/>
                </a:lnTo>
                <a:lnTo>
                  <a:pt x="3072" y="1834"/>
                </a:lnTo>
                <a:lnTo>
                  <a:pt x="3078" y="1747"/>
                </a:lnTo>
                <a:lnTo>
                  <a:pt x="3079" y="1660"/>
                </a:lnTo>
                <a:lnTo>
                  <a:pt x="3075" y="1573"/>
                </a:lnTo>
                <a:lnTo>
                  <a:pt x="3066" y="1488"/>
                </a:lnTo>
                <a:lnTo>
                  <a:pt x="3050" y="1402"/>
                </a:lnTo>
                <a:lnTo>
                  <a:pt x="3030" y="1319"/>
                </a:lnTo>
                <a:lnTo>
                  <a:pt x="3006" y="1235"/>
                </a:lnTo>
                <a:lnTo>
                  <a:pt x="2976" y="1155"/>
                </a:lnTo>
                <a:lnTo>
                  <a:pt x="2941" y="1075"/>
                </a:lnTo>
                <a:lnTo>
                  <a:pt x="2902" y="999"/>
                </a:lnTo>
                <a:lnTo>
                  <a:pt x="2857" y="924"/>
                </a:lnTo>
                <a:lnTo>
                  <a:pt x="2808" y="852"/>
                </a:lnTo>
                <a:lnTo>
                  <a:pt x="2754" y="783"/>
                </a:lnTo>
                <a:lnTo>
                  <a:pt x="2696" y="717"/>
                </a:lnTo>
                <a:lnTo>
                  <a:pt x="2634" y="655"/>
                </a:lnTo>
                <a:close/>
                <a:moveTo>
                  <a:pt x="2310" y="504"/>
                </a:moveTo>
                <a:lnTo>
                  <a:pt x="2227" y="532"/>
                </a:lnTo>
                <a:lnTo>
                  <a:pt x="2144" y="564"/>
                </a:lnTo>
                <a:lnTo>
                  <a:pt x="2063" y="603"/>
                </a:lnTo>
                <a:lnTo>
                  <a:pt x="1981" y="647"/>
                </a:lnTo>
                <a:lnTo>
                  <a:pt x="1902" y="697"/>
                </a:lnTo>
                <a:lnTo>
                  <a:pt x="1825" y="752"/>
                </a:lnTo>
                <a:lnTo>
                  <a:pt x="1748" y="811"/>
                </a:lnTo>
                <a:lnTo>
                  <a:pt x="1675" y="876"/>
                </a:lnTo>
                <a:lnTo>
                  <a:pt x="1604" y="945"/>
                </a:lnTo>
                <a:lnTo>
                  <a:pt x="1534" y="1018"/>
                </a:lnTo>
                <a:lnTo>
                  <a:pt x="1468" y="1096"/>
                </a:lnTo>
                <a:lnTo>
                  <a:pt x="1405" y="1177"/>
                </a:lnTo>
                <a:lnTo>
                  <a:pt x="1346" y="1262"/>
                </a:lnTo>
                <a:lnTo>
                  <a:pt x="1290" y="1351"/>
                </a:lnTo>
                <a:lnTo>
                  <a:pt x="1237" y="1443"/>
                </a:lnTo>
                <a:lnTo>
                  <a:pt x="1237" y="1443"/>
                </a:lnTo>
                <a:lnTo>
                  <a:pt x="1196" y="1524"/>
                </a:lnTo>
                <a:lnTo>
                  <a:pt x="1159" y="1606"/>
                </a:lnTo>
                <a:lnTo>
                  <a:pt x="1187" y="1636"/>
                </a:lnTo>
                <a:lnTo>
                  <a:pt x="1212" y="1670"/>
                </a:lnTo>
                <a:lnTo>
                  <a:pt x="1231" y="1707"/>
                </a:lnTo>
                <a:lnTo>
                  <a:pt x="1246" y="1745"/>
                </a:lnTo>
                <a:lnTo>
                  <a:pt x="1255" y="1785"/>
                </a:lnTo>
                <a:lnTo>
                  <a:pt x="1261" y="1826"/>
                </a:lnTo>
                <a:lnTo>
                  <a:pt x="1259" y="1867"/>
                </a:lnTo>
                <a:lnTo>
                  <a:pt x="1252" y="1908"/>
                </a:lnTo>
                <a:lnTo>
                  <a:pt x="1241" y="1949"/>
                </a:lnTo>
                <a:lnTo>
                  <a:pt x="1223" y="1989"/>
                </a:lnTo>
                <a:lnTo>
                  <a:pt x="1200" y="2024"/>
                </a:lnTo>
                <a:lnTo>
                  <a:pt x="1174" y="2057"/>
                </a:lnTo>
                <a:lnTo>
                  <a:pt x="1145" y="2084"/>
                </a:lnTo>
                <a:lnTo>
                  <a:pt x="1113" y="2108"/>
                </a:lnTo>
                <a:lnTo>
                  <a:pt x="1078" y="2126"/>
                </a:lnTo>
                <a:lnTo>
                  <a:pt x="1042" y="2141"/>
                </a:lnTo>
                <a:lnTo>
                  <a:pt x="1003" y="2151"/>
                </a:lnTo>
                <a:lnTo>
                  <a:pt x="992" y="2244"/>
                </a:lnTo>
                <a:lnTo>
                  <a:pt x="986" y="2337"/>
                </a:lnTo>
                <a:lnTo>
                  <a:pt x="985" y="2427"/>
                </a:lnTo>
                <a:lnTo>
                  <a:pt x="988" y="2517"/>
                </a:lnTo>
                <a:lnTo>
                  <a:pt x="996" y="2606"/>
                </a:lnTo>
                <a:lnTo>
                  <a:pt x="1009" y="2691"/>
                </a:lnTo>
                <a:lnTo>
                  <a:pt x="1026" y="2775"/>
                </a:lnTo>
                <a:lnTo>
                  <a:pt x="1050" y="2856"/>
                </a:lnTo>
                <a:lnTo>
                  <a:pt x="1133" y="2829"/>
                </a:lnTo>
                <a:lnTo>
                  <a:pt x="1216" y="2796"/>
                </a:lnTo>
                <a:lnTo>
                  <a:pt x="1297" y="2757"/>
                </a:lnTo>
                <a:lnTo>
                  <a:pt x="1379" y="2714"/>
                </a:lnTo>
                <a:lnTo>
                  <a:pt x="1458" y="2664"/>
                </a:lnTo>
                <a:lnTo>
                  <a:pt x="1535" y="2609"/>
                </a:lnTo>
                <a:lnTo>
                  <a:pt x="1612" y="2550"/>
                </a:lnTo>
                <a:lnTo>
                  <a:pt x="1685" y="2484"/>
                </a:lnTo>
                <a:lnTo>
                  <a:pt x="1756" y="2416"/>
                </a:lnTo>
                <a:lnTo>
                  <a:pt x="1826" y="2343"/>
                </a:lnTo>
                <a:lnTo>
                  <a:pt x="1892" y="2265"/>
                </a:lnTo>
                <a:lnTo>
                  <a:pt x="1955" y="2183"/>
                </a:lnTo>
                <a:lnTo>
                  <a:pt x="2014" y="2099"/>
                </a:lnTo>
                <a:lnTo>
                  <a:pt x="2070" y="2010"/>
                </a:lnTo>
                <a:lnTo>
                  <a:pt x="2123" y="1917"/>
                </a:lnTo>
                <a:lnTo>
                  <a:pt x="2150" y="1863"/>
                </a:lnTo>
                <a:lnTo>
                  <a:pt x="2177" y="1808"/>
                </a:lnTo>
                <a:lnTo>
                  <a:pt x="2149" y="1778"/>
                </a:lnTo>
                <a:lnTo>
                  <a:pt x="2126" y="1744"/>
                </a:lnTo>
                <a:lnTo>
                  <a:pt x="2107" y="1709"/>
                </a:lnTo>
                <a:lnTo>
                  <a:pt x="2093" y="1671"/>
                </a:lnTo>
                <a:lnTo>
                  <a:pt x="2084" y="1631"/>
                </a:lnTo>
                <a:lnTo>
                  <a:pt x="2080" y="1591"/>
                </a:lnTo>
                <a:lnTo>
                  <a:pt x="2081" y="1550"/>
                </a:lnTo>
                <a:lnTo>
                  <a:pt x="2088" y="1509"/>
                </a:lnTo>
                <a:lnTo>
                  <a:pt x="2099" y="1469"/>
                </a:lnTo>
                <a:lnTo>
                  <a:pt x="2118" y="1431"/>
                </a:lnTo>
                <a:lnTo>
                  <a:pt x="2137" y="1398"/>
                </a:lnTo>
                <a:lnTo>
                  <a:pt x="2161" y="1369"/>
                </a:lnTo>
                <a:lnTo>
                  <a:pt x="2187" y="1342"/>
                </a:lnTo>
                <a:lnTo>
                  <a:pt x="2216" y="1320"/>
                </a:lnTo>
                <a:lnTo>
                  <a:pt x="2246" y="1301"/>
                </a:lnTo>
                <a:lnTo>
                  <a:pt x="2279" y="1286"/>
                </a:lnTo>
                <a:lnTo>
                  <a:pt x="2313" y="1275"/>
                </a:lnTo>
                <a:lnTo>
                  <a:pt x="2348" y="1267"/>
                </a:lnTo>
                <a:lnTo>
                  <a:pt x="2361" y="1177"/>
                </a:lnTo>
                <a:lnTo>
                  <a:pt x="2370" y="1089"/>
                </a:lnTo>
                <a:lnTo>
                  <a:pt x="2375" y="1000"/>
                </a:lnTo>
                <a:lnTo>
                  <a:pt x="2375" y="913"/>
                </a:lnTo>
                <a:lnTo>
                  <a:pt x="2371" y="828"/>
                </a:lnTo>
                <a:lnTo>
                  <a:pt x="2363" y="743"/>
                </a:lnTo>
                <a:lnTo>
                  <a:pt x="2350" y="662"/>
                </a:lnTo>
                <a:lnTo>
                  <a:pt x="2333" y="582"/>
                </a:lnTo>
                <a:lnTo>
                  <a:pt x="2310" y="504"/>
                </a:lnTo>
                <a:close/>
                <a:moveTo>
                  <a:pt x="1650" y="281"/>
                </a:moveTo>
                <a:lnTo>
                  <a:pt x="1562" y="286"/>
                </a:lnTo>
                <a:lnTo>
                  <a:pt x="1474" y="296"/>
                </a:lnTo>
                <a:lnTo>
                  <a:pt x="1388" y="313"/>
                </a:lnTo>
                <a:lnTo>
                  <a:pt x="1302" y="334"/>
                </a:lnTo>
                <a:lnTo>
                  <a:pt x="1218" y="361"/>
                </a:lnTo>
                <a:lnTo>
                  <a:pt x="1135" y="392"/>
                </a:lnTo>
                <a:lnTo>
                  <a:pt x="1135" y="433"/>
                </a:lnTo>
                <a:lnTo>
                  <a:pt x="1129" y="474"/>
                </a:lnTo>
                <a:lnTo>
                  <a:pt x="1117" y="514"/>
                </a:lnTo>
                <a:lnTo>
                  <a:pt x="1100" y="553"/>
                </a:lnTo>
                <a:lnTo>
                  <a:pt x="1078" y="588"/>
                </a:lnTo>
                <a:lnTo>
                  <a:pt x="1053" y="618"/>
                </a:lnTo>
                <a:lnTo>
                  <a:pt x="1024" y="646"/>
                </a:lnTo>
                <a:lnTo>
                  <a:pt x="993" y="668"/>
                </a:lnTo>
                <a:lnTo>
                  <a:pt x="959" y="686"/>
                </a:lnTo>
                <a:lnTo>
                  <a:pt x="923" y="701"/>
                </a:lnTo>
                <a:lnTo>
                  <a:pt x="886" y="710"/>
                </a:lnTo>
                <a:lnTo>
                  <a:pt x="848" y="715"/>
                </a:lnTo>
                <a:lnTo>
                  <a:pt x="809" y="715"/>
                </a:lnTo>
                <a:lnTo>
                  <a:pt x="771" y="710"/>
                </a:lnTo>
                <a:lnTo>
                  <a:pt x="732" y="700"/>
                </a:lnTo>
                <a:lnTo>
                  <a:pt x="694" y="684"/>
                </a:lnTo>
                <a:lnTo>
                  <a:pt x="637" y="743"/>
                </a:lnTo>
                <a:lnTo>
                  <a:pt x="584" y="807"/>
                </a:lnTo>
                <a:lnTo>
                  <a:pt x="534" y="874"/>
                </a:lnTo>
                <a:lnTo>
                  <a:pt x="488" y="944"/>
                </a:lnTo>
                <a:lnTo>
                  <a:pt x="445" y="1017"/>
                </a:lnTo>
                <a:lnTo>
                  <a:pt x="404" y="1100"/>
                </a:lnTo>
                <a:lnTo>
                  <a:pt x="370" y="1183"/>
                </a:lnTo>
                <a:lnTo>
                  <a:pt x="341" y="1268"/>
                </a:lnTo>
                <a:lnTo>
                  <a:pt x="318" y="1353"/>
                </a:lnTo>
                <a:lnTo>
                  <a:pt x="300" y="1440"/>
                </a:lnTo>
                <a:lnTo>
                  <a:pt x="288" y="1526"/>
                </a:lnTo>
                <a:lnTo>
                  <a:pt x="282" y="1613"/>
                </a:lnTo>
                <a:lnTo>
                  <a:pt x="281" y="1700"/>
                </a:lnTo>
                <a:lnTo>
                  <a:pt x="285" y="1787"/>
                </a:lnTo>
                <a:lnTo>
                  <a:pt x="294" y="1873"/>
                </a:lnTo>
                <a:lnTo>
                  <a:pt x="310" y="1958"/>
                </a:lnTo>
                <a:lnTo>
                  <a:pt x="330" y="2042"/>
                </a:lnTo>
                <a:lnTo>
                  <a:pt x="354" y="2125"/>
                </a:lnTo>
                <a:lnTo>
                  <a:pt x="384" y="2206"/>
                </a:lnTo>
                <a:lnTo>
                  <a:pt x="419" y="2285"/>
                </a:lnTo>
                <a:lnTo>
                  <a:pt x="458" y="2362"/>
                </a:lnTo>
                <a:lnTo>
                  <a:pt x="503" y="2437"/>
                </a:lnTo>
                <a:lnTo>
                  <a:pt x="552" y="2508"/>
                </a:lnTo>
                <a:lnTo>
                  <a:pt x="606" y="2577"/>
                </a:lnTo>
                <a:lnTo>
                  <a:pt x="664" y="2643"/>
                </a:lnTo>
                <a:lnTo>
                  <a:pt x="726" y="2705"/>
                </a:lnTo>
                <a:lnTo>
                  <a:pt x="713" y="2604"/>
                </a:lnTo>
                <a:lnTo>
                  <a:pt x="705" y="2501"/>
                </a:lnTo>
                <a:lnTo>
                  <a:pt x="702" y="2395"/>
                </a:lnTo>
                <a:lnTo>
                  <a:pt x="706" y="2289"/>
                </a:lnTo>
                <a:lnTo>
                  <a:pt x="715" y="2182"/>
                </a:lnTo>
                <a:lnTo>
                  <a:pt x="729" y="2073"/>
                </a:lnTo>
                <a:lnTo>
                  <a:pt x="703" y="2046"/>
                </a:lnTo>
                <a:lnTo>
                  <a:pt x="679" y="2016"/>
                </a:lnTo>
                <a:lnTo>
                  <a:pt x="660" y="1984"/>
                </a:lnTo>
                <a:lnTo>
                  <a:pt x="645" y="1949"/>
                </a:lnTo>
                <a:lnTo>
                  <a:pt x="634" y="1913"/>
                </a:lnTo>
                <a:lnTo>
                  <a:pt x="627" y="1876"/>
                </a:lnTo>
                <a:lnTo>
                  <a:pt x="625" y="1838"/>
                </a:lnTo>
                <a:lnTo>
                  <a:pt x="627" y="1800"/>
                </a:lnTo>
                <a:lnTo>
                  <a:pt x="634" y="1763"/>
                </a:lnTo>
                <a:lnTo>
                  <a:pt x="646" y="1725"/>
                </a:lnTo>
                <a:lnTo>
                  <a:pt x="663" y="1688"/>
                </a:lnTo>
                <a:lnTo>
                  <a:pt x="682" y="1657"/>
                </a:lnTo>
                <a:lnTo>
                  <a:pt x="705" y="1628"/>
                </a:lnTo>
                <a:lnTo>
                  <a:pt x="730" y="1603"/>
                </a:lnTo>
                <a:lnTo>
                  <a:pt x="759" y="1580"/>
                </a:lnTo>
                <a:lnTo>
                  <a:pt x="788" y="1562"/>
                </a:lnTo>
                <a:lnTo>
                  <a:pt x="820" y="1546"/>
                </a:lnTo>
                <a:lnTo>
                  <a:pt x="852" y="1535"/>
                </a:lnTo>
                <a:lnTo>
                  <a:pt x="887" y="1526"/>
                </a:lnTo>
                <a:lnTo>
                  <a:pt x="936" y="1417"/>
                </a:lnTo>
                <a:lnTo>
                  <a:pt x="990" y="1311"/>
                </a:lnTo>
                <a:lnTo>
                  <a:pt x="990" y="1311"/>
                </a:lnTo>
                <a:lnTo>
                  <a:pt x="1049" y="1207"/>
                </a:lnTo>
                <a:lnTo>
                  <a:pt x="1112" y="1107"/>
                </a:lnTo>
                <a:lnTo>
                  <a:pt x="1178" y="1011"/>
                </a:lnTo>
                <a:lnTo>
                  <a:pt x="1248" y="920"/>
                </a:lnTo>
                <a:lnTo>
                  <a:pt x="1322" y="832"/>
                </a:lnTo>
                <a:lnTo>
                  <a:pt x="1399" y="751"/>
                </a:lnTo>
                <a:lnTo>
                  <a:pt x="1478" y="673"/>
                </a:lnTo>
                <a:lnTo>
                  <a:pt x="1561" y="600"/>
                </a:lnTo>
                <a:lnTo>
                  <a:pt x="1645" y="533"/>
                </a:lnTo>
                <a:lnTo>
                  <a:pt x="1733" y="471"/>
                </a:lnTo>
                <a:lnTo>
                  <a:pt x="1822" y="415"/>
                </a:lnTo>
                <a:lnTo>
                  <a:pt x="1913" y="364"/>
                </a:lnTo>
                <a:lnTo>
                  <a:pt x="2006" y="318"/>
                </a:lnTo>
                <a:lnTo>
                  <a:pt x="1917" y="300"/>
                </a:lnTo>
                <a:lnTo>
                  <a:pt x="1829" y="288"/>
                </a:lnTo>
                <a:lnTo>
                  <a:pt x="1740" y="282"/>
                </a:lnTo>
                <a:lnTo>
                  <a:pt x="1650" y="281"/>
                </a:lnTo>
                <a:close/>
                <a:moveTo>
                  <a:pt x="1712" y="0"/>
                </a:moveTo>
                <a:lnTo>
                  <a:pt x="1804" y="4"/>
                </a:lnTo>
                <a:lnTo>
                  <a:pt x="1897" y="13"/>
                </a:lnTo>
                <a:lnTo>
                  <a:pt x="1990" y="28"/>
                </a:lnTo>
                <a:lnTo>
                  <a:pt x="2082" y="47"/>
                </a:lnTo>
                <a:lnTo>
                  <a:pt x="2173" y="72"/>
                </a:lnTo>
                <a:lnTo>
                  <a:pt x="2263" y="103"/>
                </a:lnTo>
                <a:lnTo>
                  <a:pt x="2353" y="139"/>
                </a:lnTo>
                <a:lnTo>
                  <a:pt x="2442" y="180"/>
                </a:lnTo>
                <a:lnTo>
                  <a:pt x="2454" y="186"/>
                </a:lnTo>
                <a:lnTo>
                  <a:pt x="2497" y="209"/>
                </a:lnTo>
                <a:lnTo>
                  <a:pt x="2508" y="216"/>
                </a:lnTo>
                <a:lnTo>
                  <a:pt x="2590" y="266"/>
                </a:lnTo>
                <a:lnTo>
                  <a:pt x="2670" y="320"/>
                </a:lnTo>
                <a:lnTo>
                  <a:pt x="2744" y="378"/>
                </a:lnTo>
                <a:lnTo>
                  <a:pt x="2815" y="439"/>
                </a:lnTo>
                <a:lnTo>
                  <a:pt x="2882" y="504"/>
                </a:lnTo>
                <a:lnTo>
                  <a:pt x="2945" y="573"/>
                </a:lnTo>
                <a:lnTo>
                  <a:pt x="3004" y="645"/>
                </a:lnTo>
                <a:lnTo>
                  <a:pt x="3058" y="719"/>
                </a:lnTo>
                <a:lnTo>
                  <a:pt x="3109" y="796"/>
                </a:lnTo>
                <a:lnTo>
                  <a:pt x="3154" y="876"/>
                </a:lnTo>
                <a:lnTo>
                  <a:pt x="3195" y="957"/>
                </a:lnTo>
                <a:lnTo>
                  <a:pt x="3232" y="1041"/>
                </a:lnTo>
                <a:lnTo>
                  <a:pt x="3264" y="1126"/>
                </a:lnTo>
                <a:lnTo>
                  <a:pt x="3293" y="1213"/>
                </a:lnTo>
                <a:lnTo>
                  <a:pt x="3315" y="1301"/>
                </a:lnTo>
                <a:lnTo>
                  <a:pt x="3334" y="1391"/>
                </a:lnTo>
                <a:lnTo>
                  <a:pt x="3348" y="1481"/>
                </a:lnTo>
                <a:lnTo>
                  <a:pt x="3356" y="1572"/>
                </a:lnTo>
                <a:lnTo>
                  <a:pt x="3360" y="1664"/>
                </a:lnTo>
                <a:lnTo>
                  <a:pt x="3359" y="1755"/>
                </a:lnTo>
                <a:lnTo>
                  <a:pt x="3353" y="1847"/>
                </a:lnTo>
                <a:lnTo>
                  <a:pt x="3341" y="1940"/>
                </a:lnTo>
                <a:lnTo>
                  <a:pt x="3324" y="2030"/>
                </a:lnTo>
                <a:lnTo>
                  <a:pt x="3303" y="2122"/>
                </a:lnTo>
                <a:lnTo>
                  <a:pt x="3277" y="2212"/>
                </a:lnTo>
                <a:lnTo>
                  <a:pt x="3244" y="2301"/>
                </a:lnTo>
                <a:lnTo>
                  <a:pt x="3206" y="2389"/>
                </a:lnTo>
                <a:lnTo>
                  <a:pt x="3162" y="2475"/>
                </a:lnTo>
                <a:lnTo>
                  <a:pt x="3120" y="2551"/>
                </a:lnTo>
                <a:lnTo>
                  <a:pt x="3074" y="2622"/>
                </a:lnTo>
                <a:lnTo>
                  <a:pt x="3024" y="2691"/>
                </a:lnTo>
                <a:lnTo>
                  <a:pt x="2972" y="2756"/>
                </a:lnTo>
                <a:lnTo>
                  <a:pt x="2916" y="2819"/>
                </a:lnTo>
                <a:lnTo>
                  <a:pt x="2858" y="2879"/>
                </a:lnTo>
                <a:lnTo>
                  <a:pt x="2864" y="2914"/>
                </a:lnTo>
                <a:lnTo>
                  <a:pt x="2866" y="2951"/>
                </a:lnTo>
                <a:lnTo>
                  <a:pt x="2863" y="2986"/>
                </a:lnTo>
                <a:lnTo>
                  <a:pt x="2857" y="3023"/>
                </a:lnTo>
                <a:lnTo>
                  <a:pt x="2846" y="3059"/>
                </a:lnTo>
                <a:lnTo>
                  <a:pt x="2830" y="3093"/>
                </a:lnTo>
                <a:lnTo>
                  <a:pt x="2809" y="3126"/>
                </a:lnTo>
                <a:lnTo>
                  <a:pt x="2786" y="3155"/>
                </a:lnTo>
                <a:lnTo>
                  <a:pt x="2758" y="3181"/>
                </a:lnTo>
                <a:lnTo>
                  <a:pt x="2730" y="3203"/>
                </a:lnTo>
                <a:lnTo>
                  <a:pt x="2698" y="3222"/>
                </a:lnTo>
                <a:lnTo>
                  <a:pt x="2665" y="3237"/>
                </a:lnTo>
                <a:lnTo>
                  <a:pt x="2630" y="3247"/>
                </a:lnTo>
                <a:lnTo>
                  <a:pt x="2594" y="3253"/>
                </a:lnTo>
                <a:lnTo>
                  <a:pt x="2558" y="3255"/>
                </a:lnTo>
                <a:lnTo>
                  <a:pt x="2521" y="3253"/>
                </a:lnTo>
                <a:lnTo>
                  <a:pt x="2484" y="3246"/>
                </a:lnTo>
                <a:lnTo>
                  <a:pt x="2448" y="3235"/>
                </a:lnTo>
                <a:lnTo>
                  <a:pt x="2413" y="3219"/>
                </a:lnTo>
                <a:lnTo>
                  <a:pt x="2386" y="3202"/>
                </a:lnTo>
                <a:lnTo>
                  <a:pt x="2301" y="3239"/>
                </a:lnTo>
                <a:lnTo>
                  <a:pt x="2215" y="3271"/>
                </a:lnTo>
                <a:lnTo>
                  <a:pt x="2127" y="3298"/>
                </a:lnTo>
                <a:lnTo>
                  <a:pt x="2038" y="3320"/>
                </a:lnTo>
                <a:lnTo>
                  <a:pt x="1948" y="3338"/>
                </a:lnTo>
                <a:lnTo>
                  <a:pt x="1856" y="3350"/>
                </a:lnTo>
                <a:lnTo>
                  <a:pt x="1822" y="3353"/>
                </a:lnTo>
                <a:lnTo>
                  <a:pt x="1523" y="3353"/>
                </a:lnTo>
                <a:lnTo>
                  <a:pt x="1480" y="3349"/>
                </a:lnTo>
                <a:lnTo>
                  <a:pt x="1385" y="3336"/>
                </a:lnTo>
                <a:lnTo>
                  <a:pt x="1290" y="3316"/>
                </a:lnTo>
                <a:lnTo>
                  <a:pt x="1195" y="3291"/>
                </a:lnTo>
                <a:lnTo>
                  <a:pt x="1102" y="3259"/>
                </a:lnTo>
                <a:lnTo>
                  <a:pt x="1009" y="3223"/>
                </a:lnTo>
                <a:lnTo>
                  <a:pt x="918" y="3180"/>
                </a:lnTo>
                <a:lnTo>
                  <a:pt x="906" y="3174"/>
                </a:lnTo>
                <a:lnTo>
                  <a:pt x="863" y="3151"/>
                </a:lnTo>
                <a:lnTo>
                  <a:pt x="852" y="3144"/>
                </a:lnTo>
                <a:lnTo>
                  <a:pt x="770" y="3094"/>
                </a:lnTo>
                <a:lnTo>
                  <a:pt x="690" y="3040"/>
                </a:lnTo>
                <a:lnTo>
                  <a:pt x="616" y="2982"/>
                </a:lnTo>
                <a:lnTo>
                  <a:pt x="545" y="2921"/>
                </a:lnTo>
                <a:lnTo>
                  <a:pt x="478" y="2856"/>
                </a:lnTo>
                <a:lnTo>
                  <a:pt x="415" y="2787"/>
                </a:lnTo>
                <a:lnTo>
                  <a:pt x="356" y="2716"/>
                </a:lnTo>
                <a:lnTo>
                  <a:pt x="302" y="2641"/>
                </a:lnTo>
                <a:lnTo>
                  <a:pt x="251" y="2564"/>
                </a:lnTo>
                <a:lnTo>
                  <a:pt x="206" y="2486"/>
                </a:lnTo>
                <a:lnTo>
                  <a:pt x="165" y="2403"/>
                </a:lnTo>
                <a:lnTo>
                  <a:pt x="128" y="2320"/>
                </a:lnTo>
                <a:lnTo>
                  <a:pt x="96" y="2234"/>
                </a:lnTo>
                <a:lnTo>
                  <a:pt x="67" y="2147"/>
                </a:lnTo>
                <a:lnTo>
                  <a:pt x="45" y="2059"/>
                </a:lnTo>
                <a:lnTo>
                  <a:pt x="26" y="1969"/>
                </a:lnTo>
                <a:lnTo>
                  <a:pt x="12" y="1880"/>
                </a:lnTo>
                <a:lnTo>
                  <a:pt x="4" y="1788"/>
                </a:lnTo>
                <a:lnTo>
                  <a:pt x="0" y="1696"/>
                </a:lnTo>
                <a:lnTo>
                  <a:pt x="1" y="1605"/>
                </a:lnTo>
                <a:lnTo>
                  <a:pt x="7" y="1513"/>
                </a:lnTo>
                <a:lnTo>
                  <a:pt x="19" y="1420"/>
                </a:lnTo>
                <a:lnTo>
                  <a:pt x="36" y="1330"/>
                </a:lnTo>
                <a:lnTo>
                  <a:pt x="57" y="1238"/>
                </a:lnTo>
                <a:lnTo>
                  <a:pt x="83" y="1149"/>
                </a:lnTo>
                <a:lnTo>
                  <a:pt x="116" y="1059"/>
                </a:lnTo>
                <a:lnTo>
                  <a:pt x="154" y="971"/>
                </a:lnTo>
                <a:lnTo>
                  <a:pt x="198" y="885"/>
                </a:lnTo>
                <a:lnTo>
                  <a:pt x="242" y="806"/>
                </a:lnTo>
                <a:lnTo>
                  <a:pt x="292" y="729"/>
                </a:lnTo>
                <a:lnTo>
                  <a:pt x="345" y="656"/>
                </a:lnTo>
                <a:lnTo>
                  <a:pt x="402" y="587"/>
                </a:lnTo>
                <a:lnTo>
                  <a:pt x="462" y="521"/>
                </a:lnTo>
                <a:lnTo>
                  <a:pt x="525" y="459"/>
                </a:lnTo>
                <a:lnTo>
                  <a:pt x="521" y="420"/>
                </a:lnTo>
                <a:lnTo>
                  <a:pt x="521" y="380"/>
                </a:lnTo>
                <a:lnTo>
                  <a:pt x="528" y="340"/>
                </a:lnTo>
                <a:lnTo>
                  <a:pt x="540" y="300"/>
                </a:lnTo>
                <a:lnTo>
                  <a:pt x="557" y="262"/>
                </a:lnTo>
                <a:lnTo>
                  <a:pt x="577" y="229"/>
                </a:lnTo>
                <a:lnTo>
                  <a:pt x="601" y="200"/>
                </a:lnTo>
                <a:lnTo>
                  <a:pt x="628" y="174"/>
                </a:lnTo>
                <a:lnTo>
                  <a:pt x="657" y="152"/>
                </a:lnTo>
                <a:lnTo>
                  <a:pt x="688" y="134"/>
                </a:lnTo>
                <a:lnTo>
                  <a:pt x="722" y="118"/>
                </a:lnTo>
                <a:lnTo>
                  <a:pt x="757" y="108"/>
                </a:lnTo>
                <a:lnTo>
                  <a:pt x="792" y="102"/>
                </a:lnTo>
                <a:lnTo>
                  <a:pt x="829" y="100"/>
                </a:lnTo>
                <a:lnTo>
                  <a:pt x="865" y="102"/>
                </a:lnTo>
                <a:lnTo>
                  <a:pt x="902" y="109"/>
                </a:lnTo>
                <a:lnTo>
                  <a:pt x="939" y="120"/>
                </a:lnTo>
                <a:lnTo>
                  <a:pt x="973" y="137"/>
                </a:lnTo>
                <a:lnTo>
                  <a:pt x="994" y="149"/>
                </a:lnTo>
                <a:lnTo>
                  <a:pt x="1079" y="113"/>
                </a:lnTo>
                <a:lnTo>
                  <a:pt x="1166" y="83"/>
                </a:lnTo>
                <a:lnTo>
                  <a:pt x="1254" y="57"/>
                </a:lnTo>
                <a:lnTo>
                  <a:pt x="1344" y="36"/>
                </a:lnTo>
                <a:lnTo>
                  <a:pt x="1435" y="19"/>
                </a:lnTo>
                <a:lnTo>
                  <a:pt x="1526" y="8"/>
                </a:lnTo>
                <a:lnTo>
                  <a:pt x="1619" y="2"/>
                </a:lnTo>
                <a:lnTo>
                  <a:pt x="171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8" name="Group 58">
            <a:extLst>
              <a:ext uri="{FF2B5EF4-FFF2-40B4-BE49-F238E27FC236}">
                <a16:creationId xmlns:a16="http://schemas.microsoft.com/office/drawing/2014/main" id="{6331606D-212E-4589-A96E-D2E2119D6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8633" y="5882925"/>
            <a:ext cx="380024" cy="380024"/>
            <a:chOff x="1304" y="1863"/>
            <a:chExt cx="480" cy="480"/>
          </a:xfrm>
          <a:solidFill>
            <a:schemeClr val="accent1"/>
          </a:solidFill>
        </p:grpSpPr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EB7C661D-FA4F-4138-9C77-C0DAA6CF2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9" y="1863"/>
              <a:ext cx="225" cy="224"/>
            </a:xfrm>
            <a:custGeom>
              <a:avLst/>
              <a:gdLst>
                <a:gd name="T0" fmla="*/ 703 w 1575"/>
                <a:gd name="T1" fmla="*/ 493 h 1568"/>
                <a:gd name="T2" fmla="*/ 591 w 1575"/>
                <a:gd name="T3" fmla="*/ 573 h 1568"/>
                <a:gd name="T4" fmla="*/ 529 w 1575"/>
                <a:gd name="T5" fmla="*/ 705 h 1568"/>
                <a:gd name="T6" fmla="*/ 542 w 1575"/>
                <a:gd name="T7" fmla="*/ 849 h 1568"/>
                <a:gd name="T8" fmla="*/ 624 w 1575"/>
                <a:gd name="T9" fmla="*/ 969 h 1568"/>
                <a:gd name="T10" fmla="*/ 753 w 1575"/>
                <a:gd name="T11" fmla="*/ 1031 h 1568"/>
                <a:gd name="T12" fmla="*/ 902 w 1575"/>
                <a:gd name="T13" fmla="*/ 1018 h 1568"/>
                <a:gd name="T14" fmla="*/ 1024 w 1575"/>
                <a:gd name="T15" fmla="*/ 928 h 1568"/>
                <a:gd name="T16" fmla="*/ 1081 w 1575"/>
                <a:gd name="T17" fmla="*/ 790 h 1568"/>
                <a:gd name="T18" fmla="*/ 1061 w 1575"/>
                <a:gd name="T19" fmla="*/ 644 h 1568"/>
                <a:gd name="T20" fmla="*/ 963 w 1575"/>
                <a:gd name="T21" fmla="*/ 523 h 1568"/>
                <a:gd name="T22" fmla="*/ 818 w 1575"/>
                <a:gd name="T23" fmla="*/ 474 h 1568"/>
                <a:gd name="T24" fmla="*/ 566 w 1575"/>
                <a:gd name="T25" fmla="*/ 12 h 1568"/>
                <a:gd name="T26" fmla="*/ 630 w 1575"/>
                <a:gd name="T27" fmla="*/ 162 h 1568"/>
                <a:gd name="T28" fmla="*/ 677 w 1575"/>
                <a:gd name="T29" fmla="*/ 202 h 1568"/>
                <a:gd name="T30" fmla="*/ 844 w 1575"/>
                <a:gd name="T31" fmla="*/ 191 h 1568"/>
                <a:gd name="T32" fmla="*/ 1039 w 1575"/>
                <a:gd name="T33" fmla="*/ 241 h 1568"/>
                <a:gd name="T34" fmla="*/ 1100 w 1575"/>
                <a:gd name="T35" fmla="*/ 231 h 1568"/>
                <a:gd name="T36" fmla="*/ 1189 w 1575"/>
                <a:gd name="T37" fmla="*/ 97 h 1568"/>
                <a:gd name="T38" fmla="*/ 1262 w 1575"/>
                <a:gd name="T39" fmla="*/ 89 h 1568"/>
                <a:gd name="T40" fmla="*/ 1402 w 1575"/>
                <a:gd name="T41" fmla="*/ 210 h 1568"/>
                <a:gd name="T42" fmla="*/ 1433 w 1575"/>
                <a:gd name="T43" fmla="*/ 277 h 1568"/>
                <a:gd name="T44" fmla="*/ 1398 w 1575"/>
                <a:gd name="T45" fmla="*/ 344 h 1568"/>
                <a:gd name="T46" fmla="*/ 1286 w 1575"/>
                <a:gd name="T47" fmla="*/ 446 h 1568"/>
                <a:gd name="T48" fmla="*/ 1335 w 1575"/>
                <a:gd name="T49" fmla="*/ 571 h 1568"/>
                <a:gd name="T50" fmla="*/ 1364 w 1575"/>
                <a:gd name="T51" fmla="*/ 771 h 1568"/>
                <a:gd name="T52" fmla="*/ 1376 w 1575"/>
                <a:gd name="T53" fmla="*/ 865 h 1568"/>
                <a:gd name="T54" fmla="*/ 1528 w 1575"/>
                <a:gd name="T55" fmla="*/ 909 h 1568"/>
                <a:gd name="T56" fmla="*/ 1574 w 1575"/>
                <a:gd name="T57" fmla="*/ 969 h 1568"/>
                <a:gd name="T58" fmla="*/ 1524 w 1575"/>
                <a:gd name="T59" fmla="*/ 1121 h 1568"/>
                <a:gd name="T60" fmla="*/ 1449 w 1575"/>
                <a:gd name="T61" fmla="*/ 1210 h 1568"/>
                <a:gd name="T62" fmla="*/ 1366 w 1575"/>
                <a:gd name="T63" fmla="*/ 1189 h 1568"/>
                <a:gd name="T64" fmla="*/ 1245 w 1575"/>
                <a:gd name="T65" fmla="*/ 1121 h 1568"/>
                <a:gd name="T66" fmla="*/ 1141 w 1575"/>
                <a:gd name="T67" fmla="*/ 1207 h 1568"/>
                <a:gd name="T68" fmla="*/ 963 w 1575"/>
                <a:gd name="T69" fmla="*/ 1297 h 1568"/>
                <a:gd name="T70" fmla="*/ 878 w 1575"/>
                <a:gd name="T71" fmla="*/ 1338 h 1568"/>
                <a:gd name="T72" fmla="*/ 883 w 1575"/>
                <a:gd name="T73" fmla="*/ 1498 h 1568"/>
                <a:gd name="T74" fmla="*/ 842 w 1575"/>
                <a:gd name="T75" fmla="*/ 1558 h 1568"/>
                <a:gd name="T76" fmla="*/ 743 w 1575"/>
                <a:gd name="T77" fmla="*/ 1565 h 1568"/>
                <a:gd name="T78" fmla="*/ 587 w 1575"/>
                <a:gd name="T79" fmla="*/ 1528 h 1568"/>
                <a:gd name="T80" fmla="*/ 563 w 1575"/>
                <a:gd name="T81" fmla="*/ 1452 h 1568"/>
                <a:gd name="T82" fmla="*/ 601 w 1575"/>
                <a:gd name="T83" fmla="*/ 1306 h 1568"/>
                <a:gd name="T84" fmla="*/ 530 w 1575"/>
                <a:gd name="T85" fmla="*/ 1249 h 1568"/>
                <a:gd name="T86" fmla="*/ 388 w 1575"/>
                <a:gd name="T87" fmla="*/ 1134 h 1568"/>
                <a:gd name="T88" fmla="*/ 304 w 1575"/>
                <a:gd name="T89" fmla="*/ 1019 h 1568"/>
                <a:gd name="T90" fmla="*/ 243 w 1575"/>
                <a:gd name="T91" fmla="*/ 1010 h 1568"/>
                <a:gd name="T92" fmla="*/ 89 w 1575"/>
                <a:gd name="T93" fmla="*/ 1058 h 1568"/>
                <a:gd name="T94" fmla="*/ 37 w 1575"/>
                <a:gd name="T95" fmla="*/ 1006 h 1568"/>
                <a:gd name="T96" fmla="*/ 1 w 1575"/>
                <a:gd name="T97" fmla="*/ 807 h 1568"/>
                <a:gd name="T98" fmla="*/ 52 w 1575"/>
                <a:gd name="T99" fmla="*/ 746 h 1568"/>
                <a:gd name="T100" fmla="*/ 206 w 1575"/>
                <a:gd name="T101" fmla="*/ 738 h 1568"/>
                <a:gd name="T102" fmla="*/ 246 w 1575"/>
                <a:gd name="T103" fmla="*/ 691 h 1568"/>
                <a:gd name="T104" fmla="*/ 303 w 1575"/>
                <a:gd name="T105" fmla="*/ 502 h 1568"/>
                <a:gd name="T106" fmla="*/ 397 w 1575"/>
                <a:gd name="T107" fmla="*/ 362 h 1568"/>
                <a:gd name="T108" fmla="*/ 387 w 1575"/>
                <a:gd name="T109" fmla="*/ 301 h 1568"/>
                <a:gd name="T110" fmla="*/ 292 w 1575"/>
                <a:gd name="T111" fmla="*/ 169 h 1568"/>
                <a:gd name="T112" fmla="*/ 324 w 1575"/>
                <a:gd name="T113" fmla="*/ 102 h 1568"/>
                <a:gd name="T114" fmla="*/ 511 w 1575"/>
                <a:gd name="T115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5" h="1568">
                  <a:moveTo>
                    <a:pt x="804" y="473"/>
                  </a:moveTo>
                  <a:lnTo>
                    <a:pt x="770" y="476"/>
                  </a:lnTo>
                  <a:lnTo>
                    <a:pt x="736" y="483"/>
                  </a:lnTo>
                  <a:lnTo>
                    <a:pt x="703" y="493"/>
                  </a:lnTo>
                  <a:lnTo>
                    <a:pt x="673" y="507"/>
                  </a:lnTo>
                  <a:lnTo>
                    <a:pt x="643" y="524"/>
                  </a:lnTo>
                  <a:lnTo>
                    <a:pt x="617" y="547"/>
                  </a:lnTo>
                  <a:lnTo>
                    <a:pt x="591" y="573"/>
                  </a:lnTo>
                  <a:lnTo>
                    <a:pt x="569" y="603"/>
                  </a:lnTo>
                  <a:lnTo>
                    <a:pt x="552" y="634"/>
                  </a:lnTo>
                  <a:lnTo>
                    <a:pt x="538" y="669"/>
                  </a:lnTo>
                  <a:lnTo>
                    <a:pt x="529" y="705"/>
                  </a:lnTo>
                  <a:lnTo>
                    <a:pt x="525" y="741"/>
                  </a:lnTo>
                  <a:lnTo>
                    <a:pt x="526" y="778"/>
                  </a:lnTo>
                  <a:lnTo>
                    <a:pt x="531" y="815"/>
                  </a:lnTo>
                  <a:lnTo>
                    <a:pt x="542" y="849"/>
                  </a:lnTo>
                  <a:lnTo>
                    <a:pt x="556" y="883"/>
                  </a:lnTo>
                  <a:lnTo>
                    <a:pt x="574" y="914"/>
                  </a:lnTo>
                  <a:lnTo>
                    <a:pt x="598" y="944"/>
                  </a:lnTo>
                  <a:lnTo>
                    <a:pt x="624" y="969"/>
                  </a:lnTo>
                  <a:lnTo>
                    <a:pt x="653" y="992"/>
                  </a:lnTo>
                  <a:lnTo>
                    <a:pt x="685" y="1009"/>
                  </a:lnTo>
                  <a:lnTo>
                    <a:pt x="719" y="1022"/>
                  </a:lnTo>
                  <a:lnTo>
                    <a:pt x="753" y="1031"/>
                  </a:lnTo>
                  <a:lnTo>
                    <a:pt x="790" y="1036"/>
                  </a:lnTo>
                  <a:lnTo>
                    <a:pt x="829" y="1036"/>
                  </a:lnTo>
                  <a:lnTo>
                    <a:pt x="866" y="1029"/>
                  </a:lnTo>
                  <a:lnTo>
                    <a:pt x="902" y="1018"/>
                  </a:lnTo>
                  <a:lnTo>
                    <a:pt x="937" y="1003"/>
                  </a:lnTo>
                  <a:lnTo>
                    <a:pt x="968" y="983"/>
                  </a:lnTo>
                  <a:lnTo>
                    <a:pt x="998" y="957"/>
                  </a:lnTo>
                  <a:lnTo>
                    <a:pt x="1024" y="928"/>
                  </a:lnTo>
                  <a:lnTo>
                    <a:pt x="1046" y="897"/>
                  </a:lnTo>
                  <a:lnTo>
                    <a:pt x="1063" y="862"/>
                  </a:lnTo>
                  <a:lnTo>
                    <a:pt x="1074" y="827"/>
                  </a:lnTo>
                  <a:lnTo>
                    <a:pt x="1081" y="790"/>
                  </a:lnTo>
                  <a:lnTo>
                    <a:pt x="1083" y="753"/>
                  </a:lnTo>
                  <a:lnTo>
                    <a:pt x="1081" y="716"/>
                  </a:lnTo>
                  <a:lnTo>
                    <a:pt x="1073" y="679"/>
                  </a:lnTo>
                  <a:lnTo>
                    <a:pt x="1061" y="644"/>
                  </a:lnTo>
                  <a:lnTo>
                    <a:pt x="1044" y="610"/>
                  </a:lnTo>
                  <a:lnTo>
                    <a:pt x="1020" y="576"/>
                  </a:lnTo>
                  <a:lnTo>
                    <a:pt x="993" y="548"/>
                  </a:lnTo>
                  <a:lnTo>
                    <a:pt x="963" y="523"/>
                  </a:lnTo>
                  <a:lnTo>
                    <a:pt x="929" y="504"/>
                  </a:lnTo>
                  <a:lnTo>
                    <a:pt x="894" y="489"/>
                  </a:lnTo>
                  <a:lnTo>
                    <a:pt x="857" y="479"/>
                  </a:lnTo>
                  <a:lnTo>
                    <a:pt x="818" y="474"/>
                  </a:lnTo>
                  <a:lnTo>
                    <a:pt x="804" y="473"/>
                  </a:lnTo>
                  <a:close/>
                  <a:moveTo>
                    <a:pt x="530" y="0"/>
                  </a:moveTo>
                  <a:lnTo>
                    <a:pt x="549" y="4"/>
                  </a:lnTo>
                  <a:lnTo>
                    <a:pt x="566" y="12"/>
                  </a:lnTo>
                  <a:lnTo>
                    <a:pt x="580" y="24"/>
                  </a:lnTo>
                  <a:lnTo>
                    <a:pt x="592" y="41"/>
                  </a:lnTo>
                  <a:lnTo>
                    <a:pt x="600" y="59"/>
                  </a:lnTo>
                  <a:lnTo>
                    <a:pt x="630" y="162"/>
                  </a:lnTo>
                  <a:lnTo>
                    <a:pt x="637" y="177"/>
                  </a:lnTo>
                  <a:lnTo>
                    <a:pt x="647" y="189"/>
                  </a:lnTo>
                  <a:lnTo>
                    <a:pt x="662" y="198"/>
                  </a:lnTo>
                  <a:lnTo>
                    <a:pt x="677" y="202"/>
                  </a:lnTo>
                  <a:lnTo>
                    <a:pt x="693" y="202"/>
                  </a:lnTo>
                  <a:lnTo>
                    <a:pt x="743" y="193"/>
                  </a:lnTo>
                  <a:lnTo>
                    <a:pt x="794" y="190"/>
                  </a:lnTo>
                  <a:lnTo>
                    <a:pt x="844" y="191"/>
                  </a:lnTo>
                  <a:lnTo>
                    <a:pt x="894" y="198"/>
                  </a:lnTo>
                  <a:lnTo>
                    <a:pt x="944" y="208"/>
                  </a:lnTo>
                  <a:lnTo>
                    <a:pt x="992" y="223"/>
                  </a:lnTo>
                  <a:lnTo>
                    <a:pt x="1039" y="241"/>
                  </a:lnTo>
                  <a:lnTo>
                    <a:pt x="1055" y="246"/>
                  </a:lnTo>
                  <a:lnTo>
                    <a:pt x="1071" y="245"/>
                  </a:lnTo>
                  <a:lnTo>
                    <a:pt x="1086" y="240"/>
                  </a:lnTo>
                  <a:lnTo>
                    <a:pt x="1100" y="231"/>
                  </a:lnTo>
                  <a:lnTo>
                    <a:pt x="1110" y="218"/>
                  </a:lnTo>
                  <a:lnTo>
                    <a:pt x="1163" y="125"/>
                  </a:lnTo>
                  <a:lnTo>
                    <a:pt x="1175" y="109"/>
                  </a:lnTo>
                  <a:lnTo>
                    <a:pt x="1189" y="97"/>
                  </a:lnTo>
                  <a:lnTo>
                    <a:pt x="1206" y="89"/>
                  </a:lnTo>
                  <a:lnTo>
                    <a:pt x="1225" y="84"/>
                  </a:lnTo>
                  <a:lnTo>
                    <a:pt x="1244" y="85"/>
                  </a:lnTo>
                  <a:lnTo>
                    <a:pt x="1262" y="89"/>
                  </a:lnTo>
                  <a:lnTo>
                    <a:pt x="1281" y="99"/>
                  </a:lnTo>
                  <a:lnTo>
                    <a:pt x="1324" y="132"/>
                  </a:lnTo>
                  <a:lnTo>
                    <a:pt x="1364" y="170"/>
                  </a:lnTo>
                  <a:lnTo>
                    <a:pt x="1402" y="210"/>
                  </a:lnTo>
                  <a:lnTo>
                    <a:pt x="1414" y="223"/>
                  </a:lnTo>
                  <a:lnTo>
                    <a:pt x="1425" y="240"/>
                  </a:lnTo>
                  <a:lnTo>
                    <a:pt x="1431" y="259"/>
                  </a:lnTo>
                  <a:lnTo>
                    <a:pt x="1433" y="277"/>
                  </a:lnTo>
                  <a:lnTo>
                    <a:pt x="1431" y="296"/>
                  </a:lnTo>
                  <a:lnTo>
                    <a:pt x="1424" y="315"/>
                  </a:lnTo>
                  <a:lnTo>
                    <a:pt x="1413" y="331"/>
                  </a:lnTo>
                  <a:lnTo>
                    <a:pt x="1398" y="344"/>
                  </a:lnTo>
                  <a:lnTo>
                    <a:pt x="1310" y="404"/>
                  </a:lnTo>
                  <a:lnTo>
                    <a:pt x="1298" y="416"/>
                  </a:lnTo>
                  <a:lnTo>
                    <a:pt x="1290" y="430"/>
                  </a:lnTo>
                  <a:lnTo>
                    <a:pt x="1286" y="446"/>
                  </a:lnTo>
                  <a:lnTo>
                    <a:pt x="1287" y="462"/>
                  </a:lnTo>
                  <a:lnTo>
                    <a:pt x="1293" y="478"/>
                  </a:lnTo>
                  <a:lnTo>
                    <a:pt x="1316" y="523"/>
                  </a:lnTo>
                  <a:lnTo>
                    <a:pt x="1335" y="571"/>
                  </a:lnTo>
                  <a:lnTo>
                    <a:pt x="1349" y="620"/>
                  </a:lnTo>
                  <a:lnTo>
                    <a:pt x="1358" y="670"/>
                  </a:lnTo>
                  <a:lnTo>
                    <a:pt x="1364" y="720"/>
                  </a:lnTo>
                  <a:lnTo>
                    <a:pt x="1364" y="771"/>
                  </a:lnTo>
                  <a:lnTo>
                    <a:pt x="1361" y="821"/>
                  </a:lnTo>
                  <a:lnTo>
                    <a:pt x="1361" y="837"/>
                  </a:lnTo>
                  <a:lnTo>
                    <a:pt x="1367" y="852"/>
                  </a:lnTo>
                  <a:lnTo>
                    <a:pt x="1376" y="865"/>
                  </a:lnTo>
                  <a:lnTo>
                    <a:pt x="1390" y="876"/>
                  </a:lnTo>
                  <a:lnTo>
                    <a:pt x="1406" y="881"/>
                  </a:lnTo>
                  <a:lnTo>
                    <a:pt x="1510" y="903"/>
                  </a:lnTo>
                  <a:lnTo>
                    <a:pt x="1528" y="909"/>
                  </a:lnTo>
                  <a:lnTo>
                    <a:pt x="1545" y="920"/>
                  </a:lnTo>
                  <a:lnTo>
                    <a:pt x="1559" y="934"/>
                  </a:lnTo>
                  <a:lnTo>
                    <a:pt x="1568" y="951"/>
                  </a:lnTo>
                  <a:lnTo>
                    <a:pt x="1574" y="969"/>
                  </a:lnTo>
                  <a:lnTo>
                    <a:pt x="1575" y="989"/>
                  </a:lnTo>
                  <a:lnTo>
                    <a:pt x="1571" y="1008"/>
                  </a:lnTo>
                  <a:lnTo>
                    <a:pt x="1550" y="1066"/>
                  </a:lnTo>
                  <a:lnTo>
                    <a:pt x="1524" y="1121"/>
                  </a:lnTo>
                  <a:lnTo>
                    <a:pt x="1496" y="1175"/>
                  </a:lnTo>
                  <a:lnTo>
                    <a:pt x="1482" y="1190"/>
                  </a:lnTo>
                  <a:lnTo>
                    <a:pt x="1467" y="1202"/>
                  </a:lnTo>
                  <a:lnTo>
                    <a:pt x="1449" y="1210"/>
                  </a:lnTo>
                  <a:lnTo>
                    <a:pt x="1429" y="1212"/>
                  </a:lnTo>
                  <a:lnTo>
                    <a:pt x="1409" y="1210"/>
                  </a:lnTo>
                  <a:lnTo>
                    <a:pt x="1388" y="1202"/>
                  </a:lnTo>
                  <a:lnTo>
                    <a:pt x="1366" y="1189"/>
                  </a:lnTo>
                  <a:lnTo>
                    <a:pt x="1292" y="1131"/>
                  </a:lnTo>
                  <a:lnTo>
                    <a:pt x="1278" y="1123"/>
                  </a:lnTo>
                  <a:lnTo>
                    <a:pt x="1261" y="1120"/>
                  </a:lnTo>
                  <a:lnTo>
                    <a:pt x="1245" y="1121"/>
                  </a:lnTo>
                  <a:lnTo>
                    <a:pt x="1230" y="1128"/>
                  </a:lnTo>
                  <a:lnTo>
                    <a:pt x="1217" y="1138"/>
                  </a:lnTo>
                  <a:lnTo>
                    <a:pt x="1181" y="1174"/>
                  </a:lnTo>
                  <a:lnTo>
                    <a:pt x="1141" y="1207"/>
                  </a:lnTo>
                  <a:lnTo>
                    <a:pt x="1101" y="1236"/>
                  </a:lnTo>
                  <a:lnTo>
                    <a:pt x="1057" y="1261"/>
                  </a:lnTo>
                  <a:lnTo>
                    <a:pt x="1011" y="1281"/>
                  </a:lnTo>
                  <a:lnTo>
                    <a:pt x="963" y="1297"/>
                  </a:lnTo>
                  <a:lnTo>
                    <a:pt x="915" y="1309"/>
                  </a:lnTo>
                  <a:lnTo>
                    <a:pt x="899" y="1316"/>
                  </a:lnTo>
                  <a:lnTo>
                    <a:pt x="887" y="1325"/>
                  </a:lnTo>
                  <a:lnTo>
                    <a:pt x="878" y="1338"/>
                  </a:lnTo>
                  <a:lnTo>
                    <a:pt x="872" y="1354"/>
                  </a:lnTo>
                  <a:lnTo>
                    <a:pt x="871" y="1370"/>
                  </a:lnTo>
                  <a:lnTo>
                    <a:pt x="883" y="1477"/>
                  </a:lnTo>
                  <a:lnTo>
                    <a:pt x="883" y="1498"/>
                  </a:lnTo>
                  <a:lnTo>
                    <a:pt x="878" y="1516"/>
                  </a:lnTo>
                  <a:lnTo>
                    <a:pt x="869" y="1533"/>
                  </a:lnTo>
                  <a:lnTo>
                    <a:pt x="857" y="1547"/>
                  </a:lnTo>
                  <a:lnTo>
                    <a:pt x="842" y="1558"/>
                  </a:lnTo>
                  <a:lnTo>
                    <a:pt x="824" y="1565"/>
                  </a:lnTo>
                  <a:lnTo>
                    <a:pt x="804" y="1568"/>
                  </a:lnTo>
                  <a:lnTo>
                    <a:pt x="804" y="1568"/>
                  </a:lnTo>
                  <a:lnTo>
                    <a:pt x="743" y="1565"/>
                  </a:lnTo>
                  <a:lnTo>
                    <a:pt x="682" y="1559"/>
                  </a:lnTo>
                  <a:lnTo>
                    <a:pt x="622" y="1547"/>
                  </a:lnTo>
                  <a:lnTo>
                    <a:pt x="604" y="1540"/>
                  </a:lnTo>
                  <a:lnTo>
                    <a:pt x="587" y="1528"/>
                  </a:lnTo>
                  <a:lnTo>
                    <a:pt x="575" y="1513"/>
                  </a:lnTo>
                  <a:lnTo>
                    <a:pt x="566" y="1496"/>
                  </a:lnTo>
                  <a:lnTo>
                    <a:pt x="562" y="1474"/>
                  </a:lnTo>
                  <a:lnTo>
                    <a:pt x="563" y="1452"/>
                  </a:lnTo>
                  <a:lnTo>
                    <a:pt x="568" y="1429"/>
                  </a:lnTo>
                  <a:lnTo>
                    <a:pt x="600" y="1339"/>
                  </a:lnTo>
                  <a:lnTo>
                    <a:pt x="603" y="1323"/>
                  </a:lnTo>
                  <a:lnTo>
                    <a:pt x="601" y="1306"/>
                  </a:lnTo>
                  <a:lnTo>
                    <a:pt x="596" y="1291"/>
                  </a:lnTo>
                  <a:lnTo>
                    <a:pt x="585" y="1279"/>
                  </a:lnTo>
                  <a:lnTo>
                    <a:pt x="571" y="1270"/>
                  </a:lnTo>
                  <a:lnTo>
                    <a:pt x="530" y="1249"/>
                  </a:lnTo>
                  <a:lnTo>
                    <a:pt x="492" y="1225"/>
                  </a:lnTo>
                  <a:lnTo>
                    <a:pt x="455" y="1198"/>
                  </a:lnTo>
                  <a:lnTo>
                    <a:pt x="420" y="1168"/>
                  </a:lnTo>
                  <a:lnTo>
                    <a:pt x="388" y="1134"/>
                  </a:lnTo>
                  <a:lnTo>
                    <a:pt x="361" y="1102"/>
                  </a:lnTo>
                  <a:lnTo>
                    <a:pt x="337" y="1068"/>
                  </a:lnTo>
                  <a:lnTo>
                    <a:pt x="316" y="1032"/>
                  </a:lnTo>
                  <a:lnTo>
                    <a:pt x="304" y="1019"/>
                  </a:lnTo>
                  <a:lnTo>
                    <a:pt x="291" y="1010"/>
                  </a:lnTo>
                  <a:lnTo>
                    <a:pt x="276" y="1006"/>
                  </a:lnTo>
                  <a:lnTo>
                    <a:pt x="260" y="1005"/>
                  </a:lnTo>
                  <a:lnTo>
                    <a:pt x="243" y="1010"/>
                  </a:lnTo>
                  <a:lnTo>
                    <a:pt x="148" y="1054"/>
                  </a:lnTo>
                  <a:lnTo>
                    <a:pt x="128" y="1060"/>
                  </a:lnTo>
                  <a:lnTo>
                    <a:pt x="109" y="1061"/>
                  </a:lnTo>
                  <a:lnTo>
                    <a:pt x="89" y="1058"/>
                  </a:lnTo>
                  <a:lnTo>
                    <a:pt x="72" y="1050"/>
                  </a:lnTo>
                  <a:lnTo>
                    <a:pt x="57" y="1039"/>
                  </a:lnTo>
                  <a:lnTo>
                    <a:pt x="45" y="1024"/>
                  </a:lnTo>
                  <a:lnTo>
                    <a:pt x="37" y="1006"/>
                  </a:lnTo>
                  <a:lnTo>
                    <a:pt x="20" y="948"/>
                  </a:lnTo>
                  <a:lnTo>
                    <a:pt x="8" y="889"/>
                  </a:lnTo>
                  <a:lnTo>
                    <a:pt x="0" y="829"/>
                  </a:lnTo>
                  <a:lnTo>
                    <a:pt x="1" y="807"/>
                  </a:lnTo>
                  <a:lnTo>
                    <a:pt x="7" y="788"/>
                  </a:lnTo>
                  <a:lnTo>
                    <a:pt x="18" y="771"/>
                  </a:lnTo>
                  <a:lnTo>
                    <a:pt x="32" y="757"/>
                  </a:lnTo>
                  <a:lnTo>
                    <a:pt x="52" y="746"/>
                  </a:lnTo>
                  <a:lnTo>
                    <a:pt x="74" y="739"/>
                  </a:lnTo>
                  <a:lnTo>
                    <a:pt x="99" y="737"/>
                  </a:lnTo>
                  <a:lnTo>
                    <a:pt x="189" y="740"/>
                  </a:lnTo>
                  <a:lnTo>
                    <a:pt x="206" y="738"/>
                  </a:lnTo>
                  <a:lnTo>
                    <a:pt x="221" y="732"/>
                  </a:lnTo>
                  <a:lnTo>
                    <a:pt x="233" y="721"/>
                  </a:lnTo>
                  <a:lnTo>
                    <a:pt x="242" y="708"/>
                  </a:lnTo>
                  <a:lnTo>
                    <a:pt x="246" y="691"/>
                  </a:lnTo>
                  <a:lnTo>
                    <a:pt x="254" y="644"/>
                  </a:lnTo>
                  <a:lnTo>
                    <a:pt x="267" y="596"/>
                  </a:lnTo>
                  <a:lnTo>
                    <a:pt x="283" y="549"/>
                  </a:lnTo>
                  <a:lnTo>
                    <a:pt x="303" y="502"/>
                  </a:lnTo>
                  <a:lnTo>
                    <a:pt x="329" y="458"/>
                  </a:lnTo>
                  <a:lnTo>
                    <a:pt x="356" y="415"/>
                  </a:lnTo>
                  <a:lnTo>
                    <a:pt x="388" y="377"/>
                  </a:lnTo>
                  <a:lnTo>
                    <a:pt x="397" y="362"/>
                  </a:lnTo>
                  <a:lnTo>
                    <a:pt x="401" y="347"/>
                  </a:lnTo>
                  <a:lnTo>
                    <a:pt x="401" y="331"/>
                  </a:lnTo>
                  <a:lnTo>
                    <a:pt x="396" y="315"/>
                  </a:lnTo>
                  <a:lnTo>
                    <a:pt x="387" y="301"/>
                  </a:lnTo>
                  <a:lnTo>
                    <a:pt x="314" y="222"/>
                  </a:lnTo>
                  <a:lnTo>
                    <a:pt x="302" y="206"/>
                  </a:lnTo>
                  <a:lnTo>
                    <a:pt x="295" y="188"/>
                  </a:lnTo>
                  <a:lnTo>
                    <a:pt x="292" y="169"/>
                  </a:lnTo>
                  <a:lnTo>
                    <a:pt x="293" y="150"/>
                  </a:lnTo>
                  <a:lnTo>
                    <a:pt x="299" y="132"/>
                  </a:lnTo>
                  <a:lnTo>
                    <a:pt x="309" y="115"/>
                  </a:lnTo>
                  <a:lnTo>
                    <a:pt x="324" y="102"/>
                  </a:lnTo>
                  <a:lnTo>
                    <a:pt x="377" y="65"/>
                  </a:lnTo>
                  <a:lnTo>
                    <a:pt x="434" y="34"/>
                  </a:lnTo>
                  <a:lnTo>
                    <a:pt x="492" y="6"/>
                  </a:lnTo>
                  <a:lnTo>
                    <a:pt x="511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BE1D7C96-9E07-4280-895C-146DA586A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" y="2018"/>
              <a:ext cx="324" cy="325"/>
            </a:xfrm>
            <a:custGeom>
              <a:avLst/>
              <a:gdLst>
                <a:gd name="T0" fmla="*/ 860 w 2267"/>
                <a:gd name="T1" fmla="*/ 632 h 2273"/>
                <a:gd name="T2" fmla="*/ 626 w 2267"/>
                <a:gd name="T3" fmla="*/ 856 h 2273"/>
                <a:gd name="T4" fmla="*/ 543 w 2267"/>
                <a:gd name="T5" fmla="*/ 1186 h 2273"/>
                <a:gd name="T6" fmla="*/ 655 w 2267"/>
                <a:gd name="T7" fmla="*/ 1511 h 2273"/>
                <a:gd name="T8" fmla="*/ 920 w 2267"/>
                <a:gd name="T9" fmla="*/ 1718 h 2273"/>
                <a:gd name="T10" fmla="*/ 1265 w 2267"/>
                <a:gd name="T11" fmla="*/ 1742 h 2273"/>
                <a:gd name="T12" fmla="*/ 1555 w 2267"/>
                <a:gd name="T13" fmla="*/ 1570 h 2273"/>
                <a:gd name="T14" fmla="*/ 1699 w 2267"/>
                <a:gd name="T15" fmla="*/ 1302 h 2273"/>
                <a:gd name="T16" fmla="*/ 1684 w 2267"/>
                <a:gd name="T17" fmla="*/ 968 h 2273"/>
                <a:gd name="T18" fmla="*/ 1494 w 2267"/>
                <a:gd name="T19" fmla="*/ 695 h 2273"/>
                <a:gd name="T20" fmla="*/ 1217 w 2267"/>
                <a:gd name="T21" fmla="*/ 573 h 2273"/>
                <a:gd name="T22" fmla="*/ 1238 w 2267"/>
                <a:gd name="T23" fmla="*/ 16 h 2273"/>
                <a:gd name="T24" fmla="*/ 1258 w 2267"/>
                <a:gd name="T25" fmla="*/ 237 h 2273"/>
                <a:gd name="T26" fmla="*/ 1373 w 2267"/>
                <a:gd name="T27" fmla="*/ 317 h 2273"/>
                <a:gd name="T28" fmla="*/ 1649 w 2267"/>
                <a:gd name="T29" fmla="*/ 448 h 2273"/>
                <a:gd name="T30" fmla="*/ 1798 w 2267"/>
                <a:gd name="T31" fmla="*/ 307 h 2273"/>
                <a:gd name="T32" fmla="*/ 1906 w 2267"/>
                <a:gd name="T33" fmla="*/ 311 h 2273"/>
                <a:gd name="T34" fmla="*/ 2079 w 2267"/>
                <a:gd name="T35" fmla="*/ 552 h 2273"/>
                <a:gd name="T36" fmla="*/ 1910 w 2267"/>
                <a:gd name="T37" fmla="*/ 696 h 2273"/>
                <a:gd name="T38" fmla="*/ 1930 w 2267"/>
                <a:gd name="T39" fmla="*/ 827 h 2273"/>
                <a:gd name="T40" fmla="*/ 2002 w 2267"/>
                <a:gd name="T41" fmla="*/ 1130 h 2273"/>
                <a:gd name="T42" fmla="*/ 2078 w 2267"/>
                <a:gd name="T43" fmla="*/ 1157 h 2273"/>
                <a:gd name="T44" fmla="*/ 2204 w 2267"/>
                <a:gd name="T45" fmla="*/ 1159 h 2273"/>
                <a:gd name="T46" fmla="*/ 2267 w 2267"/>
                <a:gd name="T47" fmla="*/ 1250 h 2273"/>
                <a:gd name="T48" fmla="*/ 2189 w 2267"/>
                <a:gd name="T49" fmla="*/ 1539 h 2273"/>
                <a:gd name="T50" fmla="*/ 1974 w 2267"/>
                <a:gd name="T51" fmla="*/ 1495 h 2273"/>
                <a:gd name="T52" fmla="*/ 1893 w 2267"/>
                <a:gd name="T53" fmla="*/ 1577 h 2273"/>
                <a:gd name="T54" fmla="*/ 1699 w 2267"/>
                <a:gd name="T55" fmla="*/ 1826 h 2273"/>
                <a:gd name="T56" fmla="*/ 1788 w 2267"/>
                <a:gd name="T57" fmla="*/ 1998 h 2273"/>
                <a:gd name="T58" fmla="*/ 1785 w 2267"/>
                <a:gd name="T59" fmla="*/ 2109 h 2273"/>
                <a:gd name="T60" fmla="*/ 1518 w 2267"/>
                <a:gd name="T61" fmla="*/ 2243 h 2273"/>
                <a:gd name="T62" fmla="*/ 1406 w 2267"/>
                <a:gd name="T63" fmla="*/ 2054 h 2273"/>
                <a:gd name="T64" fmla="*/ 1271 w 2267"/>
                <a:gd name="T65" fmla="*/ 2030 h 2273"/>
                <a:gd name="T66" fmla="*/ 971 w 2267"/>
                <a:gd name="T67" fmla="*/ 2029 h 2273"/>
                <a:gd name="T68" fmla="*/ 889 w 2267"/>
                <a:gd name="T69" fmla="*/ 2226 h 2273"/>
                <a:gd name="T70" fmla="*/ 788 w 2267"/>
                <a:gd name="T71" fmla="*/ 2269 h 2273"/>
                <a:gd name="T72" fmla="*/ 531 w 2267"/>
                <a:gd name="T73" fmla="*/ 2126 h 2273"/>
                <a:gd name="T74" fmla="*/ 622 w 2267"/>
                <a:gd name="T75" fmla="*/ 1924 h 2273"/>
                <a:gd name="T76" fmla="*/ 559 w 2267"/>
                <a:gd name="T77" fmla="*/ 1822 h 2273"/>
                <a:gd name="T78" fmla="*/ 365 w 2267"/>
                <a:gd name="T79" fmla="*/ 1579 h 2273"/>
                <a:gd name="T80" fmla="*/ 179 w 2267"/>
                <a:gd name="T81" fmla="*/ 1628 h 2273"/>
                <a:gd name="T82" fmla="*/ 73 w 2267"/>
                <a:gd name="T83" fmla="*/ 1601 h 2273"/>
                <a:gd name="T84" fmla="*/ 3 w 2267"/>
                <a:gd name="T85" fmla="*/ 1312 h 2273"/>
                <a:gd name="T86" fmla="*/ 92 w 2267"/>
                <a:gd name="T87" fmla="*/ 1248 h 2273"/>
                <a:gd name="T88" fmla="*/ 264 w 2267"/>
                <a:gd name="T89" fmla="*/ 1180 h 2273"/>
                <a:gd name="T90" fmla="*/ 326 w 2267"/>
                <a:gd name="T91" fmla="*/ 832 h 2273"/>
                <a:gd name="T92" fmla="*/ 285 w 2267"/>
                <a:gd name="T93" fmla="*/ 752 h 2273"/>
                <a:gd name="T94" fmla="*/ 129 w 2267"/>
                <a:gd name="T95" fmla="*/ 617 h 2273"/>
                <a:gd name="T96" fmla="*/ 297 w 2267"/>
                <a:gd name="T97" fmla="*/ 369 h 2273"/>
                <a:gd name="T98" fmla="*/ 415 w 2267"/>
                <a:gd name="T99" fmla="*/ 392 h 2273"/>
                <a:gd name="T100" fmla="*/ 574 w 2267"/>
                <a:gd name="T101" fmla="*/ 487 h 2273"/>
                <a:gd name="T102" fmla="*/ 899 w 2267"/>
                <a:gd name="T103" fmla="*/ 310 h 2273"/>
                <a:gd name="T104" fmla="*/ 889 w 2267"/>
                <a:gd name="T105" fmla="*/ 97 h 2273"/>
                <a:gd name="T106" fmla="*/ 960 w 2267"/>
                <a:gd name="T107" fmla="*/ 1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67" h="2273">
                  <a:moveTo>
                    <a:pt x="1128" y="566"/>
                  </a:moveTo>
                  <a:lnTo>
                    <a:pt x="1071" y="569"/>
                  </a:lnTo>
                  <a:lnTo>
                    <a:pt x="1016" y="577"/>
                  </a:lnTo>
                  <a:lnTo>
                    <a:pt x="962" y="590"/>
                  </a:lnTo>
                  <a:lnTo>
                    <a:pt x="910" y="608"/>
                  </a:lnTo>
                  <a:lnTo>
                    <a:pt x="860" y="632"/>
                  </a:lnTo>
                  <a:lnTo>
                    <a:pt x="814" y="659"/>
                  </a:lnTo>
                  <a:lnTo>
                    <a:pt x="769" y="691"/>
                  </a:lnTo>
                  <a:lnTo>
                    <a:pt x="728" y="727"/>
                  </a:lnTo>
                  <a:lnTo>
                    <a:pt x="690" y="766"/>
                  </a:lnTo>
                  <a:lnTo>
                    <a:pt x="656" y="809"/>
                  </a:lnTo>
                  <a:lnTo>
                    <a:pt x="626" y="856"/>
                  </a:lnTo>
                  <a:lnTo>
                    <a:pt x="600" y="905"/>
                  </a:lnTo>
                  <a:lnTo>
                    <a:pt x="578" y="956"/>
                  </a:lnTo>
                  <a:lnTo>
                    <a:pt x="562" y="1010"/>
                  </a:lnTo>
                  <a:lnTo>
                    <a:pt x="550" y="1066"/>
                  </a:lnTo>
                  <a:lnTo>
                    <a:pt x="544" y="1124"/>
                  </a:lnTo>
                  <a:lnTo>
                    <a:pt x="543" y="1186"/>
                  </a:lnTo>
                  <a:lnTo>
                    <a:pt x="548" y="1245"/>
                  </a:lnTo>
                  <a:lnTo>
                    <a:pt x="559" y="1303"/>
                  </a:lnTo>
                  <a:lnTo>
                    <a:pt x="575" y="1359"/>
                  </a:lnTo>
                  <a:lnTo>
                    <a:pt x="597" y="1413"/>
                  </a:lnTo>
                  <a:lnTo>
                    <a:pt x="623" y="1464"/>
                  </a:lnTo>
                  <a:lnTo>
                    <a:pt x="655" y="1511"/>
                  </a:lnTo>
                  <a:lnTo>
                    <a:pt x="689" y="1555"/>
                  </a:lnTo>
                  <a:lnTo>
                    <a:pt x="729" y="1597"/>
                  </a:lnTo>
                  <a:lnTo>
                    <a:pt x="772" y="1634"/>
                  </a:lnTo>
                  <a:lnTo>
                    <a:pt x="819" y="1666"/>
                  </a:lnTo>
                  <a:lnTo>
                    <a:pt x="869" y="1695"/>
                  </a:lnTo>
                  <a:lnTo>
                    <a:pt x="920" y="1718"/>
                  </a:lnTo>
                  <a:lnTo>
                    <a:pt x="975" y="1736"/>
                  </a:lnTo>
                  <a:lnTo>
                    <a:pt x="1033" y="1749"/>
                  </a:lnTo>
                  <a:lnTo>
                    <a:pt x="1093" y="1756"/>
                  </a:lnTo>
                  <a:lnTo>
                    <a:pt x="1152" y="1757"/>
                  </a:lnTo>
                  <a:lnTo>
                    <a:pt x="1209" y="1752"/>
                  </a:lnTo>
                  <a:lnTo>
                    <a:pt x="1265" y="1742"/>
                  </a:lnTo>
                  <a:lnTo>
                    <a:pt x="1320" y="1725"/>
                  </a:lnTo>
                  <a:lnTo>
                    <a:pt x="1373" y="1704"/>
                  </a:lnTo>
                  <a:lnTo>
                    <a:pt x="1423" y="1676"/>
                  </a:lnTo>
                  <a:lnTo>
                    <a:pt x="1471" y="1645"/>
                  </a:lnTo>
                  <a:lnTo>
                    <a:pt x="1517" y="1607"/>
                  </a:lnTo>
                  <a:lnTo>
                    <a:pt x="1555" y="1570"/>
                  </a:lnTo>
                  <a:lnTo>
                    <a:pt x="1588" y="1532"/>
                  </a:lnTo>
                  <a:lnTo>
                    <a:pt x="1618" y="1490"/>
                  </a:lnTo>
                  <a:lnTo>
                    <a:pt x="1644" y="1445"/>
                  </a:lnTo>
                  <a:lnTo>
                    <a:pt x="1667" y="1399"/>
                  </a:lnTo>
                  <a:lnTo>
                    <a:pt x="1685" y="1352"/>
                  </a:lnTo>
                  <a:lnTo>
                    <a:pt x="1699" y="1302"/>
                  </a:lnTo>
                  <a:lnTo>
                    <a:pt x="1709" y="1250"/>
                  </a:lnTo>
                  <a:lnTo>
                    <a:pt x="1715" y="1198"/>
                  </a:lnTo>
                  <a:lnTo>
                    <a:pt x="1715" y="1139"/>
                  </a:lnTo>
                  <a:lnTo>
                    <a:pt x="1710" y="1081"/>
                  </a:lnTo>
                  <a:lnTo>
                    <a:pt x="1699" y="1023"/>
                  </a:lnTo>
                  <a:lnTo>
                    <a:pt x="1684" y="968"/>
                  </a:lnTo>
                  <a:lnTo>
                    <a:pt x="1663" y="914"/>
                  </a:lnTo>
                  <a:lnTo>
                    <a:pt x="1636" y="862"/>
                  </a:lnTo>
                  <a:lnTo>
                    <a:pt x="1605" y="813"/>
                  </a:lnTo>
                  <a:lnTo>
                    <a:pt x="1568" y="767"/>
                  </a:lnTo>
                  <a:lnTo>
                    <a:pt x="1532" y="728"/>
                  </a:lnTo>
                  <a:lnTo>
                    <a:pt x="1494" y="695"/>
                  </a:lnTo>
                  <a:lnTo>
                    <a:pt x="1452" y="664"/>
                  </a:lnTo>
                  <a:lnTo>
                    <a:pt x="1409" y="638"/>
                  </a:lnTo>
                  <a:lnTo>
                    <a:pt x="1363" y="615"/>
                  </a:lnTo>
                  <a:lnTo>
                    <a:pt x="1315" y="596"/>
                  </a:lnTo>
                  <a:lnTo>
                    <a:pt x="1267" y="582"/>
                  </a:lnTo>
                  <a:lnTo>
                    <a:pt x="1217" y="573"/>
                  </a:lnTo>
                  <a:lnTo>
                    <a:pt x="1165" y="567"/>
                  </a:lnTo>
                  <a:lnTo>
                    <a:pt x="1128" y="566"/>
                  </a:lnTo>
                  <a:close/>
                  <a:moveTo>
                    <a:pt x="1128" y="0"/>
                  </a:moveTo>
                  <a:lnTo>
                    <a:pt x="1200" y="3"/>
                  </a:lnTo>
                  <a:lnTo>
                    <a:pt x="1221" y="8"/>
                  </a:lnTo>
                  <a:lnTo>
                    <a:pt x="1238" y="16"/>
                  </a:lnTo>
                  <a:lnTo>
                    <a:pt x="1253" y="29"/>
                  </a:lnTo>
                  <a:lnTo>
                    <a:pt x="1265" y="45"/>
                  </a:lnTo>
                  <a:lnTo>
                    <a:pt x="1273" y="66"/>
                  </a:lnTo>
                  <a:lnTo>
                    <a:pt x="1277" y="89"/>
                  </a:lnTo>
                  <a:lnTo>
                    <a:pt x="1276" y="115"/>
                  </a:lnTo>
                  <a:lnTo>
                    <a:pt x="1258" y="237"/>
                  </a:lnTo>
                  <a:lnTo>
                    <a:pt x="1258" y="254"/>
                  </a:lnTo>
                  <a:lnTo>
                    <a:pt x="1265" y="270"/>
                  </a:lnTo>
                  <a:lnTo>
                    <a:pt x="1274" y="283"/>
                  </a:lnTo>
                  <a:lnTo>
                    <a:pt x="1288" y="294"/>
                  </a:lnTo>
                  <a:lnTo>
                    <a:pt x="1304" y="300"/>
                  </a:lnTo>
                  <a:lnTo>
                    <a:pt x="1373" y="317"/>
                  </a:lnTo>
                  <a:lnTo>
                    <a:pt x="1439" y="339"/>
                  </a:lnTo>
                  <a:lnTo>
                    <a:pt x="1502" y="368"/>
                  </a:lnTo>
                  <a:lnTo>
                    <a:pt x="1564" y="401"/>
                  </a:lnTo>
                  <a:lnTo>
                    <a:pt x="1622" y="438"/>
                  </a:lnTo>
                  <a:lnTo>
                    <a:pt x="1635" y="445"/>
                  </a:lnTo>
                  <a:lnTo>
                    <a:pt x="1649" y="448"/>
                  </a:lnTo>
                  <a:lnTo>
                    <a:pt x="1665" y="447"/>
                  </a:lnTo>
                  <a:lnTo>
                    <a:pt x="1679" y="442"/>
                  </a:lnTo>
                  <a:lnTo>
                    <a:pt x="1694" y="431"/>
                  </a:lnTo>
                  <a:lnTo>
                    <a:pt x="1710" y="416"/>
                  </a:lnTo>
                  <a:lnTo>
                    <a:pt x="1783" y="321"/>
                  </a:lnTo>
                  <a:lnTo>
                    <a:pt x="1798" y="307"/>
                  </a:lnTo>
                  <a:lnTo>
                    <a:pt x="1814" y="296"/>
                  </a:lnTo>
                  <a:lnTo>
                    <a:pt x="1833" y="291"/>
                  </a:lnTo>
                  <a:lnTo>
                    <a:pt x="1852" y="289"/>
                  </a:lnTo>
                  <a:lnTo>
                    <a:pt x="1871" y="292"/>
                  </a:lnTo>
                  <a:lnTo>
                    <a:pt x="1890" y="299"/>
                  </a:lnTo>
                  <a:lnTo>
                    <a:pt x="1906" y="311"/>
                  </a:lnTo>
                  <a:lnTo>
                    <a:pt x="1963" y="369"/>
                  </a:lnTo>
                  <a:lnTo>
                    <a:pt x="2016" y="430"/>
                  </a:lnTo>
                  <a:lnTo>
                    <a:pt x="2064" y="495"/>
                  </a:lnTo>
                  <a:lnTo>
                    <a:pt x="2074" y="514"/>
                  </a:lnTo>
                  <a:lnTo>
                    <a:pt x="2078" y="533"/>
                  </a:lnTo>
                  <a:lnTo>
                    <a:pt x="2079" y="552"/>
                  </a:lnTo>
                  <a:lnTo>
                    <a:pt x="2075" y="572"/>
                  </a:lnTo>
                  <a:lnTo>
                    <a:pt x="2066" y="589"/>
                  </a:lnTo>
                  <a:lnTo>
                    <a:pt x="2054" y="605"/>
                  </a:lnTo>
                  <a:lnTo>
                    <a:pt x="2037" y="617"/>
                  </a:lnTo>
                  <a:lnTo>
                    <a:pt x="1922" y="687"/>
                  </a:lnTo>
                  <a:lnTo>
                    <a:pt x="1910" y="696"/>
                  </a:lnTo>
                  <a:lnTo>
                    <a:pt x="1902" y="708"/>
                  </a:lnTo>
                  <a:lnTo>
                    <a:pt x="1897" y="720"/>
                  </a:lnTo>
                  <a:lnTo>
                    <a:pt x="1895" y="735"/>
                  </a:lnTo>
                  <a:lnTo>
                    <a:pt x="1897" y="749"/>
                  </a:lnTo>
                  <a:lnTo>
                    <a:pt x="1902" y="763"/>
                  </a:lnTo>
                  <a:lnTo>
                    <a:pt x="1930" y="827"/>
                  </a:lnTo>
                  <a:lnTo>
                    <a:pt x="1954" y="893"/>
                  </a:lnTo>
                  <a:lnTo>
                    <a:pt x="1972" y="962"/>
                  </a:lnTo>
                  <a:lnTo>
                    <a:pt x="1985" y="1031"/>
                  </a:lnTo>
                  <a:lnTo>
                    <a:pt x="1993" y="1102"/>
                  </a:lnTo>
                  <a:lnTo>
                    <a:pt x="1996" y="1116"/>
                  </a:lnTo>
                  <a:lnTo>
                    <a:pt x="2002" y="1130"/>
                  </a:lnTo>
                  <a:lnTo>
                    <a:pt x="2012" y="1141"/>
                  </a:lnTo>
                  <a:lnTo>
                    <a:pt x="2025" y="1149"/>
                  </a:lnTo>
                  <a:lnTo>
                    <a:pt x="2042" y="1155"/>
                  </a:lnTo>
                  <a:lnTo>
                    <a:pt x="2064" y="1157"/>
                  </a:lnTo>
                  <a:lnTo>
                    <a:pt x="2068" y="1157"/>
                  </a:lnTo>
                  <a:lnTo>
                    <a:pt x="2078" y="1157"/>
                  </a:lnTo>
                  <a:lnTo>
                    <a:pt x="2093" y="1157"/>
                  </a:lnTo>
                  <a:lnTo>
                    <a:pt x="2113" y="1157"/>
                  </a:lnTo>
                  <a:lnTo>
                    <a:pt x="2135" y="1157"/>
                  </a:lnTo>
                  <a:lnTo>
                    <a:pt x="2160" y="1157"/>
                  </a:lnTo>
                  <a:lnTo>
                    <a:pt x="2184" y="1157"/>
                  </a:lnTo>
                  <a:lnTo>
                    <a:pt x="2204" y="1159"/>
                  </a:lnTo>
                  <a:lnTo>
                    <a:pt x="2223" y="1166"/>
                  </a:lnTo>
                  <a:lnTo>
                    <a:pt x="2239" y="1177"/>
                  </a:lnTo>
                  <a:lnTo>
                    <a:pt x="2252" y="1193"/>
                  </a:lnTo>
                  <a:lnTo>
                    <a:pt x="2261" y="1210"/>
                  </a:lnTo>
                  <a:lnTo>
                    <a:pt x="2266" y="1229"/>
                  </a:lnTo>
                  <a:lnTo>
                    <a:pt x="2267" y="1250"/>
                  </a:lnTo>
                  <a:lnTo>
                    <a:pt x="2258" y="1331"/>
                  </a:lnTo>
                  <a:lnTo>
                    <a:pt x="2244" y="1413"/>
                  </a:lnTo>
                  <a:lnTo>
                    <a:pt x="2225" y="1491"/>
                  </a:lnTo>
                  <a:lnTo>
                    <a:pt x="2217" y="1510"/>
                  </a:lnTo>
                  <a:lnTo>
                    <a:pt x="2204" y="1527"/>
                  </a:lnTo>
                  <a:lnTo>
                    <a:pt x="2189" y="1539"/>
                  </a:lnTo>
                  <a:lnTo>
                    <a:pt x="2172" y="1548"/>
                  </a:lnTo>
                  <a:lnTo>
                    <a:pt x="2152" y="1552"/>
                  </a:lnTo>
                  <a:lnTo>
                    <a:pt x="2133" y="1552"/>
                  </a:lnTo>
                  <a:lnTo>
                    <a:pt x="2113" y="1547"/>
                  </a:lnTo>
                  <a:lnTo>
                    <a:pt x="1987" y="1498"/>
                  </a:lnTo>
                  <a:lnTo>
                    <a:pt x="1974" y="1495"/>
                  </a:lnTo>
                  <a:lnTo>
                    <a:pt x="1960" y="1495"/>
                  </a:lnTo>
                  <a:lnTo>
                    <a:pt x="1947" y="1499"/>
                  </a:lnTo>
                  <a:lnTo>
                    <a:pt x="1935" y="1505"/>
                  </a:lnTo>
                  <a:lnTo>
                    <a:pt x="1924" y="1515"/>
                  </a:lnTo>
                  <a:lnTo>
                    <a:pt x="1916" y="1528"/>
                  </a:lnTo>
                  <a:lnTo>
                    <a:pt x="1893" y="1577"/>
                  </a:lnTo>
                  <a:lnTo>
                    <a:pt x="1863" y="1626"/>
                  </a:lnTo>
                  <a:lnTo>
                    <a:pt x="1831" y="1677"/>
                  </a:lnTo>
                  <a:lnTo>
                    <a:pt x="1793" y="1725"/>
                  </a:lnTo>
                  <a:lnTo>
                    <a:pt x="1752" y="1772"/>
                  </a:lnTo>
                  <a:lnTo>
                    <a:pt x="1710" y="1815"/>
                  </a:lnTo>
                  <a:lnTo>
                    <a:pt x="1699" y="1826"/>
                  </a:lnTo>
                  <a:lnTo>
                    <a:pt x="1694" y="1838"/>
                  </a:lnTo>
                  <a:lnTo>
                    <a:pt x="1691" y="1851"/>
                  </a:lnTo>
                  <a:lnTo>
                    <a:pt x="1692" y="1866"/>
                  </a:lnTo>
                  <a:lnTo>
                    <a:pt x="1696" y="1879"/>
                  </a:lnTo>
                  <a:lnTo>
                    <a:pt x="1703" y="1891"/>
                  </a:lnTo>
                  <a:lnTo>
                    <a:pt x="1788" y="1998"/>
                  </a:lnTo>
                  <a:lnTo>
                    <a:pt x="1798" y="2015"/>
                  </a:lnTo>
                  <a:lnTo>
                    <a:pt x="1804" y="2035"/>
                  </a:lnTo>
                  <a:lnTo>
                    <a:pt x="1806" y="2054"/>
                  </a:lnTo>
                  <a:lnTo>
                    <a:pt x="1803" y="2073"/>
                  </a:lnTo>
                  <a:lnTo>
                    <a:pt x="1796" y="2092"/>
                  </a:lnTo>
                  <a:lnTo>
                    <a:pt x="1785" y="2109"/>
                  </a:lnTo>
                  <a:lnTo>
                    <a:pt x="1770" y="2122"/>
                  </a:lnTo>
                  <a:lnTo>
                    <a:pt x="1701" y="2166"/>
                  </a:lnTo>
                  <a:lnTo>
                    <a:pt x="1631" y="2204"/>
                  </a:lnTo>
                  <a:lnTo>
                    <a:pt x="1558" y="2237"/>
                  </a:lnTo>
                  <a:lnTo>
                    <a:pt x="1537" y="2242"/>
                  </a:lnTo>
                  <a:lnTo>
                    <a:pt x="1518" y="2243"/>
                  </a:lnTo>
                  <a:lnTo>
                    <a:pt x="1499" y="2238"/>
                  </a:lnTo>
                  <a:lnTo>
                    <a:pt x="1481" y="2230"/>
                  </a:lnTo>
                  <a:lnTo>
                    <a:pt x="1466" y="2218"/>
                  </a:lnTo>
                  <a:lnTo>
                    <a:pt x="1454" y="2203"/>
                  </a:lnTo>
                  <a:lnTo>
                    <a:pt x="1446" y="2183"/>
                  </a:lnTo>
                  <a:lnTo>
                    <a:pt x="1406" y="2054"/>
                  </a:lnTo>
                  <a:lnTo>
                    <a:pt x="1398" y="2038"/>
                  </a:lnTo>
                  <a:lnTo>
                    <a:pt x="1387" y="2026"/>
                  </a:lnTo>
                  <a:lnTo>
                    <a:pt x="1373" y="2017"/>
                  </a:lnTo>
                  <a:lnTo>
                    <a:pt x="1356" y="2013"/>
                  </a:lnTo>
                  <a:lnTo>
                    <a:pt x="1339" y="2014"/>
                  </a:lnTo>
                  <a:lnTo>
                    <a:pt x="1271" y="2030"/>
                  </a:lnTo>
                  <a:lnTo>
                    <a:pt x="1200" y="2038"/>
                  </a:lnTo>
                  <a:lnTo>
                    <a:pt x="1130" y="2041"/>
                  </a:lnTo>
                  <a:lnTo>
                    <a:pt x="1075" y="2040"/>
                  </a:lnTo>
                  <a:lnTo>
                    <a:pt x="1031" y="2036"/>
                  </a:lnTo>
                  <a:lnTo>
                    <a:pt x="989" y="2029"/>
                  </a:lnTo>
                  <a:lnTo>
                    <a:pt x="971" y="2029"/>
                  </a:lnTo>
                  <a:lnTo>
                    <a:pt x="956" y="2034"/>
                  </a:lnTo>
                  <a:lnTo>
                    <a:pt x="943" y="2043"/>
                  </a:lnTo>
                  <a:lnTo>
                    <a:pt x="932" y="2056"/>
                  </a:lnTo>
                  <a:lnTo>
                    <a:pt x="926" y="2072"/>
                  </a:lnTo>
                  <a:lnTo>
                    <a:pt x="896" y="2206"/>
                  </a:lnTo>
                  <a:lnTo>
                    <a:pt x="889" y="2226"/>
                  </a:lnTo>
                  <a:lnTo>
                    <a:pt x="879" y="2242"/>
                  </a:lnTo>
                  <a:lnTo>
                    <a:pt x="864" y="2256"/>
                  </a:lnTo>
                  <a:lnTo>
                    <a:pt x="847" y="2266"/>
                  </a:lnTo>
                  <a:lnTo>
                    <a:pt x="829" y="2272"/>
                  </a:lnTo>
                  <a:lnTo>
                    <a:pt x="808" y="2273"/>
                  </a:lnTo>
                  <a:lnTo>
                    <a:pt x="788" y="2269"/>
                  </a:lnTo>
                  <a:lnTo>
                    <a:pt x="713" y="2242"/>
                  </a:lnTo>
                  <a:lnTo>
                    <a:pt x="639" y="2210"/>
                  </a:lnTo>
                  <a:lnTo>
                    <a:pt x="568" y="2172"/>
                  </a:lnTo>
                  <a:lnTo>
                    <a:pt x="552" y="2160"/>
                  </a:lnTo>
                  <a:lnTo>
                    <a:pt x="540" y="2145"/>
                  </a:lnTo>
                  <a:lnTo>
                    <a:pt x="531" y="2126"/>
                  </a:lnTo>
                  <a:lnTo>
                    <a:pt x="528" y="2106"/>
                  </a:lnTo>
                  <a:lnTo>
                    <a:pt x="529" y="2084"/>
                  </a:lnTo>
                  <a:lnTo>
                    <a:pt x="537" y="2061"/>
                  </a:lnTo>
                  <a:lnTo>
                    <a:pt x="549" y="2038"/>
                  </a:lnTo>
                  <a:lnTo>
                    <a:pt x="616" y="1936"/>
                  </a:lnTo>
                  <a:lnTo>
                    <a:pt x="622" y="1924"/>
                  </a:lnTo>
                  <a:lnTo>
                    <a:pt x="625" y="1910"/>
                  </a:lnTo>
                  <a:lnTo>
                    <a:pt x="625" y="1896"/>
                  </a:lnTo>
                  <a:lnTo>
                    <a:pt x="621" y="1883"/>
                  </a:lnTo>
                  <a:lnTo>
                    <a:pt x="615" y="1871"/>
                  </a:lnTo>
                  <a:lnTo>
                    <a:pt x="605" y="1861"/>
                  </a:lnTo>
                  <a:lnTo>
                    <a:pt x="559" y="1822"/>
                  </a:lnTo>
                  <a:lnTo>
                    <a:pt x="516" y="1781"/>
                  </a:lnTo>
                  <a:lnTo>
                    <a:pt x="475" y="1737"/>
                  </a:lnTo>
                  <a:lnTo>
                    <a:pt x="439" y="1691"/>
                  </a:lnTo>
                  <a:lnTo>
                    <a:pt x="404" y="1642"/>
                  </a:lnTo>
                  <a:lnTo>
                    <a:pt x="374" y="1591"/>
                  </a:lnTo>
                  <a:lnTo>
                    <a:pt x="365" y="1579"/>
                  </a:lnTo>
                  <a:lnTo>
                    <a:pt x="353" y="1570"/>
                  </a:lnTo>
                  <a:lnTo>
                    <a:pt x="340" y="1566"/>
                  </a:lnTo>
                  <a:lnTo>
                    <a:pt x="324" y="1565"/>
                  </a:lnTo>
                  <a:lnTo>
                    <a:pt x="306" y="1568"/>
                  </a:lnTo>
                  <a:lnTo>
                    <a:pt x="287" y="1576"/>
                  </a:lnTo>
                  <a:lnTo>
                    <a:pt x="179" y="1628"/>
                  </a:lnTo>
                  <a:lnTo>
                    <a:pt x="160" y="1636"/>
                  </a:lnTo>
                  <a:lnTo>
                    <a:pt x="141" y="1638"/>
                  </a:lnTo>
                  <a:lnTo>
                    <a:pt x="121" y="1635"/>
                  </a:lnTo>
                  <a:lnTo>
                    <a:pt x="103" y="1627"/>
                  </a:lnTo>
                  <a:lnTo>
                    <a:pt x="87" y="1616"/>
                  </a:lnTo>
                  <a:lnTo>
                    <a:pt x="73" y="1601"/>
                  </a:lnTo>
                  <a:lnTo>
                    <a:pt x="64" y="1583"/>
                  </a:lnTo>
                  <a:lnTo>
                    <a:pt x="38" y="1506"/>
                  </a:lnTo>
                  <a:lnTo>
                    <a:pt x="16" y="1428"/>
                  </a:lnTo>
                  <a:lnTo>
                    <a:pt x="1" y="1347"/>
                  </a:lnTo>
                  <a:lnTo>
                    <a:pt x="0" y="1329"/>
                  </a:lnTo>
                  <a:lnTo>
                    <a:pt x="3" y="1312"/>
                  </a:lnTo>
                  <a:lnTo>
                    <a:pt x="10" y="1296"/>
                  </a:lnTo>
                  <a:lnTo>
                    <a:pt x="19" y="1281"/>
                  </a:lnTo>
                  <a:lnTo>
                    <a:pt x="34" y="1269"/>
                  </a:lnTo>
                  <a:lnTo>
                    <a:pt x="50" y="1259"/>
                  </a:lnTo>
                  <a:lnTo>
                    <a:pt x="69" y="1252"/>
                  </a:lnTo>
                  <a:lnTo>
                    <a:pt x="92" y="1248"/>
                  </a:lnTo>
                  <a:lnTo>
                    <a:pt x="213" y="1238"/>
                  </a:lnTo>
                  <a:lnTo>
                    <a:pt x="229" y="1233"/>
                  </a:lnTo>
                  <a:lnTo>
                    <a:pt x="243" y="1225"/>
                  </a:lnTo>
                  <a:lnTo>
                    <a:pt x="255" y="1213"/>
                  </a:lnTo>
                  <a:lnTo>
                    <a:pt x="262" y="1198"/>
                  </a:lnTo>
                  <a:lnTo>
                    <a:pt x="264" y="1180"/>
                  </a:lnTo>
                  <a:lnTo>
                    <a:pt x="263" y="1144"/>
                  </a:lnTo>
                  <a:lnTo>
                    <a:pt x="265" y="1107"/>
                  </a:lnTo>
                  <a:lnTo>
                    <a:pt x="272" y="1036"/>
                  </a:lnTo>
                  <a:lnTo>
                    <a:pt x="284" y="966"/>
                  </a:lnTo>
                  <a:lnTo>
                    <a:pt x="302" y="897"/>
                  </a:lnTo>
                  <a:lnTo>
                    <a:pt x="326" y="832"/>
                  </a:lnTo>
                  <a:lnTo>
                    <a:pt x="330" y="818"/>
                  </a:lnTo>
                  <a:lnTo>
                    <a:pt x="329" y="804"/>
                  </a:lnTo>
                  <a:lnTo>
                    <a:pt x="325" y="788"/>
                  </a:lnTo>
                  <a:lnTo>
                    <a:pt x="317" y="775"/>
                  </a:lnTo>
                  <a:lnTo>
                    <a:pt x="302" y="763"/>
                  </a:lnTo>
                  <a:lnTo>
                    <a:pt x="285" y="752"/>
                  </a:lnTo>
                  <a:lnTo>
                    <a:pt x="177" y="699"/>
                  </a:lnTo>
                  <a:lnTo>
                    <a:pt x="160" y="688"/>
                  </a:lnTo>
                  <a:lnTo>
                    <a:pt x="147" y="673"/>
                  </a:lnTo>
                  <a:lnTo>
                    <a:pt x="136" y="656"/>
                  </a:lnTo>
                  <a:lnTo>
                    <a:pt x="130" y="638"/>
                  </a:lnTo>
                  <a:lnTo>
                    <a:pt x="129" y="617"/>
                  </a:lnTo>
                  <a:lnTo>
                    <a:pt x="132" y="598"/>
                  </a:lnTo>
                  <a:lnTo>
                    <a:pt x="141" y="579"/>
                  </a:lnTo>
                  <a:lnTo>
                    <a:pt x="183" y="511"/>
                  </a:lnTo>
                  <a:lnTo>
                    <a:pt x="230" y="444"/>
                  </a:lnTo>
                  <a:lnTo>
                    <a:pt x="282" y="382"/>
                  </a:lnTo>
                  <a:lnTo>
                    <a:pt x="297" y="369"/>
                  </a:lnTo>
                  <a:lnTo>
                    <a:pt x="316" y="360"/>
                  </a:lnTo>
                  <a:lnTo>
                    <a:pt x="335" y="356"/>
                  </a:lnTo>
                  <a:lnTo>
                    <a:pt x="355" y="357"/>
                  </a:lnTo>
                  <a:lnTo>
                    <a:pt x="376" y="363"/>
                  </a:lnTo>
                  <a:lnTo>
                    <a:pt x="396" y="375"/>
                  </a:lnTo>
                  <a:lnTo>
                    <a:pt x="415" y="392"/>
                  </a:lnTo>
                  <a:lnTo>
                    <a:pt x="499" y="482"/>
                  </a:lnTo>
                  <a:lnTo>
                    <a:pt x="512" y="492"/>
                  </a:lnTo>
                  <a:lnTo>
                    <a:pt x="527" y="498"/>
                  </a:lnTo>
                  <a:lnTo>
                    <a:pt x="544" y="499"/>
                  </a:lnTo>
                  <a:lnTo>
                    <a:pt x="559" y="496"/>
                  </a:lnTo>
                  <a:lnTo>
                    <a:pt x="574" y="487"/>
                  </a:lnTo>
                  <a:lnTo>
                    <a:pt x="629" y="443"/>
                  </a:lnTo>
                  <a:lnTo>
                    <a:pt x="688" y="405"/>
                  </a:lnTo>
                  <a:lnTo>
                    <a:pt x="750" y="370"/>
                  </a:lnTo>
                  <a:lnTo>
                    <a:pt x="816" y="342"/>
                  </a:lnTo>
                  <a:lnTo>
                    <a:pt x="884" y="318"/>
                  </a:lnTo>
                  <a:lnTo>
                    <a:pt x="899" y="310"/>
                  </a:lnTo>
                  <a:lnTo>
                    <a:pt x="910" y="299"/>
                  </a:lnTo>
                  <a:lnTo>
                    <a:pt x="918" y="284"/>
                  </a:lnTo>
                  <a:lnTo>
                    <a:pt x="922" y="267"/>
                  </a:lnTo>
                  <a:lnTo>
                    <a:pt x="920" y="250"/>
                  </a:lnTo>
                  <a:lnTo>
                    <a:pt x="891" y="118"/>
                  </a:lnTo>
                  <a:lnTo>
                    <a:pt x="889" y="97"/>
                  </a:lnTo>
                  <a:lnTo>
                    <a:pt x="891" y="77"/>
                  </a:lnTo>
                  <a:lnTo>
                    <a:pt x="898" y="58"/>
                  </a:lnTo>
                  <a:lnTo>
                    <a:pt x="909" y="42"/>
                  </a:lnTo>
                  <a:lnTo>
                    <a:pt x="923" y="29"/>
                  </a:lnTo>
                  <a:lnTo>
                    <a:pt x="941" y="19"/>
                  </a:lnTo>
                  <a:lnTo>
                    <a:pt x="960" y="14"/>
                  </a:lnTo>
                  <a:lnTo>
                    <a:pt x="1044" y="4"/>
                  </a:lnTo>
                  <a:lnTo>
                    <a:pt x="1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1" name="Group 5">
            <a:extLst>
              <a:ext uri="{FF2B5EF4-FFF2-40B4-BE49-F238E27FC236}">
                <a16:creationId xmlns:a16="http://schemas.microsoft.com/office/drawing/2014/main" id="{A7618235-FB5C-4790-8F5D-F51A1E9526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6125" y="5350020"/>
            <a:ext cx="432911" cy="432911"/>
            <a:chOff x="607" y="1039"/>
            <a:chExt cx="480" cy="480"/>
          </a:xfrm>
          <a:solidFill>
            <a:schemeClr val="accent1"/>
          </a:solidFill>
        </p:grpSpPr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646F2DA7-390B-44F5-A337-985F18DD9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" y="1039"/>
              <a:ext cx="480" cy="480"/>
            </a:xfrm>
            <a:custGeom>
              <a:avLst/>
              <a:gdLst>
                <a:gd name="T0" fmla="*/ 1648 w 3360"/>
                <a:gd name="T1" fmla="*/ 302 h 3359"/>
                <a:gd name="T2" fmla="*/ 336 w 3360"/>
                <a:gd name="T3" fmla="*/ 971 h 3359"/>
                <a:gd name="T4" fmla="*/ 301 w 3360"/>
                <a:gd name="T5" fmla="*/ 1003 h 3359"/>
                <a:gd name="T6" fmla="*/ 282 w 3360"/>
                <a:gd name="T7" fmla="*/ 1045 h 3359"/>
                <a:gd name="T8" fmla="*/ 280 w 3360"/>
                <a:gd name="T9" fmla="*/ 2967 h 3359"/>
                <a:gd name="T10" fmla="*/ 291 w 3360"/>
                <a:gd name="T11" fmla="*/ 3016 h 3359"/>
                <a:gd name="T12" fmla="*/ 322 w 3360"/>
                <a:gd name="T13" fmla="*/ 3055 h 3359"/>
                <a:gd name="T14" fmla="*/ 367 w 3360"/>
                <a:gd name="T15" fmla="*/ 3076 h 3359"/>
                <a:gd name="T16" fmla="*/ 2968 w 3360"/>
                <a:gd name="T17" fmla="*/ 3079 h 3359"/>
                <a:gd name="T18" fmla="*/ 3017 w 3360"/>
                <a:gd name="T19" fmla="*/ 3068 h 3359"/>
                <a:gd name="T20" fmla="*/ 3056 w 3360"/>
                <a:gd name="T21" fmla="*/ 3037 h 3359"/>
                <a:gd name="T22" fmla="*/ 3077 w 3360"/>
                <a:gd name="T23" fmla="*/ 2992 h 3359"/>
                <a:gd name="T24" fmla="*/ 3080 w 3360"/>
                <a:gd name="T25" fmla="*/ 1068 h 3359"/>
                <a:gd name="T26" fmla="*/ 3071 w 3360"/>
                <a:gd name="T27" fmla="*/ 1022 h 3359"/>
                <a:gd name="T28" fmla="*/ 3043 w 3360"/>
                <a:gd name="T29" fmla="*/ 985 h 3359"/>
                <a:gd name="T30" fmla="*/ 1740 w 3360"/>
                <a:gd name="T31" fmla="*/ 313 h 3359"/>
                <a:gd name="T32" fmla="*/ 1695 w 3360"/>
                <a:gd name="T33" fmla="*/ 297 h 3359"/>
                <a:gd name="T34" fmla="*/ 1667 w 3360"/>
                <a:gd name="T35" fmla="*/ 0 h 3359"/>
                <a:gd name="T36" fmla="*/ 1733 w 3360"/>
                <a:gd name="T37" fmla="*/ 5 h 3359"/>
                <a:gd name="T38" fmla="*/ 1796 w 3360"/>
                <a:gd name="T39" fmla="*/ 30 h 3359"/>
                <a:gd name="T40" fmla="*/ 3277 w 3360"/>
                <a:gd name="T41" fmla="*/ 797 h 3359"/>
                <a:gd name="T42" fmla="*/ 3321 w 3360"/>
                <a:gd name="T43" fmla="*/ 846 h 3359"/>
                <a:gd name="T44" fmla="*/ 3350 w 3360"/>
                <a:gd name="T45" fmla="*/ 905 h 3359"/>
                <a:gd name="T46" fmla="*/ 3360 w 3360"/>
                <a:gd name="T47" fmla="*/ 971 h 3359"/>
                <a:gd name="T48" fmla="*/ 3357 w 3360"/>
                <a:gd name="T49" fmla="*/ 3172 h 3359"/>
                <a:gd name="T50" fmla="*/ 3335 w 3360"/>
                <a:gd name="T51" fmla="*/ 3238 h 3359"/>
                <a:gd name="T52" fmla="*/ 3295 w 3360"/>
                <a:gd name="T53" fmla="*/ 3294 h 3359"/>
                <a:gd name="T54" fmla="*/ 3239 w 3360"/>
                <a:gd name="T55" fmla="*/ 3334 h 3359"/>
                <a:gd name="T56" fmla="*/ 3173 w 3360"/>
                <a:gd name="T57" fmla="*/ 3356 h 3359"/>
                <a:gd name="T58" fmla="*/ 224 w 3360"/>
                <a:gd name="T59" fmla="*/ 3359 h 3359"/>
                <a:gd name="T60" fmla="*/ 153 w 3360"/>
                <a:gd name="T61" fmla="*/ 3348 h 3359"/>
                <a:gd name="T62" fmla="*/ 92 w 3360"/>
                <a:gd name="T63" fmla="*/ 3316 h 3359"/>
                <a:gd name="T64" fmla="*/ 43 w 3360"/>
                <a:gd name="T65" fmla="*/ 3267 h 3359"/>
                <a:gd name="T66" fmla="*/ 11 w 3360"/>
                <a:gd name="T67" fmla="*/ 3206 h 3359"/>
                <a:gd name="T68" fmla="*/ 0 w 3360"/>
                <a:gd name="T69" fmla="*/ 3135 h 3359"/>
                <a:gd name="T70" fmla="*/ 3 w 3360"/>
                <a:gd name="T71" fmla="*/ 938 h 3359"/>
                <a:gd name="T72" fmla="*/ 22 w 3360"/>
                <a:gd name="T73" fmla="*/ 875 h 3359"/>
                <a:gd name="T74" fmla="*/ 59 w 3360"/>
                <a:gd name="T75" fmla="*/ 820 h 3359"/>
                <a:gd name="T76" fmla="*/ 112 w 3360"/>
                <a:gd name="T77" fmla="*/ 778 h 3359"/>
                <a:gd name="T78" fmla="*/ 1602 w 3360"/>
                <a:gd name="T79" fmla="*/ 14 h 3359"/>
                <a:gd name="T80" fmla="*/ 1667 w 3360"/>
                <a:gd name="T81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0" h="3359">
                  <a:moveTo>
                    <a:pt x="1672" y="297"/>
                  </a:moveTo>
                  <a:lnTo>
                    <a:pt x="1648" y="302"/>
                  </a:lnTo>
                  <a:lnTo>
                    <a:pt x="1627" y="313"/>
                  </a:lnTo>
                  <a:lnTo>
                    <a:pt x="336" y="971"/>
                  </a:lnTo>
                  <a:lnTo>
                    <a:pt x="317" y="986"/>
                  </a:lnTo>
                  <a:lnTo>
                    <a:pt x="301" y="1003"/>
                  </a:lnTo>
                  <a:lnTo>
                    <a:pt x="290" y="1022"/>
                  </a:lnTo>
                  <a:lnTo>
                    <a:pt x="282" y="1045"/>
                  </a:lnTo>
                  <a:lnTo>
                    <a:pt x="280" y="1068"/>
                  </a:lnTo>
                  <a:lnTo>
                    <a:pt x="280" y="2967"/>
                  </a:lnTo>
                  <a:lnTo>
                    <a:pt x="283" y="2992"/>
                  </a:lnTo>
                  <a:lnTo>
                    <a:pt x="291" y="3016"/>
                  </a:lnTo>
                  <a:lnTo>
                    <a:pt x="304" y="3037"/>
                  </a:lnTo>
                  <a:lnTo>
                    <a:pt x="322" y="3055"/>
                  </a:lnTo>
                  <a:lnTo>
                    <a:pt x="343" y="3068"/>
                  </a:lnTo>
                  <a:lnTo>
                    <a:pt x="367" y="3076"/>
                  </a:lnTo>
                  <a:lnTo>
                    <a:pt x="392" y="3079"/>
                  </a:lnTo>
                  <a:lnTo>
                    <a:pt x="2968" y="3079"/>
                  </a:lnTo>
                  <a:lnTo>
                    <a:pt x="2993" y="3076"/>
                  </a:lnTo>
                  <a:lnTo>
                    <a:pt x="3017" y="3068"/>
                  </a:lnTo>
                  <a:lnTo>
                    <a:pt x="3038" y="3055"/>
                  </a:lnTo>
                  <a:lnTo>
                    <a:pt x="3056" y="3037"/>
                  </a:lnTo>
                  <a:lnTo>
                    <a:pt x="3069" y="3016"/>
                  </a:lnTo>
                  <a:lnTo>
                    <a:pt x="3077" y="2992"/>
                  </a:lnTo>
                  <a:lnTo>
                    <a:pt x="3080" y="2967"/>
                  </a:lnTo>
                  <a:lnTo>
                    <a:pt x="3080" y="1068"/>
                  </a:lnTo>
                  <a:lnTo>
                    <a:pt x="3078" y="1045"/>
                  </a:lnTo>
                  <a:lnTo>
                    <a:pt x="3071" y="1022"/>
                  </a:lnTo>
                  <a:lnTo>
                    <a:pt x="3059" y="1002"/>
                  </a:lnTo>
                  <a:lnTo>
                    <a:pt x="3043" y="985"/>
                  </a:lnTo>
                  <a:lnTo>
                    <a:pt x="3024" y="971"/>
                  </a:lnTo>
                  <a:lnTo>
                    <a:pt x="1740" y="313"/>
                  </a:lnTo>
                  <a:lnTo>
                    <a:pt x="1718" y="302"/>
                  </a:lnTo>
                  <a:lnTo>
                    <a:pt x="1695" y="297"/>
                  </a:lnTo>
                  <a:lnTo>
                    <a:pt x="1672" y="297"/>
                  </a:lnTo>
                  <a:close/>
                  <a:moveTo>
                    <a:pt x="1667" y="0"/>
                  </a:moveTo>
                  <a:lnTo>
                    <a:pt x="1700" y="0"/>
                  </a:lnTo>
                  <a:lnTo>
                    <a:pt x="1733" y="5"/>
                  </a:lnTo>
                  <a:lnTo>
                    <a:pt x="1766" y="14"/>
                  </a:lnTo>
                  <a:lnTo>
                    <a:pt x="1796" y="30"/>
                  </a:lnTo>
                  <a:lnTo>
                    <a:pt x="3249" y="778"/>
                  </a:lnTo>
                  <a:lnTo>
                    <a:pt x="3277" y="797"/>
                  </a:lnTo>
                  <a:lnTo>
                    <a:pt x="3301" y="820"/>
                  </a:lnTo>
                  <a:lnTo>
                    <a:pt x="3321" y="846"/>
                  </a:lnTo>
                  <a:lnTo>
                    <a:pt x="3338" y="875"/>
                  </a:lnTo>
                  <a:lnTo>
                    <a:pt x="3350" y="905"/>
                  </a:lnTo>
                  <a:lnTo>
                    <a:pt x="3358" y="938"/>
                  </a:lnTo>
                  <a:lnTo>
                    <a:pt x="3360" y="971"/>
                  </a:lnTo>
                  <a:lnTo>
                    <a:pt x="3360" y="3135"/>
                  </a:lnTo>
                  <a:lnTo>
                    <a:pt x="3357" y="3172"/>
                  </a:lnTo>
                  <a:lnTo>
                    <a:pt x="3349" y="3206"/>
                  </a:lnTo>
                  <a:lnTo>
                    <a:pt x="3335" y="3238"/>
                  </a:lnTo>
                  <a:lnTo>
                    <a:pt x="3317" y="3267"/>
                  </a:lnTo>
                  <a:lnTo>
                    <a:pt x="3295" y="3294"/>
                  </a:lnTo>
                  <a:lnTo>
                    <a:pt x="3268" y="3316"/>
                  </a:lnTo>
                  <a:lnTo>
                    <a:pt x="3239" y="3334"/>
                  </a:lnTo>
                  <a:lnTo>
                    <a:pt x="3207" y="3348"/>
                  </a:lnTo>
                  <a:lnTo>
                    <a:pt x="3173" y="3356"/>
                  </a:lnTo>
                  <a:lnTo>
                    <a:pt x="3136" y="3359"/>
                  </a:lnTo>
                  <a:lnTo>
                    <a:pt x="224" y="3359"/>
                  </a:lnTo>
                  <a:lnTo>
                    <a:pt x="187" y="3356"/>
                  </a:lnTo>
                  <a:lnTo>
                    <a:pt x="153" y="3348"/>
                  </a:lnTo>
                  <a:lnTo>
                    <a:pt x="121" y="3334"/>
                  </a:lnTo>
                  <a:lnTo>
                    <a:pt x="92" y="3316"/>
                  </a:lnTo>
                  <a:lnTo>
                    <a:pt x="65" y="3294"/>
                  </a:lnTo>
                  <a:lnTo>
                    <a:pt x="43" y="3267"/>
                  </a:lnTo>
                  <a:lnTo>
                    <a:pt x="25" y="3238"/>
                  </a:lnTo>
                  <a:lnTo>
                    <a:pt x="11" y="3206"/>
                  </a:lnTo>
                  <a:lnTo>
                    <a:pt x="3" y="3172"/>
                  </a:lnTo>
                  <a:lnTo>
                    <a:pt x="0" y="3135"/>
                  </a:lnTo>
                  <a:lnTo>
                    <a:pt x="0" y="971"/>
                  </a:lnTo>
                  <a:lnTo>
                    <a:pt x="3" y="938"/>
                  </a:lnTo>
                  <a:lnTo>
                    <a:pt x="10" y="905"/>
                  </a:lnTo>
                  <a:lnTo>
                    <a:pt x="22" y="875"/>
                  </a:lnTo>
                  <a:lnTo>
                    <a:pt x="39" y="845"/>
                  </a:lnTo>
                  <a:lnTo>
                    <a:pt x="59" y="820"/>
                  </a:lnTo>
                  <a:lnTo>
                    <a:pt x="83" y="797"/>
                  </a:lnTo>
                  <a:lnTo>
                    <a:pt x="112" y="778"/>
                  </a:lnTo>
                  <a:lnTo>
                    <a:pt x="1571" y="30"/>
                  </a:lnTo>
                  <a:lnTo>
                    <a:pt x="1602" y="14"/>
                  </a:lnTo>
                  <a:lnTo>
                    <a:pt x="1634" y="4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39748F2C-7D9B-426E-87A0-A3B6708BD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" y="1267"/>
              <a:ext cx="179" cy="183"/>
            </a:xfrm>
            <a:custGeom>
              <a:avLst/>
              <a:gdLst>
                <a:gd name="T0" fmla="*/ 575 w 1249"/>
                <a:gd name="T1" fmla="*/ 462 h 1279"/>
                <a:gd name="T2" fmla="*/ 505 w 1249"/>
                <a:gd name="T3" fmla="*/ 498 h 1279"/>
                <a:gd name="T4" fmla="*/ 454 w 1249"/>
                <a:gd name="T5" fmla="*/ 568 h 1279"/>
                <a:gd name="T6" fmla="*/ 440 w 1249"/>
                <a:gd name="T7" fmla="*/ 657 h 1279"/>
                <a:gd name="T8" fmla="*/ 470 w 1249"/>
                <a:gd name="T9" fmla="*/ 744 h 1279"/>
                <a:gd name="T10" fmla="*/ 539 w 1249"/>
                <a:gd name="T11" fmla="*/ 806 h 1279"/>
                <a:gd name="T12" fmla="*/ 628 w 1249"/>
                <a:gd name="T13" fmla="*/ 826 h 1279"/>
                <a:gd name="T14" fmla="*/ 718 w 1249"/>
                <a:gd name="T15" fmla="*/ 802 h 1279"/>
                <a:gd name="T16" fmla="*/ 782 w 1249"/>
                <a:gd name="T17" fmla="*/ 740 h 1279"/>
                <a:gd name="T18" fmla="*/ 809 w 1249"/>
                <a:gd name="T19" fmla="*/ 658 h 1279"/>
                <a:gd name="T20" fmla="*/ 797 w 1249"/>
                <a:gd name="T21" fmla="*/ 572 h 1279"/>
                <a:gd name="T22" fmla="*/ 746 w 1249"/>
                <a:gd name="T23" fmla="*/ 499 h 1279"/>
                <a:gd name="T24" fmla="*/ 670 w 1249"/>
                <a:gd name="T25" fmla="*/ 460 h 1279"/>
                <a:gd name="T26" fmla="*/ 634 w 1249"/>
                <a:gd name="T27" fmla="*/ 0 h 1279"/>
                <a:gd name="T28" fmla="*/ 804 w 1249"/>
                <a:gd name="T29" fmla="*/ 25 h 1279"/>
                <a:gd name="T30" fmla="*/ 839 w 1249"/>
                <a:gd name="T31" fmla="*/ 55 h 1279"/>
                <a:gd name="T32" fmla="*/ 841 w 1249"/>
                <a:gd name="T33" fmla="*/ 100 h 1279"/>
                <a:gd name="T34" fmla="*/ 877 w 1249"/>
                <a:gd name="T35" fmla="*/ 250 h 1279"/>
                <a:gd name="T36" fmla="*/ 978 w 1249"/>
                <a:gd name="T37" fmla="*/ 338 h 1279"/>
                <a:gd name="T38" fmla="*/ 1118 w 1249"/>
                <a:gd name="T39" fmla="*/ 302 h 1279"/>
                <a:gd name="T40" fmla="*/ 1162 w 1249"/>
                <a:gd name="T41" fmla="*/ 306 h 1279"/>
                <a:gd name="T42" fmla="*/ 1210 w 1249"/>
                <a:gd name="T43" fmla="*/ 380 h 1279"/>
                <a:gd name="T44" fmla="*/ 1249 w 1249"/>
                <a:gd name="T45" fmla="*/ 507 h 1279"/>
                <a:gd name="T46" fmla="*/ 1230 w 1249"/>
                <a:gd name="T47" fmla="*/ 546 h 1279"/>
                <a:gd name="T48" fmla="*/ 1086 w 1249"/>
                <a:gd name="T49" fmla="*/ 576 h 1279"/>
                <a:gd name="T50" fmla="*/ 1085 w 1249"/>
                <a:gd name="T51" fmla="*/ 710 h 1279"/>
                <a:gd name="T52" fmla="*/ 1045 w 1249"/>
                <a:gd name="T53" fmla="*/ 840 h 1279"/>
                <a:gd name="T54" fmla="*/ 1174 w 1249"/>
                <a:gd name="T55" fmla="*/ 910 h 1279"/>
                <a:gd name="T56" fmla="*/ 1181 w 1249"/>
                <a:gd name="T57" fmla="*/ 954 h 1279"/>
                <a:gd name="T58" fmla="*/ 1107 w 1249"/>
                <a:gd name="T59" fmla="*/ 1063 h 1279"/>
                <a:gd name="T60" fmla="*/ 1038 w 1249"/>
                <a:gd name="T61" fmla="*/ 1120 h 1279"/>
                <a:gd name="T62" fmla="*/ 995 w 1249"/>
                <a:gd name="T63" fmla="*/ 1109 h 1279"/>
                <a:gd name="T64" fmla="*/ 889 w 1249"/>
                <a:gd name="T65" fmla="*/ 1024 h 1279"/>
                <a:gd name="T66" fmla="*/ 787 w 1249"/>
                <a:gd name="T67" fmla="*/ 1077 h 1279"/>
                <a:gd name="T68" fmla="*/ 664 w 1249"/>
                <a:gd name="T69" fmla="*/ 1103 h 1279"/>
                <a:gd name="T70" fmla="*/ 666 w 1249"/>
                <a:gd name="T71" fmla="*/ 1250 h 1279"/>
                <a:gd name="T72" fmla="*/ 630 w 1249"/>
                <a:gd name="T73" fmla="*/ 1277 h 1279"/>
                <a:gd name="T74" fmla="*/ 529 w 1249"/>
                <a:gd name="T75" fmla="*/ 1270 h 1279"/>
                <a:gd name="T76" fmla="*/ 431 w 1249"/>
                <a:gd name="T77" fmla="*/ 1248 h 1279"/>
                <a:gd name="T78" fmla="*/ 405 w 1249"/>
                <a:gd name="T79" fmla="*/ 1210 h 1279"/>
                <a:gd name="T80" fmla="*/ 451 w 1249"/>
                <a:gd name="T81" fmla="*/ 1073 h 1279"/>
                <a:gd name="T82" fmla="*/ 337 w 1249"/>
                <a:gd name="T83" fmla="*/ 1005 h 1279"/>
                <a:gd name="T84" fmla="*/ 244 w 1249"/>
                <a:gd name="T85" fmla="*/ 907 h 1279"/>
                <a:gd name="T86" fmla="*/ 130 w 1249"/>
                <a:gd name="T87" fmla="*/ 997 h 1279"/>
                <a:gd name="T88" fmla="*/ 84 w 1249"/>
                <a:gd name="T89" fmla="*/ 983 h 1279"/>
                <a:gd name="T90" fmla="*/ 31 w 1249"/>
                <a:gd name="T91" fmla="*/ 883 h 1279"/>
                <a:gd name="T92" fmla="*/ 0 w 1249"/>
                <a:gd name="T93" fmla="*/ 774 h 1279"/>
                <a:gd name="T94" fmla="*/ 20 w 1249"/>
                <a:gd name="T95" fmla="*/ 735 h 1279"/>
                <a:gd name="T96" fmla="*/ 164 w 1249"/>
                <a:gd name="T97" fmla="*/ 706 h 1279"/>
                <a:gd name="T98" fmla="*/ 164 w 1249"/>
                <a:gd name="T99" fmla="*/ 573 h 1279"/>
                <a:gd name="T100" fmla="*/ 203 w 1249"/>
                <a:gd name="T101" fmla="*/ 442 h 1279"/>
                <a:gd name="T102" fmla="*/ 75 w 1249"/>
                <a:gd name="T103" fmla="*/ 372 h 1279"/>
                <a:gd name="T104" fmla="*/ 68 w 1249"/>
                <a:gd name="T105" fmla="*/ 328 h 1279"/>
                <a:gd name="T106" fmla="*/ 142 w 1249"/>
                <a:gd name="T107" fmla="*/ 218 h 1279"/>
                <a:gd name="T108" fmla="*/ 211 w 1249"/>
                <a:gd name="T109" fmla="*/ 162 h 1279"/>
                <a:gd name="T110" fmla="*/ 254 w 1249"/>
                <a:gd name="T111" fmla="*/ 172 h 1279"/>
                <a:gd name="T112" fmla="*/ 360 w 1249"/>
                <a:gd name="T113" fmla="*/ 257 h 1279"/>
                <a:gd name="T114" fmla="*/ 462 w 1249"/>
                <a:gd name="T115" fmla="*/ 204 h 1279"/>
                <a:gd name="T116" fmla="*/ 585 w 1249"/>
                <a:gd name="T117" fmla="*/ 177 h 1279"/>
                <a:gd name="T118" fmla="*/ 582 w 1249"/>
                <a:gd name="T119" fmla="*/ 30 h 1279"/>
                <a:gd name="T120" fmla="*/ 618 w 1249"/>
                <a:gd name="T121" fmla="*/ 2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9" h="1279">
                  <a:moveTo>
                    <a:pt x="625" y="455"/>
                  </a:moveTo>
                  <a:lnTo>
                    <a:pt x="599" y="457"/>
                  </a:lnTo>
                  <a:lnTo>
                    <a:pt x="575" y="462"/>
                  </a:lnTo>
                  <a:lnTo>
                    <a:pt x="552" y="470"/>
                  </a:lnTo>
                  <a:lnTo>
                    <a:pt x="529" y="481"/>
                  </a:lnTo>
                  <a:lnTo>
                    <a:pt x="505" y="498"/>
                  </a:lnTo>
                  <a:lnTo>
                    <a:pt x="484" y="519"/>
                  </a:lnTo>
                  <a:lnTo>
                    <a:pt x="467" y="542"/>
                  </a:lnTo>
                  <a:lnTo>
                    <a:pt x="454" y="568"/>
                  </a:lnTo>
                  <a:lnTo>
                    <a:pt x="445" y="596"/>
                  </a:lnTo>
                  <a:lnTo>
                    <a:pt x="440" y="627"/>
                  </a:lnTo>
                  <a:lnTo>
                    <a:pt x="440" y="657"/>
                  </a:lnTo>
                  <a:lnTo>
                    <a:pt x="445" y="688"/>
                  </a:lnTo>
                  <a:lnTo>
                    <a:pt x="455" y="716"/>
                  </a:lnTo>
                  <a:lnTo>
                    <a:pt x="470" y="744"/>
                  </a:lnTo>
                  <a:lnTo>
                    <a:pt x="491" y="769"/>
                  </a:lnTo>
                  <a:lnTo>
                    <a:pt x="514" y="790"/>
                  </a:lnTo>
                  <a:lnTo>
                    <a:pt x="539" y="806"/>
                  </a:lnTo>
                  <a:lnTo>
                    <a:pt x="568" y="817"/>
                  </a:lnTo>
                  <a:lnTo>
                    <a:pt x="597" y="824"/>
                  </a:lnTo>
                  <a:lnTo>
                    <a:pt x="628" y="826"/>
                  </a:lnTo>
                  <a:lnTo>
                    <a:pt x="659" y="823"/>
                  </a:lnTo>
                  <a:lnTo>
                    <a:pt x="689" y="815"/>
                  </a:lnTo>
                  <a:lnTo>
                    <a:pt x="718" y="802"/>
                  </a:lnTo>
                  <a:lnTo>
                    <a:pt x="743" y="784"/>
                  </a:lnTo>
                  <a:lnTo>
                    <a:pt x="764" y="763"/>
                  </a:lnTo>
                  <a:lnTo>
                    <a:pt x="782" y="740"/>
                  </a:lnTo>
                  <a:lnTo>
                    <a:pt x="795" y="714"/>
                  </a:lnTo>
                  <a:lnTo>
                    <a:pt x="804" y="687"/>
                  </a:lnTo>
                  <a:lnTo>
                    <a:pt x="809" y="658"/>
                  </a:lnTo>
                  <a:lnTo>
                    <a:pt x="810" y="630"/>
                  </a:lnTo>
                  <a:lnTo>
                    <a:pt x="806" y="600"/>
                  </a:lnTo>
                  <a:lnTo>
                    <a:pt x="797" y="572"/>
                  </a:lnTo>
                  <a:lnTo>
                    <a:pt x="784" y="544"/>
                  </a:lnTo>
                  <a:lnTo>
                    <a:pt x="766" y="521"/>
                  </a:lnTo>
                  <a:lnTo>
                    <a:pt x="746" y="499"/>
                  </a:lnTo>
                  <a:lnTo>
                    <a:pt x="723" y="483"/>
                  </a:lnTo>
                  <a:lnTo>
                    <a:pt x="697" y="470"/>
                  </a:lnTo>
                  <a:lnTo>
                    <a:pt x="670" y="460"/>
                  </a:lnTo>
                  <a:lnTo>
                    <a:pt x="647" y="456"/>
                  </a:lnTo>
                  <a:lnTo>
                    <a:pt x="625" y="455"/>
                  </a:lnTo>
                  <a:close/>
                  <a:moveTo>
                    <a:pt x="634" y="0"/>
                  </a:moveTo>
                  <a:lnTo>
                    <a:pt x="691" y="4"/>
                  </a:lnTo>
                  <a:lnTo>
                    <a:pt x="748" y="12"/>
                  </a:lnTo>
                  <a:lnTo>
                    <a:pt x="804" y="25"/>
                  </a:lnTo>
                  <a:lnTo>
                    <a:pt x="818" y="32"/>
                  </a:lnTo>
                  <a:lnTo>
                    <a:pt x="831" y="42"/>
                  </a:lnTo>
                  <a:lnTo>
                    <a:pt x="839" y="55"/>
                  </a:lnTo>
                  <a:lnTo>
                    <a:pt x="844" y="69"/>
                  </a:lnTo>
                  <a:lnTo>
                    <a:pt x="845" y="85"/>
                  </a:lnTo>
                  <a:lnTo>
                    <a:pt x="841" y="100"/>
                  </a:lnTo>
                  <a:lnTo>
                    <a:pt x="798" y="208"/>
                  </a:lnTo>
                  <a:lnTo>
                    <a:pt x="839" y="228"/>
                  </a:lnTo>
                  <a:lnTo>
                    <a:pt x="877" y="250"/>
                  </a:lnTo>
                  <a:lnTo>
                    <a:pt x="914" y="275"/>
                  </a:lnTo>
                  <a:lnTo>
                    <a:pt x="948" y="305"/>
                  </a:lnTo>
                  <a:lnTo>
                    <a:pt x="978" y="338"/>
                  </a:lnTo>
                  <a:lnTo>
                    <a:pt x="1006" y="373"/>
                  </a:lnTo>
                  <a:lnTo>
                    <a:pt x="1103" y="308"/>
                  </a:lnTo>
                  <a:lnTo>
                    <a:pt x="1118" y="302"/>
                  </a:lnTo>
                  <a:lnTo>
                    <a:pt x="1133" y="299"/>
                  </a:lnTo>
                  <a:lnTo>
                    <a:pt x="1148" y="301"/>
                  </a:lnTo>
                  <a:lnTo>
                    <a:pt x="1162" y="306"/>
                  </a:lnTo>
                  <a:lnTo>
                    <a:pt x="1174" y="315"/>
                  </a:lnTo>
                  <a:lnTo>
                    <a:pt x="1184" y="327"/>
                  </a:lnTo>
                  <a:lnTo>
                    <a:pt x="1210" y="380"/>
                  </a:lnTo>
                  <a:lnTo>
                    <a:pt x="1232" y="434"/>
                  </a:lnTo>
                  <a:lnTo>
                    <a:pt x="1248" y="490"/>
                  </a:lnTo>
                  <a:lnTo>
                    <a:pt x="1249" y="507"/>
                  </a:lnTo>
                  <a:lnTo>
                    <a:pt x="1246" y="522"/>
                  </a:lnTo>
                  <a:lnTo>
                    <a:pt x="1240" y="535"/>
                  </a:lnTo>
                  <a:lnTo>
                    <a:pt x="1230" y="546"/>
                  </a:lnTo>
                  <a:lnTo>
                    <a:pt x="1217" y="555"/>
                  </a:lnTo>
                  <a:lnTo>
                    <a:pt x="1201" y="560"/>
                  </a:lnTo>
                  <a:lnTo>
                    <a:pt x="1086" y="576"/>
                  </a:lnTo>
                  <a:lnTo>
                    <a:pt x="1090" y="621"/>
                  </a:lnTo>
                  <a:lnTo>
                    <a:pt x="1089" y="666"/>
                  </a:lnTo>
                  <a:lnTo>
                    <a:pt x="1085" y="710"/>
                  </a:lnTo>
                  <a:lnTo>
                    <a:pt x="1076" y="755"/>
                  </a:lnTo>
                  <a:lnTo>
                    <a:pt x="1063" y="798"/>
                  </a:lnTo>
                  <a:lnTo>
                    <a:pt x="1045" y="840"/>
                  </a:lnTo>
                  <a:lnTo>
                    <a:pt x="1150" y="889"/>
                  </a:lnTo>
                  <a:lnTo>
                    <a:pt x="1164" y="898"/>
                  </a:lnTo>
                  <a:lnTo>
                    <a:pt x="1174" y="910"/>
                  </a:lnTo>
                  <a:lnTo>
                    <a:pt x="1181" y="923"/>
                  </a:lnTo>
                  <a:lnTo>
                    <a:pt x="1183" y="938"/>
                  </a:lnTo>
                  <a:lnTo>
                    <a:pt x="1181" y="954"/>
                  </a:lnTo>
                  <a:lnTo>
                    <a:pt x="1175" y="969"/>
                  </a:lnTo>
                  <a:lnTo>
                    <a:pt x="1143" y="1018"/>
                  </a:lnTo>
                  <a:lnTo>
                    <a:pt x="1107" y="1063"/>
                  </a:lnTo>
                  <a:lnTo>
                    <a:pt x="1066" y="1105"/>
                  </a:lnTo>
                  <a:lnTo>
                    <a:pt x="1054" y="1114"/>
                  </a:lnTo>
                  <a:lnTo>
                    <a:pt x="1038" y="1120"/>
                  </a:lnTo>
                  <a:lnTo>
                    <a:pt x="1023" y="1120"/>
                  </a:lnTo>
                  <a:lnTo>
                    <a:pt x="1009" y="1116"/>
                  </a:lnTo>
                  <a:lnTo>
                    <a:pt x="995" y="1109"/>
                  </a:lnTo>
                  <a:lnTo>
                    <a:pt x="983" y="1098"/>
                  </a:lnTo>
                  <a:lnTo>
                    <a:pt x="912" y="1007"/>
                  </a:lnTo>
                  <a:lnTo>
                    <a:pt x="889" y="1024"/>
                  </a:lnTo>
                  <a:lnTo>
                    <a:pt x="865" y="1039"/>
                  </a:lnTo>
                  <a:lnTo>
                    <a:pt x="827" y="1060"/>
                  </a:lnTo>
                  <a:lnTo>
                    <a:pt x="787" y="1077"/>
                  </a:lnTo>
                  <a:lnTo>
                    <a:pt x="746" y="1090"/>
                  </a:lnTo>
                  <a:lnTo>
                    <a:pt x="704" y="1098"/>
                  </a:lnTo>
                  <a:lnTo>
                    <a:pt x="664" y="1103"/>
                  </a:lnTo>
                  <a:lnTo>
                    <a:pt x="673" y="1218"/>
                  </a:lnTo>
                  <a:lnTo>
                    <a:pt x="672" y="1236"/>
                  </a:lnTo>
                  <a:lnTo>
                    <a:pt x="666" y="1250"/>
                  </a:lnTo>
                  <a:lnTo>
                    <a:pt x="657" y="1262"/>
                  </a:lnTo>
                  <a:lnTo>
                    <a:pt x="644" y="1272"/>
                  </a:lnTo>
                  <a:lnTo>
                    <a:pt x="630" y="1277"/>
                  </a:lnTo>
                  <a:lnTo>
                    <a:pt x="614" y="1279"/>
                  </a:lnTo>
                  <a:lnTo>
                    <a:pt x="572" y="1276"/>
                  </a:lnTo>
                  <a:lnTo>
                    <a:pt x="529" y="1270"/>
                  </a:lnTo>
                  <a:lnTo>
                    <a:pt x="487" y="1263"/>
                  </a:lnTo>
                  <a:lnTo>
                    <a:pt x="447" y="1254"/>
                  </a:lnTo>
                  <a:lnTo>
                    <a:pt x="431" y="1248"/>
                  </a:lnTo>
                  <a:lnTo>
                    <a:pt x="419" y="1238"/>
                  </a:lnTo>
                  <a:lnTo>
                    <a:pt x="410" y="1225"/>
                  </a:lnTo>
                  <a:lnTo>
                    <a:pt x="405" y="1210"/>
                  </a:lnTo>
                  <a:lnTo>
                    <a:pt x="404" y="1195"/>
                  </a:lnTo>
                  <a:lnTo>
                    <a:pt x="408" y="1179"/>
                  </a:lnTo>
                  <a:lnTo>
                    <a:pt x="451" y="1073"/>
                  </a:lnTo>
                  <a:lnTo>
                    <a:pt x="411" y="1054"/>
                  </a:lnTo>
                  <a:lnTo>
                    <a:pt x="372" y="1032"/>
                  </a:lnTo>
                  <a:lnTo>
                    <a:pt x="337" y="1005"/>
                  </a:lnTo>
                  <a:lnTo>
                    <a:pt x="303" y="976"/>
                  </a:lnTo>
                  <a:lnTo>
                    <a:pt x="273" y="943"/>
                  </a:lnTo>
                  <a:lnTo>
                    <a:pt x="244" y="907"/>
                  </a:lnTo>
                  <a:lnTo>
                    <a:pt x="160" y="983"/>
                  </a:lnTo>
                  <a:lnTo>
                    <a:pt x="145" y="992"/>
                  </a:lnTo>
                  <a:lnTo>
                    <a:pt x="130" y="997"/>
                  </a:lnTo>
                  <a:lnTo>
                    <a:pt x="114" y="997"/>
                  </a:lnTo>
                  <a:lnTo>
                    <a:pt x="99" y="992"/>
                  </a:lnTo>
                  <a:lnTo>
                    <a:pt x="84" y="983"/>
                  </a:lnTo>
                  <a:lnTo>
                    <a:pt x="74" y="970"/>
                  </a:lnTo>
                  <a:lnTo>
                    <a:pt x="51" y="928"/>
                  </a:lnTo>
                  <a:lnTo>
                    <a:pt x="31" y="883"/>
                  </a:lnTo>
                  <a:lnTo>
                    <a:pt x="15" y="836"/>
                  </a:lnTo>
                  <a:lnTo>
                    <a:pt x="2" y="790"/>
                  </a:lnTo>
                  <a:lnTo>
                    <a:pt x="0" y="774"/>
                  </a:lnTo>
                  <a:lnTo>
                    <a:pt x="3" y="759"/>
                  </a:lnTo>
                  <a:lnTo>
                    <a:pt x="10" y="746"/>
                  </a:lnTo>
                  <a:lnTo>
                    <a:pt x="20" y="735"/>
                  </a:lnTo>
                  <a:lnTo>
                    <a:pt x="33" y="727"/>
                  </a:lnTo>
                  <a:lnTo>
                    <a:pt x="49" y="722"/>
                  </a:lnTo>
                  <a:lnTo>
                    <a:pt x="164" y="706"/>
                  </a:lnTo>
                  <a:lnTo>
                    <a:pt x="160" y="662"/>
                  </a:lnTo>
                  <a:lnTo>
                    <a:pt x="160" y="618"/>
                  </a:lnTo>
                  <a:lnTo>
                    <a:pt x="164" y="573"/>
                  </a:lnTo>
                  <a:lnTo>
                    <a:pt x="173" y="529"/>
                  </a:lnTo>
                  <a:lnTo>
                    <a:pt x="186" y="484"/>
                  </a:lnTo>
                  <a:lnTo>
                    <a:pt x="203" y="442"/>
                  </a:lnTo>
                  <a:lnTo>
                    <a:pt x="99" y="393"/>
                  </a:lnTo>
                  <a:lnTo>
                    <a:pt x="85" y="384"/>
                  </a:lnTo>
                  <a:lnTo>
                    <a:pt x="75" y="372"/>
                  </a:lnTo>
                  <a:lnTo>
                    <a:pt x="69" y="358"/>
                  </a:lnTo>
                  <a:lnTo>
                    <a:pt x="66" y="344"/>
                  </a:lnTo>
                  <a:lnTo>
                    <a:pt x="68" y="328"/>
                  </a:lnTo>
                  <a:lnTo>
                    <a:pt x="74" y="313"/>
                  </a:lnTo>
                  <a:lnTo>
                    <a:pt x="106" y="264"/>
                  </a:lnTo>
                  <a:lnTo>
                    <a:pt x="142" y="218"/>
                  </a:lnTo>
                  <a:lnTo>
                    <a:pt x="182" y="177"/>
                  </a:lnTo>
                  <a:lnTo>
                    <a:pt x="195" y="168"/>
                  </a:lnTo>
                  <a:lnTo>
                    <a:pt x="211" y="162"/>
                  </a:lnTo>
                  <a:lnTo>
                    <a:pt x="226" y="161"/>
                  </a:lnTo>
                  <a:lnTo>
                    <a:pt x="240" y="164"/>
                  </a:lnTo>
                  <a:lnTo>
                    <a:pt x="254" y="172"/>
                  </a:lnTo>
                  <a:lnTo>
                    <a:pt x="266" y="183"/>
                  </a:lnTo>
                  <a:lnTo>
                    <a:pt x="338" y="274"/>
                  </a:lnTo>
                  <a:lnTo>
                    <a:pt x="360" y="257"/>
                  </a:lnTo>
                  <a:lnTo>
                    <a:pt x="385" y="242"/>
                  </a:lnTo>
                  <a:lnTo>
                    <a:pt x="422" y="221"/>
                  </a:lnTo>
                  <a:lnTo>
                    <a:pt x="462" y="204"/>
                  </a:lnTo>
                  <a:lnTo>
                    <a:pt x="502" y="191"/>
                  </a:lnTo>
                  <a:lnTo>
                    <a:pt x="543" y="182"/>
                  </a:lnTo>
                  <a:lnTo>
                    <a:pt x="585" y="177"/>
                  </a:lnTo>
                  <a:lnTo>
                    <a:pt x="576" y="61"/>
                  </a:lnTo>
                  <a:lnTo>
                    <a:pt x="577" y="44"/>
                  </a:lnTo>
                  <a:lnTo>
                    <a:pt x="582" y="30"/>
                  </a:lnTo>
                  <a:lnTo>
                    <a:pt x="591" y="18"/>
                  </a:lnTo>
                  <a:lnTo>
                    <a:pt x="604" y="8"/>
                  </a:lnTo>
                  <a:lnTo>
                    <a:pt x="618" y="2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2C7B423F-EC7F-4F7A-A9B8-D5938BB74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" y="1178"/>
              <a:ext cx="150" cy="151"/>
            </a:xfrm>
            <a:custGeom>
              <a:avLst/>
              <a:gdLst>
                <a:gd name="T0" fmla="*/ 492 w 1055"/>
                <a:gd name="T1" fmla="*/ 409 h 1058"/>
                <a:gd name="T2" fmla="*/ 436 w 1055"/>
                <a:gd name="T3" fmla="*/ 454 h 1058"/>
                <a:gd name="T4" fmla="*/ 416 w 1055"/>
                <a:gd name="T5" fmla="*/ 522 h 1058"/>
                <a:gd name="T6" fmla="*/ 436 w 1055"/>
                <a:gd name="T7" fmla="*/ 589 h 1058"/>
                <a:gd name="T8" fmla="*/ 491 w 1055"/>
                <a:gd name="T9" fmla="*/ 634 h 1058"/>
                <a:gd name="T10" fmla="*/ 562 w 1055"/>
                <a:gd name="T11" fmla="*/ 641 h 1058"/>
                <a:gd name="T12" fmla="*/ 624 w 1055"/>
                <a:gd name="T13" fmla="*/ 607 h 1058"/>
                <a:gd name="T14" fmla="*/ 657 w 1055"/>
                <a:gd name="T15" fmla="*/ 545 h 1058"/>
                <a:gd name="T16" fmla="*/ 650 w 1055"/>
                <a:gd name="T17" fmla="*/ 474 h 1058"/>
                <a:gd name="T18" fmla="*/ 605 w 1055"/>
                <a:gd name="T19" fmla="*/ 420 h 1058"/>
                <a:gd name="T20" fmla="*/ 538 w 1055"/>
                <a:gd name="T21" fmla="*/ 400 h 1058"/>
                <a:gd name="T22" fmla="*/ 424 w 1055"/>
                <a:gd name="T23" fmla="*/ 9 h 1058"/>
                <a:gd name="T24" fmla="*/ 450 w 1055"/>
                <a:gd name="T25" fmla="*/ 46 h 1058"/>
                <a:gd name="T26" fmla="*/ 556 w 1055"/>
                <a:gd name="T27" fmla="*/ 121 h 1058"/>
                <a:gd name="T28" fmla="*/ 693 w 1055"/>
                <a:gd name="T29" fmla="*/ 151 h 1058"/>
                <a:gd name="T30" fmla="*/ 781 w 1055"/>
                <a:gd name="T31" fmla="*/ 92 h 1058"/>
                <a:gd name="T32" fmla="*/ 825 w 1055"/>
                <a:gd name="T33" fmla="*/ 77 h 1058"/>
                <a:gd name="T34" fmla="*/ 878 w 1055"/>
                <a:gd name="T35" fmla="*/ 107 h 1058"/>
                <a:gd name="T36" fmla="*/ 948 w 1055"/>
                <a:gd name="T37" fmla="*/ 171 h 1058"/>
                <a:gd name="T38" fmla="*/ 991 w 1055"/>
                <a:gd name="T39" fmla="*/ 227 h 1058"/>
                <a:gd name="T40" fmla="*/ 987 w 1055"/>
                <a:gd name="T41" fmla="*/ 272 h 1058"/>
                <a:gd name="T42" fmla="*/ 892 w 1055"/>
                <a:gd name="T43" fmla="*/ 332 h 1058"/>
                <a:gd name="T44" fmla="*/ 932 w 1055"/>
                <a:gd name="T45" fmla="*/ 442 h 1058"/>
                <a:gd name="T46" fmla="*/ 937 w 1055"/>
                <a:gd name="T47" fmla="*/ 564 h 1058"/>
                <a:gd name="T48" fmla="*/ 1026 w 1055"/>
                <a:gd name="T49" fmla="*/ 627 h 1058"/>
                <a:gd name="T50" fmla="*/ 1053 w 1055"/>
                <a:gd name="T51" fmla="*/ 662 h 1058"/>
                <a:gd name="T52" fmla="*/ 1033 w 1055"/>
                <a:gd name="T53" fmla="*/ 745 h 1058"/>
                <a:gd name="T54" fmla="*/ 970 w 1055"/>
                <a:gd name="T55" fmla="*/ 850 h 1058"/>
                <a:gd name="T56" fmla="*/ 929 w 1055"/>
                <a:gd name="T57" fmla="*/ 872 h 1058"/>
                <a:gd name="T58" fmla="*/ 886 w 1055"/>
                <a:gd name="T59" fmla="*/ 856 h 1058"/>
                <a:gd name="T60" fmla="*/ 766 w 1055"/>
                <a:gd name="T61" fmla="*/ 853 h 1058"/>
                <a:gd name="T62" fmla="*/ 657 w 1055"/>
                <a:gd name="T63" fmla="*/ 906 h 1058"/>
                <a:gd name="T64" fmla="*/ 590 w 1055"/>
                <a:gd name="T65" fmla="*/ 996 h 1058"/>
                <a:gd name="T66" fmla="*/ 574 w 1055"/>
                <a:gd name="T67" fmla="*/ 1042 h 1058"/>
                <a:gd name="T68" fmla="*/ 530 w 1055"/>
                <a:gd name="T69" fmla="*/ 1058 h 1058"/>
                <a:gd name="T70" fmla="*/ 437 w 1055"/>
                <a:gd name="T71" fmla="*/ 1049 h 1058"/>
                <a:gd name="T72" fmla="*/ 360 w 1055"/>
                <a:gd name="T73" fmla="*/ 1034 h 1058"/>
                <a:gd name="T74" fmla="*/ 326 w 1055"/>
                <a:gd name="T75" fmla="*/ 1002 h 1058"/>
                <a:gd name="T76" fmla="*/ 328 w 1055"/>
                <a:gd name="T77" fmla="*/ 956 h 1058"/>
                <a:gd name="T78" fmla="*/ 315 w 1055"/>
                <a:gd name="T79" fmla="*/ 856 h 1058"/>
                <a:gd name="T80" fmla="*/ 217 w 1055"/>
                <a:gd name="T81" fmla="*/ 764 h 1058"/>
                <a:gd name="T82" fmla="*/ 98 w 1055"/>
                <a:gd name="T83" fmla="*/ 720 h 1058"/>
                <a:gd name="T84" fmla="*/ 51 w 1055"/>
                <a:gd name="T85" fmla="*/ 720 h 1058"/>
                <a:gd name="T86" fmla="*/ 21 w 1055"/>
                <a:gd name="T87" fmla="*/ 686 h 1058"/>
                <a:gd name="T88" fmla="*/ 7 w 1055"/>
                <a:gd name="T89" fmla="*/ 609 h 1058"/>
                <a:gd name="T90" fmla="*/ 0 w 1055"/>
                <a:gd name="T91" fmla="*/ 516 h 1058"/>
                <a:gd name="T92" fmla="*/ 19 w 1055"/>
                <a:gd name="T93" fmla="*/ 472 h 1058"/>
                <a:gd name="T94" fmla="*/ 64 w 1055"/>
                <a:gd name="T95" fmla="*/ 458 h 1058"/>
                <a:gd name="T96" fmla="*/ 161 w 1055"/>
                <a:gd name="T97" fmla="*/ 380 h 1058"/>
                <a:gd name="T98" fmla="*/ 222 w 1055"/>
                <a:gd name="T99" fmla="*/ 272 h 1058"/>
                <a:gd name="T100" fmla="*/ 212 w 1055"/>
                <a:gd name="T101" fmla="*/ 164 h 1058"/>
                <a:gd name="T102" fmla="*/ 198 w 1055"/>
                <a:gd name="T103" fmla="*/ 122 h 1058"/>
                <a:gd name="T104" fmla="*/ 220 w 1055"/>
                <a:gd name="T105" fmla="*/ 81 h 1058"/>
                <a:gd name="T106" fmla="*/ 336 w 1055"/>
                <a:gd name="T107" fmla="*/ 1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5" h="1058">
                  <a:moveTo>
                    <a:pt x="538" y="400"/>
                  </a:moveTo>
                  <a:lnTo>
                    <a:pt x="514" y="402"/>
                  </a:lnTo>
                  <a:lnTo>
                    <a:pt x="492" y="409"/>
                  </a:lnTo>
                  <a:lnTo>
                    <a:pt x="471" y="420"/>
                  </a:lnTo>
                  <a:lnTo>
                    <a:pt x="452" y="435"/>
                  </a:lnTo>
                  <a:lnTo>
                    <a:pt x="436" y="454"/>
                  </a:lnTo>
                  <a:lnTo>
                    <a:pt x="425" y="475"/>
                  </a:lnTo>
                  <a:lnTo>
                    <a:pt x="418" y="498"/>
                  </a:lnTo>
                  <a:lnTo>
                    <a:pt x="416" y="522"/>
                  </a:lnTo>
                  <a:lnTo>
                    <a:pt x="419" y="545"/>
                  </a:lnTo>
                  <a:lnTo>
                    <a:pt x="425" y="569"/>
                  </a:lnTo>
                  <a:lnTo>
                    <a:pt x="436" y="589"/>
                  </a:lnTo>
                  <a:lnTo>
                    <a:pt x="451" y="607"/>
                  </a:lnTo>
                  <a:lnTo>
                    <a:pt x="471" y="623"/>
                  </a:lnTo>
                  <a:lnTo>
                    <a:pt x="491" y="634"/>
                  </a:lnTo>
                  <a:lnTo>
                    <a:pt x="514" y="641"/>
                  </a:lnTo>
                  <a:lnTo>
                    <a:pt x="538" y="643"/>
                  </a:lnTo>
                  <a:lnTo>
                    <a:pt x="562" y="641"/>
                  </a:lnTo>
                  <a:lnTo>
                    <a:pt x="585" y="634"/>
                  </a:lnTo>
                  <a:lnTo>
                    <a:pt x="606" y="623"/>
                  </a:lnTo>
                  <a:lnTo>
                    <a:pt x="624" y="607"/>
                  </a:lnTo>
                  <a:lnTo>
                    <a:pt x="640" y="589"/>
                  </a:lnTo>
                  <a:lnTo>
                    <a:pt x="651" y="568"/>
                  </a:lnTo>
                  <a:lnTo>
                    <a:pt x="657" y="545"/>
                  </a:lnTo>
                  <a:lnTo>
                    <a:pt x="660" y="522"/>
                  </a:lnTo>
                  <a:lnTo>
                    <a:pt x="657" y="497"/>
                  </a:lnTo>
                  <a:lnTo>
                    <a:pt x="650" y="474"/>
                  </a:lnTo>
                  <a:lnTo>
                    <a:pt x="639" y="454"/>
                  </a:lnTo>
                  <a:lnTo>
                    <a:pt x="623" y="435"/>
                  </a:lnTo>
                  <a:lnTo>
                    <a:pt x="605" y="420"/>
                  </a:lnTo>
                  <a:lnTo>
                    <a:pt x="584" y="409"/>
                  </a:lnTo>
                  <a:lnTo>
                    <a:pt x="561" y="402"/>
                  </a:lnTo>
                  <a:lnTo>
                    <a:pt x="538" y="400"/>
                  </a:lnTo>
                  <a:close/>
                  <a:moveTo>
                    <a:pt x="394" y="0"/>
                  </a:moveTo>
                  <a:lnTo>
                    <a:pt x="410" y="2"/>
                  </a:lnTo>
                  <a:lnTo>
                    <a:pt x="424" y="9"/>
                  </a:lnTo>
                  <a:lnTo>
                    <a:pt x="436" y="19"/>
                  </a:lnTo>
                  <a:lnTo>
                    <a:pt x="445" y="31"/>
                  </a:lnTo>
                  <a:lnTo>
                    <a:pt x="450" y="46"/>
                  </a:lnTo>
                  <a:lnTo>
                    <a:pt x="464" y="127"/>
                  </a:lnTo>
                  <a:lnTo>
                    <a:pt x="510" y="121"/>
                  </a:lnTo>
                  <a:lnTo>
                    <a:pt x="556" y="121"/>
                  </a:lnTo>
                  <a:lnTo>
                    <a:pt x="602" y="125"/>
                  </a:lnTo>
                  <a:lnTo>
                    <a:pt x="648" y="135"/>
                  </a:lnTo>
                  <a:lnTo>
                    <a:pt x="693" y="151"/>
                  </a:lnTo>
                  <a:lnTo>
                    <a:pt x="735" y="172"/>
                  </a:lnTo>
                  <a:lnTo>
                    <a:pt x="771" y="105"/>
                  </a:lnTo>
                  <a:lnTo>
                    <a:pt x="781" y="92"/>
                  </a:lnTo>
                  <a:lnTo>
                    <a:pt x="794" y="83"/>
                  </a:lnTo>
                  <a:lnTo>
                    <a:pt x="810" y="78"/>
                  </a:lnTo>
                  <a:lnTo>
                    <a:pt x="825" y="77"/>
                  </a:lnTo>
                  <a:lnTo>
                    <a:pt x="841" y="80"/>
                  </a:lnTo>
                  <a:lnTo>
                    <a:pt x="855" y="89"/>
                  </a:lnTo>
                  <a:lnTo>
                    <a:pt x="878" y="107"/>
                  </a:lnTo>
                  <a:lnTo>
                    <a:pt x="902" y="128"/>
                  </a:lnTo>
                  <a:lnTo>
                    <a:pt x="926" y="149"/>
                  </a:lnTo>
                  <a:lnTo>
                    <a:pt x="948" y="171"/>
                  </a:lnTo>
                  <a:lnTo>
                    <a:pt x="968" y="193"/>
                  </a:lnTo>
                  <a:lnTo>
                    <a:pt x="984" y="213"/>
                  </a:lnTo>
                  <a:lnTo>
                    <a:pt x="991" y="227"/>
                  </a:lnTo>
                  <a:lnTo>
                    <a:pt x="994" y="243"/>
                  </a:lnTo>
                  <a:lnTo>
                    <a:pt x="992" y="258"/>
                  </a:lnTo>
                  <a:lnTo>
                    <a:pt x="987" y="272"/>
                  </a:lnTo>
                  <a:lnTo>
                    <a:pt x="978" y="286"/>
                  </a:lnTo>
                  <a:lnTo>
                    <a:pt x="964" y="295"/>
                  </a:lnTo>
                  <a:lnTo>
                    <a:pt x="892" y="332"/>
                  </a:lnTo>
                  <a:lnTo>
                    <a:pt x="909" y="367"/>
                  </a:lnTo>
                  <a:lnTo>
                    <a:pt x="922" y="404"/>
                  </a:lnTo>
                  <a:lnTo>
                    <a:pt x="932" y="442"/>
                  </a:lnTo>
                  <a:lnTo>
                    <a:pt x="938" y="483"/>
                  </a:lnTo>
                  <a:lnTo>
                    <a:pt x="940" y="524"/>
                  </a:lnTo>
                  <a:lnTo>
                    <a:pt x="937" y="564"/>
                  </a:lnTo>
                  <a:lnTo>
                    <a:pt x="931" y="604"/>
                  </a:lnTo>
                  <a:lnTo>
                    <a:pt x="1010" y="622"/>
                  </a:lnTo>
                  <a:lnTo>
                    <a:pt x="1026" y="627"/>
                  </a:lnTo>
                  <a:lnTo>
                    <a:pt x="1038" y="636"/>
                  </a:lnTo>
                  <a:lnTo>
                    <a:pt x="1047" y="648"/>
                  </a:lnTo>
                  <a:lnTo>
                    <a:pt x="1053" y="662"/>
                  </a:lnTo>
                  <a:lnTo>
                    <a:pt x="1055" y="679"/>
                  </a:lnTo>
                  <a:lnTo>
                    <a:pt x="1052" y="694"/>
                  </a:lnTo>
                  <a:lnTo>
                    <a:pt x="1033" y="745"/>
                  </a:lnTo>
                  <a:lnTo>
                    <a:pt x="1007" y="793"/>
                  </a:lnTo>
                  <a:lnTo>
                    <a:pt x="990" y="822"/>
                  </a:lnTo>
                  <a:lnTo>
                    <a:pt x="970" y="850"/>
                  </a:lnTo>
                  <a:lnTo>
                    <a:pt x="958" y="861"/>
                  </a:lnTo>
                  <a:lnTo>
                    <a:pt x="944" y="868"/>
                  </a:lnTo>
                  <a:lnTo>
                    <a:pt x="929" y="872"/>
                  </a:lnTo>
                  <a:lnTo>
                    <a:pt x="914" y="871"/>
                  </a:lnTo>
                  <a:lnTo>
                    <a:pt x="899" y="866"/>
                  </a:lnTo>
                  <a:lnTo>
                    <a:pt x="886" y="856"/>
                  </a:lnTo>
                  <a:lnTo>
                    <a:pt x="827" y="800"/>
                  </a:lnTo>
                  <a:lnTo>
                    <a:pt x="797" y="827"/>
                  </a:lnTo>
                  <a:lnTo>
                    <a:pt x="766" y="853"/>
                  </a:lnTo>
                  <a:lnTo>
                    <a:pt x="731" y="873"/>
                  </a:lnTo>
                  <a:lnTo>
                    <a:pt x="696" y="891"/>
                  </a:lnTo>
                  <a:lnTo>
                    <a:pt x="657" y="906"/>
                  </a:lnTo>
                  <a:lnTo>
                    <a:pt x="617" y="916"/>
                  </a:lnTo>
                  <a:lnTo>
                    <a:pt x="581" y="921"/>
                  </a:lnTo>
                  <a:lnTo>
                    <a:pt x="590" y="996"/>
                  </a:lnTo>
                  <a:lnTo>
                    <a:pt x="589" y="1014"/>
                  </a:lnTo>
                  <a:lnTo>
                    <a:pt x="584" y="1029"/>
                  </a:lnTo>
                  <a:lnTo>
                    <a:pt x="574" y="1042"/>
                  </a:lnTo>
                  <a:lnTo>
                    <a:pt x="561" y="1051"/>
                  </a:lnTo>
                  <a:lnTo>
                    <a:pt x="547" y="1057"/>
                  </a:lnTo>
                  <a:lnTo>
                    <a:pt x="530" y="1058"/>
                  </a:lnTo>
                  <a:lnTo>
                    <a:pt x="500" y="1056"/>
                  </a:lnTo>
                  <a:lnTo>
                    <a:pt x="469" y="1053"/>
                  </a:lnTo>
                  <a:lnTo>
                    <a:pt x="437" y="1049"/>
                  </a:lnTo>
                  <a:lnTo>
                    <a:pt x="406" y="1045"/>
                  </a:lnTo>
                  <a:lnTo>
                    <a:pt x="381" y="1040"/>
                  </a:lnTo>
                  <a:lnTo>
                    <a:pt x="360" y="1034"/>
                  </a:lnTo>
                  <a:lnTo>
                    <a:pt x="345" y="1027"/>
                  </a:lnTo>
                  <a:lnTo>
                    <a:pt x="334" y="1016"/>
                  </a:lnTo>
                  <a:lnTo>
                    <a:pt x="326" y="1002"/>
                  </a:lnTo>
                  <a:lnTo>
                    <a:pt x="322" y="987"/>
                  </a:lnTo>
                  <a:lnTo>
                    <a:pt x="323" y="972"/>
                  </a:lnTo>
                  <a:lnTo>
                    <a:pt x="328" y="956"/>
                  </a:lnTo>
                  <a:lnTo>
                    <a:pt x="363" y="883"/>
                  </a:lnTo>
                  <a:lnTo>
                    <a:pt x="339" y="871"/>
                  </a:lnTo>
                  <a:lnTo>
                    <a:pt x="315" y="856"/>
                  </a:lnTo>
                  <a:lnTo>
                    <a:pt x="279" y="829"/>
                  </a:lnTo>
                  <a:lnTo>
                    <a:pt x="246" y="798"/>
                  </a:lnTo>
                  <a:lnTo>
                    <a:pt x="217" y="764"/>
                  </a:lnTo>
                  <a:lnTo>
                    <a:pt x="193" y="726"/>
                  </a:lnTo>
                  <a:lnTo>
                    <a:pt x="171" y="687"/>
                  </a:lnTo>
                  <a:lnTo>
                    <a:pt x="98" y="720"/>
                  </a:lnTo>
                  <a:lnTo>
                    <a:pt x="82" y="724"/>
                  </a:lnTo>
                  <a:lnTo>
                    <a:pt x="66" y="724"/>
                  </a:lnTo>
                  <a:lnTo>
                    <a:pt x="51" y="720"/>
                  </a:lnTo>
                  <a:lnTo>
                    <a:pt x="38" y="712"/>
                  </a:lnTo>
                  <a:lnTo>
                    <a:pt x="28" y="700"/>
                  </a:lnTo>
                  <a:lnTo>
                    <a:pt x="21" y="686"/>
                  </a:lnTo>
                  <a:lnTo>
                    <a:pt x="15" y="665"/>
                  </a:lnTo>
                  <a:lnTo>
                    <a:pt x="11" y="639"/>
                  </a:lnTo>
                  <a:lnTo>
                    <a:pt x="7" y="609"/>
                  </a:lnTo>
                  <a:lnTo>
                    <a:pt x="4" y="578"/>
                  </a:lnTo>
                  <a:lnTo>
                    <a:pt x="2" y="546"/>
                  </a:lnTo>
                  <a:lnTo>
                    <a:pt x="0" y="516"/>
                  </a:lnTo>
                  <a:lnTo>
                    <a:pt x="2" y="499"/>
                  </a:lnTo>
                  <a:lnTo>
                    <a:pt x="8" y="484"/>
                  </a:lnTo>
                  <a:lnTo>
                    <a:pt x="19" y="472"/>
                  </a:lnTo>
                  <a:lnTo>
                    <a:pt x="32" y="463"/>
                  </a:lnTo>
                  <a:lnTo>
                    <a:pt x="47" y="458"/>
                  </a:lnTo>
                  <a:lnTo>
                    <a:pt x="64" y="458"/>
                  </a:lnTo>
                  <a:lnTo>
                    <a:pt x="140" y="468"/>
                  </a:lnTo>
                  <a:lnTo>
                    <a:pt x="148" y="424"/>
                  </a:lnTo>
                  <a:lnTo>
                    <a:pt x="161" y="380"/>
                  </a:lnTo>
                  <a:lnTo>
                    <a:pt x="179" y="338"/>
                  </a:lnTo>
                  <a:lnTo>
                    <a:pt x="203" y="299"/>
                  </a:lnTo>
                  <a:lnTo>
                    <a:pt x="222" y="272"/>
                  </a:lnTo>
                  <a:lnTo>
                    <a:pt x="244" y="248"/>
                  </a:lnTo>
                  <a:lnTo>
                    <a:pt x="267" y="225"/>
                  </a:lnTo>
                  <a:lnTo>
                    <a:pt x="212" y="164"/>
                  </a:lnTo>
                  <a:lnTo>
                    <a:pt x="203" y="151"/>
                  </a:lnTo>
                  <a:lnTo>
                    <a:pt x="198" y="137"/>
                  </a:lnTo>
                  <a:lnTo>
                    <a:pt x="198" y="122"/>
                  </a:lnTo>
                  <a:lnTo>
                    <a:pt x="201" y="106"/>
                  </a:lnTo>
                  <a:lnTo>
                    <a:pt x="209" y="92"/>
                  </a:lnTo>
                  <a:lnTo>
                    <a:pt x="220" y="81"/>
                  </a:lnTo>
                  <a:lnTo>
                    <a:pt x="257" y="56"/>
                  </a:lnTo>
                  <a:lnTo>
                    <a:pt x="295" y="36"/>
                  </a:lnTo>
                  <a:lnTo>
                    <a:pt x="336" y="18"/>
                  </a:lnTo>
                  <a:lnTo>
                    <a:pt x="378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</p:grpSp>
      <p:sp>
        <p:nvSpPr>
          <p:cNvPr id="105" name="Freeform 14">
            <a:extLst>
              <a:ext uri="{FF2B5EF4-FFF2-40B4-BE49-F238E27FC236}">
                <a16:creationId xmlns:a16="http://schemas.microsoft.com/office/drawing/2014/main" id="{E9524689-2BEE-4FBD-8B34-BCED486DA02F}"/>
              </a:ext>
            </a:extLst>
          </p:cNvPr>
          <p:cNvSpPr>
            <a:spLocks noEditPoints="1"/>
          </p:cNvSpPr>
          <p:nvPr/>
        </p:nvSpPr>
        <p:spPr bwMode="auto">
          <a:xfrm>
            <a:off x="1796812" y="5350020"/>
            <a:ext cx="365953" cy="407137"/>
          </a:xfrm>
          <a:custGeom>
            <a:avLst/>
            <a:gdLst>
              <a:gd name="T0" fmla="*/ 2755 w 3360"/>
              <a:gd name="T1" fmla="*/ 2586 h 3359"/>
              <a:gd name="T2" fmla="*/ 3080 w 3360"/>
              <a:gd name="T3" fmla="*/ 2629 h 3359"/>
              <a:gd name="T4" fmla="*/ 3018 w 3360"/>
              <a:gd name="T5" fmla="*/ 2548 h 3359"/>
              <a:gd name="T6" fmla="*/ 1848 w 3360"/>
              <a:gd name="T7" fmla="*/ 3078 h 3359"/>
              <a:gd name="T8" fmla="*/ 1631 w 3360"/>
              <a:gd name="T9" fmla="*/ 2270 h 3359"/>
              <a:gd name="T10" fmla="*/ 1667 w 3360"/>
              <a:gd name="T11" fmla="*/ 1207 h 3359"/>
              <a:gd name="T12" fmla="*/ 1471 w 3360"/>
              <a:gd name="T13" fmla="*/ 1314 h 3359"/>
              <a:gd name="T14" fmla="*/ 1376 w 3360"/>
              <a:gd name="T15" fmla="*/ 1466 h 3359"/>
              <a:gd name="T16" fmla="*/ 1364 w 3360"/>
              <a:gd name="T17" fmla="*/ 1690 h 3359"/>
              <a:gd name="T18" fmla="*/ 1475 w 3360"/>
              <a:gd name="T19" fmla="*/ 1887 h 3359"/>
              <a:gd name="T20" fmla="*/ 1669 w 3360"/>
              <a:gd name="T21" fmla="*/ 1992 h 3359"/>
              <a:gd name="T22" fmla="*/ 1882 w 3360"/>
              <a:gd name="T23" fmla="*/ 1979 h 3359"/>
              <a:gd name="T24" fmla="*/ 2064 w 3360"/>
              <a:gd name="T25" fmla="*/ 1853 h 3359"/>
              <a:gd name="T26" fmla="*/ 2151 w 3360"/>
              <a:gd name="T27" fmla="*/ 1645 h 3359"/>
              <a:gd name="T28" fmla="*/ 2115 w 3360"/>
              <a:gd name="T29" fmla="*/ 1424 h 3359"/>
              <a:gd name="T30" fmla="*/ 1965 w 3360"/>
              <a:gd name="T31" fmla="*/ 1257 h 3359"/>
              <a:gd name="T32" fmla="*/ 1754 w 3360"/>
              <a:gd name="T33" fmla="*/ 1197 h 3359"/>
              <a:gd name="T34" fmla="*/ 291 w 3360"/>
              <a:gd name="T35" fmla="*/ 788 h 3359"/>
              <a:gd name="T36" fmla="*/ 616 w 3360"/>
              <a:gd name="T37" fmla="*/ 830 h 3359"/>
              <a:gd name="T38" fmla="*/ 554 w 3360"/>
              <a:gd name="T39" fmla="*/ 748 h 3359"/>
              <a:gd name="T40" fmla="*/ 2834 w 3360"/>
              <a:gd name="T41" fmla="*/ 334 h 3359"/>
              <a:gd name="T42" fmla="*/ 2541 w 3360"/>
              <a:gd name="T43" fmla="*/ 647 h 3359"/>
              <a:gd name="T44" fmla="*/ 2675 w 3360"/>
              <a:gd name="T45" fmla="*/ 801 h 3359"/>
              <a:gd name="T46" fmla="*/ 2742 w 3360"/>
              <a:gd name="T47" fmla="*/ 792 h 3359"/>
              <a:gd name="T48" fmla="*/ 3020 w 3360"/>
              <a:gd name="T49" fmla="*/ 473 h 3359"/>
              <a:gd name="T50" fmla="*/ 2875 w 3360"/>
              <a:gd name="T51" fmla="*/ 328 h 3359"/>
              <a:gd name="T52" fmla="*/ 2967 w 3360"/>
              <a:gd name="T53" fmla="*/ 25 h 3359"/>
              <a:gd name="T54" fmla="*/ 3321 w 3360"/>
              <a:gd name="T55" fmla="*/ 382 h 3359"/>
              <a:gd name="T56" fmla="*/ 3344 w 3360"/>
              <a:gd name="T57" fmla="*/ 535 h 3359"/>
              <a:gd name="T58" fmla="*/ 2861 w 3360"/>
              <a:gd name="T59" fmla="*/ 1070 h 3359"/>
              <a:gd name="T60" fmla="*/ 2719 w 3360"/>
              <a:gd name="T61" fmla="*/ 1135 h 3359"/>
              <a:gd name="T62" fmla="*/ 2570 w 3360"/>
              <a:gd name="T63" fmla="*/ 1092 h 3359"/>
              <a:gd name="T64" fmla="*/ 2377 w 3360"/>
              <a:gd name="T65" fmla="*/ 1325 h 3359"/>
              <a:gd name="T66" fmla="*/ 2434 w 3360"/>
              <a:gd name="T67" fmla="*/ 1599 h 3359"/>
              <a:gd name="T68" fmla="*/ 2371 w 3360"/>
              <a:gd name="T69" fmla="*/ 1887 h 3359"/>
              <a:gd name="T70" fmla="*/ 2196 w 3360"/>
              <a:gd name="T71" fmla="*/ 2118 h 3359"/>
              <a:gd name="T72" fmla="*/ 2464 w 3360"/>
              <a:gd name="T73" fmla="*/ 3078 h 3359"/>
              <a:gd name="T74" fmla="*/ 2507 w 3360"/>
              <a:gd name="T75" fmla="*/ 2355 h 3359"/>
              <a:gd name="T76" fmla="*/ 2651 w 3360"/>
              <a:gd name="T77" fmla="*/ 2266 h 3359"/>
              <a:gd name="T78" fmla="*/ 3239 w 3360"/>
              <a:gd name="T79" fmla="*/ 2288 h 3359"/>
              <a:gd name="T80" fmla="*/ 3349 w 3360"/>
              <a:gd name="T81" fmla="*/ 2417 h 3359"/>
              <a:gd name="T82" fmla="*/ 0 w 3360"/>
              <a:gd name="T83" fmla="*/ 689 h 3359"/>
              <a:gd name="T84" fmla="*/ 65 w 3360"/>
              <a:gd name="T85" fmla="*/ 530 h 3359"/>
              <a:gd name="T86" fmla="*/ 224 w 3360"/>
              <a:gd name="T87" fmla="*/ 465 h 3359"/>
              <a:gd name="T88" fmla="*/ 804 w 3360"/>
              <a:gd name="T89" fmla="*/ 508 h 3359"/>
              <a:gd name="T90" fmla="*/ 893 w 3360"/>
              <a:gd name="T91" fmla="*/ 654 h 3359"/>
              <a:gd name="T92" fmla="*/ 1195 w 3360"/>
              <a:gd name="T93" fmla="*/ 1989 h 3359"/>
              <a:gd name="T94" fmla="*/ 1084 w 3360"/>
              <a:gd name="T95" fmla="*/ 1718 h 3359"/>
              <a:gd name="T96" fmla="*/ 1097 w 3360"/>
              <a:gd name="T97" fmla="*/ 1421 h 3359"/>
              <a:gd name="T98" fmla="*/ 1232 w 3360"/>
              <a:gd name="T99" fmla="*/ 1161 h 3359"/>
              <a:gd name="T100" fmla="*/ 1415 w 3360"/>
              <a:gd name="T101" fmla="*/ 1007 h 3359"/>
              <a:gd name="T102" fmla="*/ 1687 w 3360"/>
              <a:gd name="T103" fmla="*/ 919 h 3359"/>
              <a:gd name="T104" fmla="*/ 1969 w 3360"/>
              <a:gd name="T105" fmla="*/ 951 h 3359"/>
              <a:gd name="T106" fmla="*/ 2281 w 3360"/>
              <a:gd name="T107" fmla="*/ 805 h 3359"/>
              <a:gd name="T108" fmla="*/ 2216 w 3360"/>
              <a:gd name="T109" fmla="*/ 663 h 3359"/>
              <a:gd name="T110" fmla="*/ 2259 w 3360"/>
              <a:gd name="T111" fmla="*/ 513 h 3359"/>
              <a:gd name="T112" fmla="*/ 2784 w 3360"/>
              <a:gd name="T113" fmla="*/ 12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60" h="3359">
                <a:moveTo>
                  <a:pt x="2829" y="2544"/>
                </a:moveTo>
                <a:lnTo>
                  <a:pt x="2806" y="2548"/>
                </a:lnTo>
                <a:lnTo>
                  <a:pt x="2786" y="2556"/>
                </a:lnTo>
                <a:lnTo>
                  <a:pt x="2768" y="2569"/>
                </a:lnTo>
                <a:lnTo>
                  <a:pt x="2755" y="2586"/>
                </a:lnTo>
                <a:lnTo>
                  <a:pt x="2747" y="2606"/>
                </a:lnTo>
                <a:lnTo>
                  <a:pt x="2744" y="2629"/>
                </a:lnTo>
                <a:lnTo>
                  <a:pt x="2744" y="3078"/>
                </a:lnTo>
                <a:lnTo>
                  <a:pt x="3080" y="3078"/>
                </a:lnTo>
                <a:lnTo>
                  <a:pt x="3080" y="2629"/>
                </a:lnTo>
                <a:lnTo>
                  <a:pt x="3077" y="2606"/>
                </a:lnTo>
                <a:lnTo>
                  <a:pt x="3069" y="2586"/>
                </a:lnTo>
                <a:lnTo>
                  <a:pt x="3056" y="2569"/>
                </a:lnTo>
                <a:lnTo>
                  <a:pt x="3038" y="2556"/>
                </a:lnTo>
                <a:lnTo>
                  <a:pt x="3018" y="2548"/>
                </a:lnTo>
                <a:lnTo>
                  <a:pt x="2997" y="2544"/>
                </a:lnTo>
                <a:lnTo>
                  <a:pt x="2829" y="2544"/>
                </a:lnTo>
                <a:close/>
                <a:moveTo>
                  <a:pt x="1512" y="2236"/>
                </a:moveTo>
                <a:lnTo>
                  <a:pt x="1512" y="3078"/>
                </a:lnTo>
                <a:lnTo>
                  <a:pt x="1848" y="3078"/>
                </a:lnTo>
                <a:lnTo>
                  <a:pt x="1848" y="2274"/>
                </a:lnTo>
                <a:lnTo>
                  <a:pt x="1801" y="2279"/>
                </a:lnTo>
                <a:lnTo>
                  <a:pt x="1754" y="2281"/>
                </a:lnTo>
                <a:lnTo>
                  <a:pt x="1692" y="2279"/>
                </a:lnTo>
                <a:lnTo>
                  <a:pt x="1631" y="2270"/>
                </a:lnTo>
                <a:lnTo>
                  <a:pt x="1571" y="2255"/>
                </a:lnTo>
                <a:lnTo>
                  <a:pt x="1512" y="2236"/>
                </a:lnTo>
                <a:close/>
                <a:moveTo>
                  <a:pt x="1754" y="1197"/>
                </a:moveTo>
                <a:lnTo>
                  <a:pt x="1711" y="1199"/>
                </a:lnTo>
                <a:lnTo>
                  <a:pt x="1667" y="1207"/>
                </a:lnTo>
                <a:lnTo>
                  <a:pt x="1624" y="1219"/>
                </a:lnTo>
                <a:lnTo>
                  <a:pt x="1583" y="1235"/>
                </a:lnTo>
                <a:lnTo>
                  <a:pt x="1544" y="1257"/>
                </a:lnTo>
                <a:lnTo>
                  <a:pt x="1506" y="1284"/>
                </a:lnTo>
                <a:lnTo>
                  <a:pt x="1471" y="1314"/>
                </a:lnTo>
                <a:lnTo>
                  <a:pt x="1471" y="1314"/>
                </a:lnTo>
                <a:lnTo>
                  <a:pt x="1441" y="1349"/>
                </a:lnTo>
                <a:lnTo>
                  <a:pt x="1414" y="1386"/>
                </a:lnTo>
                <a:lnTo>
                  <a:pt x="1393" y="1424"/>
                </a:lnTo>
                <a:lnTo>
                  <a:pt x="1376" y="1466"/>
                </a:lnTo>
                <a:lnTo>
                  <a:pt x="1363" y="1509"/>
                </a:lnTo>
                <a:lnTo>
                  <a:pt x="1356" y="1553"/>
                </a:lnTo>
                <a:lnTo>
                  <a:pt x="1354" y="1599"/>
                </a:lnTo>
                <a:lnTo>
                  <a:pt x="1356" y="1645"/>
                </a:lnTo>
                <a:lnTo>
                  <a:pt x="1364" y="1690"/>
                </a:lnTo>
                <a:lnTo>
                  <a:pt x="1377" y="1734"/>
                </a:lnTo>
                <a:lnTo>
                  <a:pt x="1395" y="1776"/>
                </a:lnTo>
                <a:lnTo>
                  <a:pt x="1417" y="1815"/>
                </a:lnTo>
                <a:lnTo>
                  <a:pt x="1444" y="1853"/>
                </a:lnTo>
                <a:lnTo>
                  <a:pt x="1475" y="1887"/>
                </a:lnTo>
                <a:lnTo>
                  <a:pt x="1511" y="1918"/>
                </a:lnTo>
                <a:lnTo>
                  <a:pt x="1548" y="1944"/>
                </a:lnTo>
                <a:lnTo>
                  <a:pt x="1586" y="1964"/>
                </a:lnTo>
                <a:lnTo>
                  <a:pt x="1627" y="1979"/>
                </a:lnTo>
                <a:lnTo>
                  <a:pt x="1669" y="1992"/>
                </a:lnTo>
                <a:lnTo>
                  <a:pt x="1711" y="1998"/>
                </a:lnTo>
                <a:lnTo>
                  <a:pt x="1754" y="2001"/>
                </a:lnTo>
                <a:lnTo>
                  <a:pt x="1797" y="1998"/>
                </a:lnTo>
                <a:lnTo>
                  <a:pt x="1840" y="1992"/>
                </a:lnTo>
                <a:lnTo>
                  <a:pt x="1882" y="1979"/>
                </a:lnTo>
                <a:lnTo>
                  <a:pt x="1922" y="1964"/>
                </a:lnTo>
                <a:lnTo>
                  <a:pt x="1961" y="1944"/>
                </a:lnTo>
                <a:lnTo>
                  <a:pt x="1997" y="1918"/>
                </a:lnTo>
                <a:lnTo>
                  <a:pt x="2033" y="1887"/>
                </a:lnTo>
                <a:lnTo>
                  <a:pt x="2064" y="1853"/>
                </a:lnTo>
                <a:lnTo>
                  <a:pt x="2091" y="1815"/>
                </a:lnTo>
                <a:lnTo>
                  <a:pt x="2114" y="1776"/>
                </a:lnTo>
                <a:lnTo>
                  <a:pt x="2131" y="1734"/>
                </a:lnTo>
                <a:lnTo>
                  <a:pt x="2144" y="1690"/>
                </a:lnTo>
                <a:lnTo>
                  <a:pt x="2151" y="1645"/>
                </a:lnTo>
                <a:lnTo>
                  <a:pt x="2154" y="1599"/>
                </a:lnTo>
                <a:lnTo>
                  <a:pt x="2152" y="1553"/>
                </a:lnTo>
                <a:lnTo>
                  <a:pt x="2144" y="1509"/>
                </a:lnTo>
                <a:lnTo>
                  <a:pt x="2132" y="1466"/>
                </a:lnTo>
                <a:lnTo>
                  <a:pt x="2115" y="1424"/>
                </a:lnTo>
                <a:lnTo>
                  <a:pt x="2093" y="1386"/>
                </a:lnTo>
                <a:lnTo>
                  <a:pt x="2068" y="1349"/>
                </a:lnTo>
                <a:lnTo>
                  <a:pt x="2037" y="1314"/>
                </a:lnTo>
                <a:lnTo>
                  <a:pt x="2003" y="1284"/>
                </a:lnTo>
                <a:lnTo>
                  <a:pt x="1965" y="1257"/>
                </a:lnTo>
                <a:lnTo>
                  <a:pt x="1925" y="1235"/>
                </a:lnTo>
                <a:lnTo>
                  <a:pt x="1884" y="1219"/>
                </a:lnTo>
                <a:lnTo>
                  <a:pt x="1842" y="1207"/>
                </a:lnTo>
                <a:lnTo>
                  <a:pt x="1798" y="1199"/>
                </a:lnTo>
                <a:lnTo>
                  <a:pt x="1754" y="1197"/>
                </a:lnTo>
                <a:close/>
                <a:moveTo>
                  <a:pt x="363" y="746"/>
                </a:moveTo>
                <a:lnTo>
                  <a:pt x="342" y="748"/>
                </a:lnTo>
                <a:lnTo>
                  <a:pt x="322" y="758"/>
                </a:lnTo>
                <a:lnTo>
                  <a:pt x="304" y="771"/>
                </a:lnTo>
                <a:lnTo>
                  <a:pt x="291" y="788"/>
                </a:lnTo>
                <a:lnTo>
                  <a:pt x="283" y="807"/>
                </a:lnTo>
                <a:lnTo>
                  <a:pt x="280" y="830"/>
                </a:lnTo>
                <a:lnTo>
                  <a:pt x="280" y="3078"/>
                </a:lnTo>
                <a:lnTo>
                  <a:pt x="616" y="3078"/>
                </a:lnTo>
                <a:lnTo>
                  <a:pt x="616" y="830"/>
                </a:lnTo>
                <a:lnTo>
                  <a:pt x="613" y="807"/>
                </a:lnTo>
                <a:lnTo>
                  <a:pt x="605" y="788"/>
                </a:lnTo>
                <a:lnTo>
                  <a:pt x="592" y="771"/>
                </a:lnTo>
                <a:lnTo>
                  <a:pt x="574" y="758"/>
                </a:lnTo>
                <a:lnTo>
                  <a:pt x="554" y="748"/>
                </a:lnTo>
                <a:lnTo>
                  <a:pt x="531" y="746"/>
                </a:lnTo>
                <a:lnTo>
                  <a:pt x="363" y="746"/>
                </a:lnTo>
                <a:close/>
                <a:moveTo>
                  <a:pt x="2861" y="327"/>
                </a:moveTo>
                <a:lnTo>
                  <a:pt x="2847" y="328"/>
                </a:lnTo>
                <a:lnTo>
                  <a:pt x="2834" y="334"/>
                </a:lnTo>
                <a:lnTo>
                  <a:pt x="2821" y="343"/>
                </a:lnTo>
                <a:lnTo>
                  <a:pt x="2559" y="607"/>
                </a:lnTo>
                <a:lnTo>
                  <a:pt x="2550" y="619"/>
                </a:lnTo>
                <a:lnTo>
                  <a:pt x="2543" y="632"/>
                </a:lnTo>
                <a:lnTo>
                  <a:pt x="2541" y="647"/>
                </a:lnTo>
                <a:lnTo>
                  <a:pt x="2543" y="661"/>
                </a:lnTo>
                <a:lnTo>
                  <a:pt x="2550" y="674"/>
                </a:lnTo>
                <a:lnTo>
                  <a:pt x="2559" y="686"/>
                </a:lnTo>
                <a:lnTo>
                  <a:pt x="2664" y="792"/>
                </a:lnTo>
                <a:lnTo>
                  <a:pt x="2675" y="801"/>
                </a:lnTo>
                <a:lnTo>
                  <a:pt x="2689" y="806"/>
                </a:lnTo>
                <a:lnTo>
                  <a:pt x="2703" y="808"/>
                </a:lnTo>
                <a:lnTo>
                  <a:pt x="2718" y="806"/>
                </a:lnTo>
                <a:lnTo>
                  <a:pt x="2731" y="801"/>
                </a:lnTo>
                <a:lnTo>
                  <a:pt x="2742" y="792"/>
                </a:lnTo>
                <a:lnTo>
                  <a:pt x="3006" y="527"/>
                </a:lnTo>
                <a:lnTo>
                  <a:pt x="3015" y="516"/>
                </a:lnTo>
                <a:lnTo>
                  <a:pt x="3020" y="502"/>
                </a:lnTo>
                <a:lnTo>
                  <a:pt x="3022" y="488"/>
                </a:lnTo>
                <a:lnTo>
                  <a:pt x="3020" y="473"/>
                </a:lnTo>
                <a:lnTo>
                  <a:pt x="3015" y="460"/>
                </a:lnTo>
                <a:lnTo>
                  <a:pt x="3006" y="448"/>
                </a:lnTo>
                <a:lnTo>
                  <a:pt x="2901" y="343"/>
                </a:lnTo>
                <a:lnTo>
                  <a:pt x="2889" y="334"/>
                </a:lnTo>
                <a:lnTo>
                  <a:pt x="2875" y="328"/>
                </a:lnTo>
                <a:lnTo>
                  <a:pt x="2861" y="327"/>
                </a:lnTo>
                <a:close/>
                <a:moveTo>
                  <a:pt x="2876" y="0"/>
                </a:moveTo>
                <a:lnTo>
                  <a:pt x="2908" y="4"/>
                </a:lnTo>
                <a:lnTo>
                  <a:pt x="2937" y="12"/>
                </a:lnTo>
                <a:lnTo>
                  <a:pt x="2967" y="25"/>
                </a:lnTo>
                <a:lnTo>
                  <a:pt x="2994" y="43"/>
                </a:lnTo>
                <a:lnTo>
                  <a:pt x="3019" y="65"/>
                </a:lnTo>
                <a:lnTo>
                  <a:pt x="3283" y="329"/>
                </a:lnTo>
                <a:lnTo>
                  <a:pt x="3304" y="354"/>
                </a:lnTo>
                <a:lnTo>
                  <a:pt x="3321" y="382"/>
                </a:lnTo>
                <a:lnTo>
                  <a:pt x="3335" y="411"/>
                </a:lnTo>
                <a:lnTo>
                  <a:pt x="3344" y="441"/>
                </a:lnTo>
                <a:lnTo>
                  <a:pt x="3348" y="472"/>
                </a:lnTo>
                <a:lnTo>
                  <a:pt x="3348" y="504"/>
                </a:lnTo>
                <a:lnTo>
                  <a:pt x="3344" y="535"/>
                </a:lnTo>
                <a:lnTo>
                  <a:pt x="3335" y="565"/>
                </a:lnTo>
                <a:lnTo>
                  <a:pt x="3321" y="595"/>
                </a:lnTo>
                <a:lnTo>
                  <a:pt x="3304" y="622"/>
                </a:lnTo>
                <a:lnTo>
                  <a:pt x="3283" y="647"/>
                </a:lnTo>
                <a:lnTo>
                  <a:pt x="2861" y="1070"/>
                </a:lnTo>
                <a:lnTo>
                  <a:pt x="2836" y="1092"/>
                </a:lnTo>
                <a:lnTo>
                  <a:pt x="2809" y="1109"/>
                </a:lnTo>
                <a:lnTo>
                  <a:pt x="2780" y="1122"/>
                </a:lnTo>
                <a:lnTo>
                  <a:pt x="2749" y="1131"/>
                </a:lnTo>
                <a:lnTo>
                  <a:pt x="2719" y="1135"/>
                </a:lnTo>
                <a:lnTo>
                  <a:pt x="2687" y="1135"/>
                </a:lnTo>
                <a:lnTo>
                  <a:pt x="2656" y="1131"/>
                </a:lnTo>
                <a:lnTo>
                  <a:pt x="2626" y="1122"/>
                </a:lnTo>
                <a:lnTo>
                  <a:pt x="2597" y="1109"/>
                </a:lnTo>
                <a:lnTo>
                  <a:pt x="2570" y="1092"/>
                </a:lnTo>
                <a:lnTo>
                  <a:pt x="2544" y="1070"/>
                </a:lnTo>
                <a:lnTo>
                  <a:pt x="2512" y="1038"/>
                </a:lnTo>
                <a:lnTo>
                  <a:pt x="2323" y="1226"/>
                </a:lnTo>
                <a:lnTo>
                  <a:pt x="2353" y="1274"/>
                </a:lnTo>
                <a:lnTo>
                  <a:pt x="2377" y="1325"/>
                </a:lnTo>
                <a:lnTo>
                  <a:pt x="2398" y="1377"/>
                </a:lnTo>
                <a:lnTo>
                  <a:pt x="2413" y="1430"/>
                </a:lnTo>
                <a:lnTo>
                  <a:pt x="2425" y="1486"/>
                </a:lnTo>
                <a:lnTo>
                  <a:pt x="2432" y="1542"/>
                </a:lnTo>
                <a:lnTo>
                  <a:pt x="2434" y="1599"/>
                </a:lnTo>
                <a:lnTo>
                  <a:pt x="2431" y="1659"/>
                </a:lnTo>
                <a:lnTo>
                  <a:pt x="2424" y="1719"/>
                </a:lnTo>
                <a:lnTo>
                  <a:pt x="2411" y="1777"/>
                </a:lnTo>
                <a:lnTo>
                  <a:pt x="2394" y="1833"/>
                </a:lnTo>
                <a:lnTo>
                  <a:pt x="2371" y="1887"/>
                </a:lnTo>
                <a:lnTo>
                  <a:pt x="2344" y="1940"/>
                </a:lnTo>
                <a:lnTo>
                  <a:pt x="2312" y="1990"/>
                </a:lnTo>
                <a:lnTo>
                  <a:pt x="2276" y="2037"/>
                </a:lnTo>
                <a:lnTo>
                  <a:pt x="2235" y="2081"/>
                </a:lnTo>
                <a:lnTo>
                  <a:pt x="2196" y="2118"/>
                </a:lnTo>
                <a:lnTo>
                  <a:pt x="2154" y="2150"/>
                </a:lnTo>
                <a:lnTo>
                  <a:pt x="2112" y="2179"/>
                </a:lnTo>
                <a:lnTo>
                  <a:pt x="2128" y="2179"/>
                </a:lnTo>
                <a:lnTo>
                  <a:pt x="2128" y="3078"/>
                </a:lnTo>
                <a:lnTo>
                  <a:pt x="2464" y="3078"/>
                </a:lnTo>
                <a:lnTo>
                  <a:pt x="2464" y="2488"/>
                </a:lnTo>
                <a:lnTo>
                  <a:pt x="2467" y="2452"/>
                </a:lnTo>
                <a:lnTo>
                  <a:pt x="2475" y="2417"/>
                </a:lnTo>
                <a:lnTo>
                  <a:pt x="2489" y="2385"/>
                </a:lnTo>
                <a:lnTo>
                  <a:pt x="2507" y="2355"/>
                </a:lnTo>
                <a:lnTo>
                  <a:pt x="2529" y="2329"/>
                </a:lnTo>
                <a:lnTo>
                  <a:pt x="2556" y="2306"/>
                </a:lnTo>
                <a:lnTo>
                  <a:pt x="2585" y="2288"/>
                </a:lnTo>
                <a:lnTo>
                  <a:pt x="2617" y="2275"/>
                </a:lnTo>
                <a:lnTo>
                  <a:pt x="2651" y="2266"/>
                </a:lnTo>
                <a:lnTo>
                  <a:pt x="2688" y="2263"/>
                </a:lnTo>
                <a:lnTo>
                  <a:pt x="3136" y="2263"/>
                </a:lnTo>
                <a:lnTo>
                  <a:pt x="3173" y="2266"/>
                </a:lnTo>
                <a:lnTo>
                  <a:pt x="3207" y="2275"/>
                </a:lnTo>
                <a:lnTo>
                  <a:pt x="3239" y="2288"/>
                </a:lnTo>
                <a:lnTo>
                  <a:pt x="3268" y="2306"/>
                </a:lnTo>
                <a:lnTo>
                  <a:pt x="3295" y="2329"/>
                </a:lnTo>
                <a:lnTo>
                  <a:pt x="3317" y="2355"/>
                </a:lnTo>
                <a:lnTo>
                  <a:pt x="3335" y="2385"/>
                </a:lnTo>
                <a:lnTo>
                  <a:pt x="3349" y="2417"/>
                </a:lnTo>
                <a:lnTo>
                  <a:pt x="3357" y="2452"/>
                </a:lnTo>
                <a:lnTo>
                  <a:pt x="3360" y="2488"/>
                </a:lnTo>
                <a:lnTo>
                  <a:pt x="3360" y="3359"/>
                </a:lnTo>
                <a:lnTo>
                  <a:pt x="0" y="3359"/>
                </a:lnTo>
                <a:lnTo>
                  <a:pt x="0" y="689"/>
                </a:lnTo>
                <a:lnTo>
                  <a:pt x="3" y="654"/>
                </a:lnTo>
                <a:lnTo>
                  <a:pt x="11" y="619"/>
                </a:lnTo>
                <a:lnTo>
                  <a:pt x="25" y="586"/>
                </a:lnTo>
                <a:lnTo>
                  <a:pt x="43" y="557"/>
                </a:lnTo>
                <a:lnTo>
                  <a:pt x="65" y="530"/>
                </a:lnTo>
                <a:lnTo>
                  <a:pt x="92" y="508"/>
                </a:lnTo>
                <a:lnTo>
                  <a:pt x="121" y="490"/>
                </a:lnTo>
                <a:lnTo>
                  <a:pt x="153" y="477"/>
                </a:lnTo>
                <a:lnTo>
                  <a:pt x="187" y="467"/>
                </a:lnTo>
                <a:lnTo>
                  <a:pt x="224" y="465"/>
                </a:lnTo>
                <a:lnTo>
                  <a:pt x="672" y="465"/>
                </a:lnTo>
                <a:lnTo>
                  <a:pt x="709" y="467"/>
                </a:lnTo>
                <a:lnTo>
                  <a:pt x="743" y="477"/>
                </a:lnTo>
                <a:lnTo>
                  <a:pt x="775" y="490"/>
                </a:lnTo>
                <a:lnTo>
                  <a:pt x="804" y="508"/>
                </a:lnTo>
                <a:lnTo>
                  <a:pt x="831" y="530"/>
                </a:lnTo>
                <a:lnTo>
                  <a:pt x="853" y="557"/>
                </a:lnTo>
                <a:lnTo>
                  <a:pt x="871" y="586"/>
                </a:lnTo>
                <a:lnTo>
                  <a:pt x="885" y="619"/>
                </a:lnTo>
                <a:lnTo>
                  <a:pt x="893" y="654"/>
                </a:lnTo>
                <a:lnTo>
                  <a:pt x="896" y="689"/>
                </a:lnTo>
                <a:lnTo>
                  <a:pt x="896" y="3078"/>
                </a:lnTo>
                <a:lnTo>
                  <a:pt x="1232" y="3078"/>
                </a:lnTo>
                <a:lnTo>
                  <a:pt x="1232" y="2036"/>
                </a:lnTo>
                <a:lnTo>
                  <a:pt x="1195" y="1989"/>
                </a:lnTo>
                <a:lnTo>
                  <a:pt x="1164" y="1939"/>
                </a:lnTo>
                <a:lnTo>
                  <a:pt x="1137" y="1887"/>
                </a:lnTo>
                <a:lnTo>
                  <a:pt x="1115" y="1832"/>
                </a:lnTo>
                <a:lnTo>
                  <a:pt x="1097" y="1776"/>
                </a:lnTo>
                <a:lnTo>
                  <a:pt x="1084" y="1718"/>
                </a:lnTo>
                <a:lnTo>
                  <a:pt x="1076" y="1659"/>
                </a:lnTo>
                <a:lnTo>
                  <a:pt x="1074" y="1599"/>
                </a:lnTo>
                <a:lnTo>
                  <a:pt x="1076" y="1538"/>
                </a:lnTo>
                <a:lnTo>
                  <a:pt x="1084" y="1479"/>
                </a:lnTo>
                <a:lnTo>
                  <a:pt x="1097" y="1421"/>
                </a:lnTo>
                <a:lnTo>
                  <a:pt x="1115" y="1364"/>
                </a:lnTo>
                <a:lnTo>
                  <a:pt x="1137" y="1310"/>
                </a:lnTo>
                <a:lnTo>
                  <a:pt x="1164" y="1257"/>
                </a:lnTo>
                <a:lnTo>
                  <a:pt x="1196" y="1208"/>
                </a:lnTo>
                <a:lnTo>
                  <a:pt x="1232" y="1161"/>
                </a:lnTo>
                <a:lnTo>
                  <a:pt x="1273" y="1116"/>
                </a:lnTo>
                <a:lnTo>
                  <a:pt x="1273" y="1116"/>
                </a:lnTo>
                <a:lnTo>
                  <a:pt x="1318" y="1075"/>
                </a:lnTo>
                <a:lnTo>
                  <a:pt x="1365" y="1039"/>
                </a:lnTo>
                <a:lnTo>
                  <a:pt x="1415" y="1007"/>
                </a:lnTo>
                <a:lnTo>
                  <a:pt x="1467" y="980"/>
                </a:lnTo>
                <a:lnTo>
                  <a:pt x="1520" y="958"/>
                </a:lnTo>
                <a:lnTo>
                  <a:pt x="1575" y="940"/>
                </a:lnTo>
                <a:lnTo>
                  <a:pt x="1631" y="928"/>
                </a:lnTo>
                <a:lnTo>
                  <a:pt x="1687" y="919"/>
                </a:lnTo>
                <a:lnTo>
                  <a:pt x="1744" y="916"/>
                </a:lnTo>
                <a:lnTo>
                  <a:pt x="1801" y="918"/>
                </a:lnTo>
                <a:lnTo>
                  <a:pt x="1858" y="925"/>
                </a:lnTo>
                <a:lnTo>
                  <a:pt x="1914" y="936"/>
                </a:lnTo>
                <a:lnTo>
                  <a:pt x="1969" y="951"/>
                </a:lnTo>
                <a:lnTo>
                  <a:pt x="2023" y="971"/>
                </a:lnTo>
                <a:lnTo>
                  <a:pt x="2075" y="997"/>
                </a:lnTo>
                <a:lnTo>
                  <a:pt x="2126" y="1027"/>
                </a:lnTo>
                <a:lnTo>
                  <a:pt x="2313" y="838"/>
                </a:lnTo>
                <a:lnTo>
                  <a:pt x="2281" y="805"/>
                </a:lnTo>
                <a:lnTo>
                  <a:pt x="2259" y="780"/>
                </a:lnTo>
                <a:lnTo>
                  <a:pt x="2242" y="753"/>
                </a:lnTo>
                <a:lnTo>
                  <a:pt x="2229" y="724"/>
                </a:lnTo>
                <a:lnTo>
                  <a:pt x="2221" y="693"/>
                </a:lnTo>
                <a:lnTo>
                  <a:pt x="2216" y="663"/>
                </a:lnTo>
                <a:lnTo>
                  <a:pt x="2216" y="631"/>
                </a:lnTo>
                <a:lnTo>
                  <a:pt x="2221" y="600"/>
                </a:lnTo>
                <a:lnTo>
                  <a:pt x="2229" y="569"/>
                </a:lnTo>
                <a:lnTo>
                  <a:pt x="2242" y="541"/>
                </a:lnTo>
                <a:lnTo>
                  <a:pt x="2259" y="513"/>
                </a:lnTo>
                <a:lnTo>
                  <a:pt x="2281" y="488"/>
                </a:lnTo>
                <a:lnTo>
                  <a:pt x="2702" y="65"/>
                </a:lnTo>
                <a:lnTo>
                  <a:pt x="2728" y="43"/>
                </a:lnTo>
                <a:lnTo>
                  <a:pt x="2755" y="25"/>
                </a:lnTo>
                <a:lnTo>
                  <a:pt x="2784" y="12"/>
                </a:lnTo>
                <a:lnTo>
                  <a:pt x="2814" y="4"/>
                </a:lnTo>
                <a:lnTo>
                  <a:pt x="2846" y="0"/>
                </a:lnTo>
                <a:lnTo>
                  <a:pt x="28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FF207B"/>
              </a:solidFill>
              <a:latin typeface="Calibri"/>
            </a:endParaRPr>
          </a:p>
        </p:txBody>
      </p:sp>
      <p:grpSp>
        <p:nvGrpSpPr>
          <p:cNvPr id="106" name="Group 39">
            <a:extLst>
              <a:ext uri="{FF2B5EF4-FFF2-40B4-BE49-F238E27FC236}">
                <a16:creationId xmlns:a16="http://schemas.microsoft.com/office/drawing/2014/main" id="{5C672956-5B08-4222-AD27-D12BED66E1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04104" y="5865225"/>
            <a:ext cx="365952" cy="365952"/>
            <a:chOff x="4095" y="1017"/>
            <a:chExt cx="480" cy="480"/>
          </a:xfrm>
          <a:solidFill>
            <a:schemeClr val="accent1"/>
          </a:solidFill>
        </p:grpSpPr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E0034DEA-1346-4D4D-A216-7B4914ED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324"/>
              <a:ext cx="173" cy="173"/>
            </a:xfrm>
            <a:custGeom>
              <a:avLst/>
              <a:gdLst>
                <a:gd name="T0" fmla="*/ 333 w 1208"/>
                <a:gd name="T1" fmla="*/ 0 h 1208"/>
                <a:gd name="T2" fmla="*/ 368 w 1208"/>
                <a:gd name="T3" fmla="*/ 12 h 1208"/>
                <a:gd name="T4" fmla="*/ 462 w 1208"/>
                <a:gd name="T5" fmla="*/ 103 h 1208"/>
                <a:gd name="T6" fmla="*/ 483 w 1208"/>
                <a:gd name="T7" fmla="*/ 136 h 1208"/>
                <a:gd name="T8" fmla="*/ 487 w 1208"/>
                <a:gd name="T9" fmla="*/ 171 h 1208"/>
                <a:gd name="T10" fmla="*/ 474 w 1208"/>
                <a:gd name="T11" fmla="*/ 207 h 1208"/>
                <a:gd name="T12" fmla="*/ 444 w 1208"/>
                <a:gd name="T13" fmla="*/ 241 h 1208"/>
                <a:gd name="T14" fmla="*/ 374 w 1208"/>
                <a:gd name="T15" fmla="*/ 326 h 1208"/>
                <a:gd name="T16" fmla="*/ 323 w 1208"/>
                <a:gd name="T17" fmla="*/ 422 h 1208"/>
                <a:gd name="T18" fmla="*/ 290 w 1208"/>
                <a:gd name="T19" fmla="*/ 527 h 1208"/>
                <a:gd name="T20" fmla="*/ 280 w 1208"/>
                <a:gd name="T21" fmla="*/ 637 h 1208"/>
                <a:gd name="T22" fmla="*/ 282 w 1208"/>
                <a:gd name="T23" fmla="*/ 911 h 1208"/>
                <a:gd name="T24" fmla="*/ 297 w 1208"/>
                <a:gd name="T25" fmla="*/ 926 h 1208"/>
                <a:gd name="T26" fmla="*/ 619 w 1208"/>
                <a:gd name="T27" fmla="*/ 928 h 1208"/>
                <a:gd name="T28" fmla="*/ 727 w 1208"/>
                <a:gd name="T29" fmla="*/ 918 h 1208"/>
                <a:gd name="T30" fmla="*/ 829 w 1208"/>
                <a:gd name="T31" fmla="*/ 886 h 1208"/>
                <a:gd name="T32" fmla="*/ 922 w 1208"/>
                <a:gd name="T33" fmla="*/ 836 h 1208"/>
                <a:gd name="T34" fmla="*/ 1006 w 1208"/>
                <a:gd name="T35" fmla="*/ 768 h 1208"/>
                <a:gd name="T36" fmla="*/ 1031 w 1208"/>
                <a:gd name="T37" fmla="*/ 754 h 1208"/>
                <a:gd name="T38" fmla="*/ 1060 w 1208"/>
                <a:gd name="T39" fmla="*/ 754 h 1208"/>
                <a:gd name="T40" fmla="*/ 1084 w 1208"/>
                <a:gd name="T41" fmla="*/ 768 h 1208"/>
                <a:gd name="T42" fmla="*/ 1196 w 1208"/>
                <a:gd name="T43" fmla="*/ 882 h 1208"/>
                <a:gd name="T44" fmla="*/ 1208 w 1208"/>
                <a:gd name="T45" fmla="*/ 918 h 1208"/>
                <a:gd name="T46" fmla="*/ 1204 w 1208"/>
                <a:gd name="T47" fmla="*/ 953 h 1208"/>
                <a:gd name="T48" fmla="*/ 1184 w 1208"/>
                <a:gd name="T49" fmla="*/ 986 h 1208"/>
                <a:gd name="T50" fmla="*/ 1115 w 1208"/>
                <a:gd name="T51" fmla="*/ 1051 h 1208"/>
                <a:gd name="T52" fmla="*/ 1019 w 1208"/>
                <a:gd name="T53" fmla="*/ 1118 h 1208"/>
                <a:gd name="T54" fmla="*/ 913 w 1208"/>
                <a:gd name="T55" fmla="*/ 1167 h 1208"/>
                <a:gd name="T56" fmla="*/ 801 w 1208"/>
                <a:gd name="T57" fmla="*/ 1198 h 1208"/>
                <a:gd name="T58" fmla="*/ 683 w 1208"/>
                <a:gd name="T59" fmla="*/ 1208 h 1208"/>
                <a:gd name="T60" fmla="*/ 87 w 1208"/>
                <a:gd name="T61" fmla="*/ 1205 h 1208"/>
                <a:gd name="T62" fmla="*/ 42 w 1208"/>
                <a:gd name="T63" fmla="*/ 1184 h 1208"/>
                <a:gd name="T64" fmla="*/ 11 w 1208"/>
                <a:gd name="T65" fmla="*/ 1145 h 1208"/>
                <a:gd name="T66" fmla="*/ 0 w 1208"/>
                <a:gd name="T67" fmla="*/ 1096 h 1208"/>
                <a:gd name="T68" fmla="*/ 3 w 1208"/>
                <a:gd name="T69" fmla="*/ 507 h 1208"/>
                <a:gd name="T70" fmla="*/ 23 w 1208"/>
                <a:gd name="T71" fmla="*/ 392 h 1208"/>
                <a:gd name="T72" fmla="*/ 63 w 1208"/>
                <a:gd name="T73" fmla="*/ 283 h 1208"/>
                <a:gd name="T74" fmla="*/ 121 w 1208"/>
                <a:gd name="T75" fmla="*/ 182 h 1208"/>
                <a:gd name="T76" fmla="*/ 197 w 1208"/>
                <a:gd name="T77" fmla="*/ 92 h 1208"/>
                <a:gd name="T78" fmla="*/ 280 w 1208"/>
                <a:gd name="T79" fmla="*/ 12 h 1208"/>
                <a:gd name="T80" fmla="*/ 315 w 1208"/>
                <a:gd name="T81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8" h="1208">
                  <a:moveTo>
                    <a:pt x="315" y="0"/>
                  </a:moveTo>
                  <a:lnTo>
                    <a:pt x="333" y="0"/>
                  </a:lnTo>
                  <a:lnTo>
                    <a:pt x="351" y="4"/>
                  </a:lnTo>
                  <a:lnTo>
                    <a:pt x="368" y="12"/>
                  </a:lnTo>
                  <a:lnTo>
                    <a:pt x="383" y="24"/>
                  </a:lnTo>
                  <a:lnTo>
                    <a:pt x="462" y="103"/>
                  </a:lnTo>
                  <a:lnTo>
                    <a:pt x="474" y="119"/>
                  </a:lnTo>
                  <a:lnTo>
                    <a:pt x="483" y="136"/>
                  </a:lnTo>
                  <a:lnTo>
                    <a:pt x="487" y="153"/>
                  </a:lnTo>
                  <a:lnTo>
                    <a:pt x="487" y="171"/>
                  </a:lnTo>
                  <a:lnTo>
                    <a:pt x="483" y="190"/>
                  </a:lnTo>
                  <a:lnTo>
                    <a:pt x="474" y="207"/>
                  </a:lnTo>
                  <a:lnTo>
                    <a:pt x="462" y="222"/>
                  </a:lnTo>
                  <a:lnTo>
                    <a:pt x="444" y="241"/>
                  </a:lnTo>
                  <a:lnTo>
                    <a:pt x="406" y="281"/>
                  </a:lnTo>
                  <a:lnTo>
                    <a:pt x="374" y="326"/>
                  </a:lnTo>
                  <a:lnTo>
                    <a:pt x="346" y="373"/>
                  </a:lnTo>
                  <a:lnTo>
                    <a:pt x="323" y="422"/>
                  </a:lnTo>
                  <a:lnTo>
                    <a:pt x="304" y="474"/>
                  </a:lnTo>
                  <a:lnTo>
                    <a:pt x="290" y="527"/>
                  </a:lnTo>
                  <a:lnTo>
                    <a:pt x="282" y="581"/>
                  </a:lnTo>
                  <a:lnTo>
                    <a:pt x="280" y="637"/>
                  </a:lnTo>
                  <a:lnTo>
                    <a:pt x="280" y="900"/>
                  </a:lnTo>
                  <a:lnTo>
                    <a:pt x="282" y="911"/>
                  </a:lnTo>
                  <a:lnTo>
                    <a:pt x="288" y="920"/>
                  </a:lnTo>
                  <a:lnTo>
                    <a:pt x="297" y="926"/>
                  </a:lnTo>
                  <a:lnTo>
                    <a:pt x="308" y="928"/>
                  </a:lnTo>
                  <a:lnTo>
                    <a:pt x="619" y="928"/>
                  </a:lnTo>
                  <a:lnTo>
                    <a:pt x="673" y="926"/>
                  </a:lnTo>
                  <a:lnTo>
                    <a:pt x="727" y="918"/>
                  </a:lnTo>
                  <a:lnTo>
                    <a:pt x="779" y="905"/>
                  </a:lnTo>
                  <a:lnTo>
                    <a:pt x="829" y="886"/>
                  </a:lnTo>
                  <a:lnTo>
                    <a:pt x="877" y="864"/>
                  </a:lnTo>
                  <a:lnTo>
                    <a:pt x="922" y="836"/>
                  </a:lnTo>
                  <a:lnTo>
                    <a:pt x="966" y="805"/>
                  </a:lnTo>
                  <a:lnTo>
                    <a:pt x="1006" y="768"/>
                  </a:lnTo>
                  <a:lnTo>
                    <a:pt x="1018" y="759"/>
                  </a:lnTo>
                  <a:lnTo>
                    <a:pt x="1031" y="754"/>
                  </a:lnTo>
                  <a:lnTo>
                    <a:pt x="1046" y="752"/>
                  </a:lnTo>
                  <a:lnTo>
                    <a:pt x="1060" y="754"/>
                  </a:lnTo>
                  <a:lnTo>
                    <a:pt x="1073" y="759"/>
                  </a:lnTo>
                  <a:lnTo>
                    <a:pt x="1084" y="768"/>
                  </a:lnTo>
                  <a:lnTo>
                    <a:pt x="1184" y="867"/>
                  </a:lnTo>
                  <a:lnTo>
                    <a:pt x="1196" y="882"/>
                  </a:lnTo>
                  <a:lnTo>
                    <a:pt x="1204" y="899"/>
                  </a:lnTo>
                  <a:lnTo>
                    <a:pt x="1208" y="918"/>
                  </a:lnTo>
                  <a:lnTo>
                    <a:pt x="1208" y="936"/>
                  </a:lnTo>
                  <a:lnTo>
                    <a:pt x="1204" y="953"/>
                  </a:lnTo>
                  <a:lnTo>
                    <a:pt x="1196" y="971"/>
                  </a:lnTo>
                  <a:lnTo>
                    <a:pt x="1184" y="986"/>
                  </a:lnTo>
                  <a:lnTo>
                    <a:pt x="1159" y="1011"/>
                  </a:lnTo>
                  <a:lnTo>
                    <a:pt x="1115" y="1051"/>
                  </a:lnTo>
                  <a:lnTo>
                    <a:pt x="1068" y="1087"/>
                  </a:lnTo>
                  <a:lnTo>
                    <a:pt x="1019" y="1118"/>
                  </a:lnTo>
                  <a:lnTo>
                    <a:pt x="967" y="1145"/>
                  </a:lnTo>
                  <a:lnTo>
                    <a:pt x="913" y="1167"/>
                  </a:lnTo>
                  <a:lnTo>
                    <a:pt x="858" y="1185"/>
                  </a:lnTo>
                  <a:lnTo>
                    <a:pt x="801" y="1198"/>
                  </a:lnTo>
                  <a:lnTo>
                    <a:pt x="742" y="1205"/>
                  </a:lnTo>
                  <a:lnTo>
                    <a:pt x="683" y="1208"/>
                  </a:lnTo>
                  <a:lnTo>
                    <a:pt x="112" y="1208"/>
                  </a:lnTo>
                  <a:lnTo>
                    <a:pt x="87" y="1205"/>
                  </a:lnTo>
                  <a:lnTo>
                    <a:pt x="63" y="1197"/>
                  </a:lnTo>
                  <a:lnTo>
                    <a:pt x="42" y="1184"/>
                  </a:lnTo>
                  <a:lnTo>
                    <a:pt x="24" y="1166"/>
                  </a:lnTo>
                  <a:lnTo>
                    <a:pt x="11" y="1145"/>
                  </a:lnTo>
                  <a:lnTo>
                    <a:pt x="3" y="1121"/>
                  </a:lnTo>
                  <a:lnTo>
                    <a:pt x="0" y="1096"/>
                  </a:lnTo>
                  <a:lnTo>
                    <a:pt x="0" y="567"/>
                  </a:lnTo>
                  <a:lnTo>
                    <a:pt x="3" y="507"/>
                  </a:lnTo>
                  <a:lnTo>
                    <a:pt x="10" y="449"/>
                  </a:lnTo>
                  <a:lnTo>
                    <a:pt x="23" y="392"/>
                  </a:lnTo>
                  <a:lnTo>
                    <a:pt x="41" y="337"/>
                  </a:lnTo>
                  <a:lnTo>
                    <a:pt x="63" y="283"/>
                  </a:lnTo>
                  <a:lnTo>
                    <a:pt x="90" y="232"/>
                  </a:lnTo>
                  <a:lnTo>
                    <a:pt x="121" y="182"/>
                  </a:lnTo>
                  <a:lnTo>
                    <a:pt x="157" y="136"/>
                  </a:lnTo>
                  <a:lnTo>
                    <a:pt x="197" y="92"/>
                  </a:lnTo>
                  <a:lnTo>
                    <a:pt x="265" y="24"/>
                  </a:lnTo>
                  <a:lnTo>
                    <a:pt x="280" y="12"/>
                  </a:lnTo>
                  <a:lnTo>
                    <a:pt x="296" y="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B19660A-6951-410B-B261-852E12E3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21"/>
              <a:ext cx="80" cy="80"/>
            </a:xfrm>
            <a:custGeom>
              <a:avLst/>
              <a:gdLst>
                <a:gd name="T0" fmla="*/ 280 w 559"/>
                <a:gd name="T1" fmla="*/ 0 h 559"/>
                <a:gd name="T2" fmla="*/ 321 w 559"/>
                <a:gd name="T3" fmla="*/ 3 h 559"/>
                <a:gd name="T4" fmla="*/ 360 w 559"/>
                <a:gd name="T5" fmla="*/ 11 h 559"/>
                <a:gd name="T6" fmla="*/ 397 w 559"/>
                <a:gd name="T7" fmla="*/ 25 h 559"/>
                <a:gd name="T8" fmla="*/ 432 w 559"/>
                <a:gd name="T9" fmla="*/ 45 h 559"/>
                <a:gd name="T10" fmla="*/ 463 w 559"/>
                <a:gd name="T11" fmla="*/ 68 h 559"/>
                <a:gd name="T12" fmla="*/ 491 w 559"/>
                <a:gd name="T13" fmla="*/ 96 h 559"/>
                <a:gd name="T14" fmla="*/ 514 w 559"/>
                <a:gd name="T15" fmla="*/ 127 h 559"/>
                <a:gd name="T16" fmla="*/ 534 w 559"/>
                <a:gd name="T17" fmla="*/ 162 h 559"/>
                <a:gd name="T18" fmla="*/ 548 w 559"/>
                <a:gd name="T19" fmla="*/ 199 h 559"/>
                <a:gd name="T20" fmla="*/ 556 w 559"/>
                <a:gd name="T21" fmla="*/ 238 h 559"/>
                <a:gd name="T22" fmla="*/ 559 w 559"/>
                <a:gd name="T23" fmla="*/ 279 h 559"/>
                <a:gd name="T24" fmla="*/ 556 w 559"/>
                <a:gd name="T25" fmla="*/ 321 h 559"/>
                <a:gd name="T26" fmla="*/ 548 w 559"/>
                <a:gd name="T27" fmla="*/ 360 h 559"/>
                <a:gd name="T28" fmla="*/ 534 w 559"/>
                <a:gd name="T29" fmla="*/ 397 h 559"/>
                <a:gd name="T30" fmla="*/ 514 w 559"/>
                <a:gd name="T31" fmla="*/ 432 h 559"/>
                <a:gd name="T32" fmla="*/ 491 w 559"/>
                <a:gd name="T33" fmla="*/ 463 h 559"/>
                <a:gd name="T34" fmla="*/ 463 w 559"/>
                <a:gd name="T35" fmla="*/ 491 h 559"/>
                <a:gd name="T36" fmla="*/ 432 w 559"/>
                <a:gd name="T37" fmla="*/ 514 h 559"/>
                <a:gd name="T38" fmla="*/ 397 w 559"/>
                <a:gd name="T39" fmla="*/ 534 h 559"/>
                <a:gd name="T40" fmla="*/ 360 w 559"/>
                <a:gd name="T41" fmla="*/ 548 h 559"/>
                <a:gd name="T42" fmla="*/ 321 w 559"/>
                <a:gd name="T43" fmla="*/ 556 h 559"/>
                <a:gd name="T44" fmla="*/ 280 w 559"/>
                <a:gd name="T45" fmla="*/ 559 h 559"/>
                <a:gd name="T46" fmla="*/ 238 w 559"/>
                <a:gd name="T47" fmla="*/ 556 h 559"/>
                <a:gd name="T48" fmla="*/ 199 w 559"/>
                <a:gd name="T49" fmla="*/ 548 h 559"/>
                <a:gd name="T50" fmla="*/ 162 w 559"/>
                <a:gd name="T51" fmla="*/ 534 h 559"/>
                <a:gd name="T52" fmla="*/ 127 w 559"/>
                <a:gd name="T53" fmla="*/ 514 h 559"/>
                <a:gd name="T54" fmla="*/ 96 w 559"/>
                <a:gd name="T55" fmla="*/ 491 h 559"/>
                <a:gd name="T56" fmla="*/ 68 w 559"/>
                <a:gd name="T57" fmla="*/ 463 h 559"/>
                <a:gd name="T58" fmla="*/ 45 w 559"/>
                <a:gd name="T59" fmla="*/ 432 h 559"/>
                <a:gd name="T60" fmla="*/ 25 w 559"/>
                <a:gd name="T61" fmla="*/ 397 h 559"/>
                <a:gd name="T62" fmla="*/ 11 w 559"/>
                <a:gd name="T63" fmla="*/ 360 h 559"/>
                <a:gd name="T64" fmla="*/ 3 w 559"/>
                <a:gd name="T65" fmla="*/ 321 h 559"/>
                <a:gd name="T66" fmla="*/ 0 w 559"/>
                <a:gd name="T67" fmla="*/ 279 h 559"/>
                <a:gd name="T68" fmla="*/ 3 w 559"/>
                <a:gd name="T69" fmla="*/ 238 h 559"/>
                <a:gd name="T70" fmla="*/ 11 w 559"/>
                <a:gd name="T71" fmla="*/ 199 h 559"/>
                <a:gd name="T72" fmla="*/ 25 w 559"/>
                <a:gd name="T73" fmla="*/ 162 h 559"/>
                <a:gd name="T74" fmla="*/ 45 w 559"/>
                <a:gd name="T75" fmla="*/ 127 h 559"/>
                <a:gd name="T76" fmla="*/ 68 w 559"/>
                <a:gd name="T77" fmla="*/ 96 h 559"/>
                <a:gd name="T78" fmla="*/ 96 w 559"/>
                <a:gd name="T79" fmla="*/ 68 h 559"/>
                <a:gd name="T80" fmla="*/ 127 w 559"/>
                <a:gd name="T81" fmla="*/ 45 h 559"/>
                <a:gd name="T82" fmla="*/ 162 w 559"/>
                <a:gd name="T83" fmla="*/ 25 h 559"/>
                <a:gd name="T84" fmla="*/ 199 w 559"/>
                <a:gd name="T85" fmla="*/ 11 h 559"/>
                <a:gd name="T86" fmla="*/ 238 w 559"/>
                <a:gd name="T87" fmla="*/ 3 h 559"/>
                <a:gd name="T88" fmla="*/ 280 w 559"/>
                <a:gd name="T8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9" h="559">
                  <a:moveTo>
                    <a:pt x="280" y="0"/>
                  </a:moveTo>
                  <a:lnTo>
                    <a:pt x="321" y="3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5"/>
                  </a:lnTo>
                  <a:lnTo>
                    <a:pt x="463" y="68"/>
                  </a:lnTo>
                  <a:lnTo>
                    <a:pt x="491" y="96"/>
                  </a:lnTo>
                  <a:lnTo>
                    <a:pt x="514" y="127"/>
                  </a:lnTo>
                  <a:lnTo>
                    <a:pt x="534" y="162"/>
                  </a:lnTo>
                  <a:lnTo>
                    <a:pt x="548" y="199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1"/>
                  </a:lnTo>
                  <a:lnTo>
                    <a:pt x="548" y="360"/>
                  </a:lnTo>
                  <a:lnTo>
                    <a:pt x="534" y="397"/>
                  </a:lnTo>
                  <a:lnTo>
                    <a:pt x="514" y="432"/>
                  </a:lnTo>
                  <a:lnTo>
                    <a:pt x="491" y="463"/>
                  </a:lnTo>
                  <a:lnTo>
                    <a:pt x="463" y="491"/>
                  </a:lnTo>
                  <a:lnTo>
                    <a:pt x="432" y="514"/>
                  </a:lnTo>
                  <a:lnTo>
                    <a:pt x="397" y="534"/>
                  </a:lnTo>
                  <a:lnTo>
                    <a:pt x="360" y="548"/>
                  </a:lnTo>
                  <a:lnTo>
                    <a:pt x="321" y="556"/>
                  </a:lnTo>
                  <a:lnTo>
                    <a:pt x="280" y="559"/>
                  </a:lnTo>
                  <a:lnTo>
                    <a:pt x="238" y="556"/>
                  </a:lnTo>
                  <a:lnTo>
                    <a:pt x="199" y="548"/>
                  </a:lnTo>
                  <a:lnTo>
                    <a:pt x="162" y="534"/>
                  </a:lnTo>
                  <a:lnTo>
                    <a:pt x="127" y="514"/>
                  </a:lnTo>
                  <a:lnTo>
                    <a:pt x="96" y="491"/>
                  </a:lnTo>
                  <a:lnTo>
                    <a:pt x="68" y="463"/>
                  </a:lnTo>
                  <a:lnTo>
                    <a:pt x="45" y="432"/>
                  </a:lnTo>
                  <a:lnTo>
                    <a:pt x="25" y="397"/>
                  </a:lnTo>
                  <a:lnTo>
                    <a:pt x="11" y="360"/>
                  </a:lnTo>
                  <a:lnTo>
                    <a:pt x="3" y="321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9"/>
                  </a:lnTo>
                  <a:lnTo>
                    <a:pt x="25" y="162"/>
                  </a:lnTo>
                  <a:lnTo>
                    <a:pt x="45" y="127"/>
                  </a:lnTo>
                  <a:lnTo>
                    <a:pt x="68" y="96"/>
                  </a:lnTo>
                  <a:lnTo>
                    <a:pt x="96" y="68"/>
                  </a:lnTo>
                  <a:lnTo>
                    <a:pt x="127" y="45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1F8435CC-47F9-48E5-A124-0059F8460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1017"/>
              <a:ext cx="425" cy="434"/>
            </a:xfrm>
            <a:custGeom>
              <a:avLst/>
              <a:gdLst>
                <a:gd name="T0" fmla="*/ 551 w 2977"/>
                <a:gd name="T1" fmla="*/ 1674 h 3034"/>
                <a:gd name="T2" fmla="*/ 525 w 2977"/>
                <a:gd name="T3" fmla="*/ 1688 h 3034"/>
                <a:gd name="T4" fmla="*/ 377 w 2977"/>
                <a:gd name="T5" fmla="*/ 1846 h 3034"/>
                <a:gd name="T6" fmla="*/ 369 w 2977"/>
                <a:gd name="T7" fmla="*/ 1873 h 3034"/>
                <a:gd name="T8" fmla="*/ 377 w 2977"/>
                <a:gd name="T9" fmla="*/ 1900 h 3034"/>
                <a:gd name="T10" fmla="*/ 1116 w 2977"/>
                <a:gd name="T11" fmla="*/ 2642 h 3034"/>
                <a:gd name="T12" fmla="*/ 1142 w 2977"/>
                <a:gd name="T13" fmla="*/ 2657 h 3034"/>
                <a:gd name="T14" fmla="*/ 1171 w 2977"/>
                <a:gd name="T15" fmla="*/ 2657 h 3034"/>
                <a:gd name="T16" fmla="*/ 1196 w 2977"/>
                <a:gd name="T17" fmla="*/ 2642 h 3034"/>
                <a:gd name="T18" fmla="*/ 1345 w 2977"/>
                <a:gd name="T19" fmla="*/ 2484 h 3034"/>
                <a:gd name="T20" fmla="*/ 1352 w 2977"/>
                <a:gd name="T21" fmla="*/ 2458 h 3034"/>
                <a:gd name="T22" fmla="*/ 1345 w 2977"/>
                <a:gd name="T23" fmla="*/ 2430 h 3034"/>
                <a:gd name="T24" fmla="*/ 606 w 2977"/>
                <a:gd name="T25" fmla="*/ 1688 h 3034"/>
                <a:gd name="T26" fmla="*/ 580 w 2977"/>
                <a:gd name="T27" fmla="*/ 1673 h 3034"/>
                <a:gd name="T28" fmla="*/ 2126 w 2977"/>
                <a:gd name="T29" fmla="*/ 280 h 3034"/>
                <a:gd name="T30" fmla="*/ 2026 w 2977"/>
                <a:gd name="T31" fmla="*/ 289 h 3034"/>
                <a:gd name="T32" fmla="*/ 1931 w 2977"/>
                <a:gd name="T33" fmla="*/ 315 h 3034"/>
                <a:gd name="T34" fmla="*/ 1842 w 2977"/>
                <a:gd name="T35" fmla="*/ 357 h 3034"/>
                <a:gd name="T36" fmla="*/ 1760 w 2977"/>
                <a:gd name="T37" fmla="*/ 415 h 3034"/>
                <a:gd name="T38" fmla="*/ 798 w 2977"/>
                <a:gd name="T39" fmla="*/ 1407 h 3034"/>
                <a:gd name="T40" fmla="*/ 784 w 2977"/>
                <a:gd name="T41" fmla="*/ 1433 h 3034"/>
                <a:gd name="T42" fmla="*/ 784 w 2977"/>
                <a:gd name="T43" fmla="*/ 1460 h 3034"/>
                <a:gd name="T44" fmla="*/ 799 w 2977"/>
                <a:gd name="T45" fmla="*/ 1486 h 3034"/>
                <a:gd name="T46" fmla="*/ 1541 w 2977"/>
                <a:gd name="T47" fmla="*/ 2225 h 3034"/>
                <a:gd name="T48" fmla="*/ 1569 w 2977"/>
                <a:gd name="T49" fmla="*/ 2232 h 3034"/>
                <a:gd name="T50" fmla="*/ 1597 w 2977"/>
                <a:gd name="T51" fmla="*/ 2225 h 3034"/>
                <a:gd name="T52" fmla="*/ 2540 w 2977"/>
                <a:gd name="T53" fmla="*/ 1253 h 3034"/>
                <a:gd name="T54" fmla="*/ 2607 w 2977"/>
                <a:gd name="T55" fmla="*/ 1169 h 3034"/>
                <a:gd name="T56" fmla="*/ 2656 w 2977"/>
                <a:gd name="T57" fmla="*/ 1074 h 3034"/>
                <a:gd name="T58" fmla="*/ 2687 w 2977"/>
                <a:gd name="T59" fmla="*/ 971 h 3034"/>
                <a:gd name="T60" fmla="*/ 2697 w 2977"/>
                <a:gd name="T61" fmla="*/ 864 h 3034"/>
                <a:gd name="T62" fmla="*/ 2694 w 2977"/>
                <a:gd name="T63" fmla="*/ 318 h 3034"/>
                <a:gd name="T64" fmla="*/ 2675 w 2977"/>
                <a:gd name="T65" fmla="*/ 290 h 3034"/>
                <a:gd name="T66" fmla="*/ 2641 w 2977"/>
                <a:gd name="T67" fmla="*/ 280 h 3034"/>
                <a:gd name="T68" fmla="*/ 2056 w 2977"/>
                <a:gd name="T69" fmla="*/ 0 h 3034"/>
                <a:gd name="T70" fmla="*/ 2890 w 2977"/>
                <a:gd name="T71" fmla="*/ 3 h 3034"/>
                <a:gd name="T72" fmla="*/ 2935 w 2977"/>
                <a:gd name="T73" fmla="*/ 24 h 3034"/>
                <a:gd name="T74" fmla="*/ 2966 w 2977"/>
                <a:gd name="T75" fmla="*/ 63 h 3034"/>
                <a:gd name="T76" fmla="*/ 2977 w 2977"/>
                <a:gd name="T77" fmla="*/ 112 h 3034"/>
                <a:gd name="T78" fmla="*/ 2975 w 2977"/>
                <a:gd name="T79" fmla="*/ 990 h 3034"/>
                <a:gd name="T80" fmla="*/ 2955 w 2977"/>
                <a:gd name="T81" fmla="*/ 1103 h 3034"/>
                <a:gd name="T82" fmla="*/ 2917 w 2977"/>
                <a:gd name="T83" fmla="*/ 1211 h 3034"/>
                <a:gd name="T84" fmla="*/ 2861 w 2977"/>
                <a:gd name="T85" fmla="*/ 1309 h 3034"/>
                <a:gd name="T86" fmla="*/ 2788 w 2977"/>
                <a:gd name="T87" fmla="*/ 1399 h 3034"/>
                <a:gd name="T88" fmla="*/ 1222 w 2977"/>
                <a:gd name="T89" fmla="*/ 3015 h 3034"/>
                <a:gd name="T90" fmla="*/ 1181 w 2977"/>
                <a:gd name="T91" fmla="*/ 3032 h 3034"/>
                <a:gd name="T92" fmla="*/ 1138 w 2977"/>
                <a:gd name="T93" fmla="*/ 3032 h 3034"/>
                <a:gd name="T94" fmla="*/ 1097 w 2977"/>
                <a:gd name="T95" fmla="*/ 3016 h 3034"/>
                <a:gd name="T96" fmla="*/ 32 w 2977"/>
                <a:gd name="T97" fmla="*/ 1954 h 3034"/>
                <a:gd name="T98" fmla="*/ 8 w 2977"/>
                <a:gd name="T99" fmla="*/ 1918 h 3034"/>
                <a:gd name="T100" fmla="*/ 0 w 2977"/>
                <a:gd name="T101" fmla="*/ 1877 h 3034"/>
                <a:gd name="T102" fmla="*/ 7 w 2977"/>
                <a:gd name="T103" fmla="*/ 1835 h 3034"/>
                <a:gd name="T104" fmla="*/ 31 w 2977"/>
                <a:gd name="T105" fmla="*/ 1797 h 3034"/>
                <a:gd name="T106" fmla="*/ 1617 w 2977"/>
                <a:gd name="T107" fmla="*/ 163 h 3034"/>
                <a:gd name="T108" fmla="*/ 1713 w 2977"/>
                <a:gd name="T109" fmla="*/ 94 h 3034"/>
                <a:gd name="T110" fmla="*/ 1820 w 2977"/>
                <a:gd name="T111" fmla="*/ 42 h 3034"/>
                <a:gd name="T112" fmla="*/ 1935 w 2977"/>
                <a:gd name="T113" fmla="*/ 11 h 3034"/>
                <a:gd name="T114" fmla="*/ 2056 w 2977"/>
                <a:gd name="T115" fmla="*/ 0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77" h="3034">
                  <a:moveTo>
                    <a:pt x="565" y="1672"/>
                  </a:moveTo>
                  <a:lnTo>
                    <a:pt x="551" y="1674"/>
                  </a:lnTo>
                  <a:lnTo>
                    <a:pt x="537" y="1679"/>
                  </a:lnTo>
                  <a:lnTo>
                    <a:pt x="525" y="1688"/>
                  </a:lnTo>
                  <a:lnTo>
                    <a:pt x="386" y="1834"/>
                  </a:lnTo>
                  <a:lnTo>
                    <a:pt x="377" y="1846"/>
                  </a:lnTo>
                  <a:lnTo>
                    <a:pt x="371" y="1859"/>
                  </a:lnTo>
                  <a:lnTo>
                    <a:pt x="369" y="1873"/>
                  </a:lnTo>
                  <a:lnTo>
                    <a:pt x="371" y="1887"/>
                  </a:lnTo>
                  <a:lnTo>
                    <a:pt x="377" y="1900"/>
                  </a:lnTo>
                  <a:lnTo>
                    <a:pt x="386" y="1912"/>
                  </a:lnTo>
                  <a:lnTo>
                    <a:pt x="1116" y="2642"/>
                  </a:lnTo>
                  <a:lnTo>
                    <a:pt x="1128" y="2651"/>
                  </a:lnTo>
                  <a:lnTo>
                    <a:pt x="1142" y="2657"/>
                  </a:lnTo>
                  <a:lnTo>
                    <a:pt x="1156" y="2658"/>
                  </a:lnTo>
                  <a:lnTo>
                    <a:pt x="1171" y="2657"/>
                  </a:lnTo>
                  <a:lnTo>
                    <a:pt x="1184" y="2651"/>
                  </a:lnTo>
                  <a:lnTo>
                    <a:pt x="1196" y="2642"/>
                  </a:lnTo>
                  <a:lnTo>
                    <a:pt x="1337" y="2497"/>
                  </a:lnTo>
                  <a:lnTo>
                    <a:pt x="1345" y="2484"/>
                  </a:lnTo>
                  <a:lnTo>
                    <a:pt x="1351" y="2471"/>
                  </a:lnTo>
                  <a:lnTo>
                    <a:pt x="1352" y="2458"/>
                  </a:lnTo>
                  <a:lnTo>
                    <a:pt x="1350" y="2444"/>
                  </a:lnTo>
                  <a:lnTo>
                    <a:pt x="1345" y="2430"/>
                  </a:lnTo>
                  <a:lnTo>
                    <a:pt x="1336" y="2418"/>
                  </a:lnTo>
                  <a:lnTo>
                    <a:pt x="606" y="1688"/>
                  </a:lnTo>
                  <a:lnTo>
                    <a:pt x="593" y="1678"/>
                  </a:lnTo>
                  <a:lnTo>
                    <a:pt x="580" y="1673"/>
                  </a:lnTo>
                  <a:lnTo>
                    <a:pt x="565" y="1672"/>
                  </a:lnTo>
                  <a:close/>
                  <a:moveTo>
                    <a:pt x="2126" y="280"/>
                  </a:moveTo>
                  <a:lnTo>
                    <a:pt x="2076" y="282"/>
                  </a:lnTo>
                  <a:lnTo>
                    <a:pt x="2026" y="289"/>
                  </a:lnTo>
                  <a:lnTo>
                    <a:pt x="1978" y="299"/>
                  </a:lnTo>
                  <a:lnTo>
                    <a:pt x="1931" y="315"/>
                  </a:lnTo>
                  <a:lnTo>
                    <a:pt x="1885" y="334"/>
                  </a:lnTo>
                  <a:lnTo>
                    <a:pt x="1842" y="357"/>
                  </a:lnTo>
                  <a:lnTo>
                    <a:pt x="1800" y="385"/>
                  </a:lnTo>
                  <a:lnTo>
                    <a:pt x="1760" y="415"/>
                  </a:lnTo>
                  <a:lnTo>
                    <a:pt x="1724" y="450"/>
                  </a:lnTo>
                  <a:lnTo>
                    <a:pt x="798" y="1407"/>
                  </a:lnTo>
                  <a:lnTo>
                    <a:pt x="789" y="1419"/>
                  </a:lnTo>
                  <a:lnTo>
                    <a:pt x="784" y="1433"/>
                  </a:lnTo>
                  <a:lnTo>
                    <a:pt x="783" y="1447"/>
                  </a:lnTo>
                  <a:lnTo>
                    <a:pt x="784" y="1460"/>
                  </a:lnTo>
                  <a:lnTo>
                    <a:pt x="790" y="1473"/>
                  </a:lnTo>
                  <a:lnTo>
                    <a:pt x="799" y="1486"/>
                  </a:lnTo>
                  <a:lnTo>
                    <a:pt x="1529" y="2216"/>
                  </a:lnTo>
                  <a:lnTo>
                    <a:pt x="1541" y="2225"/>
                  </a:lnTo>
                  <a:lnTo>
                    <a:pt x="1555" y="2231"/>
                  </a:lnTo>
                  <a:lnTo>
                    <a:pt x="1569" y="2232"/>
                  </a:lnTo>
                  <a:lnTo>
                    <a:pt x="1583" y="2231"/>
                  </a:lnTo>
                  <a:lnTo>
                    <a:pt x="1597" y="2225"/>
                  </a:lnTo>
                  <a:lnTo>
                    <a:pt x="1609" y="2216"/>
                  </a:lnTo>
                  <a:lnTo>
                    <a:pt x="2540" y="1253"/>
                  </a:lnTo>
                  <a:lnTo>
                    <a:pt x="2576" y="1213"/>
                  </a:lnTo>
                  <a:lnTo>
                    <a:pt x="2607" y="1169"/>
                  </a:lnTo>
                  <a:lnTo>
                    <a:pt x="2634" y="1123"/>
                  </a:lnTo>
                  <a:lnTo>
                    <a:pt x="2656" y="1074"/>
                  </a:lnTo>
                  <a:lnTo>
                    <a:pt x="2674" y="1023"/>
                  </a:lnTo>
                  <a:lnTo>
                    <a:pt x="2687" y="971"/>
                  </a:lnTo>
                  <a:lnTo>
                    <a:pt x="2695" y="918"/>
                  </a:lnTo>
                  <a:lnTo>
                    <a:pt x="2697" y="864"/>
                  </a:lnTo>
                  <a:lnTo>
                    <a:pt x="2697" y="336"/>
                  </a:lnTo>
                  <a:lnTo>
                    <a:pt x="2694" y="318"/>
                  </a:lnTo>
                  <a:lnTo>
                    <a:pt x="2687" y="302"/>
                  </a:lnTo>
                  <a:lnTo>
                    <a:pt x="2675" y="290"/>
                  </a:lnTo>
                  <a:lnTo>
                    <a:pt x="2659" y="283"/>
                  </a:lnTo>
                  <a:lnTo>
                    <a:pt x="2641" y="280"/>
                  </a:lnTo>
                  <a:lnTo>
                    <a:pt x="2126" y="280"/>
                  </a:lnTo>
                  <a:close/>
                  <a:moveTo>
                    <a:pt x="2056" y="0"/>
                  </a:moveTo>
                  <a:lnTo>
                    <a:pt x="2865" y="0"/>
                  </a:lnTo>
                  <a:lnTo>
                    <a:pt x="2890" y="3"/>
                  </a:lnTo>
                  <a:lnTo>
                    <a:pt x="2914" y="11"/>
                  </a:lnTo>
                  <a:lnTo>
                    <a:pt x="2935" y="24"/>
                  </a:lnTo>
                  <a:lnTo>
                    <a:pt x="2953" y="42"/>
                  </a:lnTo>
                  <a:lnTo>
                    <a:pt x="2966" y="63"/>
                  </a:lnTo>
                  <a:lnTo>
                    <a:pt x="2974" y="87"/>
                  </a:lnTo>
                  <a:lnTo>
                    <a:pt x="2977" y="112"/>
                  </a:lnTo>
                  <a:lnTo>
                    <a:pt x="2977" y="933"/>
                  </a:lnTo>
                  <a:lnTo>
                    <a:pt x="2975" y="990"/>
                  </a:lnTo>
                  <a:lnTo>
                    <a:pt x="2967" y="1047"/>
                  </a:lnTo>
                  <a:lnTo>
                    <a:pt x="2955" y="1103"/>
                  </a:lnTo>
                  <a:lnTo>
                    <a:pt x="2938" y="1158"/>
                  </a:lnTo>
                  <a:lnTo>
                    <a:pt x="2917" y="1211"/>
                  </a:lnTo>
                  <a:lnTo>
                    <a:pt x="2890" y="1262"/>
                  </a:lnTo>
                  <a:lnTo>
                    <a:pt x="2861" y="1309"/>
                  </a:lnTo>
                  <a:lnTo>
                    <a:pt x="2826" y="1356"/>
                  </a:lnTo>
                  <a:lnTo>
                    <a:pt x="2788" y="1399"/>
                  </a:lnTo>
                  <a:lnTo>
                    <a:pt x="1239" y="3000"/>
                  </a:lnTo>
                  <a:lnTo>
                    <a:pt x="1222" y="3015"/>
                  </a:lnTo>
                  <a:lnTo>
                    <a:pt x="1202" y="3025"/>
                  </a:lnTo>
                  <a:lnTo>
                    <a:pt x="1181" y="3032"/>
                  </a:lnTo>
                  <a:lnTo>
                    <a:pt x="1160" y="3034"/>
                  </a:lnTo>
                  <a:lnTo>
                    <a:pt x="1138" y="3032"/>
                  </a:lnTo>
                  <a:lnTo>
                    <a:pt x="1117" y="3026"/>
                  </a:lnTo>
                  <a:lnTo>
                    <a:pt x="1097" y="3016"/>
                  </a:lnTo>
                  <a:lnTo>
                    <a:pt x="1079" y="3002"/>
                  </a:lnTo>
                  <a:lnTo>
                    <a:pt x="32" y="1954"/>
                  </a:lnTo>
                  <a:lnTo>
                    <a:pt x="18" y="1937"/>
                  </a:lnTo>
                  <a:lnTo>
                    <a:pt x="8" y="1918"/>
                  </a:lnTo>
                  <a:lnTo>
                    <a:pt x="2" y="1897"/>
                  </a:lnTo>
                  <a:lnTo>
                    <a:pt x="0" y="1877"/>
                  </a:lnTo>
                  <a:lnTo>
                    <a:pt x="1" y="1855"/>
                  </a:lnTo>
                  <a:lnTo>
                    <a:pt x="7" y="1835"/>
                  </a:lnTo>
                  <a:lnTo>
                    <a:pt x="17" y="1815"/>
                  </a:lnTo>
                  <a:lnTo>
                    <a:pt x="31" y="1797"/>
                  </a:lnTo>
                  <a:lnTo>
                    <a:pt x="1573" y="205"/>
                  </a:lnTo>
                  <a:lnTo>
                    <a:pt x="1617" y="163"/>
                  </a:lnTo>
                  <a:lnTo>
                    <a:pt x="1664" y="126"/>
                  </a:lnTo>
                  <a:lnTo>
                    <a:pt x="1713" y="94"/>
                  </a:lnTo>
                  <a:lnTo>
                    <a:pt x="1765" y="65"/>
                  </a:lnTo>
                  <a:lnTo>
                    <a:pt x="1820" y="42"/>
                  </a:lnTo>
                  <a:lnTo>
                    <a:pt x="1877" y="24"/>
                  </a:lnTo>
                  <a:lnTo>
                    <a:pt x="1935" y="11"/>
                  </a:lnTo>
                  <a:lnTo>
                    <a:pt x="1994" y="3"/>
                  </a:lnTo>
                  <a:lnTo>
                    <a:pt x="2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FE82FE34-1F1B-4098-A9E2-754B1EDD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311"/>
              <a:ext cx="93" cy="168"/>
            </a:xfrm>
            <a:custGeom>
              <a:avLst/>
              <a:gdLst>
                <a:gd name="T0" fmla="*/ 623 w 651"/>
                <a:gd name="T1" fmla="*/ 0 h 1175"/>
                <a:gd name="T2" fmla="*/ 634 w 651"/>
                <a:gd name="T3" fmla="*/ 2 h 1175"/>
                <a:gd name="T4" fmla="*/ 643 w 651"/>
                <a:gd name="T5" fmla="*/ 7 h 1175"/>
                <a:gd name="T6" fmla="*/ 649 w 651"/>
                <a:gd name="T7" fmla="*/ 16 h 1175"/>
                <a:gd name="T8" fmla="*/ 651 w 651"/>
                <a:gd name="T9" fmla="*/ 27 h 1175"/>
                <a:gd name="T10" fmla="*/ 651 w 651"/>
                <a:gd name="T11" fmla="*/ 1063 h 1175"/>
                <a:gd name="T12" fmla="*/ 649 w 651"/>
                <a:gd name="T13" fmla="*/ 1086 h 1175"/>
                <a:gd name="T14" fmla="*/ 642 w 651"/>
                <a:gd name="T15" fmla="*/ 1109 h 1175"/>
                <a:gd name="T16" fmla="*/ 632 w 651"/>
                <a:gd name="T17" fmla="*/ 1127 h 1175"/>
                <a:gd name="T18" fmla="*/ 617 w 651"/>
                <a:gd name="T19" fmla="*/ 1143 h 1175"/>
                <a:gd name="T20" fmla="*/ 601 w 651"/>
                <a:gd name="T21" fmla="*/ 1156 h 1175"/>
                <a:gd name="T22" fmla="*/ 582 w 651"/>
                <a:gd name="T23" fmla="*/ 1167 h 1175"/>
                <a:gd name="T24" fmla="*/ 562 w 651"/>
                <a:gd name="T25" fmla="*/ 1173 h 1175"/>
                <a:gd name="T26" fmla="*/ 541 w 651"/>
                <a:gd name="T27" fmla="*/ 1175 h 1175"/>
                <a:gd name="T28" fmla="*/ 520 w 651"/>
                <a:gd name="T29" fmla="*/ 1174 h 1175"/>
                <a:gd name="T30" fmla="*/ 499 w 651"/>
                <a:gd name="T31" fmla="*/ 1168 h 1175"/>
                <a:gd name="T32" fmla="*/ 479 w 651"/>
                <a:gd name="T33" fmla="*/ 1157 h 1175"/>
                <a:gd name="T34" fmla="*/ 461 w 651"/>
                <a:gd name="T35" fmla="*/ 1142 h 1175"/>
                <a:gd name="T36" fmla="*/ 24 w 651"/>
                <a:gd name="T37" fmla="*/ 705 h 1175"/>
                <a:gd name="T38" fmla="*/ 12 w 651"/>
                <a:gd name="T39" fmla="*/ 691 h 1175"/>
                <a:gd name="T40" fmla="*/ 4 w 651"/>
                <a:gd name="T41" fmla="*/ 674 h 1175"/>
                <a:gd name="T42" fmla="*/ 0 w 651"/>
                <a:gd name="T43" fmla="*/ 655 h 1175"/>
                <a:gd name="T44" fmla="*/ 0 w 651"/>
                <a:gd name="T45" fmla="*/ 637 h 1175"/>
                <a:gd name="T46" fmla="*/ 4 w 651"/>
                <a:gd name="T47" fmla="*/ 619 h 1175"/>
                <a:gd name="T48" fmla="*/ 12 w 651"/>
                <a:gd name="T49" fmla="*/ 602 h 1175"/>
                <a:gd name="T50" fmla="*/ 24 w 651"/>
                <a:gd name="T51" fmla="*/ 587 h 1175"/>
                <a:gd name="T52" fmla="*/ 103 w 651"/>
                <a:gd name="T53" fmla="*/ 508 h 1175"/>
                <a:gd name="T54" fmla="*/ 118 w 651"/>
                <a:gd name="T55" fmla="*/ 496 h 1175"/>
                <a:gd name="T56" fmla="*/ 136 w 651"/>
                <a:gd name="T57" fmla="*/ 487 h 1175"/>
                <a:gd name="T58" fmla="*/ 153 w 651"/>
                <a:gd name="T59" fmla="*/ 483 h 1175"/>
                <a:gd name="T60" fmla="*/ 171 w 651"/>
                <a:gd name="T61" fmla="*/ 483 h 1175"/>
                <a:gd name="T62" fmla="*/ 190 w 651"/>
                <a:gd name="T63" fmla="*/ 487 h 1175"/>
                <a:gd name="T64" fmla="*/ 207 w 651"/>
                <a:gd name="T65" fmla="*/ 496 h 1175"/>
                <a:gd name="T66" fmla="*/ 222 w 651"/>
                <a:gd name="T67" fmla="*/ 508 h 1175"/>
                <a:gd name="T68" fmla="*/ 324 w 651"/>
                <a:gd name="T69" fmla="*/ 610 h 1175"/>
                <a:gd name="T70" fmla="*/ 333 w 651"/>
                <a:gd name="T71" fmla="*/ 616 h 1175"/>
                <a:gd name="T72" fmla="*/ 343 w 651"/>
                <a:gd name="T73" fmla="*/ 618 h 1175"/>
                <a:gd name="T74" fmla="*/ 355 w 651"/>
                <a:gd name="T75" fmla="*/ 616 h 1175"/>
                <a:gd name="T76" fmla="*/ 363 w 651"/>
                <a:gd name="T77" fmla="*/ 611 h 1175"/>
                <a:gd name="T78" fmla="*/ 369 w 651"/>
                <a:gd name="T79" fmla="*/ 601 h 1175"/>
                <a:gd name="T80" fmla="*/ 371 w 651"/>
                <a:gd name="T81" fmla="*/ 590 h 1175"/>
                <a:gd name="T82" fmla="*/ 371 w 651"/>
                <a:gd name="T83" fmla="*/ 286 h 1175"/>
                <a:gd name="T84" fmla="*/ 374 w 651"/>
                <a:gd name="T85" fmla="*/ 264 h 1175"/>
                <a:gd name="T86" fmla="*/ 380 w 651"/>
                <a:gd name="T87" fmla="*/ 243 h 1175"/>
                <a:gd name="T88" fmla="*/ 390 w 651"/>
                <a:gd name="T89" fmla="*/ 224 h 1175"/>
                <a:gd name="T90" fmla="*/ 405 w 651"/>
                <a:gd name="T91" fmla="*/ 206 h 1175"/>
                <a:gd name="T92" fmla="*/ 603 w 651"/>
                <a:gd name="T93" fmla="*/ 8 h 1175"/>
                <a:gd name="T94" fmla="*/ 613 w 651"/>
                <a:gd name="T95" fmla="*/ 1 h 1175"/>
                <a:gd name="T96" fmla="*/ 623 w 651"/>
                <a:gd name="T97" fmla="*/ 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1" h="1175">
                  <a:moveTo>
                    <a:pt x="623" y="0"/>
                  </a:moveTo>
                  <a:lnTo>
                    <a:pt x="634" y="2"/>
                  </a:lnTo>
                  <a:lnTo>
                    <a:pt x="643" y="7"/>
                  </a:lnTo>
                  <a:lnTo>
                    <a:pt x="649" y="16"/>
                  </a:lnTo>
                  <a:lnTo>
                    <a:pt x="651" y="27"/>
                  </a:lnTo>
                  <a:lnTo>
                    <a:pt x="651" y="1063"/>
                  </a:lnTo>
                  <a:lnTo>
                    <a:pt x="649" y="1086"/>
                  </a:lnTo>
                  <a:lnTo>
                    <a:pt x="642" y="1109"/>
                  </a:lnTo>
                  <a:lnTo>
                    <a:pt x="632" y="1127"/>
                  </a:lnTo>
                  <a:lnTo>
                    <a:pt x="617" y="1143"/>
                  </a:lnTo>
                  <a:lnTo>
                    <a:pt x="601" y="1156"/>
                  </a:lnTo>
                  <a:lnTo>
                    <a:pt x="582" y="1167"/>
                  </a:lnTo>
                  <a:lnTo>
                    <a:pt x="562" y="1173"/>
                  </a:lnTo>
                  <a:lnTo>
                    <a:pt x="541" y="1175"/>
                  </a:lnTo>
                  <a:lnTo>
                    <a:pt x="520" y="1174"/>
                  </a:lnTo>
                  <a:lnTo>
                    <a:pt x="499" y="1168"/>
                  </a:lnTo>
                  <a:lnTo>
                    <a:pt x="479" y="1157"/>
                  </a:lnTo>
                  <a:lnTo>
                    <a:pt x="461" y="1142"/>
                  </a:lnTo>
                  <a:lnTo>
                    <a:pt x="24" y="705"/>
                  </a:lnTo>
                  <a:lnTo>
                    <a:pt x="12" y="691"/>
                  </a:lnTo>
                  <a:lnTo>
                    <a:pt x="4" y="674"/>
                  </a:lnTo>
                  <a:lnTo>
                    <a:pt x="0" y="655"/>
                  </a:lnTo>
                  <a:lnTo>
                    <a:pt x="0" y="637"/>
                  </a:lnTo>
                  <a:lnTo>
                    <a:pt x="4" y="619"/>
                  </a:lnTo>
                  <a:lnTo>
                    <a:pt x="12" y="602"/>
                  </a:lnTo>
                  <a:lnTo>
                    <a:pt x="24" y="587"/>
                  </a:lnTo>
                  <a:lnTo>
                    <a:pt x="103" y="508"/>
                  </a:lnTo>
                  <a:lnTo>
                    <a:pt x="118" y="496"/>
                  </a:lnTo>
                  <a:lnTo>
                    <a:pt x="136" y="487"/>
                  </a:lnTo>
                  <a:lnTo>
                    <a:pt x="153" y="483"/>
                  </a:lnTo>
                  <a:lnTo>
                    <a:pt x="171" y="483"/>
                  </a:lnTo>
                  <a:lnTo>
                    <a:pt x="190" y="487"/>
                  </a:lnTo>
                  <a:lnTo>
                    <a:pt x="207" y="496"/>
                  </a:lnTo>
                  <a:lnTo>
                    <a:pt x="222" y="508"/>
                  </a:lnTo>
                  <a:lnTo>
                    <a:pt x="324" y="610"/>
                  </a:lnTo>
                  <a:lnTo>
                    <a:pt x="333" y="616"/>
                  </a:lnTo>
                  <a:lnTo>
                    <a:pt x="343" y="618"/>
                  </a:lnTo>
                  <a:lnTo>
                    <a:pt x="355" y="616"/>
                  </a:lnTo>
                  <a:lnTo>
                    <a:pt x="363" y="611"/>
                  </a:lnTo>
                  <a:lnTo>
                    <a:pt x="369" y="601"/>
                  </a:lnTo>
                  <a:lnTo>
                    <a:pt x="371" y="590"/>
                  </a:lnTo>
                  <a:lnTo>
                    <a:pt x="371" y="286"/>
                  </a:lnTo>
                  <a:lnTo>
                    <a:pt x="374" y="264"/>
                  </a:lnTo>
                  <a:lnTo>
                    <a:pt x="380" y="243"/>
                  </a:lnTo>
                  <a:lnTo>
                    <a:pt x="390" y="224"/>
                  </a:lnTo>
                  <a:lnTo>
                    <a:pt x="405" y="206"/>
                  </a:lnTo>
                  <a:lnTo>
                    <a:pt x="603" y="8"/>
                  </a:lnTo>
                  <a:lnTo>
                    <a:pt x="613" y="1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BB217B7E-9175-40D7-A4FE-E3B09FA9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081"/>
              <a:ext cx="168" cy="93"/>
            </a:xfrm>
            <a:custGeom>
              <a:avLst/>
              <a:gdLst>
                <a:gd name="T0" fmla="*/ 112 w 1176"/>
                <a:gd name="T1" fmla="*/ 0 h 651"/>
                <a:gd name="T2" fmla="*/ 1147 w 1176"/>
                <a:gd name="T3" fmla="*/ 0 h 651"/>
                <a:gd name="T4" fmla="*/ 1158 w 1176"/>
                <a:gd name="T5" fmla="*/ 2 h 651"/>
                <a:gd name="T6" fmla="*/ 1167 w 1176"/>
                <a:gd name="T7" fmla="*/ 8 h 651"/>
                <a:gd name="T8" fmla="*/ 1174 w 1176"/>
                <a:gd name="T9" fmla="*/ 17 h 651"/>
                <a:gd name="T10" fmla="*/ 1176 w 1176"/>
                <a:gd name="T11" fmla="*/ 28 h 651"/>
                <a:gd name="T12" fmla="*/ 1174 w 1176"/>
                <a:gd name="T13" fmla="*/ 38 h 651"/>
                <a:gd name="T14" fmla="*/ 1167 w 1176"/>
                <a:gd name="T15" fmla="*/ 48 h 651"/>
                <a:gd name="T16" fmla="*/ 968 w 1176"/>
                <a:gd name="T17" fmla="*/ 246 h 651"/>
                <a:gd name="T18" fmla="*/ 951 w 1176"/>
                <a:gd name="T19" fmla="*/ 261 h 651"/>
                <a:gd name="T20" fmla="*/ 931 w 1176"/>
                <a:gd name="T21" fmla="*/ 271 h 651"/>
                <a:gd name="T22" fmla="*/ 911 w 1176"/>
                <a:gd name="T23" fmla="*/ 277 h 651"/>
                <a:gd name="T24" fmla="*/ 888 w 1176"/>
                <a:gd name="T25" fmla="*/ 280 h 651"/>
                <a:gd name="T26" fmla="*/ 585 w 1176"/>
                <a:gd name="T27" fmla="*/ 280 h 651"/>
                <a:gd name="T28" fmla="*/ 573 w 1176"/>
                <a:gd name="T29" fmla="*/ 282 h 651"/>
                <a:gd name="T30" fmla="*/ 565 w 1176"/>
                <a:gd name="T31" fmla="*/ 288 h 651"/>
                <a:gd name="T32" fmla="*/ 559 w 1176"/>
                <a:gd name="T33" fmla="*/ 296 h 651"/>
                <a:gd name="T34" fmla="*/ 557 w 1176"/>
                <a:gd name="T35" fmla="*/ 308 h 651"/>
                <a:gd name="T36" fmla="*/ 559 w 1176"/>
                <a:gd name="T37" fmla="*/ 318 h 651"/>
                <a:gd name="T38" fmla="*/ 565 w 1176"/>
                <a:gd name="T39" fmla="*/ 327 h 651"/>
                <a:gd name="T40" fmla="*/ 666 w 1176"/>
                <a:gd name="T41" fmla="*/ 429 h 651"/>
                <a:gd name="T42" fmla="*/ 679 w 1176"/>
                <a:gd name="T43" fmla="*/ 444 h 651"/>
                <a:gd name="T44" fmla="*/ 687 w 1176"/>
                <a:gd name="T45" fmla="*/ 461 h 651"/>
                <a:gd name="T46" fmla="*/ 691 w 1176"/>
                <a:gd name="T47" fmla="*/ 480 h 651"/>
                <a:gd name="T48" fmla="*/ 691 w 1176"/>
                <a:gd name="T49" fmla="*/ 498 h 651"/>
                <a:gd name="T50" fmla="*/ 687 w 1176"/>
                <a:gd name="T51" fmla="*/ 515 h 651"/>
                <a:gd name="T52" fmla="*/ 679 w 1176"/>
                <a:gd name="T53" fmla="*/ 533 h 651"/>
                <a:gd name="T54" fmla="*/ 666 w 1176"/>
                <a:gd name="T55" fmla="*/ 548 h 651"/>
                <a:gd name="T56" fmla="*/ 588 w 1176"/>
                <a:gd name="T57" fmla="*/ 627 h 651"/>
                <a:gd name="T58" fmla="*/ 573 w 1176"/>
                <a:gd name="T59" fmla="*/ 639 h 651"/>
                <a:gd name="T60" fmla="*/ 556 w 1176"/>
                <a:gd name="T61" fmla="*/ 647 h 651"/>
                <a:gd name="T62" fmla="*/ 537 w 1176"/>
                <a:gd name="T63" fmla="*/ 651 h 651"/>
                <a:gd name="T64" fmla="*/ 519 w 1176"/>
                <a:gd name="T65" fmla="*/ 651 h 651"/>
                <a:gd name="T66" fmla="*/ 502 w 1176"/>
                <a:gd name="T67" fmla="*/ 647 h 651"/>
                <a:gd name="T68" fmla="*/ 484 w 1176"/>
                <a:gd name="T69" fmla="*/ 639 h 651"/>
                <a:gd name="T70" fmla="*/ 469 w 1176"/>
                <a:gd name="T71" fmla="*/ 627 h 651"/>
                <a:gd name="T72" fmla="*/ 33 w 1176"/>
                <a:gd name="T73" fmla="*/ 190 h 651"/>
                <a:gd name="T74" fmla="*/ 18 w 1176"/>
                <a:gd name="T75" fmla="*/ 172 h 651"/>
                <a:gd name="T76" fmla="*/ 8 w 1176"/>
                <a:gd name="T77" fmla="*/ 152 h 651"/>
                <a:gd name="T78" fmla="*/ 2 w 1176"/>
                <a:gd name="T79" fmla="*/ 131 h 651"/>
                <a:gd name="T80" fmla="*/ 0 w 1176"/>
                <a:gd name="T81" fmla="*/ 110 h 651"/>
                <a:gd name="T82" fmla="*/ 3 w 1176"/>
                <a:gd name="T83" fmla="*/ 89 h 651"/>
                <a:gd name="T84" fmla="*/ 9 w 1176"/>
                <a:gd name="T85" fmla="*/ 69 h 651"/>
                <a:gd name="T86" fmla="*/ 18 w 1176"/>
                <a:gd name="T87" fmla="*/ 50 h 651"/>
                <a:gd name="T88" fmla="*/ 31 w 1176"/>
                <a:gd name="T89" fmla="*/ 34 h 651"/>
                <a:gd name="T90" fmla="*/ 47 w 1176"/>
                <a:gd name="T91" fmla="*/ 19 h 651"/>
                <a:gd name="T92" fmla="*/ 67 w 1176"/>
                <a:gd name="T93" fmla="*/ 9 h 651"/>
                <a:gd name="T94" fmla="*/ 88 w 1176"/>
                <a:gd name="T95" fmla="*/ 2 h 651"/>
                <a:gd name="T96" fmla="*/ 112 w 1176"/>
                <a:gd name="T9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6" h="651">
                  <a:moveTo>
                    <a:pt x="112" y="0"/>
                  </a:moveTo>
                  <a:lnTo>
                    <a:pt x="1147" y="0"/>
                  </a:lnTo>
                  <a:lnTo>
                    <a:pt x="1158" y="2"/>
                  </a:lnTo>
                  <a:lnTo>
                    <a:pt x="1167" y="8"/>
                  </a:lnTo>
                  <a:lnTo>
                    <a:pt x="1174" y="17"/>
                  </a:lnTo>
                  <a:lnTo>
                    <a:pt x="1176" y="28"/>
                  </a:lnTo>
                  <a:lnTo>
                    <a:pt x="1174" y="38"/>
                  </a:lnTo>
                  <a:lnTo>
                    <a:pt x="1167" y="48"/>
                  </a:lnTo>
                  <a:lnTo>
                    <a:pt x="968" y="246"/>
                  </a:lnTo>
                  <a:lnTo>
                    <a:pt x="951" y="261"/>
                  </a:lnTo>
                  <a:lnTo>
                    <a:pt x="931" y="271"/>
                  </a:lnTo>
                  <a:lnTo>
                    <a:pt x="911" y="277"/>
                  </a:lnTo>
                  <a:lnTo>
                    <a:pt x="888" y="280"/>
                  </a:lnTo>
                  <a:lnTo>
                    <a:pt x="585" y="280"/>
                  </a:lnTo>
                  <a:lnTo>
                    <a:pt x="573" y="282"/>
                  </a:lnTo>
                  <a:lnTo>
                    <a:pt x="565" y="288"/>
                  </a:lnTo>
                  <a:lnTo>
                    <a:pt x="559" y="296"/>
                  </a:lnTo>
                  <a:lnTo>
                    <a:pt x="557" y="308"/>
                  </a:lnTo>
                  <a:lnTo>
                    <a:pt x="559" y="318"/>
                  </a:lnTo>
                  <a:lnTo>
                    <a:pt x="565" y="327"/>
                  </a:lnTo>
                  <a:lnTo>
                    <a:pt x="666" y="429"/>
                  </a:lnTo>
                  <a:lnTo>
                    <a:pt x="679" y="444"/>
                  </a:lnTo>
                  <a:lnTo>
                    <a:pt x="687" y="461"/>
                  </a:lnTo>
                  <a:lnTo>
                    <a:pt x="691" y="480"/>
                  </a:lnTo>
                  <a:lnTo>
                    <a:pt x="691" y="498"/>
                  </a:lnTo>
                  <a:lnTo>
                    <a:pt x="687" y="515"/>
                  </a:lnTo>
                  <a:lnTo>
                    <a:pt x="679" y="533"/>
                  </a:lnTo>
                  <a:lnTo>
                    <a:pt x="666" y="548"/>
                  </a:lnTo>
                  <a:lnTo>
                    <a:pt x="588" y="627"/>
                  </a:lnTo>
                  <a:lnTo>
                    <a:pt x="573" y="639"/>
                  </a:lnTo>
                  <a:lnTo>
                    <a:pt x="556" y="647"/>
                  </a:lnTo>
                  <a:lnTo>
                    <a:pt x="537" y="651"/>
                  </a:lnTo>
                  <a:lnTo>
                    <a:pt x="519" y="651"/>
                  </a:lnTo>
                  <a:lnTo>
                    <a:pt x="502" y="647"/>
                  </a:lnTo>
                  <a:lnTo>
                    <a:pt x="484" y="639"/>
                  </a:lnTo>
                  <a:lnTo>
                    <a:pt x="469" y="627"/>
                  </a:lnTo>
                  <a:lnTo>
                    <a:pt x="33" y="190"/>
                  </a:lnTo>
                  <a:lnTo>
                    <a:pt x="18" y="172"/>
                  </a:lnTo>
                  <a:lnTo>
                    <a:pt x="8" y="152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3" y="89"/>
                  </a:lnTo>
                  <a:lnTo>
                    <a:pt x="9" y="69"/>
                  </a:lnTo>
                  <a:lnTo>
                    <a:pt x="18" y="50"/>
                  </a:lnTo>
                  <a:lnTo>
                    <a:pt x="31" y="34"/>
                  </a:lnTo>
                  <a:lnTo>
                    <a:pt x="47" y="19"/>
                  </a:lnTo>
                  <a:lnTo>
                    <a:pt x="67" y="9"/>
                  </a:lnTo>
                  <a:lnTo>
                    <a:pt x="88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</p:grpSp>
      <p:sp>
        <p:nvSpPr>
          <p:cNvPr id="112" name="Freeform 50">
            <a:extLst>
              <a:ext uri="{FF2B5EF4-FFF2-40B4-BE49-F238E27FC236}">
                <a16:creationId xmlns:a16="http://schemas.microsoft.com/office/drawing/2014/main" id="{193A33FA-AB98-49DD-B3CF-B13BD7F8A705}"/>
              </a:ext>
            </a:extLst>
          </p:cNvPr>
          <p:cNvSpPr>
            <a:spLocks noEditPoints="1"/>
          </p:cNvSpPr>
          <p:nvPr/>
        </p:nvSpPr>
        <p:spPr bwMode="auto">
          <a:xfrm>
            <a:off x="1783513" y="5958188"/>
            <a:ext cx="365952" cy="352594"/>
          </a:xfrm>
          <a:custGeom>
            <a:avLst/>
            <a:gdLst>
              <a:gd name="T0" fmla="*/ 2249 w 3360"/>
              <a:gd name="T1" fmla="*/ 1078 h 3360"/>
              <a:gd name="T2" fmla="*/ 2226 w 3360"/>
              <a:gd name="T3" fmla="*/ 1161 h 3360"/>
              <a:gd name="T4" fmla="*/ 2166 w 3360"/>
              <a:gd name="T5" fmla="*/ 1220 h 3360"/>
              <a:gd name="T6" fmla="*/ 2081 w 3360"/>
              <a:gd name="T7" fmla="*/ 1242 h 3360"/>
              <a:gd name="T8" fmla="*/ 2810 w 3360"/>
              <a:gd name="T9" fmla="*/ 1567 h 3360"/>
              <a:gd name="T10" fmla="*/ 2606 w 3360"/>
              <a:gd name="T11" fmla="*/ 1201 h 3360"/>
              <a:gd name="T12" fmla="*/ 2700 w 3360"/>
              <a:gd name="T13" fmla="*/ 830 h 3360"/>
              <a:gd name="T14" fmla="*/ 1337 w 3360"/>
              <a:gd name="T15" fmla="*/ 962 h 3360"/>
              <a:gd name="T16" fmla="*/ 1236 w 3360"/>
              <a:gd name="T17" fmla="*/ 280 h 3360"/>
              <a:gd name="T18" fmla="*/ 1968 w 3360"/>
              <a:gd name="T19" fmla="*/ 3 h 3360"/>
              <a:gd name="T20" fmla="*/ 2046 w 3360"/>
              <a:gd name="T21" fmla="*/ 40 h 3360"/>
              <a:gd name="T22" fmla="*/ 2095 w 3360"/>
              <a:gd name="T23" fmla="*/ 110 h 3360"/>
              <a:gd name="T24" fmla="*/ 2998 w 3360"/>
              <a:gd name="T25" fmla="*/ 551 h 3360"/>
              <a:gd name="T26" fmla="*/ 3042 w 3360"/>
              <a:gd name="T27" fmla="*/ 573 h 3360"/>
              <a:gd name="T28" fmla="*/ 3050 w 3360"/>
              <a:gd name="T29" fmla="*/ 623 h 3360"/>
              <a:gd name="T30" fmla="*/ 3270 w 3360"/>
              <a:gd name="T31" fmla="*/ 1776 h 3360"/>
              <a:gd name="T32" fmla="*/ 3266 w 3360"/>
              <a:gd name="T33" fmla="*/ 1817 h 3360"/>
              <a:gd name="T34" fmla="*/ 3233 w 3360"/>
              <a:gd name="T35" fmla="*/ 1845 h 3360"/>
              <a:gd name="T36" fmla="*/ 1878 w 3360"/>
              <a:gd name="T37" fmla="*/ 1844 h 3360"/>
              <a:gd name="T38" fmla="*/ 1782 w 3360"/>
              <a:gd name="T39" fmla="*/ 1804 h 3360"/>
              <a:gd name="T40" fmla="*/ 1715 w 3360"/>
              <a:gd name="T41" fmla="*/ 1727 h 3360"/>
              <a:gd name="T42" fmla="*/ 1623 w 3360"/>
              <a:gd name="T43" fmla="*/ 1242 h 3360"/>
              <a:gd name="T44" fmla="*/ 1634 w 3360"/>
              <a:gd name="T45" fmla="*/ 2464 h 3360"/>
              <a:gd name="T46" fmla="*/ 1919 w 3360"/>
              <a:gd name="T47" fmla="*/ 2472 h 3360"/>
              <a:gd name="T48" fmla="*/ 2215 w 3360"/>
              <a:gd name="T49" fmla="*/ 2519 h 3360"/>
              <a:gd name="T50" fmla="*/ 2480 w 3360"/>
              <a:gd name="T51" fmla="*/ 2597 h 3360"/>
              <a:gd name="T52" fmla="*/ 2718 w 3360"/>
              <a:gd name="T53" fmla="*/ 2698 h 3360"/>
              <a:gd name="T54" fmla="*/ 2925 w 3360"/>
              <a:gd name="T55" fmla="*/ 2812 h 3360"/>
              <a:gd name="T56" fmla="*/ 3101 w 3360"/>
              <a:gd name="T57" fmla="*/ 2931 h 3360"/>
              <a:gd name="T58" fmla="*/ 3247 w 3360"/>
              <a:gd name="T59" fmla="*/ 3047 h 3360"/>
              <a:gd name="T60" fmla="*/ 3360 w 3360"/>
              <a:gd name="T61" fmla="*/ 3150 h 3360"/>
              <a:gd name="T62" fmla="*/ 3137 w 3360"/>
              <a:gd name="T63" fmla="*/ 3326 h 3360"/>
              <a:gd name="T64" fmla="*/ 3023 w 3360"/>
              <a:gd name="T65" fmla="*/ 3227 h 3360"/>
              <a:gd name="T66" fmla="*/ 2876 w 3360"/>
              <a:gd name="T67" fmla="*/ 3118 h 3360"/>
              <a:gd name="T68" fmla="*/ 2699 w 3360"/>
              <a:gd name="T69" fmla="*/ 3008 h 3360"/>
              <a:gd name="T70" fmla="*/ 2493 w 3360"/>
              <a:gd name="T71" fmla="*/ 2905 h 3360"/>
              <a:gd name="T72" fmla="*/ 2258 w 3360"/>
              <a:gd name="T73" fmla="*/ 2821 h 3360"/>
              <a:gd name="T74" fmla="*/ 1996 w 3360"/>
              <a:gd name="T75" fmla="*/ 2763 h 3360"/>
              <a:gd name="T76" fmla="*/ 1707 w 3360"/>
              <a:gd name="T77" fmla="*/ 2743 h 3360"/>
              <a:gd name="T78" fmla="*/ 1406 w 3360"/>
              <a:gd name="T79" fmla="*/ 2764 h 3360"/>
              <a:gd name="T80" fmla="*/ 1130 w 3360"/>
              <a:gd name="T81" fmla="*/ 2821 h 3360"/>
              <a:gd name="T82" fmla="*/ 881 w 3360"/>
              <a:gd name="T83" fmla="*/ 2905 h 3360"/>
              <a:gd name="T84" fmla="*/ 662 w 3360"/>
              <a:gd name="T85" fmla="*/ 3005 h 3360"/>
              <a:gd name="T86" fmla="*/ 474 w 3360"/>
              <a:gd name="T87" fmla="*/ 3112 h 3360"/>
              <a:gd name="T88" fmla="*/ 320 w 3360"/>
              <a:gd name="T89" fmla="*/ 3216 h 3360"/>
              <a:gd name="T90" fmla="*/ 202 w 3360"/>
              <a:gd name="T91" fmla="*/ 3310 h 3360"/>
              <a:gd name="T92" fmla="*/ 1 w 3360"/>
              <a:gd name="T93" fmla="*/ 3358 h 3360"/>
              <a:gd name="T94" fmla="*/ 83 w 3360"/>
              <a:gd name="T95" fmla="*/ 3043 h 3360"/>
              <a:gd name="T96" fmla="*/ 245 w 3360"/>
              <a:gd name="T97" fmla="*/ 2925 h 3360"/>
              <a:gd name="T98" fmla="*/ 448 w 3360"/>
              <a:gd name="T99" fmla="*/ 2800 h 3360"/>
              <a:gd name="T100" fmla="*/ 689 w 3360"/>
              <a:gd name="T101" fmla="*/ 2679 h 3360"/>
              <a:gd name="T102" fmla="*/ 969 w 3360"/>
              <a:gd name="T103" fmla="*/ 2575 h 3360"/>
              <a:gd name="T104" fmla="*/ 1283 w 3360"/>
              <a:gd name="T105" fmla="*/ 2500 h 3360"/>
              <a:gd name="T106" fmla="*/ 942 w 3360"/>
              <a:gd name="T107" fmla="*/ 133 h 3360"/>
              <a:gd name="T108" fmla="*/ 979 w 3360"/>
              <a:gd name="T109" fmla="*/ 58 h 3360"/>
              <a:gd name="T110" fmla="*/ 1049 w 3360"/>
              <a:gd name="T111" fmla="*/ 1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0" h="3360">
                <a:moveTo>
                  <a:pt x="2214" y="830"/>
                </a:moveTo>
                <a:lnTo>
                  <a:pt x="2247" y="1049"/>
                </a:lnTo>
                <a:lnTo>
                  <a:pt x="2249" y="1078"/>
                </a:lnTo>
                <a:lnTo>
                  <a:pt x="2246" y="1108"/>
                </a:lnTo>
                <a:lnTo>
                  <a:pt x="2238" y="1135"/>
                </a:lnTo>
                <a:lnTo>
                  <a:pt x="2226" y="1161"/>
                </a:lnTo>
                <a:lnTo>
                  <a:pt x="2208" y="1183"/>
                </a:lnTo>
                <a:lnTo>
                  <a:pt x="2189" y="1203"/>
                </a:lnTo>
                <a:lnTo>
                  <a:pt x="2166" y="1220"/>
                </a:lnTo>
                <a:lnTo>
                  <a:pt x="2139" y="1232"/>
                </a:lnTo>
                <a:lnTo>
                  <a:pt x="2112" y="1239"/>
                </a:lnTo>
                <a:lnTo>
                  <a:pt x="2081" y="1242"/>
                </a:lnTo>
                <a:lnTo>
                  <a:pt x="1903" y="1242"/>
                </a:lnTo>
                <a:lnTo>
                  <a:pt x="1951" y="1567"/>
                </a:lnTo>
                <a:lnTo>
                  <a:pt x="2810" y="1567"/>
                </a:lnTo>
                <a:lnTo>
                  <a:pt x="2621" y="1244"/>
                </a:lnTo>
                <a:lnTo>
                  <a:pt x="2611" y="1223"/>
                </a:lnTo>
                <a:lnTo>
                  <a:pt x="2606" y="1201"/>
                </a:lnTo>
                <a:lnTo>
                  <a:pt x="2606" y="1179"/>
                </a:lnTo>
                <a:lnTo>
                  <a:pt x="2609" y="1157"/>
                </a:lnTo>
                <a:lnTo>
                  <a:pt x="2700" y="830"/>
                </a:lnTo>
                <a:lnTo>
                  <a:pt x="2214" y="830"/>
                </a:lnTo>
                <a:close/>
                <a:moveTo>
                  <a:pt x="1236" y="280"/>
                </a:moveTo>
                <a:lnTo>
                  <a:pt x="1337" y="962"/>
                </a:lnTo>
                <a:lnTo>
                  <a:pt x="1955" y="962"/>
                </a:lnTo>
                <a:lnTo>
                  <a:pt x="1850" y="280"/>
                </a:lnTo>
                <a:lnTo>
                  <a:pt x="1236" y="280"/>
                </a:lnTo>
                <a:close/>
                <a:moveTo>
                  <a:pt x="1107" y="0"/>
                </a:moveTo>
                <a:lnTo>
                  <a:pt x="1938" y="0"/>
                </a:lnTo>
                <a:lnTo>
                  <a:pt x="1968" y="3"/>
                </a:lnTo>
                <a:lnTo>
                  <a:pt x="1997" y="10"/>
                </a:lnTo>
                <a:lnTo>
                  <a:pt x="2022" y="22"/>
                </a:lnTo>
                <a:lnTo>
                  <a:pt x="2046" y="40"/>
                </a:lnTo>
                <a:lnTo>
                  <a:pt x="2066" y="60"/>
                </a:lnTo>
                <a:lnTo>
                  <a:pt x="2083" y="83"/>
                </a:lnTo>
                <a:lnTo>
                  <a:pt x="2095" y="110"/>
                </a:lnTo>
                <a:lnTo>
                  <a:pt x="2104" y="138"/>
                </a:lnTo>
                <a:lnTo>
                  <a:pt x="2165" y="551"/>
                </a:lnTo>
                <a:lnTo>
                  <a:pt x="2998" y="551"/>
                </a:lnTo>
                <a:lnTo>
                  <a:pt x="3015" y="553"/>
                </a:lnTo>
                <a:lnTo>
                  <a:pt x="3030" y="561"/>
                </a:lnTo>
                <a:lnTo>
                  <a:pt x="3042" y="573"/>
                </a:lnTo>
                <a:lnTo>
                  <a:pt x="3050" y="589"/>
                </a:lnTo>
                <a:lnTo>
                  <a:pt x="3054" y="605"/>
                </a:lnTo>
                <a:lnTo>
                  <a:pt x="3050" y="623"/>
                </a:lnTo>
                <a:lnTo>
                  <a:pt x="2882" y="1171"/>
                </a:lnTo>
                <a:lnTo>
                  <a:pt x="3264" y="1760"/>
                </a:lnTo>
                <a:lnTo>
                  <a:pt x="3270" y="1776"/>
                </a:lnTo>
                <a:lnTo>
                  <a:pt x="3272" y="1790"/>
                </a:lnTo>
                <a:lnTo>
                  <a:pt x="3271" y="1804"/>
                </a:lnTo>
                <a:lnTo>
                  <a:pt x="3266" y="1817"/>
                </a:lnTo>
                <a:lnTo>
                  <a:pt x="3257" y="1830"/>
                </a:lnTo>
                <a:lnTo>
                  <a:pt x="3246" y="1839"/>
                </a:lnTo>
                <a:lnTo>
                  <a:pt x="3233" y="1845"/>
                </a:lnTo>
                <a:lnTo>
                  <a:pt x="3216" y="1847"/>
                </a:lnTo>
                <a:lnTo>
                  <a:pt x="1913" y="1847"/>
                </a:lnTo>
                <a:lnTo>
                  <a:pt x="1878" y="1844"/>
                </a:lnTo>
                <a:lnTo>
                  <a:pt x="1844" y="1836"/>
                </a:lnTo>
                <a:lnTo>
                  <a:pt x="1811" y="1823"/>
                </a:lnTo>
                <a:lnTo>
                  <a:pt x="1782" y="1804"/>
                </a:lnTo>
                <a:lnTo>
                  <a:pt x="1756" y="1783"/>
                </a:lnTo>
                <a:lnTo>
                  <a:pt x="1734" y="1756"/>
                </a:lnTo>
                <a:lnTo>
                  <a:pt x="1715" y="1727"/>
                </a:lnTo>
                <a:lnTo>
                  <a:pt x="1701" y="1695"/>
                </a:lnTo>
                <a:lnTo>
                  <a:pt x="1692" y="1660"/>
                </a:lnTo>
                <a:lnTo>
                  <a:pt x="1623" y="1242"/>
                </a:lnTo>
                <a:lnTo>
                  <a:pt x="1378" y="1242"/>
                </a:lnTo>
                <a:lnTo>
                  <a:pt x="1562" y="2468"/>
                </a:lnTo>
                <a:lnTo>
                  <a:pt x="1634" y="2464"/>
                </a:lnTo>
                <a:lnTo>
                  <a:pt x="1707" y="2463"/>
                </a:lnTo>
                <a:lnTo>
                  <a:pt x="1815" y="2465"/>
                </a:lnTo>
                <a:lnTo>
                  <a:pt x="1919" y="2472"/>
                </a:lnTo>
                <a:lnTo>
                  <a:pt x="2021" y="2484"/>
                </a:lnTo>
                <a:lnTo>
                  <a:pt x="2119" y="2500"/>
                </a:lnTo>
                <a:lnTo>
                  <a:pt x="2215" y="2519"/>
                </a:lnTo>
                <a:lnTo>
                  <a:pt x="2306" y="2542"/>
                </a:lnTo>
                <a:lnTo>
                  <a:pt x="2395" y="2569"/>
                </a:lnTo>
                <a:lnTo>
                  <a:pt x="2480" y="2597"/>
                </a:lnTo>
                <a:lnTo>
                  <a:pt x="2563" y="2629"/>
                </a:lnTo>
                <a:lnTo>
                  <a:pt x="2642" y="2663"/>
                </a:lnTo>
                <a:lnTo>
                  <a:pt x="2718" y="2698"/>
                </a:lnTo>
                <a:lnTo>
                  <a:pt x="2790" y="2735"/>
                </a:lnTo>
                <a:lnTo>
                  <a:pt x="2859" y="2773"/>
                </a:lnTo>
                <a:lnTo>
                  <a:pt x="2925" y="2812"/>
                </a:lnTo>
                <a:lnTo>
                  <a:pt x="2987" y="2852"/>
                </a:lnTo>
                <a:lnTo>
                  <a:pt x="3046" y="2892"/>
                </a:lnTo>
                <a:lnTo>
                  <a:pt x="3101" y="2931"/>
                </a:lnTo>
                <a:lnTo>
                  <a:pt x="3153" y="2971"/>
                </a:lnTo>
                <a:lnTo>
                  <a:pt x="3202" y="3010"/>
                </a:lnTo>
                <a:lnTo>
                  <a:pt x="3247" y="3047"/>
                </a:lnTo>
                <a:lnTo>
                  <a:pt x="3288" y="3083"/>
                </a:lnTo>
                <a:lnTo>
                  <a:pt x="3326" y="3118"/>
                </a:lnTo>
                <a:lnTo>
                  <a:pt x="3360" y="3150"/>
                </a:lnTo>
                <a:lnTo>
                  <a:pt x="3360" y="3358"/>
                </a:lnTo>
                <a:lnTo>
                  <a:pt x="3168" y="3356"/>
                </a:lnTo>
                <a:lnTo>
                  <a:pt x="3137" y="3326"/>
                </a:lnTo>
                <a:lnTo>
                  <a:pt x="3102" y="3295"/>
                </a:lnTo>
                <a:lnTo>
                  <a:pt x="3065" y="3261"/>
                </a:lnTo>
                <a:lnTo>
                  <a:pt x="3023" y="3227"/>
                </a:lnTo>
                <a:lnTo>
                  <a:pt x="2977" y="3191"/>
                </a:lnTo>
                <a:lnTo>
                  <a:pt x="2928" y="3154"/>
                </a:lnTo>
                <a:lnTo>
                  <a:pt x="2876" y="3118"/>
                </a:lnTo>
                <a:lnTo>
                  <a:pt x="2820" y="3080"/>
                </a:lnTo>
                <a:lnTo>
                  <a:pt x="2761" y="3043"/>
                </a:lnTo>
                <a:lnTo>
                  <a:pt x="2699" y="3008"/>
                </a:lnTo>
                <a:lnTo>
                  <a:pt x="2634" y="2972"/>
                </a:lnTo>
                <a:lnTo>
                  <a:pt x="2565" y="2937"/>
                </a:lnTo>
                <a:lnTo>
                  <a:pt x="2493" y="2905"/>
                </a:lnTo>
                <a:lnTo>
                  <a:pt x="2417" y="2875"/>
                </a:lnTo>
                <a:lnTo>
                  <a:pt x="2340" y="2847"/>
                </a:lnTo>
                <a:lnTo>
                  <a:pt x="2258" y="2821"/>
                </a:lnTo>
                <a:lnTo>
                  <a:pt x="2174" y="2799"/>
                </a:lnTo>
                <a:lnTo>
                  <a:pt x="2086" y="2780"/>
                </a:lnTo>
                <a:lnTo>
                  <a:pt x="1996" y="2763"/>
                </a:lnTo>
                <a:lnTo>
                  <a:pt x="1903" y="2752"/>
                </a:lnTo>
                <a:lnTo>
                  <a:pt x="1806" y="2745"/>
                </a:lnTo>
                <a:lnTo>
                  <a:pt x="1707" y="2743"/>
                </a:lnTo>
                <a:lnTo>
                  <a:pt x="1605" y="2745"/>
                </a:lnTo>
                <a:lnTo>
                  <a:pt x="1504" y="2752"/>
                </a:lnTo>
                <a:lnTo>
                  <a:pt x="1406" y="2764"/>
                </a:lnTo>
                <a:lnTo>
                  <a:pt x="1311" y="2780"/>
                </a:lnTo>
                <a:lnTo>
                  <a:pt x="1219" y="2799"/>
                </a:lnTo>
                <a:lnTo>
                  <a:pt x="1130" y="2821"/>
                </a:lnTo>
                <a:lnTo>
                  <a:pt x="1044" y="2847"/>
                </a:lnTo>
                <a:lnTo>
                  <a:pt x="961" y="2874"/>
                </a:lnTo>
                <a:lnTo>
                  <a:pt x="881" y="2905"/>
                </a:lnTo>
                <a:lnTo>
                  <a:pt x="804" y="2936"/>
                </a:lnTo>
                <a:lnTo>
                  <a:pt x="732" y="2970"/>
                </a:lnTo>
                <a:lnTo>
                  <a:pt x="662" y="3005"/>
                </a:lnTo>
                <a:lnTo>
                  <a:pt x="596" y="3040"/>
                </a:lnTo>
                <a:lnTo>
                  <a:pt x="534" y="3076"/>
                </a:lnTo>
                <a:lnTo>
                  <a:pt x="474" y="3112"/>
                </a:lnTo>
                <a:lnTo>
                  <a:pt x="418" y="3147"/>
                </a:lnTo>
                <a:lnTo>
                  <a:pt x="368" y="3183"/>
                </a:lnTo>
                <a:lnTo>
                  <a:pt x="320" y="3216"/>
                </a:lnTo>
                <a:lnTo>
                  <a:pt x="276" y="3250"/>
                </a:lnTo>
                <a:lnTo>
                  <a:pt x="237" y="3281"/>
                </a:lnTo>
                <a:lnTo>
                  <a:pt x="202" y="3310"/>
                </a:lnTo>
                <a:lnTo>
                  <a:pt x="170" y="3337"/>
                </a:lnTo>
                <a:lnTo>
                  <a:pt x="144" y="3360"/>
                </a:lnTo>
                <a:lnTo>
                  <a:pt x="1" y="3358"/>
                </a:lnTo>
                <a:lnTo>
                  <a:pt x="0" y="3113"/>
                </a:lnTo>
                <a:lnTo>
                  <a:pt x="40" y="3079"/>
                </a:lnTo>
                <a:lnTo>
                  <a:pt x="83" y="3043"/>
                </a:lnTo>
                <a:lnTo>
                  <a:pt x="132" y="3006"/>
                </a:lnTo>
                <a:lnTo>
                  <a:pt x="186" y="2966"/>
                </a:lnTo>
                <a:lnTo>
                  <a:pt x="245" y="2925"/>
                </a:lnTo>
                <a:lnTo>
                  <a:pt x="309" y="2883"/>
                </a:lnTo>
                <a:lnTo>
                  <a:pt x="376" y="2842"/>
                </a:lnTo>
                <a:lnTo>
                  <a:pt x="448" y="2800"/>
                </a:lnTo>
                <a:lnTo>
                  <a:pt x="524" y="2758"/>
                </a:lnTo>
                <a:lnTo>
                  <a:pt x="605" y="2719"/>
                </a:lnTo>
                <a:lnTo>
                  <a:pt x="689" y="2679"/>
                </a:lnTo>
                <a:lnTo>
                  <a:pt x="779" y="2642"/>
                </a:lnTo>
                <a:lnTo>
                  <a:pt x="872" y="2608"/>
                </a:lnTo>
                <a:lnTo>
                  <a:pt x="969" y="2575"/>
                </a:lnTo>
                <a:lnTo>
                  <a:pt x="1070" y="2546"/>
                </a:lnTo>
                <a:lnTo>
                  <a:pt x="1175" y="2521"/>
                </a:lnTo>
                <a:lnTo>
                  <a:pt x="1283" y="2500"/>
                </a:lnTo>
                <a:lnTo>
                  <a:pt x="940" y="192"/>
                </a:lnTo>
                <a:lnTo>
                  <a:pt x="939" y="163"/>
                </a:lnTo>
                <a:lnTo>
                  <a:pt x="942" y="133"/>
                </a:lnTo>
                <a:lnTo>
                  <a:pt x="950" y="106"/>
                </a:lnTo>
                <a:lnTo>
                  <a:pt x="962" y="81"/>
                </a:lnTo>
                <a:lnTo>
                  <a:pt x="979" y="58"/>
                </a:lnTo>
                <a:lnTo>
                  <a:pt x="999" y="39"/>
                </a:lnTo>
                <a:lnTo>
                  <a:pt x="1022" y="22"/>
                </a:lnTo>
                <a:lnTo>
                  <a:pt x="1049" y="10"/>
                </a:lnTo>
                <a:lnTo>
                  <a:pt x="1076" y="3"/>
                </a:lnTo>
                <a:lnTo>
                  <a:pt x="11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FF207B"/>
              </a:solidFill>
              <a:latin typeface="Calibri"/>
            </a:endParaRPr>
          </a:p>
        </p:txBody>
      </p:sp>
      <p:sp>
        <p:nvSpPr>
          <p:cNvPr id="116" name="Rectángulo 2">
            <a:extLst>
              <a:ext uri="{FF2B5EF4-FFF2-40B4-BE49-F238E27FC236}">
                <a16:creationId xmlns:a16="http://schemas.microsoft.com/office/drawing/2014/main" id="{7E0870CA-3D6D-4C7B-ACC2-14D2067D0580}"/>
              </a:ext>
            </a:extLst>
          </p:cNvPr>
          <p:cNvSpPr/>
          <p:nvPr/>
        </p:nvSpPr>
        <p:spPr>
          <a:xfrm>
            <a:off x="2126913" y="5397133"/>
            <a:ext cx="1422411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  <a:defRPr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Mercadeo y ventas</a:t>
            </a:r>
          </a:p>
        </p:txBody>
      </p:sp>
      <p:sp>
        <p:nvSpPr>
          <p:cNvPr id="117" name="Rectángulo 2">
            <a:extLst>
              <a:ext uri="{FF2B5EF4-FFF2-40B4-BE49-F238E27FC236}">
                <a16:creationId xmlns:a16="http://schemas.microsoft.com/office/drawing/2014/main" id="{A5724DF7-F589-4328-8803-AE0B390BDB10}"/>
              </a:ext>
            </a:extLst>
          </p:cNvPr>
          <p:cNvSpPr/>
          <p:nvPr/>
        </p:nvSpPr>
        <p:spPr>
          <a:xfrm>
            <a:off x="2107463" y="5906023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Desarrollo del empresario</a:t>
            </a:r>
          </a:p>
        </p:txBody>
      </p:sp>
      <p:sp>
        <p:nvSpPr>
          <p:cNvPr id="118" name="Rectángulo 2">
            <a:extLst>
              <a:ext uri="{FF2B5EF4-FFF2-40B4-BE49-F238E27FC236}">
                <a16:creationId xmlns:a16="http://schemas.microsoft.com/office/drawing/2014/main" id="{B9AA8BE3-2D2A-47E0-BEE9-F04E288DB45F}"/>
              </a:ext>
            </a:extLst>
          </p:cNvPr>
          <p:cNvSpPr/>
          <p:nvPr/>
        </p:nvSpPr>
        <p:spPr>
          <a:xfrm>
            <a:off x="8205126" y="5896798"/>
            <a:ext cx="231705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Emprendimiento e Innovación</a:t>
            </a:r>
          </a:p>
        </p:txBody>
      </p:sp>
      <p:sp>
        <p:nvSpPr>
          <p:cNvPr id="119" name="Rectángulo 2">
            <a:extLst>
              <a:ext uri="{FF2B5EF4-FFF2-40B4-BE49-F238E27FC236}">
                <a16:creationId xmlns:a16="http://schemas.microsoft.com/office/drawing/2014/main" id="{9DA04E66-99BB-4208-9FD1-F74A69C8ACB7}"/>
              </a:ext>
            </a:extLst>
          </p:cNvPr>
          <p:cNvSpPr/>
          <p:nvPr/>
        </p:nvSpPr>
        <p:spPr>
          <a:xfrm>
            <a:off x="4343775" y="5373109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Producción</a:t>
            </a:r>
          </a:p>
        </p:txBody>
      </p:sp>
      <p:sp>
        <p:nvSpPr>
          <p:cNvPr id="120" name="Rectángulo 2">
            <a:extLst>
              <a:ext uri="{FF2B5EF4-FFF2-40B4-BE49-F238E27FC236}">
                <a16:creationId xmlns:a16="http://schemas.microsoft.com/office/drawing/2014/main" id="{5C9177EB-8A2D-474B-8AB6-0E6F3F75AFF2}"/>
              </a:ext>
            </a:extLst>
          </p:cNvPr>
          <p:cNvSpPr/>
          <p:nvPr/>
        </p:nvSpPr>
        <p:spPr>
          <a:xfrm>
            <a:off x="4364978" y="5896798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Administrativa</a:t>
            </a:r>
          </a:p>
        </p:txBody>
      </p:sp>
      <p:sp>
        <p:nvSpPr>
          <p:cNvPr id="121" name="Rectángulo 2">
            <a:extLst>
              <a:ext uri="{FF2B5EF4-FFF2-40B4-BE49-F238E27FC236}">
                <a16:creationId xmlns:a16="http://schemas.microsoft.com/office/drawing/2014/main" id="{FCC4A20D-3C64-4787-AB37-6490C38A50BB}"/>
              </a:ext>
            </a:extLst>
          </p:cNvPr>
          <p:cNvSpPr/>
          <p:nvPr/>
        </p:nvSpPr>
        <p:spPr>
          <a:xfrm>
            <a:off x="8217478" y="5392579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Comercio Exterior</a:t>
            </a:r>
          </a:p>
        </p:txBody>
      </p:sp>
      <p:sp>
        <p:nvSpPr>
          <p:cNvPr id="122" name="Rectángulo 2">
            <a:extLst>
              <a:ext uri="{FF2B5EF4-FFF2-40B4-BE49-F238E27FC236}">
                <a16:creationId xmlns:a16="http://schemas.microsoft.com/office/drawing/2014/main" id="{D0261B8C-77CF-4654-BB37-2A19138F527E}"/>
              </a:ext>
            </a:extLst>
          </p:cNvPr>
          <p:cNvSpPr/>
          <p:nvPr/>
        </p:nvSpPr>
        <p:spPr>
          <a:xfrm>
            <a:off x="6294949" y="5347158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Financiera y tributaria</a:t>
            </a:r>
          </a:p>
        </p:txBody>
      </p:sp>
      <p:sp>
        <p:nvSpPr>
          <p:cNvPr id="123" name="Rectángulo 2">
            <a:extLst>
              <a:ext uri="{FF2B5EF4-FFF2-40B4-BE49-F238E27FC236}">
                <a16:creationId xmlns:a16="http://schemas.microsoft.com/office/drawing/2014/main" id="{1D918F36-952C-4363-B3F1-549A7F58C910}"/>
              </a:ext>
            </a:extLst>
          </p:cNvPr>
          <p:cNvSpPr/>
          <p:nvPr/>
        </p:nvSpPr>
        <p:spPr>
          <a:xfrm>
            <a:off x="6292945" y="5896798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Jurídica</a:t>
            </a:r>
          </a:p>
        </p:txBody>
      </p:sp>
      <p:sp>
        <p:nvSpPr>
          <p:cNvPr id="124" name="Rectángulo 10">
            <a:extLst>
              <a:ext uri="{FF2B5EF4-FFF2-40B4-BE49-F238E27FC236}">
                <a16:creationId xmlns:a16="http://schemas.microsoft.com/office/drawing/2014/main" id="{788AC819-093C-4DE7-AAE7-CD568CA27895}"/>
              </a:ext>
            </a:extLst>
          </p:cNvPr>
          <p:cNvSpPr/>
          <p:nvPr/>
        </p:nvSpPr>
        <p:spPr>
          <a:xfrm>
            <a:off x="1643743" y="6536605"/>
            <a:ext cx="3144956" cy="23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defRPr/>
            </a:pPr>
            <a:r>
              <a:rPr lang="es-CO" sz="1100" dirty="0">
                <a:solidFill>
                  <a:srgbClr val="595959"/>
                </a:solidFill>
                <a:latin typeface="Calibri" panose="020F0502020204030204" pitchFamily="34" charset="0"/>
              </a:rPr>
              <a:t>      * No generan ingreso</a:t>
            </a:r>
            <a:endParaRPr lang="es-CO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9" grpId="0" autoUpdateAnimBg="0"/>
      <p:bldP spid="36" grpId="0" autoUpdateAnimBg="0"/>
      <p:bldP spid="44" grpId="0" autoUpdateAnimBg="0"/>
      <p:bldP spid="4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131" y="308300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5371BC4-8F3A-461C-B4D5-E2ADCBC3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64" y="1527582"/>
            <a:ext cx="5264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8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Internacionalización Empresarial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8DF6DE4-EEFB-4C1C-AEBF-95B45767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535" y="2173283"/>
            <a:ext cx="3271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el acceso a nuevos mercados y proveedores de materias primas y tecnología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CC5BF42-4555-4809-BB02-9EAB2D942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672" y="2279970"/>
            <a:ext cx="1708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Proyectos 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E655DC29-C714-4F2F-AA91-E3EABE029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466" y="3800316"/>
            <a:ext cx="373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Formación especializada para fortalecer capacidades estratégicas en acceso a mercados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6BEB095-8956-461C-8D63-7B11981D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434" y="3956710"/>
            <a:ext cx="159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Formación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A1856C68-CBBD-4F15-9B65-EED269908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07" y="4944444"/>
            <a:ext cx="39165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marR="0" lvl="1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 conexiones de valor entre empresas nacionales e internacionales, embajadas, cámaras de comercio, agencias de promoción de inversión y comercio, </a:t>
            </a:r>
            <a:r>
              <a:rPr lang="es-ES_tradnl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F7060BB-6B35-4F11-964C-14C9E2FE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092" y="5171785"/>
            <a:ext cx="2522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Relacionamiento</a:t>
            </a: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207B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6438B497-E4C4-4CC0-B09F-26D0E8BC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874" y="2107234"/>
            <a:ext cx="3422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proyectos de promoción de exportaciones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63F558-2810-48C2-A3B0-878D170A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874" y="3787882"/>
            <a:ext cx="349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</a:t>
            </a:r>
            <a:r>
              <a:rPr lang="es-CO" sz="1800" b="1" dirty="0">
                <a:solidFill>
                  <a:schemeClr val="accent4"/>
                </a:solidFill>
                <a:latin typeface="AmpleSoft-Regular" panose="02000000000000000000" pitchFamily="50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Jornadas técnicas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2C19F34B-8EFB-421B-9E23-171C4C47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874" y="4939201"/>
            <a:ext cx="39165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207B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Delegaciones Internacionales Atendidas (Delegaciones hace referencia a embajadas, cámaras de comercio, empresas, </a:t>
            </a:r>
            <a:r>
              <a:rPr lang="es-C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2C839928-2D65-4FB8-9E5B-540D6869CB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46161" y="2855977"/>
            <a:ext cx="244134" cy="244134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8C6F316B-90A2-48AB-BDDC-1E20CC33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E8DA5F7A-9161-42E9-BE02-97D014952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916902A-6351-4B58-886D-163F676B236E}"/>
              </a:ext>
            </a:extLst>
          </p:cNvPr>
          <p:cNvSpPr/>
          <p:nvPr/>
        </p:nvSpPr>
        <p:spPr>
          <a:xfrm>
            <a:off x="8473056" y="2817989"/>
            <a:ext cx="2040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87.7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0F94792-201F-4125-AB8E-66770FDD4277}"/>
              </a:ext>
            </a:extLst>
          </p:cNvPr>
          <p:cNvSpPr/>
          <p:nvPr/>
        </p:nvSpPr>
        <p:spPr>
          <a:xfrm>
            <a:off x="8397809" y="4151321"/>
            <a:ext cx="3056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24.0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60DB401-A125-48CC-9D9C-6FBD7151455A}"/>
              </a:ext>
            </a:extLst>
          </p:cNvPr>
          <p:cNvSpPr/>
          <p:nvPr/>
        </p:nvSpPr>
        <p:spPr>
          <a:xfrm>
            <a:off x="8441282" y="5789283"/>
            <a:ext cx="251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$7.3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cxnSp>
        <p:nvCxnSpPr>
          <p:cNvPr id="37" name="Conector recto 70">
            <a:extLst>
              <a:ext uri="{FF2B5EF4-FFF2-40B4-BE49-F238E27FC236}">
                <a16:creationId xmlns:a16="http://schemas.microsoft.com/office/drawing/2014/main" id="{A5062F32-A8EA-4320-A14E-397A60728D09}"/>
              </a:ext>
            </a:extLst>
          </p:cNvPr>
          <p:cNvCxnSpPr>
            <a:cxnSpLocks/>
          </p:cNvCxnSpPr>
          <p:nvPr/>
        </p:nvCxnSpPr>
        <p:spPr>
          <a:xfrm>
            <a:off x="4009535" y="3635619"/>
            <a:ext cx="7758395" cy="19858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70">
            <a:extLst>
              <a:ext uri="{FF2B5EF4-FFF2-40B4-BE49-F238E27FC236}">
                <a16:creationId xmlns:a16="http://schemas.microsoft.com/office/drawing/2014/main" id="{76A3DFDE-CF0D-47ED-8EE6-44FF2330C1AC}"/>
              </a:ext>
            </a:extLst>
          </p:cNvPr>
          <p:cNvCxnSpPr>
            <a:cxnSpLocks/>
          </p:cNvCxnSpPr>
          <p:nvPr/>
        </p:nvCxnSpPr>
        <p:spPr>
          <a:xfrm>
            <a:off x="4009535" y="4927878"/>
            <a:ext cx="7802063" cy="67262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2">
            <a:extLst>
              <a:ext uri="{FF2B5EF4-FFF2-40B4-BE49-F238E27FC236}">
                <a16:creationId xmlns:a16="http://schemas.microsoft.com/office/drawing/2014/main" id="{9B01879E-673E-4DEF-A402-1492CC8C5F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5246" y="321958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7651C781-8DB4-4AD6-807C-BB707DE3C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AAA0121-3C48-4269-8892-C0C84C5C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5FC169F7-E188-4101-A8D4-02C7E259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C8347D97-D044-4215-8564-A621AB44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9861CBE8-DE91-4DD7-B42F-2E8255BD5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D13CD0EE-3862-4645-9A56-FF03F421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6EFCD11-46DC-4062-A54B-20F5CD75BE32}"/>
              </a:ext>
            </a:extLst>
          </p:cNvPr>
          <p:cNvSpPr/>
          <p:nvPr/>
        </p:nvSpPr>
        <p:spPr>
          <a:xfrm>
            <a:off x="8473056" y="3152226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20.0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3404E7C-1E76-489D-9AC5-E7343E390716}"/>
              </a:ext>
            </a:extLst>
          </p:cNvPr>
          <p:cNvSpPr/>
          <p:nvPr/>
        </p:nvSpPr>
        <p:spPr>
          <a:xfrm>
            <a:off x="8419417" y="4480870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$18.3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3FA8CFCF-B3D3-4C20-89B6-48BD9D72C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1994" y="4198835"/>
            <a:ext cx="244134" cy="244134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FE058D89-403F-40D1-9788-292B46306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AEFEDA71-D7D3-45B2-942B-5F05ED0D1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22">
            <a:extLst>
              <a:ext uri="{FF2B5EF4-FFF2-40B4-BE49-F238E27FC236}">
                <a16:creationId xmlns:a16="http://schemas.microsoft.com/office/drawing/2014/main" id="{FC1CC7AF-A43B-41B9-80A5-3AFA63C2A4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71079" y="4562439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746473EE-BE7E-4713-9731-40420A0B4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A0C75B47-86E9-4B8B-A98B-9ADAD19E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004861C2-0326-4BBB-A9AA-D90C7317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5D087039-5883-4781-ABD2-AFC8D6C65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6B7D0E90-3B8B-4614-8C49-60ED94B1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B53389A8-27B7-45DF-98DE-673874DAF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9" name="Group 155">
            <a:extLst>
              <a:ext uri="{FF2B5EF4-FFF2-40B4-BE49-F238E27FC236}">
                <a16:creationId xmlns:a16="http://schemas.microsoft.com/office/drawing/2014/main" id="{EE6D2118-52F4-4B61-9BB5-B523D9A2C7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8830" y="5848055"/>
            <a:ext cx="244134" cy="244134"/>
            <a:chOff x="3291" y="2116"/>
            <a:chExt cx="480" cy="480"/>
          </a:xfrm>
          <a:solidFill>
            <a:schemeClr val="accent5"/>
          </a:solidFill>
        </p:grpSpPr>
        <p:sp>
          <p:nvSpPr>
            <p:cNvPr id="70" name="Freeform 157">
              <a:extLst>
                <a:ext uri="{FF2B5EF4-FFF2-40B4-BE49-F238E27FC236}">
                  <a16:creationId xmlns:a16="http://schemas.microsoft.com/office/drawing/2014/main" id="{D5EC483A-9DEA-4E3A-8611-30DD3CA8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8">
              <a:extLst>
                <a:ext uri="{FF2B5EF4-FFF2-40B4-BE49-F238E27FC236}">
                  <a16:creationId xmlns:a16="http://schemas.microsoft.com/office/drawing/2014/main" id="{05304A27-4324-4699-B879-B27A1D06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9C7B62C-4BC0-440F-A5A3-8CB756EA455A}"/>
              </a:ext>
            </a:extLst>
          </p:cNvPr>
          <p:cNvSpPr/>
          <p:nvPr/>
        </p:nvSpPr>
        <p:spPr>
          <a:xfrm>
            <a:off x="8456128" y="6139861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2.8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3" name="Group 22">
            <a:extLst>
              <a:ext uri="{FF2B5EF4-FFF2-40B4-BE49-F238E27FC236}">
                <a16:creationId xmlns:a16="http://schemas.microsoft.com/office/drawing/2014/main" id="{CABBDF0E-6A55-4DE9-816D-53D777F358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4626" y="620940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B72C642E-A747-4B3C-A889-57B5A08E9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AAEB02C2-FC98-4D0E-A6AC-6709F99F6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5371767B-7994-401D-8178-033ABB03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AF5604AE-9CB8-4351-AA99-CD7359046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CE4BC617-3C84-46E3-A7EB-39FE8D057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43DE453C-14AE-4F88-96D0-618C39EB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37485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/>
      <p:bldP spid="14" grpId="0" autoUpdateAnimBg="0"/>
      <p:bldP spid="16" grpId="0"/>
      <p:bldP spid="17" grpId="0" autoUpdateAnimBg="0"/>
      <p:bldP spid="18" grpId="0"/>
      <p:bldP spid="19" grpId="0" autoUpdateAnimBg="0"/>
      <p:bldP spid="20" grpId="0"/>
      <p:bldP spid="21" grpId="0" autoUpdateAnimBg="0"/>
      <p:bldP spid="22" grpId="0" autoUpdateAnimBg="0"/>
      <p:bldP spid="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2" y="373301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DF95DCE5-AD37-4D68-A10D-02AFE6C3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28" y="2186541"/>
            <a:ext cx="42223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8</a:t>
            </a:r>
            <a:r>
              <a:rPr lang="es-ES" altLang="es-CO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Cámaras aliadas del suroccidente participando en el proyecto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125</a:t>
            </a:r>
            <a:r>
              <a:rPr lang="es-ES" altLang="es-CO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vinculadas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46FEE424-F46C-4D14-976E-D897AAB50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524" y="1891186"/>
            <a:ext cx="3891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Fábricas de Productividad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1E748D58-DEE1-4477-A100-976F1EC1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737" y="4795186"/>
            <a:ext cx="3775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anclas vinculadas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en ejecución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C3637271-7FA3-4C29-ADD9-CFED120E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29" y="4398692"/>
            <a:ext cx="5426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encadenamientos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A35BFA-266D-4B8F-8562-738666B94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-1" r="14445" b="14976"/>
          <a:stretch/>
        </p:blipFill>
        <p:spPr>
          <a:xfrm>
            <a:off x="627891" y="3036146"/>
            <a:ext cx="1437052" cy="1686142"/>
          </a:xfrm>
          <a:prstGeom prst="rect">
            <a:avLst/>
          </a:prstGeom>
        </p:spPr>
      </p:pic>
      <p:grpSp>
        <p:nvGrpSpPr>
          <p:cNvPr id="50" name="Group 155">
            <a:extLst>
              <a:ext uri="{FF2B5EF4-FFF2-40B4-BE49-F238E27FC236}">
                <a16:creationId xmlns:a16="http://schemas.microsoft.com/office/drawing/2014/main" id="{7C2E7A1E-D616-41D2-B840-A6AA4C2AF6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58579" y="3394241"/>
            <a:ext cx="261157" cy="261157"/>
            <a:chOff x="3291" y="2116"/>
            <a:chExt cx="480" cy="480"/>
          </a:xfrm>
          <a:solidFill>
            <a:schemeClr val="accent5"/>
          </a:solidFill>
        </p:grpSpPr>
        <p:sp>
          <p:nvSpPr>
            <p:cNvPr id="51" name="Freeform 157">
              <a:extLst>
                <a:ext uri="{FF2B5EF4-FFF2-40B4-BE49-F238E27FC236}">
                  <a16:creationId xmlns:a16="http://schemas.microsoft.com/office/drawing/2014/main" id="{C02DE8E1-CBEC-4213-B8DF-01B28AEC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58">
              <a:extLst>
                <a:ext uri="{FF2B5EF4-FFF2-40B4-BE49-F238E27FC236}">
                  <a16:creationId xmlns:a16="http://schemas.microsoft.com/office/drawing/2014/main" id="{4F195876-48C4-4EF9-9ADE-378CADA23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AB63461-A78C-461E-97A5-4CE0433C2016}"/>
              </a:ext>
            </a:extLst>
          </p:cNvPr>
          <p:cNvSpPr/>
          <p:nvPr/>
        </p:nvSpPr>
        <p:spPr>
          <a:xfrm>
            <a:off x="7460732" y="3329177"/>
            <a:ext cx="2744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$264.0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5FD36BE-AD5C-451B-AC93-D266CDDB6540}"/>
              </a:ext>
            </a:extLst>
          </p:cNvPr>
          <p:cNvSpPr/>
          <p:nvPr/>
        </p:nvSpPr>
        <p:spPr>
          <a:xfrm>
            <a:off x="7516884" y="5626183"/>
            <a:ext cx="2045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$33.5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A5BB7ED4-3A42-4BDC-AB06-D440BE8A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457" y="2314475"/>
            <a:ext cx="3586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 el referente nacional en el desarrollo de programas para el incremento de la productividad en las </a:t>
            </a:r>
            <a:r>
              <a:rPr lang="es-ES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Mipymes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F81F4E5A-93B1-4D0E-9BE8-47A31998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29" y="4934972"/>
            <a:ext cx="3775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Somos el referente regional en el desarrollo de programas para el fortalecimiento de cadenas productivas. </a:t>
            </a:r>
          </a:p>
        </p:txBody>
      </p:sp>
      <p:cxnSp>
        <p:nvCxnSpPr>
          <p:cNvPr id="60" name="Conector recto 70">
            <a:extLst>
              <a:ext uri="{FF2B5EF4-FFF2-40B4-BE49-F238E27FC236}">
                <a16:creationId xmlns:a16="http://schemas.microsoft.com/office/drawing/2014/main" id="{9226E337-0817-48B9-AB7C-B9136C34CD6C}"/>
              </a:ext>
            </a:extLst>
          </p:cNvPr>
          <p:cNvCxnSpPr>
            <a:cxnSpLocks/>
          </p:cNvCxnSpPr>
          <p:nvPr/>
        </p:nvCxnSpPr>
        <p:spPr>
          <a:xfrm>
            <a:off x="1995558" y="3972739"/>
            <a:ext cx="9184055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155">
            <a:extLst>
              <a:ext uri="{FF2B5EF4-FFF2-40B4-BE49-F238E27FC236}">
                <a16:creationId xmlns:a16="http://schemas.microsoft.com/office/drawing/2014/main" id="{3F0AB669-5602-4AEA-8180-CDC9FA8F05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4731" y="5691601"/>
            <a:ext cx="261157" cy="261157"/>
            <a:chOff x="3291" y="2116"/>
            <a:chExt cx="480" cy="480"/>
          </a:xfrm>
          <a:solidFill>
            <a:schemeClr val="accent5"/>
          </a:solidFill>
        </p:grpSpPr>
        <p:sp>
          <p:nvSpPr>
            <p:cNvPr id="62" name="Freeform 157">
              <a:extLst>
                <a:ext uri="{FF2B5EF4-FFF2-40B4-BE49-F238E27FC236}">
                  <a16:creationId xmlns:a16="http://schemas.microsoft.com/office/drawing/2014/main" id="{FE46BEF1-CE5D-4370-A281-35C6C690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58">
              <a:extLst>
                <a:ext uri="{FF2B5EF4-FFF2-40B4-BE49-F238E27FC236}">
                  <a16:creationId xmlns:a16="http://schemas.microsoft.com/office/drawing/2014/main" id="{35F3E49C-3DE6-48D8-8616-728806B71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E1B280F-392E-4CE4-BDEF-97E760BC3103}"/>
              </a:ext>
            </a:extLst>
          </p:cNvPr>
          <p:cNvSpPr/>
          <p:nvPr/>
        </p:nvSpPr>
        <p:spPr>
          <a:xfrm>
            <a:off x="7563069" y="5984209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7.4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EF0E4857-DA66-42F7-A14B-B67F106B1E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4731" y="6065778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E2F6D53-1F95-4390-B190-2AB5052BA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60FB131-AF4C-491A-BFF9-56C73A323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8C84FB1-4B20-4FB4-A15B-B897D428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5AB2558-FE1D-4176-90DE-B4A877F2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4D2E87C-09A5-4F9E-8E35-8EAB791B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7CEAA20-4D6D-4949-AA17-3E4D40D0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48681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7" grpId="0" autoUpdateAnimBg="0"/>
      <p:bldP spid="38" grpId="0"/>
      <p:bldP spid="39" grpId="0" autoUpdateAnimBg="0"/>
      <p:bldP spid="40" grpId="0"/>
      <p:bldP spid="58" grpId="0" autoUpdateAnimBg="0"/>
      <p:bldP spid="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595" y="364488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05A2891-2810-4785-B818-7FB8C07B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66" y="2774379"/>
            <a:ext cx="470301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Centro de Crecimiento es la puerta de entrada para todas las empresas, entregando información de valor y servicios para su fortalecimiento empresarial. 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F06F540-7C28-4B17-B9A4-A184F414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66" y="1943382"/>
            <a:ext cx="3997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Centro de Crecimiento Empresarial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B6EE1C0-283C-42D1-BF94-4AF29664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133" y="2723408"/>
            <a:ext cx="450704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la transformación digital de las empresas en crecimiento para contribuir en su competitividad.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712DC69-7D96-49A5-8E3D-8BC41057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133" y="1887054"/>
            <a:ext cx="4364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Centro de Transformación Digital Empresarial</a:t>
            </a:r>
            <a:endParaRPr lang="es-CO" altLang="es-CO" sz="2400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6E0F26-C8A4-45A7-84CC-D7E43788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8696" r="3384" b="20209"/>
          <a:stretch/>
        </p:blipFill>
        <p:spPr>
          <a:xfrm>
            <a:off x="4975404" y="5385158"/>
            <a:ext cx="1683733" cy="1282595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5DCF7CAE-B120-4519-9A5A-6C5793FA44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7838" y="5070908"/>
            <a:ext cx="763545" cy="593153"/>
            <a:chOff x="546" y="831"/>
            <a:chExt cx="475" cy="369"/>
          </a:xfrm>
          <a:solidFill>
            <a:schemeClr val="accent1"/>
          </a:solidFill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0E6593F-0AF3-47A7-AAD6-87E5BF5FD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051"/>
              <a:ext cx="169" cy="63"/>
            </a:xfrm>
            <a:custGeom>
              <a:avLst/>
              <a:gdLst>
                <a:gd name="T0" fmla="*/ 660 w 1187"/>
                <a:gd name="T1" fmla="*/ 4 h 447"/>
                <a:gd name="T2" fmla="*/ 801 w 1187"/>
                <a:gd name="T3" fmla="*/ 28 h 447"/>
                <a:gd name="T4" fmla="*/ 933 w 1187"/>
                <a:gd name="T5" fmla="*/ 75 h 447"/>
                <a:gd name="T6" fmla="*/ 1054 w 1187"/>
                <a:gd name="T7" fmla="*/ 141 h 447"/>
                <a:gd name="T8" fmla="*/ 1161 w 1187"/>
                <a:gd name="T9" fmla="*/ 225 h 447"/>
                <a:gd name="T10" fmla="*/ 1182 w 1187"/>
                <a:gd name="T11" fmla="*/ 256 h 447"/>
                <a:gd name="T12" fmla="*/ 1187 w 1187"/>
                <a:gd name="T13" fmla="*/ 292 h 447"/>
                <a:gd name="T14" fmla="*/ 1176 w 1187"/>
                <a:gd name="T15" fmla="*/ 326 h 447"/>
                <a:gd name="T16" fmla="*/ 1090 w 1187"/>
                <a:gd name="T17" fmla="*/ 420 h 447"/>
                <a:gd name="T18" fmla="*/ 1058 w 1187"/>
                <a:gd name="T19" fmla="*/ 441 h 447"/>
                <a:gd name="T20" fmla="*/ 1022 w 1187"/>
                <a:gd name="T21" fmla="*/ 447 h 447"/>
                <a:gd name="T22" fmla="*/ 986 w 1187"/>
                <a:gd name="T23" fmla="*/ 437 h 447"/>
                <a:gd name="T24" fmla="*/ 932 w 1187"/>
                <a:gd name="T25" fmla="*/ 392 h 447"/>
                <a:gd name="T26" fmla="*/ 844 w 1187"/>
                <a:gd name="T27" fmla="*/ 337 h 447"/>
                <a:gd name="T28" fmla="*/ 747 w 1187"/>
                <a:gd name="T29" fmla="*/ 299 h 447"/>
                <a:gd name="T30" fmla="*/ 642 w 1187"/>
                <a:gd name="T31" fmla="*/ 278 h 447"/>
                <a:gd name="T32" fmla="*/ 526 w 1187"/>
                <a:gd name="T33" fmla="*/ 278 h 447"/>
                <a:gd name="T34" fmla="*/ 411 w 1187"/>
                <a:gd name="T35" fmla="*/ 303 h 447"/>
                <a:gd name="T36" fmla="*/ 306 w 1187"/>
                <a:gd name="T37" fmla="*/ 350 h 447"/>
                <a:gd name="T38" fmla="*/ 214 w 1187"/>
                <a:gd name="T39" fmla="*/ 416 h 447"/>
                <a:gd name="T40" fmla="*/ 182 w 1187"/>
                <a:gd name="T41" fmla="*/ 432 h 447"/>
                <a:gd name="T42" fmla="*/ 146 w 1187"/>
                <a:gd name="T43" fmla="*/ 434 h 447"/>
                <a:gd name="T44" fmla="*/ 112 w 1187"/>
                <a:gd name="T45" fmla="*/ 420 h 447"/>
                <a:gd name="T46" fmla="*/ 23 w 1187"/>
                <a:gd name="T47" fmla="*/ 329 h 447"/>
                <a:gd name="T48" fmla="*/ 3 w 1187"/>
                <a:gd name="T49" fmla="*/ 296 h 447"/>
                <a:gd name="T50" fmla="*/ 1 w 1187"/>
                <a:gd name="T51" fmla="*/ 260 h 447"/>
                <a:gd name="T52" fmla="*/ 15 w 1187"/>
                <a:gd name="T53" fmla="*/ 225 h 447"/>
                <a:gd name="T54" fmla="*/ 79 w 1187"/>
                <a:gd name="T55" fmla="*/ 169 h 447"/>
                <a:gd name="T56" fmla="*/ 191 w 1187"/>
                <a:gd name="T57" fmla="*/ 98 h 447"/>
                <a:gd name="T58" fmla="*/ 314 w 1187"/>
                <a:gd name="T59" fmla="*/ 45 h 447"/>
                <a:gd name="T60" fmla="*/ 446 w 1187"/>
                <a:gd name="T61" fmla="*/ 12 h 447"/>
                <a:gd name="T62" fmla="*/ 587 w 118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447">
                  <a:moveTo>
                    <a:pt x="587" y="0"/>
                  </a:moveTo>
                  <a:lnTo>
                    <a:pt x="660" y="4"/>
                  </a:lnTo>
                  <a:lnTo>
                    <a:pt x="731" y="13"/>
                  </a:lnTo>
                  <a:lnTo>
                    <a:pt x="801" y="28"/>
                  </a:lnTo>
                  <a:lnTo>
                    <a:pt x="869" y="48"/>
                  </a:lnTo>
                  <a:lnTo>
                    <a:pt x="933" y="75"/>
                  </a:lnTo>
                  <a:lnTo>
                    <a:pt x="995" y="105"/>
                  </a:lnTo>
                  <a:lnTo>
                    <a:pt x="1054" y="141"/>
                  </a:lnTo>
                  <a:lnTo>
                    <a:pt x="1109" y="181"/>
                  </a:lnTo>
                  <a:lnTo>
                    <a:pt x="1161" y="225"/>
                  </a:lnTo>
                  <a:lnTo>
                    <a:pt x="1174" y="240"/>
                  </a:lnTo>
                  <a:lnTo>
                    <a:pt x="1182" y="256"/>
                  </a:lnTo>
                  <a:lnTo>
                    <a:pt x="1187" y="273"/>
                  </a:lnTo>
                  <a:lnTo>
                    <a:pt x="1187" y="292"/>
                  </a:lnTo>
                  <a:lnTo>
                    <a:pt x="1183" y="309"/>
                  </a:lnTo>
                  <a:lnTo>
                    <a:pt x="1176" y="326"/>
                  </a:lnTo>
                  <a:lnTo>
                    <a:pt x="1164" y="342"/>
                  </a:lnTo>
                  <a:lnTo>
                    <a:pt x="1090" y="420"/>
                  </a:lnTo>
                  <a:lnTo>
                    <a:pt x="1075" y="433"/>
                  </a:lnTo>
                  <a:lnTo>
                    <a:pt x="1058" y="441"/>
                  </a:lnTo>
                  <a:lnTo>
                    <a:pt x="1040" y="446"/>
                  </a:lnTo>
                  <a:lnTo>
                    <a:pt x="1022" y="447"/>
                  </a:lnTo>
                  <a:lnTo>
                    <a:pt x="1003" y="444"/>
                  </a:lnTo>
                  <a:lnTo>
                    <a:pt x="986" y="437"/>
                  </a:lnTo>
                  <a:lnTo>
                    <a:pt x="971" y="426"/>
                  </a:lnTo>
                  <a:lnTo>
                    <a:pt x="932" y="392"/>
                  </a:lnTo>
                  <a:lnTo>
                    <a:pt x="889" y="363"/>
                  </a:lnTo>
                  <a:lnTo>
                    <a:pt x="844" y="337"/>
                  </a:lnTo>
                  <a:lnTo>
                    <a:pt x="797" y="316"/>
                  </a:lnTo>
                  <a:lnTo>
                    <a:pt x="747" y="299"/>
                  </a:lnTo>
                  <a:lnTo>
                    <a:pt x="696" y="286"/>
                  </a:lnTo>
                  <a:lnTo>
                    <a:pt x="642" y="278"/>
                  </a:lnTo>
                  <a:lnTo>
                    <a:pt x="587" y="275"/>
                  </a:lnTo>
                  <a:lnTo>
                    <a:pt x="526" y="278"/>
                  </a:lnTo>
                  <a:lnTo>
                    <a:pt x="468" y="288"/>
                  </a:lnTo>
                  <a:lnTo>
                    <a:pt x="411" y="303"/>
                  </a:lnTo>
                  <a:lnTo>
                    <a:pt x="357" y="324"/>
                  </a:lnTo>
                  <a:lnTo>
                    <a:pt x="306" y="350"/>
                  </a:lnTo>
                  <a:lnTo>
                    <a:pt x="258" y="380"/>
                  </a:lnTo>
                  <a:lnTo>
                    <a:pt x="214" y="416"/>
                  </a:lnTo>
                  <a:lnTo>
                    <a:pt x="199" y="426"/>
                  </a:lnTo>
                  <a:lnTo>
                    <a:pt x="182" y="432"/>
                  </a:lnTo>
                  <a:lnTo>
                    <a:pt x="164" y="435"/>
                  </a:lnTo>
                  <a:lnTo>
                    <a:pt x="146" y="434"/>
                  </a:lnTo>
                  <a:lnTo>
                    <a:pt x="129" y="429"/>
                  </a:lnTo>
                  <a:lnTo>
                    <a:pt x="112" y="420"/>
                  </a:lnTo>
                  <a:lnTo>
                    <a:pt x="98" y="408"/>
                  </a:lnTo>
                  <a:lnTo>
                    <a:pt x="23" y="329"/>
                  </a:lnTo>
                  <a:lnTo>
                    <a:pt x="12" y="313"/>
                  </a:lnTo>
                  <a:lnTo>
                    <a:pt x="3" y="296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6" y="242"/>
                  </a:lnTo>
                  <a:lnTo>
                    <a:pt x="15" y="225"/>
                  </a:lnTo>
                  <a:lnTo>
                    <a:pt x="28" y="211"/>
                  </a:lnTo>
                  <a:lnTo>
                    <a:pt x="79" y="169"/>
                  </a:lnTo>
                  <a:lnTo>
                    <a:pt x="134" y="132"/>
                  </a:lnTo>
                  <a:lnTo>
                    <a:pt x="191" y="98"/>
                  </a:lnTo>
                  <a:lnTo>
                    <a:pt x="252" y="70"/>
                  </a:lnTo>
                  <a:lnTo>
                    <a:pt x="314" y="45"/>
                  </a:lnTo>
                  <a:lnTo>
                    <a:pt x="379" y="26"/>
                  </a:lnTo>
                  <a:lnTo>
                    <a:pt x="446" y="12"/>
                  </a:lnTo>
                  <a:lnTo>
                    <a:pt x="516" y="4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6231F24-59A9-4439-A7FF-2600429D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941"/>
              <a:ext cx="323" cy="93"/>
            </a:xfrm>
            <a:custGeom>
              <a:avLst/>
              <a:gdLst>
                <a:gd name="T0" fmla="*/ 1220 w 2257"/>
                <a:gd name="T1" fmla="*/ 3 h 654"/>
                <a:gd name="T2" fmla="*/ 1411 w 2257"/>
                <a:gd name="T3" fmla="*/ 25 h 654"/>
                <a:gd name="T4" fmla="*/ 1595 w 2257"/>
                <a:gd name="T5" fmla="*/ 69 h 654"/>
                <a:gd name="T6" fmla="*/ 1770 w 2257"/>
                <a:gd name="T7" fmla="*/ 133 h 654"/>
                <a:gd name="T8" fmla="*/ 1935 w 2257"/>
                <a:gd name="T9" fmla="*/ 216 h 654"/>
                <a:gd name="T10" fmla="*/ 2089 w 2257"/>
                <a:gd name="T11" fmla="*/ 314 h 654"/>
                <a:gd name="T12" fmla="*/ 2230 w 2257"/>
                <a:gd name="T13" fmla="*/ 430 h 654"/>
                <a:gd name="T14" fmla="*/ 2251 w 2257"/>
                <a:gd name="T15" fmla="*/ 461 h 654"/>
                <a:gd name="T16" fmla="*/ 2257 w 2257"/>
                <a:gd name="T17" fmla="*/ 498 h 654"/>
                <a:gd name="T18" fmla="*/ 2246 w 2257"/>
                <a:gd name="T19" fmla="*/ 532 h 654"/>
                <a:gd name="T20" fmla="*/ 2158 w 2257"/>
                <a:gd name="T21" fmla="*/ 628 h 654"/>
                <a:gd name="T22" fmla="*/ 2127 w 2257"/>
                <a:gd name="T23" fmla="*/ 648 h 654"/>
                <a:gd name="T24" fmla="*/ 2091 w 2257"/>
                <a:gd name="T25" fmla="*/ 654 h 654"/>
                <a:gd name="T26" fmla="*/ 2056 w 2257"/>
                <a:gd name="T27" fmla="*/ 643 h 654"/>
                <a:gd name="T28" fmla="*/ 1978 w 2257"/>
                <a:gd name="T29" fmla="*/ 579 h 654"/>
                <a:gd name="T30" fmla="*/ 1846 w 2257"/>
                <a:gd name="T31" fmla="*/ 483 h 654"/>
                <a:gd name="T32" fmla="*/ 1700 w 2257"/>
                <a:gd name="T33" fmla="*/ 404 h 654"/>
                <a:gd name="T34" fmla="*/ 1545 w 2257"/>
                <a:gd name="T35" fmla="*/ 342 h 654"/>
                <a:gd name="T36" fmla="*/ 1381 w 2257"/>
                <a:gd name="T37" fmla="*/ 299 h 654"/>
                <a:gd name="T38" fmla="*/ 1209 w 2257"/>
                <a:gd name="T39" fmla="*/ 278 h 654"/>
                <a:gd name="T40" fmla="*/ 1027 w 2257"/>
                <a:gd name="T41" fmla="*/ 278 h 654"/>
                <a:gd name="T42" fmla="*/ 844 w 2257"/>
                <a:gd name="T43" fmla="*/ 303 h 654"/>
                <a:gd name="T44" fmla="*/ 670 w 2257"/>
                <a:gd name="T45" fmla="*/ 352 h 654"/>
                <a:gd name="T46" fmla="*/ 506 w 2257"/>
                <a:gd name="T47" fmla="*/ 421 h 654"/>
                <a:gd name="T48" fmla="*/ 354 w 2257"/>
                <a:gd name="T49" fmla="*/ 512 h 654"/>
                <a:gd name="T50" fmla="*/ 216 w 2257"/>
                <a:gd name="T51" fmla="*/ 621 h 654"/>
                <a:gd name="T52" fmla="*/ 183 w 2257"/>
                <a:gd name="T53" fmla="*/ 638 h 654"/>
                <a:gd name="T54" fmla="*/ 147 w 2257"/>
                <a:gd name="T55" fmla="*/ 640 h 654"/>
                <a:gd name="T56" fmla="*/ 114 w 2257"/>
                <a:gd name="T57" fmla="*/ 628 h 654"/>
                <a:gd name="T58" fmla="*/ 22 w 2257"/>
                <a:gd name="T59" fmla="*/ 535 h 654"/>
                <a:gd name="T60" fmla="*/ 3 w 2257"/>
                <a:gd name="T61" fmla="*/ 502 h 654"/>
                <a:gd name="T62" fmla="*/ 1 w 2257"/>
                <a:gd name="T63" fmla="*/ 465 h 654"/>
                <a:gd name="T64" fmla="*/ 15 w 2257"/>
                <a:gd name="T65" fmla="*/ 431 h 654"/>
                <a:gd name="T66" fmla="*/ 97 w 2257"/>
                <a:gd name="T67" fmla="*/ 358 h 654"/>
                <a:gd name="T68" fmla="*/ 242 w 2257"/>
                <a:gd name="T69" fmla="*/ 254 h 654"/>
                <a:gd name="T70" fmla="*/ 400 w 2257"/>
                <a:gd name="T71" fmla="*/ 166 h 654"/>
                <a:gd name="T72" fmla="*/ 568 w 2257"/>
                <a:gd name="T73" fmla="*/ 95 h 654"/>
                <a:gd name="T74" fmla="*/ 745 w 2257"/>
                <a:gd name="T75" fmla="*/ 43 h 654"/>
                <a:gd name="T76" fmla="*/ 930 w 2257"/>
                <a:gd name="T77" fmla="*/ 11 h 654"/>
                <a:gd name="T78" fmla="*/ 1122 w 2257"/>
                <a:gd name="T7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7" h="654">
                  <a:moveTo>
                    <a:pt x="1122" y="0"/>
                  </a:moveTo>
                  <a:lnTo>
                    <a:pt x="1220" y="3"/>
                  </a:lnTo>
                  <a:lnTo>
                    <a:pt x="1316" y="11"/>
                  </a:lnTo>
                  <a:lnTo>
                    <a:pt x="1411" y="25"/>
                  </a:lnTo>
                  <a:lnTo>
                    <a:pt x="1504" y="45"/>
                  </a:lnTo>
                  <a:lnTo>
                    <a:pt x="1595" y="69"/>
                  </a:lnTo>
                  <a:lnTo>
                    <a:pt x="1684" y="98"/>
                  </a:lnTo>
                  <a:lnTo>
                    <a:pt x="1770" y="133"/>
                  </a:lnTo>
                  <a:lnTo>
                    <a:pt x="1854" y="172"/>
                  </a:lnTo>
                  <a:lnTo>
                    <a:pt x="1935" y="216"/>
                  </a:lnTo>
                  <a:lnTo>
                    <a:pt x="2014" y="262"/>
                  </a:lnTo>
                  <a:lnTo>
                    <a:pt x="2089" y="314"/>
                  </a:lnTo>
                  <a:lnTo>
                    <a:pt x="2161" y="370"/>
                  </a:lnTo>
                  <a:lnTo>
                    <a:pt x="2230" y="430"/>
                  </a:lnTo>
                  <a:lnTo>
                    <a:pt x="2243" y="445"/>
                  </a:lnTo>
                  <a:lnTo>
                    <a:pt x="2251" y="461"/>
                  </a:lnTo>
                  <a:lnTo>
                    <a:pt x="2256" y="479"/>
                  </a:lnTo>
                  <a:lnTo>
                    <a:pt x="2257" y="498"/>
                  </a:lnTo>
                  <a:lnTo>
                    <a:pt x="2254" y="515"/>
                  </a:lnTo>
                  <a:lnTo>
                    <a:pt x="2246" y="532"/>
                  </a:lnTo>
                  <a:lnTo>
                    <a:pt x="2235" y="547"/>
                  </a:lnTo>
                  <a:lnTo>
                    <a:pt x="2158" y="628"/>
                  </a:lnTo>
                  <a:lnTo>
                    <a:pt x="2143" y="640"/>
                  </a:lnTo>
                  <a:lnTo>
                    <a:pt x="2127" y="648"/>
                  </a:lnTo>
                  <a:lnTo>
                    <a:pt x="2109" y="653"/>
                  </a:lnTo>
                  <a:lnTo>
                    <a:pt x="2091" y="654"/>
                  </a:lnTo>
                  <a:lnTo>
                    <a:pt x="2073" y="650"/>
                  </a:lnTo>
                  <a:lnTo>
                    <a:pt x="2056" y="643"/>
                  </a:lnTo>
                  <a:lnTo>
                    <a:pt x="2040" y="632"/>
                  </a:lnTo>
                  <a:lnTo>
                    <a:pt x="1978" y="579"/>
                  </a:lnTo>
                  <a:lnTo>
                    <a:pt x="1913" y="529"/>
                  </a:lnTo>
                  <a:lnTo>
                    <a:pt x="1846" y="483"/>
                  </a:lnTo>
                  <a:lnTo>
                    <a:pt x="1774" y="442"/>
                  </a:lnTo>
                  <a:lnTo>
                    <a:pt x="1700" y="404"/>
                  </a:lnTo>
                  <a:lnTo>
                    <a:pt x="1624" y="370"/>
                  </a:lnTo>
                  <a:lnTo>
                    <a:pt x="1545" y="342"/>
                  </a:lnTo>
                  <a:lnTo>
                    <a:pt x="1464" y="318"/>
                  </a:lnTo>
                  <a:lnTo>
                    <a:pt x="1381" y="299"/>
                  </a:lnTo>
                  <a:lnTo>
                    <a:pt x="1296" y="286"/>
                  </a:lnTo>
                  <a:lnTo>
                    <a:pt x="1209" y="278"/>
                  </a:lnTo>
                  <a:lnTo>
                    <a:pt x="1122" y="275"/>
                  </a:lnTo>
                  <a:lnTo>
                    <a:pt x="1027" y="278"/>
                  </a:lnTo>
                  <a:lnTo>
                    <a:pt x="934" y="288"/>
                  </a:lnTo>
                  <a:lnTo>
                    <a:pt x="844" y="303"/>
                  </a:lnTo>
                  <a:lnTo>
                    <a:pt x="755" y="325"/>
                  </a:lnTo>
                  <a:lnTo>
                    <a:pt x="670" y="352"/>
                  </a:lnTo>
                  <a:lnTo>
                    <a:pt x="586" y="384"/>
                  </a:lnTo>
                  <a:lnTo>
                    <a:pt x="506" y="421"/>
                  </a:lnTo>
                  <a:lnTo>
                    <a:pt x="428" y="464"/>
                  </a:lnTo>
                  <a:lnTo>
                    <a:pt x="354" y="512"/>
                  </a:lnTo>
                  <a:lnTo>
                    <a:pt x="283" y="564"/>
                  </a:lnTo>
                  <a:lnTo>
                    <a:pt x="216" y="621"/>
                  </a:lnTo>
                  <a:lnTo>
                    <a:pt x="200" y="631"/>
                  </a:lnTo>
                  <a:lnTo>
                    <a:pt x="183" y="638"/>
                  </a:lnTo>
                  <a:lnTo>
                    <a:pt x="166" y="641"/>
                  </a:lnTo>
                  <a:lnTo>
                    <a:pt x="147" y="640"/>
                  </a:lnTo>
                  <a:lnTo>
                    <a:pt x="130" y="636"/>
                  </a:lnTo>
                  <a:lnTo>
                    <a:pt x="114" y="628"/>
                  </a:lnTo>
                  <a:lnTo>
                    <a:pt x="99" y="616"/>
                  </a:lnTo>
                  <a:lnTo>
                    <a:pt x="22" y="535"/>
                  </a:lnTo>
                  <a:lnTo>
                    <a:pt x="11" y="519"/>
                  </a:lnTo>
                  <a:lnTo>
                    <a:pt x="3" y="502"/>
                  </a:lnTo>
                  <a:lnTo>
                    <a:pt x="0" y="484"/>
                  </a:lnTo>
                  <a:lnTo>
                    <a:pt x="1" y="465"/>
                  </a:lnTo>
                  <a:lnTo>
                    <a:pt x="6" y="448"/>
                  </a:lnTo>
                  <a:lnTo>
                    <a:pt x="15" y="431"/>
                  </a:lnTo>
                  <a:lnTo>
                    <a:pt x="28" y="416"/>
                  </a:lnTo>
                  <a:lnTo>
                    <a:pt x="97" y="358"/>
                  </a:lnTo>
                  <a:lnTo>
                    <a:pt x="168" y="304"/>
                  </a:lnTo>
                  <a:lnTo>
                    <a:pt x="242" y="254"/>
                  </a:lnTo>
                  <a:lnTo>
                    <a:pt x="321" y="208"/>
                  </a:lnTo>
                  <a:lnTo>
                    <a:pt x="400" y="166"/>
                  </a:lnTo>
                  <a:lnTo>
                    <a:pt x="483" y="128"/>
                  </a:lnTo>
                  <a:lnTo>
                    <a:pt x="568" y="95"/>
                  </a:lnTo>
                  <a:lnTo>
                    <a:pt x="656" y="67"/>
                  </a:lnTo>
                  <a:lnTo>
                    <a:pt x="745" y="43"/>
                  </a:lnTo>
                  <a:lnTo>
                    <a:pt x="837" y="24"/>
                  </a:lnTo>
                  <a:lnTo>
                    <a:pt x="930" y="11"/>
                  </a:lnTo>
                  <a:lnTo>
                    <a:pt x="1025" y="3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46F2078-160A-4089-BE86-4134534E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831"/>
              <a:ext cx="475" cy="123"/>
            </a:xfrm>
            <a:custGeom>
              <a:avLst/>
              <a:gdLst>
                <a:gd name="T0" fmla="*/ 1783 w 3328"/>
                <a:gd name="T1" fmla="*/ 3 h 861"/>
                <a:gd name="T2" fmla="*/ 2031 w 3328"/>
                <a:gd name="T3" fmla="*/ 28 h 861"/>
                <a:gd name="T4" fmla="*/ 2270 w 3328"/>
                <a:gd name="T5" fmla="*/ 77 h 861"/>
                <a:gd name="T6" fmla="*/ 2500 w 3328"/>
                <a:gd name="T7" fmla="*/ 150 h 861"/>
                <a:gd name="T8" fmla="*/ 2720 w 3328"/>
                <a:gd name="T9" fmla="*/ 243 h 861"/>
                <a:gd name="T10" fmla="*/ 2928 w 3328"/>
                <a:gd name="T11" fmla="*/ 356 h 861"/>
                <a:gd name="T12" fmla="*/ 3122 w 3328"/>
                <a:gd name="T13" fmla="*/ 489 h 861"/>
                <a:gd name="T14" fmla="*/ 3301 w 3328"/>
                <a:gd name="T15" fmla="*/ 639 h 861"/>
                <a:gd name="T16" fmla="*/ 3323 w 3328"/>
                <a:gd name="T17" fmla="*/ 670 h 861"/>
                <a:gd name="T18" fmla="*/ 3328 w 3328"/>
                <a:gd name="T19" fmla="*/ 706 h 861"/>
                <a:gd name="T20" fmla="*/ 3316 w 3328"/>
                <a:gd name="T21" fmla="*/ 740 h 861"/>
                <a:gd name="T22" fmla="*/ 3228 w 3328"/>
                <a:gd name="T23" fmla="*/ 835 h 861"/>
                <a:gd name="T24" fmla="*/ 3197 w 3328"/>
                <a:gd name="T25" fmla="*/ 856 h 861"/>
                <a:gd name="T26" fmla="*/ 3161 w 3328"/>
                <a:gd name="T27" fmla="*/ 861 h 861"/>
                <a:gd name="T28" fmla="*/ 3126 w 3328"/>
                <a:gd name="T29" fmla="*/ 851 h 861"/>
                <a:gd name="T30" fmla="*/ 3032 w 3328"/>
                <a:gd name="T31" fmla="*/ 772 h 861"/>
                <a:gd name="T32" fmla="*/ 2867 w 3328"/>
                <a:gd name="T33" fmla="*/ 647 h 861"/>
                <a:gd name="T34" fmla="*/ 2689 w 3328"/>
                <a:gd name="T35" fmla="*/ 538 h 861"/>
                <a:gd name="T36" fmla="*/ 2500 w 3328"/>
                <a:gd name="T37" fmla="*/ 446 h 861"/>
                <a:gd name="T38" fmla="*/ 2301 w 3328"/>
                <a:gd name="T39" fmla="*/ 373 h 861"/>
                <a:gd name="T40" fmla="*/ 2094 w 3328"/>
                <a:gd name="T41" fmla="*/ 320 h 861"/>
                <a:gd name="T42" fmla="*/ 1879 w 3328"/>
                <a:gd name="T43" fmla="*/ 286 h 861"/>
                <a:gd name="T44" fmla="*/ 1657 w 3328"/>
                <a:gd name="T45" fmla="*/ 275 h 861"/>
                <a:gd name="T46" fmla="*/ 1423 w 3328"/>
                <a:gd name="T47" fmla="*/ 287 h 861"/>
                <a:gd name="T48" fmla="*/ 1196 w 3328"/>
                <a:gd name="T49" fmla="*/ 325 h 861"/>
                <a:gd name="T50" fmla="*/ 977 w 3328"/>
                <a:gd name="T51" fmla="*/ 384 h 861"/>
                <a:gd name="T52" fmla="*/ 769 w 3328"/>
                <a:gd name="T53" fmla="*/ 465 h 861"/>
                <a:gd name="T54" fmla="*/ 572 w 3328"/>
                <a:gd name="T55" fmla="*/ 567 h 861"/>
                <a:gd name="T56" fmla="*/ 388 w 3328"/>
                <a:gd name="T57" fmla="*/ 688 h 861"/>
                <a:gd name="T58" fmla="*/ 218 w 3328"/>
                <a:gd name="T59" fmla="*/ 826 h 861"/>
                <a:gd name="T60" fmla="*/ 185 w 3328"/>
                <a:gd name="T61" fmla="*/ 845 h 861"/>
                <a:gd name="T62" fmla="*/ 148 w 3328"/>
                <a:gd name="T63" fmla="*/ 848 h 861"/>
                <a:gd name="T64" fmla="*/ 113 w 3328"/>
                <a:gd name="T65" fmla="*/ 835 h 861"/>
                <a:gd name="T66" fmla="*/ 23 w 3328"/>
                <a:gd name="T67" fmla="*/ 742 h 861"/>
                <a:gd name="T68" fmla="*/ 3 w 3328"/>
                <a:gd name="T69" fmla="*/ 711 h 861"/>
                <a:gd name="T70" fmla="*/ 0 w 3328"/>
                <a:gd name="T71" fmla="*/ 675 h 861"/>
                <a:gd name="T72" fmla="*/ 13 w 3328"/>
                <a:gd name="T73" fmla="*/ 640 h 861"/>
                <a:gd name="T74" fmla="*/ 113 w 3328"/>
                <a:gd name="T75" fmla="*/ 551 h 861"/>
                <a:gd name="T76" fmla="*/ 300 w 3328"/>
                <a:gd name="T77" fmla="*/ 412 h 861"/>
                <a:gd name="T78" fmla="*/ 500 w 3328"/>
                <a:gd name="T79" fmla="*/ 291 h 861"/>
                <a:gd name="T80" fmla="*/ 712 w 3328"/>
                <a:gd name="T81" fmla="*/ 189 h 861"/>
                <a:gd name="T82" fmla="*/ 935 w 3328"/>
                <a:gd name="T83" fmla="*/ 109 h 861"/>
                <a:gd name="T84" fmla="*/ 1167 w 3328"/>
                <a:gd name="T85" fmla="*/ 49 h 861"/>
                <a:gd name="T86" fmla="*/ 1408 w 3328"/>
                <a:gd name="T87" fmla="*/ 12 h 861"/>
                <a:gd name="T88" fmla="*/ 1657 w 3328"/>
                <a:gd name="T8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8" h="861">
                  <a:moveTo>
                    <a:pt x="1657" y="0"/>
                  </a:moveTo>
                  <a:lnTo>
                    <a:pt x="1783" y="3"/>
                  </a:lnTo>
                  <a:lnTo>
                    <a:pt x="1907" y="13"/>
                  </a:lnTo>
                  <a:lnTo>
                    <a:pt x="2031" y="28"/>
                  </a:lnTo>
                  <a:lnTo>
                    <a:pt x="2152" y="50"/>
                  </a:lnTo>
                  <a:lnTo>
                    <a:pt x="2270" y="77"/>
                  </a:lnTo>
                  <a:lnTo>
                    <a:pt x="2386" y="111"/>
                  </a:lnTo>
                  <a:lnTo>
                    <a:pt x="2500" y="150"/>
                  </a:lnTo>
                  <a:lnTo>
                    <a:pt x="2611" y="193"/>
                  </a:lnTo>
                  <a:lnTo>
                    <a:pt x="2720" y="243"/>
                  </a:lnTo>
                  <a:lnTo>
                    <a:pt x="2825" y="297"/>
                  </a:lnTo>
                  <a:lnTo>
                    <a:pt x="2928" y="356"/>
                  </a:lnTo>
                  <a:lnTo>
                    <a:pt x="3026" y="420"/>
                  </a:lnTo>
                  <a:lnTo>
                    <a:pt x="3122" y="489"/>
                  </a:lnTo>
                  <a:lnTo>
                    <a:pt x="3214" y="562"/>
                  </a:lnTo>
                  <a:lnTo>
                    <a:pt x="3301" y="639"/>
                  </a:lnTo>
                  <a:lnTo>
                    <a:pt x="3314" y="654"/>
                  </a:lnTo>
                  <a:lnTo>
                    <a:pt x="3323" y="670"/>
                  </a:lnTo>
                  <a:lnTo>
                    <a:pt x="3327" y="687"/>
                  </a:lnTo>
                  <a:lnTo>
                    <a:pt x="3328" y="706"/>
                  </a:lnTo>
                  <a:lnTo>
                    <a:pt x="3324" y="723"/>
                  </a:lnTo>
                  <a:lnTo>
                    <a:pt x="3316" y="740"/>
                  </a:lnTo>
                  <a:lnTo>
                    <a:pt x="3304" y="755"/>
                  </a:lnTo>
                  <a:lnTo>
                    <a:pt x="3228" y="835"/>
                  </a:lnTo>
                  <a:lnTo>
                    <a:pt x="3214" y="847"/>
                  </a:lnTo>
                  <a:lnTo>
                    <a:pt x="3197" y="856"/>
                  </a:lnTo>
                  <a:lnTo>
                    <a:pt x="3179" y="860"/>
                  </a:lnTo>
                  <a:lnTo>
                    <a:pt x="3161" y="861"/>
                  </a:lnTo>
                  <a:lnTo>
                    <a:pt x="3143" y="858"/>
                  </a:lnTo>
                  <a:lnTo>
                    <a:pt x="3126" y="851"/>
                  </a:lnTo>
                  <a:lnTo>
                    <a:pt x="3111" y="840"/>
                  </a:lnTo>
                  <a:lnTo>
                    <a:pt x="3032" y="772"/>
                  </a:lnTo>
                  <a:lnTo>
                    <a:pt x="2952" y="708"/>
                  </a:lnTo>
                  <a:lnTo>
                    <a:pt x="2867" y="647"/>
                  </a:lnTo>
                  <a:lnTo>
                    <a:pt x="2780" y="591"/>
                  </a:lnTo>
                  <a:lnTo>
                    <a:pt x="2689" y="538"/>
                  </a:lnTo>
                  <a:lnTo>
                    <a:pt x="2596" y="490"/>
                  </a:lnTo>
                  <a:lnTo>
                    <a:pt x="2500" y="446"/>
                  </a:lnTo>
                  <a:lnTo>
                    <a:pt x="2402" y="407"/>
                  </a:lnTo>
                  <a:lnTo>
                    <a:pt x="2301" y="373"/>
                  </a:lnTo>
                  <a:lnTo>
                    <a:pt x="2199" y="344"/>
                  </a:lnTo>
                  <a:lnTo>
                    <a:pt x="2094" y="320"/>
                  </a:lnTo>
                  <a:lnTo>
                    <a:pt x="1987" y="300"/>
                  </a:lnTo>
                  <a:lnTo>
                    <a:pt x="1879" y="286"/>
                  </a:lnTo>
                  <a:lnTo>
                    <a:pt x="1768" y="278"/>
                  </a:lnTo>
                  <a:lnTo>
                    <a:pt x="1657" y="275"/>
                  </a:lnTo>
                  <a:lnTo>
                    <a:pt x="1539" y="278"/>
                  </a:lnTo>
                  <a:lnTo>
                    <a:pt x="1423" y="287"/>
                  </a:lnTo>
                  <a:lnTo>
                    <a:pt x="1308" y="303"/>
                  </a:lnTo>
                  <a:lnTo>
                    <a:pt x="1196" y="325"/>
                  </a:lnTo>
                  <a:lnTo>
                    <a:pt x="1085" y="351"/>
                  </a:lnTo>
                  <a:lnTo>
                    <a:pt x="977" y="384"/>
                  </a:lnTo>
                  <a:lnTo>
                    <a:pt x="872" y="423"/>
                  </a:lnTo>
                  <a:lnTo>
                    <a:pt x="769" y="465"/>
                  </a:lnTo>
                  <a:lnTo>
                    <a:pt x="669" y="514"/>
                  </a:lnTo>
                  <a:lnTo>
                    <a:pt x="572" y="567"/>
                  </a:lnTo>
                  <a:lnTo>
                    <a:pt x="479" y="625"/>
                  </a:lnTo>
                  <a:lnTo>
                    <a:pt x="388" y="688"/>
                  </a:lnTo>
                  <a:lnTo>
                    <a:pt x="302" y="754"/>
                  </a:lnTo>
                  <a:lnTo>
                    <a:pt x="218" y="826"/>
                  </a:lnTo>
                  <a:lnTo>
                    <a:pt x="202" y="837"/>
                  </a:lnTo>
                  <a:lnTo>
                    <a:pt x="185" y="845"/>
                  </a:lnTo>
                  <a:lnTo>
                    <a:pt x="167" y="848"/>
                  </a:lnTo>
                  <a:lnTo>
                    <a:pt x="148" y="848"/>
                  </a:lnTo>
                  <a:lnTo>
                    <a:pt x="131" y="843"/>
                  </a:lnTo>
                  <a:lnTo>
                    <a:pt x="113" y="835"/>
                  </a:lnTo>
                  <a:lnTo>
                    <a:pt x="99" y="823"/>
                  </a:lnTo>
                  <a:lnTo>
                    <a:pt x="23" y="742"/>
                  </a:lnTo>
                  <a:lnTo>
                    <a:pt x="11" y="727"/>
                  </a:lnTo>
                  <a:lnTo>
                    <a:pt x="3" y="711"/>
                  </a:lnTo>
                  <a:lnTo>
                    <a:pt x="0" y="692"/>
                  </a:lnTo>
                  <a:lnTo>
                    <a:pt x="0" y="675"/>
                  </a:lnTo>
                  <a:lnTo>
                    <a:pt x="5" y="657"/>
                  </a:lnTo>
                  <a:lnTo>
                    <a:pt x="13" y="640"/>
                  </a:lnTo>
                  <a:lnTo>
                    <a:pt x="26" y="626"/>
                  </a:lnTo>
                  <a:lnTo>
                    <a:pt x="113" y="551"/>
                  </a:lnTo>
                  <a:lnTo>
                    <a:pt x="205" y="480"/>
                  </a:lnTo>
                  <a:lnTo>
                    <a:pt x="300" y="412"/>
                  </a:lnTo>
                  <a:lnTo>
                    <a:pt x="398" y="349"/>
                  </a:lnTo>
                  <a:lnTo>
                    <a:pt x="500" y="291"/>
                  </a:lnTo>
                  <a:lnTo>
                    <a:pt x="604" y="238"/>
                  </a:lnTo>
                  <a:lnTo>
                    <a:pt x="712" y="189"/>
                  </a:lnTo>
                  <a:lnTo>
                    <a:pt x="822" y="147"/>
                  </a:lnTo>
                  <a:lnTo>
                    <a:pt x="935" y="109"/>
                  </a:lnTo>
                  <a:lnTo>
                    <a:pt x="1050" y="76"/>
                  </a:lnTo>
                  <a:lnTo>
                    <a:pt x="1167" y="49"/>
                  </a:lnTo>
                  <a:lnTo>
                    <a:pt x="1287" y="27"/>
                  </a:lnTo>
                  <a:lnTo>
                    <a:pt x="1408" y="12"/>
                  </a:lnTo>
                  <a:lnTo>
                    <a:pt x="1532" y="3"/>
                  </a:lnTo>
                  <a:lnTo>
                    <a:pt x="1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B59C3AE-4278-4067-8FFA-A88F78B12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1161"/>
              <a:ext cx="40" cy="39"/>
            </a:xfrm>
            <a:custGeom>
              <a:avLst/>
              <a:gdLst>
                <a:gd name="T0" fmla="*/ 139 w 280"/>
                <a:gd name="T1" fmla="*/ 0 h 275"/>
                <a:gd name="T2" fmla="*/ 168 w 280"/>
                <a:gd name="T3" fmla="*/ 3 h 275"/>
                <a:gd name="T4" fmla="*/ 194 w 280"/>
                <a:gd name="T5" fmla="*/ 11 h 275"/>
                <a:gd name="T6" fmla="*/ 217 w 280"/>
                <a:gd name="T7" fmla="*/ 24 h 275"/>
                <a:gd name="T8" fmla="*/ 238 w 280"/>
                <a:gd name="T9" fmla="*/ 41 h 275"/>
                <a:gd name="T10" fmla="*/ 255 w 280"/>
                <a:gd name="T11" fmla="*/ 61 h 275"/>
                <a:gd name="T12" fmla="*/ 268 w 280"/>
                <a:gd name="T13" fmla="*/ 84 h 275"/>
                <a:gd name="T14" fmla="*/ 276 w 280"/>
                <a:gd name="T15" fmla="*/ 110 h 275"/>
                <a:gd name="T16" fmla="*/ 280 w 280"/>
                <a:gd name="T17" fmla="*/ 138 h 275"/>
                <a:gd name="T18" fmla="*/ 276 w 280"/>
                <a:gd name="T19" fmla="*/ 165 h 275"/>
                <a:gd name="T20" fmla="*/ 268 w 280"/>
                <a:gd name="T21" fmla="*/ 192 h 275"/>
                <a:gd name="T22" fmla="*/ 255 w 280"/>
                <a:gd name="T23" fmla="*/ 215 h 275"/>
                <a:gd name="T24" fmla="*/ 238 w 280"/>
                <a:gd name="T25" fmla="*/ 234 h 275"/>
                <a:gd name="T26" fmla="*/ 217 w 280"/>
                <a:gd name="T27" fmla="*/ 252 h 275"/>
                <a:gd name="T28" fmla="*/ 194 w 280"/>
                <a:gd name="T29" fmla="*/ 264 h 275"/>
                <a:gd name="T30" fmla="*/ 168 w 280"/>
                <a:gd name="T31" fmla="*/ 272 h 275"/>
                <a:gd name="T32" fmla="*/ 139 w 280"/>
                <a:gd name="T33" fmla="*/ 275 h 275"/>
                <a:gd name="T34" fmla="*/ 110 w 280"/>
                <a:gd name="T35" fmla="*/ 272 h 275"/>
                <a:gd name="T36" fmla="*/ 84 w 280"/>
                <a:gd name="T37" fmla="*/ 264 h 275"/>
                <a:gd name="T38" fmla="*/ 61 w 280"/>
                <a:gd name="T39" fmla="*/ 252 h 275"/>
                <a:gd name="T40" fmla="*/ 40 w 280"/>
                <a:gd name="T41" fmla="*/ 234 h 275"/>
                <a:gd name="T42" fmla="*/ 23 w 280"/>
                <a:gd name="T43" fmla="*/ 215 h 275"/>
                <a:gd name="T44" fmla="*/ 10 w 280"/>
                <a:gd name="T45" fmla="*/ 192 h 275"/>
                <a:gd name="T46" fmla="*/ 2 w 280"/>
                <a:gd name="T47" fmla="*/ 165 h 275"/>
                <a:gd name="T48" fmla="*/ 0 w 280"/>
                <a:gd name="T49" fmla="*/ 138 h 275"/>
                <a:gd name="T50" fmla="*/ 2 w 280"/>
                <a:gd name="T51" fmla="*/ 110 h 275"/>
                <a:gd name="T52" fmla="*/ 10 w 280"/>
                <a:gd name="T53" fmla="*/ 84 h 275"/>
                <a:gd name="T54" fmla="*/ 23 w 280"/>
                <a:gd name="T55" fmla="*/ 61 h 275"/>
                <a:gd name="T56" fmla="*/ 40 w 280"/>
                <a:gd name="T57" fmla="*/ 41 h 275"/>
                <a:gd name="T58" fmla="*/ 61 w 280"/>
                <a:gd name="T59" fmla="*/ 24 h 275"/>
                <a:gd name="T60" fmla="*/ 84 w 280"/>
                <a:gd name="T61" fmla="*/ 11 h 275"/>
                <a:gd name="T62" fmla="*/ 110 w 280"/>
                <a:gd name="T63" fmla="*/ 3 h 275"/>
                <a:gd name="T64" fmla="*/ 139 w 280"/>
                <a:gd name="T6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75">
                  <a:moveTo>
                    <a:pt x="139" y="0"/>
                  </a:moveTo>
                  <a:lnTo>
                    <a:pt x="168" y="3"/>
                  </a:lnTo>
                  <a:lnTo>
                    <a:pt x="194" y="11"/>
                  </a:lnTo>
                  <a:lnTo>
                    <a:pt x="217" y="24"/>
                  </a:lnTo>
                  <a:lnTo>
                    <a:pt x="238" y="41"/>
                  </a:lnTo>
                  <a:lnTo>
                    <a:pt x="255" y="61"/>
                  </a:lnTo>
                  <a:lnTo>
                    <a:pt x="268" y="84"/>
                  </a:lnTo>
                  <a:lnTo>
                    <a:pt x="276" y="110"/>
                  </a:lnTo>
                  <a:lnTo>
                    <a:pt x="280" y="138"/>
                  </a:lnTo>
                  <a:lnTo>
                    <a:pt x="276" y="165"/>
                  </a:lnTo>
                  <a:lnTo>
                    <a:pt x="268" y="192"/>
                  </a:lnTo>
                  <a:lnTo>
                    <a:pt x="255" y="215"/>
                  </a:lnTo>
                  <a:lnTo>
                    <a:pt x="238" y="234"/>
                  </a:lnTo>
                  <a:lnTo>
                    <a:pt x="217" y="252"/>
                  </a:lnTo>
                  <a:lnTo>
                    <a:pt x="194" y="264"/>
                  </a:lnTo>
                  <a:lnTo>
                    <a:pt x="168" y="272"/>
                  </a:lnTo>
                  <a:lnTo>
                    <a:pt x="139" y="275"/>
                  </a:lnTo>
                  <a:lnTo>
                    <a:pt x="110" y="272"/>
                  </a:lnTo>
                  <a:lnTo>
                    <a:pt x="84" y="264"/>
                  </a:lnTo>
                  <a:lnTo>
                    <a:pt x="61" y="252"/>
                  </a:lnTo>
                  <a:lnTo>
                    <a:pt x="40" y="234"/>
                  </a:lnTo>
                  <a:lnTo>
                    <a:pt x="23" y="215"/>
                  </a:lnTo>
                  <a:lnTo>
                    <a:pt x="10" y="192"/>
                  </a:lnTo>
                  <a:lnTo>
                    <a:pt x="2" y="165"/>
                  </a:lnTo>
                  <a:lnTo>
                    <a:pt x="0" y="138"/>
                  </a:lnTo>
                  <a:lnTo>
                    <a:pt x="2" y="110"/>
                  </a:lnTo>
                  <a:lnTo>
                    <a:pt x="10" y="84"/>
                  </a:lnTo>
                  <a:lnTo>
                    <a:pt x="23" y="61"/>
                  </a:lnTo>
                  <a:lnTo>
                    <a:pt x="40" y="41"/>
                  </a:lnTo>
                  <a:lnTo>
                    <a:pt x="61" y="24"/>
                  </a:lnTo>
                  <a:lnTo>
                    <a:pt x="84" y="11"/>
                  </a:lnTo>
                  <a:lnTo>
                    <a:pt x="110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2" name="Group 170">
            <a:extLst>
              <a:ext uri="{FF2B5EF4-FFF2-40B4-BE49-F238E27FC236}">
                <a16:creationId xmlns:a16="http://schemas.microsoft.com/office/drawing/2014/main" id="{AC6311F9-446D-4C54-80BD-ED2213EF9E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9913" y="5039411"/>
            <a:ext cx="683192" cy="656149"/>
            <a:chOff x="2026" y="2695"/>
            <a:chExt cx="480" cy="461"/>
          </a:xfrm>
          <a:solidFill>
            <a:schemeClr val="accent1"/>
          </a:solidFill>
        </p:grpSpPr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229FAB57-97A1-498F-B2E4-2C6687049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767"/>
              <a:ext cx="192" cy="40"/>
            </a:xfrm>
            <a:custGeom>
              <a:avLst/>
              <a:gdLst>
                <a:gd name="T0" fmla="*/ 85 w 1344"/>
                <a:gd name="T1" fmla="*/ 0 h 280"/>
                <a:gd name="T2" fmla="*/ 1261 w 1344"/>
                <a:gd name="T3" fmla="*/ 0 h 280"/>
                <a:gd name="T4" fmla="*/ 1282 w 1344"/>
                <a:gd name="T5" fmla="*/ 3 h 280"/>
                <a:gd name="T6" fmla="*/ 1302 w 1344"/>
                <a:gd name="T7" fmla="*/ 11 h 280"/>
                <a:gd name="T8" fmla="*/ 1320 w 1344"/>
                <a:gd name="T9" fmla="*/ 24 h 280"/>
                <a:gd name="T10" fmla="*/ 1333 w 1344"/>
                <a:gd name="T11" fmla="*/ 42 h 280"/>
                <a:gd name="T12" fmla="*/ 1341 w 1344"/>
                <a:gd name="T13" fmla="*/ 62 h 280"/>
                <a:gd name="T14" fmla="*/ 1344 w 1344"/>
                <a:gd name="T15" fmla="*/ 83 h 280"/>
                <a:gd name="T16" fmla="*/ 1344 w 1344"/>
                <a:gd name="T17" fmla="*/ 197 h 280"/>
                <a:gd name="T18" fmla="*/ 1341 w 1344"/>
                <a:gd name="T19" fmla="*/ 218 h 280"/>
                <a:gd name="T20" fmla="*/ 1333 w 1344"/>
                <a:gd name="T21" fmla="*/ 238 h 280"/>
                <a:gd name="T22" fmla="*/ 1320 w 1344"/>
                <a:gd name="T23" fmla="*/ 256 h 280"/>
                <a:gd name="T24" fmla="*/ 1302 w 1344"/>
                <a:gd name="T25" fmla="*/ 269 h 280"/>
                <a:gd name="T26" fmla="*/ 1282 w 1344"/>
                <a:gd name="T27" fmla="*/ 277 h 280"/>
                <a:gd name="T28" fmla="*/ 1261 w 1344"/>
                <a:gd name="T29" fmla="*/ 280 h 280"/>
                <a:gd name="T30" fmla="*/ 85 w 1344"/>
                <a:gd name="T31" fmla="*/ 280 h 280"/>
                <a:gd name="T32" fmla="*/ 62 w 1344"/>
                <a:gd name="T33" fmla="*/ 277 h 280"/>
                <a:gd name="T34" fmla="*/ 42 w 1344"/>
                <a:gd name="T35" fmla="*/ 269 h 280"/>
                <a:gd name="T36" fmla="*/ 24 w 1344"/>
                <a:gd name="T37" fmla="*/ 256 h 280"/>
                <a:gd name="T38" fmla="*/ 11 w 1344"/>
                <a:gd name="T39" fmla="*/ 238 h 280"/>
                <a:gd name="T40" fmla="*/ 3 w 1344"/>
                <a:gd name="T41" fmla="*/ 218 h 280"/>
                <a:gd name="T42" fmla="*/ 0 w 1344"/>
                <a:gd name="T43" fmla="*/ 197 h 280"/>
                <a:gd name="T44" fmla="*/ 0 w 1344"/>
                <a:gd name="T45" fmla="*/ 83 h 280"/>
                <a:gd name="T46" fmla="*/ 3 w 1344"/>
                <a:gd name="T47" fmla="*/ 62 h 280"/>
                <a:gd name="T48" fmla="*/ 11 w 1344"/>
                <a:gd name="T49" fmla="*/ 42 h 280"/>
                <a:gd name="T50" fmla="*/ 24 w 1344"/>
                <a:gd name="T51" fmla="*/ 24 h 280"/>
                <a:gd name="T52" fmla="*/ 42 w 1344"/>
                <a:gd name="T53" fmla="*/ 11 h 280"/>
                <a:gd name="T54" fmla="*/ 62 w 1344"/>
                <a:gd name="T55" fmla="*/ 3 h 280"/>
                <a:gd name="T56" fmla="*/ 85 w 134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4" h="280">
                  <a:moveTo>
                    <a:pt x="85" y="0"/>
                  </a:moveTo>
                  <a:lnTo>
                    <a:pt x="1261" y="0"/>
                  </a:lnTo>
                  <a:lnTo>
                    <a:pt x="1282" y="3"/>
                  </a:lnTo>
                  <a:lnTo>
                    <a:pt x="1302" y="11"/>
                  </a:lnTo>
                  <a:lnTo>
                    <a:pt x="1320" y="24"/>
                  </a:lnTo>
                  <a:lnTo>
                    <a:pt x="1333" y="42"/>
                  </a:lnTo>
                  <a:lnTo>
                    <a:pt x="1341" y="62"/>
                  </a:lnTo>
                  <a:lnTo>
                    <a:pt x="1344" y="83"/>
                  </a:lnTo>
                  <a:lnTo>
                    <a:pt x="1344" y="197"/>
                  </a:lnTo>
                  <a:lnTo>
                    <a:pt x="1341" y="218"/>
                  </a:lnTo>
                  <a:lnTo>
                    <a:pt x="1333" y="238"/>
                  </a:lnTo>
                  <a:lnTo>
                    <a:pt x="1320" y="256"/>
                  </a:lnTo>
                  <a:lnTo>
                    <a:pt x="1302" y="269"/>
                  </a:lnTo>
                  <a:lnTo>
                    <a:pt x="1282" y="277"/>
                  </a:lnTo>
                  <a:lnTo>
                    <a:pt x="1261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3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412F106B-0B16-43B4-8E8A-84D69773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847"/>
              <a:ext cx="192" cy="40"/>
            </a:xfrm>
            <a:custGeom>
              <a:avLst/>
              <a:gdLst>
                <a:gd name="T0" fmla="*/ 85 w 1344"/>
                <a:gd name="T1" fmla="*/ 0 h 280"/>
                <a:gd name="T2" fmla="*/ 1261 w 1344"/>
                <a:gd name="T3" fmla="*/ 0 h 280"/>
                <a:gd name="T4" fmla="*/ 1282 w 1344"/>
                <a:gd name="T5" fmla="*/ 3 h 280"/>
                <a:gd name="T6" fmla="*/ 1302 w 1344"/>
                <a:gd name="T7" fmla="*/ 11 h 280"/>
                <a:gd name="T8" fmla="*/ 1320 w 1344"/>
                <a:gd name="T9" fmla="*/ 24 h 280"/>
                <a:gd name="T10" fmla="*/ 1333 w 1344"/>
                <a:gd name="T11" fmla="*/ 42 h 280"/>
                <a:gd name="T12" fmla="*/ 1341 w 1344"/>
                <a:gd name="T13" fmla="*/ 62 h 280"/>
                <a:gd name="T14" fmla="*/ 1344 w 1344"/>
                <a:gd name="T15" fmla="*/ 85 h 280"/>
                <a:gd name="T16" fmla="*/ 1344 w 1344"/>
                <a:gd name="T17" fmla="*/ 197 h 280"/>
                <a:gd name="T18" fmla="*/ 1341 w 1344"/>
                <a:gd name="T19" fmla="*/ 218 h 280"/>
                <a:gd name="T20" fmla="*/ 1333 w 1344"/>
                <a:gd name="T21" fmla="*/ 238 h 280"/>
                <a:gd name="T22" fmla="*/ 1320 w 1344"/>
                <a:gd name="T23" fmla="*/ 256 h 280"/>
                <a:gd name="T24" fmla="*/ 1302 w 1344"/>
                <a:gd name="T25" fmla="*/ 269 h 280"/>
                <a:gd name="T26" fmla="*/ 1282 w 1344"/>
                <a:gd name="T27" fmla="*/ 277 h 280"/>
                <a:gd name="T28" fmla="*/ 1261 w 1344"/>
                <a:gd name="T29" fmla="*/ 280 h 280"/>
                <a:gd name="T30" fmla="*/ 85 w 1344"/>
                <a:gd name="T31" fmla="*/ 280 h 280"/>
                <a:gd name="T32" fmla="*/ 62 w 1344"/>
                <a:gd name="T33" fmla="*/ 277 h 280"/>
                <a:gd name="T34" fmla="*/ 42 w 1344"/>
                <a:gd name="T35" fmla="*/ 269 h 280"/>
                <a:gd name="T36" fmla="*/ 24 w 1344"/>
                <a:gd name="T37" fmla="*/ 256 h 280"/>
                <a:gd name="T38" fmla="*/ 11 w 1344"/>
                <a:gd name="T39" fmla="*/ 238 h 280"/>
                <a:gd name="T40" fmla="*/ 3 w 1344"/>
                <a:gd name="T41" fmla="*/ 218 h 280"/>
                <a:gd name="T42" fmla="*/ 0 w 1344"/>
                <a:gd name="T43" fmla="*/ 197 h 280"/>
                <a:gd name="T44" fmla="*/ 0 w 1344"/>
                <a:gd name="T45" fmla="*/ 85 h 280"/>
                <a:gd name="T46" fmla="*/ 3 w 1344"/>
                <a:gd name="T47" fmla="*/ 62 h 280"/>
                <a:gd name="T48" fmla="*/ 11 w 1344"/>
                <a:gd name="T49" fmla="*/ 42 h 280"/>
                <a:gd name="T50" fmla="*/ 24 w 1344"/>
                <a:gd name="T51" fmla="*/ 24 h 280"/>
                <a:gd name="T52" fmla="*/ 42 w 1344"/>
                <a:gd name="T53" fmla="*/ 11 h 280"/>
                <a:gd name="T54" fmla="*/ 62 w 1344"/>
                <a:gd name="T55" fmla="*/ 3 h 280"/>
                <a:gd name="T56" fmla="*/ 85 w 134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4" h="280">
                  <a:moveTo>
                    <a:pt x="85" y="0"/>
                  </a:moveTo>
                  <a:lnTo>
                    <a:pt x="1261" y="0"/>
                  </a:lnTo>
                  <a:lnTo>
                    <a:pt x="1282" y="3"/>
                  </a:lnTo>
                  <a:lnTo>
                    <a:pt x="1302" y="11"/>
                  </a:lnTo>
                  <a:lnTo>
                    <a:pt x="1320" y="24"/>
                  </a:lnTo>
                  <a:lnTo>
                    <a:pt x="1333" y="42"/>
                  </a:lnTo>
                  <a:lnTo>
                    <a:pt x="1341" y="62"/>
                  </a:lnTo>
                  <a:lnTo>
                    <a:pt x="1344" y="85"/>
                  </a:lnTo>
                  <a:lnTo>
                    <a:pt x="1344" y="197"/>
                  </a:lnTo>
                  <a:lnTo>
                    <a:pt x="1341" y="218"/>
                  </a:lnTo>
                  <a:lnTo>
                    <a:pt x="1333" y="238"/>
                  </a:lnTo>
                  <a:lnTo>
                    <a:pt x="1320" y="256"/>
                  </a:lnTo>
                  <a:lnTo>
                    <a:pt x="1302" y="269"/>
                  </a:lnTo>
                  <a:lnTo>
                    <a:pt x="1282" y="277"/>
                  </a:lnTo>
                  <a:lnTo>
                    <a:pt x="1261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id="{3135F130-A01B-439F-8F06-4F9E8217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2695"/>
              <a:ext cx="480" cy="461"/>
            </a:xfrm>
            <a:custGeom>
              <a:avLst/>
              <a:gdLst>
                <a:gd name="T0" fmla="*/ 2327 w 3360"/>
                <a:gd name="T1" fmla="*/ 3 h 3230"/>
                <a:gd name="T2" fmla="*/ 2404 w 3360"/>
                <a:gd name="T3" fmla="*/ 40 h 3230"/>
                <a:gd name="T4" fmla="*/ 2454 w 3360"/>
                <a:gd name="T5" fmla="*/ 109 h 3230"/>
                <a:gd name="T6" fmla="*/ 2464 w 3360"/>
                <a:gd name="T7" fmla="*/ 1680 h 3230"/>
                <a:gd name="T8" fmla="*/ 2441 w 3360"/>
                <a:gd name="T9" fmla="*/ 1765 h 3230"/>
                <a:gd name="T10" fmla="*/ 2381 w 3360"/>
                <a:gd name="T11" fmla="*/ 1825 h 3230"/>
                <a:gd name="T12" fmla="*/ 2296 w 3360"/>
                <a:gd name="T13" fmla="*/ 1848 h 3230"/>
                <a:gd name="T14" fmla="*/ 1218 w 3360"/>
                <a:gd name="T15" fmla="*/ 1859 h 3230"/>
                <a:gd name="T16" fmla="*/ 1179 w 3360"/>
                <a:gd name="T17" fmla="*/ 1910 h 3230"/>
                <a:gd name="T18" fmla="*/ 1179 w 3360"/>
                <a:gd name="T19" fmla="*/ 2150 h 3230"/>
                <a:gd name="T20" fmla="*/ 1218 w 3360"/>
                <a:gd name="T21" fmla="*/ 2200 h 3230"/>
                <a:gd name="T22" fmla="*/ 2413 w 3360"/>
                <a:gd name="T23" fmla="*/ 2213 h 3230"/>
                <a:gd name="T24" fmla="*/ 2538 w 3360"/>
                <a:gd name="T25" fmla="*/ 2236 h 3230"/>
                <a:gd name="T26" fmla="*/ 2646 w 3360"/>
                <a:gd name="T27" fmla="*/ 2306 h 3230"/>
                <a:gd name="T28" fmla="*/ 3053 w 3360"/>
                <a:gd name="T29" fmla="*/ 2685 h 3230"/>
                <a:gd name="T30" fmla="*/ 3078 w 3360"/>
                <a:gd name="T31" fmla="*/ 2669 h 3230"/>
                <a:gd name="T32" fmla="*/ 3077 w 3360"/>
                <a:gd name="T33" fmla="*/ 1014 h 3230"/>
                <a:gd name="T34" fmla="*/ 3038 w 3360"/>
                <a:gd name="T35" fmla="*/ 963 h 3230"/>
                <a:gd name="T36" fmla="*/ 2773 w 3360"/>
                <a:gd name="T37" fmla="*/ 952 h 3230"/>
                <a:gd name="T38" fmla="*/ 2712 w 3360"/>
                <a:gd name="T39" fmla="*/ 928 h 3230"/>
                <a:gd name="T40" fmla="*/ 2688 w 3360"/>
                <a:gd name="T41" fmla="*/ 869 h 3230"/>
                <a:gd name="T42" fmla="*/ 2699 w 3360"/>
                <a:gd name="T43" fmla="*/ 714 h 3230"/>
                <a:gd name="T44" fmla="*/ 2750 w 3360"/>
                <a:gd name="T45" fmla="*/ 675 h 3230"/>
                <a:gd name="T46" fmla="*/ 3223 w 3360"/>
                <a:gd name="T47" fmla="*/ 675 h 3230"/>
                <a:gd name="T48" fmla="*/ 3300 w 3360"/>
                <a:gd name="T49" fmla="*/ 712 h 3230"/>
                <a:gd name="T50" fmla="*/ 3350 w 3360"/>
                <a:gd name="T51" fmla="*/ 781 h 3230"/>
                <a:gd name="T52" fmla="*/ 3360 w 3360"/>
                <a:gd name="T53" fmla="*/ 3118 h 3230"/>
                <a:gd name="T54" fmla="*/ 3341 w 3360"/>
                <a:gd name="T55" fmla="*/ 3182 h 3230"/>
                <a:gd name="T56" fmla="*/ 3292 w 3360"/>
                <a:gd name="T57" fmla="*/ 3221 h 3230"/>
                <a:gd name="T58" fmla="*/ 3230 w 3360"/>
                <a:gd name="T59" fmla="*/ 3229 h 3230"/>
                <a:gd name="T60" fmla="*/ 3171 w 3360"/>
                <a:gd name="T61" fmla="*/ 3198 h 3230"/>
                <a:gd name="T62" fmla="*/ 2443 w 3360"/>
                <a:gd name="T63" fmla="*/ 2510 h 3230"/>
                <a:gd name="T64" fmla="*/ 2368 w 3360"/>
                <a:gd name="T65" fmla="*/ 2493 h 3230"/>
                <a:gd name="T66" fmla="*/ 1005 w 3360"/>
                <a:gd name="T67" fmla="*/ 2481 h 3230"/>
                <a:gd name="T68" fmla="*/ 936 w 3360"/>
                <a:gd name="T69" fmla="*/ 2432 h 3230"/>
                <a:gd name="T70" fmla="*/ 899 w 3360"/>
                <a:gd name="T71" fmla="*/ 2354 h 3230"/>
                <a:gd name="T72" fmla="*/ 899 w 3360"/>
                <a:gd name="T73" fmla="*/ 1705 h 3230"/>
                <a:gd name="T74" fmla="*/ 936 w 3360"/>
                <a:gd name="T75" fmla="*/ 1628 h 3230"/>
                <a:gd name="T76" fmla="*/ 1005 w 3360"/>
                <a:gd name="T77" fmla="*/ 1578 h 3230"/>
                <a:gd name="T78" fmla="*/ 2101 w 3360"/>
                <a:gd name="T79" fmla="*/ 1568 h 3230"/>
                <a:gd name="T80" fmla="*/ 2160 w 3360"/>
                <a:gd name="T81" fmla="*/ 1544 h 3230"/>
                <a:gd name="T82" fmla="*/ 2184 w 3360"/>
                <a:gd name="T83" fmla="*/ 1485 h 3230"/>
                <a:gd name="T84" fmla="*/ 2173 w 3360"/>
                <a:gd name="T85" fmla="*/ 322 h 3230"/>
                <a:gd name="T86" fmla="*/ 2122 w 3360"/>
                <a:gd name="T87" fmla="*/ 283 h 3230"/>
                <a:gd name="T88" fmla="*/ 342 w 3360"/>
                <a:gd name="T89" fmla="*/ 283 h 3230"/>
                <a:gd name="T90" fmla="*/ 291 w 3360"/>
                <a:gd name="T91" fmla="*/ 322 h 3230"/>
                <a:gd name="T92" fmla="*/ 280 w 3360"/>
                <a:gd name="T93" fmla="*/ 1997 h 3230"/>
                <a:gd name="T94" fmla="*/ 297 w 3360"/>
                <a:gd name="T95" fmla="*/ 2023 h 3230"/>
                <a:gd name="T96" fmla="*/ 328 w 3360"/>
                <a:gd name="T97" fmla="*/ 2017 h 3230"/>
                <a:gd name="T98" fmla="*/ 645 w 3360"/>
                <a:gd name="T99" fmla="*/ 1719 h 3230"/>
                <a:gd name="T100" fmla="*/ 670 w 3360"/>
                <a:gd name="T101" fmla="*/ 1735 h 3230"/>
                <a:gd name="T102" fmla="*/ 670 w 3360"/>
                <a:gd name="T103" fmla="*/ 2017 h 3230"/>
                <a:gd name="T104" fmla="*/ 637 w 3360"/>
                <a:gd name="T105" fmla="*/ 2091 h 3230"/>
                <a:gd name="T106" fmla="*/ 170 w 3360"/>
                <a:gd name="T107" fmla="*/ 2533 h 3230"/>
                <a:gd name="T108" fmla="*/ 108 w 3360"/>
                <a:gd name="T109" fmla="*/ 2549 h 3230"/>
                <a:gd name="T110" fmla="*/ 49 w 3360"/>
                <a:gd name="T111" fmla="*/ 2530 h 3230"/>
                <a:gd name="T112" fmla="*/ 9 w 3360"/>
                <a:gd name="T113" fmla="*/ 2481 h 3230"/>
                <a:gd name="T114" fmla="*/ 0 w 3360"/>
                <a:gd name="T115" fmla="*/ 168 h 3230"/>
                <a:gd name="T116" fmla="*/ 23 w 3360"/>
                <a:gd name="T117" fmla="*/ 83 h 3230"/>
                <a:gd name="T118" fmla="*/ 83 w 3360"/>
                <a:gd name="T119" fmla="*/ 23 h 3230"/>
                <a:gd name="T120" fmla="*/ 168 w 3360"/>
                <a:gd name="T121" fmla="*/ 0 h 3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0" h="3230">
                  <a:moveTo>
                    <a:pt x="168" y="0"/>
                  </a:moveTo>
                  <a:lnTo>
                    <a:pt x="2296" y="0"/>
                  </a:lnTo>
                  <a:lnTo>
                    <a:pt x="2327" y="3"/>
                  </a:lnTo>
                  <a:lnTo>
                    <a:pt x="2355" y="10"/>
                  </a:lnTo>
                  <a:lnTo>
                    <a:pt x="2381" y="23"/>
                  </a:lnTo>
                  <a:lnTo>
                    <a:pt x="2404" y="40"/>
                  </a:lnTo>
                  <a:lnTo>
                    <a:pt x="2424" y="60"/>
                  </a:lnTo>
                  <a:lnTo>
                    <a:pt x="2441" y="83"/>
                  </a:lnTo>
                  <a:lnTo>
                    <a:pt x="2454" y="109"/>
                  </a:lnTo>
                  <a:lnTo>
                    <a:pt x="2461" y="137"/>
                  </a:lnTo>
                  <a:lnTo>
                    <a:pt x="2464" y="168"/>
                  </a:lnTo>
                  <a:lnTo>
                    <a:pt x="2464" y="1680"/>
                  </a:lnTo>
                  <a:lnTo>
                    <a:pt x="2461" y="1711"/>
                  </a:lnTo>
                  <a:lnTo>
                    <a:pt x="2454" y="1739"/>
                  </a:lnTo>
                  <a:lnTo>
                    <a:pt x="2441" y="1765"/>
                  </a:lnTo>
                  <a:lnTo>
                    <a:pt x="2424" y="1788"/>
                  </a:lnTo>
                  <a:lnTo>
                    <a:pt x="2404" y="1808"/>
                  </a:lnTo>
                  <a:lnTo>
                    <a:pt x="2381" y="1825"/>
                  </a:lnTo>
                  <a:lnTo>
                    <a:pt x="2355" y="1838"/>
                  </a:lnTo>
                  <a:lnTo>
                    <a:pt x="2327" y="1845"/>
                  </a:lnTo>
                  <a:lnTo>
                    <a:pt x="2296" y="1848"/>
                  </a:lnTo>
                  <a:lnTo>
                    <a:pt x="1261" y="1848"/>
                  </a:lnTo>
                  <a:lnTo>
                    <a:pt x="1238" y="1851"/>
                  </a:lnTo>
                  <a:lnTo>
                    <a:pt x="1218" y="1859"/>
                  </a:lnTo>
                  <a:lnTo>
                    <a:pt x="1200" y="1872"/>
                  </a:lnTo>
                  <a:lnTo>
                    <a:pt x="1187" y="1890"/>
                  </a:lnTo>
                  <a:lnTo>
                    <a:pt x="1179" y="1910"/>
                  </a:lnTo>
                  <a:lnTo>
                    <a:pt x="1176" y="1933"/>
                  </a:lnTo>
                  <a:lnTo>
                    <a:pt x="1176" y="2128"/>
                  </a:lnTo>
                  <a:lnTo>
                    <a:pt x="1179" y="2150"/>
                  </a:lnTo>
                  <a:lnTo>
                    <a:pt x="1187" y="2171"/>
                  </a:lnTo>
                  <a:lnTo>
                    <a:pt x="1200" y="2187"/>
                  </a:lnTo>
                  <a:lnTo>
                    <a:pt x="1218" y="2200"/>
                  </a:lnTo>
                  <a:lnTo>
                    <a:pt x="1238" y="2209"/>
                  </a:lnTo>
                  <a:lnTo>
                    <a:pt x="1261" y="2213"/>
                  </a:lnTo>
                  <a:lnTo>
                    <a:pt x="2413" y="2213"/>
                  </a:lnTo>
                  <a:lnTo>
                    <a:pt x="2456" y="2215"/>
                  </a:lnTo>
                  <a:lnTo>
                    <a:pt x="2498" y="2223"/>
                  </a:lnTo>
                  <a:lnTo>
                    <a:pt x="2538" y="2236"/>
                  </a:lnTo>
                  <a:lnTo>
                    <a:pt x="2577" y="2254"/>
                  </a:lnTo>
                  <a:lnTo>
                    <a:pt x="2613" y="2278"/>
                  </a:lnTo>
                  <a:lnTo>
                    <a:pt x="2646" y="2306"/>
                  </a:lnTo>
                  <a:lnTo>
                    <a:pt x="3032" y="2678"/>
                  </a:lnTo>
                  <a:lnTo>
                    <a:pt x="3042" y="2684"/>
                  </a:lnTo>
                  <a:lnTo>
                    <a:pt x="3053" y="2685"/>
                  </a:lnTo>
                  <a:lnTo>
                    <a:pt x="3063" y="2683"/>
                  </a:lnTo>
                  <a:lnTo>
                    <a:pt x="3072" y="2678"/>
                  </a:lnTo>
                  <a:lnTo>
                    <a:pt x="3078" y="2669"/>
                  </a:lnTo>
                  <a:lnTo>
                    <a:pt x="3080" y="2657"/>
                  </a:lnTo>
                  <a:lnTo>
                    <a:pt x="3080" y="1037"/>
                  </a:lnTo>
                  <a:lnTo>
                    <a:pt x="3077" y="1014"/>
                  </a:lnTo>
                  <a:lnTo>
                    <a:pt x="3069" y="994"/>
                  </a:lnTo>
                  <a:lnTo>
                    <a:pt x="3056" y="976"/>
                  </a:lnTo>
                  <a:lnTo>
                    <a:pt x="3038" y="963"/>
                  </a:lnTo>
                  <a:lnTo>
                    <a:pt x="3018" y="955"/>
                  </a:lnTo>
                  <a:lnTo>
                    <a:pt x="2997" y="952"/>
                  </a:lnTo>
                  <a:lnTo>
                    <a:pt x="2773" y="952"/>
                  </a:lnTo>
                  <a:lnTo>
                    <a:pt x="2750" y="949"/>
                  </a:lnTo>
                  <a:lnTo>
                    <a:pt x="2730" y="941"/>
                  </a:lnTo>
                  <a:lnTo>
                    <a:pt x="2712" y="928"/>
                  </a:lnTo>
                  <a:lnTo>
                    <a:pt x="2699" y="910"/>
                  </a:lnTo>
                  <a:lnTo>
                    <a:pt x="2691" y="890"/>
                  </a:lnTo>
                  <a:lnTo>
                    <a:pt x="2688" y="869"/>
                  </a:lnTo>
                  <a:lnTo>
                    <a:pt x="2688" y="755"/>
                  </a:lnTo>
                  <a:lnTo>
                    <a:pt x="2691" y="734"/>
                  </a:lnTo>
                  <a:lnTo>
                    <a:pt x="2699" y="714"/>
                  </a:lnTo>
                  <a:lnTo>
                    <a:pt x="2712" y="696"/>
                  </a:lnTo>
                  <a:lnTo>
                    <a:pt x="2730" y="683"/>
                  </a:lnTo>
                  <a:lnTo>
                    <a:pt x="2750" y="675"/>
                  </a:lnTo>
                  <a:lnTo>
                    <a:pt x="2773" y="672"/>
                  </a:lnTo>
                  <a:lnTo>
                    <a:pt x="3192" y="672"/>
                  </a:lnTo>
                  <a:lnTo>
                    <a:pt x="3223" y="675"/>
                  </a:lnTo>
                  <a:lnTo>
                    <a:pt x="3251" y="682"/>
                  </a:lnTo>
                  <a:lnTo>
                    <a:pt x="3277" y="695"/>
                  </a:lnTo>
                  <a:lnTo>
                    <a:pt x="3300" y="712"/>
                  </a:lnTo>
                  <a:lnTo>
                    <a:pt x="3320" y="732"/>
                  </a:lnTo>
                  <a:lnTo>
                    <a:pt x="3337" y="755"/>
                  </a:lnTo>
                  <a:lnTo>
                    <a:pt x="3350" y="781"/>
                  </a:lnTo>
                  <a:lnTo>
                    <a:pt x="3357" y="809"/>
                  </a:lnTo>
                  <a:lnTo>
                    <a:pt x="3360" y="840"/>
                  </a:lnTo>
                  <a:lnTo>
                    <a:pt x="3360" y="3118"/>
                  </a:lnTo>
                  <a:lnTo>
                    <a:pt x="3358" y="3141"/>
                  </a:lnTo>
                  <a:lnTo>
                    <a:pt x="3351" y="3162"/>
                  </a:lnTo>
                  <a:lnTo>
                    <a:pt x="3341" y="3182"/>
                  </a:lnTo>
                  <a:lnTo>
                    <a:pt x="3326" y="3198"/>
                  </a:lnTo>
                  <a:lnTo>
                    <a:pt x="3310" y="3211"/>
                  </a:lnTo>
                  <a:lnTo>
                    <a:pt x="3292" y="3221"/>
                  </a:lnTo>
                  <a:lnTo>
                    <a:pt x="3272" y="3228"/>
                  </a:lnTo>
                  <a:lnTo>
                    <a:pt x="3251" y="3230"/>
                  </a:lnTo>
                  <a:lnTo>
                    <a:pt x="3230" y="3229"/>
                  </a:lnTo>
                  <a:lnTo>
                    <a:pt x="3209" y="3224"/>
                  </a:lnTo>
                  <a:lnTo>
                    <a:pt x="3189" y="3213"/>
                  </a:lnTo>
                  <a:lnTo>
                    <a:pt x="3171" y="3198"/>
                  </a:lnTo>
                  <a:lnTo>
                    <a:pt x="2484" y="2539"/>
                  </a:lnTo>
                  <a:lnTo>
                    <a:pt x="2464" y="2522"/>
                  </a:lnTo>
                  <a:lnTo>
                    <a:pt x="2443" y="2510"/>
                  </a:lnTo>
                  <a:lnTo>
                    <a:pt x="2419" y="2500"/>
                  </a:lnTo>
                  <a:lnTo>
                    <a:pt x="2394" y="2494"/>
                  </a:lnTo>
                  <a:lnTo>
                    <a:pt x="2368" y="2493"/>
                  </a:lnTo>
                  <a:lnTo>
                    <a:pt x="1064" y="2493"/>
                  </a:lnTo>
                  <a:lnTo>
                    <a:pt x="1033" y="2489"/>
                  </a:lnTo>
                  <a:lnTo>
                    <a:pt x="1005" y="2481"/>
                  </a:lnTo>
                  <a:lnTo>
                    <a:pt x="979" y="2469"/>
                  </a:lnTo>
                  <a:lnTo>
                    <a:pt x="956" y="2453"/>
                  </a:lnTo>
                  <a:lnTo>
                    <a:pt x="936" y="2432"/>
                  </a:lnTo>
                  <a:lnTo>
                    <a:pt x="919" y="2409"/>
                  </a:lnTo>
                  <a:lnTo>
                    <a:pt x="906" y="2383"/>
                  </a:lnTo>
                  <a:lnTo>
                    <a:pt x="899" y="2354"/>
                  </a:lnTo>
                  <a:lnTo>
                    <a:pt x="896" y="2325"/>
                  </a:lnTo>
                  <a:lnTo>
                    <a:pt x="896" y="1736"/>
                  </a:lnTo>
                  <a:lnTo>
                    <a:pt x="899" y="1705"/>
                  </a:lnTo>
                  <a:lnTo>
                    <a:pt x="906" y="1677"/>
                  </a:lnTo>
                  <a:lnTo>
                    <a:pt x="919" y="1651"/>
                  </a:lnTo>
                  <a:lnTo>
                    <a:pt x="936" y="1628"/>
                  </a:lnTo>
                  <a:lnTo>
                    <a:pt x="956" y="1608"/>
                  </a:lnTo>
                  <a:lnTo>
                    <a:pt x="979" y="1591"/>
                  </a:lnTo>
                  <a:lnTo>
                    <a:pt x="1005" y="1578"/>
                  </a:lnTo>
                  <a:lnTo>
                    <a:pt x="1033" y="1571"/>
                  </a:lnTo>
                  <a:lnTo>
                    <a:pt x="1064" y="1568"/>
                  </a:lnTo>
                  <a:lnTo>
                    <a:pt x="2101" y="1568"/>
                  </a:lnTo>
                  <a:lnTo>
                    <a:pt x="2122" y="1565"/>
                  </a:lnTo>
                  <a:lnTo>
                    <a:pt x="2142" y="1557"/>
                  </a:lnTo>
                  <a:lnTo>
                    <a:pt x="2160" y="1544"/>
                  </a:lnTo>
                  <a:lnTo>
                    <a:pt x="2173" y="1526"/>
                  </a:lnTo>
                  <a:lnTo>
                    <a:pt x="2181" y="1506"/>
                  </a:lnTo>
                  <a:lnTo>
                    <a:pt x="2184" y="1485"/>
                  </a:lnTo>
                  <a:lnTo>
                    <a:pt x="2184" y="363"/>
                  </a:lnTo>
                  <a:lnTo>
                    <a:pt x="2181" y="342"/>
                  </a:lnTo>
                  <a:lnTo>
                    <a:pt x="2173" y="322"/>
                  </a:lnTo>
                  <a:lnTo>
                    <a:pt x="2160" y="304"/>
                  </a:lnTo>
                  <a:lnTo>
                    <a:pt x="2142" y="291"/>
                  </a:lnTo>
                  <a:lnTo>
                    <a:pt x="2122" y="283"/>
                  </a:lnTo>
                  <a:lnTo>
                    <a:pt x="2101" y="280"/>
                  </a:lnTo>
                  <a:lnTo>
                    <a:pt x="363" y="280"/>
                  </a:lnTo>
                  <a:lnTo>
                    <a:pt x="342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1997"/>
                  </a:lnTo>
                  <a:lnTo>
                    <a:pt x="282" y="2008"/>
                  </a:lnTo>
                  <a:lnTo>
                    <a:pt x="288" y="2017"/>
                  </a:lnTo>
                  <a:lnTo>
                    <a:pt x="297" y="2023"/>
                  </a:lnTo>
                  <a:lnTo>
                    <a:pt x="307" y="2025"/>
                  </a:lnTo>
                  <a:lnTo>
                    <a:pt x="318" y="2023"/>
                  </a:lnTo>
                  <a:lnTo>
                    <a:pt x="328" y="2017"/>
                  </a:lnTo>
                  <a:lnTo>
                    <a:pt x="624" y="1727"/>
                  </a:lnTo>
                  <a:lnTo>
                    <a:pt x="634" y="1721"/>
                  </a:lnTo>
                  <a:lnTo>
                    <a:pt x="645" y="1719"/>
                  </a:lnTo>
                  <a:lnTo>
                    <a:pt x="655" y="1721"/>
                  </a:lnTo>
                  <a:lnTo>
                    <a:pt x="664" y="1727"/>
                  </a:lnTo>
                  <a:lnTo>
                    <a:pt x="670" y="1735"/>
                  </a:lnTo>
                  <a:lnTo>
                    <a:pt x="672" y="1746"/>
                  </a:lnTo>
                  <a:lnTo>
                    <a:pt x="672" y="1990"/>
                  </a:lnTo>
                  <a:lnTo>
                    <a:pt x="670" y="2017"/>
                  </a:lnTo>
                  <a:lnTo>
                    <a:pt x="663" y="2043"/>
                  </a:lnTo>
                  <a:lnTo>
                    <a:pt x="653" y="2069"/>
                  </a:lnTo>
                  <a:lnTo>
                    <a:pt x="637" y="2091"/>
                  </a:lnTo>
                  <a:lnTo>
                    <a:pt x="619" y="2113"/>
                  </a:lnTo>
                  <a:lnTo>
                    <a:pt x="188" y="2518"/>
                  </a:lnTo>
                  <a:lnTo>
                    <a:pt x="170" y="2533"/>
                  </a:lnTo>
                  <a:lnTo>
                    <a:pt x="150" y="2542"/>
                  </a:lnTo>
                  <a:lnTo>
                    <a:pt x="129" y="2547"/>
                  </a:lnTo>
                  <a:lnTo>
                    <a:pt x="108" y="2549"/>
                  </a:lnTo>
                  <a:lnTo>
                    <a:pt x="88" y="2546"/>
                  </a:lnTo>
                  <a:lnTo>
                    <a:pt x="67" y="2539"/>
                  </a:lnTo>
                  <a:lnTo>
                    <a:pt x="49" y="2530"/>
                  </a:lnTo>
                  <a:lnTo>
                    <a:pt x="33" y="2517"/>
                  </a:lnTo>
                  <a:lnTo>
                    <a:pt x="19" y="2501"/>
                  </a:lnTo>
                  <a:lnTo>
                    <a:pt x="9" y="2481"/>
                  </a:lnTo>
                  <a:lnTo>
                    <a:pt x="2" y="2460"/>
                  </a:lnTo>
                  <a:lnTo>
                    <a:pt x="0" y="2437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3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7" name="Text Box 2">
            <a:extLst>
              <a:ext uri="{FF2B5EF4-FFF2-40B4-BE49-F238E27FC236}">
                <a16:creationId xmlns:a16="http://schemas.microsoft.com/office/drawing/2014/main" id="{B5E74732-8305-488E-936E-324E7B92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16" y="3992322"/>
            <a:ext cx="28187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1.000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Usuarios atendidos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Nuevas entidades aliadas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</a:t>
            </a:r>
            <a:r>
              <a:rPr lang="es-CO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realizados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A06766EE-6C6D-4693-9F80-5521DB31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753" y="3892654"/>
            <a:ext cx="35928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63538"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Usuarios diagnosticados</a:t>
            </a:r>
          </a:p>
          <a:p>
            <a:pPr marL="363538"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transformadas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contrato/convenio legalizado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155">
            <a:extLst>
              <a:ext uri="{FF2B5EF4-FFF2-40B4-BE49-F238E27FC236}">
                <a16:creationId xmlns:a16="http://schemas.microsoft.com/office/drawing/2014/main" id="{AD60A387-08C3-4FEE-BE2E-E8C8B6C431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3776" y="523302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0" name="Freeform 157">
              <a:extLst>
                <a:ext uri="{FF2B5EF4-FFF2-40B4-BE49-F238E27FC236}">
                  <a16:creationId xmlns:a16="http://schemas.microsoft.com/office/drawing/2014/main" id="{C0761225-8515-4BB9-B09C-BFFF6B51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8">
              <a:extLst>
                <a:ext uri="{FF2B5EF4-FFF2-40B4-BE49-F238E27FC236}">
                  <a16:creationId xmlns:a16="http://schemas.microsoft.com/office/drawing/2014/main" id="{8D37084B-7A44-4A87-B3A6-6AADAB6EF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D96765-DC44-4C4F-B321-D61F02B0CFF8}"/>
              </a:ext>
            </a:extLst>
          </p:cNvPr>
          <p:cNvSpPr/>
          <p:nvPr/>
        </p:nvSpPr>
        <p:spPr>
          <a:xfrm>
            <a:off x="1308671" y="5215881"/>
            <a:ext cx="1951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6.2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26712F3E-E24F-481F-9956-BEAE7191A6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1142" y="5163911"/>
            <a:ext cx="264861" cy="264861"/>
            <a:chOff x="3291" y="2116"/>
            <a:chExt cx="480" cy="480"/>
          </a:xfrm>
          <a:solidFill>
            <a:schemeClr val="accent5"/>
          </a:solidFill>
        </p:grpSpPr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9A07064A-7EE4-498D-AB70-2E42BA38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0B78D528-2914-4D34-96AA-5C5B2BEE4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173F887-5DD9-4033-A569-D0E96B8BE7C0}"/>
              </a:ext>
            </a:extLst>
          </p:cNvPr>
          <p:cNvSpPr/>
          <p:nvPr/>
        </p:nvSpPr>
        <p:spPr>
          <a:xfrm>
            <a:off x="8276037" y="5133048"/>
            <a:ext cx="1951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92442F8-7B51-4167-AE66-E7D293866AC0}"/>
              </a:ext>
            </a:extLst>
          </p:cNvPr>
          <p:cNvSpPr/>
          <p:nvPr/>
        </p:nvSpPr>
        <p:spPr>
          <a:xfrm>
            <a:off x="8276037" y="5445920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$9.4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4F4E7632-94BB-4026-91A3-D19E0C099E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27699" y="5527489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763D2028-9ACD-4BFD-9565-036E6C89D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AD02E145-1353-4FFA-933F-D385459B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BC4F63F9-A9F5-469D-BF11-54B60D77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DE995E60-E2B5-4121-8E0E-5FEAC16E2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FBF23AE9-11EC-40CF-91A9-36FA5C001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F1AC9E3-EF9D-47B9-9E38-8FCABB6C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98550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1" grpId="0" autoUpdateAnimBg="0"/>
      <p:bldP spid="13" grpId="0"/>
      <p:bldP spid="14" grpId="0" autoUpdateAnimBg="0"/>
      <p:bldP spid="16" grpId="0"/>
      <p:bldP spid="27" grpId="0" autoUpdateAnimBg="0"/>
      <p:bldP spid="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2" y="380043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1E1D7CD-6ABA-4ED3-BC58-FEDE2E8A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214" y="1750844"/>
            <a:ext cx="625570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 y capacitar a las microempresas para consolidar e incrementar la productividad, generar redes de crecimiento empresarial y conectarlos con el ecosistema microempresarial local y regional, a través de cuatro </a:t>
            </a:r>
            <a:r>
              <a:rPr lang="es-CO" sz="16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centros de desarrollo empresarial.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Incrementar un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ventas del menos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60%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las empresas que finalizan su intervención. 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a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500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Microempresas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119D3ECA-D79D-4901-BBD5-95B4D5E94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2" y="1849399"/>
            <a:ext cx="3210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Centros de Desarrollo Empresarial Prospera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5215EFC6-F731-460A-9035-84BC88A8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214" y="4759798"/>
            <a:ext cx="70269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y ejecución de un programa de conectividad con la oferta de financiamiento, medios de pago y/o capital para el sector microempresarial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25%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empresarios sensibilizados acceden a mecanismos de financiación.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a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150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Microempresas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50EFECA9-3A10-4899-8728-29A79F87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10" y="4760246"/>
            <a:ext cx="280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activación para el financiamiento de la Microempresa</a:t>
            </a: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14CF2AFF-E8CA-413B-BC2C-A046AD0F76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1406" y="390011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FA82FC4B-15B8-4991-A92C-B5198A63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56D2E145-62E5-4F61-AFA9-A69C28B0C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FDB88B3-6820-4085-A4B2-8908AE18C50A}"/>
              </a:ext>
            </a:extLst>
          </p:cNvPr>
          <p:cNvSpPr/>
          <p:nvPr/>
        </p:nvSpPr>
        <p:spPr>
          <a:xfrm>
            <a:off x="4391155" y="3891312"/>
            <a:ext cx="2187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$290.2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7" name="Group 155">
            <a:extLst>
              <a:ext uri="{FF2B5EF4-FFF2-40B4-BE49-F238E27FC236}">
                <a16:creationId xmlns:a16="http://schemas.microsoft.com/office/drawing/2014/main" id="{8D76A9A3-C149-4E5A-9927-6C6057DDBB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4925" y="619767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3C64DDFC-39CE-4D82-96B2-27E8220E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169A2A1C-3910-4784-AE0A-3C4F2A170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8E212C9-4ECE-431D-A90D-30D83CB0246E}"/>
              </a:ext>
            </a:extLst>
          </p:cNvPr>
          <p:cNvSpPr/>
          <p:nvPr/>
        </p:nvSpPr>
        <p:spPr>
          <a:xfrm>
            <a:off x="4264963" y="6197671"/>
            <a:ext cx="2146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$1.1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04D0548-2F9F-42D0-A1A6-38EF3D21FF62}"/>
              </a:ext>
            </a:extLst>
          </p:cNvPr>
          <p:cNvCxnSpPr>
            <a:cxnSpLocks/>
          </p:cNvCxnSpPr>
          <p:nvPr/>
        </p:nvCxnSpPr>
        <p:spPr>
          <a:xfrm>
            <a:off x="3954925" y="4486191"/>
            <a:ext cx="6374977" cy="0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C8431A-58AE-4DB0-B903-EDEE3615A56C}"/>
              </a:ext>
            </a:extLst>
          </p:cNvPr>
          <p:cNvSpPr/>
          <p:nvPr/>
        </p:nvSpPr>
        <p:spPr>
          <a:xfrm>
            <a:off x="7156979" y="394781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130.7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4924A271-3E83-42A7-86D9-9B21B85C23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08641" y="402938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69B77925-5ADC-44DE-822F-1DF1C545B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BBE7952C-8FE3-452D-A04D-FC72A2749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A5F6CFCC-F27D-44FB-ABDF-1EBCC3607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1D2C502-BEDA-462A-8F0F-5CE15EE9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4A28F62-1521-4AF6-A7D3-9E1810048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5017AC48-1041-4479-9935-17A8A38AB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9912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9" grpId="0" autoUpdateAnimBg="0"/>
      <p:bldP spid="30" grpId="0"/>
      <p:bldP spid="31" grpId="0" autoUpdateAnimBg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24C89E83-D3F1-40D0-BB70-0D8A771C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11" y="2204637"/>
            <a:ext cx="3321158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Continuar con la prestación de servicios de acompañamiento especializado a las empresas, los cuales debido a su duración pasan de un año a otro. </a:t>
            </a: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7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221AF3C-8FD1-40BD-A17F-7A0DAA52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6" y="2349311"/>
            <a:ext cx="3620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Gestión</a:t>
            </a:r>
            <a:r>
              <a:rPr lang="es-CO" altLang="es-CO" sz="2400" dirty="0">
                <a:solidFill>
                  <a:schemeClr val="accent4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de Años Anteriores</a:t>
            </a:r>
          </a:p>
        </p:txBody>
      </p:sp>
      <p:grpSp>
        <p:nvGrpSpPr>
          <p:cNvPr id="54" name="Group 155">
            <a:extLst>
              <a:ext uri="{FF2B5EF4-FFF2-40B4-BE49-F238E27FC236}">
                <a16:creationId xmlns:a16="http://schemas.microsoft.com/office/drawing/2014/main" id="{3BAFA05F-A27F-4026-B571-3C727C38EF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98655" y="3500123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5" name="Freeform 157">
              <a:extLst>
                <a:ext uri="{FF2B5EF4-FFF2-40B4-BE49-F238E27FC236}">
                  <a16:creationId xmlns:a16="http://schemas.microsoft.com/office/drawing/2014/main" id="{E84D7DD8-D14D-4FAD-985F-EB46B6EC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58">
              <a:extLst>
                <a:ext uri="{FF2B5EF4-FFF2-40B4-BE49-F238E27FC236}">
                  <a16:creationId xmlns:a16="http://schemas.microsoft.com/office/drawing/2014/main" id="{66E5EC0C-52BA-4B07-A51B-66914AD38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3C1C41C-68BB-4F36-8A4B-C95E6A2C0341}"/>
              </a:ext>
            </a:extLst>
          </p:cNvPr>
          <p:cNvSpPr/>
          <p:nvPr/>
        </p:nvSpPr>
        <p:spPr>
          <a:xfrm>
            <a:off x="4164275" y="3477611"/>
            <a:ext cx="2536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10.0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CCEA7B21-002D-4F12-B531-55600AD4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085" y="2146830"/>
            <a:ext cx="411806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5017" lvl="1" indent="-34290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Programas de acompañamiento en desarrollo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 desarrollo y cierre programas de acompañamiento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7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2E0A4FD-8A85-4B7D-93F1-09C5C499532E}"/>
              </a:ext>
            </a:extLst>
          </p:cNvPr>
          <p:cNvSpPr/>
          <p:nvPr/>
        </p:nvSpPr>
        <p:spPr>
          <a:xfrm>
            <a:off x="4147753" y="376507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$44.3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BE10B291-84B5-4617-8A97-36B868D22D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99415" y="3846644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F5E48021-470D-442E-99DB-13778173E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CDABAD6C-D6D2-49CA-99FB-33AB3E03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7E5D11F8-6236-4D4E-BEB3-98D83CA2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8E0005FC-1E93-4435-BFBC-5567B805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3FF6D2F7-5A89-4897-A249-7FF5426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78500D4B-06FB-4D2B-9C5A-E1FF5D06A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A57429E-B797-48D9-973E-0B8763121444}"/>
              </a:ext>
            </a:extLst>
          </p:cNvPr>
          <p:cNvCxnSpPr>
            <a:cxnSpLocks/>
          </p:cNvCxnSpPr>
          <p:nvPr/>
        </p:nvCxnSpPr>
        <p:spPr>
          <a:xfrm>
            <a:off x="3905998" y="4237887"/>
            <a:ext cx="7531153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bject 4">
            <a:extLst>
              <a:ext uri="{FF2B5EF4-FFF2-40B4-BE49-F238E27FC236}">
                <a16:creationId xmlns:a16="http://schemas.microsoft.com/office/drawing/2014/main" id="{A5DB0E30-5958-43CE-A250-387871C6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6" y="4428175"/>
            <a:ext cx="290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Crecimiento para la Formalización -  Negocios Tradicionales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E96E09B9-DA8F-4B2D-9E89-2761D4F3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487" y="4382112"/>
            <a:ext cx="32772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crecimiento empresarial para la formalización dirigido a microempresas de sectores económicos que impactan la región, de acuerdo a sus capacidades productivas y realidades territoriales</a:t>
            </a:r>
            <a:endParaRPr lang="es-ES_tradnl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155">
            <a:extLst>
              <a:ext uri="{FF2B5EF4-FFF2-40B4-BE49-F238E27FC236}">
                <a16:creationId xmlns:a16="http://schemas.microsoft.com/office/drawing/2014/main" id="{107A877C-CF1D-4AE8-8392-79522594ED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91936" y="5452643"/>
            <a:ext cx="307171" cy="307171"/>
            <a:chOff x="3291" y="2116"/>
            <a:chExt cx="480" cy="480"/>
          </a:xfrm>
          <a:solidFill>
            <a:schemeClr val="accent5"/>
          </a:solidFill>
        </p:grpSpPr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D9419ABB-F436-485A-84F3-19A9BE04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82E3D229-B8AB-4FCC-966F-74F1BF813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32BFC0D-1222-45EF-87A0-D85DBECF5D12}"/>
              </a:ext>
            </a:extLst>
          </p:cNvPr>
          <p:cNvSpPr/>
          <p:nvPr/>
        </p:nvSpPr>
        <p:spPr>
          <a:xfrm>
            <a:off x="7953650" y="5443838"/>
            <a:ext cx="2234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$48.4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DE5132C3-98ED-4582-8306-EF409C94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024" y="4372146"/>
            <a:ext cx="34456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80% </a:t>
            </a:r>
            <a:r>
              <a:rPr lang="es-CO" alt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empresarios implementan al menos 1 proceso de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formalización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400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Microempresa</a:t>
            </a:r>
          </a:p>
        </p:txBody>
      </p:sp>
    </p:spTree>
    <p:extLst>
      <p:ext uri="{BB962C8B-B14F-4D97-AF65-F5344CB8AC3E}">
        <p14:creationId xmlns:p14="http://schemas.microsoft.com/office/powerpoint/2010/main" val="1793261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3" grpId="0" autoUpdateAnimBg="0"/>
      <p:bldP spid="24" grpId="0"/>
      <p:bldP spid="39" grpId="0" autoUpdateAnimBg="0"/>
      <p:bldP spid="40" grpId="0"/>
      <p:bldP spid="41" grpId="0" autoUpdateAnimBg="0"/>
      <p:bldP spid="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EEDF1EDA-3649-1249-AA39-2D47C98F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358" y="2043191"/>
            <a:ext cx="9165253" cy="32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118" lvl="1" defTabSz="609585">
              <a:lnSpc>
                <a:spcPct val="80000"/>
              </a:lnSpc>
              <a:buClr>
                <a:srgbClr val="FF0353"/>
              </a:buClr>
              <a:buSzPct val="100000"/>
              <a:defRPr/>
            </a:pPr>
            <a:endParaRPr lang="es-CO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ES_tradnl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Plan de Acción ajustado 2020:</a:t>
            </a:r>
          </a:p>
          <a:p>
            <a:pPr marL="840308" lvl="2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endParaRPr lang="es-ES_tradnl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840308" lvl="2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ES_tradnl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Frente competitivo</a:t>
            </a:r>
          </a:p>
          <a:p>
            <a:pPr marL="840308" lvl="2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endParaRPr lang="es-ES_tradnl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840308" lvl="2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CO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Fortalecimiento Corporativo</a:t>
            </a: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endParaRPr lang="es-CO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CO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Presupuesto II- 2020</a:t>
            </a:r>
          </a:p>
          <a:p>
            <a:pPr marL="2118" lvl="1" defTabSz="609585">
              <a:lnSpc>
                <a:spcPct val="80000"/>
              </a:lnSpc>
              <a:buClr>
                <a:srgbClr val="FF0353"/>
              </a:buClr>
              <a:buSzPct val="100000"/>
              <a:defRPr/>
            </a:pPr>
            <a:endParaRPr lang="es-CO" sz="28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 bold italic" panose="020F07020304040A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6863D95-BA7D-9043-A7B9-B6B83F17D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89" y="566042"/>
            <a:ext cx="7165089" cy="16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>
              <a:lnSpc>
                <a:spcPct val="80000"/>
              </a:lnSpc>
              <a:defRPr/>
            </a:pPr>
            <a:r>
              <a:rPr lang="es-ES_tradnl" sz="6133" dirty="0">
                <a:solidFill>
                  <a:srgbClr val="253D90"/>
                </a:solidFill>
                <a:latin typeface="AmpleSoft-Medium" pitchFamily="50" charset="0"/>
                <a:cs typeface="AmpleSoft Medium"/>
              </a:rPr>
              <a:t>Contenido</a:t>
            </a:r>
          </a:p>
          <a:p>
            <a:pPr defTabSz="609585">
              <a:lnSpc>
                <a:spcPct val="80000"/>
              </a:lnSpc>
              <a:defRPr/>
            </a:pPr>
            <a:r>
              <a:rPr lang="es-ES" sz="6133" dirty="0">
                <a:solidFill>
                  <a:srgbClr val="FFC724"/>
                </a:solidFill>
                <a:latin typeface="AmpleSoft-Medium" pitchFamily="50" charset="0"/>
                <a:cs typeface="AmpleSoft Bold"/>
              </a:rPr>
              <a:t>—</a:t>
            </a:r>
            <a:endParaRPr lang="da-DK" sz="6133" dirty="0">
              <a:solidFill>
                <a:srgbClr val="FFC724"/>
              </a:solidFill>
              <a:latin typeface="AmpleSoft-Medium" pitchFamily="50" charset="0"/>
              <a:cs typeface="AmpleSoft Bold"/>
            </a:endParaRPr>
          </a:p>
        </p:txBody>
      </p:sp>
    </p:spTree>
    <p:extLst>
      <p:ext uri="{BB962C8B-B14F-4D97-AF65-F5344CB8AC3E}">
        <p14:creationId xmlns:p14="http://schemas.microsoft.com/office/powerpoint/2010/main" val="1497431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2" y="323794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0FA221D-73AC-41E4-8254-72E04F3E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174" y="2129557"/>
            <a:ext cx="4277494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marco del MEC, el </a:t>
            </a:r>
            <a:r>
              <a:rPr lang="es-ES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Camp es una intervención que detona el potencial de las industrias creativas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2.000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en el evento</a:t>
            </a: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889" y="1508308"/>
            <a:ext cx="436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Mentalidad y Cultura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0BB44FBC-1D98-40EF-A72F-737BF10C6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768" y="1813940"/>
            <a:ext cx="3622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Movimiento de Empresas Creativas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A0F9A8A8-9834-4CF9-BA53-EF79D1DAC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174" y="4044374"/>
            <a:ext cx="462312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Posicionar a la Cámara de Comercio de Cali, como uno de los actores más relevantes en Emprendimiento extraordinario e innovación empresarial, a través de una </a:t>
            </a:r>
            <a:r>
              <a:rPr lang="es-ES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landing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robusta de contenido actualizado del ecosistema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304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Empresarios protagonistas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chemeClr val="accent1"/>
              </a:solidFill>
              <a:latin typeface="AmpleSoft-Regular" panose="02000000000000000000" pitchFamily="50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CB9785C2-7E74-485C-950E-73DFF14F4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768" y="4240677"/>
            <a:ext cx="426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Visibilización</a:t>
            </a:r>
            <a:endParaRPr lang="es-CO" altLang="es-CO" sz="2400" dirty="0">
              <a:solidFill>
                <a:schemeClr val="accent1"/>
              </a:solidFill>
              <a:latin typeface="AmpleSoft-Bold"/>
              <a:cs typeface="Calibri" panose="020F0502020204030204" pitchFamily="34" charset="0"/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7DD1442B-0842-4F53-B93B-216B7A7D8A0E}"/>
              </a:ext>
            </a:extLst>
          </p:cNvPr>
          <p:cNvCxnSpPr>
            <a:cxnSpLocks/>
          </p:cNvCxnSpPr>
          <p:nvPr/>
        </p:nvCxnSpPr>
        <p:spPr>
          <a:xfrm flipV="1">
            <a:off x="4952386" y="3753811"/>
            <a:ext cx="4836203" cy="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155">
            <a:extLst>
              <a:ext uri="{FF2B5EF4-FFF2-40B4-BE49-F238E27FC236}">
                <a16:creationId xmlns:a16="http://schemas.microsoft.com/office/drawing/2014/main" id="{018B9271-33E2-4491-B096-41C1B65645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8589" y="213518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0" name="Freeform 157">
              <a:extLst>
                <a:ext uri="{FF2B5EF4-FFF2-40B4-BE49-F238E27FC236}">
                  <a16:creationId xmlns:a16="http://schemas.microsoft.com/office/drawing/2014/main" id="{D5FB6261-4931-4E24-B15B-4E6BD3C9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58">
              <a:extLst>
                <a:ext uri="{FF2B5EF4-FFF2-40B4-BE49-F238E27FC236}">
                  <a16:creationId xmlns:a16="http://schemas.microsoft.com/office/drawing/2014/main" id="{3EEFF4F1-AB33-4A0A-83AC-295593CB8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D4F63716-6780-41F3-8A63-E771FF276A74}"/>
              </a:ext>
            </a:extLst>
          </p:cNvPr>
          <p:cNvSpPr/>
          <p:nvPr/>
        </p:nvSpPr>
        <p:spPr>
          <a:xfrm>
            <a:off x="10054210" y="2112669"/>
            <a:ext cx="2105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$155.5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5EF581E-DB2A-4B4C-B92D-6819F1807FA9}"/>
              </a:ext>
            </a:extLst>
          </p:cNvPr>
          <p:cNvSpPr/>
          <p:nvPr/>
        </p:nvSpPr>
        <p:spPr>
          <a:xfrm>
            <a:off x="10097594" y="2465937"/>
            <a:ext cx="2254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$168.1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E84EDA5C-6A5B-4CD5-AE70-351E2B525F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8589" y="254750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19709630-2818-49DB-89DA-EEEDE2A81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B3BB5633-26D4-4A91-958C-EA2B9D69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E02F9AED-FEE9-4BF1-BC10-0E0BE326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FD196C88-CAF0-4E26-ABC5-9499BDBF5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3E395F96-B0E5-48BD-8279-8DE4F2587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17444711-DDEE-40ED-905C-9DBAB831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6" name="Group 155">
            <a:extLst>
              <a:ext uri="{FF2B5EF4-FFF2-40B4-BE49-F238E27FC236}">
                <a16:creationId xmlns:a16="http://schemas.microsoft.com/office/drawing/2014/main" id="{2FB463AE-E179-458F-A2C9-2FF1A3C314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7829" y="4386300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7" name="Freeform 157">
              <a:extLst>
                <a:ext uri="{FF2B5EF4-FFF2-40B4-BE49-F238E27FC236}">
                  <a16:creationId xmlns:a16="http://schemas.microsoft.com/office/drawing/2014/main" id="{2132B4FA-9E50-4A31-8333-968352FB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8">
              <a:extLst>
                <a:ext uri="{FF2B5EF4-FFF2-40B4-BE49-F238E27FC236}">
                  <a16:creationId xmlns:a16="http://schemas.microsoft.com/office/drawing/2014/main" id="{E49DE3DB-A7E4-4276-A818-5DB889996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7BFB99F-36E6-4869-83D1-62309F967960}"/>
              </a:ext>
            </a:extLst>
          </p:cNvPr>
          <p:cNvSpPr/>
          <p:nvPr/>
        </p:nvSpPr>
        <p:spPr>
          <a:xfrm>
            <a:off x="10053450" y="4363788"/>
            <a:ext cx="2105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$79.5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82679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6" grpId="0" autoUpdateAnimBg="0"/>
      <p:bldP spid="39" grpId="0"/>
      <p:bldP spid="40" grpId="0"/>
      <p:bldP spid="41" grpId="0" autoUpdateAnimBg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91" y="1352143"/>
            <a:ext cx="43657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ADA9DB3-D0BB-4976-A6E3-4E5E0FEF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844" y="1932738"/>
            <a:ext cx="6554166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el crecimiento de emprendedores y/o actores en etapa temprana mediante programas y espacios de formación y transferir metodologías de aceleración y fortalecimiento empresarial a entidades del ecosistema nacional e internacional.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Emprendimientos impactados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C:\Users\mtorres\Dropbox (ccc)\Carpeta del equipo ccc\5. LOGOS PROGRAMAS\Valle E\Valle E - Logo.png">
            <a:extLst>
              <a:ext uri="{FF2B5EF4-FFF2-40B4-BE49-F238E27FC236}">
                <a16:creationId xmlns:a16="http://schemas.microsoft.com/office/drawing/2014/main" id="{BDD882E7-D2A3-4338-A720-F24974B4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72" y="2659373"/>
            <a:ext cx="1305317" cy="541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3845844" y="3434605"/>
            <a:ext cx="5838904" cy="36105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2">
            <a:extLst>
              <a:ext uri="{FF2B5EF4-FFF2-40B4-BE49-F238E27FC236}">
                <a16:creationId xmlns:a16="http://schemas.microsoft.com/office/drawing/2014/main" id="{CC6F92F5-546D-4E76-9143-9CDE03E7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844" y="3666752"/>
            <a:ext cx="524598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Escalar modelos de negocio a través de la reestructuración de la estrategia para impulsar el desarrollo económico y social de la región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impactadas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n 97" descr="4.png">
            <a:extLst>
              <a:ext uri="{FF2B5EF4-FFF2-40B4-BE49-F238E27FC236}">
                <a16:creationId xmlns:a16="http://schemas.microsoft.com/office/drawing/2014/main" id="{E62809B1-B09B-41A4-AD02-77C6A57D64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032" y="3944066"/>
            <a:ext cx="2170047" cy="48502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9688CB61-495B-457A-8DFF-2C4CF79F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91" y="5077666"/>
            <a:ext cx="6212311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productividad de las empresas a través de mentorías al mas alto nivel, liderado por su Foro de Presidentes, donde presidentes de grandes empresas, asesoran a sus pares a través de una metodología definida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195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impactadas</a:t>
            </a:r>
            <a:endParaRPr lang="es-ES_tradnl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86DC504-3F5D-4749-B013-22C359DBB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4" t="11669" r="24314" b="36858"/>
          <a:stretch/>
        </p:blipFill>
        <p:spPr>
          <a:xfrm>
            <a:off x="1985628" y="5258234"/>
            <a:ext cx="1187407" cy="781349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6F391C0-0596-46F2-BA7D-6697E9ED92B0}"/>
              </a:ext>
            </a:extLst>
          </p:cNvPr>
          <p:cNvCxnSpPr>
            <a:cxnSpLocks/>
          </p:cNvCxnSpPr>
          <p:nvPr/>
        </p:nvCxnSpPr>
        <p:spPr>
          <a:xfrm>
            <a:off x="3848435" y="5077666"/>
            <a:ext cx="575595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55">
            <a:extLst>
              <a:ext uri="{FF2B5EF4-FFF2-40B4-BE49-F238E27FC236}">
                <a16:creationId xmlns:a16="http://schemas.microsoft.com/office/drawing/2014/main" id="{61A96984-657E-4FEA-9875-F8E527E09C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8778" y="3913764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30791DC2-1352-4CCF-AF56-227839FF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44F75E1A-B3E6-4DFF-A7EB-A10F5307F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31C9012-8FB0-4F76-8E90-42727B6AFA83}"/>
              </a:ext>
            </a:extLst>
          </p:cNvPr>
          <p:cNvSpPr/>
          <p:nvPr/>
        </p:nvSpPr>
        <p:spPr>
          <a:xfrm>
            <a:off x="10084399" y="3891252"/>
            <a:ext cx="2061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$50,0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0" name="Group 155">
            <a:extLst>
              <a:ext uri="{FF2B5EF4-FFF2-40B4-BE49-F238E27FC236}">
                <a16:creationId xmlns:a16="http://schemas.microsoft.com/office/drawing/2014/main" id="{697193EA-687F-44F6-A704-4CF40AF71B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02406" y="2664833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1" name="Freeform 157">
              <a:extLst>
                <a:ext uri="{FF2B5EF4-FFF2-40B4-BE49-F238E27FC236}">
                  <a16:creationId xmlns:a16="http://schemas.microsoft.com/office/drawing/2014/main" id="{6EE20ED0-1EB2-4CA7-AC89-55AE15475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58">
              <a:extLst>
                <a:ext uri="{FF2B5EF4-FFF2-40B4-BE49-F238E27FC236}">
                  <a16:creationId xmlns:a16="http://schemas.microsoft.com/office/drawing/2014/main" id="{7FB3D122-D238-4CDA-A86D-3C536C61C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5E085E-8CC3-4566-B4B8-3B5D9D84768A}"/>
              </a:ext>
            </a:extLst>
          </p:cNvPr>
          <p:cNvSpPr/>
          <p:nvPr/>
        </p:nvSpPr>
        <p:spPr>
          <a:xfrm>
            <a:off x="10068026" y="2642321"/>
            <a:ext cx="2536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47.9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EAD6D88-D1FF-458A-A8F9-815199F49F40}"/>
              </a:ext>
            </a:extLst>
          </p:cNvPr>
          <p:cNvSpPr/>
          <p:nvPr/>
        </p:nvSpPr>
        <p:spPr>
          <a:xfrm>
            <a:off x="10051504" y="292978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$50.0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5" name="Group 22">
            <a:extLst>
              <a:ext uri="{FF2B5EF4-FFF2-40B4-BE49-F238E27FC236}">
                <a16:creationId xmlns:a16="http://schemas.microsoft.com/office/drawing/2014/main" id="{4F313E60-52F1-409E-B36E-6D1660F100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03166" y="3011354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9CD04BC-D776-4DE3-938F-5EE8A2AAC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6B9F6885-2131-41D8-9F11-A68774E5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4D44EFB0-D43C-45B7-BCB4-3FE077E5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2875E79C-4F79-40FC-A025-F6929F3F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169DA44F-DED7-4F12-B9B6-481BC3500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E9040054-7369-4094-A81A-C6F4C340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7BB6D061-3BD2-4A5E-8225-45402A40D4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35301" y="531752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49B2A345-A6A3-4774-904B-FBFB3A804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76F97651-3B2B-46FA-AB11-B04995515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9DA73BF-1A3C-4C0E-8FEE-CBE137873775}"/>
              </a:ext>
            </a:extLst>
          </p:cNvPr>
          <p:cNvSpPr/>
          <p:nvPr/>
        </p:nvSpPr>
        <p:spPr>
          <a:xfrm>
            <a:off x="10100922" y="5295009"/>
            <a:ext cx="1887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$29,6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F68ED2CC-305A-46B7-80BD-43FFCE37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954" y="2156539"/>
            <a:ext cx="2229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Acelera Región</a:t>
            </a:r>
          </a:p>
        </p:txBody>
      </p:sp>
    </p:spTree>
    <p:extLst>
      <p:ext uri="{BB962C8B-B14F-4D97-AF65-F5344CB8AC3E}">
        <p14:creationId xmlns:p14="http://schemas.microsoft.com/office/powerpoint/2010/main" val="548035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17" grpId="0" autoUpdateAnimBg="0"/>
      <p:bldP spid="20" grpId="0" autoUpdateAnimBg="0"/>
      <p:bldP spid="22" grpId="0" autoUpdateAnimBg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663" y="409503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361" y="1595292"/>
            <a:ext cx="43657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Imagen 40">
            <a:extLst>
              <a:ext uri="{FF2B5EF4-FFF2-40B4-BE49-F238E27FC236}">
                <a16:creationId xmlns:a16="http://schemas.microsoft.com/office/drawing/2014/main" id="{D5049763-2EB3-4FBA-BA95-98B221CAB4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665" y="2515234"/>
            <a:ext cx="1999087" cy="668870"/>
          </a:xfrm>
          <a:prstGeom prst="rect">
            <a:avLst/>
          </a:prstGeom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8E3BD4FC-7059-4BCB-AFA0-851E8A9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361" y="2411001"/>
            <a:ext cx="5002092" cy="13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últimos 4 años, hemos apoyado a la región a sentar las bases de un ecosistema de innovación, que empieza por crear capacidades en las empresas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</a:t>
            </a:r>
          </a:p>
        </p:txBody>
      </p:sp>
      <p:pic>
        <p:nvPicPr>
          <p:cNvPr id="31" name="Picture 2" descr="Image result for alianzas por la innovacion">
            <a:hlinkClick r:id="rId3"/>
            <a:extLst>
              <a:ext uri="{FF2B5EF4-FFF2-40B4-BE49-F238E27FC236}">
                <a16:creationId xmlns:a16="http://schemas.microsoft.com/office/drawing/2014/main" id="{A807E13E-506C-4C0A-A9D2-AABB8147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9" y="4309787"/>
            <a:ext cx="1849477" cy="8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7E71528-BAB1-4D22-9628-8EC6303D0E80}"/>
              </a:ext>
            </a:extLst>
          </p:cNvPr>
          <p:cNvCxnSpPr>
            <a:cxnSpLocks/>
          </p:cNvCxnSpPr>
          <p:nvPr/>
        </p:nvCxnSpPr>
        <p:spPr>
          <a:xfrm flipV="1">
            <a:off x="3933484" y="3845691"/>
            <a:ext cx="4967692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2">
            <a:extLst>
              <a:ext uri="{FF2B5EF4-FFF2-40B4-BE49-F238E27FC236}">
                <a16:creationId xmlns:a16="http://schemas.microsoft.com/office/drawing/2014/main" id="{BCCB2C09-556D-4CA8-B249-75E40DE3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361" y="4227016"/>
            <a:ext cx="533305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Trabajamos para que emprendedores se atrevan a crear y captar nuevas oportunidades de negocio y que empresas consolidadas creen y consoliden un sistema de gestión de la innovación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intervenidas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775C7397-9B6A-4F16-A282-C600515F4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34124" y="2542164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9572B945-F6BE-45CA-B102-1052565B6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3FB54B56-D724-4744-BB10-44D57658F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908EB5F-CC7F-4517-B878-95E0CD80D7F9}"/>
              </a:ext>
            </a:extLst>
          </p:cNvPr>
          <p:cNvSpPr/>
          <p:nvPr/>
        </p:nvSpPr>
        <p:spPr>
          <a:xfrm>
            <a:off x="9699744" y="2519652"/>
            <a:ext cx="2474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67.5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C91E0F3-A084-428D-9096-A08D4BA98080}"/>
              </a:ext>
            </a:extLst>
          </p:cNvPr>
          <p:cNvSpPr/>
          <p:nvPr/>
        </p:nvSpPr>
        <p:spPr>
          <a:xfrm>
            <a:off x="9683222" y="2807116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$19.3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5E67CC92-5846-4BB4-BD8E-4B83CF7AD5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34884" y="2888685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F28EA453-AD35-4AE2-BEEE-1C93A766D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59FACCB-E386-430D-A4A8-29BF2D2D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E854C085-1599-4215-BE17-6FC9C4B1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4FD95E66-871B-4076-B910-BB9B8DA33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BC46661C-EBA7-4BE9-B539-CD0DE622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EB0EB935-979D-4940-AA7F-2B39F8ECE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1457ABAC-A3F6-4A28-8207-F5A980D01D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34124" y="4242095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19B13325-2374-4DDA-B280-5B3C8641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0347CF49-D21E-4E66-A990-C5F1C45E4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FA5E9B8-C4DF-4B99-ADC6-17A4C7D538DA}"/>
              </a:ext>
            </a:extLst>
          </p:cNvPr>
          <p:cNvSpPr/>
          <p:nvPr/>
        </p:nvSpPr>
        <p:spPr>
          <a:xfrm>
            <a:off x="9699744" y="4219583"/>
            <a:ext cx="2170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29.1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3142D1D-CBE2-454E-8C48-2D075FB8BDBA}"/>
              </a:ext>
            </a:extLst>
          </p:cNvPr>
          <p:cNvSpPr/>
          <p:nvPr/>
        </p:nvSpPr>
        <p:spPr>
          <a:xfrm>
            <a:off x="9683221" y="4600301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$7.1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8" name="Group 22">
            <a:extLst>
              <a:ext uri="{FF2B5EF4-FFF2-40B4-BE49-F238E27FC236}">
                <a16:creationId xmlns:a16="http://schemas.microsoft.com/office/drawing/2014/main" id="{46AFACA5-3158-438D-BF24-22BF36EDB2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34883" y="4681870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D8830559-4011-48E1-98EC-3CA859300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9011CB3D-20A7-4E49-8491-869265F9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710C4ABE-4503-485E-9048-C6E5748D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C8C04D18-B862-4C27-BF0C-8EF478EE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9D74A370-7A49-47A3-B04A-3E9284DA5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1FC6EE1-99AD-42DF-A515-325A2632F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37766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30" grpId="0" autoUpdateAnimBg="0"/>
      <p:bldP spid="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8" y="1295220"/>
            <a:ext cx="436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8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8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4174608" y="3113616"/>
            <a:ext cx="5352004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FF34F709-0FD1-46CF-A5AD-6E2CFB6A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8" y="1936366"/>
            <a:ext cx="5386404" cy="109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un programa para habilitar capacidades para generar nuevos modelos de negocios en grandes corporaciones conectando con startups</a:t>
            </a: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intervenidas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F317E6F-9802-41EF-B0BD-6264FB22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024" y="1991406"/>
            <a:ext cx="2533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Emprendimiento Corporativo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53A09B3A-1B21-488A-8806-41B1C1131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608" y="3219661"/>
            <a:ext cx="5598439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capacidades de liderazgo de emprendedores con potencial de alto impacto, a través del desafío de sus modelos mentales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240</a:t>
            </a:r>
            <a:r>
              <a:rPr lang="es-CO" alt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Líderes intervenidos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BCF2535C-5AF1-4231-AA47-FA567A16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309" y="3496045"/>
            <a:ext cx="149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Valientes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91E5DF0-6BA5-4DC6-9581-7BBB1D89A6D5}"/>
              </a:ext>
            </a:extLst>
          </p:cNvPr>
          <p:cNvCxnSpPr>
            <a:cxnSpLocks/>
          </p:cNvCxnSpPr>
          <p:nvPr/>
        </p:nvCxnSpPr>
        <p:spPr>
          <a:xfrm flipV="1">
            <a:off x="4174608" y="4674871"/>
            <a:ext cx="5352004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2">
            <a:extLst>
              <a:ext uri="{FF2B5EF4-FFF2-40B4-BE49-F238E27FC236}">
                <a16:creationId xmlns:a16="http://schemas.microsoft.com/office/drawing/2014/main" id="{452898A6-962A-4B73-9921-6CA1369D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387" y="4768115"/>
            <a:ext cx="5352004" cy="141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Enfocado en empresas que se atrevan a crear y captar nuevas oportunidades de negocio.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80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Micro y Pequeñas Empresas acompañadas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33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A2CED94E-BB0B-44EE-A065-5C83F390E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87" y="4815131"/>
            <a:ext cx="1604836" cy="365817"/>
          </a:xfrm>
          <a:prstGeom prst="rect">
            <a:avLst/>
          </a:prstGeom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2C9A070-6C47-4CB4-92AE-EF7C419CC290}"/>
              </a:ext>
            </a:extLst>
          </p:cNvPr>
          <p:cNvCxnSpPr>
            <a:cxnSpLocks/>
          </p:cNvCxnSpPr>
          <p:nvPr/>
        </p:nvCxnSpPr>
        <p:spPr>
          <a:xfrm flipV="1">
            <a:off x="4140208" y="5677912"/>
            <a:ext cx="5352004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2">
            <a:extLst>
              <a:ext uri="{FF2B5EF4-FFF2-40B4-BE49-F238E27FC236}">
                <a16:creationId xmlns:a16="http://schemas.microsoft.com/office/drawing/2014/main" id="{99D7DEED-69E3-4924-B127-8F4BB153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470" y="5772490"/>
            <a:ext cx="5598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empresas consolidadas creen y consoliden un sistema de gestión de la innovación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35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acompañadas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2E9BE34-07E1-4B2A-B550-937B18836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87" y="5894407"/>
            <a:ext cx="1604836" cy="367589"/>
          </a:xfrm>
          <a:prstGeom prst="rect">
            <a:avLst/>
          </a:prstGeom>
        </p:spPr>
      </p:pic>
      <p:grpSp>
        <p:nvGrpSpPr>
          <p:cNvPr id="36" name="Group 155">
            <a:extLst>
              <a:ext uri="{FF2B5EF4-FFF2-40B4-BE49-F238E27FC236}">
                <a16:creationId xmlns:a16="http://schemas.microsoft.com/office/drawing/2014/main" id="{6E633119-438D-4055-B8B9-5FBA0A5230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91708" y="2127386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7" name="Freeform 157">
              <a:extLst>
                <a:ext uri="{FF2B5EF4-FFF2-40B4-BE49-F238E27FC236}">
                  <a16:creationId xmlns:a16="http://schemas.microsoft.com/office/drawing/2014/main" id="{537807A1-2387-4C5C-808C-1B8C13C8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58">
              <a:extLst>
                <a:ext uri="{FF2B5EF4-FFF2-40B4-BE49-F238E27FC236}">
                  <a16:creationId xmlns:a16="http://schemas.microsoft.com/office/drawing/2014/main" id="{434C4A3E-A3A5-4E5C-B8A1-323CF3115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75922DB-09E3-475D-A193-E0E09FE78577}"/>
              </a:ext>
            </a:extLst>
          </p:cNvPr>
          <p:cNvSpPr/>
          <p:nvPr/>
        </p:nvSpPr>
        <p:spPr>
          <a:xfrm>
            <a:off x="9957328" y="2104874"/>
            <a:ext cx="2100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23.5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61" name="Group 155">
            <a:extLst>
              <a:ext uri="{FF2B5EF4-FFF2-40B4-BE49-F238E27FC236}">
                <a16:creationId xmlns:a16="http://schemas.microsoft.com/office/drawing/2014/main" id="{A2DE67D7-708E-48F4-8DAB-1D7FB6718B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23254" y="5507726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2" name="Freeform 157">
              <a:extLst>
                <a:ext uri="{FF2B5EF4-FFF2-40B4-BE49-F238E27FC236}">
                  <a16:creationId xmlns:a16="http://schemas.microsoft.com/office/drawing/2014/main" id="{3A171F93-00F9-427F-A20A-289B491D8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58">
              <a:extLst>
                <a:ext uri="{FF2B5EF4-FFF2-40B4-BE49-F238E27FC236}">
                  <a16:creationId xmlns:a16="http://schemas.microsoft.com/office/drawing/2014/main" id="{CBA0D255-6B3C-4720-B3FF-7CBCFD45B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93F03692-0EA9-4B19-A71D-04123646BB08}"/>
              </a:ext>
            </a:extLst>
          </p:cNvPr>
          <p:cNvSpPr/>
          <p:nvPr/>
        </p:nvSpPr>
        <p:spPr>
          <a:xfrm>
            <a:off x="9866088" y="5473114"/>
            <a:ext cx="2105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140.1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2624738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17" grpId="0" autoUpdateAnimBg="0"/>
      <p:bldP spid="18" grpId="0"/>
      <p:bldP spid="20" grpId="0" autoUpdateAnimBg="0"/>
      <p:bldP spid="21" grpId="0"/>
      <p:bldP spid="23" grpId="0" autoUpdateAnimBg="0"/>
      <p:bldP spid="3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64" y="1732023"/>
            <a:ext cx="43657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3719793" y="4290943"/>
            <a:ext cx="5939172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7D160567-281B-418B-A882-ED19748E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64" y="2253288"/>
            <a:ext cx="6442754" cy="16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Sabemos que de la mano de inversionistas expertos, con ganas de reconectar con ese estado vertiginoso que nace al invertir en nuevos negocios, podemos acelerar el crecimiento empresarial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260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Emprendedores y/o inversionistas entrenados </a:t>
            </a: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CO" altLang="es-CO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reciben inversión de capital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6CDB3A18-0B5D-4B5A-BC74-134DB7C9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393" y="222338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Estrategia de financiamiento</a:t>
            </a:r>
          </a:p>
        </p:txBody>
      </p:sp>
      <p:pic>
        <p:nvPicPr>
          <p:cNvPr id="20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FCE05C-005C-464B-A6E9-61A396EB8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74" y="3085559"/>
            <a:ext cx="822859" cy="232218"/>
          </a:xfrm>
          <a:prstGeom prst="rect">
            <a:avLst/>
          </a:prstGeom>
        </p:spPr>
      </p:pic>
      <p:pic>
        <p:nvPicPr>
          <p:cNvPr id="22" name="Picture 19" descr="Logo_FE_color.png">
            <a:extLst>
              <a:ext uri="{FF2B5EF4-FFF2-40B4-BE49-F238E27FC236}">
                <a16:creationId xmlns:a16="http://schemas.microsoft.com/office/drawing/2014/main" id="{C869B8E6-AA24-4E9C-9FF8-55604D538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7690" r="10183" b="17690"/>
          <a:stretch/>
        </p:blipFill>
        <p:spPr>
          <a:xfrm>
            <a:off x="1706346" y="3563416"/>
            <a:ext cx="1301855" cy="246110"/>
          </a:xfrm>
          <a:prstGeom prst="rect">
            <a:avLst/>
          </a:prstGeom>
        </p:spPr>
      </p:pic>
      <p:pic>
        <p:nvPicPr>
          <p:cNvPr id="23" name="Imagen 1">
            <a:extLst>
              <a:ext uri="{FF2B5EF4-FFF2-40B4-BE49-F238E27FC236}">
                <a16:creationId xmlns:a16="http://schemas.microsoft.com/office/drawing/2014/main" id="{9C698F52-99BF-49A5-9684-CD5D57E3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26" y="3294353"/>
            <a:ext cx="1036548" cy="360064"/>
          </a:xfrm>
          <a:prstGeom prst="rect">
            <a:avLst/>
          </a:prstGeom>
        </p:spPr>
      </p:pic>
      <p:sp>
        <p:nvSpPr>
          <p:cNvPr id="28" name="Text Box 2">
            <a:extLst>
              <a:ext uri="{FF2B5EF4-FFF2-40B4-BE49-F238E27FC236}">
                <a16:creationId xmlns:a16="http://schemas.microsoft.com/office/drawing/2014/main" id="{6713C97C-B149-4823-9E5F-74F4D25B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64" y="4605050"/>
            <a:ext cx="62453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formación para Consultores, donde se les brindan herramientas para el acompañamiento a empresas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Consultores formados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8DC7F0F0-9BBC-445C-825D-B41848D8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890" y="4837983"/>
            <a:ext cx="1974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Consultor Master</a:t>
            </a:r>
          </a:p>
        </p:txBody>
      </p:sp>
      <p:pic>
        <p:nvPicPr>
          <p:cNvPr id="35" name="Picture 26">
            <a:extLst>
              <a:ext uri="{FF2B5EF4-FFF2-40B4-BE49-F238E27FC236}">
                <a16:creationId xmlns:a16="http://schemas.microsoft.com/office/drawing/2014/main" id="{B1A278E7-B0A9-4747-B4A0-A1DAA8879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77" y="3022133"/>
            <a:ext cx="723202" cy="305553"/>
          </a:xfrm>
          <a:prstGeom prst="rect">
            <a:avLst/>
          </a:prstGeom>
        </p:spPr>
      </p:pic>
      <p:pic>
        <p:nvPicPr>
          <p:cNvPr id="36" name="Picture 2" descr="Image result for finaktiva">
            <a:extLst>
              <a:ext uri="{FF2B5EF4-FFF2-40B4-BE49-F238E27FC236}">
                <a16:creationId xmlns:a16="http://schemas.microsoft.com/office/drawing/2014/main" id="{BEC81069-4282-4820-8ADA-A8DA491A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360" y="3367996"/>
            <a:ext cx="892836" cy="246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155">
            <a:extLst>
              <a:ext uri="{FF2B5EF4-FFF2-40B4-BE49-F238E27FC236}">
                <a16:creationId xmlns:a16="http://schemas.microsoft.com/office/drawing/2014/main" id="{A8AB9203-B582-44AA-976D-A26A0E0AD6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345" y="270609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E9CBB7FF-63E8-42C3-B372-D3FBA55D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DAB0A3F7-1C42-42FC-BC25-66A8809C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04EC404-D038-43DC-8C2E-BFF235E2CADD}"/>
              </a:ext>
            </a:extLst>
          </p:cNvPr>
          <p:cNvSpPr/>
          <p:nvPr/>
        </p:nvSpPr>
        <p:spPr>
          <a:xfrm>
            <a:off x="9966966" y="2683579"/>
            <a:ext cx="217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50,5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0" name="Group 155">
            <a:extLst>
              <a:ext uri="{FF2B5EF4-FFF2-40B4-BE49-F238E27FC236}">
                <a16:creationId xmlns:a16="http://schemas.microsoft.com/office/drawing/2014/main" id="{52972F6B-661E-4948-938F-1FE62045E1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345" y="4945937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1" name="Freeform 157">
              <a:extLst>
                <a:ext uri="{FF2B5EF4-FFF2-40B4-BE49-F238E27FC236}">
                  <a16:creationId xmlns:a16="http://schemas.microsoft.com/office/drawing/2014/main" id="{883C18D1-952D-4EB4-8238-93031BA5A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58">
              <a:extLst>
                <a:ext uri="{FF2B5EF4-FFF2-40B4-BE49-F238E27FC236}">
                  <a16:creationId xmlns:a16="http://schemas.microsoft.com/office/drawing/2014/main" id="{7BD6C97A-720D-47E9-A6A9-DFA877E4F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58C9FC6-4F2B-4057-89AE-8A34946D815D}"/>
              </a:ext>
            </a:extLst>
          </p:cNvPr>
          <p:cNvSpPr/>
          <p:nvPr/>
        </p:nvSpPr>
        <p:spPr>
          <a:xfrm>
            <a:off x="9966966" y="4923425"/>
            <a:ext cx="217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$22.0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C073B7B-CFC6-45B4-9074-525989647476}"/>
              </a:ext>
            </a:extLst>
          </p:cNvPr>
          <p:cNvSpPr/>
          <p:nvPr/>
        </p:nvSpPr>
        <p:spPr>
          <a:xfrm>
            <a:off x="9966966" y="523771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$38.0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5" name="Group 22">
            <a:extLst>
              <a:ext uri="{FF2B5EF4-FFF2-40B4-BE49-F238E27FC236}">
                <a16:creationId xmlns:a16="http://schemas.microsoft.com/office/drawing/2014/main" id="{918E22D5-34B8-4CB5-886B-2DCDBE4C07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8628" y="531928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CD1CCD5-612A-4055-ABD3-978AC774C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04DFF00-A18B-414E-8678-01D624FD5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754FE3E5-78FC-4057-A135-3A54F4276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F4FC097-BC20-4D40-8BD6-8FF7A6D1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FB689D46-0B03-496B-9D3E-3B8664E52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9BE4F47-1AE0-4671-B98F-903187222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1312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17" grpId="0" autoUpdateAnimBg="0"/>
      <p:bldP spid="18" grpId="0"/>
      <p:bldP spid="28" grpId="0" autoUpdateAnimBg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2296487"/>
            <a:ext cx="168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Proyectos</a:t>
            </a: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grpSp>
        <p:nvGrpSpPr>
          <p:cNvPr id="47" name="Group 155">
            <a:extLst>
              <a:ext uri="{FF2B5EF4-FFF2-40B4-BE49-F238E27FC236}">
                <a16:creationId xmlns:a16="http://schemas.microsoft.com/office/drawing/2014/main" id="{B31AC486-1422-4031-A5DA-A9A4F1616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97851" y="3647312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85919AF8-2242-44A1-927B-CA4C2980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FF7FBB07-6573-453D-A19D-C8F686D3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9BBB59B-D269-42F0-BA0F-23128A93666C}"/>
              </a:ext>
            </a:extLst>
          </p:cNvPr>
          <p:cNvSpPr/>
          <p:nvPr/>
        </p:nvSpPr>
        <p:spPr>
          <a:xfrm>
            <a:off x="10063471" y="3624800"/>
            <a:ext cx="2260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517.1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D798717-272D-4FE5-9B3F-F6459F2AF770}"/>
              </a:ext>
            </a:extLst>
          </p:cNvPr>
          <p:cNvSpPr/>
          <p:nvPr/>
        </p:nvSpPr>
        <p:spPr>
          <a:xfrm>
            <a:off x="10046949" y="3912264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$119.6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A38E1C8C-0AB5-486C-8954-12623D4F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98611" y="3993833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66A695C2-99C4-40FE-B58B-A53E9A707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38740FD3-8948-4BAF-A010-7D98DB18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DE51CA19-2402-4A97-8A74-58939F1D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B2FD585B-89B5-4AB4-A22F-B28CAC62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50897405-8558-47D4-9769-C5120F6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B3AF2608-E20C-4322-B2AF-4A5B1301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1" name="Text Box 2">
            <a:extLst>
              <a:ext uri="{FF2B5EF4-FFF2-40B4-BE49-F238E27FC236}">
                <a16:creationId xmlns:a16="http://schemas.microsoft.com/office/drawing/2014/main" id="{F88A020C-A335-4B02-BE05-44E836D1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938" y="2219543"/>
            <a:ext cx="3598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 algn="just" defTabSz="914377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competitividad empresarial a través del desarrollo de nuevos productos/servicios que permitan acceder a mercados más rentables y sofisticados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150A5A9B-3C8E-4A26-87B6-BC3A27B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45" y="2219543"/>
            <a:ext cx="3227726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proyectos definidos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 565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participantes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36A25367-BF28-44EE-BA63-63431A8D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45" y="4359576"/>
            <a:ext cx="308406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menos </a:t>
            </a: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32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eventos de formación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Promedio de </a:t>
            </a: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empresas participantes por evento</a:t>
            </a: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6972C601-44FF-4F96-8F38-4C8D2322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51" y="4331963"/>
            <a:ext cx="30840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Formación Especializada </a:t>
            </a: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IyDT</a:t>
            </a:r>
            <a:endParaRPr lang="es-CO" altLang="es-CO" sz="2400" dirty="0">
              <a:solidFill>
                <a:schemeClr val="accent1"/>
              </a:solidFill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E32C0A-734D-4B48-A04F-BB6E722404C8}"/>
              </a:ext>
            </a:extLst>
          </p:cNvPr>
          <p:cNvSpPr/>
          <p:nvPr/>
        </p:nvSpPr>
        <p:spPr>
          <a:xfrm>
            <a:off x="3186939" y="4461438"/>
            <a:ext cx="3598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innovación a través del conocimiento especializado, que permita generar capacidades técnicas, comerciales, de innovación y gestión dentro de las empresas de las iniciativas </a:t>
            </a:r>
            <a:r>
              <a:rPr lang="es-ES_tradnl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008C9BE-8068-422A-9875-02CDFE79C8B7}"/>
              </a:ext>
            </a:extLst>
          </p:cNvPr>
          <p:cNvCxnSpPr>
            <a:cxnSpLocks/>
          </p:cNvCxnSpPr>
          <p:nvPr/>
        </p:nvCxnSpPr>
        <p:spPr>
          <a:xfrm>
            <a:off x="3204905" y="3963354"/>
            <a:ext cx="6442678" cy="278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bject 4">
            <a:extLst>
              <a:ext uri="{FF2B5EF4-FFF2-40B4-BE49-F238E27FC236}">
                <a16:creationId xmlns:a16="http://schemas.microsoft.com/office/drawing/2014/main" id="{50D90B2E-A3F8-4762-ADB1-A13022D6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061" y="1515468"/>
            <a:ext cx="4365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Plataforma </a:t>
            </a:r>
            <a:r>
              <a:rPr lang="es-CO" altLang="es-CO" sz="320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32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2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71" grpId="0" autoUpdateAnimBg="0"/>
      <p:bldP spid="72" grpId="0" autoUpdateAnimBg="0"/>
      <p:bldP spid="73" grpId="0" autoUpdateAnimBg="0"/>
      <p:bldP spid="74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6972C601-44FF-4F96-8F38-4C8D2322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5" y="2802393"/>
            <a:ext cx="3016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Qualinn</a:t>
            </a: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Simposio de Innovación en Excelencia Clínica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E32C0A-734D-4B48-A04F-BB6E722404C8}"/>
              </a:ext>
            </a:extLst>
          </p:cNvPr>
          <p:cNvSpPr/>
          <p:nvPr/>
        </p:nvSpPr>
        <p:spPr>
          <a:xfrm>
            <a:off x="3719718" y="2554624"/>
            <a:ext cx="5110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Difundir conocimiento que dinamice las relaciones entre los equipos de trabajo de las clínicas, empresas farmacéuticas, universidades, científicos, investigadores y proveedores interesados en explorar oportunidades de colaboración que mejoren la atención médica y el desarrollo de nuevos negocios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50D90B2E-A3F8-4762-ADB1-A13022D6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319" y="1486426"/>
            <a:ext cx="7328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3200" noProof="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Eventos técnicos Iniciativas </a:t>
            </a:r>
            <a:r>
              <a:rPr lang="es-CO" altLang="es-CO" sz="3200" noProof="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32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grpSp>
        <p:nvGrpSpPr>
          <p:cNvPr id="77" name="Group 155">
            <a:extLst>
              <a:ext uri="{FF2B5EF4-FFF2-40B4-BE49-F238E27FC236}">
                <a16:creationId xmlns:a16="http://schemas.microsoft.com/office/drawing/2014/main" id="{BC9B3D46-7991-4C49-AA3F-3CA1658D1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45998" y="5484305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id="{C760396A-D85C-42E4-B189-BDB9B07E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id="{8418C9FF-FCAC-4B14-90F9-9B48200AA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978D20E-CFE9-460E-AF9A-F0EB321B9C2C}"/>
              </a:ext>
            </a:extLst>
          </p:cNvPr>
          <p:cNvSpPr/>
          <p:nvPr/>
        </p:nvSpPr>
        <p:spPr>
          <a:xfrm>
            <a:off x="6011618" y="5461793"/>
            <a:ext cx="2289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10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0F90D9D7-632D-42ED-A8D6-09ACA2EB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271" y="5102218"/>
            <a:ext cx="156376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grpSp>
        <p:nvGrpSpPr>
          <p:cNvPr id="63" name="Group 101">
            <a:extLst>
              <a:ext uri="{FF2B5EF4-FFF2-40B4-BE49-F238E27FC236}">
                <a16:creationId xmlns:a16="http://schemas.microsoft.com/office/drawing/2014/main" id="{AA135658-C9E1-4D59-B60C-BEDCFDFFC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8710" y="4607707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64" name="Freeform 103">
              <a:extLst>
                <a:ext uri="{FF2B5EF4-FFF2-40B4-BE49-F238E27FC236}">
                  <a16:creationId xmlns:a16="http://schemas.microsoft.com/office/drawing/2014/main" id="{E8387F94-E57D-4658-97A7-FFAFAD317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04">
              <a:extLst>
                <a:ext uri="{FF2B5EF4-FFF2-40B4-BE49-F238E27FC236}">
                  <a16:creationId xmlns:a16="http://schemas.microsoft.com/office/drawing/2014/main" id="{9711439B-E9B3-4FFA-9297-C9CF53940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105">
              <a:extLst>
                <a:ext uri="{FF2B5EF4-FFF2-40B4-BE49-F238E27FC236}">
                  <a16:creationId xmlns:a16="http://schemas.microsoft.com/office/drawing/2014/main" id="{3BDDA172-E65F-4CD6-B95B-A6611CFFC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D51C6E4A-EE67-4973-9F0E-6750A1F01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07">
              <a:extLst>
                <a:ext uri="{FF2B5EF4-FFF2-40B4-BE49-F238E27FC236}">
                  <a16:creationId xmlns:a16="http://schemas.microsoft.com/office/drawing/2014/main" id="{9A9BE69E-D99C-4BA1-9410-015930E2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08">
              <a:extLst>
                <a:ext uri="{FF2B5EF4-FFF2-40B4-BE49-F238E27FC236}">
                  <a16:creationId xmlns:a16="http://schemas.microsoft.com/office/drawing/2014/main" id="{A0AE8950-263F-4A64-B3F2-A95BFF258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E4348B8B-9E7E-48ED-A500-0A983C015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89" name="Imagen 88">
            <a:extLst>
              <a:ext uri="{FF2B5EF4-FFF2-40B4-BE49-F238E27FC236}">
                <a16:creationId xmlns:a16="http://schemas.microsoft.com/office/drawing/2014/main" id="{87AD3F9A-83F5-4A46-83CF-1F60BB1E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54" y="4722424"/>
            <a:ext cx="1825816" cy="9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0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4" grpId="0"/>
      <p:bldP spid="76" grpId="0"/>
      <p:bldP spid="6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2" y="501498"/>
            <a:ext cx="10407339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  <a:endParaRPr lang="es-CO" sz="2800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grpSp>
        <p:nvGrpSpPr>
          <p:cNvPr id="47" name="Group 155">
            <a:extLst>
              <a:ext uri="{FF2B5EF4-FFF2-40B4-BE49-F238E27FC236}">
                <a16:creationId xmlns:a16="http://schemas.microsoft.com/office/drawing/2014/main" id="{B31AC486-1422-4031-A5DA-A9A4F1616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2363" y="5617865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85919AF8-2242-44A1-927B-CA4C2980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FF7FBB07-6573-453D-A19D-C8F686D3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9BBB59B-D269-42F0-BA0F-23128A93666C}"/>
              </a:ext>
            </a:extLst>
          </p:cNvPr>
          <p:cNvSpPr/>
          <p:nvPr/>
        </p:nvSpPr>
        <p:spPr>
          <a:xfrm>
            <a:off x="3457984" y="5595353"/>
            <a:ext cx="2359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165.1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D798717-272D-4FE5-9B3F-F6459F2AF770}"/>
              </a:ext>
            </a:extLst>
          </p:cNvPr>
          <p:cNvSpPr/>
          <p:nvPr/>
        </p:nvSpPr>
        <p:spPr>
          <a:xfrm>
            <a:off x="3441461" y="588281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$150.7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A38E1C8C-0AB5-486C-8954-12623D4F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3123" y="596438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66A695C2-99C4-40FE-B58B-A53E9A707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38740FD3-8948-4BAF-A010-7D98DB18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DE51CA19-2402-4A97-8A74-58939F1D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B2FD585B-89B5-4AB4-A22F-B28CAC62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50897405-8558-47D4-9769-C5120F6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B3AF2608-E20C-4322-B2AF-4A5B1301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2" name="Text Box 2">
            <a:extLst>
              <a:ext uri="{FF2B5EF4-FFF2-40B4-BE49-F238E27FC236}">
                <a16:creationId xmlns:a16="http://schemas.microsoft.com/office/drawing/2014/main" id="{150A5A9B-3C8E-4A26-87B6-BC3A27B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841" y="4917689"/>
            <a:ext cx="156376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50D90B2E-A3F8-4762-ADB1-A13022D6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2099451"/>
            <a:ext cx="652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400" noProof="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Eventos técnicos Iniciativas </a:t>
            </a:r>
            <a:r>
              <a:rPr lang="es-CO" altLang="es-CO" sz="2400" noProof="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E83678EF-B28E-4B6B-9D5C-12BE1152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54" y="2577224"/>
            <a:ext cx="2841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Epicentro </a:t>
            </a:r>
            <a:r>
              <a:rPr lang="es-CO" altLang="es-CO" sz="20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41" name="Group 101">
            <a:extLst>
              <a:ext uri="{FF2B5EF4-FFF2-40B4-BE49-F238E27FC236}">
                <a16:creationId xmlns:a16="http://schemas.microsoft.com/office/drawing/2014/main" id="{4A1A33DE-D7A4-40E2-A27C-9C2E8831CC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9038" y="4333297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82541ED9-2C07-4789-B43F-52C2A0AE9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B06659BE-57D8-42DD-898D-9C491989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05">
              <a:extLst>
                <a:ext uri="{FF2B5EF4-FFF2-40B4-BE49-F238E27FC236}">
                  <a16:creationId xmlns:a16="http://schemas.microsoft.com/office/drawing/2014/main" id="{903FE3EA-431D-4805-83C8-39301F93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06">
              <a:extLst>
                <a:ext uri="{FF2B5EF4-FFF2-40B4-BE49-F238E27FC236}">
                  <a16:creationId xmlns:a16="http://schemas.microsoft.com/office/drawing/2014/main" id="{F2A311E9-5F5A-443B-A66C-EBEB9878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07">
              <a:extLst>
                <a:ext uri="{FF2B5EF4-FFF2-40B4-BE49-F238E27FC236}">
                  <a16:creationId xmlns:a16="http://schemas.microsoft.com/office/drawing/2014/main" id="{E73E1D9B-66DF-4D05-AC63-560AF181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08">
              <a:extLst>
                <a:ext uri="{FF2B5EF4-FFF2-40B4-BE49-F238E27FC236}">
                  <a16:creationId xmlns:a16="http://schemas.microsoft.com/office/drawing/2014/main" id="{19F037B4-192E-413C-BF33-DC6D295F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09">
              <a:extLst>
                <a:ext uri="{FF2B5EF4-FFF2-40B4-BE49-F238E27FC236}">
                  <a16:creationId xmlns:a16="http://schemas.microsoft.com/office/drawing/2014/main" id="{065F0901-0AFB-4976-83E5-3773B1CF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D626B160-8BF4-4D9B-B44A-888FB77F48BF}"/>
              </a:ext>
            </a:extLst>
          </p:cNvPr>
          <p:cNvSpPr/>
          <p:nvPr/>
        </p:nvSpPr>
        <p:spPr>
          <a:xfrm>
            <a:off x="2656063" y="3309924"/>
            <a:ext cx="3545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Facilitar la conexiones estratégicas entre empresas productoras de insumos y servicios y las empresas de la Plataforma </a:t>
            </a:r>
            <a:r>
              <a:rPr lang="es-CO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  <a:endParaRPr 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" name="Imagen 90" descr="Imagen que contiene electrónica, cd&#10;&#10;Descripción generada automáticamente">
            <a:extLst>
              <a:ext uri="{FF2B5EF4-FFF2-40B4-BE49-F238E27FC236}">
                <a16:creationId xmlns:a16="http://schemas.microsoft.com/office/drawing/2014/main" id="{16128FD6-1AB1-4557-9BA4-C161088F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521583" y="3214609"/>
            <a:ext cx="1929618" cy="144721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081BB6-4932-4531-91D3-EC2B306AB046}"/>
              </a:ext>
            </a:extLst>
          </p:cNvPr>
          <p:cNvSpPr/>
          <p:nvPr/>
        </p:nvSpPr>
        <p:spPr>
          <a:xfrm>
            <a:off x="2656064" y="2633114"/>
            <a:ext cx="3276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b="1" i="1" dirty="0">
                <a:solidFill>
                  <a:schemeClr val="accent1"/>
                </a:solidFill>
                <a:latin typeface="Calibri bold italic" panose="020F07020304040A0204" pitchFamily="34" charset="0"/>
                <a:cs typeface="Calibri bold italic" panose="020F07020304040A0204" pitchFamily="34" charset="0"/>
              </a:rPr>
              <a:t>Feria especializada de insumos y servicios para los </a:t>
            </a:r>
            <a:r>
              <a:rPr lang="es-CO" altLang="es-CO" b="1" i="1" dirty="0" err="1">
                <a:solidFill>
                  <a:schemeClr val="accent1"/>
                </a:solidFill>
                <a:latin typeface="Calibri bold italic" panose="020F07020304040A0204" pitchFamily="34" charset="0"/>
                <a:cs typeface="Calibri bold italic" panose="020F07020304040A0204" pitchFamily="34" charset="0"/>
              </a:rPr>
              <a:t>clusters</a:t>
            </a:r>
            <a:endParaRPr lang="es-CO" altLang="es-CO" b="1" i="1" dirty="0">
              <a:solidFill>
                <a:schemeClr val="accent1"/>
              </a:solidFill>
              <a:latin typeface="Calibri bold italic" panose="020F07020304040A0204" pitchFamily="34" charset="0"/>
              <a:cs typeface="Calibri bold italic" panose="020F07020304040A0204" pitchFamily="34" charset="0"/>
            </a:endParaRPr>
          </a:p>
        </p:txBody>
      </p:sp>
      <p:sp>
        <p:nvSpPr>
          <p:cNvPr id="92" name="Text Box 2">
            <a:extLst>
              <a:ext uri="{FF2B5EF4-FFF2-40B4-BE49-F238E27FC236}">
                <a16:creationId xmlns:a16="http://schemas.microsoft.com/office/drawing/2014/main" id="{E30D1D3A-79EB-49A2-B0BB-1805B3A5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57" y="1754976"/>
            <a:ext cx="49603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>
                <a:solidFill>
                  <a:srgbClr val="FF0353"/>
                </a:solidFill>
                <a:latin typeface="AmpleSoft-Bold"/>
                <a:ea typeface="+mn-ea"/>
              </a:rPr>
              <a:t>Narrativa Regional de Competitividad e Innovación</a:t>
            </a:r>
          </a:p>
        </p:txBody>
      </p:sp>
      <p:sp>
        <p:nvSpPr>
          <p:cNvPr id="93" name="object 4">
            <a:extLst>
              <a:ext uri="{FF2B5EF4-FFF2-40B4-BE49-F238E27FC236}">
                <a16:creationId xmlns:a16="http://schemas.microsoft.com/office/drawing/2014/main" id="{DEE3389D-5F83-47DC-892B-A27E7DE3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58" y="2611222"/>
            <a:ext cx="42602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Proyectos de Competitividad Regional</a:t>
            </a:r>
          </a:p>
        </p:txBody>
      </p:sp>
      <p:sp>
        <p:nvSpPr>
          <p:cNvPr id="94" name="Text Box 2">
            <a:extLst>
              <a:ext uri="{FF2B5EF4-FFF2-40B4-BE49-F238E27FC236}">
                <a16:creationId xmlns:a16="http://schemas.microsoft.com/office/drawing/2014/main" id="{EE6AD5BE-C184-485C-97DA-D686CF39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216" y="4875756"/>
            <a:ext cx="3818060" cy="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</a:t>
            </a:r>
            <a:r>
              <a:rPr lang="es-CO" sz="1800" b="1" dirty="0">
                <a:solidFill>
                  <a:srgbClr val="E20A6D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de Competitividad Regional </a:t>
            </a:r>
          </a:p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ES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ES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Agenda Departamental de Competitividad e Innovación (Seguimiento y Actualización)</a:t>
            </a:r>
            <a:endParaRPr lang="es-CO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96FA69-402F-445B-8231-60E09FAB2E60}"/>
              </a:ext>
            </a:extLst>
          </p:cNvPr>
          <p:cNvSpPr/>
          <p:nvPr/>
        </p:nvSpPr>
        <p:spPr>
          <a:xfrm>
            <a:off x="6446057" y="3285482"/>
            <a:ext cx="4260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Estructurar, ejecutar y hacer seguimiento a  proyectos que contribuyan al cierre de las brechas de competitividad identificadas en la región </a:t>
            </a:r>
          </a:p>
        </p:txBody>
      </p:sp>
      <p:grpSp>
        <p:nvGrpSpPr>
          <p:cNvPr id="95" name="Group 155">
            <a:extLst>
              <a:ext uri="{FF2B5EF4-FFF2-40B4-BE49-F238E27FC236}">
                <a16:creationId xmlns:a16="http://schemas.microsoft.com/office/drawing/2014/main" id="{2667EE96-90E8-4C4F-ADBD-99006BAF54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0419" y="5884039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214BA4E5-7135-41CB-AAA9-8CAAF7EA7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DAEBB5F8-0378-4505-A88B-F3623A2E0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" name="Rectángulo 97">
            <a:extLst>
              <a:ext uri="{FF2B5EF4-FFF2-40B4-BE49-F238E27FC236}">
                <a16:creationId xmlns:a16="http://schemas.microsoft.com/office/drawing/2014/main" id="{6DCEEE56-EE86-4B55-85B5-55D895941627}"/>
              </a:ext>
            </a:extLst>
          </p:cNvPr>
          <p:cNvSpPr/>
          <p:nvPr/>
        </p:nvSpPr>
        <p:spPr>
          <a:xfrm>
            <a:off x="6996039" y="5861527"/>
            <a:ext cx="2244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$20.1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9" name="Group 140">
            <a:extLst>
              <a:ext uri="{FF2B5EF4-FFF2-40B4-BE49-F238E27FC236}">
                <a16:creationId xmlns:a16="http://schemas.microsoft.com/office/drawing/2014/main" id="{5425695A-2234-4846-B978-AF365A8179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1884" y="4328934"/>
            <a:ext cx="442362" cy="603221"/>
            <a:chOff x="4188" y="2071"/>
            <a:chExt cx="352" cy="480"/>
          </a:xfrm>
          <a:solidFill>
            <a:srgbClr val="FF0353"/>
          </a:solidFill>
        </p:grpSpPr>
        <p:sp>
          <p:nvSpPr>
            <p:cNvPr id="100" name="Freeform 142">
              <a:extLst>
                <a:ext uri="{FF2B5EF4-FFF2-40B4-BE49-F238E27FC236}">
                  <a16:creationId xmlns:a16="http://schemas.microsoft.com/office/drawing/2014/main" id="{989BBEAC-25DB-4953-B1F8-360D1AE9E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" y="2071"/>
              <a:ext cx="352" cy="480"/>
            </a:xfrm>
            <a:custGeom>
              <a:avLst/>
              <a:gdLst>
                <a:gd name="T0" fmla="*/ 1639 w 2460"/>
                <a:gd name="T1" fmla="*/ 2467 h 3360"/>
                <a:gd name="T2" fmla="*/ 1625 w 2460"/>
                <a:gd name="T3" fmla="*/ 2481 h 3360"/>
                <a:gd name="T4" fmla="*/ 1623 w 2460"/>
                <a:gd name="T5" fmla="*/ 2977 h 3360"/>
                <a:gd name="T6" fmla="*/ 1631 w 2460"/>
                <a:gd name="T7" fmla="*/ 2998 h 3360"/>
                <a:gd name="T8" fmla="*/ 1650 w 2460"/>
                <a:gd name="T9" fmla="*/ 3006 h 3360"/>
                <a:gd name="T10" fmla="*/ 1671 w 2460"/>
                <a:gd name="T11" fmla="*/ 2997 h 3360"/>
                <a:gd name="T12" fmla="*/ 2141 w 2460"/>
                <a:gd name="T13" fmla="*/ 2503 h 3360"/>
                <a:gd name="T14" fmla="*/ 2140 w 2460"/>
                <a:gd name="T15" fmla="*/ 2481 h 3360"/>
                <a:gd name="T16" fmla="*/ 2126 w 2460"/>
                <a:gd name="T17" fmla="*/ 2467 h 3360"/>
                <a:gd name="T18" fmla="*/ 1650 w 2460"/>
                <a:gd name="T19" fmla="*/ 2465 h 3360"/>
                <a:gd name="T20" fmla="*/ 341 w 2460"/>
                <a:gd name="T21" fmla="*/ 283 h 3360"/>
                <a:gd name="T22" fmla="*/ 304 w 2460"/>
                <a:gd name="T23" fmla="*/ 304 h 3360"/>
                <a:gd name="T24" fmla="*/ 283 w 2460"/>
                <a:gd name="T25" fmla="*/ 342 h 3360"/>
                <a:gd name="T26" fmla="*/ 280 w 2460"/>
                <a:gd name="T27" fmla="*/ 2997 h 3360"/>
                <a:gd name="T28" fmla="*/ 291 w 2460"/>
                <a:gd name="T29" fmla="*/ 3038 h 3360"/>
                <a:gd name="T30" fmla="*/ 322 w 2460"/>
                <a:gd name="T31" fmla="*/ 3069 h 3360"/>
                <a:gd name="T32" fmla="*/ 364 w 2460"/>
                <a:gd name="T33" fmla="*/ 3080 h 3360"/>
                <a:gd name="T34" fmla="*/ 1281 w 2460"/>
                <a:gd name="T35" fmla="*/ 3077 h 3360"/>
                <a:gd name="T36" fmla="*/ 1319 w 2460"/>
                <a:gd name="T37" fmla="*/ 3056 h 3360"/>
                <a:gd name="T38" fmla="*/ 1340 w 2460"/>
                <a:gd name="T39" fmla="*/ 3019 h 3360"/>
                <a:gd name="T40" fmla="*/ 1343 w 2460"/>
                <a:gd name="T41" fmla="*/ 2269 h 3360"/>
                <a:gd name="T42" fmla="*/ 1354 w 2460"/>
                <a:gd name="T43" fmla="*/ 2227 h 3360"/>
                <a:gd name="T44" fmla="*/ 1385 w 2460"/>
                <a:gd name="T45" fmla="*/ 2196 h 3360"/>
                <a:gd name="T46" fmla="*/ 1426 w 2460"/>
                <a:gd name="T47" fmla="*/ 2185 h 3360"/>
                <a:gd name="T48" fmla="*/ 2118 w 2460"/>
                <a:gd name="T49" fmla="*/ 2182 h 3360"/>
                <a:gd name="T50" fmla="*/ 2156 w 2460"/>
                <a:gd name="T51" fmla="*/ 2161 h 3360"/>
                <a:gd name="T52" fmla="*/ 2177 w 2460"/>
                <a:gd name="T53" fmla="*/ 2123 h 3360"/>
                <a:gd name="T54" fmla="*/ 2176 w 2460"/>
                <a:gd name="T55" fmla="*/ 366 h 3360"/>
                <a:gd name="T56" fmla="*/ 2164 w 2460"/>
                <a:gd name="T57" fmla="*/ 324 h 3360"/>
                <a:gd name="T58" fmla="*/ 2134 w 2460"/>
                <a:gd name="T59" fmla="*/ 293 h 3360"/>
                <a:gd name="T60" fmla="*/ 2091 w 2460"/>
                <a:gd name="T61" fmla="*/ 282 h 3360"/>
                <a:gd name="T62" fmla="*/ 168 w 2460"/>
                <a:gd name="T63" fmla="*/ 0 h 3360"/>
                <a:gd name="T64" fmla="*/ 2317 w 2460"/>
                <a:gd name="T65" fmla="*/ 5 h 3360"/>
                <a:gd name="T66" fmla="*/ 2371 w 2460"/>
                <a:gd name="T67" fmla="*/ 25 h 3360"/>
                <a:gd name="T68" fmla="*/ 2415 w 2460"/>
                <a:gd name="T69" fmla="*/ 62 h 3360"/>
                <a:gd name="T70" fmla="*/ 2445 w 2460"/>
                <a:gd name="T71" fmla="*/ 112 h 3360"/>
                <a:gd name="T72" fmla="*/ 2455 w 2460"/>
                <a:gd name="T73" fmla="*/ 170 h 3360"/>
                <a:gd name="T74" fmla="*/ 2458 w 2460"/>
                <a:gd name="T75" fmla="*/ 2484 h 3360"/>
                <a:gd name="T76" fmla="*/ 2437 w 2460"/>
                <a:gd name="T77" fmla="*/ 2567 h 3360"/>
                <a:gd name="T78" fmla="*/ 2395 w 2460"/>
                <a:gd name="T79" fmla="*/ 2641 h 3360"/>
                <a:gd name="T80" fmla="*/ 1809 w 2460"/>
                <a:gd name="T81" fmla="*/ 3256 h 3360"/>
                <a:gd name="T82" fmla="*/ 1750 w 2460"/>
                <a:gd name="T83" fmla="*/ 3306 h 3360"/>
                <a:gd name="T84" fmla="*/ 1681 w 2460"/>
                <a:gd name="T85" fmla="*/ 3340 h 3360"/>
                <a:gd name="T86" fmla="*/ 1606 w 2460"/>
                <a:gd name="T87" fmla="*/ 3358 h 3360"/>
                <a:gd name="T88" fmla="*/ 168 w 2460"/>
                <a:gd name="T89" fmla="*/ 3360 h 3360"/>
                <a:gd name="T90" fmla="*/ 109 w 2460"/>
                <a:gd name="T91" fmla="*/ 3350 h 3360"/>
                <a:gd name="T92" fmla="*/ 60 w 2460"/>
                <a:gd name="T93" fmla="*/ 3320 h 3360"/>
                <a:gd name="T94" fmla="*/ 22 w 2460"/>
                <a:gd name="T95" fmla="*/ 3277 h 3360"/>
                <a:gd name="T96" fmla="*/ 3 w 2460"/>
                <a:gd name="T97" fmla="*/ 3223 h 3360"/>
                <a:gd name="T98" fmla="*/ 0 w 2460"/>
                <a:gd name="T99" fmla="*/ 168 h 3360"/>
                <a:gd name="T100" fmla="*/ 10 w 2460"/>
                <a:gd name="T101" fmla="*/ 109 h 3360"/>
                <a:gd name="T102" fmla="*/ 40 w 2460"/>
                <a:gd name="T103" fmla="*/ 60 h 3360"/>
                <a:gd name="T104" fmla="*/ 84 w 2460"/>
                <a:gd name="T105" fmla="*/ 22 h 3360"/>
                <a:gd name="T106" fmla="*/ 137 w 2460"/>
                <a:gd name="T107" fmla="*/ 3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0" h="3360">
                  <a:moveTo>
                    <a:pt x="1650" y="2465"/>
                  </a:moveTo>
                  <a:lnTo>
                    <a:pt x="1639" y="2467"/>
                  </a:lnTo>
                  <a:lnTo>
                    <a:pt x="1631" y="2473"/>
                  </a:lnTo>
                  <a:lnTo>
                    <a:pt x="1625" y="2481"/>
                  </a:lnTo>
                  <a:lnTo>
                    <a:pt x="1623" y="2493"/>
                  </a:lnTo>
                  <a:lnTo>
                    <a:pt x="1623" y="2977"/>
                  </a:lnTo>
                  <a:lnTo>
                    <a:pt x="1625" y="2988"/>
                  </a:lnTo>
                  <a:lnTo>
                    <a:pt x="1631" y="2998"/>
                  </a:lnTo>
                  <a:lnTo>
                    <a:pt x="1640" y="3004"/>
                  </a:lnTo>
                  <a:lnTo>
                    <a:pt x="1650" y="3006"/>
                  </a:lnTo>
                  <a:lnTo>
                    <a:pt x="1662" y="3004"/>
                  </a:lnTo>
                  <a:lnTo>
                    <a:pt x="1671" y="2997"/>
                  </a:lnTo>
                  <a:lnTo>
                    <a:pt x="2135" y="2512"/>
                  </a:lnTo>
                  <a:lnTo>
                    <a:pt x="2141" y="2503"/>
                  </a:lnTo>
                  <a:lnTo>
                    <a:pt x="2143" y="2491"/>
                  </a:lnTo>
                  <a:lnTo>
                    <a:pt x="2140" y="2481"/>
                  </a:lnTo>
                  <a:lnTo>
                    <a:pt x="2135" y="2473"/>
                  </a:lnTo>
                  <a:lnTo>
                    <a:pt x="2126" y="2467"/>
                  </a:lnTo>
                  <a:lnTo>
                    <a:pt x="2115" y="2465"/>
                  </a:lnTo>
                  <a:lnTo>
                    <a:pt x="1650" y="2465"/>
                  </a:lnTo>
                  <a:close/>
                  <a:moveTo>
                    <a:pt x="364" y="280"/>
                  </a:moveTo>
                  <a:lnTo>
                    <a:pt x="341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2997"/>
                  </a:lnTo>
                  <a:lnTo>
                    <a:pt x="283" y="3019"/>
                  </a:lnTo>
                  <a:lnTo>
                    <a:pt x="291" y="3038"/>
                  </a:lnTo>
                  <a:lnTo>
                    <a:pt x="304" y="3056"/>
                  </a:lnTo>
                  <a:lnTo>
                    <a:pt x="322" y="3069"/>
                  </a:lnTo>
                  <a:lnTo>
                    <a:pt x="341" y="3077"/>
                  </a:lnTo>
                  <a:lnTo>
                    <a:pt x="364" y="3080"/>
                  </a:lnTo>
                  <a:lnTo>
                    <a:pt x="1260" y="3080"/>
                  </a:lnTo>
                  <a:lnTo>
                    <a:pt x="1281" y="3077"/>
                  </a:lnTo>
                  <a:lnTo>
                    <a:pt x="1301" y="3069"/>
                  </a:lnTo>
                  <a:lnTo>
                    <a:pt x="1319" y="3056"/>
                  </a:lnTo>
                  <a:lnTo>
                    <a:pt x="1332" y="3038"/>
                  </a:lnTo>
                  <a:lnTo>
                    <a:pt x="1340" y="3019"/>
                  </a:lnTo>
                  <a:lnTo>
                    <a:pt x="1343" y="2997"/>
                  </a:lnTo>
                  <a:lnTo>
                    <a:pt x="1343" y="2269"/>
                  </a:lnTo>
                  <a:lnTo>
                    <a:pt x="1346" y="2246"/>
                  </a:lnTo>
                  <a:lnTo>
                    <a:pt x="1354" y="2227"/>
                  </a:lnTo>
                  <a:lnTo>
                    <a:pt x="1367" y="2209"/>
                  </a:lnTo>
                  <a:lnTo>
                    <a:pt x="1385" y="2196"/>
                  </a:lnTo>
                  <a:lnTo>
                    <a:pt x="1404" y="2188"/>
                  </a:lnTo>
                  <a:lnTo>
                    <a:pt x="1426" y="2185"/>
                  </a:lnTo>
                  <a:lnTo>
                    <a:pt x="2095" y="2185"/>
                  </a:lnTo>
                  <a:lnTo>
                    <a:pt x="2118" y="2182"/>
                  </a:lnTo>
                  <a:lnTo>
                    <a:pt x="2138" y="2174"/>
                  </a:lnTo>
                  <a:lnTo>
                    <a:pt x="2156" y="2161"/>
                  </a:lnTo>
                  <a:lnTo>
                    <a:pt x="2169" y="2143"/>
                  </a:lnTo>
                  <a:lnTo>
                    <a:pt x="2177" y="2123"/>
                  </a:lnTo>
                  <a:lnTo>
                    <a:pt x="2180" y="2101"/>
                  </a:lnTo>
                  <a:lnTo>
                    <a:pt x="2176" y="366"/>
                  </a:lnTo>
                  <a:lnTo>
                    <a:pt x="2173" y="343"/>
                  </a:lnTo>
                  <a:lnTo>
                    <a:pt x="2164" y="324"/>
                  </a:lnTo>
                  <a:lnTo>
                    <a:pt x="2151" y="306"/>
                  </a:lnTo>
                  <a:lnTo>
                    <a:pt x="2134" y="293"/>
                  </a:lnTo>
                  <a:lnTo>
                    <a:pt x="2114" y="285"/>
                  </a:lnTo>
                  <a:lnTo>
                    <a:pt x="2091" y="282"/>
                  </a:lnTo>
                  <a:lnTo>
                    <a:pt x="364" y="280"/>
                  </a:lnTo>
                  <a:close/>
                  <a:moveTo>
                    <a:pt x="168" y="0"/>
                  </a:moveTo>
                  <a:lnTo>
                    <a:pt x="2287" y="3"/>
                  </a:lnTo>
                  <a:lnTo>
                    <a:pt x="2317" y="5"/>
                  </a:lnTo>
                  <a:lnTo>
                    <a:pt x="2346" y="13"/>
                  </a:lnTo>
                  <a:lnTo>
                    <a:pt x="2371" y="25"/>
                  </a:lnTo>
                  <a:lnTo>
                    <a:pt x="2395" y="42"/>
                  </a:lnTo>
                  <a:lnTo>
                    <a:pt x="2415" y="62"/>
                  </a:lnTo>
                  <a:lnTo>
                    <a:pt x="2431" y="86"/>
                  </a:lnTo>
                  <a:lnTo>
                    <a:pt x="2445" y="112"/>
                  </a:lnTo>
                  <a:lnTo>
                    <a:pt x="2452" y="139"/>
                  </a:lnTo>
                  <a:lnTo>
                    <a:pt x="2455" y="170"/>
                  </a:lnTo>
                  <a:lnTo>
                    <a:pt x="2460" y="2442"/>
                  </a:lnTo>
                  <a:lnTo>
                    <a:pt x="2458" y="2484"/>
                  </a:lnTo>
                  <a:lnTo>
                    <a:pt x="2450" y="2526"/>
                  </a:lnTo>
                  <a:lnTo>
                    <a:pt x="2437" y="2567"/>
                  </a:lnTo>
                  <a:lnTo>
                    <a:pt x="2418" y="2606"/>
                  </a:lnTo>
                  <a:lnTo>
                    <a:pt x="2395" y="2641"/>
                  </a:lnTo>
                  <a:lnTo>
                    <a:pt x="2367" y="2675"/>
                  </a:lnTo>
                  <a:lnTo>
                    <a:pt x="1809" y="3256"/>
                  </a:lnTo>
                  <a:lnTo>
                    <a:pt x="1781" y="3283"/>
                  </a:lnTo>
                  <a:lnTo>
                    <a:pt x="1750" y="3306"/>
                  </a:lnTo>
                  <a:lnTo>
                    <a:pt x="1717" y="3325"/>
                  </a:lnTo>
                  <a:lnTo>
                    <a:pt x="1681" y="3340"/>
                  </a:lnTo>
                  <a:lnTo>
                    <a:pt x="1644" y="3351"/>
                  </a:lnTo>
                  <a:lnTo>
                    <a:pt x="1606" y="3358"/>
                  </a:lnTo>
                  <a:lnTo>
                    <a:pt x="1567" y="3360"/>
                  </a:lnTo>
                  <a:lnTo>
                    <a:pt x="168" y="3360"/>
                  </a:lnTo>
                  <a:lnTo>
                    <a:pt x="137" y="3357"/>
                  </a:lnTo>
                  <a:lnTo>
                    <a:pt x="109" y="3350"/>
                  </a:lnTo>
                  <a:lnTo>
                    <a:pt x="84" y="3337"/>
                  </a:lnTo>
                  <a:lnTo>
                    <a:pt x="60" y="3320"/>
                  </a:lnTo>
                  <a:lnTo>
                    <a:pt x="40" y="3300"/>
                  </a:lnTo>
                  <a:lnTo>
                    <a:pt x="22" y="3277"/>
                  </a:lnTo>
                  <a:lnTo>
                    <a:pt x="10" y="3251"/>
                  </a:lnTo>
                  <a:lnTo>
                    <a:pt x="3" y="3223"/>
                  </a:lnTo>
                  <a:lnTo>
                    <a:pt x="0" y="3192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2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4" y="22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43">
              <a:extLst>
                <a:ext uri="{FF2B5EF4-FFF2-40B4-BE49-F238E27FC236}">
                  <a16:creationId xmlns:a16="http://schemas.microsoft.com/office/drawing/2014/main" id="{F26B0E74-CBBC-4226-8CD2-3441DF60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7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1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4 h 280"/>
                <a:gd name="T16" fmla="*/ 1454 w 1454"/>
                <a:gd name="T17" fmla="*/ 196 h 280"/>
                <a:gd name="T18" fmla="*/ 1452 w 1454"/>
                <a:gd name="T19" fmla="*/ 218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8 h 280"/>
                <a:gd name="T42" fmla="*/ 0 w 1454"/>
                <a:gd name="T43" fmla="*/ 196 h 280"/>
                <a:gd name="T44" fmla="*/ 0 w 1454"/>
                <a:gd name="T45" fmla="*/ 84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1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144">
              <a:extLst>
                <a:ext uri="{FF2B5EF4-FFF2-40B4-BE49-F238E27FC236}">
                  <a16:creationId xmlns:a16="http://schemas.microsoft.com/office/drawing/2014/main" id="{B4EB22C5-4874-48D1-B133-ED96BC9B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239"/>
              <a:ext cx="208" cy="40"/>
            </a:xfrm>
            <a:custGeom>
              <a:avLst/>
              <a:gdLst>
                <a:gd name="T0" fmla="*/ 84 w 1454"/>
                <a:gd name="T1" fmla="*/ 0 h 279"/>
                <a:gd name="T2" fmla="*/ 1370 w 1454"/>
                <a:gd name="T3" fmla="*/ 0 h 279"/>
                <a:gd name="T4" fmla="*/ 1393 w 1454"/>
                <a:gd name="T5" fmla="*/ 3 h 279"/>
                <a:gd name="T6" fmla="*/ 1413 w 1454"/>
                <a:gd name="T7" fmla="*/ 11 h 279"/>
                <a:gd name="T8" fmla="*/ 1430 w 1454"/>
                <a:gd name="T9" fmla="*/ 24 h 279"/>
                <a:gd name="T10" fmla="*/ 1443 w 1454"/>
                <a:gd name="T11" fmla="*/ 41 h 279"/>
                <a:gd name="T12" fmla="*/ 1452 w 1454"/>
                <a:gd name="T13" fmla="*/ 61 h 279"/>
                <a:gd name="T14" fmla="*/ 1454 w 1454"/>
                <a:gd name="T15" fmla="*/ 84 h 279"/>
                <a:gd name="T16" fmla="*/ 1454 w 1454"/>
                <a:gd name="T17" fmla="*/ 196 h 279"/>
                <a:gd name="T18" fmla="*/ 1452 w 1454"/>
                <a:gd name="T19" fmla="*/ 218 h 279"/>
                <a:gd name="T20" fmla="*/ 1443 w 1454"/>
                <a:gd name="T21" fmla="*/ 238 h 279"/>
                <a:gd name="T22" fmla="*/ 1430 w 1454"/>
                <a:gd name="T23" fmla="*/ 255 h 279"/>
                <a:gd name="T24" fmla="*/ 1413 w 1454"/>
                <a:gd name="T25" fmla="*/ 268 h 279"/>
                <a:gd name="T26" fmla="*/ 1393 w 1454"/>
                <a:gd name="T27" fmla="*/ 277 h 279"/>
                <a:gd name="T28" fmla="*/ 1370 w 1454"/>
                <a:gd name="T29" fmla="*/ 279 h 279"/>
                <a:gd name="T30" fmla="*/ 84 w 1454"/>
                <a:gd name="T31" fmla="*/ 279 h 279"/>
                <a:gd name="T32" fmla="*/ 61 w 1454"/>
                <a:gd name="T33" fmla="*/ 277 h 279"/>
                <a:gd name="T34" fmla="*/ 41 w 1454"/>
                <a:gd name="T35" fmla="*/ 268 h 279"/>
                <a:gd name="T36" fmla="*/ 24 w 1454"/>
                <a:gd name="T37" fmla="*/ 255 h 279"/>
                <a:gd name="T38" fmla="*/ 11 w 1454"/>
                <a:gd name="T39" fmla="*/ 238 h 279"/>
                <a:gd name="T40" fmla="*/ 2 w 1454"/>
                <a:gd name="T41" fmla="*/ 218 h 279"/>
                <a:gd name="T42" fmla="*/ 0 w 1454"/>
                <a:gd name="T43" fmla="*/ 196 h 279"/>
                <a:gd name="T44" fmla="*/ 0 w 1454"/>
                <a:gd name="T45" fmla="*/ 84 h 279"/>
                <a:gd name="T46" fmla="*/ 2 w 1454"/>
                <a:gd name="T47" fmla="*/ 61 h 279"/>
                <a:gd name="T48" fmla="*/ 11 w 1454"/>
                <a:gd name="T49" fmla="*/ 41 h 279"/>
                <a:gd name="T50" fmla="*/ 24 w 1454"/>
                <a:gd name="T51" fmla="*/ 24 h 279"/>
                <a:gd name="T52" fmla="*/ 41 w 1454"/>
                <a:gd name="T53" fmla="*/ 11 h 279"/>
                <a:gd name="T54" fmla="*/ 61 w 1454"/>
                <a:gd name="T55" fmla="*/ 3 h 279"/>
                <a:gd name="T56" fmla="*/ 84 w 1454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79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1"/>
                  </a:lnTo>
                  <a:lnTo>
                    <a:pt x="1452" y="61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5"/>
                  </a:lnTo>
                  <a:lnTo>
                    <a:pt x="1413" y="268"/>
                  </a:lnTo>
                  <a:lnTo>
                    <a:pt x="1393" y="277"/>
                  </a:lnTo>
                  <a:lnTo>
                    <a:pt x="1370" y="279"/>
                  </a:lnTo>
                  <a:lnTo>
                    <a:pt x="84" y="279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45">
              <a:extLst>
                <a:ext uri="{FF2B5EF4-FFF2-40B4-BE49-F238E27FC236}">
                  <a16:creationId xmlns:a16="http://schemas.microsoft.com/office/drawing/2014/main" id="{F15FE8F5-A13A-4902-937C-64A82E14D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11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2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5 h 280"/>
                <a:gd name="T16" fmla="*/ 1454 w 1454"/>
                <a:gd name="T17" fmla="*/ 197 h 280"/>
                <a:gd name="T18" fmla="*/ 1452 w 1454"/>
                <a:gd name="T19" fmla="*/ 219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9 h 280"/>
                <a:gd name="T42" fmla="*/ 0 w 1454"/>
                <a:gd name="T43" fmla="*/ 197 h 280"/>
                <a:gd name="T44" fmla="*/ 0 w 1454"/>
                <a:gd name="T45" fmla="*/ 85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2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2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5"/>
                  </a:lnTo>
                  <a:lnTo>
                    <a:pt x="1454" y="197"/>
                  </a:lnTo>
                  <a:lnTo>
                    <a:pt x="1452" y="219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9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46">
              <a:extLst>
                <a:ext uri="{FF2B5EF4-FFF2-40B4-BE49-F238E27FC236}">
                  <a16:creationId xmlns:a16="http://schemas.microsoft.com/office/drawing/2014/main" id="{A32213F9-1CC4-4FEA-B975-9DFE6D2C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83"/>
              <a:ext cx="88" cy="40"/>
            </a:xfrm>
            <a:custGeom>
              <a:avLst/>
              <a:gdLst>
                <a:gd name="T0" fmla="*/ 84 w 615"/>
                <a:gd name="T1" fmla="*/ 0 h 280"/>
                <a:gd name="T2" fmla="*/ 532 w 615"/>
                <a:gd name="T3" fmla="*/ 0 h 280"/>
                <a:gd name="T4" fmla="*/ 554 w 615"/>
                <a:gd name="T5" fmla="*/ 3 h 280"/>
                <a:gd name="T6" fmla="*/ 573 w 615"/>
                <a:gd name="T7" fmla="*/ 11 h 280"/>
                <a:gd name="T8" fmla="*/ 591 w 615"/>
                <a:gd name="T9" fmla="*/ 24 h 280"/>
                <a:gd name="T10" fmla="*/ 604 w 615"/>
                <a:gd name="T11" fmla="*/ 42 h 280"/>
                <a:gd name="T12" fmla="*/ 612 w 615"/>
                <a:gd name="T13" fmla="*/ 61 h 280"/>
                <a:gd name="T14" fmla="*/ 615 w 615"/>
                <a:gd name="T15" fmla="*/ 84 h 280"/>
                <a:gd name="T16" fmla="*/ 615 w 615"/>
                <a:gd name="T17" fmla="*/ 196 h 280"/>
                <a:gd name="T18" fmla="*/ 612 w 615"/>
                <a:gd name="T19" fmla="*/ 218 h 280"/>
                <a:gd name="T20" fmla="*/ 604 w 615"/>
                <a:gd name="T21" fmla="*/ 238 h 280"/>
                <a:gd name="T22" fmla="*/ 591 w 615"/>
                <a:gd name="T23" fmla="*/ 256 h 280"/>
                <a:gd name="T24" fmla="*/ 573 w 615"/>
                <a:gd name="T25" fmla="*/ 268 h 280"/>
                <a:gd name="T26" fmla="*/ 554 w 615"/>
                <a:gd name="T27" fmla="*/ 277 h 280"/>
                <a:gd name="T28" fmla="*/ 532 w 615"/>
                <a:gd name="T29" fmla="*/ 280 h 280"/>
                <a:gd name="T30" fmla="*/ 84 w 615"/>
                <a:gd name="T31" fmla="*/ 280 h 280"/>
                <a:gd name="T32" fmla="*/ 61 w 615"/>
                <a:gd name="T33" fmla="*/ 277 h 280"/>
                <a:gd name="T34" fmla="*/ 41 w 615"/>
                <a:gd name="T35" fmla="*/ 268 h 280"/>
                <a:gd name="T36" fmla="*/ 24 w 615"/>
                <a:gd name="T37" fmla="*/ 256 h 280"/>
                <a:gd name="T38" fmla="*/ 11 w 615"/>
                <a:gd name="T39" fmla="*/ 238 h 280"/>
                <a:gd name="T40" fmla="*/ 2 w 615"/>
                <a:gd name="T41" fmla="*/ 218 h 280"/>
                <a:gd name="T42" fmla="*/ 0 w 615"/>
                <a:gd name="T43" fmla="*/ 196 h 280"/>
                <a:gd name="T44" fmla="*/ 0 w 615"/>
                <a:gd name="T45" fmla="*/ 84 h 280"/>
                <a:gd name="T46" fmla="*/ 2 w 615"/>
                <a:gd name="T47" fmla="*/ 61 h 280"/>
                <a:gd name="T48" fmla="*/ 11 w 615"/>
                <a:gd name="T49" fmla="*/ 42 h 280"/>
                <a:gd name="T50" fmla="*/ 24 w 615"/>
                <a:gd name="T51" fmla="*/ 24 h 280"/>
                <a:gd name="T52" fmla="*/ 41 w 615"/>
                <a:gd name="T53" fmla="*/ 11 h 280"/>
                <a:gd name="T54" fmla="*/ 61 w 615"/>
                <a:gd name="T55" fmla="*/ 3 h 280"/>
                <a:gd name="T56" fmla="*/ 84 w 615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5" h="280">
                  <a:moveTo>
                    <a:pt x="84" y="0"/>
                  </a:moveTo>
                  <a:lnTo>
                    <a:pt x="532" y="0"/>
                  </a:lnTo>
                  <a:lnTo>
                    <a:pt x="554" y="3"/>
                  </a:lnTo>
                  <a:lnTo>
                    <a:pt x="573" y="11"/>
                  </a:lnTo>
                  <a:lnTo>
                    <a:pt x="591" y="24"/>
                  </a:lnTo>
                  <a:lnTo>
                    <a:pt x="604" y="42"/>
                  </a:lnTo>
                  <a:lnTo>
                    <a:pt x="612" y="61"/>
                  </a:lnTo>
                  <a:lnTo>
                    <a:pt x="615" y="84"/>
                  </a:lnTo>
                  <a:lnTo>
                    <a:pt x="615" y="196"/>
                  </a:lnTo>
                  <a:lnTo>
                    <a:pt x="612" y="218"/>
                  </a:lnTo>
                  <a:lnTo>
                    <a:pt x="604" y="238"/>
                  </a:lnTo>
                  <a:lnTo>
                    <a:pt x="591" y="256"/>
                  </a:lnTo>
                  <a:lnTo>
                    <a:pt x="573" y="268"/>
                  </a:lnTo>
                  <a:lnTo>
                    <a:pt x="554" y="277"/>
                  </a:lnTo>
                  <a:lnTo>
                    <a:pt x="532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3303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2" grpId="0" autoUpdateAnimBg="0"/>
      <p:bldP spid="76" grpId="0"/>
      <p:bldP spid="38" grpId="0"/>
      <p:bldP spid="93" grpId="0"/>
      <p:bldP spid="9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959" y="393686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Apoyamos entidades y programas del ecosistema de competitividad regional que contribuyen a un mejor entorno para el desarrollo empresarial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638B249-55EE-4E2B-807C-83E5E0CE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5" y="2316208"/>
            <a:ext cx="4792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y/o proyecto orientado a potencializar competencias en inglés de los estudiantes y docentes, acogidos por la administración pública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C79FCC1-6F57-446A-9664-5634B6B6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5" y="1988896"/>
            <a:ext cx="206785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Bilingüismo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CCB96D9-EB51-4021-AC27-5D0D1571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73" y="2322044"/>
            <a:ext cx="6500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Laboratorios virtuales de Innovación 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Foros virtuales de Bilingüismo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Reuniones de la Mesa de Bilingüismo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519BB37-7856-4BA0-80EB-B15F0B00D211}"/>
              </a:ext>
            </a:extLst>
          </p:cNvPr>
          <p:cNvCxnSpPr>
            <a:cxnSpLocks/>
          </p:cNvCxnSpPr>
          <p:nvPr/>
        </p:nvCxnSpPr>
        <p:spPr>
          <a:xfrm flipV="1">
            <a:off x="5547169" y="2404813"/>
            <a:ext cx="1" cy="1237143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ject 4">
            <a:extLst>
              <a:ext uri="{FF2B5EF4-FFF2-40B4-BE49-F238E27FC236}">
                <a16:creationId xmlns:a16="http://schemas.microsoft.com/office/drawing/2014/main" id="{BA7AD9F2-2E34-49B9-9D52-483E048A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63" y="4100171"/>
            <a:ext cx="34829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Innovación educativa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68DC5CB-6E20-481C-86A0-4233DBDA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02" y="4460549"/>
            <a:ext cx="4581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incorporación nuevas prácticas pedagógicas de creatividad e innovación en sus instituciones educativas.</a:t>
            </a:r>
            <a:endParaRPr lang="es-CO" altLang="es-CO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4AED30C-F01E-470D-AB97-5F76894D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74" y="4351554"/>
            <a:ext cx="61761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Sesiones de laboratorios de innovación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Sesiones de mentalidad y oportunidades para crecer en el Valle de Cauca</a:t>
            </a:r>
            <a:endParaRPr lang="es-CO" altLang="es-CO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1300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participantes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78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Profesores participantes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F1B4D95-9256-4F3D-9476-12F3E9BAF33F}"/>
              </a:ext>
            </a:extLst>
          </p:cNvPr>
          <p:cNvCxnSpPr>
            <a:cxnSpLocks/>
          </p:cNvCxnSpPr>
          <p:nvPr/>
        </p:nvCxnSpPr>
        <p:spPr>
          <a:xfrm flipV="1">
            <a:off x="5531069" y="4435096"/>
            <a:ext cx="16100" cy="1886229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55">
            <a:extLst>
              <a:ext uri="{FF2B5EF4-FFF2-40B4-BE49-F238E27FC236}">
                <a16:creationId xmlns:a16="http://schemas.microsoft.com/office/drawing/2014/main" id="{62BBAB2C-489E-40E4-A918-EEBB660A2A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1973" y="3676228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9" name="Freeform 157">
              <a:extLst>
                <a:ext uri="{FF2B5EF4-FFF2-40B4-BE49-F238E27FC236}">
                  <a16:creationId xmlns:a16="http://schemas.microsoft.com/office/drawing/2014/main" id="{351AB936-BEA5-433E-8E8F-01D42251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8">
              <a:extLst>
                <a:ext uri="{FF2B5EF4-FFF2-40B4-BE49-F238E27FC236}">
                  <a16:creationId xmlns:a16="http://schemas.microsoft.com/office/drawing/2014/main" id="{677B6A2C-3AB1-458E-8668-977A67507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469E002-7D4E-43B3-A7B9-5F1BF1E48ED8}"/>
              </a:ext>
            </a:extLst>
          </p:cNvPr>
          <p:cNvSpPr/>
          <p:nvPr/>
        </p:nvSpPr>
        <p:spPr>
          <a:xfrm>
            <a:off x="6021722" y="3639647"/>
            <a:ext cx="2181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1.8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2" name="Group 155">
            <a:extLst>
              <a:ext uri="{FF2B5EF4-FFF2-40B4-BE49-F238E27FC236}">
                <a16:creationId xmlns:a16="http://schemas.microsoft.com/office/drawing/2014/main" id="{C9579A26-5F5D-4B0F-B02E-8F47E181E3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1973" y="6361926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D1914EF2-2FE9-4246-AE4B-3DE0FA8D5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58">
              <a:extLst>
                <a:ext uri="{FF2B5EF4-FFF2-40B4-BE49-F238E27FC236}">
                  <a16:creationId xmlns:a16="http://schemas.microsoft.com/office/drawing/2014/main" id="{A8DDF298-94F6-4244-860A-5A903737E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CE69C2-D0CC-4596-83D9-5D70E8D1BC80}"/>
              </a:ext>
            </a:extLst>
          </p:cNvPr>
          <p:cNvSpPr/>
          <p:nvPr/>
        </p:nvSpPr>
        <p:spPr>
          <a:xfrm>
            <a:off x="6021722" y="6325345"/>
            <a:ext cx="2311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$8.9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0B16F25-D1FB-459D-A5ED-52B4554A1EAD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6054277-51E4-44CA-A759-EA2F436D5C3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ECAC691-30EE-487F-819F-C5270900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667" b="1" dirty="0">
                <a:solidFill>
                  <a:srgbClr val="FFFFFF"/>
                </a:solidFill>
                <a:latin typeface="AmpleSoft-Bold" panose="02000000000000000000" pitchFamily="50" charset="0"/>
              </a:rPr>
              <a:t>4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-Bold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1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" grpId="0" autoUpdateAnimBg="0"/>
      <p:bldP spid="8" grpId="0"/>
      <p:bldP spid="9" grpId="0" autoUpdateAnimBg="0"/>
      <p:bldP spid="13" grpId="0"/>
      <p:bldP spid="16" grpId="0" autoUpdateAnimBg="0"/>
      <p:bldP spid="1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6DD167A8-7C20-4CF5-8CE1-B1F334941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301" y="3161260"/>
            <a:ext cx="50023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_tradnl" sz="12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menos </a:t>
            </a: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80%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satisfacción con los servicios de cámara coordinadora</a:t>
            </a:r>
            <a:endParaRPr lang="es-CO" altLang="es-CO" sz="12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1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de la CCC transferidos 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ES" altLang="es-CO" sz="1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comités con presidentes al año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ES" altLang="es-CO" sz="1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capacitaciones claves para la gestión cameral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5FADD35-E10C-4716-B7A1-3DE2A1A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372" y="3302803"/>
            <a:ext cx="2511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Cámara coordinadora</a:t>
            </a:r>
          </a:p>
        </p:txBody>
      </p:sp>
      <p:grpSp>
        <p:nvGrpSpPr>
          <p:cNvPr id="8" name="Group 155">
            <a:extLst>
              <a:ext uri="{FF2B5EF4-FFF2-40B4-BE49-F238E27FC236}">
                <a16:creationId xmlns:a16="http://schemas.microsoft.com/office/drawing/2014/main" id="{4CD8625A-4354-43CE-8B34-EACC9FE8C2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29709" y="433396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9" name="Freeform 157">
              <a:extLst>
                <a:ext uri="{FF2B5EF4-FFF2-40B4-BE49-F238E27FC236}">
                  <a16:creationId xmlns:a16="http://schemas.microsoft.com/office/drawing/2014/main" id="{84947B2D-0E17-49FF-A0EC-A48FC1C8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58">
              <a:extLst>
                <a:ext uri="{FF2B5EF4-FFF2-40B4-BE49-F238E27FC236}">
                  <a16:creationId xmlns:a16="http://schemas.microsoft.com/office/drawing/2014/main" id="{980B79FF-DABC-435E-B15A-376D7C1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14A9CD-2CB8-444E-95BC-59B861E90307}"/>
              </a:ext>
            </a:extLst>
          </p:cNvPr>
          <p:cNvSpPr/>
          <p:nvPr/>
        </p:nvSpPr>
        <p:spPr>
          <a:xfrm>
            <a:off x="4414118" y="4351220"/>
            <a:ext cx="1965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8.6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071F6C6-CD2F-4766-9BD8-ABF460D7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959" y="393686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Apoyamos entidades y programas del ecosistema de competitividad regional que contribuyen a un mejor entorno para el desarrollo empresarial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E86E200F-3426-4B01-85AC-6C60756E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19" y="5415773"/>
            <a:ext cx="2389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Aporte a entidades</a:t>
            </a:r>
          </a:p>
        </p:txBody>
      </p:sp>
      <p:pic>
        <p:nvPicPr>
          <p:cNvPr id="17" name="Picture 1" descr="dc0475a49582c7c8ff5a046653f4b0fc.jpg">
            <a:extLst>
              <a:ext uri="{FF2B5EF4-FFF2-40B4-BE49-F238E27FC236}">
                <a16:creationId xmlns:a16="http://schemas.microsoft.com/office/drawing/2014/main" id="{1E46A02D-33A8-468F-84BD-04F76B36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24690" r="21043" b="29383"/>
          <a:stretch/>
        </p:blipFill>
        <p:spPr>
          <a:xfrm>
            <a:off x="9555488" y="5564244"/>
            <a:ext cx="979990" cy="505020"/>
          </a:xfrm>
          <a:prstGeom prst="rect">
            <a:avLst/>
          </a:prstGeom>
        </p:spPr>
      </p:pic>
      <p:pic>
        <p:nvPicPr>
          <p:cNvPr id="18" name="Picture 16" descr="gIehr_Pq.jpg">
            <a:extLst>
              <a:ext uri="{FF2B5EF4-FFF2-40B4-BE49-F238E27FC236}">
                <a16:creationId xmlns:a16="http://schemas.microsoft.com/office/drawing/2014/main" id="{81CCCC35-6B08-4609-A2A8-AA5FD1C8D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6254" r="10206" b="16214"/>
          <a:stretch/>
        </p:blipFill>
        <p:spPr>
          <a:xfrm>
            <a:off x="8731021" y="5529249"/>
            <a:ext cx="701972" cy="616373"/>
          </a:xfrm>
          <a:prstGeom prst="rect">
            <a:avLst/>
          </a:prstGeom>
        </p:spPr>
      </p:pic>
      <p:pic>
        <p:nvPicPr>
          <p:cNvPr id="20" name="Picture 5" descr="download.jpeg">
            <a:extLst>
              <a:ext uri="{FF2B5EF4-FFF2-40B4-BE49-F238E27FC236}">
                <a16:creationId xmlns:a16="http://schemas.microsoft.com/office/drawing/2014/main" id="{E5970707-6635-4991-9A4E-8FB0CE21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84" y="5538283"/>
            <a:ext cx="694767" cy="56870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B865E0-E690-42D9-9766-4DBDB4B62F65}"/>
              </a:ext>
            </a:extLst>
          </p:cNvPr>
          <p:cNvSpPr/>
          <p:nvPr/>
        </p:nvSpPr>
        <p:spPr>
          <a:xfrm>
            <a:off x="4065239" y="5318278"/>
            <a:ext cx="4741949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</a:rPr>
              <a:t>Realizar el </a:t>
            </a:r>
            <a:r>
              <a:rPr lang="es-ES" sz="2133" dirty="0">
                <a:solidFill>
                  <a:schemeClr val="accent1"/>
                </a:solidFill>
                <a:latin typeface="AmpleSoft-Bold"/>
              </a:rPr>
              <a:t>100%</a:t>
            </a:r>
            <a:r>
              <a:rPr lang="es-ES" sz="1867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</a:rPr>
              <a:t>de los aportes en efectivo a entidades que mejoran la competitividad y dinamizan la economía de la región</a:t>
            </a:r>
            <a:endParaRPr lang="es-CO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346A016F-6D84-44E1-BA86-5A6B503C2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5607" y="628333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FF557B41-E759-4A61-A559-377F6919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0884ACA8-C7D3-492A-A43D-5926D1C69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7448997-8870-4AF8-BEF3-A5D6B0D48F59}"/>
              </a:ext>
            </a:extLst>
          </p:cNvPr>
          <p:cNvSpPr/>
          <p:nvPr/>
        </p:nvSpPr>
        <p:spPr>
          <a:xfrm>
            <a:off x="4395599" y="6282000"/>
            <a:ext cx="235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$167.5 MM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C53A2E0-D22C-4D97-8402-6D1518F8B556}"/>
              </a:ext>
            </a:extLst>
          </p:cNvPr>
          <p:cNvCxnSpPr>
            <a:cxnSpLocks/>
          </p:cNvCxnSpPr>
          <p:nvPr/>
        </p:nvCxnSpPr>
        <p:spPr>
          <a:xfrm>
            <a:off x="4065239" y="5074500"/>
            <a:ext cx="7000326" cy="23786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4">
            <a:extLst>
              <a:ext uri="{FF2B5EF4-FFF2-40B4-BE49-F238E27FC236}">
                <a16:creationId xmlns:a16="http://schemas.microsoft.com/office/drawing/2014/main" id="{5CE10F9A-7EBB-4F1C-834E-01B0CC3AB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46" y="1839350"/>
            <a:ext cx="3769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Articulación</a:t>
            </a:r>
            <a:r>
              <a:rPr lang="es-CO" altLang="es-CO" dirty="0">
                <a:solidFill>
                  <a:schemeClr val="accent4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público privada</a:t>
            </a:r>
          </a:p>
        </p:txBody>
      </p:sp>
      <p:grpSp>
        <p:nvGrpSpPr>
          <p:cNvPr id="36" name="Group 155">
            <a:extLst>
              <a:ext uri="{FF2B5EF4-FFF2-40B4-BE49-F238E27FC236}">
                <a16:creationId xmlns:a16="http://schemas.microsoft.com/office/drawing/2014/main" id="{EB7FF3AC-71C9-4E4C-AD26-8F3E34AC13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8103" y="264366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7" name="Freeform 157">
              <a:extLst>
                <a:ext uri="{FF2B5EF4-FFF2-40B4-BE49-F238E27FC236}">
                  <a16:creationId xmlns:a16="http://schemas.microsoft.com/office/drawing/2014/main" id="{7DAE78FF-E6B9-4316-B67F-9174949C5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58">
              <a:extLst>
                <a:ext uri="{FF2B5EF4-FFF2-40B4-BE49-F238E27FC236}">
                  <a16:creationId xmlns:a16="http://schemas.microsoft.com/office/drawing/2014/main" id="{7DBF213F-CBAD-46C1-A3F6-6AC31675E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FD86658-0943-48F8-8F1C-37508F9D8829}"/>
              </a:ext>
            </a:extLst>
          </p:cNvPr>
          <p:cNvSpPr/>
          <p:nvPr/>
        </p:nvSpPr>
        <p:spPr>
          <a:xfrm>
            <a:off x="4481392" y="2639264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$10.7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BC03105A-BFAA-4372-A8B7-98BC3AE9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301" y="1453248"/>
            <a:ext cx="4695166" cy="15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</a:t>
            </a:r>
            <a:r>
              <a:rPr lang="es-ES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encuentros del Bloque Regional Parlamentario</a:t>
            </a: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trámites revisados y mejorados para Cali, asociados al </a:t>
            </a:r>
            <a:r>
              <a:rPr lang="es-ES" altLang="es-C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</a:t>
            </a: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</a:t>
            </a:r>
            <a:r>
              <a:rPr lang="es-ES" altLang="es-CO" sz="2000" dirty="0">
                <a:solidFill>
                  <a:srgbClr val="E20A6D"/>
                </a:solidFill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reuniones de articulación con entidades externas.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5CDD05-5E4C-4923-A922-353F6720038C}"/>
              </a:ext>
            </a:extLst>
          </p:cNvPr>
          <p:cNvSpPr/>
          <p:nvPr/>
        </p:nvSpPr>
        <p:spPr>
          <a:xfrm>
            <a:off x="4105607" y="1798418"/>
            <a:ext cx="2869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Articular actores públicos y privados para facilitar la gestión empresarial.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B1A1A8-B8D0-4B28-AC2A-CCA6B61B34E9}"/>
              </a:ext>
            </a:extLst>
          </p:cNvPr>
          <p:cNvSpPr/>
          <p:nvPr/>
        </p:nvSpPr>
        <p:spPr>
          <a:xfrm>
            <a:off x="4045052" y="3350288"/>
            <a:ext cx="2930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para el fortalecimiento de las Cámaras de Comercio del Suroccidente.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4952AD5-4E83-41FE-9B82-F1D12EC6275C}"/>
              </a:ext>
            </a:extLst>
          </p:cNvPr>
          <p:cNvCxnSpPr>
            <a:cxnSpLocks/>
          </p:cNvCxnSpPr>
          <p:nvPr/>
        </p:nvCxnSpPr>
        <p:spPr>
          <a:xfrm>
            <a:off x="4105607" y="3135724"/>
            <a:ext cx="7000326" cy="23786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677F4E78-5079-4F19-A679-8F4611FA2D9E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2A045861-BD9D-4BC0-9DCE-2861A9970D52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D6F7EF6B-96E0-4188-8CBE-88FDE082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667" b="1" dirty="0">
                <a:solidFill>
                  <a:srgbClr val="FFFFFF"/>
                </a:solidFill>
                <a:latin typeface="AmpleSoft-Bold" panose="02000000000000000000" pitchFamily="50" charset="0"/>
              </a:rPr>
              <a:t>4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-Bold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5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9" grpId="0"/>
      <p:bldP spid="13" grpId="0" autoUpdateAnimBg="0"/>
      <p:bldP spid="16" grpId="0"/>
      <p:bldP spid="31" grpId="0"/>
      <p:bldP spid="4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4B40FECE-4807-4D7B-8C14-CF847ED0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754" y="2938635"/>
            <a:ext cx="1031903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dirty="0">
                <a:solidFill>
                  <a:schemeClr val="accent1"/>
                </a:solidFill>
                <a:latin typeface="AmpleSoft Regular"/>
                <a:cs typeface="AmpleSoft Regular"/>
              </a:rPr>
              <a:t>El ejercicio de ajuste al Plan de Acción tiene como propósito responder a las </a:t>
            </a:r>
            <a:r>
              <a:rPr lang="es-CO" sz="2800" b="1" dirty="0">
                <a:solidFill>
                  <a:schemeClr val="accent4"/>
                </a:solidFill>
                <a:latin typeface="AmpleSoft Regular"/>
                <a:cs typeface="AmpleSoft Regular"/>
              </a:rPr>
              <a:t>nuevas circunstancias </a:t>
            </a:r>
            <a:r>
              <a:rPr lang="es-CO" sz="2800" dirty="0">
                <a:solidFill>
                  <a:schemeClr val="accent1"/>
                </a:solidFill>
                <a:latin typeface="AmpleSoft Regular"/>
                <a:cs typeface="AmpleSoft Regular"/>
              </a:rPr>
              <a:t>derivadas de la pandemia.</a:t>
            </a:r>
          </a:p>
          <a:p>
            <a:pPr lvl="0" algn="ctr">
              <a:defRPr/>
            </a:pPr>
            <a:endParaRPr lang="es-CO" sz="2800" dirty="0">
              <a:solidFill>
                <a:schemeClr val="accent1"/>
              </a:solidFill>
              <a:latin typeface="AmpleSoft Regular"/>
              <a:cs typeface="AmpleSoft Regular"/>
            </a:endParaRPr>
          </a:p>
          <a:p>
            <a:pPr lvl="0" algn="ctr">
              <a:defRPr/>
            </a:pPr>
            <a:r>
              <a:rPr lang="es-CO" sz="2800" dirty="0">
                <a:solidFill>
                  <a:schemeClr val="accent1"/>
                </a:solidFill>
                <a:latin typeface="AmpleSoft Regular"/>
                <a:cs typeface="AmpleSoft Regular"/>
              </a:rPr>
              <a:t>En consecuencia se </a:t>
            </a:r>
            <a:r>
              <a:rPr lang="es-CO" sz="2800" b="1" dirty="0">
                <a:solidFill>
                  <a:schemeClr val="accent4"/>
                </a:solidFill>
                <a:latin typeface="AmpleSoft Regular"/>
                <a:cs typeface="AmpleSoft Regular"/>
              </a:rPr>
              <a:t>mantiene el foco estratégico </a:t>
            </a:r>
            <a:r>
              <a:rPr lang="es-CO" sz="2800" dirty="0">
                <a:solidFill>
                  <a:schemeClr val="accent1"/>
                </a:solidFill>
                <a:latin typeface="AmpleSoft Regular"/>
                <a:cs typeface="AmpleSoft Regular"/>
              </a:rPr>
              <a:t>inicialmente planteado en el 2020 y solo se ajustan las iniciativas y/o sus metas e indicadores en función de la coyuntura.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7EA2881-0496-4B62-BE0C-5E9800E72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947" y="1659344"/>
            <a:ext cx="769264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rgbClr val="253D90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Plan de Acción </a:t>
            </a:r>
            <a:r>
              <a:rPr lang="es-CO" sz="4800" b="1" dirty="0">
                <a:solidFill>
                  <a:schemeClr val="accent4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ajustado </a:t>
            </a:r>
            <a:r>
              <a:rPr lang="es-CO" sz="4800" b="1" dirty="0">
                <a:solidFill>
                  <a:srgbClr val="253D90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2020</a:t>
            </a:r>
            <a:endParaRPr lang="es-CO" sz="4267" b="1" dirty="0">
              <a:solidFill>
                <a:schemeClr val="accent4"/>
              </a:solidFill>
              <a:latin typeface="AmpleSoft Regular"/>
              <a:ea typeface="Verdana" panose="020B0604030504040204" pitchFamily="34" charset="0"/>
              <a:cs typeface="AmpleSof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192251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311073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Desarrollamos negocios alineados con nuestra misión que generen valor para las empresas y rentabilidad para la Cámara de Comercio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086509D7-01A0-4A0C-AD23-260075467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4041428"/>
            <a:ext cx="30349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Incidir en la política pública y desarrollo Nacional en torno a los MASC y a la construcción de una cultura de diálogo en el país</a:t>
            </a:r>
          </a:p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Ejecuta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altLang="es-CO" sz="1600" b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CO" altLang="es-CO" sz="1600" b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en MASC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39B92BF7-7656-4BDF-8A03-D46B862D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3536461"/>
            <a:ext cx="281305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Proyectos MASC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6AB4772-6CC0-4466-94AD-E97DE834EFEF}"/>
              </a:ext>
            </a:extLst>
          </p:cNvPr>
          <p:cNvSpPr/>
          <p:nvPr/>
        </p:nvSpPr>
        <p:spPr>
          <a:xfrm>
            <a:off x="896142" y="2644077"/>
            <a:ext cx="11105322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2020, seguiremos consolidando el CCYA como uno de los Centros más importantes del país referentes nacionales e internacionales en MASC, con un crecimiento en la meta de ingresos del CCYA del  </a:t>
            </a:r>
            <a:r>
              <a:rPr lang="es-CO" sz="2133" dirty="0">
                <a:solidFill>
                  <a:srgbClr val="FF0353"/>
                </a:solidFill>
                <a:latin typeface="AmpleSoft-Bold"/>
                <a:ea typeface="ＭＳ Ｐゴシック" charset="0"/>
              </a:rPr>
              <a:t>17%</a:t>
            </a:r>
            <a:r>
              <a:rPr lang="es-CO" sz="2000" b="1" dirty="0">
                <a:solidFill>
                  <a:schemeClr val="accent4"/>
                </a:solidFill>
                <a:latin typeface="AmpleSoft-Bold" panose="02000000000000000000" pitchFamily="50" charset="0"/>
              </a:rPr>
              <a:t> </a:t>
            </a: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respecto a 2019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3C91BBDE-B2D9-48CD-B6D0-5E839EF3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077" y="4022890"/>
            <a:ext cx="32791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Ofrecer a la comunidad el servicio de resolución de conflictos con la ayuda de un tercero neutral y calificado, con el fin de lograr acuerdos válidos y legales.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60%</a:t>
            </a:r>
            <a:r>
              <a:rPr lang="es-CO" altLang="es-CO" sz="20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acuerdos logrados</a:t>
            </a:r>
            <a:endParaRPr lang="es-CO" altLang="es-CO" sz="1867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896D146-1CC2-4DAE-B3AA-11504517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197" y="3523273"/>
            <a:ext cx="21301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Conciliación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4B1A6A-188B-4ADD-A98C-71F2B96D1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4098" r="4781" b="21932"/>
          <a:stretch/>
        </p:blipFill>
        <p:spPr>
          <a:xfrm>
            <a:off x="5383737" y="1448905"/>
            <a:ext cx="1619054" cy="1152488"/>
          </a:xfrm>
          <a:prstGeom prst="rect">
            <a:avLst/>
          </a:prstGeom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A0BC275D-6F46-4805-A8BE-75ED78B8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790" y="3473547"/>
            <a:ext cx="163588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Arbitraje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D4CDADE8-E3DF-4342-9BB1-7BA7519E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790" y="4041428"/>
            <a:ext cx="35938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Ofrecer a la comunidad el servicio de resolución de conflictos a través del cual se delega en un tercero experto la toma de la decisión, con plenos efectos legales.</a:t>
            </a:r>
            <a:endParaRPr lang="es-CO" altLang="es-CO" sz="2133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</a:t>
            </a:r>
            <a:endParaRPr kumimoji="1"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15640641-33CB-4E87-816A-469296BD7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4964" y="5704047"/>
            <a:ext cx="287542" cy="287542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21A2FEB6-3E6F-44A3-B723-A6985BB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7C736994-D32E-47EB-878E-31109B623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3460C42-EB4B-4734-858C-615E8CD2CD9A}"/>
              </a:ext>
            </a:extLst>
          </p:cNvPr>
          <p:cNvSpPr/>
          <p:nvPr/>
        </p:nvSpPr>
        <p:spPr>
          <a:xfrm>
            <a:off x="1826070" y="5678540"/>
            <a:ext cx="2578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498.8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9" name="Group 155">
            <a:extLst>
              <a:ext uri="{FF2B5EF4-FFF2-40B4-BE49-F238E27FC236}">
                <a16:creationId xmlns:a16="http://schemas.microsoft.com/office/drawing/2014/main" id="{4BB2A1C8-101D-45EA-A070-35ACBE905E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0889" y="5707140"/>
            <a:ext cx="287970" cy="287970"/>
            <a:chOff x="3291" y="2116"/>
            <a:chExt cx="480" cy="480"/>
          </a:xfrm>
          <a:solidFill>
            <a:schemeClr val="accent5"/>
          </a:solidFill>
        </p:grpSpPr>
        <p:sp>
          <p:nvSpPr>
            <p:cNvPr id="30" name="Freeform 157">
              <a:extLst>
                <a:ext uri="{FF2B5EF4-FFF2-40B4-BE49-F238E27FC236}">
                  <a16:creationId xmlns:a16="http://schemas.microsoft.com/office/drawing/2014/main" id="{D5304EEE-6919-458D-A6D8-768993589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8">
              <a:extLst>
                <a:ext uri="{FF2B5EF4-FFF2-40B4-BE49-F238E27FC236}">
                  <a16:creationId xmlns:a16="http://schemas.microsoft.com/office/drawing/2014/main" id="{F9884D31-53A6-4B3D-970C-FBCF274A1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47598CA-2077-4E52-8FF5-196D5B29E251}"/>
              </a:ext>
            </a:extLst>
          </p:cNvPr>
          <p:cNvSpPr/>
          <p:nvPr/>
        </p:nvSpPr>
        <p:spPr>
          <a:xfrm>
            <a:off x="4994437" y="5690938"/>
            <a:ext cx="220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203.4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52A80461-DD6B-4406-A4B0-AD92FEBAC0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8309" y="5737759"/>
            <a:ext cx="274932" cy="274932"/>
            <a:chOff x="3291" y="2116"/>
            <a:chExt cx="480" cy="480"/>
          </a:xfrm>
          <a:solidFill>
            <a:schemeClr val="accent5"/>
          </a:solidFill>
        </p:grpSpPr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3A3098E8-E0BD-4E69-B5D5-FF8AC610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1CA85A15-5159-436D-8BF3-26FDFD5D6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B5A7C5-A224-47BC-A103-20031FEFD183}"/>
              </a:ext>
            </a:extLst>
          </p:cNvPr>
          <p:cNvSpPr/>
          <p:nvPr/>
        </p:nvSpPr>
        <p:spPr>
          <a:xfrm>
            <a:off x="8515837" y="5704047"/>
            <a:ext cx="2708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$111.6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gasto*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395D2BB-81F1-4BDF-A72C-9BC0FEEB057E}"/>
              </a:ext>
            </a:extLst>
          </p:cNvPr>
          <p:cNvSpPr/>
          <p:nvPr/>
        </p:nvSpPr>
        <p:spPr>
          <a:xfrm>
            <a:off x="1820494" y="600355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778.7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7002AD7E-32D7-4949-994B-1FE30A1934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2156" y="608512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20A63BDC-97D4-4370-8874-53CDA7906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6BEAEB36-13E2-4911-95CB-CB16324F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DB97C6BB-9C66-4260-A7C5-F9F051F8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F3103D8D-B8F5-413C-A2C6-99C902D1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85AE741B-E94C-4754-8EDA-0228AEC2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EE1856-5D48-4E35-BE0C-E9C37372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B4B5547-42C5-42E2-9617-406E1F8A6D53}"/>
              </a:ext>
            </a:extLst>
          </p:cNvPr>
          <p:cNvSpPr/>
          <p:nvPr/>
        </p:nvSpPr>
        <p:spPr>
          <a:xfrm>
            <a:off x="4994437" y="597843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357.1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426E85B5-BFA4-4261-8B85-F0F845D72D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6099" y="606000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00381065-E3DB-40B1-A072-B222D3E3F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22CE18E2-F268-427A-A51B-34E972D16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C3CC190F-6370-4EDB-BEF4-25F9E9D8B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EB881C28-3482-4DDC-B591-915810ED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5F9B7BA6-74FD-4B72-8D58-A420FD67C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5C29A9D5-4A96-47DC-A6C5-96C0AB982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166A5663-1551-4348-97E2-1BEC1D8945AC}"/>
              </a:ext>
            </a:extLst>
          </p:cNvPr>
          <p:cNvSpPr/>
          <p:nvPr/>
        </p:nvSpPr>
        <p:spPr>
          <a:xfrm>
            <a:off x="8566647" y="601053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486.5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4" name="Group 22">
            <a:extLst>
              <a:ext uri="{FF2B5EF4-FFF2-40B4-BE49-F238E27FC236}">
                <a16:creationId xmlns:a16="http://schemas.microsoft.com/office/drawing/2014/main" id="{83C4404E-C4B6-4386-B679-A7B514F1C5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8309" y="6092104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6C2838A9-E49C-432B-94FE-742E8587B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9FF682B-160F-46BC-965C-109C938B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FE92249F-0CAF-453D-9313-9A73487A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AC365056-1B65-4293-B8C8-861055A9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A675DFAC-BD66-47F5-A254-7D71DC7E5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8A518B3-DB37-44EE-8CA5-946BB207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4910671-B331-4E8C-A138-E3A5C63B5148}"/>
              </a:ext>
            </a:extLst>
          </p:cNvPr>
          <p:cNvSpPr/>
          <p:nvPr/>
        </p:nvSpPr>
        <p:spPr>
          <a:xfrm>
            <a:off x="8165353" y="6484081"/>
            <a:ext cx="2708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4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*</a:t>
            </a:r>
            <a:r>
              <a:rPr lang="es-CO" sz="11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Incluye aplicativo</a:t>
            </a:r>
            <a:endParaRPr lang="es-ES_tradnl" sz="1100" dirty="0">
              <a:solidFill>
                <a:srgbClr val="595959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4574AFFA-8FEE-4DBF-82D0-00EC039353DE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27572A08-2F3D-45FB-BEF5-F77CF882CBE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CAC7ECA6-907A-4322-B2F8-C67CB714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1873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3" grpId="0" autoUpdateAnimBg="0"/>
      <p:bldP spid="74" grpId="0"/>
      <p:bldP spid="18" grpId="0" autoUpdateAnimBg="0"/>
      <p:bldP spid="19" grpId="0"/>
      <p:bldP spid="22" grpId="0"/>
      <p:bldP spid="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311073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Desarrollamos negocios alineados con nuestra misión que generen valor para las empresas y rentabilidad para la Cámara de Comercio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B8C9A-BE41-40CA-8BED-AB76F94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9696" t="1" r="12475" b="23287"/>
          <a:stretch/>
        </p:blipFill>
        <p:spPr>
          <a:xfrm>
            <a:off x="2292521" y="2230402"/>
            <a:ext cx="641950" cy="632745"/>
          </a:xfrm>
          <a:prstGeom prst="rect">
            <a:avLst/>
          </a:prstGeom>
        </p:spPr>
      </p:pic>
      <p:sp>
        <p:nvSpPr>
          <p:cNvPr id="75" name="object 4">
            <a:extLst>
              <a:ext uri="{FF2B5EF4-FFF2-40B4-BE49-F238E27FC236}">
                <a16:creationId xmlns:a16="http://schemas.microsoft.com/office/drawing/2014/main" id="{BDB50250-972D-42EB-871A-C6DAB64F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7" y="3552284"/>
            <a:ext cx="412851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Gobierno Corporativo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875E3A5A-CA44-478D-8141-E5F574CA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8" y="4027515"/>
            <a:ext cx="3701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Ofrecer a los empresarios  soluciones efectivas para el buen funcionamiento de las empresas, con reglas claras de funcionamiento y gestión que permitan la solución negociada de diferencias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</a:t>
            </a:r>
            <a:r>
              <a:rPr lang="es-CO" altLang="es-CO" sz="2000" b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 </a:t>
            </a: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562ED3A1-0B10-4443-AEAE-90ABC086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294" y="3524749"/>
            <a:ext cx="345135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Capacitación Jurídica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CB3B66A8-64FC-4A85-B2B6-C79712EE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294" y="4080408"/>
            <a:ext cx="37700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Brindar contenidos oportunos de alta calidad a través de metodologías de aprendizaje práctico con impacto social e incentivando el uso de medios virtuales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9FD0A11C-BACF-4F8C-9FAB-436818FB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854" y="3552284"/>
            <a:ext cx="383697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Servicios en maduración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EEFBB50B-DEFE-4969-AB13-1BE4F9923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632" y="4055050"/>
            <a:ext cx="36901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otros servicios de resolución alternativa de conflictos que le otorgan a las partes facilidades de negociación y ahorro en tiempo y dinero.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0521ED96-7699-4FFB-B9AF-EB3752E20243}"/>
              </a:ext>
            </a:extLst>
          </p:cNvPr>
          <p:cNvSpPr/>
          <p:nvPr/>
        </p:nvSpPr>
        <p:spPr>
          <a:xfrm>
            <a:off x="896142" y="2644077"/>
            <a:ext cx="11105322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2020, seguiremos consolidando el CCYA como uno de los Centros más importantes del país referentes nacionales e internacionales en MASC, con un crecimiento en la meta de ingresos del CCYA del  </a:t>
            </a:r>
            <a:r>
              <a:rPr lang="es-CO" sz="2133" dirty="0">
                <a:solidFill>
                  <a:srgbClr val="FF0353"/>
                </a:solidFill>
                <a:latin typeface="AmpleSoft-Bold"/>
                <a:ea typeface="ＭＳ Ｐゴシック" charset="0"/>
              </a:rPr>
              <a:t>17%</a:t>
            </a:r>
            <a:r>
              <a:rPr lang="es-CO" sz="2000" b="1" dirty="0">
                <a:solidFill>
                  <a:schemeClr val="accent4"/>
                </a:solidFill>
                <a:latin typeface="AmpleSoft-Bold" panose="02000000000000000000" pitchFamily="50" charset="0"/>
              </a:rPr>
              <a:t> </a:t>
            </a: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respecto a 2019</a:t>
            </a:r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38BFC52E-ABE4-433F-8AF9-3F8365178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4098" r="4781" b="21932"/>
          <a:stretch/>
        </p:blipFill>
        <p:spPr>
          <a:xfrm>
            <a:off x="5383737" y="1448905"/>
            <a:ext cx="1619054" cy="1152488"/>
          </a:xfrm>
          <a:prstGeom prst="rect">
            <a:avLst/>
          </a:prstGeom>
        </p:spPr>
      </p:pic>
      <p:grpSp>
        <p:nvGrpSpPr>
          <p:cNvPr id="86" name="Group 155">
            <a:extLst>
              <a:ext uri="{FF2B5EF4-FFF2-40B4-BE49-F238E27FC236}">
                <a16:creationId xmlns:a16="http://schemas.microsoft.com/office/drawing/2014/main" id="{161C5D22-DE98-4E37-A4FB-38DE90A41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25905" y="5686406"/>
            <a:ext cx="308424" cy="308424"/>
            <a:chOff x="3291" y="2116"/>
            <a:chExt cx="480" cy="480"/>
          </a:xfrm>
          <a:solidFill>
            <a:schemeClr val="accent5"/>
          </a:solidFill>
        </p:grpSpPr>
        <p:sp>
          <p:nvSpPr>
            <p:cNvPr id="87" name="Freeform 157">
              <a:extLst>
                <a:ext uri="{FF2B5EF4-FFF2-40B4-BE49-F238E27FC236}">
                  <a16:creationId xmlns:a16="http://schemas.microsoft.com/office/drawing/2014/main" id="{709F4F5D-A5FD-4499-9A16-FF99C54BD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58">
              <a:extLst>
                <a:ext uri="{FF2B5EF4-FFF2-40B4-BE49-F238E27FC236}">
                  <a16:creationId xmlns:a16="http://schemas.microsoft.com/office/drawing/2014/main" id="{F07B56BF-E53A-4664-BA6E-EA8042C50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Rectángulo 88">
            <a:extLst>
              <a:ext uri="{FF2B5EF4-FFF2-40B4-BE49-F238E27FC236}">
                <a16:creationId xmlns:a16="http://schemas.microsoft.com/office/drawing/2014/main" id="{7A1AD586-3866-466B-852D-48A1EB40F3EB}"/>
              </a:ext>
            </a:extLst>
          </p:cNvPr>
          <p:cNvSpPr/>
          <p:nvPr/>
        </p:nvSpPr>
        <p:spPr>
          <a:xfrm>
            <a:off x="1620151" y="5660678"/>
            <a:ext cx="2473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1.1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0" name="Group 155">
            <a:extLst>
              <a:ext uri="{FF2B5EF4-FFF2-40B4-BE49-F238E27FC236}">
                <a16:creationId xmlns:a16="http://schemas.microsoft.com/office/drawing/2014/main" id="{305B27DE-A513-410B-9972-CE322B3CB1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749" y="5700118"/>
            <a:ext cx="335210" cy="321042"/>
            <a:chOff x="3291" y="2116"/>
            <a:chExt cx="480" cy="480"/>
          </a:xfrm>
          <a:solidFill>
            <a:schemeClr val="accent5"/>
          </a:solidFill>
        </p:grpSpPr>
        <p:sp>
          <p:nvSpPr>
            <p:cNvPr id="91" name="Freeform 157">
              <a:extLst>
                <a:ext uri="{FF2B5EF4-FFF2-40B4-BE49-F238E27FC236}">
                  <a16:creationId xmlns:a16="http://schemas.microsoft.com/office/drawing/2014/main" id="{95C9D8A3-17B1-45B0-8988-40A75E3A2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58">
              <a:extLst>
                <a:ext uri="{FF2B5EF4-FFF2-40B4-BE49-F238E27FC236}">
                  <a16:creationId xmlns:a16="http://schemas.microsoft.com/office/drawing/2014/main" id="{8FEC6BB8-98E3-46D1-8EFA-47595523D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Rectángulo 92">
            <a:extLst>
              <a:ext uri="{FF2B5EF4-FFF2-40B4-BE49-F238E27FC236}">
                <a16:creationId xmlns:a16="http://schemas.microsoft.com/office/drawing/2014/main" id="{08C5471D-C614-4A48-A274-7651A9236002}"/>
              </a:ext>
            </a:extLst>
          </p:cNvPr>
          <p:cNvSpPr/>
          <p:nvPr/>
        </p:nvSpPr>
        <p:spPr>
          <a:xfrm>
            <a:off x="4569512" y="5714543"/>
            <a:ext cx="1939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29.8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4" name="Group 155">
            <a:extLst>
              <a:ext uri="{FF2B5EF4-FFF2-40B4-BE49-F238E27FC236}">
                <a16:creationId xmlns:a16="http://schemas.microsoft.com/office/drawing/2014/main" id="{FD6879E1-06FC-4BA0-BE17-971CDBCE7C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7966" y="5732056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95" name="Freeform 157">
              <a:extLst>
                <a:ext uri="{FF2B5EF4-FFF2-40B4-BE49-F238E27FC236}">
                  <a16:creationId xmlns:a16="http://schemas.microsoft.com/office/drawing/2014/main" id="{84F9841A-D4A1-4357-8644-CD4FB0EFC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58">
              <a:extLst>
                <a:ext uri="{FF2B5EF4-FFF2-40B4-BE49-F238E27FC236}">
                  <a16:creationId xmlns:a16="http://schemas.microsoft.com/office/drawing/2014/main" id="{5F470289-37E0-4C56-9283-5E02E80B5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21C00B4-E2F7-489C-8DCD-B11ACBB652FE}"/>
              </a:ext>
            </a:extLst>
          </p:cNvPr>
          <p:cNvSpPr/>
          <p:nvPr/>
        </p:nvSpPr>
        <p:spPr>
          <a:xfrm>
            <a:off x="8413537" y="5727653"/>
            <a:ext cx="2367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$113.4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2E8A6FD9-1DB4-4E01-B602-86B99FBE7FD0}"/>
              </a:ext>
            </a:extLst>
          </p:cNvPr>
          <p:cNvSpPr/>
          <p:nvPr/>
        </p:nvSpPr>
        <p:spPr>
          <a:xfrm>
            <a:off x="1574243" y="5959792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9" name="Group 22">
            <a:extLst>
              <a:ext uri="{FF2B5EF4-FFF2-40B4-BE49-F238E27FC236}">
                <a16:creationId xmlns:a16="http://schemas.microsoft.com/office/drawing/2014/main" id="{B4B707E6-21B1-4BBA-A7D1-ED102C1B3F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25905" y="604136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EA3AD423-6D0E-46C5-9CFE-3A291A9EE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E9332F3B-009C-4B40-8634-751A97F71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5E309F8E-ACBD-4E81-925D-48F752526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E56DF846-F6C6-4E3B-962E-87705642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B3101AD6-BA1A-4ECD-BA14-84F34CF69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56471F03-93A4-452E-93C3-B0178511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1EA23686-5A32-42AD-9C16-4ADB4F2649C7}"/>
              </a:ext>
            </a:extLst>
          </p:cNvPr>
          <p:cNvSpPr/>
          <p:nvPr/>
        </p:nvSpPr>
        <p:spPr>
          <a:xfrm>
            <a:off x="8452785" y="6018016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166.0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11" name="Group 22">
            <a:extLst>
              <a:ext uri="{FF2B5EF4-FFF2-40B4-BE49-F238E27FC236}">
                <a16:creationId xmlns:a16="http://schemas.microsoft.com/office/drawing/2014/main" id="{484BF32C-CE2A-4595-9D65-79AE6D3AB6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37972" y="6139458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id="{4A88DD46-92D0-4A76-9DBC-A029651FC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4A2F6A15-55CA-4B71-BE6E-5E653E7B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D50CA9DE-7124-46D5-A529-7D09CD54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BAC57A13-2FB2-4536-9D9F-A8FF4654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A01780B8-52FA-4BB2-A946-B13B255C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23E89DE0-DDF3-4746-AD17-E6DE8790C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E45C691C-DD9A-4DC7-8E51-FFB34599A61A}"/>
              </a:ext>
            </a:extLst>
          </p:cNvPr>
          <p:cNvSpPr/>
          <p:nvPr/>
        </p:nvSpPr>
        <p:spPr>
          <a:xfrm>
            <a:off x="4559487" y="5979990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$63.7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19" name="Group 22">
            <a:extLst>
              <a:ext uri="{FF2B5EF4-FFF2-40B4-BE49-F238E27FC236}">
                <a16:creationId xmlns:a16="http://schemas.microsoft.com/office/drawing/2014/main" id="{77E11955-4659-4C7C-9662-D0BF651874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11149" y="6061559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id="{5B14CF67-F83E-4500-AC80-0338D30F8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id="{3B28B6F7-D997-48C5-9062-BE9E910B9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E9BA0264-B86C-4DDE-885A-87DD705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62C465BE-B029-45E6-8C99-B32FBF52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08ADB9EC-D822-4F08-BE7C-600B79B1F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C08C76AE-F657-491E-9184-306209C4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29" name="Elipse 128">
            <a:extLst>
              <a:ext uri="{FF2B5EF4-FFF2-40B4-BE49-F238E27FC236}">
                <a16:creationId xmlns:a16="http://schemas.microsoft.com/office/drawing/2014/main" id="{D91EEE7C-9D21-4DA7-9D7B-1C58DE35EFDF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A340FD92-B91A-48D4-BDA4-BB9D8E9AA44D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3">
            <a:extLst>
              <a:ext uri="{FF2B5EF4-FFF2-40B4-BE49-F238E27FC236}">
                <a16:creationId xmlns:a16="http://schemas.microsoft.com/office/drawing/2014/main" id="{6B664CCE-F3D5-48B6-8CE6-B5378AC9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229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5" grpId="0"/>
      <p:bldP spid="76" grpId="0" autoUpdateAnimBg="0"/>
      <p:bldP spid="77" grpId="0"/>
      <p:bldP spid="78" grpId="0" autoUpdateAnimBg="0"/>
      <p:bldP spid="80" grpId="0"/>
      <p:bldP spid="8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B61105C-943B-40C9-BECF-DBB13895DF10}"/>
              </a:ext>
            </a:extLst>
          </p:cNvPr>
          <p:cNvSpPr/>
          <p:nvPr/>
        </p:nvSpPr>
        <p:spPr>
          <a:xfrm>
            <a:off x="520465" y="2050609"/>
            <a:ext cx="3462795" cy="7275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311073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Desarrollamos negocios alineados con nuestra misión que generen valor para las empresas y rentabilidad para la Cámara de Comercio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B319136-6B90-482F-BEAC-9C6AC899C219}"/>
              </a:ext>
            </a:extLst>
          </p:cNvPr>
          <p:cNvSpPr/>
          <p:nvPr/>
        </p:nvSpPr>
        <p:spPr>
          <a:xfrm>
            <a:off x="1640727" y="2238560"/>
            <a:ext cx="1758174" cy="37965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CERTICAMARA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B8C9A-BE41-40CA-8BED-AB76F94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9696" t="1" r="12475" b="23287"/>
          <a:stretch/>
        </p:blipFill>
        <p:spPr>
          <a:xfrm>
            <a:off x="1014584" y="2091534"/>
            <a:ext cx="559439" cy="551417"/>
          </a:xfrm>
          <a:prstGeom prst="rect">
            <a:avLst/>
          </a:prstGeom>
        </p:spPr>
      </p:pic>
      <p:grpSp>
        <p:nvGrpSpPr>
          <p:cNvPr id="46" name="Group 155">
            <a:extLst>
              <a:ext uri="{FF2B5EF4-FFF2-40B4-BE49-F238E27FC236}">
                <a16:creationId xmlns:a16="http://schemas.microsoft.com/office/drawing/2014/main" id="{E4B9E71A-BA88-47AE-9276-83B83C9543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8637" y="4307631"/>
            <a:ext cx="286911" cy="286911"/>
            <a:chOff x="3291" y="2116"/>
            <a:chExt cx="480" cy="480"/>
          </a:xfrm>
          <a:solidFill>
            <a:schemeClr val="accent5"/>
          </a:solidFill>
        </p:grpSpPr>
        <p:sp>
          <p:nvSpPr>
            <p:cNvPr id="47" name="Freeform 157">
              <a:extLst>
                <a:ext uri="{FF2B5EF4-FFF2-40B4-BE49-F238E27FC236}">
                  <a16:creationId xmlns:a16="http://schemas.microsoft.com/office/drawing/2014/main" id="{A439AD80-6520-4F77-B86C-B88214E8E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58">
              <a:extLst>
                <a:ext uri="{FF2B5EF4-FFF2-40B4-BE49-F238E27FC236}">
                  <a16:creationId xmlns:a16="http://schemas.microsoft.com/office/drawing/2014/main" id="{9ACFDFEA-BBA2-47B4-9A13-07D9795E2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B2DC34E-CEF9-41FE-B700-667F2A4A30B7}"/>
              </a:ext>
            </a:extLst>
          </p:cNvPr>
          <p:cNvSpPr/>
          <p:nvPr/>
        </p:nvSpPr>
        <p:spPr>
          <a:xfrm>
            <a:off x="1453755" y="4270404"/>
            <a:ext cx="1945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14.7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209FE66-6846-47D4-9FED-8B57A782ECF9}"/>
              </a:ext>
            </a:extLst>
          </p:cNvPr>
          <p:cNvSpPr/>
          <p:nvPr/>
        </p:nvSpPr>
        <p:spPr>
          <a:xfrm>
            <a:off x="1491814" y="454744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$197.5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8" name="Group 22">
            <a:extLst>
              <a:ext uri="{FF2B5EF4-FFF2-40B4-BE49-F238E27FC236}">
                <a16:creationId xmlns:a16="http://schemas.microsoft.com/office/drawing/2014/main" id="{B5ECFA12-2612-4BDF-AC85-77FCF04BF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5417" y="4647918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F90A0994-1B2B-4B4F-AB77-3EA2A9F94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15A43842-B94F-423B-8225-39D75453F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9A9D0292-BD90-411F-A951-DCABC1CA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AB62AC62-A6A5-4CBF-9285-BB00BEF77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6AA3989C-0287-4D28-A746-432654DD1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4208CCA6-7B16-4931-A642-E67D00FC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9" name="Elipse 108">
            <a:extLst>
              <a:ext uri="{FF2B5EF4-FFF2-40B4-BE49-F238E27FC236}">
                <a16:creationId xmlns:a16="http://schemas.microsoft.com/office/drawing/2014/main" id="{8457A5B5-2642-4F12-AE13-8BAD2EDEB38F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D88F061B-A40D-441E-AE15-CB4F6F35293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3">
            <a:extLst>
              <a:ext uri="{FF2B5EF4-FFF2-40B4-BE49-F238E27FC236}">
                <a16:creationId xmlns:a16="http://schemas.microsoft.com/office/drawing/2014/main" id="{495BA36F-E7ED-41FB-8C7F-F196CA9C3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E706BBBC-47E9-46F5-BDAA-E84C2714D7CE}"/>
              </a:ext>
            </a:extLst>
          </p:cNvPr>
          <p:cNvSpPr txBox="1"/>
          <p:nvPr/>
        </p:nvSpPr>
        <p:spPr>
          <a:xfrm>
            <a:off x="556959" y="2787386"/>
            <a:ext cx="3426301" cy="871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FF207B"/>
                </a:solidFill>
                <a:effectLst/>
                <a:uLnTx/>
                <a:uFillTx/>
                <a:latin typeface="AmpleSoft-Regular" panose="02000000000000000000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13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Eventos promoción y difusión, Campaña Digital  en medios y redes sociales y visitas consultivas</a:t>
            </a:r>
            <a:endParaRPr kumimoji="0" lang="es-CO" sz="13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8EC94518-16AA-4068-B50E-A12049EC6EC9}"/>
              </a:ext>
            </a:extLst>
          </p:cNvPr>
          <p:cNvSpPr/>
          <p:nvPr/>
        </p:nvSpPr>
        <p:spPr>
          <a:xfrm>
            <a:off x="4364602" y="2059814"/>
            <a:ext cx="3462796" cy="727572"/>
          </a:xfrm>
          <a:prstGeom prst="roundRect">
            <a:avLst/>
          </a:prstGeom>
          <a:solidFill>
            <a:srgbClr val="FF0353"/>
          </a:solidFill>
          <a:ln>
            <a:solidFill>
              <a:srgbClr val="FF03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EAEF6FB-B9F3-4FAD-856D-D9BB45E21211}"/>
              </a:ext>
            </a:extLst>
          </p:cNvPr>
          <p:cNvSpPr/>
          <p:nvPr/>
        </p:nvSpPr>
        <p:spPr>
          <a:xfrm>
            <a:off x="5149209" y="2282048"/>
            <a:ext cx="227163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BASES DE DATOS</a:t>
            </a: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B66ED534-CA69-40D0-B3F7-13F27BD88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7970" t="5214" r="18889" b="19193"/>
          <a:stretch/>
        </p:blipFill>
        <p:spPr>
          <a:xfrm>
            <a:off x="4722009" y="2144303"/>
            <a:ext cx="466580" cy="558594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A36C19A9-0376-4BF6-BEA6-6945590FAEEB}"/>
              </a:ext>
            </a:extLst>
          </p:cNvPr>
          <p:cNvSpPr txBox="1"/>
          <p:nvPr/>
        </p:nvSpPr>
        <p:spPr>
          <a:xfrm>
            <a:off x="4387538" y="2768507"/>
            <a:ext cx="3236843" cy="143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333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Ampliación del alcance del convenio con Informa con Data 02  y nuevas cámaras para Informa Colombia y Experian</a:t>
            </a:r>
          </a:p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3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50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%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actividades</a:t>
            </a:r>
          </a:p>
        </p:txBody>
      </p:sp>
      <p:grpSp>
        <p:nvGrpSpPr>
          <p:cNvPr id="101" name="Group 155">
            <a:extLst>
              <a:ext uri="{FF2B5EF4-FFF2-40B4-BE49-F238E27FC236}">
                <a16:creationId xmlns:a16="http://schemas.microsoft.com/office/drawing/2014/main" id="{56EB910D-99C6-4748-A9F6-3ED3E5E86A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0696" y="4357129"/>
            <a:ext cx="263381" cy="263381"/>
            <a:chOff x="3291" y="2116"/>
            <a:chExt cx="480" cy="480"/>
          </a:xfrm>
          <a:solidFill>
            <a:schemeClr val="accent5"/>
          </a:solidFill>
        </p:grpSpPr>
        <p:sp>
          <p:nvSpPr>
            <p:cNvPr id="102" name="Freeform 157">
              <a:extLst>
                <a:ext uri="{FF2B5EF4-FFF2-40B4-BE49-F238E27FC236}">
                  <a16:creationId xmlns:a16="http://schemas.microsoft.com/office/drawing/2014/main" id="{00CD04AA-3413-464D-9FD4-3E32C3492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58">
              <a:extLst>
                <a:ext uri="{FF2B5EF4-FFF2-40B4-BE49-F238E27FC236}">
                  <a16:creationId xmlns:a16="http://schemas.microsoft.com/office/drawing/2014/main" id="{6F73D815-7540-4A6C-B6C2-2B18D74CF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38CBD93D-44D0-454E-B290-30EF678E2E27}"/>
              </a:ext>
            </a:extLst>
          </p:cNvPr>
          <p:cNvSpPr/>
          <p:nvPr/>
        </p:nvSpPr>
        <p:spPr>
          <a:xfrm>
            <a:off x="5173095" y="4294769"/>
            <a:ext cx="2099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212.3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FF1E6072-2B9C-4F93-9211-318238BA8159}"/>
              </a:ext>
            </a:extLst>
          </p:cNvPr>
          <p:cNvSpPr/>
          <p:nvPr/>
        </p:nvSpPr>
        <p:spPr>
          <a:xfrm>
            <a:off x="5188589" y="459734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$506.9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06" name="Group 22">
            <a:extLst>
              <a:ext uri="{FF2B5EF4-FFF2-40B4-BE49-F238E27FC236}">
                <a16:creationId xmlns:a16="http://schemas.microsoft.com/office/drawing/2014/main" id="{029408C0-D576-42BB-8621-66143F172F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0251" y="467891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42B925E5-82C6-4A8E-883C-A8B8F944A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27615E01-CF57-4656-99A7-EEB668E71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5D5FA8B2-C4E6-42C1-BFC3-41471E057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6959EB1B-9C3D-457E-B1F7-95BE0F65F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6FE99371-D0BA-46A6-9552-DA8CD3E6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0AFD8FE-C9E6-446E-9F85-C28403AFF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7" name="Rectángulo: esquinas redondeadas 116">
            <a:extLst>
              <a:ext uri="{FF2B5EF4-FFF2-40B4-BE49-F238E27FC236}">
                <a16:creationId xmlns:a16="http://schemas.microsoft.com/office/drawing/2014/main" id="{17290D24-FF1E-4922-AADF-EC0F4A22B74A}"/>
              </a:ext>
            </a:extLst>
          </p:cNvPr>
          <p:cNvSpPr/>
          <p:nvPr/>
        </p:nvSpPr>
        <p:spPr>
          <a:xfrm>
            <a:off x="8208740" y="2050609"/>
            <a:ext cx="3462795" cy="7275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8D0BF84F-0FB1-44C6-9F21-B04CF7B46737}"/>
              </a:ext>
            </a:extLst>
          </p:cNvPr>
          <p:cNvSpPr/>
          <p:nvPr/>
        </p:nvSpPr>
        <p:spPr>
          <a:xfrm>
            <a:off x="9017870" y="2117540"/>
            <a:ext cx="2531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Depósitos de Estados Financieros</a:t>
            </a:r>
          </a:p>
        </p:txBody>
      </p:sp>
      <p:pic>
        <p:nvPicPr>
          <p:cNvPr id="119" name="Imagen 118">
            <a:extLst>
              <a:ext uri="{FF2B5EF4-FFF2-40B4-BE49-F238E27FC236}">
                <a16:creationId xmlns:a16="http://schemas.microsoft.com/office/drawing/2014/main" id="{C8684CA9-39FF-4AAB-A520-13CB62C517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4288"/>
          <a:stretch/>
        </p:blipFill>
        <p:spPr>
          <a:xfrm>
            <a:off x="8383339" y="2144303"/>
            <a:ext cx="634531" cy="543867"/>
          </a:xfrm>
          <a:prstGeom prst="rect">
            <a:avLst/>
          </a:prstGeom>
        </p:spPr>
      </p:pic>
      <p:sp>
        <p:nvSpPr>
          <p:cNvPr id="120" name="CuadroTexto 119">
            <a:extLst>
              <a:ext uri="{FF2B5EF4-FFF2-40B4-BE49-F238E27FC236}">
                <a16:creationId xmlns:a16="http://schemas.microsoft.com/office/drawing/2014/main" id="{1230129D-8CBC-4EFB-A05B-2C6274B10FA6}"/>
              </a:ext>
            </a:extLst>
          </p:cNvPr>
          <p:cNvSpPr txBox="1"/>
          <p:nvPr/>
        </p:nvSpPr>
        <p:spPr>
          <a:xfrm>
            <a:off x="8331950" y="2427908"/>
            <a:ext cx="3078172" cy="141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6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207B"/>
                </a:solidFill>
                <a:effectLst/>
                <a:uLnTx/>
                <a:uFillTx/>
                <a:latin typeface="AmpleSoft-Regular" panose="02000000000000000000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lang="es-ES" sz="1333" dirty="0">
                <a:solidFill>
                  <a:srgbClr val="595959"/>
                </a:solidFill>
                <a:latin typeface="Calibri" panose="020F0502020204030204" pitchFamily="34" charset="0"/>
              </a:rPr>
              <a:t>campañas de </a:t>
            </a:r>
            <a:r>
              <a:rPr lang="es-ES" sz="1333" dirty="0" err="1">
                <a:solidFill>
                  <a:srgbClr val="595959"/>
                </a:solidFill>
                <a:latin typeface="Calibri" panose="020F0502020204030204" pitchFamily="34" charset="0"/>
              </a:rPr>
              <a:t>mailing</a:t>
            </a:r>
            <a:r>
              <a:rPr lang="es-ES" sz="1333" dirty="0">
                <a:solidFill>
                  <a:srgbClr val="595959"/>
                </a:solidFill>
                <a:latin typeface="Calibri" panose="020F0502020204030204" pitchFamily="34" charset="0"/>
              </a:rPr>
              <a:t> a los renovados de la matricula mercantil para la renovación de ingresos de depósitos de estados financieros</a:t>
            </a:r>
            <a:endParaRPr lang="es-CO" sz="1333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C137A4B2-6B0B-4B77-8A2E-FF7D63980175}"/>
              </a:ext>
            </a:extLst>
          </p:cNvPr>
          <p:cNvSpPr/>
          <p:nvPr/>
        </p:nvSpPr>
        <p:spPr>
          <a:xfrm>
            <a:off x="8989762" y="4311777"/>
            <a:ext cx="1996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8.9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22" name="Group 155">
            <a:extLst>
              <a:ext uri="{FF2B5EF4-FFF2-40B4-BE49-F238E27FC236}">
                <a16:creationId xmlns:a16="http://schemas.microsoft.com/office/drawing/2014/main" id="{24DF6047-9AAB-4450-A0E3-7197CE710D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87481" y="4353077"/>
            <a:ext cx="263381" cy="263381"/>
            <a:chOff x="3291" y="2116"/>
            <a:chExt cx="480" cy="480"/>
          </a:xfrm>
          <a:solidFill>
            <a:schemeClr val="accent5"/>
          </a:solidFill>
        </p:grpSpPr>
        <p:sp>
          <p:nvSpPr>
            <p:cNvPr id="123" name="Freeform 157">
              <a:extLst>
                <a:ext uri="{FF2B5EF4-FFF2-40B4-BE49-F238E27FC236}">
                  <a16:creationId xmlns:a16="http://schemas.microsoft.com/office/drawing/2014/main" id="{E5901117-5293-4A59-A625-8C6C0EB03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58">
              <a:extLst>
                <a:ext uri="{FF2B5EF4-FFF2-40B4-BE49-F238E27FC236}">
                  <a16:creationId xmlns:a16="http://schemas.microsoft.com/office/drawing/2014/main" id="{1A48B6BF-C3CF-4E20-9E81-BC1DDA478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ABB43954-AFD5-4B63-9C5A-DBA5BC256D7A}"/>
              </a:ext>
            </a:extLst>
          </p:cNvPr>
          <p:cNvSpPr/>
          <p:nvPr/>
        </p:nvSpPr>
        <p:spPr>
          <a:xfrm>
            <a:off x="9061273" y="459896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$61.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3 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26" name="Group 22">
            <a:extLst>
              <a:ext uri="{FF2B5EF4-FFF2-40B4-BE49-F238E27FC236}">
                <a16:creationId xmlns:a16="http://schemas.microsoft.com/office/drawing/2014/main" id="{D80CB564-93CD-41AA-B90E-0DD5BE9D4A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935" y="468053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27" name="Freeform 24">
              <a:extLst>
                <a:ext uri="{FF2B5EF4-FFF2-40B4-BE49-F238E27FC236}">
                  <a16:creationId xmlns:a16="http://schemas.microsoft.com/office/drawing/2014/main" id="{F9687BCA-CD1A-40A4-876B-F9E2715E3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B2905ED9-5E64-405F-A52C-A1665C94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26">
              <a:extLst>
                <a:ext uri="{FF2B5EF4-FFF2-40B4-BE49-F238E27FC236}">
                  <a16:creationId xmlns:a16="http://schemas.microsoft.com/office/drawing/2014/main" id="{46AB0299-7993-40F4-9068-F6FAAD925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2D0CA114-8F3E-42A7-8CA1-132607A8E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CE118C8A-31ED-4A30-A648-86BCA0C9F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29">
              <a:extLst>
                <a:ext uri="{FF2B5EF4-FFF2-40B4-BE49-F238E27FC236}">
                  <a16:creationId xmlns:a16="http://schemas.microsoft.com/office/drawing/2014/main" id="{7FB23F53-E4B8-47EA-B5C7-92916310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81D212A8-D1B6-4931-AF83-8049D4AC4947}"/>
              </a:ext>
            </a:extLst>
          </p:cNvPr>
          <p:cNvSpPr/>
          <p:nvPr/>
        </p:nvSpPr>
        <p:spPr>
          <a:xfrm>
            <a:off x="385776" y="1933035"/>
            <a:ext cx="3732128" cy="310697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87818803-0187-4B03-9B1E-5FAAF24C6F05}"/>
              </a:ext>
            </a:extLst>
          </p:cNvPr>
          <p:cNvSpPr/>
          <p:nvPr/>
        </p:nvSpPr>
        <p:spPr>
          <a:xfrm>
            <a:off x="4208031" y="1929557"/>
            <a:ext cx="3732128" cy="3106978"/>
          </a:xfrm>
          <a:prstGeom prst="rect">
            <a:avLst/>
          </a:prstGeom>
          <a:noFill/>
          <a:ln>
            <a:solidFill>
              <a:srgbClr val="FF03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63BCA792-525E-4D67-8B47-DAE10363AF08}"/>
              </a:ext>
            </a:extLst>
          </p:cNvPr>
          <p:cNvSpPr/>
          <p:nvPr/>
        </p:nvSpPr>
        <p:spPr>
          <a:xfrm>
            <a:off x="8051018" y="1929557"/>
            <a:ext cx="3732128" cy="31069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564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418362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Producimos comunicación inspiradora y potente que visibilice el aporte de las empresas y de la CCC al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" y="41836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AmpleSoft Bold"/>
              </a:rPr>
              <a:t>6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 Bold"/>
              <a:ea typeface="+mn-ea"/>
              <a:cs typeface="AmpleSoft Bold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5FADD35-E10C-4716-B7A1-3DE2A1A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451" y="1871840"/>
            <a:ext cx="3806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Comunicación Institucional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1E4E4402-2E58-400D-B137-D30FAB75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935" y="3812643"/>
            <a:ext cx="3806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Comunicación para el Mercadeo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9F7DB8E3-75E6-4CA4-B8F9-379BE1CC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209" y="1565128"/>
            <a:ext cx="28043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Impactar 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55%</a:t>
            </a: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del valor total del free press en medios nacionales</a:t>
            </a:r>
            <a:endParaRPr kumimoji="1" lang="es-ES_tradnl" sz="2489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2CE8C23-1852-4CC1-BC0C-C5868C52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209" y="3715922"/>
            <a:ext cx="2858290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defTabSz="8127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Lograr </a:t>
            </a:r>
            <a:r>
              <a:rPr lang="es-ES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1'15</a:t>
            </a:r>
            <a:r>
              <a:rPr lang="es-ES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minutos de tiempo de promedio mensual de consumo de contenidos del portal crecer</a:t>
            </a: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4CF72F-27AC-4CAC-A14C-FA84F2D5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53" t="10354" r="7997" b="24200"/>
          <a:stretch/>
        </p:blipFill>
        <p:spPr>
          <a:xfrm>
            <a:off x="539299" y="3895008"/>
            <a:ext cx="866548" cy="634013"/>
          </a:xfrm>
          <a:prstGeom prst="rect">
            <a:avLst/>
          </a:prstGeom>
        </p:spPr>
      </p:pic>
      <p:sp>
        <p:nvSpPr>
          <p:cNvPr id="23" name="Freeform 159">
            <a:extLst>
              <a:ext uri="{FF2B5EF4-FFF2-40B4-BE49-F238E27FC236}">
                <a16:creationId xmlns:a16="http://schemas.microsoft.com/office/drawing/2014/main" id="{CFCFA29B-F095-46CA-83ED-F5AC53AB1D8D}"/>
              </a:ext>
            </a:extLst>
          </p:cNvPr>
          <p:cNvSpPr>
            <a:spLocks noEditPoints="1"/>
          </p:cNvSpPr>
          <p:nvPr/>
        </p:nvSpPr>
        <p:spPr bwMode="auto">
          <a:xfrm>
            <a:off x="734583" y="1788623"/>
            <a:ext cx="659352" cy="707885"/>
          </a:xfrm>
          <a:custGeom>
            <a:avLst/>
            <a:gdLst>
              <a:gd name="T0" fmla="*/ 2508 w 3360"/>
              <a:gd name="T1" fmla="*/ 2417 h 3360"/>
              <a:gd name="T2" fmla="*/ 2363 w 3360"/>
              <a:gd name="T3" fmla="*/ 2627 h 3360"/>
              <a:gd name="T4" fmla="*/ 2395 w 3360"/>
              <a:gd name="T5" fmla="*/ 2887 h 3360"/>
              <a:gd name="T6" fmla="*/ 2584 w 3360"/>
              <a:gd name="T7" fmla="*/ 3056 h 3360"/>
              <a:gd name="T8" fmla="*/ 2848 w 3360"/>
              <a:gd name="T9" fmla="*/ 3056 h 3360"/>
              <a:gd name="T10" fmla="*/ 3037 w 3360"/>
              <a:gd name="T11" fmla="*/ 2887 h 3360"/>
              <a:gd name="T12" fmla="*/ 3069 w 3360"/>
              <a:gd name="T13" fmla="*/ 2627 h 3360"/>
              <a:gd name="T14" fmla="*/ 2924 w 3360"/>
              <a:gd name="T15" fmla="*/ 2417 h 3360"/>
              <a:gd name="T16" fmla="*/ 645 w 3360"/>
              <a:gd name="T17" fmla="*/ 1344 h 3360"/>
              <a:gd name="T18" fmla="*/ 402 w 3360"/>
              <a:gd name="T19" fmla="*/ 1436 h 3360"/>
              <a:gd name="T20" fmla="*/ 283 w 3360"/>
              <a:gd name="T21" fmla="*/ 1663 h 3360"/>
              <a:gd name="T22" fmla="*/ 345 w 3360"/>
              <a:gd name="T23" fmla="*/ 1916 h 3360"/>
              <a:gd name="T24" fmla="*/ 555 w 3360"/>
              <a:gd name="T25" fmla="*/ 2061 h 3360"/>
              <a:gd name="T26" fmla="*/ 822 w 3360"/>
              <a:gd name="T27" fmla="*/ 2026 h 3360"/>
              <a:gd name="T28" fmla="*/ 988 w 3360"/>
              <a:gd name="T29" fmla="*/ 1828 h 3360"/>
              <a:gd name="T30" fmla="*/ 987 w 3360"/>
              <a:gd name="T31" fmla="*/ 1587 h 3360"/>
              <a:gd name="T32" fmla="*/ 821 w 3360"/>
              <a:gd name="T33" fmla="*/ 1390 h 3360"/>
              <a:gd name="T34" fmla="*/ 2671 w 3360"/>
              <a:gd name="T35" fmla="*/ 283 h 3360"/>
              <a:gd name="T36" fmla="*/ 2444 w 3360"/>
              <a:gd name="T37" fmla="*/ 402 h 3360"/>
              <a:gd name="T38" fmla="*/ 2352 w 3360"/>
              <a:gd name="T39" fmla="*/ 645 h 3360"/>
              <a:gd name="T40" fmla="*/ 2444 w 3360"/>
              <a:gd name="T41" fmla="*/ 886 h 3360"/>
              <a:gd name="T42" fmla="*/ 2671 w 3360"/>
              <a:gd name="T43" fmla="*/ 1005 h 3360"/>
              <a:gd name="T44" fmla="*/ 2924 w 3360"/>
              <a:gd name="T45" fmla="*/ 943 h 3360"/>
              <a:gd name="T46" fmla="*/ 3069 w 3360"/>
              <a:gd name="T47" fmla="*/ 733 h 3360"/>
              <a:gd name="T48" fmla="*/ 3037 w 3360"/>
              <a:gd name="T49" fmla="*/ 473 h 3360"/>
              <a:gd name="T50" fmla="*/ 2848 w 3360"/>
              <a:gd name="T51" fmla="*/ 304 h 3360"/>
              <a:gd name="T52" fmla="*/ 2839 w 3360"/>
              <a:gd name="T53" fmla="*/ 11 h 3360"/>
              <a:gd name="T54" fmla="*/ 3150 w 3360"/>
              <a:gd name="T55" fmla="*/ 169 h 3360"/>
              <a:gd name="T56" fmla="*/ 3335 w 3360"/>
              <a:gd name="T57" fmla="*/ 463 h 3360"/>
              <a:gd name="T58" fmla="*/ 3335 w 3360"/>
              <a:gd name="T59" fmla="*/ 825 h 3360"/>
              <a:gd name="T60" fmla="*/ 3150 w 3360"/>
              <a:gd name="T61" fmla="*/ 1119 h 3360"/>
              <a:gd name="T62" fmla="*/ 2839 w 3360"/>
              <a:gd name="T63" fmla="*/ 1277 h 3360"/>
              <a:gd name="T64" fmla="*/ 2493 w 3360"/>
              <a:gd name="T65" fmla="*/ 1248 h 3360"/>
              <a:gd name="T66" fmla="*/ 1287 w 3360"/>
              <a:gd name="T67" fmla="*/ 1687 h 3360"/>
              <a:gd name="T68" fmla="*/ 2390 w 3360"/>
              <a:gd name="T69" fmla="*/ 2162 h 3360"/>
              <a:gd name="T70" fmla="*/ 2717 w 3360"/>
              <a:gd name="T71" fmla="*/ 2072 h 3360"/>
              <a:gd name="T72" fmla="*/ 3058 w 3360"/>
              <a:gd name="T73" fmla="*/ 2170 h 3360"/>
              <a:gd name="T74" fmla="*/ 3291 w 3360"/>
              <a:gd name="T75" fmla="*/ 2425 h 3360"/>
              <a:gd name="T76" fmla="*/ 3357 w 3360"/>
              <a:gd name="T77" fmla="*/ 2778 h 3360"/>
              <a:gd name="T78" fmla="*/ 3229 w 3360"/>
              <a:gd name="T79" fmla="*/ 3105 h 3360"/>
              <a:gd name="T80" fmla="*/ 2953 w 3360"/>
              <a:gd name="T81" fmla="*/ 3315 h 3360"/>
              <a:gd name="T82" fmla="*/ 2593 w 3360"/>
              <a:gd name="T83" fmla="*/ 3349 h 3360"/>
              <a:gd name="T84" fmla="*/ 2282 w 3360"/>
              <a:gd name="T85" fmla="*/ 3191 h 3360"/>
              <a:gd name="T86" fmla="*/ 2097 w 3360"/>
              <a:gd name="T87" fmla="*/ 2897 h 3360"/>
              <a:gd name="T88" fmla="*/ 2093 w 3360"/>
              <a:gd name="T89" fmla="*/ 2553 h 3360"/>
              <a:gd name="T90" fmla="*/ 1076 w 3360"/>
              <a:gd name="T91" fmla="*/ 2184 h 3360"/>
              <a:gd name="T92" fmla="*/ 766 w 3360"/>
              <a:gd name="T93" fmla="*/ 2341 h 3360"/>
              <a:gd name="T94" fmla="*/ 407 w 3360"/>
              <a:gd name="T95" fmla="*/ 2307 h 3360"/>
              <a:gd name="T96" fmla="*/ 131 w 3360"/>
              <a:gd name="T97" fmla="*/ 2097 h 3360"/>
              <a:gd name="T98" fmla="*/ 3 w 3360"/>
              <a:gd name="T99" fmla="*/ 1770 h 3360"/>
              <a:gd name="T100" fmla="*/ 69 w 3360"/>
              <a:gd name="T101" fmla="*/ 1417 h 3360"/>
              <a:gd name="T102" fmla="*/ 302 w 3360"/>
              <a:gd name="T103" fmla="*/ 1162 h 3360"/>
              <a:gd name="T104" fmla="*/ 645 w 3360"/>
              <a:gd name="T105" fmla="*/ 1064 h 3360"/>
              <a:gd name="T106" fmla="*/ 979 w 3360"/>
              <a:gd name="T107" fmla="*/ 1159 h 3360"/>
              <a:gd name="T108" fmla="*/ 1213 w 3360"/>
              <a:gd name="T109" fmla="*/ 1405 h 3360"/>
              <a:gd name="T110" fmla="*/ 2075 w 3360"/>
              <a:gd name="T111" fmla="*/ 582 h 3360"/>
              <a:gd name="T112" fmla="*/ 2203 w 3360"/>
              <a:gd name="T113" fmla="*/ 255 h 3360"/>
              <a:gd name="T114" fmla="*/ 2479 w 3360"/>
              <a:gd name="T115" fmla="*/ 45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60" h="3360">
                <a:moveTo>
                  <a:pt x="2717" y="2352"/>
                </a:moveTo>
                <a:lnTo>
                  <a:pt x="2671" y="2355"/>
                </a:lnTo>
                <a:lnTo>
                  <a:pt x="2627" y="2363"/>
                </a:lnTo>
                <a:lnTo>
                  <a:pt x="2584" y="2376"/>
                </a:lnTo>
                <a:lnTo>
                  <a:pt x="2545" y="2395"/>
                </a:lnTo>
                <a:lnTo>
                  <a:pt x="2508" y="2417"/>
                </a:lnTo>
                <a:lnTo>
                  <a:pt x="2474" y="2444"/>
                </a:lnTo>
                <a:lnTo>
                  <a:pt x="2444" y="2474"/>
                </a:lnTo>
                <a:lnTo>
                  <a:pt x="2417" y="2508"/>
                </a:lnTo>
                <a:lnTo>
                  <a:pt x="2395" y="2545"/>
                </a:lnTo>
                <a:lnTo>
                  <a:pt x="2376" y="2584"/>
                </a:lnTo>
                <a:lnTo>
                  <a:pt x="2363" y="2627"/>
                </a:lnTo>
                <a:lnTo>
                  <a:pt x="2355" y="2671"/>
                </a:lnTo>
                <a:lnTo>
                  <a:pt x="2352" y="2717"/>
                </a:lnTo>
                <a:lnTo>
                  <a:pt x="2355" y="2761"/>
                </a:lnTo>
                <a:lnTo>
                  <a:pt x="2363" y="2805"/>
                </a:lnTo>
                <a:lnTo>
                  <a:pt x="2376" y="2848"/>
                </a:lnTo>
                <a:lnTo>
                  <a:pt x="2395" y="2887"/>
                </a:lnTo>
                <a:lnTo>
                  <a:pt x="2417" y="2924"/>
                </a:lnTo>
                <a:lnTo>
                  <a:pt x="2444" y="2958"/>
                </a:lnTo>
                <a:lnTo>
                  <a:pt x="2474" y="2988"/>
                </a:lnTo>
                <a:lnTo>
                  <a:pt x="2508" y="3015"/>
                </a:lnTo>
                <a:lnTo>
                  <a:pt x="2545" y="3037"/>
                </a:lnTo>
                <a:lnTo>
                  <a:pt x="2584" y="3056"/>
                </a:lnTo>
                <a:lnTo>
                  <a:pt x="2627" y="3069"/>
                </a:lnTo>
                <a:lnTo>
                  <a:pt x="2671" y="3077"/>
                </a:lnTo>
                <a:lnTo>
                  <a:pt x="2717" y="3080"/>
                </a:lnTo>
                <a:lnTo>
                  <a:pt x="2761" y="3077"/>
                </a:lnTo>
                <a:lnTo>
                  <a:pt x="2805" y="3069"/>
                </a:lnTo>
                <a:lnTo>
                  <a:pt x="2848" y="3056"/>
                </a:lnTo>
                <a:lnTo>
                  <a:pt x="2887" y="3037"/>
                </a:lnTo>
                <a:lnTo>
                  <a:pt x="2924" y="3015"/>
                </a:lnTo>
                <a:lnTo>
                  <a:pt x="2958" y="2988"/>
                </a:lnTo>
                <a:lnTo>
                  <a:pt x="2988" y="2958"/>
                </a:lnTo>
                <a:lnTo>
                  <a:pt x="3015" y="2924"/>
                </a:lnTo>
                <a:lnTo>
                  <a:pt x="3037" y="2887"/>
                </a:lnTo>
                <a:lnTo>
                  <a:pt x="3056" y="2848"/>
                </a:lnTo>
                <a:lnTo>
                  <a:pt x="3069" y="2805"/>
                </a:lnTo>
                <a:lnTo>
                  <a:pt x="3077" y="2761"/>
                </a:lnTo>
                <a:lnTo>
                  <a:pt x="3080" y="2717"/>
                </a:lnTo>
                <a:lnTo>
                  <a:pt x="3077" y="2671"/>
                </a:lnTo>
                <a:lnTo>
                  <a:pt x="3069" y="2627"/>
                </a:lnTo>
                <a:lnTo>
                  <a:pt x="3056" y="2584"/>
                </a:lnTo>
                <a:lnTo>
                  <a:pt x="3037" y="2545"/>
                </a:lnTo>
                <a:lnTo>
                  <a:pt x="3015" y="2508"/>
                </a:lnTo>
                <a:lnTo>
                  <a:pt x="2988" y="2474"/>
                </a:lnTo>
                <a:lnTo>
                  <a:pt x="2958" y="2444"/>
                </a:lnTo>
                <a:lnTo>
                  <a:pt x="2924" y="2417"/>
                </a:lnTo>
                <a:lnTo>
                  <a:pt x="2887" y="2395"/>
                </a:lnTo>
                <a:lnTo>
                  <a:pt x="2848" y="2376"/>
                </a:lnTo>
                <a:lnTo>
                  <a:pt x="2805" y="2363"/>
                </a:lnTo>
                <a:lnTo>
                  <a:pt x="2761" y="2355"/>
                </a:lnTo>
                <a:lnTo>
                  <a:pt x="2717" y="2352"/>
                </a:lnTo>
                <a:close/>
                <a:moveTo>
                  <a:pt x="645" y="1344"/>
                </a:moveTo>
                <a:lnTo>
                  <a:pt x="599" y="1347"/>
                </a:lnTo>
                <a:lnTo>
                  <a:pt x="555" y="1355"/>
                </a:lnTo>
                <a:lnTo>
                  <a:pt x="512" y="1368"/>
                </a:lnTo>
                <a:lnTo>
                  <a:pt x="473" y="1387"/>
                </a:lnTo>
                <a:lnTo>
                  <a:pt x="436" y="1409"/>
                </a:lnTo>
                <a:lnTo>
                  <a:pt x="402" y="1436"/>
                </a:lnTo>
                <a:lnTo>
                  <a:pt x="372" y="1466"/>
                </a:lnTo>
                <a:lnTo>
                  <a:pt x="345" y="1500"/>
                </a:lnTo>
                <a:lnTo>
                  <a:pt x="323" y="1537"/>
                </a:lnTo>
                <a:lnTo>
                  <a:pt x="304" y="1576"/>
                </a:lnTo>
                <a:lnTo>
                  <a:pt x="291" y="1619"/>
                </a:lnTo>
                <a:lnTo>
                  <a:pt x="283" y="1663"/>
                </a:lnTo>
                <a:lnTo>
                  <a:pt x="280" y="1709"/>
                </a:lnTo>
                <a:lnTo>
                  <a:pt x="283" y="1753"/>
                </a:lnTo>
                <a:lnTo>
                  <a:pt x="291" y="1797"/>
                </a:lnTo>
                <a:lnTo>
                  <a:pt x="304" y="1840"/>
                </a:lnTo>
                <a:lnTo>
                  <a:pt x="323" y="1879"/>
                </a:lnTo>
                <a:lnTo>
                  <a:pt x="345" y="1916"/>
                </a:lnTo>
                <a:lnTo>
                  <a:pt x="372" y="1950"/>
                </a:lnTo>
                <a:lnTo>
                  <a:pt x="402" y="1980"/>
                </a:lnTo>
                <a:lnTo>
                  <a:pt x="436" y="2007"/>
                </a:lnTo>
                <a:lnTo>
                  <a:pt x="473" y="2029"/>
                </a:lnTo>
                <a:lnTo>
                  <a:pt x="512" y="2048"/>
                </a:lnTo>
                <a:lnTo>
                  <a:pt x="555" y="2061"/>
                </a:lnTo>
                <a:lnTo>
                  <a:pt x="599" y="2069"/>
                </a:lnTo>
                <a:lnTo>
                  <a:pt x="645" y="2072"/>
                </a:lnTo>
                <a:lnTo>
                  <a:pt x="691" y="2069"/>
                </a:lnTo>
                <a:lnTo>
                  <a:pt x="737" y="2060"/>
                </a:lnTo>
                <a:lnTo>
                  <a:pt x="780" y="2046"/>
                </a:lnTo>
                <a:lnTo>
                  <a:pt x="822" y="2026"/>
                </a:lnTo>
                <a:lnTo>
                  <a:pt x="859" y="2002"/>
                </a:lnTo>
                <a:lnTo>
                  <a:pt x="893" y="1972"/>
                </a:lnTo>
                <a:lnTo>
                  <a:pt x="923" y="1940"/>
                </a:lnTo>
                <a:lnTo>
                  <a:pt x="950" y="1904"/>
                </a:lnTo>
                <a:lnTo>
                  <a:pt x="972" y="1864"/>
                </a:lnTo>
                <a:lnTo>
                  <a:pt x="988" y="1828"/>
                </a:lnTo>
                <a:lnTo>
                  <a:pt x="999" y="1789"/>
                </a:lnTo>
                <a:lnTo>
                  <a:pt x="1006" y="1749"/>
                </a:lnTo>
                <a:lnTo>
                  <a:pt x="1008" y="1709"/>
                </a:lnTo>
                <a:lnTo>
                  <a:pt x="1006" y="1666"/>
                </a:lnTo>
                <a:lnTo>
                  <a:pt x="999" y="1626"/>
                </a:lnTo>
                <a:lnTo>
                  <a:pt x="987" y="1587"/>
                </a:lnTo>
                <a:lnTo>
                  <a:pt x="971" y="1550"/>
                </a:lnTo>
                <a:lnTo>
                  <a:pt x="949" y="1511"/>
                </a:lnTo>
                <a:lnTo>
                  <a:pt x="922" y="1475"/>
                </a:lnTo>
                <a:lnTo>
                  <a:pt x="892" y="1443"/>
                </a:lnTo>
                <a:lnTo>
                  <a:pt x="858" y="1414"/>
                </a:lnTo>
                <a:lnTo>
                  <a:pt x="821" y="1390"/>
                </a:lnTo>
                <a:lnTo>
                  <a:pt x="780" y="1370"/>
                </a:lnTo>
                <a:lnTo>
                  <a:pt x="736" y="1356"/>
                </a:lnTo>
                <a:lnTo>
                  <a:pt x="691" y="1347"/>
                </a:lnTo>
                <a:lnTo>
                  <a:pt x="645" y="1344"/>
                </a:lnTo>
                <a:close/>
                <a:moveTo>
                  <a:pt x="2717" y="280"/>
                </a:moveTo>
                <a:lnTo>
                  <a:pt x="2671" y="283"/>
                </a:lnTo>
                <a:lnTo>
                  <a:pt x="2627" y="291"/>
                </a:lnTo>
                <a:lnTo>
                  <a:pt x="2584" y="304"/>
                </a:lnTo>
                <a:lnTo>
                  <a:pt x="2545" y="323"/>
                </a:lnTo>
                <a:lnTo>
                  <a:pt x="2508" y="345"/>
                </a:lnTo>
                <a:lnTo>
                  <a:pt x="2474" y="372"/>
                </a:lnTo>
                <a:lnTo>
                  <a:pt x="2444" y="402"/>
                </a:lnTo>
                <a:lnTo>
                  <a:pt x="2417" y="436"/>
                </a:lnTo>
                <a:lnTo>
                  <a:pt x="2395" y="473"/>
                </a:lnTo>
                <a:lnTo>
                  <a:pt x="2376" y="512"/>
                </a:lnTo>
                <a:lnTo>
                  <a:pt x="2363" y="555"/>
                </a:lnTo>
                <a:lnTo>
                  <a:pt x="2355" y="599"/>
                </a:lnTo>
                <a:lnTo>
                  <a:pt x="2352" y="645"/>
                </a:lnTo>
                <a:lnTo>
                  <a:pt x="2355" y="689"/>
                </a:lnTo>
                <a:lnTo>
                  <a:pt x="2363" y="733"/>
                </a:lnTo>
                <a:lnTo>
                  <a:pt x="2376" y="776"/>
                </a:lnTo>
                <a:lnTo>
                  <a:pt x="2395" y="815"/>
                </a:lnTo>
                <a:lnTo>
                  <a:pt x="2417" y="852"/>
                </a:lnTo>
                <a:lnTo>
                  <a:pt x="2444" y="886"/>
                </a:lnTo>
                <a:lnTo>
                  <a:pt x="2474" y="916"/>
                </a:lnTo>
                <a:lnTo>
                  <a:pt x="2508" y="943"/>
                </a:lnTo>
                <a:lnTo>
                  <a:pt x="2545" y="965"/>
                </a:lnTo>
                <a:lnTo>
                  <a:pt x="2584" y="984"/>
                </a:lnTo>
                <a:lnTo>
                  <a:pt x="2627" y="997"/>
                </a:lnTo>
                <a:lnTo>
                  <a:pt x="2671" y="1005"/>
                </a:lnTo>
                <a:lnTo>
                  <a:pt x="2717" y="1008"/>
                </a:lnTo>
                <a:lnTo>
                  <a:pt x="2761" y="1005"/>
                </a:lnTo>
                <a:lnTo>
                  <a:pt x="2805" y="997"/>
                </a:lnTo>
                <a:lnTo>
                  <a:pt x="2848" y="984"/>
                </a:lnTo>
                <a:lnTo>
                  <a:pt x="2887" y="965"/>
                </a:lnTo>
                <a:lnTo>
                  <a:pt x="2924" y="943"/>
                </a:lnTo>
                <a:lnTo>
                  <a:pt x="2958" y="916"/>
                </a:lnTo>
                <a:lnTo>
                  <a:pt x="2988" y="886"/>
                </a:lnTo>
                <a:lnTo>
                  <a:pt x="3015" y="852"/>
                </a:lnTo>
                <a:lnTo>
                  <a:pt x="3037" y="815"/>
                </a:lnTo>
                <a:lnTo>
                  <a:pt x="3056" y="776"/>
                </a:lnTo>
                <a:lnTo>
                  <a:pt x="3069" y="733"/>
                </a:lnTo>
                <a:lnTo>
                  <a:pt x="3077" y="689"/>
                </a:lnTo>
                <a:lnTo>
                  <a:pt x="3080" y="645"/>
                </a:lnTo>
                <a:lnTo>
                  <a:pt x="3077" y="599"/>
                </a:lnTo>
                <a:lnTo>
                  <a:pt x="3069" y="555"/>
                </a:lnTo>
                <a:lnTo>
                  <a:pt x="3056" y="512"/>
                </a:lnTo>
                <a:lnTo>
                  <a:pt x="3037" y="473"/>
                </a:lnTo>
                <a:lnTo>
                  <a:pt x="3015" y="436"/>
                </a:lnTo>
                <a:lnTo>
                  <a:pt x="2988" y="402"/>
                </a:lnTo>
                <a:lnTo>
                  <a:pt x="2958" y="372"/>
                </a:lnTo>
                <a:lnTo>
                  <a:pt x="2924" y="345"/>
                </a:lnTo>
                <a:lnTo>
                  <a:pt x="2887" y="323"/>
                </a:lnTo>
                <a:lnTo>
                  <a:pt x="2848" y="304"/>
                </a:lnTo>
                <a:lnTo>
                  <a:pt x="2805" y="291"/>
                </a:lnTo>
                <a:lnTo>
                  <a:pt x="2761" y="283"/>
                </a:lnTo>
                <a:lnTo>
                  <a:pt x="2717" y="280"/>
                </a:lnTo>
                <a:close/>
                <a:moveTo>
                  <a:pt x="2717" y="0"/>
                </a:moveTo>
                <a:lnTo>
                  <a:pt x="2778" y="3"/>
                </a:lnTo>
                <a:lnTo>
                  <a:pt x="2839" y="11"/>
                </a:lnTo>
                <a:lnTo>
                  <a:pt x="2897" y="25"/>
                </a:lnTo>
                <a:lnTo>
                  <a:pt x="2953" y="45"/>
                </a:lnTo>
                <a:lnTo>
                  <a:pt x="3007" y="69"/>
                </a:lnTo>
                <a:lnTo>
                  <a:pt x="3058" y="98"/>
                </a:lnTo>
                <a:lnTo>
                  <a:pt x="3105" y="131"/>
                </a:lnTo>
                <a:lnTo>
                  <a:pt x="3150" y="169"/>
                </a:lnTo>
                <a:lnTo>
                  <a:pt x="3191" y="210"/>
                </a:lnTo>
                <a:lnTo>
                  <a:pt x="3229" y="255"/>
                </a:lnTo>
                <a:lnTo>
                  <a:pt x="3262" y="302"/>
                </a:lnTo>
                <a:lnTo>
                  <a:pt x="3291" y="353"/>
                </a:lnTo>
                <a:lnTo>
                  <a:pt x="3315" y="407"/>
                </a:lnTo>
                <a:lnTo>
                  <a:pt x="3335" y="463"/>
                </a:lnTo>
                <a:lnTo>
                  <a:pt x="3349" y="521"/>
                </a:lnTo>
                <a:lnTo>
                  <a:pt x="3357" y="582"/>
                </a:lnTo>
                <a:lnTo>
                  <a:pt x="3360" y="645"/>
                </a:lnTo>
                <a:lnTo>
                  <a:pt x="3357" y="706"/>
                </a:lnTo>
                <a:lnTo>
                  <a:pt x="3349" y="767"/>
                </a:lnTo>
                <a:lnTo>
                  <a:pt x="3335" y="825"/>
                </a:lnTo>
                <a:lnTo>
                  <a:pt x="3315" y="881"/>
                </a:lnTo>
                <a:lnTo>
                  <a:pt x="3291" y="935"/>
                </a:lnTo>
                <a:lnTo>
                  <a:pt x="3262" y="986"/>
                </a:lnTo>
                <a:lnTo>
                  <a:pt x="3229" y="1033"/>
                </a:lnTo>
                <a:lnTo>
                  <a:pt x="3191" y="1078"/>
                </a:lnTo>
                <a:lnTo>
                  <a:pt x="3150" y="1119"/>
                </a:lnTo>
                <a:lnTo>
                  <a:pt x="3105" y="1157"/>
                </a:lnTo>
                <a:lnTo>
                  <a:pt x="3058" y="1190"/>
                </a:lnTo>
                <a:lnTo>
                  <a:pt x="3007" y="1219"/>
                </a:lnTo>
                <a:lnTo>
                  <a:pt x="2953" y="1243"/>
                </a:lnTo>
                <a:lnTo>
                  <a:pt x="2897" y="1263"/>
                </a:lnTo>
                <a:lnTo>
                  <a:pt x="2839" y="1277"/>
                </a:lnTo>
                <a:lnTo>
                  <a:pt x="2778" y="1285"/>
                </a:lnTo>
                <a:lnTo>
                  <a:pt x="2717" y="1288"/>
                </a:lnTo>
                <a:lnTo>
                  <a:pt x="2657" y="1285"/>
                </a:lnTo>
                <a:lnTo>
                  <a:pt x="2601" y="1278"/>
                </a:lnTo>
                <a:lnTo>
                  <a:pt x="2546" y="1266"/>
                </a:lnTo>
                <a:lnTo>
                  <a:pt x="2493" y="1248"/>
                </a:lnTo>
                <a:lnTo>
                  <a:pt x="2442" y="1227"/>
                </a:lnTo>
                <a:lnTo>
                  <a:pt x="2393" y="1201"/>
                </a:lnTo>
                <a:lnTo>
                  <a:pt x="2347" y="1171"/>
                </a:lnTo>
                <a:lnTo>
                  <a:pt x="2303" y="1138"/>
                </a:lnTo>
                <a:lnTo>
                  <a:pt x="2263" y="1102"/>
                </a:lnTo>
                <a:lnTo>
                  <a:pt x="1287" y="1687"/>
                </a:lnTo>
                <a:lnTo>
                  <a:pt x="1259" y="1703"/>
                </a:lnTo>
                <a:lnTo>
                  <a:pt x="1287" y="1720"/>
                </a:lnTo>
                <a:lnTo>
                  <a:pt x="2258" y="2263"/>
                </a:lnTo>
                <a:lnTo>
                  <a:pt x="2299" y="2226"/>
                </a:lnTo>
                <a:lnTo>
                  <a:pt x="2343" y="2192"/>
                </a:lnTo>
                <a:lnTo>
                  <a:pt x="2390" y="2162"/>
                </a:lnTo>
                <a:lnTo>
                  <a:pt x="2439" y="2135"/>
                </a:lnTo>
                <a:lnTo>
                  <a:pt x="2490" y="2113"/>
                </a:lnTo>
                <a:lnTo>
                  <a:pt x="2543" y="2095"/>
                </a:lnTo>
                <a:lnTo>
                  <a:pt x="2599" y="2082"/>
                </a:lnTo>
                <a:lnTo>
                  <a:pt x="2657" y="2075"/>
                </a:lnTo>
                <a:lnTo>
                  <a:pt x="2717" y="2072"/>
                </a:lnTo>
                <a:lnTo>
                  <a:pt x="2778" y="2075"/>
                </a:lnTo>
                <a:lnTo>
                  <a:pt x="2839" y="2083"/>
                </a:lnTo>
                <a:lnTo>
                  <a:pt x="2897" y="2097"/>
                </a:lnTo>
                <a:lnTo>
                  <a:pt x="2953" y="2117"/>
                </a:lnTo>
                <a:lnTo>
                  <a:pt x="3007" y="2141"/>
                </a:lnTo>
                <a:lnTo>
                  <a:pt x="3058" y="2170"/>
                </a:lnTo>
                <a:lnTo>
                  <a:pt x="3105" y="2203"/>
                </a:lnTo>
                <a:lnTo>
                  <a:pt x="3150" y="2241"/>
                </a:lnTo>
                <a:lnTo>
                  <a:pt x="3191" y="2282"/>
                </a:lnTo>
                <a:lnTo>
                  <a:pt x="3229" y="2327"/>
                </a:lnTo>
                <a:lnTo>
                  <a:pt x="3262" y="2374"/>
                </a:lnTo>
                <a:lnTo>
                  <a:pt x="3291" y="2425"/>
                </a:lnTo>
                <a:lnTo>
                  <a:pt x="3315" y="2479"/>
                </a:lnTo>
                <a:lnTo>
                  <a:pt x="3335" y="2535"/>
                </a:lnTo>
                <a:lnTo>
                  <a:pt x="3349" y="2593"/>
                </a:lnTo>
                <a:lnTo>
                  <a:pt x="3357" y="2654"/>
                </a:lnTo>
                <a:lnTo>
                  <a:pt x="3360" y="2717"/>
                </a:lnTo>
                <a:lnTo>
                  <a:pt x="3357" y="2778"/>
                </a:lnTo>
                <a:lnTo>
                  <a:pt x="3349" y="2839"/>
                </a:lnTo>
                <a:lnTo>
                  <a:pt x="3335" y="2897"/>
                </a:lnTo>
                <a:lnTo>
                  <a:pt x="3315" y="2953"/>
                </a:lnTo>
                <a:lnTo>
                  <a:pt x="3291" y="3007"/>
                </a:lnTo>
                <a:lnTo>
                  <a:pt x="3262" y="3058"/>
                </a:lnTo>
                <a:lnTo>
                  <a:pt x="3229" y="3105"/>
                </a:lnTo>
                <a:lnTo>
                  <a:pt x="3191" y="3150"/>
                </a:lnTo>
                <a:lnTo>
                  <a:pt x="3150" y="3191"/>
                </a:lnTo>
                <a:lnTo>
                  <a:pt x="3105" y="3229"/>
                </a:lnTo>
                <a:lnTo>
                  <a:pt x="3058" y="3262"/>
                </a:lnTo>
                <a:lnTo>
                  <a:pt x="3007" y="3291"/>
                </a:lnTo>
                <a:lnTo>
                  <a:pt x="2953" y="3315"/>
                </a:lnTo>
                <a:lnTo>
                  <a:pt x="2897" y="3335"/>
                </a:lnTo>
                <a:lnTo>
                  <a:pt x="2839" y="3349"/>
                </a:lnTo>
                <a:lnTo>
                  <a:pt x="2778" y="3357"/>
                </a:lnTo>
                <a:lnTo>
                  <a:pt x="2717" y="3360"/>
                </a:lnTo>
                <a:lnTo>
                  <a:pt x="2654" y="3357"/>
                </a:lnTo>
                <a:lnTo>
                  <a:pt x="2593" y="3349"/>
                </a:lnTo>
                <a:lnTo>
                  <a:pt x="2535" y="3335"/>
                </a:lnTo>
                <a:lnTo>
                  <a:pt x="2479" y="3315"/>
                </a:lnTo>
                <a:lnTo>
                  <a:pt x="2425" y="3291"/>
                </a:lnTo>
                <a:lnTo>
                  <a:pt x="2374" y="3262"/>
                </a:lnTo>
                <a:lnTo>
                  <a:pt x="2327" y="3229"/>
                </a:lnTo>
                <a:lnTo>
                  <a:pt x="2282" y="3191"/>
                </a:lnTo>
                <a:lnTo>
                  <a:pt x="2241" y="3150"/>
                </a:lnTo>
                <a:lnTo>
                  <a:pt x="2203" y="3105"/>
                </a:lnTo>
                <a:lnTo>
                  <a:pt x="2170" y="3058"/>
                </a:lnTo>
                <a:lnTo>
                  <a:pt x="2141" y="3007"/>
                </a:lnTo>
                <a:lnTo>
                  <a:pt x="2117" y="2953"/>
                </a:lnTo>
                <a:lnTo>
                  <a:pt x="2097" y="2897"/>
                </a:lnTo>
                <a:lnTo>
                  <a:pt x="2083" y="2839"/>
                </a:lnTo>
                <a:lnTo>
                  <a:pt x="2075" y="2778"/>
                </a:lnTo>
                <a:lnTo>
                  <a:pt x="2072" y="2717"/>
                </a:lnTo>
                <a:lnTo>
                  <a:pt x="2074" y="2661"/>
                </a:lnTo>
                <a:lnTo>
                  <a:pt x="2082" y="2606"/>
                </a:lnTo>
                <a:lnTo>
                  <a:pt x="2093" y="2553"/>
                </a:lnTo>
                <a:lnTo>
                  <a:pt x="2110" y="2501"/>
                </a:lnTo>
                <a:lnTo>
                  <a:pt x="1217" y="2001"/>
                </a:lnTo>
                <a:lnTo>
                  <a:pt x="1188" y="2052"/>
                </a:lnTo>
                <a:lnTo>
                  <a:pt x="1155" y="2099"/>
                </a:lnTo>
                <a:lnTo>
                  <a:pt x="1117" y="2143"/>
                </a:lnTo>
                <a:lnTo>
                  <a:pt x="1076" y="2184"/>
                </a:lnTo>
                <a:lnTo>
                  <a:pt x="1031" y="2222"/>
                </a:lnTo>
                <a:lnTo>
                  <a:pt x="984" y="2254"/>
                </a:lnTo>
                <a:lnTo>
                  <a:pt x="933" y="2283"/>
                </a:lnTo>
                <a:lnTo>
                  <a:pt x="880" y="2307"/>
                </a:lnTo>
                <a:lnTo>
                  <a:pt x="824" y="2327"/>
                </a:lnTo>
                <a:lnTo>
                  <a:pt x="766" y="2341"/>
                </a:lnTo>
                <a:lnTo>
                  <a:pt x="706" y="2349"/>
                </a:lnTo>
                <a:lnTo>
                  <a:pt x="645" y="2352"/>
                </a:lnTo>
                <a:lnTo>
                  <a:pt x="582" y="2349"/>
                </a:lnTo>
                <a:lnTo>
                  <a:pt x="521" y="2341"/>
                </a:lnTo>
                <a:lnTo>
                  <a:pt x="463" y="2327"/>
                </a:lnTo>
                <a:lnTo>
                  <a:pt x="407" y="2307"/>
                </a:lnTo>
                <a:lnTo>
                  <a:pt x="353" y="2283"/>
                </a:lnTo>
                <a:lnTo>
                  <a:pt x="302" y="2254"/>
                </a:lnTo>
                <a:lnTo>
                  <a:pt x="255" y="2221"/>
                </a:lnTo>
                <a:lnTo>
                  <a:pt x="210" y="2183"/>
                </a:lnTo>
                <a:lnTo>
                  <a:pt x="169" y="2142"/>
                </a:lnTo>
                <a:lnTo>
                  <a:pt x="131" y="2097"/>
                </a:lnTo>
                <a:lnTo>
                  <a:pt x="98" y="2050"/>
                </a:lnTo>
                <a:lnTo>
                  <a:pt x="69" y="1999"/>
                </a:lnTo>
                <a:lnTo>
                  <a:pt x="45" y="1945"/>
                </a:lnTo>
                <a:lnTo>
                  <a:pt x="25" y="1889"/>
                </a:lnTo>
                <a:lnTo>
                  <a:pt x="11" y="1831"/>
                </a:lnTo>
                <a:lnTo>
                  <a:pt x="3" y="1770"/>
                </a:lnTo>
                <a:lnTo>
                  <a:pt x="0" y="1709"/>
                </a:lnTo>
                <a:lnTo>
                  <a:pt x="3" y="1646"/>
                </a:lnTo>
                <a:lnTo>
                  <a:pt x="11" y="1585"/>
                </a:lnTo>
                <a:lnTo>
                  <a:pt x="25" y="1527"/>
                </a:lnTo>
                <a:lnTo>
                  <a:pt x="45" y="1471"/>
                </a:lnTo>
                <a:lnTo>
                  <a:pt x="69" y="1417"/>
                </a:lnTo>
                <a:lnTo>
                  <a:pt x="98" y="1366"/>
                </a:lnTo>
                <a:lnTo>
                  <a:pt x="131" y="1319"/>
                </a:lnTo>
                <a:lnTo>
                  <a:pt x="169" y="1274"/>
                </a:lnTo>
                <a:lnTo>
                  <a:pt x="210" y="1233"/>
                </a:lnTo>
                <a:lnTo>
                  <a:pt x="255" y="1195"/>
                </a:lnTo>
                <a:lnTo>
                  <a:pt x="302" y="1162"/>
                </a:lnTo>
                <a:lnTo>
                  <a:pt x="353" y="1133"/>
                </a:lnTo>
                <a:lnTo>
                  <a:pt x="407" y="1109"/>
                </a:lnTo>
                <a:lnTo>
                  <a:pt x="463" y="1089"/>
                </a:lnTo>
                <a:lnTo>
                  <a:pt x="521" y="1075"/>
                </a:lnTo>
                <a:lnTo>
                  <a:pt x="582" y="1067"/>
                </a:lnTo>
                <a:lnTo>
                  <a:pt x="645" y="1064"/>
                </a:lnTo>
                <a:lnTo>
                  <a:pt x="705" y="1067"/>
                </a:lnTo>
                <a:lnTo>
                  <a:pt x="764" y="1075"/>
                </a:lnTo>
                <a:lnTo>
                  <a:pt x="822" y="1088"/>
                </a:lnTo>
                <a:lnTo>
                  <a:pt x="877" y="1108"/>
                </a:lnTo>
                <a:lnTo>
                  <a:pt x="930" y="1131"/>
                </a:lnTo>
                <a:lnTo>
                  <a:pt x="979" y="1159"/>
                </a:lnTo>
                <a:lnTo>
                  <a:pt x="1027" y="1190"/>
                </a:lnTo>
                <a:lnTo>
                  <a:pt x="1071" y="1227"/>
                </a:lnTo>
                <a:lnTo>
                  <a:pt x="1112" y="1267"/>
                </a:lnTo>
                <a:lnTo>
                  <a:pt x="1150" y="1309"/>
                </a:lnTo>
                <a:lnTo>
                  <a:pt x="1183" y="1356"/>
                </a:lnTo>
                <a:lnTo>
                  <a:pt x="1213" y="1405"/>
                </a:lnTo>
                <a:lnTo>
                  <a:pt x="2112" y="865"/>
                </a:lnTo>
                <a:lnTo>
                  <a:pt x="2095" y="813"/>
                </a:lnTo>
                <a:lnTo>
                  <a:pt x="2082" y="758"/>
                </a:lnTo>
                <a:lnTo>
                  <a:pt x="2075" y="702"/>
                </a:lnTo>
                <a:lnTo>
                  <a:pt x="2072" y="645"/>
                </a:lnTo>
                <a:lnTo>
                  <a:pt x="2075" y="582"/>
                </a:lnTo>
                <a:lnTo>
                  <a:pt x="2083" y="521"/>
                </a:lnTo>
                <a:lnTo>
                  <a:pt x="2097" y="463"/>
                </a:lnTo>
                <a:lnTo>
                  <a:pt x="2117" y="407"/>
                </a:lnTo>
                <a:lnTo>
                  <a:pt x="2141" y="353"/>
                </a:lnTo>
                <a:lnTo>
                  <a:pt x="2170" y="302"/>
                </a:lnTo>
                <a:lnTo>
                  <a:pt x="2203" y="255"/>
                </a:lnTo>
                <a:lnTo>
                  <a:pt x="2241" y="210"/>
                </a:lnTo>
                <a:lnTo>
                  <a:pt x="2282" y="169"/>
                </a:lnTo>
                <a:lnTo>
                  <a:pt x="2327" y="131"/>
                </a:lnTo>
                <a:lnTo>
                  <a:pt x="2374" y="98"/>
                </a:lnTo>
                <a:lnTo>
                  <a:pt x="2425" y="69"/>
                </a:lnTo>
                <a:lnTo>
                  <a:pt x="2479" y="45"/>
                </a:lnTo>
                <a:lnTo>
                  <a:pt x="2535" y="25"/>
                </a:lnTo>
                <a:lnTo>
                  <a:pt x="2593" y="11"/>
                </a:lnTo>
                <a:lnTo>
                  <a:pt x="2654" y="3"/>
                </a:lnTo>
                <a:lnTo>
                  <a:pt x="2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55">
            <a:extLst>
              <a:ext uri="{FF2B5EF4-FFF2-40B4-BE49-F238E27FC236}">
                <a16:creationId xmlns:a16="http://schemas.microsoft.com/office/drawing/2014/main" id="{BBB84FE4-C30C-4562-B8D5-F2015F5BE7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7028" y="504841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4" name="Freeform 157">
              <a:extLst>
                <a:ext uri="{FF2B5EF4-FFF2-40B4-BE49-F238E27FC236}">
                  <a16:creationId xmlns:a16="http://schemas.microsoft.com/office/drawing/2014/main" id="{44AC29B7-3242-4352-B6C2-EB49B4421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8">
              <a:extLst>
                <a:ext uri="{FF2B5EF4-FFF2-40B4-BE49-F238E27FC236}">
                  <a16:creationId xmlns:a16="http://schemas.microsoft.com/office/drawing/2014/main" id="{213DE5F6-8C36-407B-AEBD-44FE4B417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7012EC7-0EF8-474E-AF79-32E7BE505C62}"/>
              </a:ext>
            </a:extLst>
          </p:cNvPr>
          <p:cNvSpPr/>
          <p:nvPr/>
        </p:nvSpPr>
        <p:spPr>
          <a:xfrm>
            <a:off x="5456777" y="5047333"/>
            <a:ext cx="2341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294.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7 </a:t>
            </a:r>
            <a:r>
              <a:rPr lang="es-CO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02019630-AB53-4A5D-900E-DF7C3A5C5A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10229" y="27767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21CC48F6-84EC-4CCD-BBFA-76338EEE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9A619B6F-6491-4E6D-941B-C86158844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F79764F-BDB8-4480-ABC1-CEC5F0406A19}"/>
              </a:ext>
            </a:extLst>
          </p:cNvPr>
          <p:cNvSpPr/>
          <p:nvPr/>
        </p:nvSpPr>
        <p:spPr>
          <a:xfrm>
            <a:off x="5539978" y="2794489"/>
            <a:ext cx="2195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322.9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6A2D488-E1BF-47F7-9C0D-837B3B32855D}"/>
              </a:ext>
            </a:extLst>
          </p:cNvPr>
          <p:cNvCxnSpPr>
            <a:cxnSpLocks/>
          </p:cNvCxnSpPr>
          <p:nvPr/>
        </p:nvCxnSpPr>
        <p:spPr>
          <a:xfrm>
            <a:off x="5127029" y="3676851"/>
            <a:ext cx="663414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A0F3B1A3-1262-4D5E-A0B9-74B57B40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5457191"/>
            <a:ext cx="3806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Promoción y Publicidad de programas de la entidad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379208BD-26C0-4CE0-BB29-6989185B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624" y="5611462"/>
            <a:ext cx="3452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Difusión</a:t>
            </a:r>
            <a:r>
              <a:rPr kumimoji="0" lang="es-ES_tradnl" sz="1600" b="0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 convocatoria de los diversos programas de CCC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E85B1E-5E29-43BC-B57B-6DA35680A9B1}"/>
              </a:ext>
            </a:extLst>
          </p:cNvPr>
          <p:cNvSpPr/>
          <p:nvPr/>
        </p:nvSpPr>
        <p:spPr>
          <a:xfrm>
            <a:off x="5214879" y="1626684"/>
            <a:ext cx="3423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Impactamos la percepción de los grupos de interés a través de una vocería alineada con nuestra narrativa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F4F599-E953-4D8F-B392-36C9AC0A4F29}"/>
              </a:ext>
            </a:extLst>
          </p:cNvPr>
          <p:cNvSpPr/>
          <p:nvPr/>
        </p:nvSpPr>
        <p:spPr>
          <a:xfrm>
            <a:off x="5055937" y="3781938"/>
            <a:ext cx="322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Fortalecemos los atributos de la marca corporativa a través de la generación de contenidos que acerquen el conocimiento de la CCC a los empresarios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257E1C3-EB42-4117-BACD-033238169802}"/>
              </a:ext>
            </a:extLst>
          </p:cNvPr>
          <p:cNvCxnSpPr>
            <a:cxnSpLocks/>
          </p:cNvCxnSpPr>
          <p:nvPr/>
        </p:nvCxnSpPr>
        <p:spPr>
          <a:xfrm>
            <a:off x="5127029" y="5499825"/>
            <a:ext cx="663414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155">
            <a:extLst>
              <a:ext uri="{FF2B5EF4-FFF2-40B4-BE49-F238E27FC236}">
                <a16:creationId xmlns:a16="http://schemas.microsoft.com/office/drawing/2014/main" id="{7A31C05B-7862-4633-A2A9-F61F548D6A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1220" y="627476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E3CD1712-953F-42A0-B8E2-91653B90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8ADAF7CD-61CB-4F1F-93BC-FE67D9C8C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0CAC411-195A-4B80-8CA3-643C7CFD0B24}"/>
              </a:ext>
            </a:extLst>
          </p:cNvPr>
          <p:cNvSpPr/>
          <p:nvPr/>
        </p:nvSpPr>
        <p:spPr>
          <a:xfrm>
            <a:off x="5456777" y="6244870"/>
            <a:ext cx="2341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14.2 </a:t>
            </a:r>
            <a:r>
              <a:rPr lang="es-CO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BFA7A72F-0209-43E3-BBCC-A34998C0F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8309" r="6949" b="22054"/>
          <a:stretch/>
        </p:blipFill>
        <p:spPr>
          <a:xfrm>
            <a:off x="420018" y="5529561"/>
            <a:ext cx="859509" cy="70191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EFD9792-FA10-4905-83B1-127A469FC0DF}"/>
              </a:ext>
            </a:extLst>
          </p:cNvPr>
          <p:cNvSpPr txBox="1"/>
          <p:nvPr/>
        </p:nvSpPr>
        <p:spPr>
          <a:xfrm>
            <a:off x="8769155" y="2545316"/>
            <a:ext cx="2804398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Lograr </a:t>
            </a:r>
            <a:r>
              <a:rPr lang="es-CO" sz="2133" dirty="0">
                <a:solidFill>
                  <a:srgbClr val="FF0353"/>
                </a:solidFill>
                <a:latin typeface="AmpleSoft-Bold"/>
                <a:ea typeface="ＭＳ Ｐゴシック" charset="0"/>
                <a:cs typeface="Calibri" panose="020F0502020204030204" pitchFamily="34" charset="0"/>
              </a:rPr>
              <a:t>3.404.256</a:t>
            </a:r>
            <a:r>
              <a:rPr lang="es-CO" dirty="0"/>
              <a:t>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visitas a ecosistema de portales de la CCC</a:t>
            </a:r>
          </a:p>
        </p:txBody>
      </p:sp>
    </p:spTree>
    <p:extLst>
      <p:ext uri="{BB962C8B-B14F-4D97-AF65-F5344CB8AC3E}">
        <p14:creationId xmlns:p14="http://schemas.microsoft.com/office/powerpoint/2010/main" val="62077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9" grpId="0"/>
      <p:bldP spid="18" grpId="0"/>
      <p:bldP spid="20" grpId="0" autoUpdateAnimBg="0"/>
      <p:bldP spid="22" grpId="0" autoUpdateAnimBg="0"/>
      <p:bldP spid="23" grpId="0" animBg="1"/>
      <p:bldP spid="30" grpId="0"/>
      <p:bldP spid="3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418362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Producimos comunicación inspiradora y potente que visibilice el aporte de las empresas y de la CCC al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9" y="41836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AmpleSoft Bold"/>
              </a:rPr>
              <a:t>6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 Bold"/>
              <a:ea typeface="+mn-ea"/>
              <a:cs typeface="AmpleSoft Bold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5FADD35-E10C-4716-B7A1-3DE2A1A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888" y="1793964"/>
            <a:ext cx="436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Mentalidad y Cultura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63E98F8B-7AC9-464B-88CF-65A179D9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00" y="2422333"/>
            <a:ext cx="5002092" cy="14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 emblemático de mentalidad y cultura buscando inspirar y generar conexiones de valor entre los participantes.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4000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en espacios de encuentro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98A7944-B643-4DAD-8384-84C92D1E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249" y="2373751"/>
            <a:ext cx="189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Cali </a:t>
            </a:r>
            <a:r>
              <a:rPr lang="es-CO" altLang="es-CO" sz="240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Meet</a:t>
            </a:r>
            <a:r>
              <a:rPr lang="es-CO" altLang="es-CO" sz="240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Up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F880CFA5-932B-4109-A76A-4E058CC6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06" y="4237471"/>
            <a:ext cx="4623123" cy="14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 comunidades que multipliquen el mensaje sobre la actividad emprendedora como generadora del progreso de la región.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impactados</a:t>
            </a:r>
            <a:endParaRPr lang="es-ES_tradnl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26D32ADF-32CF-4B55-9109-A79433AC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888" y="4237471"/>
            <a:ext cx="2689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Red de portavoces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5DA045C-4795-4235-A695-D61164E716A9}"/>
              </a:ext>
            </a:extLst>
          </p:cNvPr>
          <p:cNvCxnSpPr>
            <a:cxnSpLocks/>
          </p:cNvCxnSpPr>
          <p:nvPr/>
        </p:nvCxnSpPr>
        <p:spPr>
          <a:xfrm flipV="1">
            <a:off x="4665606" y="4048015"/>
            <a:ext cx="4836203" cy="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A3DC2374-09DD-4BCA-B9EC-A2332023DC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345" y="270609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559BB842-26D9-45A7-9987-E5CEEA53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B38EB181-1418-4F74-8953-F884FF7FC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53CD92E-8415-447F-A964-B0F11F8E98FF}"/>
              </a:ext>
            </a:extLst>
          </p:cNvPr>
          <p:cNvSpPr/>
          <p:nvPr/>
        </p:nvSpPr>
        <p:spPr>
          <a:xfrm>
            <a:off x="9966966" y="2683579"/>
            <a:ext cx="2225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93.4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85576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9" grpId="0"/>
      <p:bldP spid="29" grpId="0" autoUpdateAnimBg="0"/>
      <p:bldP spid="30" grpId="0"/>
      <p:bldP spid="31" grpId="0" autoUpdateAnimBg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418362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Producimos comunicación inspiradora y potente que visibilice el aporte de las empresas y de la CCC al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616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AmpleSoft Bold"/>
              </a:rPr>
              <a:t>6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 Bold"/>
              <a:ea typeface="+mn-ea"/>
              <a:cs typeface="AmpleSoft Bold"/>
            </a:endParaRP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CF532AD6-59D0-4517-8E22-E1046636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87" y="1623448"/>
            <a:ext cx="4365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Plataforma </a:t>
            </a:r>
            <a:r>
              <a:rPr lang="es-CO" altLang="es-CO" sz="320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32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id="{3F5DC4A0-6D5F-4333-9CC7-CA5ECDE8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14" y="2269074"/>
            <a:ext cx="241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iNNcluster</a:t>
            </a: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D379DF1B-F440-42AC-9E24-E7E4D19AD8AA}"/>
              </a:ext>
            </a:extLst>
          </p:cNvPr>
          <p:cNvSpPr/>
          <p:nvPr/>
        </p:nvSpPr>
        <p:spPr>
          <a:xfrm>
            <a:off x="4650169" y="2285771"/>
            <a:ext cx="3838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ctr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b="1" i="1" dirty="0">
                <a:solidFill>
                  <a:schemeClr val="accent1"/>
                </a:solidFill>
                <a:latin typeface="Calibri bold italic" panose="020F07020304040A0204" pitchFamily="34" charset="0"/>
              </a:rPr>
              <a:t>Ser la sede del Congreso Nacional de Iniciativa Cluster</a:t>
            </a:r>
          </a:p>
        </p:txBody>
      </p: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F1C9B76B-90FD-478C-8B87-07296C9AD5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1500" y="5259002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D6C04398-B768-49D0-A696-06E7C35E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8C2EC9E2-246D-42DC-9AC2-E2B2C926A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5BD0F2B-B2EF-4621-BA2B-EEF07CA8DEC2}"/>
              </a:ext>
            </a:extLst>
          </p:cNvPr>
          <p:cNvSpPr/>
          <p:nvPr/>
        </p:nvSpPr>
        <p:spPr>
          <a:xfrm>
            <a:off x="5477425" y="521008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E641C3FA-A0B0-47F9-B214-79A61D1E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39" y="4516944"/>
            <a:ext cx="156376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grpSp>
        <p:nvGrpSpPr>
          <p:cNvPr id="75" name="Group 101">
            <a:extLst>
              <a:ext uri="{FF2B5EF4-FFF2-40B4-BE49-F238E27FC236}">
                <a16:creationId xmlns:a16="http://schemas.microsoft.com/office/drawing/2014/main" id="{6785C53D-740D-44A8-A360-86B6A3CDF8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2980" y="4518777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76" name="Freeform 103">
              <a:extLst>
                <a:ext uri="{FF2B5EF4-FFF2-40B4-BE49-F238E27FC236}">
                  <a16:creationId xmlns:a16="http://schemas.microsoft.com/office/drawing/2014/main" id="{C294298D-46B1-498B-BADB-0DAD9CFE9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104">
              <a:extLst>
                <a:ext uri="{FF2B5EF4-FFF2-40B4-BE49-F238E27FC236}">
                  <a16:creationId xmlns:a16="http://schemas.microsoft.com/office/drawing/2014/main" id="{08BECB7A-D0AC-4E93-8DAD-A5262F87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105">
              <a:extLst>
                <a:ext uri="{FF2B5EF4-FFF2-40B4-BE49-F238E27FC236}">
                  <a16:creationId xmlns:a16="http://schemas.microsoft.com/office/drawing/2014/main" id="{A61C5FCE-AAF2-44B9-AF1C-2DD5A384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106">
              <a:extLst>
                <a:ext uri="{FF2B5EF4-FFF2-40B4-BE49-F238E27FC236}">
                  <a16:creationId xmlns:a16="http://schemas.microsoft.com/office/drawing/2014/main" id="{4E7DB93C-1268-423D-B6C4-7ACFAC35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107">
              <a:extLst>
                <a:ext uri="{FF2B5EF4-FFF2-40B4-BE49-F238E27FC236}">
                  <a16:creationId xmlns:a16="http://schemas.microsoft.com/office/drawing/2014/main" id="{DB18B527-CCC5-4544-B416-162DCEF7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C6B43EA9-8727-4234-9559-778F0273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109">
              <a:extLst>
                <a:ext uri="{FF2B5EF4-FFF2-40B4-BE49-F238E27FC236}">
                  <a16:creationId xmlns:a16="http://schemas.microsoft.com/office/drawing/2014/main" id="{35E36910-EF13-4A16-809C-A82D310B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83" name="Picture 2" descr="Resultado de imagen para inncluster logo">
            <a:extLst>
              <a:ext uri="{FF2B5EF4-FFF2-40B4-BE49-F238E27FC236}">
                <a16:creationId xmlns:a16="http://schemas.microsoft.com/office/drawing/2014/main" id="{FE95E015-1644-4A7E-B38C-F15D139F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51" y="2850996"/>
            <a:ext cx="2055126" cy="11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C1B169-5ED0-4439-AD20-CFF5106741F5}"/>
              </a:ext>
            </a:extLst>
          </p:cNvPr>
          <p:cNvSpPr/>
          <p:nvPr/>
        </p:nvSpPr>
        <p:spPr>
          <a:xfrm>
            <a:off x="4757770" y="3173680"/>
            <a:ext cx="3730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 coordinado por el gobierno nacional y las cámaras coordinadoras del País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4105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58" grpId="0"/>
      <p:bldP spid="59" grpId="0"/>
      <p:bldP spid="7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04B10B2-8381-864D-ADF2-A46F0265CC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" name="Imagen 2" descr="Imagen que contiene tabla, hecho de madera, computadora&#10;&#10;Descripción generada automáticamente">
            <a:extLst>
              <a:ext uri="{FF2B5EF4-FFF2-40B4-BE49-F238E27FC236}">
                <a16:creationId xmlns:a16="http://schemas.microsoft.com/office/drawing/2014/main" id="{22470438-162B-4811-9651-E4F5423E6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7267" b="10379"/>
          <a:stretch/>
        </p:blipFill>
        <p:spPr>
          <a:xfrm>
            <a:off x="0" y="0"/>
            <a:ext cx="12192000" cy="6865405"/>
          </a:xfrm>
          <a:prstGeom prst="rect">
            <a:avLst/>
          </a:prstGeom>
        </p:spPr>
      </p:pic>
      <p:pic>
        <p:nvPicPr>
          <p:cNvPr id="6" name="Picture 6" descr="icono-plan-accion.png">
            <a:extLst>
              <a:ext uri="{FF2B5EF4-FFF2-40B4-BE49-F238E27FC236}">
                <a16:creationId xmlns:a16="http://schemas.microsoft.com/office/drawing/2014/main" id="{8FB05160-DD69-A24D-A1BD-593ADD69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4" y="3139334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10">
            <a:extLst>
              <a:ext uri="{FF2B5EF4-FFF2-40B4-BE49-F238E27FC236}">
                <a16:creationId xmlns:a16="http://schemas.microsoft.com/office/drawing/2014/main" id="{A416652D-2190-1540-A3CF-E627F5923350}"/>
              </a:ext>
            </a:extLst>
          </p:cNvPr>
          <p:cNvSpPr txBox="1"/>
          <p:nvPr/>
        </p:nvSpPr>
        <p:spPr>
          <a:xfrm>
            <a:off x="2569634" y="3600723"/>
            <a:ext cx="9086212" cy="688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ct val="80000"/>
              </a:lnSpc>
              <a:defRPr sz="4000">
                <a:solidFill>
                  <a:srgbClr val="FFC724"/>
                </a:solidFill>
                <a:latin typeface="AmpleSoft Bold"/>
                <a:cs typeface="AmpleSoft Bold"/>
              </a:defRPr>
            </a:lvl1pPr>
            <a:lvl2pPr marL="0" lvl="1">
              <a:lnSpc>
                <a:spcPct val="80000"/>
              </a:lnSpc>
              <a:defRPr sz="4000" b="1">
                <a:solidFill>
                  <a:prstClr val="white"/>
                </a:solidFill>
                <a:latin typeface="AmpleSoft-Bold" panose="02000000000000000000" pitchFamily="2" charset="0"/>
                <a:cs typeface="AmpleSoft Bold"/>
              </a:defRPr>
            </a:lvl2pPr>
          </a:lstStyle>
          <a:p>
            <a:pPr lvl="1" defTabSz="1219170">
              <a:defRPr/>
            </a:pPr>
            <a:r>
              <a:rPr lang="es-MX" sz="4800" dirty="0">
                <a:solidFill>
                  <a:srgbClr val="FFFFFF"/>
                </a:solidFill>
                <a:latin typeface="+mj-lt"/>
              </a:rPr>
              <a:t>Fortalecimiento Corporativo</a:t>
            </a: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B0CC50-E1DF-4F43-ADF6-5184241D3E30}"/>
              </a:ext>
            </a:extLst>
          </p:cNvPr>
          <p:cNvSpPr/>
          <p:nvPr/>
        </p:nvSpPr>
        <p:spPr>
          <a:xfrm>
            <a:off x="9621078" y="6123049"/>
            <a:ext cx="2438400" cy="5893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91D47AA5-FED8-4427-9785-42583E72EEC0}"/>
              </a:ext>
            </a:extLst>
          </p:cNvPr>
          <p:cNvSpPr txBox="1"/>
          <p:nvPr/>
        </p:nvSpPr>
        <p:spPr>
          <a:xfrm>
            <a:off x="285619" y="145620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C4B8AC0F-7DA8-4688-AC7F-0C4024A0A6AC}"/>
              </a:ext>
            </a:extLst>
          </p:cNvPr>
          <p:cNvSpPr txBox="1"/>
          <p:nvPr/>
        </p:nvSpPr>
        <p:spPr>
          <a:xfrm>
            <a:off x="269877" y="959174"/>
            <a:ext cx="790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Desarrollo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y capacitación de nuestro talento humano</a:t>
            </a:r>
          </a:p>
        </p:txBody>
      </p:sp>
      <p:sp>
        <p:nvSpPr>
          <p:cNvPr id="131" name="TextBox 80">
            <a:extLst>
              <a:ext uri="{FF2B5EF4-FFF2-40B4-BE49-F238E27FC236}">
                <a16:creationId xmlns:a16="http://schemas.microsoft.com/office/drawing/2014/main" id="{F4AED396-2A3E-4416-8FEC-26B99636F2CF}"/>
              </a:ext>
            </a:extLst>
          </p:cNvPr>
          <p:cNvSpPr txBox="1"/>
          <p:nvPr/>
        </p:nvSpPr>
        <p:spPr>
          <a:xfrm>
            <a:off x="491749" y="1955332"/>
            <a:ext cx="3040677" cy="7487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Coaching y Liderazgo colectivo  </a:t>
            </a:r>
          </a:p>
        </p:txBody>
      </p:sp>
      <p:sp>
        <p:nvSpPr>
          <p:cNvPr id="132" name="TextBox 81">
            <a:extLst>
              <a:ext uri="{FF2B5EF4-FFF2-40B4-BE49-F238E27FC236}">
                <a16:creationId xmlns:a16="http://schemas.microsoft.com/office/drawing/2014/main" id="{D0F9DED1-9D5C-479F-9197-D2F372EE7C77}"/>
              </a:ext>
            </a:extLst>
          </p:cNvPr>
          <p:cNvSpPr txBox="1"/>
          <p:nvPr/>
        </p:nvSpPr>
        <p:spPr>
          <a:xfrm>
            <a:off x="3333388" y="1609636"/>
            <a:ext cx="4150802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Generamos estrategias para el desarrollo de competencias personales y profesionales de acuerdo con las necesidades y oportunidades de mejora que agreguen valor competitivo a la organización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F6D5F99-3E7E-47EB-AE6A-C37B54C5B1E9}"/>
              </a:ext>
            </a:extLst>
          </p:cNvPr>
          <p:cNvSpPr/>
          <p:nvPr/>
        </p:nvSpPr>
        <p:spPr>
          <a:xfrm>
            <a:off x="7569213" y="1662188"/>
            <a:ext cx="3126165" cy="10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FF0353"/>
                </a:solidFill>
                <a:latin typeface="AmpleSoft-Bold"/>
              </a:rPr>
              <a:t>3</a:t>
            </a:r>
            <a:r>
              <a:rPr lang="es-CO" sz="1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Programas:</a:t>
            </a:r>
          </a:p>
          <a:p>
            <a:pPr marL="231417" lvl="1" indent="-228594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Directivo</a:t>
            </a:r>
          </a:p>
          <a:p>
            <a:pPr marL="231417" lvl="1" indent="-228594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Emprendimiento  Económica</a:t>
            </a:r>
          </a:p>
          <a:p>
            <a:pPr marL="231417" lvl="1" indent="-228594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Grupal</a:t>
            </a:r>
          </a:p>
        </p:txBody>
      </p:sp>
      <p:sp>
        <p:nvSpPr>
          <p:cNvPr id="133" name="TextBox 83">
            <a:extLst>
              <a:ext uri="{FF2B5EF4-FFF2-40B4-BE49-F238E27FC236}">
                <a16:creationId xmlns:a16="http://schemas.microsoft.com/office/drawing/2014/main" id="{CDF86718-4DC0-4FD3-983E-83ADE4CBA62E}"/>
              </a:ext>
            </a:extLst>
          </p:cNvPr>
          <p:cNvSpPr txBox="1"/>
          <p:nvPr/>
        </p:nvSpPr>
        <p:spPr>
          <a:xfrm>
            <a:off x="789052" y="3366742"/>
            <a:ext cx="2902731" cy="4205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Cultura de trabajo</a:t>
            </a:r>
          </a:p>
        </p:txBody>
      </p:sp>
      <p:sp>
        <p:nvSpPr>
          <p:cNvPr id="134" name="TextBox 84">
            <a:extLst>
              <a:ext uri="{FF2B5EF4-FFF2-40B4-BE49-F238E27FC236}">
                <a16:creationId xmlns:a16="http://schemas.microsoft.com/office/drawing/2014/main" id="{38685C24-1607-40DE-A833-E7E9306FA169}"/>
              </a:ext>
            </a:extLst>
          </p:cNvPr>
          <p:cNvSpPr txBox="1"/>
          <p:nvPr/>
        </p:nvSpPr>
        <p:spPr>
          <a:xfrm>
            <a:off x="3315928" y="3032768"/>
            <a:ext cx="4415607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Generamos acciones orientadas a la ejecución de la estrategia, cumplimiento de indicadores corporativos y la cultura organizacional deseada 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F34A5CB-7333-4FCF-886A-32063F591469}"/>
              </a:ext>
            </a:extLst>
          </p:cNvPr>
          <p:cNvSpPr/>
          <p:nvPr/>
        </p:nvSpPr>
        <p:spPr>
          <a:xfrm>
            <a:off x="7548971" y="2942908"/>
            <a:ext cx="3168348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chemeClr val="accent1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Plan de acción valor corporativo 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chemeClr val="accent1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Conversaciones efectivas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chemeClr val="accent1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Jornada alineación estratégica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chemeClr val="accent1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Programa cultura digital</a:t>
            </a:r>
          </a:p>
        </p:txBody>
      </p:sp>
      <p:sp>
        <p:nvSpPr>
          <p:cNvPr id="135" name="TextBox 80">
            <a:extLst>
              <a:ext uri="{FF2B5EF4-FFF2-40B4-BE49-F238E27FC236}">
                <a16:creationId xmlns:a16="http://schemas.microsoft.com/office/drawing/2014/main" id="{FC350436-FED1-4B96-81D5-4026E647FD1A}"/>
              </a:ext>
            </a:extLst>
          </p:cNvPr>
          <p:cNvSpPr txBox="1"/>
          <p:nvPr/>
        </p:nvSpPr>
        <p:spPr>
          <a:xfrm>
            <a:off x="1146747" y="4421933"/>
            <a:ext cx="2772244" cy="7487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Modelo de competencias</a:t>
            </a:r>
          </a:p>
        </p:txBody>
      </p:sp>
      <p:sp>
        <p:nvSpPr>
          <p:cNvPr id="136" name="TextBox 81">
            <a:extLst>
              <a:ext uri="{FF2B5EF4-FFF2-40B4-BE49-F238E27FC236}">
                <a16:creationId xmlns:a16="http://schemas.microsoft.com/office/drawing/2014/main" id="{83946D99-FF1C-4FCA-9350-FAE1EBE300A9}"/>
              </a:ext>
            </a:extLst>
          </p:cNvPr>
          <p:cNvSpPr txBox="1"/>
          <p:nvPr/>
        </p:nvSpPr>
        <p:spPr>
          <a:xfrm>
            <a:off x="3311388" y="4426020"/>
            <a:ext cx="3932366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Mejoramiento de las competencias corporativas y especificas de todos los niveles de cargos de la CCC para el logro de la estrategia corporativa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8E5152-7A8D-468C-9107-2F081F9EEB31}"/>
              </a:ext>
            </a:extLst>
          </p:cNvPr>
          <p:cNvSpPr/>
          <p:nvPr/>
        </p:nvSpPr>
        <p:spPr>
          <a:xfrm>
            <a:off x="7565035" y="4431066"/>
            <a:ext cx="3487219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desarrollo de Competencias</a:t>
            </a:r>
          </a:p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867" dirty="0">
                <a:solidFill>
                  <a:srgbClr val="FF0353"/>
                </a:solidFill>
                <a:latin typeface="AmpleSoft-Bold"/>
              </a:rPr>
              <a:t>100%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desempeño</a:t>
            </a:r>
          </a:p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867" dirty="0">
                <a:solidFill>
                  <a:srgbClr val="FF0353"/>
                </a:solidFill>
                <a:latin typeface="AmpleSoft-Bold"/>
              </a:rPr>
              <a:t>100%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desarrollo Individual</a:t>
            </a:r>
          </a:p>
        </p:txBody>
      </p:sp>
      <p:sp>
        <p:nvSpPr>
          <p:cNvPr id="137" name="TextBox 83">
            <a:extLst>
              <a:ext uri="{FF2B5EF4-FFF2-40B4-BE49-F238E27FC236}">
                <a16:creationId xmlns:a16="http://schemas.microsoft.com/office/drawing/2014/main" id="{2031E60B-F53F-42AE-9C5D-563B2DB4D219}"/>
              </a:ext>
            </a:extLst>
          </p:cNvPr>
          <p:cNvSpPr txBox="1"/>
          <p:nvPr/>
        </p:nvSpPr>
        <p:spPr>
          <a:xfrm>
            <a:off x="1020264" y="5702484"/>
            <a:ext cx="1983645" cy="4205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Calidad de vida</a:t>
            </a:r>
          </a:p>
        </p:txBody>
      </p:sp>
      <p:sp>
        <p:nvSpPr>
          <p:cNvPr id="138" name="TextBox 84">
            <a:extLst>
              <a:ext uri="{FF2B5EF4-FFF2-40B4-BE49-F238E27FC236}">
                <a16:creationId xmlns:a16="http://schemas.microsoft.com/office/drawing/2014/main" id="{7E45F25F-53C2-4DD8-A24D-47FC88F45211}"/>
              </a:ext>
            </a:extLst>
          </p:cNvPr>
          <p:cNvSpPr txBox="1"/>
          <p:nvPr/>
        </p:nvSpPr>
        <p:spPr>
          <a:xfrm>
            <a:off x="3359914" y="5637904"/>
            <a:ext cx="3932365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Gestionamos programas de reconocimiento, integración, beneficios y mejoramiento de las calidad de vida del colaborador y su familia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0A6008-E26E-4941-8E60-9B0A4A94E91B}"/>
              </a:ext>
            </a:extLst>
          </p:cNvPr>
          <p:cNvSpPr/>
          <p:nvPr/>
        </p:nvSpPr>
        <p:spPr>
          <a:xfrm>
            <a:off x="7648285" y="5615955"/>
            <a:ext cx="3932364" cy="117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253D90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Jornada,</a:t>
            </a:r>
            <a:r>
              <a:rPr lang="es-CO" sz="2133" dirty="0">
                <a:solidFill>
                  <a:srgbClr val="253D90"/>
                </a:solidFill>
                <a:latin typeface="AmpleSoft-Bold"/>
              </a:rPr>
              <a:t> 12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eventos,</a:t>
            </a:r>
            <a:r>
              <a:rPr lang="es-CO" sz="2133" dirty="0">
                <a:solidFill>
                  <a:srgbClr val="253D90"/>
                </a:solidFill>
                <a:latin typeface="AmpleSoft-Bold"/>
              </a:rPr>
              <a:t> 17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actividades de seguridad y salud en el trabajo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253D90"/>
                </a:solidFill>
                <a:latin typeface="AmpleSoft-Bold"/>
              </a:rPr>
              <a:t>100%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Cumplimiento en el Cronograma de actividades</a:t>
            </a:r>
          </a:p>
        </p:txBody>
      </p:sp>
      <p:cxnSp>
        <p:nvCxnSpPr>
          <p:cNvPr id="139" name="Conector recto 138">
            <a:extLst>
              <a:ext uri="{FF2B5EF4-FFF2-40B4-BE49-F238E27FC236}">
                <a16:creationId xmlns:a16="http://schemas.microsoft.com/office/drawing/2014/main" id="{C3A051EF-9ACA-4E6A-90DA-8066E49248F3}"/>
              </a:ext>
            </a:extLst>
          </p:cNvPr>
          <p:cNvCxnSpPr>
            <a:cxnSpLocks/>
          </p:cNvCxnSpPr>
          <p:nvPr/>
        </p:nvCxnSpPr>
        <p:spPr>
          <a:xfrm flipH="1">
            <a:off x="3309422" y="2905853"/>
            <a:ext cx="7868712" cy="3719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987018A5-CF3C-4E3F-AFE4-1C127EB6FA54}"/>
              </a:ext>
            </a:extLst>
          </p:cNvPr>
          <p:cNvCxnSpPr>
            <a:cxnSpLocks/>
          </p:cNvCxnSpPr>
          <p:nvPr/>
        </p:nvCxnSpPr>
        <p:spPr>
          <a:xfrm flipH="1">
            <a:off x="3309422" y="4316245"/>
            <a:ext cx="7868712" cy="3719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72E6D019-2FE5-41DF-BC33-51ABAD2D0757}"/>
              </a:ext>
            </a:extLst>
          </p:cNvPr>
          <p:cNvCxnSpPr>
            <a:cxnSpLocks/>
          </p:cNvCxnSpPr>
          <p:nvPr/>
        </p:nvCxnSpPr>
        <p:spPr>
          <a:xfrm flipH="1">
            <a:off x="3355543" y="5568330"/>
            <a:ext cx="7868712" cy="3719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55">
            <a:extLst>
              <a:ext uri="{FF2B5EF4-FFF2-40B4-BE49-F238E27FC236}">
                <a16:creationId xmlns:a16="http://schemas.microsoft.com/office/drawing/2014/main" id="{A310AC28-F502-4E4E-899E-DFFC63CD42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9934" y="252677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43" name="Freeform 157">
              <a:extLst>
                <a:ext uri="{FF2B5EF4-FFF2-40B4-BE49-F238E27FC236}">
                  <a16:creationId xmlns:a16="http://schemas.microsoft.com/office/drawing/2014/main" id="{3B8B409D-AD32-41D1-B11C-F06813E3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58">
              <a:extLst>
                <a:ext uri="{FF2B5EF4-FFF2-40B4-BE49-F238E27FC236}">
                  <a16:creationId xmlns:a16="http://schemas.microsoft.com/office/drawing/2014/main" id="{5B1309B3-55C8-4E49-823C-EAB61E95C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18002B65-0A40-4039-B1C1-EAC23D4516B0}"/>
              </a:ext>
            </a:extLst>
          </p:cNvPr>
          <p:cNvSpPr/>
          <p:nvPr/>
        </p:nvSpPr>
        <p:spPr>
          <a:xfrm>
            <a:off x="3623347" y="2542046"/>
            <a:ext cx="2167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17.0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46" name="Group 155">
            <a:extLst>
              <a:ext uri="{FF2B5EF4-FFF2-40B4-BE49-F238E27FC236}">
                <a16:creationId xmlns:a16="http://schemas.microsoft.com/office/drawing/2014/main" id="{0D993961-2B64-42BD-8439-471A0472DE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9934" y="38074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47" name="Freeform 157">
              <a:extLst>
                <a:ext uri="{FF2B5EF4-FFF2-40B4-BE49-F238E27FC236}">
                  <a16:creationId xmlns:a16="http://schemas.microsoft.com/office/drawing/2014/main" id="{0A586D46-53D1-4DB8-98E5-A9601DB6B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58">
              <a:extLst>
                <a:ext uri="{FF2B5EF4-FFF2-40B4-BE49-F238E27FC236}">
                  <a16:creationId xmlns:a16="http://schemas.microsoft.com/office/drawing/2014/main" id="{209F8E34-2B68-492C-8111-148450CFF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A3302B00-B32B-477B-A7D5-B0E0A6A7E62D}"/>
              </a:ext>
            </a:extLst>
          </p:cNvPr>
          <p:cNvSpPr/>
          <p:nvPr/>
        </p:nvSpPr>
        <p:spPr>
          <a:xfrm>
            <a:off x="3619472" y="3783011"/>
            <a:ext cx="2171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25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.2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50" name="Group 155">
            <a:extLst>
              <a:ext uri="{FF2B5EF4-FFF2-40B4-BE49-F238E27FC236}">
                <a16:creationId xmlns:a16="http://schemas.microsoft.com/office/drawing/2014/main" id="{908FE65D-C6C8-4A0F-BD67-F7F830DEE0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0399" y="520620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51" name="Freeform 157">
              <a:extLst>
                <a:ext uri="{FF2B5EF4-FFF2-40B4-BE49-F238E27FC236}">
                  <a16:creationId xmlns:a16="http://schemas.microsoft.com/office/drawing/2014/main" id="{B08E86FD-BC83-4247-9921-EFFB4BF9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58">
              <a:extLst>
                <a:ext uri="{FF2B5EF4-FFF2-40B4-BE49-F238E27FC236}">
                  <a16:creationId xmlns:a16="http://schemas.microsoft.com/office/drawing/2014/main" id="{2A423203-3004-4246-951D-ED420CBBC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E20FDB31-67A2-4713-8A18-9EB3260AEABE}"/>
              </a:ext>
            </a:extLst>
          </p:cNvPr>
          <p:cNvSpPr/>
          <p:nvPr/>
        </p:nvSpPr>
        <p:spPr>
          <a:xfrm>
            <a:off x="3618001" y="5197230"/>
            <a:ext cx="217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22.9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54" name="Group 155">
            <a:extLst>
              <a:ext uri="{FF2B5EF4-FFF2-40B4-BE49-F238E27FC236}">
                <a16:creationId xmlns:a16="http://schemas.microsoft.com/office/drawing/2014/main" id="{7B2F97A1-7386-407A-B4B8-ABEC53486D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6411" y="6481562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55" name="Freeform 157">
              <a:extLst>
                <a:ext uri="{FF2B5EF4-FFF2-40B4-BE49-F238E27FC236}">
                  <a16:creationId xmlns:a16="http://schemas.microsoft.com/office/drawing/2014/main" id="{40000BE2-FB5E-4434-8A5C-D54531B70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58">
              <a:extLst>
                <a:ext uri="{FF2B5EF4-FFF2-40B4-BE49-F238E27FC236}">
                  <a16:creationId xmlns:a16="http://schemas.microsoft.com/office/drawing/2014/main" id="{AD7F2398-BE3F-4D47-8479-C69448311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1664E1E7-DB15-4600-AD82-76F29B32DD27}"/>
              </a:ext>
            </a:extLst>
          </p:cNvPr>
          <p:cNvSpPr/>
          <p:nvPr/>
        </p:nvSpPr>
        <p:spPr>
          <a:xfrm>
            <a:off x="3575949" y="6457083"/>
            <a:ext cx="2500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$14.3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3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411348" y="343986"/>
            <a:ext cx="9983905" cy="10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3F62D3A-2B43-4D51-A226-CA405480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60" y="3116169"/>
            <a:ext cx="46438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0712" marR="0" lvl="1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Examinar y evaluar la adecuada y eficaz aplicación de los sistemas de control interno en los procesos de la CCC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188B68BC-8288-48E4-B335-979A5E253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587" y="2769309"/>
            <a:ext cx="7929800" cy="3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Fortalecimiento del Sistema de Control Interno</a:t>
            </a:r>
            <a:endParaRPr kumimoji="0" lang="es-CO" sz="2133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FF48C6-CB30-4ADB-928C-DA2AE29DA7CF}"/>
              </a:ext>
            </a:extLst>
          </p:cNvPr>
          <p:cNvSpPr/>
          <p:nvPr/>
        </p:nvSpPr>
        <p:spPr>
          <a:xfrm>
            <a:off x="6657670" y="2940486"/>
            <a:ext cx="5295252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Atender el </a:t>
            </a: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100%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E20A6D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casos reportados por la línea ética</a:t>
            </a:r>
          </a:p>
          <a:p>
            <a:pPr marL="287867" marR="0" lvl="1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Actualización de </a:t>
            </a: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5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mapas de riesgo</a:t>
            </a:r>
          </a:p>
          <a:p>
            <a:pPr marL="287867" marR="0" lvl="1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Creación de </a:t>
            </a: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mapas de riesgo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6BA7D7-3C84-422A-9C77-E391BB5DF8E6}"/>
              </a:ext>
            </a:extLst>
          </p:cNvPr>
          <p:cNvSpPr/>
          <p:nvPr/>
        </p:nvSpPr>
        <p:spPr>
          <a:xfrm>
            <a:off x="749077" y="3864467"/>
            <a:ext cx="5156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712" marR="0" lvl="1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Realizar acompañamiento a las unidades corporativas y competitivas en la identificación de riesgos y controles en programas y proyectos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grpSp>
        <p:nvGrpSpPr>
          <p:cNvPr id="10" name="Group 155">
            <a:extLst>
              <a:ext uri="{FF2B5EF4-FFF2-40B4-BE49-F238E27FC236}">
                <a16:creationId xmlns:a16="http://schemas.microsoft.com/office/drawing/2014/main" id="{D5CECAA0-4E32-429B-BDBD-5123DB5C28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17382" y="4273695"/>
            <a:ext cx="351392" cy="338554"/>
            <a:chOff x="3291" y="2116"/>
            <a:chExt cx="480" cy="480"/>
          </a:xfrm>
          <a:solidFill>
            <a:schemeClr val="accent5"/>
          </a:solidFill>
        </p:grpSpPr>
        <p:sp>
          <p:nvSpPr>
            <p:cNvPr id="11" name="Freeform 157">
              <a:extLst>
                <a:ext uri="{FF2B5EF4-FFF2-40B4-BE49-F238E27FC236}">
                  <a16:creationId xmlns:a16="http://schemas.microsoft.com/office/drawing/2014/main" id="{BAB93550-F000-4551-9C8C-A0965C8F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58">
              <a:extLst>
                <a:ext uri="{FF2B5EF4-FFF2-40B4-BE49-F238E27FC236}">
                  <a16:creationId xmlns:a16="http://schemas.microsoft.com/office/drawing/2014/main" id="{32AC4B67-5BE2-47A1-945F-F2B2969AD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291F6E-E1C7-4B2B-BF78-7D00AD61BBE8}"/>
              </a:ext>
            </a:extLst>
          </p:cNvPr>
          <p:cNvSpPr/>
          <p:nvPr/>
        </p:nvSpPr>
        <p:spPr>
          <a:xfrm>
            <a:off x="7021264" y="4280991"/>
            <a:ext cx="2266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30.8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9185BD1-3116-4DD4-A558-4BBE8064FA20}"/>
              </a:ext>
            </a:extLst>
          </p:cNvPr>
          <p:cNvSpPr/>
          <p:nvPr/>
        </p:nvSpPr>
        <p:spPr>
          <a:xfrm>
            <a:off x="663168" y="1505003"/>
            <a:ext cx="1041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El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sistema de Control Interno para el cumplimiento de la estrategia Corporativa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2143AB6-0BB2-4B2F-8D5B-17FCBA2150E7}"/>
              </a:ext>
            </a:extLst>
          </p:cNvPr>
          <p:cNvCxnSpPr>
            <a:cxnSpLocks/>
          </p:cNvCxnSpPr>
          <p:nvPr/>
        </p:nvCxnSpPr>
        <p:spPr>
          <a:xfrm flipV="1">
            <a:off x="6463486" y="2897342"/>
            <a:ext cx="0" cy="1913848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ject 4">
            <a:extLst>
              <a:ext uri="{FF2B5EF4-FFF2-40B4-BE49-F238E27FC236}">
                <a16:creationId xmlns:a16="http://schemas.microsoft.com/office/drawing/2014/main" id="{D6FFC7A2-B7E3-4835-977E-546A5A57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2417" y="5045005"/>
            <a:ext cx="7929800" cy="3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Sistema de gestión de seguridad de la información</a:t>
            </a:r>
            <a:endParaRPr kumimoji="0" lang="es-CO" sz="2133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DB5FBA-E51D-42F2-9EA2-79039F288307}"/>
              </a:ext>
            </a:extLst>
          </p:cNvPr>
          <p:cNvSpPr txBox="1"/>
          <p:nvPr/>
        </p:nvSpPr>
        <p:spPr>
          <a:xfrm>
            <a:off x="976529" y="5432740"/>
            <a:ext cx="5119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Medidas preventivas y correctivas en procesos y sistemas tecnológicos que permitan proteger la información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55980B6-FC8F-4FE2-B698-D25808500F9D}"/>
              </a:ext>
            </a:extLst>
          </p:cNvPr>
          <p:cNvCxnSpPr>
            <a:cxnSpLocks/>
          </p:cNvCxnSpPr>
          <p:nvPr/>
        </p:nvCxnSpPr>
        <p:spPr>
          <a:xfrm flipV="1">
            <a:off x="6504401" y="5509303"/>
            <a:ext cx="0" cy="101642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65E79AD-2D2A-40BE-8FF0-A8B3D129D1F1}"/>
              </a:ext>
            </a:extLst>
          </p:cNvPr>
          <p:cNvSpPr/>
          <p:nvPr/>
        </p:nvSpPr>
        <p:spPr>
          <a:xfrm>
            <a:off x="6640245" y="5135286"/>
            <a:ext cx="5295252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lang="es-ES" sz="2133" dirty="0">
                <a:solidFill>
                  <a:srgbClr val="FF0353"/>
                </a:solidFill>
                <a:latin typeface="AmpleSoft-Bold"/>
              </a:rPr>
              <a:t>11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Dispositivos de infraestructura de TI analizados, como medida preventiva y correctiva en procesos y sistemas tecnológicos que permitan proteger la información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grpSp>
        <p:nvGrpSpPr>
          <p:cNvPr id="25" name="Group 155">
            <a:extLst>
              <a:ext uri="{FF2B5EF4-FFF2-40B4-BE49-F238E27FC236}">
                <a16:creationId xmlns:a16="http://schemas.microsoft.com/office/drawing/2014/main" id="{2B8FCBB6-D236-450B-A187-D549C516D7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53075" y="6188144"/>
            <a:ext cx="319456" cy="3475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26" name="Freeform 157">
              <a:extLst>
                <a:ext uri="{FF2B5EF4-FFF2-40B4-BE49-F238E27FC236}">
                  <a16:creationId xmlns:a16="http://schemas.microsoft.com/office/drawing/2014/main" id="{4B6F4A42-A71F-4635-8A2A-13F28155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FBE0BB5C-E679-4C3C-A785-78CD12BF3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F13FBDB-CC7B-4E58-8B23-D94741FB0B91}"/>
              </a:ext>
            </a:extLst>
          </p:cNvPr>
          <p:cNvSpPr/>
          <p:nvPr/>
        </p:nvSpPr>
        <p:spPr>
          <a:xfrm>
            <a:off x="7075194" y="6174818"/>
            <a:ext cx="2266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$18.7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509691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7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411348" y="224424"/>
            <a:ext cx="9983905" cy="10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EBDCECE5-51F3-427C-A015-1F14E953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19" y="2049118"/>
            <a:ext cx="3433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Comunicación Interna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7A267EBD-6B32-4847-9EE7-B3FB182A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92" y="2084973"/>
            <a:ext cx="5315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Fortalecemos la identidad y la alineación con la cultura corporativa</a:t>
            </a:r>
          </a:p>
        </p:txBody>
      </p:sp>
      <p:grpSp>
        <p:nvGrpSpPr>
          <p:cNvPr id="38" name="Group 155">
            <a:extLst>
              <a:ext uri="{FF2B5EF4-FFF2-40B4-BE49-F238E27FC236}">
                <a16:creationId xmlns:a16="http://schemas.microsoft.com/office/drawing/2014/main" id="{FE63581E-E40B-428C-B6A9-92CADBE7E6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6230" y="2414148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A1415A63-7C67-4DFF-BB54-70839511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DFC6D16C-AC62-423D-8B8C-5F51AE301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AAD2E78-B1BB-467C-8F17-AE6F72DB911E}"/>
              </a:ext>
            </a:extLst>
          </p:cNvPr>
          <p:cNvSpPr/>
          <p:nvPr/>
        </p:nvSpPr>
        <p:spPr>
          <a:xfrm>
            <a:off x="2200078" y="2416387"/>
            <a:ext cx="2106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$95.9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42" name="Group 101">
            <a:extLst>
              <a:ext uri="{FF2B5EF4-FFF2-40B4-BE49-F238E27FC236}">
                <a16:creationId xmlns:a16="http://schemas.microsoft.com/office/drawing/2014/main" id="{0C39DA46-D762-4F1C-97C3-87EE8CAC16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8607" y="1928062"/>
            <a:ext cx="577622" cy="524228"/>
            <a:chOff x="3285" y="1484"/>
            <a:chExt cx="476" cy="432"/>
          </a:xfrm>
          <a:solidFill>
            <a:schemeClr val="accent1"/>
          </a:solidFill>
        </p:grpSpPr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75A08D74-AD38-4996-8254-69A577A6B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04">
              <a:extLst>
                <a:ext uri="{FF2B5EF4-FFF2-40B4-BE49-F238E27FC236}">
                  <a16:creationId xmlns:a16="http://schemas.microsoft.com/office/drawing/2014/main" id="{781C3D14-6D4C-419E-8322-79D54C8F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622C684E-5C29-4E5D-9733-C52090227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D1BCDA6E-6A9E-40DC-91DB-36846C84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07">
              <a:extLst>
                <a:ext uri="{FF2B5EF4-FFF2-40B4-BE49-F238E27FC236}">
                  <a16:creationId xmlns:a16="http://schemas.microsoft.com/office/drawing/2014/main" id="{B5D00A6A-E86D-4484-BF90-E23CA355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8">
              <a:extLst>
                <a:ext uri="{FF2B5EF4-FFF2-40B4-BE49-F238E27FC236}">
                  <a16:creationId xmlns:a16="http://schemas.microsoft.com/office/drawing/2014/main" id="{F336EAE3-EF09-458D-AA4F-A136B285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AC3576D6-6229-43D3-83A7-53023392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4">
            <a:extLst>
              <a:ext uri="{FF2B5EF4-FFF2-40B4-BE49-F238E27FC236}">
                <a16:creationId xmlns:a16="http://schemas.microsoft.com/office/drawing/2014/main" id="{3379918B-592E-4213-994D-EAE7A8B0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566" y="3395522"/>
            <a:ext cx="3408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Cumplimiento de disposiciones legales aplicables</a:t>
            </a:r>
            <a:endParaRPr kumimoji="0" lang="es-CO" altLang="es-CO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9F2168B7-2AFA-46A9-86CA-F3C685DB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644" y="2864814"/>
            <a:ext cx="6065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3567" marR="0" lvl="1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Realizar estudios e investigación en materia de costumbre mercantil</a:t>
            </a:r>
          </a:p>
          <a:p>
            <a:pPr marL="173567" marR="0" lvl="1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Acompañar a las áreas para cumplir con lo dispuesto por la Ley de Transparencia y normatividad de protección de datos personales</a:t>
            </a: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E85FDB89-D593-4271-8C43-6223427F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92" y="3694191"/>
            <a:ext cx="5508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2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investigaciones sobre costumbre Mercantil 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1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campaña Interna para promover las normas de protección de datos personales</a:t>
            </a: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BDFDDF-2F64-4928-85DD-0D08B59E67BC}"/>
              </a:ext>
            </a:extLst>
          </p:cNvPr>
          <p:cNvSpPr/>
          <p:nvPr/>
        </p:nvSpPr>
        <p:spPr>
          <a:xfrm>
            <a:off x="411348" y="1136628"/>
            <a:ext cx="6235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Reputación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y la buena imagen de la entidad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EB085C-E54A-4791-A24C-B0586057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7731" b="14263"/>
          <a:stretch/>
        </p:blipFill>
        <p:spPr>
          <a:xfrm>
            <a:off x="1036524" y="3432874"/>
            <a:ext cx="642629" cy="648394"/>
          </a:xfrm>
          <a:prstGeom prst="rect">
            <a:avLst/>
          </a:prstGeom>
        </p:spPr>
      </p:pic>
      <p:sp>
        <p:nvSpPr>
          <p:cNvPr id="53" name="Text Box 2">
            <a:extLst>
              <a:ext uri="{FF2B5EF4-FFF2-40B4-BE49-F238E27FC236}">
                <a16:creationId xmlns:a16="http://schemas.microsoft.com/office/drawing/2014/main" id="{65A4E4BA-1C1E-4C7B-B55F-11D91E19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92" y="4887096"/>
            <a:ext cx="6291129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Impactar con experiencias únicas a los empresarios de la Cámara de Comercio de Cali y a la comunidad en los eventos más importantes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just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just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Medir la satisfacción del cliente externo, alcanzando 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90%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satisfacción del cliente externo</a:t>
            </a: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697AA61F-0A7D-4A9D-98F9-7AA5F73CF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607" r="7607" b="13846"/>
          <a:stretch/>
        </p:blipFill>
        <p:spPr>
          <a:xfrm>
            <a:off x="1036340" y="5060199"/>
            <a:ext cx="559458" cy="568482"/>
          </a:xfrm>
          <a:prstGeom prst="rect">
            <a:avLst/>
          </a:prstGeom>
        </p:spPr>
      </p:pic>
      <p:sp>
        <p:nvSpPr>
          <p:cNvPr id="55" name="Text Box 2">
            <a:extLst>
              <a:ext uri="{FF2B5EF4-FFF2-40B4-BE49-F238E27FC236}">
                <a16:creationId xmlns:a16="http://schemas.microsoft.com/office/drawing/2014/main" id="{AD3F4193-9A54-4888-82D0-6F8A6807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142" y="5052276"/>
            <a:ext cx="3408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Acompañar a las áreas en la generación de experiencias en los eventos</a:t>
            </a:r>
          </a:p>
        </p:txBody>
      </p:sp>
      <p:grpSp>
        <p:nvGrpSpPr>
          <p:cNvPr id="56" name="Group 155">
            <a:extLst>
              <a:ext uri="{FF2B5EF4-FFF2-40B4-BE49-F238E27FC236}">
                <a16:creationId xmlns:a16="http://schemas.microsoft.com/office/drawing/2014/main" id="{AB8447F8-85C7-46DD-9516-995A87C9DF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2590" y="5975606"/>
            <a:ext cx="329749" cy="338554"/>
            <a:chOff x="3291" y="2116"/>
            <a:chExt cx="480" cy="480"/>
          </a:xfrm>
          <a:solidFill>
            <a:schemeClr val="accent5"/>
          </a:solidFill>
        </p:grpSpPr>
        <p:sp>
          <p:nvSpPr>
            <p:cNvPr id="57" name="Freeform 157">
              <a:extLst>
                <a:ext uri="{FF2B5EF4-FFF2-40B4-BE49-F238E27FC236}">
                  <a16:creationId xmlns:a16="http://schemas.microsoft.com/office/drawing/2014/main" id="{7130585C-05F9-45BD-A964-7E430634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8">
              <a:extLst>
                <a:ext uri="{FF2B5EF4-FFF2-40B4-BE49-F238E27FC236}">
                  <a16:creationId xmlns:a16="http://schemas.microsoft.com/office/drawing/2014/main" id="{151A1AA7-18A0-4278-8ACE-40B0A4AC3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9594C85-60BE-4106-918C-80CB90FC2CEF}"/>
              </a:ext>
            </a:extLst>
          </p:cNvPr>
          <p:cNvSpPr/>
          <p:nvPr/>
        </p:nvSpPr>
        <p:spPr>
          <a:xfrm>
            <a:off x="2275978" y="5953991"/>
            <a:ext cx="2150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4.3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60" name="Group 155">
            <a:extLst>
              <a:ext uri="{FF2B5EF4-FFF2-40B4-BE49-F238E27FC236}">
                <a16:creationId xmlns:a16="http://schemas.microsoft.com/office/drawing/2014/main" id="{B5DCC5B6-5028-489A-A086-26EE3A57F8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1295" y="411429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1" name="Freeform 157">
              <a:extLst>
                <a:ext uri="{FF2B5EF4-FFF2-40B4-BE49-F238E27FC236}">
                  <a16:creationId xmlns:a16="http://schemas.microsoft.com/office/drawing/2014/main" id="{1EDA69A0-BDD7-4E2D-A90D-5F1ADD66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8">
              <a:extLst>
                <a:ext uri="{FF2B5EF4-FFF2-40B4-BE49-F238E27FC236}">
                  <a16:creationId xmlns:a16="http://schemas.microsoft.com/office/drawing/2014/main" id="{E9F81B2A-D5FD-46BD-8D16-528405AE5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B9245FE-3727-46F8-96D6-FBCE2C8681F3}"/>
              </a:ext>
            </a:extLst>
          </p:cNvPr>
          <p:cNvSpPr/>
          <p:nvPr/>
        </p:nvSpPr>
        <p:spPr>
          <a:xfrm>
            <a:off x="2291045" y="4081378"/>
            <a:ext cx="201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4.6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8663251-FA24-4A53-8763-17ECF6AFF6FB}"/>
              </a:ext>
            </a:extLst>
          </p:cNvPr>
          <p:cNvCxnSpPr>
            <a:cxnSpLocks/>
          </p:cNvCxnSpPr>
          <p:nvPr/>
        </p:nvCxnSpPr>
        <p:spPr>
          <a:xfrm flipH="1">
            <a:off x="5516168" y="2846678"/>
            <a:ext cx="610598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698E94F-83CA-40A2-A208-B471A1C65CA3}"/>
              </a:ext>
            </a:extLst>
          </p:cNvPr>
          <p:cNvCxnSpPr>
            <a:cxnSpLocks/>
          </p:cNvCxnSpPr>
          <p:nvPr/>
        </p:nvCxnSpPr>
        <p:spPr>
          <a:xfrm flipH="1">
            <a:off x="5577292" y="4682104"/>
            <a:ext cx="610598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3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utoUpdateAnimBg="0"/>
      <p:bldP spid="50" grpId="0"/>
      <p:bldP spid="51" grpId="0" autoUpdateAnimBg="0"/>
      <p:bldP spid="52" grpId="0" autoUpdateAnimBg="0"/>
      <p:bldP spid="53" grpId="0" autoUpdateAnimBg="0"/>
      <p:bldP spid="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0">
            <a:extLst>
              <a:ext uri="{FF2B5EF4-FFF2-40B4-BE49-F238E27FC236}">
                <a16:creationId xmlns:a16="http://schemas.microsoft.com/office/drawing/2014/main" id="{B062A6E2-32A4-4B9D-ADDC-F446B9046200}"/>
              </a:ext>
            </a:extLst>
          </p:cNvPr>
          <p:cNvSpPr txBox="1"/>
          <p:nvPr/>
        </p:nvSpPr>
        <p:spPr>
          <a:xfrm>
            <a:off x="967198" y="2316164"/>
            <a:ext cx="2231265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Operamos los registros públicos de manera eficiente y eficaz apalancados en tecnología con alto grado de virtualización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56B4C17-0223-463F-B8D0-25E502CC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08" y="2263313"/>
            <a:ext cx="570181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1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9B14B5-FAD5-412E-804D-F29AD717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412" y="2254656"/>
            <a:ext cx="699683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2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:a16="http://schemas.microsoft.com/office/drawing/2014/main" id="{5489FF57-39C1-4FC0-B14F-F48C9BC642E3}"/>
              </a:ext>
            </a:extLst>
          </p:cNvPr>
          <p:cNvSpPr txBox="1"/>
          <p:nvPr/>
        </p:nvSpPr>
        <p:spPr>
          <a:xfrm>
            <a:off x="3843210" y="2324723"/>
            <a:ext cx="2338397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Generamos y divulgamos el conocimiento más profundo y relevante del tejido empresarial de la Ciudad – Región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199B671-1B28-4A9C-B1B4-DF639AD5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739" y="4658481"/>
            <a:ext cx="649995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6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D56FDA1-613D-4C5B-A14E-25D170FF4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5" y="3427177"/>
            <a:ext cx="773455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F933264A-E7BA-485C-BCF7-18964E3E6EFD}"/>
              </a:ext>
            </a:extLst>
          </p:cNvPr>
          <p:cNvSpPr txBox="1"/>
          <p:nvPr/>
        </p:nvSpPr>
        <p:spPr>
          <a:xfrm>
            <a:off x="967199" y="3548411"/>
            <a:ext cx="2362260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Diseñamos y ejecutamos programas, proyectos y servicios que brinden herramientas para el crecimiento de las empresas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DF010D1-92BA-4276-BE31-112CDD7C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7" y="4629653"/>
            <a:ext cx="772513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5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A305F77-9375-414A-8DD5-B7FF6341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222" y="3390788"/>
            <a:ext cx="782873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4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9" name="CuadroTexto 19">
            <a:extLst>
              <a:ext uri="{FF2B5EF4-FFF2-40B4-BE49-F238E27FC236}">
                <a16:creationId xmlns:a16="http://schemas.microsoft.com/office/drawing/2014/main" id="{BBADF03B-621D-482A-A308-C537BD044377}"/>
              </a:ext>
            </a:extLst>
          </p:cNvPr>
          <p:cNvSpPr txBox="1"/>
          <p:nvPr/>
        </p:nvSpPr>
        <p:spPr>
          <a:xfrm>
            <a:off x="3843209" y="3491643"/>
            <a:ext cx="2286864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s-ES" sz="1333" dirty="0"/>
              <a:t>Apoyamos entidades y programas del ecosistema de competitividad regional que contribuyen a un mejor entorno para el desarrollo empresarial</a:t>
            </a:r>
          </a:p>
        </p:txBody>
      </p:sp>
      <p:sp>
        <p:nvSpPr>
          <p:cNvPr id="20" name="CuadroTexto 20">
            <a:extLst>
              <a:ext uri="{FF2B5EF4-FFF2-40B4-BE49-F238E27FC236}">
                <a16:creationId xmlns:a16="http://schemas.microsoft.com/office/drawing/2014/main" id="{943D8D55-3A13-4680-9585-698F1D36C96D}"/>
              </a:ext>
            </a:extLst>
          </p:cNvPr>
          <p:cNvSpPr txBox="1"/>
          <p:nvPr/>
        </p:nvSpPr>
        <p:spPr>
          <a:xfrm>
            <a:off x="967199" y="4699800"/>
            <a:ext cx="2026015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Desarrollamos negocios alineados con nuestra misión que generen valor para las empresas y rentabilidad para la Cámara de Comercio</a:t>
            </a:r>
          </a:p>
        </p:txBody>
      </p:sp>
      <p:sp>
        <p:nvSpPr>
          <p:cNvPr id="21" name="CuadroTexto 22">
            <a:extLst>
              <a:ext uri="{FF2B5EF4-FFF2-40B4-BE49-F238E27FC236}">
                <a16:creationId xmlns:a16="http://schemas.microsoft.com/office/drawing/2014/main" id="{46B832FC-9659-4BB6-8E3D-D888677C15F7}"/>
              </a:ext>
            </a:extLst>
          </p:cNvPr>
          <p:cNvSpPr txBox="1"/>
          <p:nvPr/>
        </p:nvSpPr>
        <p:spPr>
          <a:xfrm>
            <a:off x="3843209" y="4683005"/>
            <a:ext cx="2196256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Producimos comunicación inspiradora y potente que visibilice el aporte de las empresas y de la CCC al desarrollo regional</a:t>
            </a:r>
          </a:p>
        </p:txBody>
      </p:sp>
      <p:sp>
        <p:nvSpPr>
          <p:cNvPr id="22" name="Oval 13"/>
          <p:cNvSpPr/>
          <p:nvPr/>
        </p:nvSpPr>
        <p:spPr>
          <a:xfrm>
            <a:off x="6731465" y="1576448"/>
            <a:ext cx="3688179" cy="36881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3675" dist="23000" dir="5400000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16"/>
          <p:cNvSpPr txBox="1"/>
          <p:nvPr/>
        </p:nvSpPr>
        <p:spPr>
          <a:xfrm>
            <a:off x="6932523" y="2009423"/>
            <a:ext cx="3328723" cy="32689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  <a:latin typeface="+mj-lt"/>
              </a:rPr>
              <a:t>FORMAS DE JUGAR</a:t>
            </a:r>
          </a:p>
        </p:txBody>
      </p:sp>
      <p:sp>
        <p:nvSpPr>
          <p:cNvPr id="25" name="Oval 13"/>
          <p:cNvSpPr/>
          <p:nvPr/>
        </p:nvSpPr>
        <p:spPr>
          <a:xfrm>
            <a:off x="7386220" y="2242491"/>
            <a:ext cx="2378669" cy="237866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93675" dist="23000" dir="5400000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A92D7669-2D6B-4712-B5D5-971CA699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220" y="2324724"/>
            <a:ext cx="2378669" cy="24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32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MEGA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32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2023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altLang="es-CO" sz="1400" b="1" dirty="0">
              <a:solidFill>
                <a:schemeClr val="accent4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15.000</a:t>
            </a: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 Empresas Matriculadas.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altLang="es-CO" sz="1400" b="1" dirty="0">
              <a:solidFill>
                <a:srgbClr val="253D90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1.300 Empresas </a:t>
            </a: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medianas y grandes.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altLang="es-CO" sz="1400" b="1" dirty="0">
              <a:solidFill>
                <a:srgbClr val="253D90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NPS &gt;= 50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crecimiento 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en ventas</a:t>
            </a:r>
            <a:r>
              <a:rPr lang="es-ES_tradnl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.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_tradnl" altLang="es-CO" sz="1400" b="1" dirty="0">
              <a:solidFill>
                <a:srgbClr val="253D90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1ACFD8D3-2256-42B4-AB86-BF128DAE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38" y="473928"/>
            <a:ext cx="6290965" cy="13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rgbClr val="253D90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¿Cómo lo lograremos?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267" b="1" dirty="0">
                <a:solidFill>
                  <a:schemeClr val="accent4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  6 formas de jugar</a:t>
            </a:r>
          </a:p>
        </p:txBody>
      </p:sp>
    </p:spTree>
    <p:extLst>
      <p:ext uri="{BB962C8B-B14F-4D97-AF65-F5344CB8AC3E}">
        <p14:creationId xmlns:p14="http://schemas.microsoft.com/office/powerpoint/2010/main" val="253887933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AB20BFC-E15E-4393-8F60-7E8B8406CA80}"/>
              </a:ext>
            </a:extLst>
          </p:cNvPr>
          <p:cNvSpPr/>
          <p:nvPr/>
        </p:nvSpPr>
        <p:spPr>
          <a:xfrm>
            <a:off x="483879" y="1315971"/>
            <a:ext cx="371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Optimización de procesos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EADC0BCE-70AB-4CE3-8942-A29E4744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306" y="2284418"/>
            <a:ext cx="3432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1" indent="0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Implementación, socialización </a:t>
            </a: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seguimiento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las mejores y nuevas practicas del Manual de Contratación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F9DC46DB-EC72-4FE0-89CB-9F39DFB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9" y="2321135"/>
            <a:ext cx="3432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Mejoras y optimización del proceso de contratación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1C35B69-155F-4975-954D-7A531D48B523}"/>
              </a:ext>
            </a:extLst>
          </p:cNvPr>
          <p:cNvSpPr txBox="1"/>
          <p:nvPr/>
        </p:nvSpPr>
        <p:spPr>
          <a:xfrm>
            <a:off x="7749245" y="2186516"/>
            <a:ext cx="3859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95%</a:t>
            </a: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documentos contractuales realizados en los tiempos establecidos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95%</a:t>
            </a: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otras solicitudes jurídicas atendidas en los tiempos establecidos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lang="es-MX" alt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</a:rPr>
              <a:t>Mejora en ORION</a:t>
            </a:r>
            <a:endParaRPr lang="es-CO" sz="1600" dirty="0">
              <a:solidFill>
                <a:srgbClr val="253D90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BBF2C34F-9E7B-4C97-BF66-9E95EB1AA2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5254" y="370837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354381C4-BB36-4803-BA20-6244E3473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2CCAD24B-26EA-4F74-8C92-8620BE386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92ABEBC-603A-416B-822F-1F9BFB09620D}"/>
              </a:ext>
            </a:extLst>
          </p:cNvPr>
          <p:cNvSpPr/>
          <p:nvPr/>
        </p:nvSpPr>
        <p:spPr>
          <a:xfrm>
            <a:off x="8332390" y="3688582"/>
            <a:ext cx="2002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24.1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D51F3D8-D37C-4B84-A14A-0A7C6640AD01}"/>
              </a:ext>
            </a:extLst>
          </p:cNvPr>
          <p:cNvCxnSpPr>
            <a:cxnSpLocks/>
          </p:cNvCxnSpPr>
          <p:nvPr/>
        </p:nvCxnSpPr>
        <p:spPr>
          <a:xfrm flipH="1">
            <a:off x="4255186" y="4311939"/>
            <a:ext cx="7620136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4">
            <a:extLst>
              <a:ext uri="{FF2B5EF4-FFF2-40B4-BE49-F238E27FC236}">
                <a16:creationId xmlns:a16="http://schemas.microsoft.com/office/drawing/2014/main" id="{E7665AB2-CECE-48CB-8984-E7AAFF84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9" y="4454236"/>
            <a:ext cx="3743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Tecnología área financiera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019FE6E3-D8F6-484D-8C99-D0C391F0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79" y="4454236"/>
            <a:ext cx="34329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1" indent="0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tabLst/>
              <a:defRPr/>
            </a:pPr>
            <a:r>
              <a:rPr lang="es-CO" sz="1600" noProof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aplicativo web de tesorería con:</a:t>
            </a:r>
          </a:p>
          <a:p>
            <a:pPr marL="285750" marR="0" lvl="1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s-CO" sz="1600" noProof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 de devoluciones</a:t>
            </a:r>
          </a:p>
          <a:p>
            <a:pPr marL="285750" marR="0" lvl="1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s-CO" sz="1600" noProof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Integración SIRP-ERP</a:t>
            </a:r>
          </a:p>
          <a:p>
            <a:pPr marL="285750" marR="0" lvl="1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 de </a:t>
            </a:r>
            <a:r>
              <a:rPr lang="es-CO" sz="1600" noProof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facturación electrónica (resoluciones por sede, notas crédito DIAN, modulo de corrección de facturas, generación reportes)</a:t>
            </a:r>
          </a:p>
          <a:p>
            <a:pPr marL="285750" marR="0" lvl="1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Cargue automático de terceros</a:t>
            </a:r>
            <a:endParaRPr lang="es-CO" sz="1600" noProof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7DB02A43-4ADF-4893-8CAE-868F4323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54" y="4551101"/>
            <a:ext cx="3859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R="0" lvl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Proyectos</a:t>
            </a:r>
            <a:r>
              <a:rPr kumimoji="0" lang="es-CO" altLang="es-CO" sz="1600" b="0" i="0" u="none" strike="noStrike" kern="1200" cap="none" spc="0" normalizeH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implementados al 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ea typeface="+mn-ea"/>
              </a:rPr>
              <a:t>100%</a:t>
            </a:r>
            <a:endParaRPr lang="es-ES_tradnl" sz="2000" dirty="0">
              <a:solidFill>
                <a:srgbClr val="FF0353"/>
              </a:solidFill>
              <a:latin typeface="AmpleSoft-Bold"/>
              <a:ea typeface="+mn-ea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D776D082-1100-44C3-9665-6F172DEE36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5254" y="5190372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7EF9EDA4-7344-448B-955F-DCFF0EE81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B9CC02A3-12FA-4B65-AAB6-AA863EE39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FC1994C-8EA3-4184-AF23-B7B5FD2DBA8A}"/>
              </a:ext>
            </a:extLst>
          </p:cNvPr>
          <p:cNvSpPr/>
          <p:nvPr/>
        </p:nvSpPr>
        <p:spPr>
          <a:xfrm>
            <a:off x="8395003" y="5190372"/>
            <a:ext cx="2002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136.2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utoUpdateAnimBg="0"/>
      <p:bldP spid="57" grpId="0"/>
      <p:bldP spid="31" grpId="0"/>
      <p:bldP spid="32" grpId="0" autoUpdateAnimBg="0"/>
      <p:bldP spid="3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8192F686-8965-4074-8C2B-EC31EC0F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081" y="2157651"/>
            <a:ext cx="43152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28594" marR="0" lvl="1" indent="-228594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Centralizar en una única Base de Datos todas las interacciones con los clientes </a:t>
            </a:r>
          </a:p>
          <a:p>
            <a:pPr marL="228594" marR="0" lvl="1" indent="-228594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Mejorar la relación con los mismos al segmentar el público objetivo de acuerdo a los programas.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B6CEA96-D5EB-4A29-8ABF-3E9BFA28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436" y="2042270"/>
            <a:ext cx="3030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Operación y Administración del CRM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603206E-D08D-4319-A466-28FCBD7C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219" y="4763256"/>
            <a:ext cx="43270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marR="0" lvl="1" indent="-38099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ct val="50000"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Facilitar la comunicación con el cliente externo a través de una única línea de atención telefónica IVR, para tener mayor trazabilidad de las llamadas que ingresan, seguir brindando un buen servicio y un menú de opciones más sencillo.</a:t>
            </a: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0DE6647-8A2E-4742-8EEC-1594399A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853" y="5205759"/>
            <a:ext cx="3313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Centralización de la llamadas de CCC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0EBF2B-5E7F-4066-817A-0A07B45EDEA3}"/>
              </a:ext>
            </a:extLst>
          </p:cNvPr>
          <p:cNvSpPr txBox="1"/>
          <p:nvPr/>
        </p:nvSpPr>
        <p:spPr>
          <a:xfrm>
            <a:off x="9638456" y="2203481"/>
            <a:ext cx="2328257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80%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las bases de datos de CCC estén en el CRM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B28940-42A8-4D04-86B3-B39ACD0E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709" t="-2024" r="2672" b="12794"/>
          <a:stretch/>
        </p:blipFill>
        <p:spPr>
          <a:xfrm>
            <a:off x="-23147" y="2166573"/>
            <a:ext cx="2293997" cy="39655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88B982A-541C-4FB8-9FC2-C4A1BE63459A}"/>
              </a:ext>
            </a:extLst>
          </p:cNvPr>
          <p:cNvSpPr txBox="1"/>
          <p:nvPr/>
        </p:nvSpPr>
        <p:spPr>
          <a:xfrm>
            <a:off x="9638456" y="4776259"/>
            <a:ext cx="2328257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Nivel de Atención del </a:t>
            </a:r>
            <a:r>
              <a:rPr lang="es-CO" altLang="es-CO" sz="2133" dirty="0">
                <a:solidFill>
                  <a:srgbClr val="FF0353"/>
                </a:solidFill>
                <a:latin typeface="AmpleSoft-Bold"/>
              </a:rPr>
              <a:t>80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(Llamadas entrantes/Llamadas contestadas)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CBB4B29F-4B96-4DD2-87B7-FCB3098E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300" y="3481053"/>
            <a:ext cx="45186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28594" marR="0" lvl="0" indent="-228594" algn="just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Gestión y administración de un sistema de PQRS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fácil acceso para mejorar los tiempos de respuesta.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5" name="Group 155">
            <a:extLst>
              <a:ext uri="{FF2B5EF4-FFF2-40B4-BE49-F238E27FC236}">
                <a16:creationId xmlns:a16="http://schemas.microsoft.com/office/drawing/2014/main" id="{A0EFBEC1-9B92-4AF0-A79A-F35F2E229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1776" y="286870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6" name="Freeform 157">
              <a:extLst>
                <a:ext uri="{FF2B5EF4-FFF2-40B4-BE49-F238E27FC236}">
                  <a16:creationId xmlns:a16="http://schemas.microsoft.com/office/drawing/2014/main" id="{92054563-839A-49D0-9CDB-D704C778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8">
              <a:extLst>
                <a:ext uri="{FF2B5EF4-FFF2-40B4-BE49-F238E27FC236}">
                  <a16:creationId xmlns:a16="http://schemas.microsoft.com/office/drawing/2014/main" id="{E90F1064-B943-4114-A86D-62E474342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A60129A-700A-4995-B9D7-20376A7D2FD0}"/>
              </a:ext>
            </a:extLst>
          </p:cNvPr>
          <p:cNvSpPr/>
          <p:nvPr/>
        </p:nvSpPr>
        <p:spPr>
          <a:xfrm>
            <a:off x="2505198" y="2854878"/>
            <a:ext cx="201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35.6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165411-7128-407A-9869-4CA265A97CF9}"/>
              </a:ext>
            </a:extLst>
          </p:cNvPr>
          <p:cNvCxnSpPr>
            <a:cxnSpLocks/>
          </p:cNvCxnSpPr>
          <p:nvPr/>
        </p:nvCxnSpPr>
        <p:spPr>
          <a:xfrm flipH="1" flipV="1">
            <a:off x="5194707" y="4494101"/>
            <a:ext cx="6772006" cy="45226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155">
            <a:extLst>
              <a:ext uri="{FF2B5EF4-FFF2-40B4-BE49-F238E27FC236}">
                <a16:creationId xmlns:a16="http://schemas.microsoft.com/office/drawing/2014/main" id="{DD640117-39A8-401D-8C25-866EAA008F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4835" y="599047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009F8E08-1432-46BA-BF33-B51DBF04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58">
              <a:extLst>
                <a:ext uri="{FF2B5EF4-FFF2-40B4-BE49-F238E27FC236}">
                  <a16:creationId xmlns:a16="http://schemas.microsoft.com/office/drawing/2014/main" id="{37DAE1C4-D275-468F-AADD-09279FDDC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CC4A442-E49B-4686-9EB6-5CC66389B4EC}"/>
              </a:ext>
            </a:extLst>
          </p:cNvPr>
          <p:cNvSpPr/>
          <p:nvPr/>
        </p:nvSpPr>
        <p:spPr>
          <a:xfrm>
            <a:off x="2328257" y="5976644"/>
            <a:ext cx="201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F67E507-98C6-4087-A3C4-12887F1FBBD8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028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/>
      <p:bldP spid="12" grpId="0" autoUpdateAnimBg="0"/>
      <p:bldP spid="13" grpId="0"/>
      <p:bldP spid="2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CB6CEA96-D5EB-4A29-8ABF-3E9BFA28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898" y="5026838"/>
            <a:ext cx="3900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Apoyo a programas estratégicos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de la ciudad-región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741B265-38DD-40D3-8218-CD79B68D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296" y="5734724"/>
            <a:ext cx="3762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1" indent="0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Respaldar iniciativas para el desarrollo</a:t>
            </a:r>
            <a:r>
              <a:rPr kumimoji="0" lang="es-CO" sz="1600" b="0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empresarial, cultural y social de la región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9A8C8DC-782C-4DFA-A338-8C543693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90" y="1404046"/>
            <a:ext cx="4204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Desarrollo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estratégico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C335BC-4BFD-4A7B-9DA0-8ADEFA43B7D2}"/>
              </a:ext>
            </a:extLst>
          </p:cNvPr>
          <p:cNvSpPr/>
          <p:nvPr/>
        </p:nvSpPr>
        <p:spPr>
          <a:xfrm>
            <a:off x="834841" y="1780781"/>
            <a:ext cx="5309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127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Prospectación y pilotaje de proyectos estratégicos para la CCC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grpSp>
        <p:nvGrpSpPr>
          <p:cNvPr id="28" name="Group 155">
            <a:extLst>
              <a:ext uri="{FF2B5EF4-FFF2-40B4-BE49-F238E27FC236}">
                <a16:creationId xmlns:a16="http://schemas.microsoft.com/office/drawing/2014/main" id="{E587DB8D-C154-4D1E-8CF0-A730D0AFCA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4218" y="6313666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554755B2-4969-4D61-99FF-27B38E05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2DD8A20A-3A1A-4656-B0B9-A6FCA66EB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EE89276-32AA-44D5-BD29-2C54DF48549B}"/>
              </a:ext>
            </a:extLst>
          </p:cNvPr>
          <p:cNvSpPr/>
          <p:nvPr/>
        </p:nvSpPr>
        <p:spPr>
          <a:xfrm>
            <a:off x="3137640" y="6273333"/>
            <a:ext cx="2435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213.5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32" name="Group 155">
            <a:extLst>
              <a:ext uri="{FF2B5EF4-FFF2-40B4-BE49-F238E27FC236}">
                <a16:creationId xmlns:a16="http://schemas.microsoft.com/office/drawing/2014/main" id="{2ECF024A-1EB0-4B7E-861D-EF6A0FF92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8680" y="417607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3" name="Freeform 157">
              <a:extLst>
                <a:ext uri="{FF2B5EF4-FFF2-40B4-BE49-F238E27FC236}">
                  <a16:creationId xmlns:a16="http://schemas.microsoft.com/office/drawing/2014/main" id="{B5BF0AF7-4B5E-47BD-B9DA-5C73935B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58">
              <a:extLst>
                <a:ext uri="{FF2B5EF4-FFF2-40B4-BE49-F238E27FC236}">
                  <a16:creationId xmlns:a16="http://schemas.microsoft.com/office/drawing/2014/main" id="{05119B18-AF5A-4942-99B2-2040F6A7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35A26F3-BC63-4B56-B0DD-AAA3F3284096}"/>
              </a:ext>
            </a:extLst>
          </p:cNvPr>
          <p:cNvSpPr/>
          <p:nvPr/>
        </p:nvSpPr>
        <p:spPr>
          <a:xfrm>
            <a:off x="2652102" y="4162863"/>
            <a:ext cx="201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$97.4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pic>
        <p:nvPicPr>
          <p:cNvPr id="5" name="Imagen 4" descr="Imagen que contiene exterior, árbol, edificio, hombre&#10;&#10;Descripción generada automáticamente">
            <a:extLst>
              <a:ext uri="{FF2B5EF4-FFF2-40B4-BE49-F238E27FC236}">
                <a16:creationId xmlns:a16="http://schemas.microsoft.com/office/drawing/2014/main" id="{CCD8AAA8-24F1-4F23-A11B-9E9FE9F4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992" r="25677"/>
          <a:stretch/>
        </p:blipFill>
        <p:spPr>
          <a:xfrm>
            <a:off x="7337905" y="224116"/>
            <a:ext cx="4727339" cy="59935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7F639DD-616C-471E-AE02-BEA8C89CF0B1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E88C370-21A5-452C-ACA2-AAF4A3F55D90}"/>
              </a:ext>
            </a:extLst>
          </p:cNvPr>
          <p:cNvSpPr txBox="1"/>
          <p:nvPr/>
        </p:nvSpPr>
        <p:spPr>
          <a:xfrm>
            <a:off x="1245636" y="2102406"/>
            <a:ext cx="5309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Comité de analítica realizados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altLang="es-CO" sz="2000" dirty="0">
                <a:solidFill>
                  <a:srgbClr val="FF0353"/>
                </a:solidFill>
                <a:latin typeface="AmpleSoft-Bold"/>
              </a:rPr>
              <a:t>6</a:t>
            </a: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Talleres de innovación 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24</a:t>
            </a: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Comité de lideres C2030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altLang="es-CO" sz="2000" dirty="0">
                <a:solidFill>
                  <a:srgbClr val="FF0353"/>
                </a:solidFill>
                <a:latin typeface="AmpleSoft-Bold"/>
              </a:rPr>
              <a:t>6 </a:t>
            </a:r>
            <a:r>
              <a:rPr lang="es-MX" alt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</a:rPr>
              <a:t>Proyectos C2030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altLang="es-CO" sz="2000" dirty="0">
                <a:solidFill>
                  <a:srgbClr val="FF0353"/>
                </a:solidFill>
                <a:latin typeface="AmpleSoft-Bold"/>
              </a:rPr>
              <a:t>3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Negocios fortalecidos de la CCC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altLang="es-CO" sz="2000" dirty="0">
                <a:solidFill>
                  <a:srgbClr val="FF0353"/>
                </a:solidFill>
                <a:latin typeface="AmpleSoft-Bold"/>
              </a:rPr>
              <a:t>3</a:t>
            </a:r>
            <a:r>
              <a:rPr lang="es-MX" alt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</a:rPr>
              <a:t> Validaciones de conceptos y modelos de negocio</a:t>
            </a:r>
            <a:endParaRPr kumimoji="0" lang="es-MX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37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utoUpdateAnimBg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3" descr="_CCC_PPT_5anios_portada_04.png">
            <a:extLst>
              <a:ext uri="{FF2B5EF4-FFF2-40B4-BE49-F238E27FC236}">
                <a16:creationId xmlns:a16="http://schemas.microsoft.com/office/drawing/2014/main" id="{A41B134E-4748-8240-B3E7-EC00F60D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6" name="CuadroTexto 10">
            <a:extLst>
              <a:ext uri="{FF2B5EF4-FFF2-40B4-BE49-F238E27FC236}">
                <a16:creationId xmlns:a16="http://schemas.microsoft.com/office/drawing/2014/main" id="{67B109F5-BAA1-2D47-A510-652D68C4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33753"/>
            <a:ext cx="3484246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defTabSz="1097280">
              <a:lnSpc>
                <a:spcPct val="90000"/>
              </a:lnSpc>
            </a:pPr>
            <a:r>
              <a:rPr lang="es-MX" altLang="es-CO" sz="6480" dirty="0">
                <a:solidFill>
                  <a:srgbClr val="FFFFFF"/>
                </a:solidFill>
                <a:latin typeface="+mj-lt"/>
                <a:ea typeface="AmpleSoft Bold" panose="02000000000000000000" pitchFamily="2" charset="0"/>
                <a:cs typeface="AmpleSoft Bold" panose="02000000000000000000" pitchFamily="2" charset="0"/>
              </a:rPr>
              <a:t>Gracias</a:t>
            </a:r>
            <a:endParaRPr lang="es-MX" altLang="es-CO" sz="6480" dirty="0">
              <a:solidFill>
                <a:schemeClr val="bg2"/>
              </a:solidFill>
              <a:latin typeface="+mj-lt"/>
              <a:ea typeface="AmpleSoft Bold" panose="02000000000000000000" pitchFamily="2" charset="0"/>
              <a:cs typeface="AmpleSoft Bold" panose="02000000000000000000" pitchFamily="2" charset="0"/>
            </a:endParaRPr>
          </a:p>
        </p:txBody>
      </p:sp>
      <p:pic>
        <p:nvPicPr>
          <p:cNvPr id="272387" name="Picture 5" descr="logo_ccc_01.png">
            <a:extLst>
              <a:ext uri="{FF2B5EF4-FFF2-40B4-BE49-F238E27FC236}">
                <a16:creationId xmlns:a16="http://schemas.microsoft.com/office/drawing/2014/main" id="{5A31E247-1705-454D-9891-399E026C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06" y="4680586"/>
            <a:ext cx="3124200" cy="13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04B10B2-8381-864D-ADF2-A46F0265CC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09922" name="Imagen 2">
            <a:extLst>
              <a:ext uri="{FF2B5EF4-FFF2-40B4-BE49-F238E27FC236}">
                <a16:creationId xmlns:a16="http://schemas.microsoft.com/office/drawing/2014/main" id="{DE1EE802-7BD7-4342-88B0-290CCA6F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cono-plan-accion.png">
            <a:extLst>
              <a:ext uri="{FF2B5EF4-FFF2-40B4-BE49-F238E27FC236}">
                <a16:creationId xmlns:a16="http://schemas.microsoft.com/office/drawing/2014/main" id="{8FB05160-DD69-A24D-A1BD-593ADD69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282998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10">
            <a:extLst>
              <a:ext uri="{FF2B5EF4-FFF2-40B4-BE49-F238E27FC236}">
                <a16:creationId xmlns:a16="http://schemas.microsoft.com/office/drawing/2014/main" id="{A416652D-2190-1540-A3CF-E627F5923350}"/>
              </a:ext>
            </a:extLst>
          </p:cNvPr>
          <p:cNvSpPr txBox="1"/>
          <p:nvPr/>
        </p:nvSpPr>
        <p:spPr>
          <a:xfrm>
            <a:off x="2569634" y="3318934"/>
            <a:ext cx="9086212" cy="1279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ct val="80000"/>
              </a:lnSpc>
              <a:defRPr sz="4000">
                <a:solidFill>
                  <a:srgbClr val="FFC724"/>
                </a:solidFill>
                <a:latin typeface="AmpleSoft Bold"/>
                <a:cs typeface="AmpleSoft Bold"/>
              </a:defRPr>
            </a:lvl1pPr>
            <a:lvl2pPr marL="0" lvl="1">
              <a:lnSpc>
                <a:spcPct val="80000"/>
              </a:lnSpc>
              <a:defRPr sz="4000" b="1">
                <a:solidFill>
                  <a:prstClr val="white"/>
                </a:solidFill>
                <a:latin typeface="AmpleSoft-Bold" panose="02000000000000000000" pitchFamily="2" charset="0"/>
                <a:cs typeface="AmpleSoft Bold"/>
              </a:defRPr>
            </a:lvl2pPr>
          </a:lstStyle>
          <a:p>
            <a:pPr lvl="1" defTabSz="1219170">
              <a:defRPr/>
            </a:pPr>
            <a:r>
              <a:rPr lang="es-ES_tradnl" sz="4800" dirty="0">
                <a:solidFill>
                  <a:srgbClr val="FFFFFF"/>
                </a:solidFill>
                <a:latin typeface="+mj-lt"/>
              </a:rPr>
              <a:t>Consolidación y profundización de los programas y proyectos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5A696CF4-44B0-4982-AD46-EBF45F102C5E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847" y="386408"/>
            <a:ext cx="99568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Operamos los registros públicos de manera eficiente y eficaz apalancados en tecnología con alto grado de virtualización 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F3F3F45-FF48-4337-B919-7C0D59E3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33" y="1842156"/>
            <a:ext cx="2959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Eficiencia Operativa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E2AF098-8EF0-4A67-BA5B-D417CA3175F4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66AE9947-08ED-4627-A1C5-DAA7CA146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E354C-327E-41EA-A197-D2F7959ED3E1}"/>
              </a:ext>
            </a:extLst>
          </p:cNvPr>
          <p:cNvSpPr/>
          <p:nvPr/>
        </p:nvSpPr>
        <p:spPr>
          <a:xfrm>
            <a:off x="3816742" y="1640571"/>
            <a:ext cx="334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Actividades encaminadas a garantizar y optimizar la operación de los Registros Públicos</a:t>
            </a: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EEB35317-A934-4218-BDEE-5E2EAC22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71" y="3301590"/>
            <a:ext cx="2959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Campaña de renovación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237FF74-6176-45F8-B769-3EFC3675DDB1}"/>
              </a:ext>
            </a:extLst>
          </p:cNvPr>
          <p:cNvSpPr/>
          <p:nvPr/>
        </p:nvSpPr>
        <p:spPr>
          <a:xfrm>
            <a:off x="3771446" y="3273674"/>
            <a:ext cx="338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Estrategia diseñada con el fin de lograr la mayor cantidad de renovaciones de matrículas / inscripciones de los diferentes Registros Públicos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774BCD0-1911-4999-A5A7-DB5CA5040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57" y="4816556"/>
            <a:ext cx="2778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Call</a:t>
            </a: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Center Registros Públicos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41132991-597C-4E47-AE8A-6EFDE265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134" y="4919337"/>
            <a:ext cx="3350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Atención telefónica y virtual de los clientes que requieren asesoría para los trámites de Registros Públicos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F806F0E-48CA-4320-97A6-9B90CFA0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414" t="2486" r="11695" b="17558"/>
          <a:stretch/>
        </p:blipFill>
        <p:spPr>
          <a:xfrm>
            <a:off x="2924451" y="2162589"/>
            <a:ext cx="733498" cy="772782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EAA6E585-6DB7-4799-9618-0232BEF324B0}"/>
              </a:ext>
            </a:extLst>
          </p:cNvPr>
          <p:cNvSpPr/>
          <p:nvPr/>
        </p:nvSpPr>
        <p:spPr>
          <a:xfrm>
            <a:off x="7443897" y="1627616"/>
            <a:ext cx="3834968" cy="136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65</a:t>
            </a: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los trámites del registro mercantil realizados en 24 horas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Seguimiento diario al tiempo de respuesta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Asignación de trámites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3540FDF0-81A1-4BAD-8FE1-F4342A5AB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671" r="4677" b="16582"/>
          <a:stretch/>
        </p:blipFill>
        <p:spPr>
          <a:xfrm>
            <a:off x="2969458" y="5159440"/>
            <a:ext cx="629645" cy="59923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30FF975-BB37-418E-ADA9-97A0B5A7F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95" t="5838" r="11695" b="18440"/>
          <a:stretch/>
        </p:blipFill>
        <p:spPr>
          <a:xfrm>
            <a:off x="2924451" y="3814475"/>
            <a:ext cx="745462" cy="756228"/>
          </a:xfrm>
          <a:prstGeom prst="rect">
            <a:avLst/>
          </a:prstGeom>
        </p:spPr>
      </p:pic>
      <p:grpSp>
        <p:nvGrpSpPr>
          <p:cNvPr id="56" name="Group 155">
            <a:extLst>
              <a:ext uri="{FF2B5EF4-FFF2-40B4-BE49-F238E27FC236}">
                <a16:creationId xmlns:a16="http://schemas.microsoft.com/office/drawing/2014/main" id="{5EC2BDFD-8403-4C3E-A574-AA1896AE54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409" y="259550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7" name="Freeform 157">
              <a:extLst>
                <a:ext uri="{FF2B5EF4-FFF2-40B4-BE49-F238E27FC236}">
                  <a16:creationId xmlns:a16="http://schemas.microsoft.com/office/drawing/2014/main" id="{74930689-AA1F-4556-9299-38F3560A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8">
              <a:extLst>
                <a:ext uri="{FF2B5EF4-FFF2-40B4-BE49-F238E27FC236}">
                  <a16:creationId xmlns:a16="http://schemas.microsoft.com/office/drawing/2014/main" id="{FB651CAF-5C7D-4A70-9536-70621BDDA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AC49C3-9549-48E3-85C0-6435FAE808A9}"/>
              </a:ext>
            </a:extLst>
          </p:cNvPr>
          <p:cNvSpPr/>
          <p:nvPr/>
        </p:nvSpPr>
        <p:spPr>
          <a:xfrm>
            <a:off x="4356763" y="2591056"/>
            <a:ext cx="2142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$97.9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MM de gasto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0" name="Group 155">
            <a:extLst>
              <a:ext uri="{FF2B5EF4-FFF2-40B4-BE49-F238E27FC236}">
                <a16:creationId xmlns:a16="http://schemas.microsoft.com/office/drawing/2014/main" id="{780675F3-0BFD-4122-B77D-DBD7FC94FB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409" y="592307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1" name="Freeform 157">
              <a:extLst>
                <a:ext uri="{FF2B5EF4-FFF2-40B4-BE49-F238E27FC236}">
                  <a16:creationId xmlns:a16="http://schemas.microsoft.com/office/drawing/2014/main" id="{08F1887D-BE44-4A8B-BEC6-CAFC1E8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8">
              <a:extLst>
                <a:ext uri="{FF2B5EF4-FFF2-40B4-BE49-F238E27FC236}">
                  <a16:creationId xmlns:a16="http://schemas.microsoft.com/office/drawing/2014/main" id="{460C963B-69CA-4334-9901-E8399090B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3FC0ABC-7AE0-49D2-B02B-E353BCC05829}"/>
              </a:ext>
            </a:extLst>
          </p:cNvPr>
          <p:cNvSpPr/>
          <p:nvPr/>
        </p:nvSpPr>
        <p:spPr>
          <a:xfrm>
            <a:off x="4384158" y="5857114"/>
            <a:ext cx="2374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$385.7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4" name="Group 155">
            <a:extLst>
              <a:ext uri="{FF2B5EF4-FFF2-40B4-BE49-F238E27FC236}">
                <a16:creationId xmlns:a16="http://schemas.microsoft.com/office/drawing/2014/main" id="{6632A477-36FD-4220-8BB7-91A88BC85E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409" y="438402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5" name="Freeform 157">
              <a:extLst>
                <a:ext uri="{FF2B5EF4-FFF2-40B4-BE49-F238E27FC236}">
                  <a16:creationId xmlns:a16="http://schemas.microsoft.com/office/drawing/2014/main" id="{E0AC9E61-EF65-4383-BF0A-D526EB63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8">
              <a:extLst>
                <a:ext uri="{FF2B5EF4-FFF2-40B4-BE49-F238E27FC236}">
                  <a16:creationId xmlns:a16="http://schemas.microsoft.com/office/drawing/2014/main" id="{B883530D-6E25-4965-A059-C87E4C966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B8756A1-C69C-4EEC-A521-434187C69AA7}"/>
              </a:ext>
            </a:extLst>
          </p:cNvPr>
          <p:cNvSpPr/>
          <p:nvPr/>
        </p:nvSpPr>
        <p:spPr>
          <a:xfrm>
            <a:off x="4384158" y="4406105"/>
            <a:ext cx="2665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666.2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815BFDE-2BB2-4AF1-8636-6A916FCA6D07}"/>
              </a:ext>
            </a:extLst>
          </p:cNvPr>
          <p:cNvSpPr/>
          <p:nvPr/>
        </p:nvSpPr>
        <p:spPr>
          <a:xfrm>
            <a:off x="7365513" y="3458340"/>
            <a:ext cx="4303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58.597</a:t>
            </a:r>
            <a:r>
              <a:rPr lang="es-CO" altLang="es-CO" sz="2000" dirty="0">
                <a:solidFill>
                  <a:srgbClr val="253D90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Empresas renovadas a tiempo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11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Salidas de Cámara Móvil, presencia en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Centros Comerciales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D096EF7A-A9FA-41C5-A441-BADC9E92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897" y="5146655"/>
            <a:ext cx="3834967" cy="8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lang="es-ES_tradnl" sz="1867" dirty="0">
                <a:solidFill>
                  <a:srgbClr val="FF0353"/>
                </a:solidFill>
                <a:latin typeface="AmpleSoft-Bold"/>
              </a:rPr>
              <a:t>85</a:t>
            </a:r>
            <a:r>
              <a:rPr kumimoji="0" lang="es-ES_tradnl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% 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las llamadas atendidas dentro del umbral de tiempo de respuesta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B728B3C-ED30-4DB2-A81E-E2417A5902BD}"/>
              </a:ext>
            </a:extLst>
          </p:cNvPr>
          <p:cNvCxnSpPr>
            <a:cxnSpLocks/>
          </p:cNvCxnSpPr>
          <p:nvPr/>
        </p:nvCxnSpPr>
        <p:spPr>
          <a:xfrm>
            <a:off x="3935896" y="3049183"/>
            <a:ext cx="7566991" cy="0"/>
          </a:xfrm>
          <a:prstGeom prst="line">
            <a:avLst/>
          </a:prstGeom>
          <a:ln w="19050">
            <a:solidFill>
              <a:srgbClr val="FF035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4C56979-C3D4-4785-9377-3EFC9F121179}"/>
              </a:ext>
            </a:extLst>
          </p:cNvPr>
          <p:cNvCxnSpPr>
            <a:cxnSpLocks/>
          </p:cNvCxnSpPr>
          <p:nvPr/>
        </p:nvCxnSpPr>
        <p:spPr>
          <a:xfrm>
            <a:off x="3942784" y="4816556"/>
            <a:ext cx="7752389" cy="0"/>
          </a:xfrm>
          <a:prstGeom prst="line">
            <a:avLst/>
          </a:prstGeom>
          <a:ln w="19050">
            <a:solidFill>
              <a:srgbClr val="FF035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7" grpId="0"/>
      <p:bldP spid="41" grpId="0"/>
      <p:bldP spid="22" grpId="0"/>
      <p:bldP spid="23" grpId="0" autoUpdateAnimBg="0"/>
      <p:bldP spid="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422" y="387515"/>
            <a:ext cx="99568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>
              <a:lnSpc>
                <a:spcPct val="90000"/>
              </a:lnSpc>
            </a:pPr>
            <a:r>
              <a:rPr lang="es-ES" dirty="0">
                <a:solidFill>
                  <a:srgbClr val="253D90"/>
                </a:solidFill>
                <a:latin typeface="AmpleSoft-Bold"/>
              </a:rPr>
              <a:t>Operamos los registros públicos de manera eficiente y eficaz apalancados en tecnología con alto grado de virtualización </a:t>
            </a:r>
          </a:p>
          <a:p>
            <a:pPr defTabSz="609585"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F3F3F45-FF48-4337-B919-7C0D59E3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11" y="3004167"/>
            <a:ext cx="33295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Formalización focalizada</a:t>
            </a:r>
            <a:endParaRPr lang="es-CO" sz="2400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E354C-327E-41EA-A197-D2F7959ED3E1}"/>
              </a:ext>
            </a:extLst>
          </p:cNvPr>
          <p:cNvSpPr/>
          <p:nvPr/>
        </p:nvSpPr>
        <p:spPr>
          <a:xfrm>
            <a:off x="693297" y="3756861"/>
            <a:ext cx="3097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de campo para identificar y formalizar aquellas empresas dentro las 9 apuestas productivas y empresas con potencial de crecimiento en otras dinámicas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AA6E585-6DB7-4799-9618-0232BEF324B0}"/>
              </a:ext>
            </a:extLst>
          </p:cNvPr>
          <p:cNvSpPr/>
          <p:nvPr/>
        </p:nvSpPr>
        <p:spPr>
          <a:xfrm>
            <a:off x="675677" y="4985230"/>
            <a:ext cx="328044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1.250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Informales Formalizados</a:t>
            </a:r>
            <a:endParaRPr lang="es-ES_tradnl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53416373-8B2E-44D9-9F52-4C8F146BA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572" y="3004167"/>
            <a:ext cx="22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Fidelización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63C60E23-C9CE-46F2-A87B-24EBA971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678" y="3792075"/>
            <a:ext cx="30499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diseñada con fin de lograr la satisfacción de nuestros Empresarios, a través de una Red Empresarial que les genere valor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9120D751-CF27-4988-A0C5-92978235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024" y="2915990"/>
            <a:ext cx="2636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Afiliados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10D0565F-9515-4306-9B5D-393D934A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882" y="3331488"/>
            <a:ext cx="33539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diseñada con fin de lograr la satisfacción y permanencia en el Programa de Afiliados y la consecución de nuevos Afiliados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A193CBE-A05A-4B31-B5E5-630C1E969308}"/>
              </a:ext>
            </a:extLst>
          </p:cNvPr>
          <p:cNvSpPr/>
          <p:nvPr/>
        </p:nvSpPr>
        <p:spPr>
          <a:xfrm>
            <a:off x="4288406" y="4961220"/>
            <a:ext cx="35682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sz="1867" dirty="0">
                <a:solidFill>
                  <a:srgbClr val="FF0353"/>
                </a:solidFill>
                <a:latin typeface="AmpleSoft-Bold"/>
              </a:rPr>
              <a:t>92%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Satisfacción del cliente externo.</a:t>
            </a:r>
            <a:endParaRPr lang="es-CO" altLang="es-CO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10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eventos con </a:t>
            </a: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1.420</a:t>
            </a:r>
            <a:r>
              <a:rPr lang="es-CO" altLang="es-CO" sz="1600" b="1" dirty="0">
                <a:solidFill>
                  <a:srgbClr val="FF207B"/>
                </a:solidFill>
                <a:latin typeface="AmpleSoft-Bold" panose="02000000000000000000" pitchFamily="50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asistentes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D953A84-196B-4203-8594-09E65778A348}"/>
              </a:ext>
            </a:extLst>
          </p:cNvPr>
          <p:cNvSpPr/>
          <p:nvPr/>
        </p:nvSpPr>
        <p:spPr>
          <a:xfrm>
            <a:off x="8299882" y="4977015"/>
            <a:ext cx="3720761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150</a:t>
            </a:r>
            <a:r>
              <a:rPr lang="es-ES_tradnl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nuevos Afiliados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253D90"/>
              </a:solidFill>
              <a:latin typeface="Calibri" panose="020F0502020204030204" pitchFamily="34" charset="0"/>
            </a:endParaRPr>
          </a:p>
        </p:txBody>
      </p:sp>
      <p:grpSp>
        <p:nvGrpSpPr>
          <p:cNvPr id="43" name="Group 101">
            <a:extLst>
              <a:ext uri="{FF2B5EF4-FFF2-40B4-BE49-F238E27FC236}">
                <a16:creationId xmlns:a16="http://schemas.microsoft.com/office/drawing/2014/main" id="{6C7D4CCD-FEC5-4B1D-8C07-722AFA80E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4685" y="2004440"/>
            <a:ext cx="1005808" cy="912835"/>
            <a:chOff x="3285" y="1484"/>
            <a:chExt cx="476" cy="432"/>
          </a:xfrm>
          <a:solidFill>
            <a:srgbClr val="FF0353"/>
          </a:solidFill>
        </p:grpSpPr>
        <p:sp>
          <p:nvSpPr>
            <p:cNvPr id="44" name="Freeform 103">
              <a:extLst>
                <a:ext uri="{FF2B5EF4-FFF2-40B4-BE49-F238E27FC236}">
                  <a16:creationId xmlns:a16="http://schemas.microsoft.com/office/drawing/2014/main" id="{9A8DC66E-40BB-4CEA-8081-8C1852573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" name="Freeform 104">
              <a:extLst>
                <a:ext uri="{FF2B5EF4-FFF2-40B4-BE49-F238E27FC236}">
                  <a16:creationId xmlns:a16="http://schemas.microsoft.com/office/drawing/2014/main" id="{69B1989B-71D4-42DF-A296-289CDBCA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" name="Freeform 105">
              <a:extLst>
                <a:ext uri="{FF2B5EF4-FFF2-40B4-BE49-F238E27FC236}">
                  <a16:creationId xmlns:a16="http://schemas.microsoft.com/office/drawing/2014/main" id="{AEAC5D40-8366-4E48-BFE4-47D83FFB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" name="Freeform 106">
              <a:extLst>
                <a:ext uri="{FF2B5EF4-FFF2-40B4-BE49-F238E27FC236}">
                  <a16:creationId xmlns:a16="http://schemas.microsoft.com/office/drawing/2014/main" id="{B27DBDB2-4899-497D-81C5-9E80D7AFF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" name="Freeform 107">
              <a:extLst>
                <a:ext uri="{FF2B5EF4-FFF2-40B4-BE49-F238E27FC236}">
                  <a16:creationId xmlns:a16="http://schemas.microsoft.com/office/drawing/2014/main" id="{D9FEF979-3976-4626-B0A2-C55807D7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BA00962A-2B3B-4090-94D8-9E1219E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" name="Freeform 109">
              <a:extLst>
                <a:ext uri="{FF2B5EF4-FFF2-40B4-BE49-F238E27FC236}">
                  <a16:creationId xmlns:a16="http://schemas.microsoft.com/office/drawing/2014/main" id="{D349ABB6-C968-4731-A173-DB8397545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0DAE0A5-4F7B-48C2-8B41-FD430EF85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827" t="5685" r="13142" b="18976"/>
          <a:stretch/>
        </p:blipFill>
        <p:spPr>
          <a:xfrm>
            <a:off x="9082782" y="1893933"/>
            <a:ext cx="1098180" cy="1060296"/>
          </a:xfrm>
          <a:prstGeom prst="rect">
            <a:avLst/>
          </a:prstGeom>
        </p:spPr>
      </p:pic>
      <p:sp>
        <p:nvSpPr>
          <p:cNvPr id="51" name="Freeform 7">
            <a:extLst>
              <a:ext uri="{FF2B5EF4-FFF2-40B4-BE49-F238E27FC236}">
                <a16:creationId xmlns:a16="http://schemas.microsoft.com/office/drawing/2014/main" id="{D86EB6ED-1E44-4DE6-B29E-30DFC03DC0FB}"/>
              </a:ext>
            </a:extLst>
          </p:cNvPr>
          <p:cNvSpPr>
            <a:spLocks/>
          </p:cNvSpPr>
          <p:nvPr/>
        </p:nvSpPr>
        <p:spPr bwMode="auto">
          <a:xfrm>
            <a:off x="1351897" y="1971068"/>
            <a:ext cx="1337895" cy="937233"/>
          </a:xfrm>
          <a:custGeom>
            <a:avLst/>
            <a:gdLst>
              <a:gd name="T0" fmla="*/ 1791 w 3360"/>
              <a:gd name="T1" fmla="*/ 30 h 2474"/>
              <a:gd name="T2" fmla="*/ 3282 w 3360"/>
              <a:gd name="T3" fmla="*/ 376 h 2474"/>
              <a:gd name="T4" fmla="*/ 3354 w 3360"/>
              <a:gd name="T5" fmla="*/ 418 h 2474"/>
              <a:gd name="T6" fmla="*/ 3341 w 3360"/>
              <a:gd name="T7" fmla="*/ 632 h 2474"/>
              <a:gd name="T8" fmla="*/ 2687 w 3360"/>
              <a:gd name="T9" fmla="*/ 656 h 2474"/>
              <a:gd name="T10" fmla="*/ 1689 w 3360"/>
              <a:gd name="T11" fmla="*/ 291 h 2474"/>
              <a:gd name="T12" fmla="*/ 1572 w 3360"/>
              <a:gd name="T13" fmla="*/ 289 h 2474"/>
              <a:gd name="T14" fmla="*/ 1097 w 3360"/>
              <a:gd name="T15" fmla="*/ 567 h 2474"/>
              <a:gd name="T16" fmla="*/ 1084 w 3360"/>
              <a:gd name="T17" fmla="*/ 636 h 2474"/>
              <a:gd name="T18" fmla="*/ 1167 w 3360"/>
              <a:gd name="T19" fmla="*/ 741 h 2474"/>
              <a:gd name="T20" fmla="*/ 1234 w 3360"/>
              <a:gd name="T21" fmla="*/ 756 h 2474"/>
              <a:gd name="T22" fmla="*/ 1639 w 3360"/>
              <a:gd name="T23" fmla="*/ 588 h 2474"/>
              <a:gd name="T24" fmla="*/ 1744 w 3360"/>
              <a:gd name="T25" fmla="*/ 615 h 2474"/>
              <a:gd name="T26" fmla="*/ 2937 w 3360"/>
              <a:gd name="T27" fmla="*/ 1686 h 2474"/>
              <a:gd name="T28" fmla="*/ 3287 w 3360"/>
              <a:gd name="T29" fmla="*/ 1702 h 2474"/>
              <a:gd name="T30" fmla="*/ 3359 w 3360"/>
              <a:gd name="T31" fmla="*/ 1744 h 2474"/>
              <a:gd name="T32" fmla="*/ 3346 w 3360"/>
              <a:gd name="T33" fmla="*/ 1957 h 2474"/>
              <a:gd name="T34" fmla="*/ 3018 w 3360"/>
              <a:gd name="T35" fmla="*/ 1982 h 2474"/>
              <a:gd name="T36" fmla="*/ 2919 w 3360"/>
              <a:gd name="T37" fmla="*/ 2014 h 2474"/>
              <a:gd name="T38" fmla="*/ 2640 w 3360"/>
              <a:gd name="T39" fmla="*/ 2277 h 2474"/>
              <a:gd name="T40" fmla="*/ 2522 w 3360"/>
              <a:gd name="T41" fmla="*/ 2305 h 2474"/>
              <a:gd name="T42" fmla="*/ 2250 w 3360"/>
              <a:gd name="T43" fmla="*/ 2225 h 2474"/>
              <a:gd name="T44" fmla="*/ 1887 w 3360"/>
              <a:gd name="T45" fmla="*/ 2406 h 2474"/>
              <a:gd name="T46" fmla="*/ 1681 w 3360"/>
              <a:gd name="T47" fmla="*/ 2471 h 2474"/>
              <a:gd name="T48" fmla="*/ 1468 w 3360"/>
              <a:gd name="T49" fmla="*/ 2453 h 2474"/>
              <a:gd name="T50" fmla="*/ 541 w 3360"/>
              <a:gd name="T51" fmla="*/ 1895 h 2474"/>
              <a:gd name="T52" fmla="*/ 73 w 3360"/>
              <a:gd name="T53" fmla="*/ 1870 h 2474"/>
              <a:gd name="T54" fmla="*/ 1 w 3360"/>
              <a:gd name="T55" fmla="*/ 1828 h 2474"/>
              <a:gd name="T56" fmla="*/ 14 w 3360"/>
              <a:gd name="T57" fmla="*/ 1614 h 2474"/>
              <a:gd name="T58" fmla="*/ 484 w 3360"/>
              <a:gd name="T59" fmla="*/ 1590 h 2474"/>
              <a:gd name="T60" fmla="*/ 629 w 3360"/>
              <a:gd name="T61" fmla="*/ 1624 h 2474"/>
              <a:gd name="T62" fmla="*/ 1514 w 3360"/>
              <a:gd name="T63" fmla="*/ 2168 h 2474"/>
              <a:gd name="T64" fmla="*/ 1669 w 3360"/>
              <a:gd name="T65" fmla="*/ 2182 h 2474"/>
              <a:gd name="T66" fmla="*/ 2163 w 3360"/>
              <a:gd name="T67" fmla="*/ 1937 h 2474"/>
              <a:gd name="T68" fmla="*/ 2251 w 3360"/>
              <a:gd name="T69" fmla="*/ 1929 h 2474"/>
              <a:gd name="T70" fmla="*/ 2522 w 3360"/>
              <a:gd name="T71" fmla="*/ 2000 h 2474"/>
              <a:gd name="T72" fmla="*/ 2637 w 3360"/>
              <a:gd name="T73" fmla="*/ 1893 h 2474"/>
              <a:gd name="T74" fmla="*/ 2644 w 3360"/>
              <a:gd name="T75" fmla="*/ 1819 h 2474"/>
              <a:gd name="T76" fmla="*/ 1646 w 3360"/>
              <a:gd name="T77" fmla="*/ 903 h 2474"/>
              <a:gd name="T78" fmla="*/ 1345 w 3360"/>
              <a:gd name="T79" fmla="*/ 1015 h 2474"/>
              <a:gd name="T80" fmla="*/ 1192 w 3360"/>
              <a:gd name="T81" fmla="*/ 1043 h 2474"/>
              <a:gd name="T82" fmla="*/ 1046 w 3360"/>
              <a:gd name="T83" fmla="*/ 1001 h 2474"/>
              <a:gd name="T84" fmla="*/ 774 w 3360"/>
              <a:gd name="T85" fmla="*/ 715 h 2474"/>
              <a:gd name="T86" fmla="*/ 675 w 3360"/>
              <a:gd name="T87" fmla="*/ 659 h 2474"/>
              <a:gd name="T88" fmla="*/ 50 w 3360"/>
              <a:gd name="T89" fmla="*/ 646 h 2474"/>
              <a:gd name="T90" fmla="*/ 8 w 3360"/>
              <a:gd name="T91" fmla="*/ 573 h 2474"/>
              <a:gd name="T92" fmla="*/ 33 w 3360"/>
              <a:gd name="T93" fmla="*/ 402 h 2474"/>
              <a:gd name="T94" fmla="*/ 759 w 3360"/>
              <a:gd name="T95" fmla="*/ 377 h 2474"/>
              <a:gd name="T96" fmla="*/ 926 w 3360"/>
              <a:gd name="T97" fmla="*/ 334 h 2474"/>
              <a:gd name="T98" fmla="*/ 1547 w 3360"/>
              <a:gd name="T99" fmla="*/ 7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0" h="2474">
                <a:moveTo>
                  <a:pt x="1644" y="0"/>
                </a:moveTo>
                <a:lnTo>
                  <a:pt x="1694" y="5"/>
                </a:lnTo>
                <a:lnTo>
                  <a:pt x="1743" y="15"/>
                </a:lnTo>
                <a:lnTo>
                  <a:pt x="1791" y="30"/>
                </a:lnTo>
                <a:lnTo>
                  <a:pt x="2647" y="365"/>
                </a:lnTo>
                <a:lnTo>
                  <a:pt x="2677" y="373"/>
                </a:lnTo>
                <a:lnTo>
                  <a:pt x="2708" y="376"/>
                </a:lnTo>
                <a:lnTo>
                  <a:pt x="3282" y="376"/>
                </a:lnTo>
                <a:lnTo>
                  <a:pt x="3304" y="379"/>
                </a:lnTo>
                <a:lnTo>
                  <a:pt x="3324" y="388"/>
                </a:lnTo>
                <a:lnTo>
                  <a:pt x="3341" y="401"/>
                </a:lnTo>
                <a:lnTo>
                  <a:pt x="3354" y="418"/>
                </a:lnTo>
                <a:lnTo>
                  <a:pt x="3360" y="431"/>
                </a:lnTo>
                <a:lnTo>
                  <a:pt x="3360" y="600"/>
                </a:lnTo>
                <a:lnTo>
                  <a:pt x="3354" y="615"/>
                </a:lnTo>
                <a:lnTo>
                  <a:pt x="3341" y="632"/>
                </a:lnTo>
                <a:lnTo>
                  <a:pt x="3324" y="644"/>
                </a:lnTo>
                <a:lnTo>
                  <a:pt x="3304" y="653"/>
                </a:lnTo>
                <a:lnTo>
                  <a:pt x="3282" y="656"/>
                </a:lnTo>
                <a:lnTo>
                  <a:pt x="2687" y="656"/>
                </a:lnTo>
                <a:lnTo>
                  <a:pt x="2645" y="653"/>
                </a:lnTo>
                <a:lnTo>
                  <a:pt x="2605" y="646"/>
                </a:lnTo>
                <a:lnTo>
                  <a:pt x="2565" y="633"/>
                </a:lnTo>
                <a:lnTo>
                  <a:pt x="1689" y="291"/>
                </a:lnTo>
                <a:lnTo>
                  <a:pt x="1661" y="283"/>
                </a:lnTo>
                <a:lnTo>
                  <a:pt x="1630" y="280"/>
                </a:lnTo>
                <a:lnTo>
                  <a:pt x="1601" y="282"/>
                </a:lnTo>
                <a:lnTo>
                  <a:pt x="1572" y="289"/>
                </a:lnTo>
                <a:lnTo>
                  <a:pt x="1545" y="301"/>
                </a:lnTo>
                <a:lnTo>
                  <a:pt x="1124" y="541"/>
                </a:lnTo>
                <a:lnTo>
                  <a:pt x="1109" y="553"/>
                </a:lnTo>
                <a:lnTo>
                  <a:pt x="1097" y="567"/>
                </a:lnTo>
                <a:lnTo>
                  <a:pt x="1088" y="583"/>
                </a:lnTo>
                <a:lnTo>
                  <a:pt x="1083" y="600"/>
                </a:lnTo>
                <a:lnTo>
                  <a:pt x="1082" y="618"/>
                </a:lnTo>
                <a:lnTo>
                  <a:pt x="1084" y="636"/>
                </a:lnTo>
                <a:lnTo>
                  <a:pt x="1091" y="653"/>
                </a:lnTo>
                <a:lnTo>
                  <a:pt x="1102" y="670"/>
                </a:lnTo>
                <a:lnTo>
                  <a:pt x="1154" y="729"/>
                </a:lnTo>
                <a:lnTo>
                  <a:pt x="1167" y="741"/>
                </a:lnTo>
                <a:lnTo>
                  <a:pt x="1182" y="750"/>
                </a:lnTo>
                <a:lnTo>
                  <a:pt x="1198" y="756"/>
                </a:lnTo>
                <a:lnTo>
                  <a:pt x="1216" y="758"/>
                </a:lnTo>
                <a:lnTo>
                  <a:pt x="1234" y="756"/>
                </a:lnTo>
                <a:lnTo>
                  <a:pt x="1251" y="751"/>
                </a:lnTo>
                <a:lnTo>
                  <a:pt x="1585" y="602"/>
                </a:lnTo>
                <a:lnTo>
                  <a:pt x="1612" y="593"/>
                </a:lnTo>
                <a:lnTo>
                  <a:pt x="1639" y="588"/>
                </a:lnTo>
                <a:lnTo>
                  <a:pt x="1667" y="588"/>
                </a:lnTo>
                <a:lnTo>
                  <a:pt x="1694" y="592"/>
                </a:lnTo>
                <a:lnTo>
                  <a:pt x="1720" y="601"/>
                </a:lnTo>
                <a:lnTo>
                  <a:pt x="1744" y="615"/>
                </a:lnTo>
                <a:lnTo>
                  <a:pt x="1767" y="631"/>
                </a:lnTo>
                <a:lnTo>
                  <a:pt x="2896" y="1658"/>
                </a:lnTo>
                <a:lnTo>
                  <a:pt x="2916" y="1673"/>
                </a:lnTo>
                <a:lnTo>
                  <a:pt x="2937" y="1686"/>
                </a:lnTo>
                <a:lnTo>
                  <a:pt x="2960" y="1695"/>
                </a:lnTo>
                <a:lnTo>
                  <a:pt x="2984" y="1700"/>
                </a:lnTo>
                <a:lnTo>
                  <a:pt x="3009" y="1702"/>
                </a:lnTo>
                <a:lnTo>
                  <a:pt x="3287" y="1702"/>
                </a:lnTo>
                <a:lnTo>
                  <a:pt x="3309" y="1705"/>
                </a:lnTo>
                <a:lnTo>
                  <a:pt x="3328" y="1713"/>
                </a:lnTo>
                <a:lnTo>
                  <a:pt x="3346" y="1726"/>
                </a:lnTo>
                <a:lnTo>
                  <a:pt x="3359" y="1744"/>
                </a:lnTo>
                <a:lnTo>
                  <a:pt x="3360" y="1746"/>
                </a:lnTo>
                <a:lnTo>
                  <a:pt x="3360" y="1937"/>
                </a:lnTo>
                <a:lnTo>
                  <a:pt x="3359" y="1940"/>
                </a:lnTo>
                <a:lnTo>
                  <a:pt x="3346" y="1957"/>
                </a:lnTo>
                <a:lnTo>
                  <a:pt x="3328" y="1970"/>
                </a:lnTo>
                <a:lnTo>
                  <a:pt x="3309" y="1979"/>
                </a:lnTo>
                <a:lnTo>
                  <a:pt x="3287" y="1982"/>
                </a:lnTo>
                <a:lnTo>
                  <a:pt x="3018" y="1982"/>
                </a:lnTo>
                <a:lnTo>
                  <a:pt x="2991" y="1984"/>
                </a:lnTo>
                <a:lnTo>
                  <a:pt x="2966" y="1990"/>
                </a:lnTo>
                <a:lnTo>
                  <a:pt x="2942" y="1999"/>
                </a:lnTo>
                <a:lnTo>
                  <a:pt x="2919" y="2014"/>
                </a:lnTo>
                <a:lnTo>
                  <a:pt x="2899" y="2031"/>
                </a:lnTo>
                <a:lnTo>
                  <a:pt x="2690" y="2240"/>
                </a:lnTo>
                <a:lnTo>
                  <a:pt x="2667" y="2260"/>
                </a:lnTo>
                <a:lnTo>
                  <a:pt x="2640" y="2277"/>
                </a:lnTo>
                <a:lnTo>
                  <a:pt x="2613" y="2291"/>
                </a:lnTo>
                <a:lnTo>
                  <a:pt x="2583" y="2299"/>
                </a:lnTo>
                <a:lnTo>
                  <a:pt x="2553" y="2304"/>
                </a:lnTo>
                <a:lnTo>
                  <a:pt x="2522" y="2305"/>
                </a:lnTo>
                <a:lnTo>
                  <a:pt x="2491" y="2302"/>
                </a:lnTo>
                <a:lnTo>
                  <a:pt x="2461" y="2294"/>
                </a:lnTo>
                <a:lnTo>
                  <a:pt x="2266" y="2229"/>
                </a:lnTo>
                <a:lnTo>
                  <a:pt x="2250" y="2225"/>
                </a:lnTo>
                <a:lnTo>
                  <a:pt x="2233" y="2225"/>
                </a:lnTo>
                <a:lnTo>
                  <a:pt x="2216" y="2228"/>
                </a:lnTo>
                <a:lnTo>
                  <a:pt x="2200" y="2235"/>
                </a:lnTo>
                <a:lnTo>
                  <a:pt x="1887" y="2406"/>
                </a:lnTo>
                <a:lnTo>
                  <a:pt x="1837" y="2430"/>
                </a:lnTo>
                <a:lnTo>
                  <a:pt x="1786" y="2448"/>
                </a:lnTo>
                <a:lnTo>
                  <a:pt x="1734" y="2463"/>
                </a:lnTo>
                <a:lnTo>
                  <a:pt x="1681" y="2471"/>
                </a:lnTo>
                <a:lnTo>
                  <a:pt x="1627" y="2474"/>
                </a:lnTo>
                <a:lnTo>
                  <a:pt x="1574" y="2473"/>
                </a:lnTo>
                <a:lnTo>
                  <a:pt x="1521" y="2466"/>
                </a:lnTo>
                <a:lnTo>
                  <a:pt x="1468" y="2453"/>
                </a:lnTo>
                <a:lnTo>
                  <a:pt x="1417" y="2437"/>
                </a:lnTo>
                <a:lnTo>
                  <a:pt x="1367" y="2415"/>
                </a:lnTo>
                <a:lnTo>
                  <a:pt x="1320" y="2387"/>
                </a:lnTo>
                <a:lnTo>
                  <a:pt x="541" y="1895"/>
                </a:lnTo>
                <a:lnTo>
                  <a:pt x="512" y="1881"/>
                </a:lnTo>
                <a:lnTo>
                  <a:pt x="483" y="1872"/>
                </a:lnTo>
                <a:lnTo>
                  <a:pt x="451" y="1870"/>
                </a:lnTo>
                <a:lnTo>
                  <a:pt x="73" y="1870"/>
                </a:lnTo>
                <a:lnTo>
                  <a:pt x="51" y="1867"/>
                </a:lnTo>
                <a:lnTo>
                  <a:pt x="32" y="1858"/>
                </a:lnTo>
                <a:lnTo>
                  <a:pt x="14" y="1845"/>
                </a:lnTo>
                <a:lnTo>
                  <a:pt x="1" y="1828"/>
                </a:lnTo>
                <a:lnTo>
                  <a:pt x="0" y="1825"/>
                </a:lnTo>
                <a:lnTo>
                  <a:pt x="0" y="1634"/>
                </a:lnTo>
                <a:lnTo>
                  <a:pt x="1" y="1632"/>
                </a:lnTo>
                <a:lnTo>
                  <a:pt x="14" y="1614"/>
                </a:lnTo>
                <a:lnTo>
                  <a:pt x="32" y="1601"/>
                </a:lnTo>
                <a:lnTo>
                  <a:pt x="51" y="1593"/>
                </a:lnTo>
                <a:lnTo>
                  <a:pt x="73" y="1590"/>
                </a:lnTo>
                <a:lnTo>
                  <a:pt x="484" y="1590"/>
                </a:lnTo>
                <a:lnTo>
                  <a:pt x="521" y="1592"/>
                </a:lnTo>
                <a:lnTo>
                  <a:pt x="558" y="1598"/>
                </a:lnTo>
                <a:lnTo>
                  <a:pt x="595" y="1608"/>
                </a:lnTo>
                <a:lnTo>
                  <a:pt x="629" y="1624"/>
                </a:lnTo>
                <a:lnTo>
                  <a:pt x="663" y="1642"/>
                </a:lnTo>
                <a:lnTo>
                  <a:pt x="1442" y="2134"/>
                </a:lnTo>
                <a:lnTo>
                  <a:pt x="1476" y="2153"/>
                </a:lnTo>
                <a:lnTo>
                  <a:pt x="1514" y="2168"/>
                </a:lnTo>
                <a:lnTo>
                  <a:pt x="1552" y="2179"/>
                </a:lnTo>
                <a:lnTo>
                  <a:pt x="1590" y="2185"/>
                </a:lnTo>
                <a:lnTo>
                  <a:pt x="1629" y="2186"/>
                </a:lnTo>
                <a:lnTo>
                  <a:pt x="1669" y="2182"/>
                </a:lnTo>
                <a:lnTo>
                  <a:pt x="1707" y="2174"/>
                </a:lnTo>
                <a:lnTo>
                  <a:pt x="1745" y="2161"/>
                </a:lnTo>
                <a:lnTo>
                  <a:pt x="1782" y="2145"/>
                </a:lnTo>
                <a:lnTo>
                  <a:pt x="2163" y="1937"/>
                </a:lnTo>
                <a:lnTo>
                  <a:pt x="2184" y="1928"/>
                </a:lnTo>
                <a:lnTo>
                  <a:pt x="2206" y="1924"/>
                </a:lnTo>
                <a:lnTo>
                  <a:pt x="2229" y="1924"/>
                </a:lnTo>
                <a:lnTo>
                  <a:pt x="2251" y="1929"/>
                </a:lnTo>
                <a:lnTo>
                  <a:pt x="2467" y="2001"/>
                </a:lnTo>
                <a:lnTo>
                  <a:pt x="2485" y="2004"/>
                </a:lnTo>
                <a:lnTo>
                  <a:pt x="2504" y="2004"/>
                </a:lnTo>
                <a:lnTo>
                  <a:pt x="2522" y="2000"/>
                </a:lnTo>
                <a:lnTo>
                  <a:pt x="2538" y="1992"/>
                </a:lnTo>
                <a:lnTo>
                  <a:pt x="2554" y="1981"/>
                </a:lnTo>
                <a:lnTo>
                  <a:pt x="2625" y="1909"/>
                </a:lnTo>
                <a:lnTo>
                  <a:pt x="2637" y="1893"/>
                </a:lnTo>
                <a:lnTo>
                  <a:pt x="2645" y="1875"/>
                </a:lnTo>
                <a:lnTo>
                  <a:pt x="2649" y="1857"/>
                </a:lnTo>
                <a:lnTo>
                  <a:pt x="2649" y="1837"/>
                </a:lnTo>
                <a:lnTo>
                  <a:pt x="2644" y="1819"/>
                </a:lnTo>
                <a:lnTo>
                  <a:pt x="2635" y="1803"/>
                </a:lnTo>
                <a:lnTo>
                  <a:pt x="2622" y="1788"/>
                </a:lnTo>
                <a:lnTo>
                  <a:pt x="1660" y="912"/>
                </a:lnTo>
                <a:lnTo>
                  <a:pt x="1646" y="903"/>
                </a:lnTo>
                <a:lnTo>
                  <a:pt x="1631" y="898"/>
                </a:lnTo>
                <a:lnTo>
                  <a:pt x="1615" y="898"/>
                </a:lnTo>
                <a:lnTo>
                  <a:pt x="1600" y="902"/>
                </a:lnTo>
                <a:lnTo>
                  <a:pt x="1345" y="1015"/>
                </a:lnTo>
                <a:lnTo>
                  <a:pt x="1308" y="1029"/>
                </a:lnTo>
                <a:lnTo>
                  <a:pt x="1270" y="1038"/>
                </a:lnTo>
                <a:lnTo>
                  <a:pt x="1231" y="1043"/>
                </a:lnTo>
                <a:lnTo>
                  <a:pt x="1192" y="1043"/>
                </a:lnTo>
                <a:lnTo>
                  <a:pt x="1155" y="1039"/>
                </a:lnTo>
                <a:lnTo>
                  <a:pt x="1117" y="1031"/>
                </a:lnTo>
                <a:lnTo>
                  <a:pt x="1080" y="1018"/>
                </a:lnTo>
                <a:lnTo>
                  <a:pt x="1046" y="1001"/>
                </a:lnTo>
                <a:lnTo>
                  <a:pt x="1013" y="980"/>
                </a:lnTo>
                <a:lnTo>
                  <a:pt x="983" y="956"/>
                </a:lnTo>
                <a:lnTo>
                  <a:pt x="954" y="926"/>
                </a:lnTo>
                <a:lnTo>
                  <a:pt x="774" y="715"/>
                </a:lnTo>
                <a:lnTo>
                  <a:pt x="752" y="695"/>
                </a:lnTo>
                <a:lnTo>
                  <a:pt x="729" y="679"/>
                </a:lnTo>
                <a:lnTo>
                  <a:pt x="703" y="668"/>
                </a:lnTo>
                <a:lnTo>
                  <a:pt x="675" y="659"/>
                </a:lnTo>
                <a:lnTo>
                  <a:pt x="647" y="657"/>
                </a:lnTo>
                <a:lnTo>
                  <a:pt x="93" y="657"/>
                </a:lnTo>
                <a:lnTo>
                  <a:pt x="70" y="654"/>
                </a:lnTo>
                <a:lnTo>
                  <a:pt x="50" y="646"/>
                </a:lnTo>
                <a:lnTo>
                  <a:pt x="33" y="633"/>
                </a:lnTo>
                <a:lnTo>
                  <a:pt x="19" y="616"/>
                </a:lnTo>
                <a:lnTo>
                  <a:pt x="11" y="595"/>
                </a:lnTo>
                <a:lnTo>
                  <a:pt x="8" y="573"/>
                </a:lnTo>
                <a:lnTo>
                  <a:pt x="8" y="461"/>
                </a:lnTo>
                <a:lnTo>
                  <a:pt x="11" y="439"/>
                </a:lnTo>
                <a:lnTo>
                  <a:pt x="19" y="419"/>
                </a:lnTo>
                <a:lnTo>
                  <a:pt x="33" y="402"/>
                </a:lnTo>
                <a:lnTo>
                  <a:pt x="50" y="389"/>
                </a:lnTo>
                <a:lnTo>
                  <a:pt x="70" y="380"/>
                </a:lnTo>
                <a:lnTo>
                  <a:pt x="93" y="377"/>
                </a:lnTo>
                <a:lnTo>
                  <a:pt x="759" y="377"/>
                </a:lnTo>
                <a:lnTo>
                  <a:pt x="802" y="374"/>
                </a:lnTo>
                <a:lnTo>
                  <a:pt x="845" y="366"/>
                </a:lnTo>
                <a:lnTo>
                  <a:pt x="886" y="352"/>
                </a:lnTo>
                <a:lnTo>
                  <a:pt x="926" y="334"/>
                </a:lnTo>
                <a:lnTo>
                  <a:pt x="1406" y="59"/>
                </a:lnTo>
                <a:lnTo>
                  <a:pt x="1451" y="36"/>
                </a:lnTo>
                <a:lnTo>
                  <a:pt x="1498" y="19"/>
                </a:lnTo>
                <a:lnTo>
                  <a:pt x="1547" y="7"/>
                </a:lnTo>
                <a:lnTo>
                  <a:pt x="1595" y="1"/>
                </a:lnTo>
                <a:lnTo>
                  <a:pt x="16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E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8" name="Group 155">
            <a:extLst>
              <a:ext uri="{FF2B5EF4-FFF2-40B4-BE49-F238E27FC236}">
                <a16:creationId xmlns:a16="http://schemas.microsoft.com/office/drawing/2014/main" id="{BF9712F3-26EF-4743-B4BF-E38BCFF328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4627" y="571288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6047470B-57E7-4CCC-9CD3-B4B2E4DC1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B1B518D8-7F81-4DE8-ABC3-EF8BE9432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B1C76BF-377D-4599-8D66-B7746DDC0DC6}"/>
              </a:ext>
            </a:extLst>
          </p:cNvPr>
          <p:cNvSpPr/>
          <p:nvPr/>
        </p:nvSpPr>
        <p:spPr>
          <a:xfrm>
            <a:off x="1293806" y="5712885"/>
            <a:ext cx="2111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8.4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CEFFA4E8-CB17-46DE-A2E2-1DE27B5CD4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7230" y="572754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6" name="Freeform 157">
              <a:extLst>
                <a:ext uri="{FF2B5EF4-FFF2-40B4-BE49-F238E27FC236}">
                  <a16:creationId xmlns:a16="http://schemas.microsoft.com/office/drawing/2014/main" id="{A4909653-195C-4106-AF68-54E570F7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DCCC4FF7-0B49-4AC1-A674-509E4644F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EFAFB26-50BC-4A6E-A705-B78C71060B89}"/>
              </a:ext>
            </a:extLst>
          </p:cNvPr>
          <p:cNvSpPr/>
          <p:nvPr/>
        </p:nvSpPr>
        <p:spPr>
          <a:xfrm>
            <a:off x="5076293" y="571288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70.3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155">
            <a:extLst>
              <a:ext uri="{FF2B5EF4-FFF2-40B4-BE49-F238E27FC236}">
                <a16:creationId xmlns:a16="http://schemas.microsoft.com/office/drawing/2014/main" id="{A1E04C7D-1934-4B37-816B-E53F587C15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57884" y="567487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A5667BD9-1036-4060-BC19-F91F579C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6750554E-F6E4-4993-9742-72C5F6A99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C3CD500-16D0-432C-8E23-624D84EB1FDE}"/>
              </a:ext>
            </a:extLst>
          </p:cNvPr>
          <p:cNvSpPr/>
          <p:nvPr/>
        </p:nvSpPr>
        <p:spPr>
          <a:xfrm>
            <a:off x="8926493" y="5660995"/>
            <a:ext cx="2454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79.3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65" name="Group 22">
            <a:extLst>
              <a:ext uri="{FF2B5EF4-FFF2-40B4-BE49-F238E27FC236}">
                <a16:creationId xmlns:a16="http://schemas.microsoft.com/office/drawing/2014/main" id="{855D6C04-FE4E-4B22-8BE7-39242280A8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97685" y="6110078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C447070D-90D6-4978-AF30-98BFFFB46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F2311DD0-0712-4ACA-A045-CDD56BE7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74A8FF3A-C38D-4D26-A043-F2C2F554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A7BB0288-1AAB-4164-940F-A88153BF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2A4488F0-AABA-4428-8320-26ED99731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87E4876B-0E03-472E-99C6-27CA8669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2" name="Rectángulo 71">
            <a:extLst>
              <a:ext uri="{FF2B5EF4-FFF2-40B4-BE49-F238E27FC236}">
                <a16:creationId xmlns:a16="http://schemas.microsoft.com/office/drawing/2014/main" id="{82C743B0-3BEB-4585-910E-CD46853E73BF}"/>
              </a:ext>
            </a:extLst>
          </p:cNvPr>
          <p:cNvSpPr/>
          <p:nvPr/>
        </p:nvSpPr>
        <p:spPr>
          <a:xfrm>
            <a:off x="8955257" y="6024934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1.108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2E611EC5-C917-41A1-AE0E-906822EC0AC1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578EF046-5226-4C8E-93F5-96B169E606CB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56503F81-BF5B-498E-9C56-85C772CC4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77" name="Group 22">
            <a:extLst>
              <a:ext uri="{FF2B5EF4-FFF2-40B4-BE49-F238E27FC236}">
                <a16:creationId xmlns:a16="http://schemas.microsoft.com/office/drawing/2014/main" id="{C1CA3B4A-B7E5-4B1D-BFAA-C0F11FB7C4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1985" y="6160771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02CF2007-C855-4BE0-AA69-B38CBA506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2B02D780-8EF2-4463-9D50-46449999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F8B3523A-60D6-4916-BED4-9F468422C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65E80475-CFD5-4B38-B9C6-660C029E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C702165D-D538-4007-91AB-7D1A36C1F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F728683C-7E82-49A3-AED1-2AE67645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4" name="Rectángulo 83">
            <a:extLst>
              <a:ext uri="{FF2B5EF4-FFF2-40B4-BE49-F238E27FC236}">
                <a16:creationId xmlns:a16="http://schemas.microsoft.com/office/drawing/2014/main" id="{FDB2D915-6091-4355-80E7-51522376BA89}"/>
              </a:ext>
            </a:extLst>
          </p:cNvPr>
          <p:cNvSpPr/>
          <p:nvPr/>
        </p:nvSpPr>
        <p:spPr>
          <a:xfrm>
            <a:off x="5089557" y="607562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38.4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2999847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7" grpId="0"/>
      <p:bldP spid="24" grpId="0"/>
      <p:bldP spid="25" grpId="0" autoUpdateAnimBg="0"/>
      <p:bldP spid="26" grpId="0"/>
      <p:bldP spid="31" grpId="0" autoUpdateAnimBg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795" y="444781"/>
            <a:ext cx="9956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Operamos los registros públicos de manera eficiente y eficaz apalancados en tecnología con alto grado de virtualización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6FB4D71C-177F-483C-992C-E8F9DC10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511" y="2678887"/>
            <a:ext cx="449405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Desarrollo y ejecución tecnológica para mejorar los procesos de los Registros Públicos y de los Afiliados 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30% </a:t>
            </a:r>
            <a:r>
              <a:rPr lang="es-CO" altLang="es-CO" sz="18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trámites recibidos se realizarán virtualmente</a:t>
            </a:r>
          </a:p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800" dirty="0">
                <a:solidFill>
                  <a:srgbClr val="FF0353"/>
                </a:solidFill>
                <a:latin typeface="AmpleSoft-Bold"/>
              </a:rPr>
              <a:t>1</a:t>
            </a:r>
            <a:r>
              <a:rPr kumimoji="0" lang="es-CO" alt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aplicativos virtuales desde el diligenciamiento del formulario hasta el pago en línea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1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4E98B872-3B1F-4DAB-BF7A-61D6F527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511" y="2042265"/>
            <a:ext cx="489255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Tecnología Registros Públicos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Freeform 159">
            <a:extLst>
              <a:ext uri="{FF2B5EF4-FFF2-40B4-BE49-F238E27FC236}">
                <a16:creationId xmlns:a16="http://schemas.microsoft.com/office/drawing/2014/main" id="{74BB4455-321B-469F-B1FF-857FE00A5D69}"/>
              </a:ext>
            </a:extLst>
          </p:cNvPr>
          <p:cNvSpPr>
            <a:spLocks noEditPoints="1"/>
          </p:cNvSpPr>
          <p:nvPr/>
        </p:nvSpPr>
        <p:spPr bwMode="auto">
          <a:xfrm>
            <a:off x="3071828" y="2042265"/>
            <a:ext cx="535888" cy="555673"/>
          </a:xfrm>
          <a:custGeom>
            <a:avLst/>
            <a:gdLst>
              <a:gd name="T0" fmla="*/ 2508 w 3360"/>
              <a:gd name="T1" fmla="*/ 2417 h 3360"/>
              <a:gd name="T2" fmla="*/ 2363 w 3360"/>
              <a:gd name="T3" fmla="*/ 2627 h 3360"/>
              <a:gd name="T4" fmla="*/ 2395 w 3360"/>
              <a:gd name="T5" fmla="*/ 2887 h 3360"/>
              <a:gd name="T6" fmla="*/ 2584 w 3360"/>
              <a:gd name="T7" fmla="*/ 3056 h 3360"/>
              <a:gd name="T8" fmla="*/ 2848 w 3360"/>
              <a:gd name="T9" fmla="*/ 3056 h 3360"/>
              <a:gd name="T10" fmla="*/ 3037 w 3360"/>
              <a:gd name="T11" fmla="*/ 2887 h 3360"/>
              <a:gd name="T12" fmla="*/ 3069 w 3360"/>
              <a:gd name="T13" fmla="*/ 2627 h 3360"/>
              <a:gd name="T14" fmla="*/ 2924 w 3360"/>
              <a:gd name="T15" fmla="*/ 2417 h 3360"/>
              <a:gd name="T16" fmla="*/ 645 w 3360"/>
              <a:gd name="T17" fmla="*/ 1344 h 3360"/>
              <a:gd name="T18" fmla="*/ 402 w 3360"/>
              <a:gd name="T19" fmla="*/ 1436 h 3360"/>
              <a:gd name="T20" fmla="*/ 283 w 3360"/>
              <a:gd name="T21" fmla="*/ 1663 h 3360"/>
              <a:gd name="T22" fmla="*/ 345 w 3360"/>
              <a:gd name="T23" fmla="*/ 1916 h 3360"/>
              <a:gd name="T24" fmla="*/ 555 w 3360"/>
              <a:gd name="T25" fmla="*/ 2061 h 3360"/>
              <a:gd name="T26" fmla="*/ 822 w 3360"/>
              <a:gd name="T27" fmla="*/ 2026 h 3360"/>
              <a:gd name="T28" fmla="*/ 988 w 3360"/>
              <a:gd name="T29" fmla="*/ 1828 h 3360"/>
              <a:gd name="T30" fmla="*/ 987 w 3360"/>
              <a:gd name="T31" fmla="*/ 1587 h 3360"/>
              <a:gd name="T32" fmla="*/ 821 w 3360"/>
              <a:gd name="T33" fmla="*/ 1390 h 3360"/>
              <a:gd name="T34" fmla="*/ 2671 w 3360"/>
              <a:gd name="T35" fmla="*/ 283 h 3360"/>
              <a:gd name="T36" fmla="*/ 2444 w 3360"/>
              <a:gd name="T37" fmla="*/ 402 h 3360"/>
              <a:gd name="T38" fmla="*/ 2352 w 3360"/>
              <a:gd name="T39" fmla="*/ 645 h 3360"/>
              <a:gd name="T40" fmla="*/ 2444 w 3360"/>
              <a:gd name="T41" fmla="*/ 886 h 3360"/>
              <a:gd name="T42" fmla="*/ 2671 w 3360"/>
              <a:gd name="T43" fmla="*/ 1005 h 3360"/>
              <a:gd name="T44" fmla="*/ 2924 w 3360"/>
              <a:gd name="T45" fmla="*/ 943 h 3360"/>
              <a:gd name="T46" fmla="*/ 3069 w 3360"/>
              <a:gd name="T47" fmla="*/ 733 h 3360"/>
              <a:gd name="T48" fmla="*/ 3037 w 3360"/>
              <a:gd name="T49" fmla="*/ 473 h 3360"/>
              <a:gd name="T50" fmla="*/ 2848 w 3360"/>
              <a:gd name="T51" fmla="*/ 304 h 3360"/>
              <a:gd name="T52" fmla="*/ 2839 w 3360"/>
              <a:gd name="T53" fmla="*/ 11 h 3360"/>
              <a:gd name="T54" fmla="*/ 3150 w 3360"/>
              <a:gd name="T55" fmla="*/ 169 h 3360"/>
              <a:gd name="T56" fmla="*/ 3335 w 3360"/>
              <a:gd name="T57" fmla="*/ 463 h 3360"/>
              <a:gd name="T58" fmla="*/ 3335 w 3360"/>
              <a:gd name="T59" fmla="*/ 825 h 3360"/>
              <a:gd name="T60" fmla="*/ 3150 w 3360"/>
              <a:gd name="T61" fmla="*/ 1119 h 3360"/>
              <a:gd name="T62" fmla="*/ 2839 w 3360"/>
              <a:gd name="T63" fmla="*/ 1277 h 3360"/>
              <a:gd name="T64" fmla="*/ 2493 w 3360"/>
              <a:gd name="T65" fmla="*/ 1248 h 3360"/>
              <a:gd name="T66" fmla="*/ 1287 w 3360"/>
              <a:gd name="T67" fmla="*/ 1687 h 3360"/>
              <a:gd name="T68" fmla="*/ 2390 w 3360"/>
              <a:gd name="T69" fmla="*/ 2162 h 3360"/>
              <a:gd name="T70" fmla="*/ 2717 w 3360"/>
              <a:gd name="T71" fmla="*/ 2072 h 3360"/>
              <a:gd name="T72" fmla="*/ 3058 w 3360"/>
              <a:gd name="T73" fmla="*/ 2170 h 3360"/>
              <a:gd name="T74" fmla="*/ 3291 w 3360"/>
              <a:gd name="T75" fmla="*/ 2425 h 3360"/>
              <a:gd name="T76" fmla="*/ 3357 w 3360"/>
              <a:gd name="T77" fmla="*/ 2778 h 3360"/>
              <a:gd name="T78" fmla="*/ 3229 w 3360"/>
              <a:gd name="T79" fmla="*/ 3105 h 3360"/>
              <a:gd name="T80" fmla="*/ 2953 w 3360"/>
              <a:gd name="T81" fmla="*/ 3315 h 3360"/>
              <a:gd name="T82" fmla="*/ 2593 w 3360"/>
              <a:gd name="T83" fmla="*/ 3349 h 3360"/>
              <a:gd name="T84" fmla="*/ 2282 w 3360"/>
              <a:gd name="T85" fmla="*/ 3191 h 3360"/>
              <a:gd name="T86" fmla="*/ 2097 w 3360"/>
              <a:gd name="T87" fmla="*/ 2897 h 3360"/>
              <a:gd name="T88" fmla="*/ 2093 w 3360"/>
              <a:gd name="T89" fmla="*/ 2553 h 3360"/>
              <a:gd name="T90" fmla="*/ 1076 w 3360"/>
              <a:gd name="T91" fmla="*/ 2184 h 3360"/>
              <a:gd name="T92" fmla="*/ 766 w 3360"/>
              <a:gd name="T93" fmla="*/ 2341 h 3360"/>
              <a:gd name="T94" fmla="*/ 407 w 3360"/>
              <a:gd name="T95" fmla="*/ 2307 h 3360"/>
              <a:gd name="T96" fmla="*/ 131 w 3360"/>
              <a:gd name="T97" fmla="*/ 2097 h 3360"/>
              <a:gd name="T98" fmla="*/ 3 w 3360"/>
              <a:gd name="T99" fmla="*/ 1770 h 3360"/>
              <a:gd name="T100" fmla="*/ 69 w 3360"/>
              <a:gd name="T101" fmla="*/ 1417 h 3360"/>
              <a:gd name="T102" fmla="*/ 302 w 3360"/>
              <a:gd name="T103" fmla="*/ 1162 h 3360"/>
              <a:gd name="T104" fmla="*/ 645 w 3360"/>
              <a:gd name="T105" fmla="*/ 1064 h 3360"/>
              <a:gd name="T106" fmla="*/ 979 w 3360"/>
              <a:gd name="T107" fmla="*/ 1159 h 3360"/>
              <a:gd name="T108" fmla="*/ 1213 w 3360"/>
              <a:gd name="T109" fmla="*/ 1405 h 3360"/>
              <a:gd name="T110" fmla="*/ 2075 w 3360"/>
              <a:gd name="T111" fmla="*/ 582 h 3360"/>
              <a:gd name="T112" fmla="*/ 2203 w 3360"/>
              <a:gd name="T113" fmla="*/ 255 h 3360"/>
              <a:gd name="T114" fmla="*/ 2479 w 3360"/>
              <a:gd name="T115" fmla="*/ 45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60" h="3360">
                <a:moveTo>
                  <a:pt x="2717" y="2352"/>
                </a:moveTo>
                <a:lnTo>
                  <a:pt x="2671" y="2355"/>
                </a:lnTo>
                <a:lnTo>
                  <a:pt x="2627" y="2363"/>
                </a:lnTo>
                <a:lnTo>
                  <a:pt x="2584" y="2376"/>
                </a:lnTo>
                <a:lnTo>
                  <a:pt x="2545" y="2395"/>
                </a:lnTo>
                <a:lnTo>
                  <a:pt x="2508" y="2417"/>
                </a:lnTo>
                <a:lnTo>
                  <a:pt x="2474" y="2444"/>
                </a:lnTo>
                <a:lnTo>
                  <a:pt x="2444" y="2474"/>
                </a:lnTo>
                <a:lnTo>
                  <a:pt x="2417" y="2508"/>
                </a:lnTo>
                <a:lnTo>
                  <a:pt x="2395" y="2545"/>
                </a:lnTo>
                <a:lnTo>
                  <a:pt x="2376" y="2584"/>
                </a:lnTo>
                <a:lnTo>
                  <a:pt x="2363" y="2627"/>
                </a:lnTo>
                <a:lnTo>
                  <a:pt x="2355" y="2671"/>
                </a:lnTo>
                <a:lnTo>
                  <a:pt x="2352" y="2717"/>
                </a:lnTo>
                <a:lnTo>
                  <a:pt x="2355" y="2761"/>
                </a:lnTo>
                <a:lnTo>
                  <a:pt x="2363" y="2805"/>
                </a:lnTo>
                <a:lnTo>
                  <a:pt x="2376" y="2848"/>
                </a:lnTo>
                <a:lnTo>
                  <a:pt x="2395" y="2887"/>
                </a:lnTo>
                <a:lnTo>
                  <a:pt x="2417" y="2924"/>
                </a:lnTo>
                <a:lnTo>
                  <a:pt x="2444" y="2958"/>
                </a:lnTo>
                <a:lnTo>
                  <a:pt x="2474" y="2988"/>
                </a:lnTo>
                <a:lnTo>
                  <a:pt x="2508" y="3015"/>
                </a:lnTo>
                <a:lnTo>
                  <a:pt x="2545" y="3037"/>
                </a:lnTo>
                <a:lnTo>
                  <a:pt x="2584" y="3056"/>
                </a:lnTo>
                <a:lnTo>
                  <a:pt x="2627" y="3069"/>
                </a:lnTo>
                <a:lnTo>
                  <a:pt x="2671" y="3077"/>
                </a:lnTo>
                <a:lnTo>
                  <a:pt x="2717" y="3080"/>
                </a:lnTo>
                <a:lnTo>
                  <a:pt x="2761" y="3077"/>
                </a:lnTo>
                <a:lnTo>
                  <a:pt x="2805" y="3069"/>
                </a:lnTo>
                <a:lnTo>
                  <a:pt x="2848" y="3056"/>
                </a:lnTo>
                <a:lnTo>
                  <a:pt x="2887" y="3037"/>
                </a:lnTo>
                <a:lnTo>
                  <a:pt x="2924" y="3015"/>
                </a:lnTo>
                <a:lnTo>
                  <a:pt x="2958" y="2988"/>
                </a:lnTo>
                <a:lnTo>
                  <a:pt x="2988" y="2958"/>
                </a:lnTo>
                <a:lnTo>
                  <a:pt x="3015" y="2924"/>
                </a:lnTo>
                <a:lnTo>
                  <a:pt x="3037" y="2887"/>
                </a:lnTo>
                <a:lnTo>
                  <a:pt x="3056" y="2848"/>
                </a:lnTo>
                <a:lnTo>
                  <a:pt x="3069" y="2805"/>
                </a:lnTo>
                <a:lnTo>
                  <a:pt x="3077" y="2761"/>
                </a:lnTo>
                <a:lnTo>
                  <a:pt x="3080" y="2717"/>
                </a:lnTo>
                <a:lnTo>
                  <a:pt x="3077" y="2671"/>
                </a:lnTo>
                <a:lnTo>
                  <a:pt x="3069" y="2627"/>
                </a:lnTo>
                <a:lnTo>
                  <a:pt x="3056" y="2584"/>
                </a:lnTo>
                <a:lnTo>
                  <a:pt x="3037" y="2545"/>
                </a:lnTo>
                <a:lnTo>
                  <a:pt x="3015" y="2508"/>
                </a:lnTo>
                <a:lnTo>
                  <a:pt x="2988" y="2474"/>
                </a:lnTo>
                <a:lnTo>
                  <a:pt x="2958" y="2444"/>
                </a:lnTo>
                <a:lnTo>
                  <a:pt x="2924" y="2417"/>
                </a:lnTo>
                <a:lnTo>
                  <a:pt x="2887" y="2395"/>
                </a:lnTo>
                <a:lnTo>
                  <a:pt x="2848" y="2376"/>
                </a:lnTo>
                <a:lnTo>
                  <a:pt x="2805" y="2363"/>
                </a:lnTo>
                <a:lnTo>
                  <a:pt x="2761" y="2355"/>
                </a:lnTo>
                <a:lnTo>
                  <a:pt x="2717" y="2352"/>
                </a:lnTo>
                <a:close/>
                <a:moveTo>
                  <a:pt x="645" y="1344"/>
                </a:moveTo>
                <a:lnTo>
                  <a:pt x="599" y="1347"/>
                </a:lnTo>
                <a:lnTo>
                  <a:pt x="555" y="1355"/>
                </a:lnTo>
                <a:lnTo>
                  <a:pt x="512" y="1368"/>
                </a:lnTo>
                <a:lnTo>
                  <a:pt x="473" y="1387"/>
                </a:lnTo>
                <a:lnTo>
                  <a:pt x="436" y="1409"/>
                </a:lnTo>
                <a:lnTo>
                  <a:pt x="402" y="1436"/>
                </a:lnTo>
                <a:lnTo>
                  <a:pt x="372" y="1466"/>
                </a:lnTo>
                <a:lnTo>
                  <a:pt x="345" y="1500"/>
                </a:lnTo>
                <a:lnTo>
                  <a:pt x="323" y="1537"/>
                </a:lnTo>
                <a:lnTo>
                  <a:pt x="304" y="1576"/>
                </a:lnTo>
                <a:lnTo>
                  <a:pt x="291" y="1619"/>
                </a:lnTo>
                <a:lnTo>
                  <a:pt x="283" y="1663"/>
                </a:lnTo>
                <a:lnTo>
                  <a:pt x="280" y="1709"/>
                </a:lnTo>
                <a:lnTo>
                  <a:pt x="283" y="1753"/>
                </a:lnTo>
                <a:lnTo>
                  <a:pt x="291" y="1797"/>
                </a:lnTo>
                <a:lnTo>
                  <a:pt x="304" y="1840"/>
                </a:lnTo>
                <a:lnTo>
                  <a:pt x="323" y="1879"/>
                </a:lnTo>
                <a:lnTo>
                  <a:pt x="345" y="1916"/>
                </a:lnTo>
                <a:lnTo>
                  <a:pt x="372" y="1950"/>
                </a:lnTo>
                <a:lnTo>
                  <a:pt x="402" y="1980"/>
                </a:lnTo>
                <a:lnTo>
                  <a:pt x="436" y="2007"/>
                </a:lnTo>
                <a:lnTo>
                  <a:pt x="473" y="2029"/>
                </a:lnTo>
                <a:lnTo>
                  <a:pt x="512" y="2048"/>
                </a:lnTo>
                <a:lnTo>
                  <a:pt x="555" y="2061"/>
                </a:lnTo>
                <a:lnTo>
                  <a:pt x="599" y="2069"/>
                </a:lnTo>
                <a:lnTo>
                  <a:pt x="645" y="2072"/>
                </a:lnTo>
                <a:lnTo>
                  <a:pt x="691" y="2069"/>
                </a:lnTo>
                <a:lnTo>
                  <a:pt x="737" y="2060"/>
                </a:lnTo>
                <a:lnTo>
                  <a:pt x="780" y="2046"/>
                </a:lnTo>
                <a:lnTo>
                  <a:pt x="822" y="2026"/>
                </a:lnTo>
                <a:lnTo>
                  <a:pt x="859" y="2002"/>
                </a:lnTo>
                <a:lnTo>
                  <a:pt x="893" y="1972"/>
                </a:lnTo>
                <a:lnTo>
                  <a:pt x="923" y="1940"/>
                </a:lnTo>
                <a:lnTo>
                  <a:pt x="950" y="1904"/>
                </a:lnTo>
                <a:lnTo>
                  <a:pt x="972" y="1864"/>
                </a:lnTo>
                <a:lnTo>
                  <a:pt x="988" y="1828"/>
                </a:lnTo>
                <a:lnTo>
                  <a:pt x="999" y="1789"/>
                </a:lnTo>
                <a:lnTo>
                  <a:pt x="1006" y="1749"/>
                </a:lnTo>
                <a:lnTo>
                  <a:pt x="1008" y="1709"/>
                </a:lnTo>
                <a:lnTo>
                  <a:pt x="1006" y="1666"/>
                </a:lnTo>
                <a:lnTo>
                  <a:pt x="999" y="1626"/>
                </a:lnTo>
                <a:lnTo>
                  <a:pt x="987" y="1587"/>
                </a:lnTo>
                <a:lnTo>
                  <a:pt x="971" y="1550"/>
                </a:lnTo>
                <a:lnTo>
                  <a:pt x="949" y="1511"/>
                </a:lnTo>
                <a:lnTo>
                  <a:pt x="922" y="1475"/>
                </a:lnTo>
                <a:lnTo>
                  <a:pt x="892" y="1443"/>
                </a:lnTo>
                <a:lnTo>
                  <a:pt x="858" y="1414"/>
                </a:lnTo>
                <a:lnTo>
                  <a:pt x="821" y="1390"/>
                </a:lnTo>
                <a:lnTo>
                  <a:pt x="780" y="1370"/>
                </a:lnTo>
                <a:lnTo>
                  <a:pt x="736" y="1356"/>
                </a:lnTo>
                <a:lnTo>
                  <a:pt x="691" y="1347"/>
                </a:lnTo>
                <a:lnTo>
                  <a:pt x="645" y="1344"/>
                </a:lnTo>
                <a:close/>
                <a:moveTo>
                  <a:pt x="2717" y="280"/>
                </a:moveTo>
                <a:lnTo>
                  <a:pt x="2671" y="283"/>
                </a:lnTo>
                <a:lnTo>
                  <a:pt x="2627" y="291"/>
                </a:lnTo>
                <a:lnTo>
                  <a:pt x="2584" y="304"/>
                </a:lnTo>
                <a:lnTo>
                  <a:pt x="2545" y="323"/>
                </a:lnTo>
                <a:lnTo>
                  <a:pt x="2508" y="345"/>
                </a:lnTo>
                <a:lnTo>
                  <a:pt x="2474" y="372"/>
                </a:lnTo>
                <a:lnTo>
                  <a:pt x="2444" y="402"/>
                </a:lnTo>
                <a:lnTo>
                  <a:pt x="2417" y="436"/>
                </a:lnTo>
                <a:lnTo>
                  <a:pt x="2395" y="473"/>
                </a:lnTo>
                <a:lnTo>
                  <a:pt x="2376" y="512"/>
                </a:lnTo>
                <a:lnTo>
                  <a:pt x="2363" y="555"/>
                </a:lnTo>
                <a:lnTo>
                  <a:pt x="2355" y="599"/>
                </a:lnTo>
                <a:lnTo>
                  <a:pt x="2352" y="645"/>
                </a:lnTo>
                <a:lnTo>
                  <a:pt x="2355" y="689"/>
                </a:lnTo>
                <a:lnTo>
                  <a:pt x="2363" y="733"/>
                </a:lnTo>
                <a:lnTo>
                  <a:pt x="2376" y="776"/>
                </a:lnTo>
                <a:lnTo>
                  <a:pt x="2395" y="815"/>
                </a:lnTo>
                <a:lnTo>
                  <a:pt x="2417" y="852"/>
                </a:lnTo>
                <a:lnTo>
                  <a:pt x="2444" y="886"/>
                </a:lnTo>
                <a:lnTo>
                  <a:pt x="2474" y="916"/>
                </a:lnTo>
                <a:lnTo>
                  <a:pt x="2508" y="943"/>
                </a:lnTo>
                <a:lnTo>
                  <a:pt x="2545" y="965"/>
                </a:lnTo>
                <a:lnTo>
                  <a:pt x="2584" y="984"/>
                </a:lnTo>
                <a:lnTo>
                  <a:pt x="2627" y="997"/>
                </a:lnTo>
                <a:lnTo>
                  <a:pt x="2671" y="1005"/>
                </a:lnTo>
                <a:lnTo>
                  <a:pt x="2717" y="1008"/>
                </a:lnTo>
                <a:lnTo>
                  <a:pt x="2761" y="1005"/>
                </a:lnTo>
                <a:lnTo>
                  <a:pt x="2805" y="997"/>
                </a:lnTo>
                <a:lnTo>
                  <a:pt x="2848" y="984"/>
                </a:lnTo>
                <a:lnTo>
                  <a:pt x="2887" y="965"/>
                </a:lnTo>
                <a:lnTo>
                  <a:pt x="2924" y="943"/>
                </a:lnTo>
                <a:lnTo>
                  <a:pt x="2958" y="916"/>
                </a:lnTo>
                <a:lnTo>
                  <a:pt x="2988" y="886"/>
                </a:lnTo>
                <a:lnTo>
                  <a:pt x="3015" y="852"/>
                </a:lnTo>
                <a:lnTo>
                  <a:pt x="3037" y="815"/>
                </a:lnTo>
                <a:lnTo>
                  <a:pt x="3056" y="776"/>
                </a:lnTo>
                <a:lnTo>
                  <a:pt x="3069" y="733"/>
                </a:lnTo>
                <a:lnTo>
                  <a:pt x="3077" y="689"/>
                </a:lnTo>
                <a:lnTo>
                  <a:pt x="3080" y="645"/>
                </a:lnTo>
                <a:lnTo>
                  <a:pt x="3077" y="599"/>
                </a:lnTo>
                <a:lnTo>
                  <a:pt x="3069" y="555"/>
                </a:lnTo>
                <a:lnTo>
                  <a:pt x="3056" y="512"/>
                </a:lnTo>
                <a:lnTo>
                  <a:pt x="3037" y="473"/>
                </a:lnTo>
                <a:lnTo>
                  <a:pt x="3015" y="436"/>
                </a:lnTo>
                <a:lnTo>
                  <a:pt x="2988" y="402"/>
                </a:lnTo>
                <a:lnTo>
                  <a:pt x="2958" y="372"/>
                </a:lnTo>
                <a:lnTo>
                  <a:pt x="2924" y="345"/>
                </a:lnTo>
                <a:lnTo>
                  <a:pt x="2887" y="323"/>
                </a:lnTo>
                <a:lnTo>
                  <a:pt x="2848" y="304"/>
                </a:lnTo>
                <a:lnTo>
                  <a:pt x="2805" y="291"/>
                </a:lnTo>
                <a:lnTo>
                  <a:pt x="2761" y="283"/>
                </a:lnTo>
                <a:lnTo>
                  <a:pt x="2717" y="280"/>
                </a:lnTo>
                <a:close/>
                <a:moveTo>
                  <a:pt x="2717" y="0"/>
                </a:moveTo>
                <a:lnTo>
                  <a:pt x="2778" y="3"/>
                </a:lnTo>
                <a:lnTo>
                  <a:pt x="2839" y="11"/>
                </a:lnTo>
                <a:lnTo>
                  <a:pt x="2897" y="25"/>
                </a:lnTo>
                <a:lnTo>
                  <a:pt x="2953" y="45"/>
                </a:lnTo>
                <a:lnTo>
                  <a:pt x="3007" y="69"/>
                </a:lnTo>
                <a:lnTo>
                  <a:pt x="3058" y="98"/>
                </a:lnTo>
                <a:lnTo>
                  <a:pt x="3105" y="131"/>
                </a:lnTo>
                <a:lnTo>
                  <a:pt x="3150" y="169"/>
                </a:lnTo>
                <a:lnTo>
                  <a:pt x="3191" y="210"/>
                </a:lnTo>
                <a:lnTo>
                  <a:pt x="3229" y="255"/>
                </a:lnTo>
                <a:lnTo>
                  <a:pt x="3262" y="302"/>
                </a:lnTo>
                <a:lnTo>
                  <a:pt x="3291" y="353"/>
                </a:lnTo>
                <a:lnTo>
                  <a:pt x="3315" y="407"/>
                </a:lnTo>
                <a:lnTo>
                  <a:pt x="3335" y="463"/>
                </a:lnTo>
                <a:lnTo>
                  <a:pt x="3349" y="521"/>
                </a:lnTo>
                <a:lnTo>
                  <a:pt x="3357" y="582"/>
                </a:lnTo>
                <a:lnTo>
                  <a:pt x="3360" y="645"/>
                </a:lnTo>
                <a:lnTo>
                  <a:pt x="3357" y="706"/>
                </a:lnTo>
                <a:lnTo>
                  <a:pt x="3349" y="767"/>
                </a:lnTo>
                <a:lnTo>
                  <a:pt x="3335" y="825"/>
                </a:lnTo>
                <a:lnTo>
                  <a:pt x="3315" y="881"/>
                </a:lnTo>
                <a:lnTo>
                  <a:pt x="3291" y="935"/>
                </a:lnTo>
                <a:lnTo>
                  <a:pt x="3262" y="986"/>
                </a:lnTo>
                <a:lnTo>
                  <a:pt x="3229" y="1033"/>
                </a:lnTo>
                <a:lnTo>
                  <a:pt x="3191" y="1078"/>
                </a:lnTo>
                <a:lnTo>
                  <a:pt x="3150" y="1119"/>
                </a:lnTo>
                <a:lnTo>
                  <a:pt x="3105" y="1157"/>
                </a:lnTo>
                <a:lnTo>
                  <a:pt x="3058" y="1190"/>
                </a:lnTo>
                <a:lnTo>
                  <a:pt x="3007" y="1219"/>
                </a:lnTo>
                <a:lnTo>
                  <a:pt x="2953" y="1243"/>
                </a:lnTo>
                <a:lnTo>
                  <a:pt x="2897" y="1263"/>
                </a:lnTo>
                <a:lnTo>
                  <a:pt x="2839" y="1277"/>
                </a:lnTo>
                <a:lnTo>
                  <a:pt x="2778" y="1285"/>
                </a:lnTo>
                <a:lnTo>
                  <a:pt x="2717" y="1288"/>
                </a:lnTo>
                <a:lnTo>
                  <a:pt x="2657" y="1285"/>
                </a:lnTo>
                <a:lnTo>
                  <a:pt x="2601" y="1278"/>
                </a:lnTo>
                <a:lnTo>
                  <a:pt x="2546" y="1266"/>
                </a:lnTo>
                <a:lnTo>
                  <a:pt x="2493" y="1248"/>
                </a:lnTo>
                <a:lnTo>
                  <a:pt x="2442" y="1227"/>
                </a:lnTo>
                <a:lnTo>
                  <a:pt x="2393" y="1201"/>
                </a:lnTo>
                <a:lnTo>
                  <a:pt x="2347" y="1171"/>
                </a:lnTo>
                <a:lnTo>
                  <a:pt x="2303" y="1138"/>
                </a:lnTo>
                <a:lnTo>
                  <a:pt x="2263" y="1102"/>
                </a:lnTo>
                <a:lnTo>
                  <a:pt x="1287" y="1687"/>
                </a:lnTo>
                <a:lnTo>
                  <a:pt x="1259" y="1703"/>
                </a:lnTo>
                <a:lnTo>
                  <a:pt x="1287" y="1720"/>
                </a:lnTo>
                <a:lnTo>
                  <a:pt x="2258" y="2263"/>
                </a:lnTo>
                <a:lnTo>
                  <a:pt x="2299" y="2226"/>
                </a:lnTo>
                <a:lnTo>
                  <a:pt x="2343" y="2192"/>
                </a:lnTo>
                <a:lnTo>
                  <a:pt x="2390" y="2162"/>
                </a:lnTo>
                <a:lnTo>
                  <a:pt x="2439" y="2135"/>
                </a:lnTo>
                <a:lnTo>
                  <a:pt x="2490" y="2113"/>
                </a:lnTo>
                <a:lnTo>
                  <a:pt x="2543" y="2095"/>
                </a:lnTo>
                <a:lnTo>
                  <a:pt x="2599" y="2082"/>
                </a:lnTo>
                <a:lnTo>
                  <a:pt x="2657" y="2075"/>
                </a:lnTo>
                <a:lnTo>
                  <a:pt x="2717" y="2072"/>
                </a:lnTo>
                <a:lnTo>
                  <a:pt x="2778" y="2075"/>
                </a:lnTo>
                <a:lnTo>
                  <a:pt x="2839" y="2083"/>
                </a:lnTo>
                <a:lnTo>
                  <a:pt x="2897" y="2097"/>
                </a:lnTo>
                <a:lnTo>
                  <a:pt x="2953" y="2117"/>
                </a:lnTo>
                <a:lnTo>
                  <a:pt x="3007" y="2141"/>
                </a:lnTo>
                <a:lnTo>
                  <a:pt x="3058" y="2170"/>
                </a:lnTo>
                <a:lnTo>
                  <a:pt x="3105" y="2203"/>
                </a:lnTo>
                <a:lnTo>
                  <a:pt x="3150" y="2241"/>
                </a:lnTo>
                <a:lnTo>
                  <a:pt x="3191" y="2282"/>
                </a:lnTo>
                <a:lnTo>
                  <a:pt x="3229" y="2327"/>
                </a:lnTo>
                <a:lnTo>
                  <a:pt x="3262" y="2374"/>
                </a:lnTo>
                <a:lnTo>
                  <a:pt x="3291" y="2425"/>
                </a:lnTo>
                <a:lnTo>
                  <a:pt x="3315" y="2479"/>
                </a:lnTo>
                <a:lnTo>
                  <a:pt x="3335" y="2535"/>
                </a:lnTo>
                <a:lnTo>
                  <a:pt x="3349" y="2593"/>
                </a:lnTo>
                <a:lnTo>
                  <a:pt x="3357" y="2654"/>
                </a:lnTo>
                <a:lnTo>
                  <a:pt x="3360" y="2717"/>
                </a:lnTo>
                <a:lnTo>
                  <a:pt x="3357" y="2778"/>
                </a:lnTo>
                <a:lnTo>
                  <a:pt x="3349" y="2839"/>
                </a:lnTo>
                <a:lnTo>
                  <a:pt x="3335" y="2897"/>
                </a:lnTo>
                <a:lnTo>
                  <a:pt x="3315" y="2953"/>
                </a:lnTo>
                <a:lnTo>
                  <a:pt x="3291" y="3007"/>
                </a:lnTo>
                <a:lnTo>
                  <a:pt x="3262" y="3058"/>
                </a:lnTo>
                <a:lnTo>
                  <a:pt x="3229" y="3105"/>
                </a:lnTo>
                <a:lnTo>
                  <a:pt x="3191" y="3150"/>
                </a:lnTo>
                <a:lnTo>
                  <a:pt x="3150" y="3191"/>
                </a:lnTo>
                <a:lnTo>
                  <a:pt x="3105" y="3229"/>
                </a:lnTo>
                <a:lnTo>
                  <a:pt x="3058" y="3262"/>
                </a:lnTo>
                <a:lnTo>
                  <a:pt x="3007" y="3291"/>
                </a:lnTo>
                <a:lnTo>
                  <a:pt x="2953" y="3315"/>
                </a:lnTo>
                <a:lnTo>
                  <a:pt x="2897" y="3335"/>
                </a:lnTo>
                <a:lnTo>
                  <a:pt x="2839" y="3349"/>
                </a:lnTo>
                <a:lnTo>
                  <a:pt x="2778" y="3357"/>
                </a:lnTo>
                <a:lnTo>
                  <a:pt x="2717" y="3360"/>
                </a:lnTo>
                <a:lnTo>
                  <a:pt x="2654" y="3357"/>
                </a:lnTo>
                <a:lnTo>
                  <a:pt x="2593" y="3349"/>
                </a:lnTo>
                <a:lnTo>
                  <a:pt x="2535" y="3335"/>
                </a:lnTo>
                <a:lnTo>
                  <a:pt x="2479" y="3315"/>
                </a:lnTo>
                <a:lnTo>
                  <a:pt x="2425" y="3291"/>
                </a:lnTo>
                <a:lnTo>
                  <a:pt x="2374" y="3262"/>
                </a:lnTo>
                <a:lnTo>
                  <a:pt x="2327" y="3229"/>
                </a:lnTo>
                <a:lnTo>
                  <a:pt x="2282" y="3191"/>
                </a:lnTo>
                <a:lnTo>
                  <a:pt x="2241" y="3150"/>
                </a:lnTo>
                <a:lnTo>
                  <a:pt x="2203" y="3105"/>
                </a:lnTo>
                <a:lnTo>
                  <a:pt x="2170" y="3058"/>
                </a:lnTo>
                <a:lnTo>
                  <a:pt x="2141" y="3007"/>
                </a:lnTo>
                <a:lnTo>
                  <a:pt x="2117" y="2953"/>
                </a:lnTo>
                <a:lnTo>
                  <a:pt x="2097" y="2897"/>
                </a:lnTo>
                <a:lnTo>
                  <a:pt x="2083" y="2839"/>
                </a:lnTo>
                <a:lnTo>
                  <a:pt x="2075" y="2778"/>
                </a:lnTo>
                <a:lnTo>
                  <a:pt x="2072" y="2717"/>
                </a:lnTo>
                <a:lnTo>
                  <a:pt x="2074" y="2661"/>
                </a:lnTo>
                <a:lnTo>
                  <a:pt x="2082" y="2606"/>
                </a:lnTo>
                <a:lnTo>
                  <a:pt x="2093" y="2553"/>
                </a:lnTo>
                <a:lnTo>
                  <a:pt x="2110" y="2501"/>
                </a:lnTo>
                <a:lnTo>
                  <a:pt x="1217" y="2001"/>
                </a:lnTo>
                <a:lnTo>
                  <a:pt x="1188" y="2052"/>
                </a:lnTo>
                <a:lnTo>
                  <a:pt x="1155" y="2099"/>
                </a:lnTo>
                <a:lnTo>
                  <a:pt x="1117" y="2143"/>
                </a:lnTo>
                <a:lnTo>
                  <a:pt x="1076" y="2184"/>
                </a:lnTo>
                <a:lnTo>
                  <a:pt x="1031" y="2222"/>
                </a:lnTo>
                <a:lnTo>
                  <a:pt x="984" y="2254"/>
                </a:lnTo>
                <a:lnTo>
                  <a:pt x="933" y="2283"/>
                </a:lnTo>
                <a:lnTo>
                  <a:pt x="880" y="2307"/>
                </a:lnTo>
                <a:lnTo>
                  <a:pt x="824" y="2327"/>
                </a:lnTo>
                <a:lnTo>
                  <a:pt x="766" y="2341"/>
                </a:lnTo>
                <a:lnTo>
                  <a:pt x="706" y="2349"/>
                </a:lnTo>
                <a:lnTo>
                  <a:pt x="645" y="2352"/>
                </a:lnTo>
                <a:lnTo>
                  <a:pt x="582" y="2349"/>
                </a:lnTo>
                <a:lnTo>
                  <a:pt x="521" y="2341"/>
                </a:lnTo>
                <a:lnTo>
                  <a:pt x="463" y="2327"/>
                </a:lnTo>
                <a:lnTo>
                  <a:pt x="407" y="2307"/>
                </a:lnTo>
                <a:lnTo>
                  <a:pt x="353" y="2283"/>
                </a:lnTo>
                <a:lnTo>
                  <a:pt x="302" y="2254"/>
                </a:lnTo>
                <a:lnTo>
                  <a:pt x="255" y="2221"/>
                </a:lnTo>
                <a:lnTo>
                  <a:pt x="210" y="2183"/>
                </a:lnTo>
                <a:lnTo>
                  <a:pt x="169" y="2142"/>
                </a:lnTo>
                <a:lnTo>
                  <a:pt x="131" y="2097"/>
                </a:lnTo>
                <a:lnTo>
                  <a:pt x="98" y="2050"/>
                </a:lnTo>
                <a:lnTo>
                  <a:pt x="69" y="1999"/>
                </a:lnTo>
                <a:lnTo>
                  <a:pt x="45" y="1945"/>
                </a:lnTo>
                <a:lnTo>
                  <a:pt x="25" y="1889"/>
                </a:lnTo>
                <a:lnTo>
                  <a:pt x="11" y="1831"/>
                </a:lnTo>
                <a:lnTo>
                  <a:pt x="3" y="1770"/>
                </a:lnTo>
                <a:lnTo>
                  <a:pt x="0" y="1709"/>
                </a:lnTo>
                <a:lnTo>
                  <a:pt x="3" y="1646"/>
                </a:lnTo>
                <a:lnTo>
                  <a:pt x="11" y="1585"/>
                </a:lnTo>
                <a:lnTo>
                  <a:pt x="25" y="1527"/>
                </a:lnTo>
                <a:lnTo>
                  <a:pt x="45" y="1471"/>
                </a:lnTo>
                <a:lnTo>
                  <a:pt x="69" y="1417"/>
                </a:lnTo>
                <a:lnTo>
                  <a:pt x="98" y="1366"/>
                </a:lnTo>
                <a:lnTo>
                  <a:pt x="131" y="1319"/>
                </a:lnTo>
                <a:lnTo>
                  <a:pt x="169" y="1274"/>
                </a:lnTo>
                <a:lnTo>
                  <a:pt x="210" y="1233"/>
                </a:lnTo>
                <a:lnTo>
                  <a:pt x="255" y="1195"/>
                </a:lnTo>
                <a:lnTo>
                  <a:pt x="302" y="1162"/>
                </a:lnTo>
                <a:lnTo>
                  <a:pt x="353" y="1133"/>
                </a:lnTo>
                <a:lnTo>
                  <a:pt x="407" y="1109"/>
                </a:lnTo>
                <a:lnTo>
                  <a:pt x="463" y="1089"/>
                </a:lnTo>
                <a:lnTo>
                  <a:pt x="521" y="1075"/>
                </a:lnTo>
                <a:lnTo>
                  <a:pt x="582" y="1067"/>
                </a:lnTo>
                <a:lnTo>
                  <a:pt x="645" y="1064"/>
                </a:lnTo>
                <a:lnTo>
                  <a:pt x="705" y="1067"/>
                </a:lnTo>
                <a:lnTo>
                  <a:pt x="764" y="1075"/>
                </a:lnTo>
                <a:lnTo>
                  <a:pt x="822" y="1088"/>
                </a:lnTo>
                <a:lnTo>
                  <a:pt x="877" y="1108"/>
                </a:lnTo>
                <a:lnTo>
                  <a:pt x="930" y="1131"/>
                </a:lnTo>
                <a:lnTo>
                  <a:pt x="979" y="1159"/>
                </a:lnTo>
                <a:lnTo>
                  <a:pt x="1027" y="1190"/>
                </a:lnTo>
                <a:lnTo>
                  <a:pt x="1071" y="1227"/>
                </a:lnTo>
                <a:lnTo>
                  <a:pt x="1112" y="1267"/>
                </a:lnTo>
                <a:lnTo>
                  <a:pt x="1150" y="1309"/>
                </a:lnTo>
                <a:lnTo>
                  <a:pt x="1183" y="1356"/>
                </a:lnTo>
                <a:lnTo>
                  <a:pt x="1213" y="1405"/>
                </a:lnTo>
                <a:lnTo>
                  <a:pt x="2112" y="865"/>
                </a:lnTo>
                <a:lnTo>
                  <a:pt x="2095" y="813"/>
                </a:lnTo>
                <a:lnTo>
                  <a:pt x="2082" y="758"/>
                </a:lnTo>
                <a:lnTo>
                  <a:pt x="2075" y="702"/>
                </a:lnTo>
                <a:lnTo>
                  <a:pt x="2072" y="645"/>
                </a:lnTo>
                <a:lnTo>
                  <a:pt x="2075" y="582"/>
                </a:lnTo>
                <a:lnTo>
                  <a:pt x="2083" y="521"/>
                </a:lnTo>
                <a:lnTo>
                  <a:pt x="2097" y="463"/>
                </a:lnTo>
                <a:lnTo>
                  <a:pt x="2117" y="407"/>
                </a:lnTo>
                <a:lnTo>
                  <a:pt x="2141" y="353"/>
                </a:lnTo>
                <a:lnTo>
                  <a:pt x="2170" y="302"/>
                </a:lnTo>
                <a:lnTo>
                  <a:pt x="2203" y="255"/>
                </a:lnTo>
                <a:lnTo>
                  <a:pt x="2241" y="210"/>
                </a:lnTo>
                <a:lnTo>
                  <a:pt x="2282" y="169"/>
                </a:lnTo>
                <a:lnTo>
                  <a:pt x="2327" y="131"/>
                </a:lnTo>
                <a:lnTo>
                  <a:pt x="2374" y="98"/>
                </a:lnTo>
                <a:lnTo>
                  <a:pt x="2425" y="69"/>
                </a:lnTo>
                <a:lnTo>
                  <a:pt x="2479" y="45"/>
                </a:lnTo>
                <a:lnTo>
                  <a:pt x="2535" y="25"/>
                </a:lnTo>
                <a:lnTo>
                  <a:pt x="2593" y="11"/>
                </a:lnTo>
                <a:lnTo>
                  <a:pt x="2654" y="3"/>
                </a:lnTo>
                <a:lnTo>
                  <a:pt x="2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F562B09-E346-4935-ADB6-015743407B6C}"/>
              </a:ext>
            </a:extLst>
          </p:cNvPr>
          <p:cNvSpPr/>
          <p:nvPr/>
        </p:nvSpPr>
        <p:spPr>
          <a:xfrm>
            <a:off x="5238556" y="5880268"/>
            <a:ext cx="240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712.6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67" name="Group 155">
            <a:extLst>
              <a:ext uri="{FF2B5EF4-FFF2-40B4-BE49-F238E27FC236}">
                <a16:creationId xmlns:a16="http://schemas.microsoft.com/office/drawing/2014/main" id="{F57D82B7-7941-402D-8258-C82CC847F2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8807" y="588907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8" name="Freeform 157">
              <a:extLst>
                <a:ext uri="{FF2B5EF4-FFF2-40B4-BE49-F238E27FC236}">
                  <a16:creationId xmlns:a16="http://schemas.microsoft.com/office/drawing/2014/main" id="{ABCA3642-BFFC-46CB-AFCA-075FB65E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58">
              <a:extLst>
                <a:ext uri="{FF2B5EF4-FFF2-40B4-BE49-F238E27FC236}">
                  <a16:creationId xmlns:a16="http://schemas.microsoft.com/office/drawing/2014/main" id="{8A936544-DEB9-4545-844D-CFEADBE8D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Elipse 32">
            <a:extLst>
              <a:ext uri="{FF2B5EF4-FFF2-40B4-BE49-F238E27FC236}">
                <a16:creationId xmlns:a16="http://schemas.microsoft.com/office/drawing/2014/main" id="{58DD2AD9-106E-480D-BD0B-8DA4C49E33A8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E5B4160-5901-4B88-AD40-5CED83D0472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1FE8BA1-3362-4395-A2BE-D0FA9996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8359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55" grpId="0" autoUpdateAnimBg="0"/>
      <p:bldP spid="56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57" y="398063"/>
            <a:ext cx="10407339" cy="6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FB910D2-4A15-4D76-ABB3-9821890B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92" y="2163080"/>
            <a:ext cx="54797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1219170"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Compra de bases de datos, suscripciones a revistas especializadas, publicaciones de informes económicos y presentaciones especializadas, coorganización de foros económicos y compra de software estadístico</a:t>
            </a:r>
            <a:endParaRPr lang="es-CO" sz="1600" b="1" dirty="0">
              <a:solidFill>
                <a:schemeClr val="accent4"/>
              </a:solidFill>
              <a:latin typeface="AmpleSoft-Regular" panose="02000000000000000000" pitchFamily="50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8BD0F68-4046-4F0E-A9F3-F7AD60C9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93" y="1634007"/>
            <a:ext cx="5680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Generamos conocimiento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D052E1F-81A4-472A-82EF-CD867B1AD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92" y="3977626"/>
            <a:ext cx="5680353" cy="6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1219170">
              <a:buClr>
                <a:srgbClr val="FF0353"/>
              </a:buClr>
              <a:buSzPct val="50000"/>
              <a:defRPr/>
            </a:pPr>
            <a:r>
              <a:rPr lang="es-CO" altLang="es-CO" sz="1867" dirty="0" err="1">
                <a:solidFill>
                  <a:schemeClr val="accent1"/>
                </a:solidFill>
                <a:latin typeface="Calibri" panose="020F0502020204030204" pitchFamily="34" charset="0"/>
              </a:rPr>
              <a:t>Visibilización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</a:rPr>
              <a:t>  en medios de comunicación con un alcance del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30%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</a:rPr>
              <a:t>a nivel nacional y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70%</a:t>
            </a: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</a:rPr>
              <a:t>a nivel regional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8B9B38D3-A449-4DDE-ACE3-0527D71A6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5" y="4757926"/>
            <a:ext cx="5161031" cy="1269621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E732E7E0-D219-4934-B656-32602BFC097D}"/>
              </a:ext>
            </a:extLst>
          </p:cNvPr>
          <p:cNvSpPr txBox="1"/>
          <p:nvPr/>
        </p:nvSpPr>
        <p:spPr>
          <a:xfrm>
            <a:off x="813131" y="5216202"/>
            <a:ext cx="129672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600" b="1" dirty="0">
                <a:solidFill>
                  <a:schemeClr val="tx2"/>
                </a:solidFill>
                <a:latin typeface="AmpleSoft Regular"/>
                <a:cs typeface="AmpleSoft Regular"/>
              </a:rPr>
              <a:t>46</a:t>
            </a:r>
            <a:r>
              <a:rPr lang="es-CO" sz="1600" dirty="0">
                <a:solidFill>
                  <a:schemeClr val="tx2"/>
                </a:solidFill>
                <a:latin typeface="AmpleSoft Regular"/>
                <a:cs typeface="AmpleSoft Regular"/>
              </a:rPr>
              <a:t> Ritmo</a:t>
            </a:r>
          </a:p>
          <a:p>
            <a:pPr>
              <a:lnSpc>
                <a:spcPct val="80000"/>
              </a:lnSpc>
            </a:pPr>
            <a:r>
              <a:rPr lang="es-CO" sz="1600" b="1" dirty="0">
                <a:solidFill>
                  <a:schemeClr val="tx2"/>
                </a:solidFill>
                <a:latin typeface="AmpleSoft Regular"/>
                <a:cs typeface="AmpleSoft Regular"/>
              </a:rPr>
              <a:t>Empresarial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1638A702-67CC-47F2-A650-020E1172ED72}"/>
              </a:ext>
            </a:extLst>
          </p:cNvPr>
          <p:cNvSpPr txBox="1"/>
          <p:nvPr/>
        </p:nvSpPr>
        <p:spPr>
          <a:xfrm>
            <a:off x="1962045" y="5216201"/>
            <a:ext cx="1143720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600" b="1" dirty="0">
                <a:solidFill>
                  <a:schemeClr val="tx2"/>
                </a:solidFill>
                <a:latin typeface="AmpleSoft Regular"/>
                <a:cs typeface="AmpleSoft Regular"/>
              </a:rPr>
              <a:t>8</a:t>
            </a:r>
            <a:r>
              <a:rPr lang="es-CO" sz="1600" dirty="0">
                <a:solidFill>
                  <a:schemeClr val="tx2"/>
                </a:solidFill>
                <a:latin typeface="AmpleSoft Regular"/>
                <a:cs typeface="AmpleSoft Regular"/>
              </a:rPr>
              <a:t> Enfoques</a:t>
            </a:r>
            <a:endParaRPr lang="es-CO" sz="1600" b="1" dirty="0">
              <a:solidFill>
                <a:schemeClr val="tx2"/>
              </a:solidFill>
              <a:latin typeface="AmpleSoft Regular"/>
              <a:cs typeface="AmpleSoft Regular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FE08B46-8311-4A2D-8A8E-181F3F73ED67}"/>
              </a:ext>
            </a:extLst>
          </p:cNvPr>
          <p:cNvSpPr txBox="1"/>
          <p:nvPr/>
        </p:nvSpPr>
        <p:spPr>
          <a:xfrm>
            <a:off x="3339032" y="5211252"/>
            <a:ext cx="915649" cy="63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467" b="1" dirty="0">
                <a:solidFill>
                  <a:schemeClr val="tx2"/>
                </a:solidFill>
                <a:latin typeface="AmpleSoft Regular"/>
                <a:cs typeface="AmpleSoft Regular"/>
              </a:rPr>
              <a:t>1</a:t>
            </a:r>
            <a:r>
              <a:rPr lang="es-CO" sz="1467" dirty="0">
                <a:solidFill>
                  <a:schemeClr val="tx2"/>
                </a:solidFill>
                <a:latin typeface="AmpleSoft Regular"/>
                <a:cs typeface="AmpleSoft Regular"/>
              </a:rPr>
              <a:t> informe SIC</a:t>
            </a:r>
            <a:endParaRPr lang="es-CO" sz="1467" b="1" dirty="0">
              <a:solidFill>
                <a:schemeClr val="tx2"/>
              </a:solidFill>
              <a:latin typeface="AmpleSoft Regular"/>
              <a:cs typeface="AmpleSoft Regular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7C123AB6-E7D6-4656-862A-85D42DC43157}"/>
              </a:ext>
            </a:extLst>
          </p:cNvPr>
          <p:cNvSpPr txBox="1"/>
          <p:nvPr/>
        </p:nvSpPr>
        <p:spPr>
          <a:xfrm>
            <a:off x="4295479" y="5256029"/>
            <a:ext cx="1450624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400" b="1" dirty="0">
                <a:solidFill>
                  <a:schemeClr val="tx2"/>
                </a:solidFill>
                <a:latin typeface="AmpleSoft Regular"/>
                <a:cs typeface="AmpleSoft Regular"/>
              </a:rPr>
              <a:t>18</a:t>
            </a:r>
            <a:r>
              <a:rPr lang="es-CO" sz="1400" dirty="0">
                <a:solidFill>
                  <a:schemeClr val="tx2"/>
                </a:solidFill>
                <a:latin typeface="AmpleSoft Regular"/>
                <a:cs typeface="AmpleSoft Regular"/>
              </a:rPr>
              <a:t> Presentaciones</a:t>
            </a:r>
            <a:endParaRPr lang="es-CO" sz="1400" b="1" dirty="0">
              <a:solidFill>
                <a:schemeClr val="tx2"/>
              </a:solidFill>
              <a:latin typeface="AmpleSoft Regular"/>
              <a:cs typeface="AmpleSoft Regular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00E8552B-0CB3-4CE4-96F9-83A06640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81" y="2163079"/>
            <a:ext cx="5311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Rankings Empresariales, Encuesta Ritmo Empresarial y la elaboración e impresión de los Compás  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53581584-1B72-4925-8C3F-07476F12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648" y="1623292"/>
            <a:ext cx="5680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Plataforma de información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00856AAF-0E2E-4FAE-BA30-1573782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647" y="3973083"/>
            <a:ext cx="5311664" cy="9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Publicación de los resultados de la ERE y los Compás en medios de comunicación nacionales y regionales, con un alcance de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30%</a:t>
            </a:r>
            <a:r>
              <a:rPr lang="es-CO" altLang="es-CO" sz="1600" dirty="0">
                <a:solidFill>
                  <a:srgbClr val="FF0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70%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respectivamente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EFFF1D5E-92B9-4A86-896D-466E9CC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603" y="3352647"/>
            <a:ext cx="76113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1219170">
              <a:buClr>
                <a:srgbClr val="FF0353"/>
              </a:buClr>
              <a:buSzPct val="50000"/>
              <a:defRPr/>
            </a:pPr>
            <a:r>
              <a:rPr 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Divulgación de resultados de los informes a 4.352 afiliados</a:t>
            </a:r>
          </a:p>
        </p:txBody>
      </p:sp>
      <p:grpSp>
        <p:nvGrpSpPr>
          <p:cNvPr id="27" name="Group 140">
            <a:extLst>
              <a:ext uri="{FF2B5EF4-FFF2-40B4-BE49-F238E27FC236}">
                <a16:creationId xmlns:a16="http://schemas.microsoft.com/office/drawing/2014/main" id="{95EC9A3C-9F01-4F1C-8145-68FA148312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9003" y="5036459"/>
            <a:ext cx="365125" cy="497899"/>
            <a:chOff x="4188" y="2071"/>
            <a:chExt cx="352" cy="480"/>
          </a:xfrm>
          <a:solidFill>
            <a:schemeClr val="accent1"/>
          </a:solidFill>
        </p:grpSpPr>
        <p:sp>
          <p:nvSpPr>
            <p:cNvPr id="28" name="Freeform 142">
              <a:extLst>
                <a:ext uri="{FF2B5EF4-FFF2-40B4-BE49-F238E27FC236}">
                  <a16:creationId xmlns:a16="http://schemas.microsoft.com/office/drawing/2014/main" id="{6CBBE60F-023E-4D35-B72F-BE5B84F1E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" y="2071"/>
              <a:ext cx="352" cy="480"/>
            </a:xfrm>
            <a:custGeom>
              <a:avLst/>
              <a:gdLst>
                <a:gd name="T0" fmla="*/ 1639 w 2460"/>
                <a:gd name="T1" fmla="*/ 2467 h 3360"/>
                <a:gd name="T2" fmla="*/ 1625 w 2460"/>
                <a:gd name="T3" fmla="*/ 2481 h 3360"/>
                <a:gd name="T4" fmla="*/ 1623 w 2460"/>
                <a:gd name="T5" fmla="*/ 2977 h 3360"/>
                <a:gd name="T6" fmla="*/ 1631 w 2460"/>
                <a:gd name="T7" fmla="*/ 2998 h 3360"/>
                <a:gd name="T8" fmla="*/ 1650 w 2460"/>
                <a:gd name="T9" fmla="*/ 3006 h 3360"/>
                <a:gd name="T10" fmla="*/ 1671 w 2460"/>
                <a:gd name="T11" fmla="*/ 2997 h 3360"/>
                <a:gd name="T12" fmla="*/ 2141 w 2460"/>
                <a:gd name="T13" fmla="*/ 2503 h 3360"/>
                <a:gd name="T14" fmla="*/ 2140 w 2460"/>
                <a:gd name="T15" fmla="*/ 2481 h 3360"/>
                <a:gd name="T16" fmla="*/ 2126 w 2460"/>
                <a:gd name="T17" fmla="*/ 2467 h 3360"/>
                <a:gd name="T18" fmla="*/ 1650 w 2460"/>
                <a:gd name="T19" fmla="*/ 2465 h 3360"/>
                <a:gd name="T20" fmla="*/ 341 w 2460"/>
                <a:gd name="T21" fmla="*/ 283 h 3360"/>
                <a:gd name="T22" fmla="*/ 304 w 2460"/>
                <a:gd name="T23" fmla="*/ 304 h 3360"/>
                <a:gd name="T24" fmla="*/ 283 w 2460"/>
                <a:gd name="T25" fmla="*/ 342 h 3360"/>
                <a:gd name="T26" fmla="*/ 280 w 2460"/>
                <a:gd name="T27" fmla="*/ 2997 h 3360"/>
                <a:gd name="T28" fmla="*/ 291 w 2460"/>
                <a:gd name="T29" fmla="*/ 3038 h 3360"/>
                <a:gd name="T30" fmla="*/ 322 w 2460"/>
                <a:gd name="T31" fmla="*/ 3069 h 3360"/>
                <a:gd name="T32" fmla="*/ 364 w 2460"/>
                <a:gd name="T33" fmla="*/ 3080 h 3360"/>
                <a:gd name="T34" fmla="*/ 1281 w 2460"/>
                <a:gd name="T35" fmla="*/ 3077 h 3360"/>
                <a:gd name="T36" fmla="*/ 1319 w 2460"/>
                <a:gd name="T37" fmla="*/ 3056 h 3360"/>
                <a:gd name="T38" fmla="*/ 1340 w 2460"/>
                <a:gd name="T39" fmla="*/ 3019 h 3360"/>
                <a:gd name="T40" fmla="*/ 1343 w 2460"/>
                <a:gd name="T41" fmla="*/ 2269 h 3360"/>
                <a:gd name="T42" fmla="*/ 1354 w 2460"/>
                <a:gd name="T43" fmla="*/ 2227 h 3360"/>
                <a:gd name="T44" fmla="*/ 1385 w 2460"/>
                <a:gd name="T45" fmla="*/ 2196 h 3360"/>
                <a:gd name="T46" fmla="*/ 1426 w 2460"/>
                <a:gd name="T47" fmla="*/ 2185 h 3360"/>
                <a:gd name="T48" fmla="*/ 2118 w 2460"/>
                <a:gd name="T49" fmla="*/ 2182 h 3360"/>
                <a:gd name="T50" fmla="*/ 2156 w 2460"/>
                <a:gd name="T51" fmla="*/ 2161 h 3360"/>
                <a:gd name="T52" fmla="*/ 2177 w 2460"/>
                <a:gd name="T53" fmla="*/ 2123 h 3360"/>
                <a:gd name="T54" fmla="*/ 2176 w 2460"/>
                <a:gd name="T55" fmla="*/ 366 h 3360"/>
                <a:gd name="T56" fmla="*/ 2164 w 2460"/>
                <a:gd name="T57" fmla="*/ 324 h 3360"/>
                <a:gd name="T58" fmla="*/ 2134 w 2460"/>
                <a:gd name="T59" fmla="*/ 293 h 3360"/>
                <a:gd name="T60" fmla="*/ 2091 w 2460"/>
                <a:gd name="T61" fmla="*/ 282 h 3360"/>
                <a:gd name="T62" fmla="*/ 168 w 2460"/>
                <a:gd name="T63" fmla="*/ 0 h 3360"/>
                <a:gd name="T64" fmla="*/ 2317 w 2460"/>
                <a:gd name="T65" fmla="*/ 5 h 3360"/>
                <a:gd name="T66" fmla="*/ 2371 w 2460"/>
                <a:gd name="T67" fmla="*/ 25 h 3360"/>
                <a:gd name="T68" fmla="*/ 2415 w 2460"/>
                <a:gd name="T69" fmla="*/ 62 h 3360"/>
                <a:gd name="T70" fmla="*/ 2445 w 2460"/>
                <a:gd name="T71" fmla="*/ 112 h 3360"/>
                <a:gd name="T72" fmla="*/ 2455 w 2460"/>
                <a:gd name="T73" fmla="*/ 170 h 3360"/>
                <a:gd name="T74" fmla="*/ 2458 w 2460"/>
                <a:gd name="T75" fmla="*/ 2484 h 3360"/>
                <a:gd name="T76" fmla="*/ 2437 w 2460"/>
                <a:gd name="T77" fmla="*/ 2567 h 3360"/>
                <a:gd name="T78" fmla="*/ 2395 w 2460"/>
                <a:gd name="T79" fmla="*/ 2641 h 3360"/>
                <a:gd name="T80" fmla="*/ 1809 w 2460"/>
                <a:gd name="T81" fmla="*/ 3256 h 3360"/>
                <a:gd name="T82" fmla="*/ 1750 w 2460"/>
                <a:gd name="T83" fmla="*/ 3306 h 3360"/>
                <a:gd name="T84" fmla="*/ 1681 w 2460"/>
                <a:gd name="T85" fmla="*/ 3340 h 3360"/>
                <a:gd name="T86" fmla="*/ 1606 w 2460"/>
                <a:gd name="T87" fmla="*/ 3358 h 3360"/>
                <a:gd name="T88" fmla="*/ 168 w 2460"/>
                <a:gd name="T89" fmla="*/ 3360 h 3360"/>
                <a:gd name="T90" fmla="*/ 109 w 2460"/>
                <a:gd name="T91" fmla="*/ 3350 h 3360"/>
                <a:gd name="T92" fmla="*/ 60 w 2460"/>
                <a:gd name="T93" fmla="*/ 3320 h 3360"/>
                <a:gd name="T94" fmla="*/ 22 w 2460"/>
                <a:gd name="T95" fmla="*/ 3277 h 3360"/>
                <a:gd name="T96" fmla="*/ 3 w 2460"/>
                <a:gd name="T97" fmla="*/ 3223 h 3360"/>
                <a:gd name="T98" fmla="*/ 0 w 2460"/>
                <a:gd name="T99" fmla="*/ 168 h 3360"/>
                <a:gd name="T100" fmla="*/ 10 w 2460"/>
                <a:gd name="T101" fmla="*/ 109 h 3360"/>
                <a:gd name="T102" fmla="*/ 40 w 2460"/>
                <a:gd name="T103" fmla="*/ 60 h 3360"/>
                <a:gd name="T104" fmla="*/ 84 w 2460"/>
                <a:gd name="T105" fmla="*/ 22 h 3360"/>
                <a:gd name="T106" fmla="*/ 137 w 2460"/>
                <a:gd name="T107" fmla="*/ 3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0" h="3360">
                  <a:moveTo>
                    <a:pt x="1650" y="2465"/>
                  </a:moveTo>
                  <a:lnTo>
                    <a:pt x="1639" y="2467"/>
                  </a:lnTo>
                  <a:lnTo>
                    <a:pt x="1631" y="2473"/>
                  </a:lnTo>
                  <a:lnTo>
                    <a:pt x="1625" y="2481"/>
                  </a:lnTo>
                  <a:lnTo>
                    <a:pt x="1623" y="2493"/>
                  </a:lnTo>
                  <a:lnTo>
                    <a:pt x="1623" y="2977"/>
                  </a:lnTo>
                  <a:lnTo>
                    <a:pt x="1625" y="2988"/>
                  </a:lnTo>
                  <a:lnTo>
                    <a:pt x="1631" y="2998"/>
                  </a:lnTo>
                  <a:lnTo>
                    <a:pt x="1640" y="3004"/>
                  </a:lnTo>
                  <a:lnTo>
                    <a:pt x="1650" y="3006"/>
                  </a:lnTo>
                  <a:lnTo>
                    <a:pt x="1662" y="3004"/>
                  </a:lnTo>
                  <a:lnTo>
                    <a:pt x="1671" y="2997"/>
                  </a:lnTo>
                  <a:lnTo>
                    <a:pt x="2135" y="2512"/>
                  </a:lnTo>
                  <a:lnTo>
                    <a:pt x="2141" y="2503"/>
                  </a:lnTo>
                  <a:lnTo>
                    <a:pt x="2143" y="2491"/>
                  </a:lnTo>
                  <a:lnTo>
                    <a:pt x="2140" y="2481"/>
                  </a:lnTo>
                  <a:lnTo>
                    <a:pt x="2135" y="2473"/>
                  </a:lnTo>
                  <a:lnTo>
                    <a:pt x="2126" y="2467"/>
                  </a:lnTo>
                  <a:lnTo>
                    <a:pt x="2115" y="2465"/>
                  </a:lnTo>
                  <a:lnTo>
                    <a:pt x="1650" y="2465"/>
                  </a:lnTo>
                  <a:close/>
                  <a:moveTo>
                    <a:pt x="364" y="280"/>
                  </a:moveTo>
                  <a:lnTo>
                    <a:pt x="341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2997"/>
                  </a:lnTo>
                  <a:lnTo>
                    <a:pt x="283" y="3019"/>
                  </a:lnTo>
                  <a:lnTo>
                    <a:pt x="291" y="3038"/>
                  </a:lnTo>
                  <a:lnTo>
                    <a:pt x="304" y="3056"/>
                  </a:lnTo>
                  <a:lnTo>
                    <a:pt x="322" y="3069"/>
                  </a:lnTo>
                  <a:lnTo>
                    <a:pt x="341" y="3077"/>
                  </a:lnTo>
                  <a:lnTo>
                    <a:pt x="364" y="3080"/>
                  </a:lnTo>
                  <a:lnTo>
                    <a:pt x="1260" y="3080"/>
                  </a:lnTo>
                  <a:lnTo>
                    <a:pt x="1281" y="3077"/>
                  </a:lnTo>
                  <a:lnTo>
                    <a:pt x="1301" y="3069"/>
                  </a:lnTo>
                  <a:lnTo>
                    <a:pt x="1319" y="3056"/>
                  </a:lnTo>
                  <a:lnTo>
                    <a:pt x="1332" y="3038"/>
                  </a:lnTo>
                  <a:lnTo>
                    <a:pt x="1340" y="3019"/>
                  </a:lnTo>
                  <a:lnTo>
                    <a:pt x="1343" y="2997"/>
                  </a:lnTo>
                  <a:lnTo>
                    <a:pt x="1343" y="2269"/>
                  </a:lnTo>
                  <a:lnTo>
                    <a:pt x="1346" y="2246"/>
                  </a:lnTo>
                  <a:lnTo>
                    <a:pt x="1354" y="2227"/>
                  </a:lnTo>
                  <a:lnTo>
                    <a:pt x="1367" y="2209"/>
                  </a:lnTo>
                  <a:lnTo>
                    <a:pt x="1385" y="2196"/>
                  </a:lnTo>
                  <a:lnTo>
                    <a:pt x="1404" y="2188"/>
                  </a:lnTo>
                  <a:lnTo>
                    <a:pt x="1426" y="2185"/>
                  </a:lnTo>
                  <a:lnTo>
                    <a:pt x="2095" y="2185"/>
                  </a:lnTo>
                  <a:lnTo>
                    <a:pt x="2118" y="2182"/>
                  </a:lnTo>
                  <a:lnTo>
                    <a:pt x="2138" y="2174"/>
                  </a:lnTo>
                  <a:lnTo>
                    <a:pt x="2156" y="2161"/>
                  </a:lnTo>
                  <a:lnTo>
                    <a:pt x="2169" y="2143"/>
                  </a:lnTo>
                  <a:lnTo>
                    <a:pt x="2177" y="2123"/>
                  </a:lnTo>
                  <a:lnTo>
                    <a:pt x="2180" y="2101"/>
                  </a:lnTo>
                  <a:lnTo>
                    <a:pt x="2176" y="366"/>
                  </a:lnTo>
                  <a:lnTo>
                    <a:pt x="2173" y="343"/>
                  </a:lnTo>
                  <a:lnTo>
                    <a:pt x="2164" y="324"/>
                  </a:lnTo>
                  <a:lnTo>
                    <a:pt x="2151" y="306"/>
                  </a:lnTo>
                  <a:lnTo>
                    <a:pt x="2134" y="293"/>
                  </a:lnTo>
                  <a:lnTo>
                    <a:pt x="2114" y="285"/>
                  </a:lnTo>
                  <a:lnTo>
                    <a:pt x="2091" y="282"/>
                  </a:lnTo>
                  <a:lnTo>
                    <a:pt x="364" y="280"/>
                  </a:lnTo>
                  <a:close/>
                  <a:moveTo>
                    <a:pt x="168" y="0"/>
                  </a:moveTo>
                  <a:lnTo>
                    <a:pt x="2287" y="3"/>
                  </a:lnTo>
                  <a:lnTo>
                    <a:pt x="2317" y="5"/>
                  </a:lnTo>
                  <a:lnTo>
                    <a:pt x="2346" y="13"/>
                  </a:lnTo>
                  <a:lnTo>
                    <a:pt x="2371" y="25"/>
                  </a:lnTo>
                  <a:lnTo>
                    <a:pt x="2395" y="42"/>
                  </a:lnTo>
                  <a:lnTo>
                    <a:pt x="2415" y="62"/>
                  </a:lnTo>
                  <a:lnTo>
                    <a:pt x="2431" y="86"/>
                  </a:lnTo>
                  <a:lnTo>
                    <a:pt x="2445" y="112"/>
                  </a:lnTo>
                  <a:lnTo>
                    <a:pt x="2452" y="139"/>
                  </a:lnTo>
                  <a:lnTo>
                    <a:pt x="2455" y="170"/>
                  </a:lnTo>
                  <a:lnTo>
                    <a:pt x="2460" y="2442"/>
                  </a:lnTo>
                  <a:lnTo>
                    <a:pt x="2458" y="2484"/>
                  </a:lnTo>
                  <a:lnTo>
                    <a:pt x="2450" y="2526"/>
                  </a:lnTo>
                  <a:lnTo>
                    <a:pt x="2437" y="2567"/>
                  </a:lnTo>
                  <a:lnTo>
                    <a:pt x="2418" y="2606"/>
                  </a:lnTo>
                  <a:lnTo>
                    <a:pt x="2395" y="2641"/>
                  </a:lnTo>
                  <a:lnTo>
                    <a:pt x="2367" y="2675"/>
                  </a:lnTo>
                  <a:lnTo>
                    <a:pt x="1809" y="3256"/>
                  </a:lnTo>
                  <a:lnTo>
                    <a:pt x="1781" y="3283"/>
                  </a:lnTo>
                  <a:lnTo>
                    <a:pt x="1750" y="3306"/>
                  </a:lnTo>
                  <a:lnTo>
                    <a:pt x="1717" y="3325"/>
                  </a:lnTo>
                  <a:lnTo>
                    <a:pt x="1681" y="3340"/>
                  </a:lnTo>
                  <a:lnTo>
                    <a:pt x="1644" y="3351"/>
                  </a:lnTo>
                  <a:lnTo>
                    <a:pt x="1606" y="3358"/>
                  </a:lnTo>
                  <a:lnTo>
                    <a:pt x="1567" y="3360"/>
                  </a:lnTo>
                  <a:lnTo>
                    <a:pt x="168" y="3360"/>
                  </a:lnTo>
                  <a:lnTo>
                    <a:pt x="137" y="3357"/>
                  </a:lnTo>
                  <a:lnTo>
                    <a:pt x="109" y="3350"/>
                  </a:lnTo>
                  <a:lnTo>
                    <a:pt x="84" y="3337"/>
                  </a:lnTo>
                  <a:lnTo>
                    <a:pt x="60" y="3320"/>
                  </a:lnTo>
                  <a:lnTo>
                    <a:pt x="40" y="3300"/>
                  </a:lnTo>
                  <a:lnTo>
                    <a:pt x="22" y="3277"/>
                  </a:lnTo>
                  <a:lnTo>
                    <a:pt x="10" y="3251"/>
                  </a:lnTo>
                  <a:lnTo>
                    <a:pt x="3" y="3223"/>
                  </a:lnTo>
                  <a:lnTo>
                    <a:pt x="0" y="3192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2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4" y="22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29" name="Freeform 143">
              <a:extLst>
                <a:ext uri="{FF2B5EF4-FFF2-40B4-BE49-F238E27FC236}">
                  <a16:creationId xmlns:a16="http://schemas.microsoft.com/office/drawing/2014/main" id="{20C709CA-CC16-47B5-97AE-939FF617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7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1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4 h 280"/>
                <a:gd name="T16" fmla="*/ 1454 w 1454"/>
                <a:gd name="T17" fmla="*/ 196 h 280"/>
                <a:gd name="T18" fmla="*/ 1452 w 1454"/>
                <a:gd name="T19" fmla="*/ 218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8 h 280"/>
                <a:gd name="T42" fmla="*/ 0 w 1454"/>
                <a:gd name="T43" fmla="*/ 196 h 280"/>
                <a:gd name="T44" fmla="*/ 0 w 1454"/>
                <a:gd name="T45" fmla="*/ 84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1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0" name="Freeform 144">
              <a:extLst>
                <a:ext uri="{FF2B5EF4-FFF2-40B4-BE49-F238E27FC236}">
                  <a16:creationId xmlns:a16="http://schemas.microsoft.com/office/drawing/2014/main" id="{0BF6AA02-0D9F-4061-BA1E-14A771A2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239"/>
              <a:ext cx="208" cy="40"/>
            </a:xfrm>
            <a:custGeom>
              <a:avLst/>
              <a:gdLst>
                <a:gd name="T0" fmla="*/ 84 w 1454"/>
                <a:gd name="T1" fmla="*/ 0 h 279"/>
                <a:gd name="T2" fmla="*/ 1370 w 1454"/>
                <a:gd name="T3" fmla="*/ 0 h 279"/>
                <a:gd name="T4" fmla="*/ 1393 w 1454"/>
                <a:gd name="T5" fmla="*/ 3 h 279"/>
                <a:gd name="T6" fmla="*/ 1413 w 1454"/>
                <a:gd name="T7" fmla="*/ 11 h 279"/>
                <a:gd name="T8" fmla="*/ 1430 w 1454"/>
                <a:gd name="T9" fmla="*/ 24 h 279"/>
                <a:gd name="T10" fmla="*/ 1443 w 1454"/>
                <a:gd name="T11" fmla="*/ 41 h 279"/>
                <a:gd name="T12" fmla="*/ 1452 w 1454"/>
                <a:gd name="T13" fmla="*/ 61 h 279"/>
                <a:gd name="T14" fmla="*/ 1454 w 1454"/>
                <a:gd name="T15" fmla="*/ 84 h 279"/>
                <a:gd name="T16" fmla="*/ 1454 w 1454"/>
                <a:gd name="T17" fmla="*/ 196 h 279"/>
                <a:gd name="T18" fmla="*/ 1452 w 1454"/>
                <a:gd name="T19" fmla="*/ 218 h 279"/>
                <a:gd name="T20" fmla="*/ 1443 w 1454"/>
                <a:gd name="T21" fmla="*/ 238 h 279"/>
                <a:gd name="T22" fmla="*/ 1430 w 1454"/>
                <a:gd name="T23" fmla="*/ 255 h 279"/>
                <a:gd name="T24" fmla="*/ 1413 w 1454"/>
                <a:gd name="T25" fmla="*/ 268 h 279"/>
                <a:gd name="T26" fmla="*/ 1393 w 1454"/>
                <a:gd name="T27" fmla="*/ 277 h 279"/>
                <a:gd name="T28" fmla="*/ 1370 w 1454"/>
                <a:gd name="T29" fmla="*/ 279 h 279"/>
                <a:gd name="T30" fmla="*/ 84 w 1454"/>
                <a:gd name="T31" fmla="*/ 279 h 279"/>
                <a:gd name="T32" fmla="*/ 61 w 1454"/>
                <a:gd name="T33" fmla="*/ 277 h 279"/>
                <a:gd name="T34" fmla="*/ 41 w 1454"/>
                <a:gd name="T35" fmla="*/ 268 h 279"/>
                <a:gd name="T36" fmla="*/ 24 w 1454"/>
                <a:gd name="T37" fmla="*/ 255 h 279"/>
                <a:gd name="T38" fmla="*/ 11 w 1454"/>
                <a:gd name="T39" fmla="*/ 238 h 279"/>
                <a:gd name="T40" fmla="*/ 2 w 1454"/>
                <a:gd name="T41" fmla="*/ 218 h 279"/>
                <a:gd name="T42" fmla="*/ 0 w 1454"/>
                <a:gd name="T43" fmla="*/ 196 h 279"/>
                <a:gd name="T44" fmla="*/ 0 w 1454"/>
                <a:gd name="T45" fmla="*/ 84 h 279"/>
                <a:gd name="T46" fmla="*/ 2 w 1454"/>
                <a:gd name="T47" fmla="*/ 61 h 279"/>
                <a:gd name="T48" fmla="*/ 11 w 1454"/>
                <a:gd name="T49" fmla="*/ 41 h 279"/>
                <a:gd name="T50" fmla="*/ 24 w 1454"/>
                <a:gd name="T51" fmla="*/ 24 h 279"/>
                <a:gd name="T52" fmla="*/ 41 w 1454"/>
                <a:gd name="T53" fmla="*/ 11 h 279"/>
                <a:gd name="T54" fmla="*/ 61 w 1454"/>
                <a:gd name="T55" fmla="*/ 3 h 279"/>
                <a:gd name="T56" fmla="*/ 84 w 1454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79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1"/>
                  </a:lnTo>
                  <a:lnTo>
                    <a:pt x="1452" y="61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5"/>
                  </a:lnTo>
                  <a:lnTo>
                    <a:pt x="1413" y="268"/>
                  </a:lnTo>
                  <a:lnTo>
                    <a:pt x="1393" y="277"/>
                  </a:lnTo>
                  <a:lnTo>
                    <a:pt x="1370" y="279"/>
                  </a:lnTo>
                  <a:lnTo>
                    <a:pt x="84" y="279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1" name="Freeform 145">
              <a:extLst>
                <a:ext uri="{FF2B5EF4-FFF2-40B4-BE49-F238E27FC236}">
                  <a16:creationId xmlns:a16="http://schemas.microsoft.com/office/drawing/2014/main" id="{9346A193-BF65-49FE-9991-4F109FB6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11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2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5 h 280"/>
                <a:gd name="T16" fmla="*/ 1454 w 1454"/>
                <a:gd name="T17" fmla="*/ 197 h 280"/>
                <a:gd name="T18" fmla="*/ 1452 w 1454"/>
                <a:gd name="T19" fmla="*/ 219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9 h 280"/>
                <a:gd name="T42" fmla="*/ 0 w 1454"/>
                <a:gd name="T43" fmla="*/ 197 h 280"/>
                <a:gd name="T44" fmla="*/ 0 w 1454"/>
                <a:gd name="T45" fmla="*/ 85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2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2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5"/>
                  </a:lnTo>
                  <a:lnTo>
                    <a:pt x="1454" y="197"/>
                  </a:lnTo>
                  <a:lnTo>
                    <a:pt x="1452" y="219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9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2" name="Freeform 146">
              <a:extLst>
                <a:ext uri="{FF2B5EF4-FFF2-40B4-BE49-F238E27FC236}">
                  <a16:creationId xmlns:a16="http://schemas.microsoft.com/office/drawing/2014/main" id="{859C7762-94F4-4893-B91E-8A87E785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83"/>
              <a:ext cx="88" cy="40"/>
            </a:xfrm>
            <a:custGeom>
              <a:avLst/>
              <a:gdLst>
                <a:gd name="T0" fmla="*/ 84 w 615"/>
                <a:gd name="T1" fmla="*/ 0 h 280"/>
                <a:gd name="T2" fmla="*/ 532 w 615"/>
                <a:gd name="T3" fmla="*/ 0 h 280"/>
                <a:gd name="T4" fmla="*/ 554 w 615"/>
                <a:gd name="T5" fmla="*/ 3 h 280"/>
                <a:gd name="T6" fmla="*/ 573 w 615"/>
                <a:gd name="T7" fmla="*/ 11 h 280"/>
                <a:gd name="T8" fmla="*/ 591 w 615"/>
                <a:gd name="T9" fmla="*/ 24 h 280"/>
                <a:gd name="T10" fmla="*/ 604 w 615"/>
                <a:gd name="T11" fmla="*/ 42 h 280"/>
                <a:gd name="T12" fmla="*/ 612 w 615"/>
                <a:gd name="T13" fmla="*/ 61 h 280"/>
                <a:gd name="T14" fmla="*/ 615 w 615"/>
                <a:gd name="T15" fmla="*/ 84 h 280"/>
                <a:gd name="T16" fmla="*/ 615 w 615"/>
                <a:gd name="T17" fmla="*/ 196 h 280"/>
                <a:gd name="T18" fmla="*/ 612 w 615"/>
                <a:gd name="T19" fmla="*/ 218 h 280"/>
                <a:gd name="T20" fmla="*/ 604 w 615"/>
                <a:gd name="T21" fmla="*/ 238 h 280"/>
                <a:gd name="T22" fmla="*/ 591 w 615"/>
                <a:gd name="T23" fmla="*/ 256 h 280"/>
                <a:gd name="T24" fmla="*/ 573 w 615"/>
                <a:gd name="T25" fmla="*/ 268 h 280"/>
                <a:gd name="T26" fmla="*/ 554 w 615"/>
                <a:gd name="T27" fmla="*/ 277 h 280"/>
                <a:gd name="T28" fmla="*/ 532 w 615"/>
                <a:gd name="T29" fmla="*/ 280 h 280"/>
                <a:gd name="T30" fmla="*/ 84 w 615"/>
                <a:gd name="T31" fmla="*/ 280 h 280"/>
                <a:gd name="T32" fmla="*/ 61 w 615"/>
                <a:gd name="T33" fmla="*/ 277 h 280"/>
                <a:gd name="T34" fmla="*/ 41 w 615"/>
                <a:gd name="T35" fmla="*/ 268 h 280"/>
                <a:gd name="T36" fmla="*/ 24 w 615"/>
                <a:gd name="T37" fmla="*/ 256 h 280"/>
                <a:gd name="T38" fmla="*/ 11 w 615"/>
                <a:gd name="T39" fmla="*/ 238 h 280"/>
                <a:gd name="T40" fmla="*/ 2 w 615"/>
                <a:gd name="T41" fmla="*/ 218 h 280"/>
                <a:gd name="T42" fmla="*/ 0 w 615"/>
                <a:gd name="T43" fmla="*/ 196 h 280"/>
                <a:gd name="T44" fmla="*/ 0 w 615"/>
                <a:gd name="T45" fmla="*/ 84 h 280"/>
                <a:gd name="T46" fmla="*/ 2 w 615"/>
                <a:gd name="T47" fmla="*/ 61 h 280"/>
                <a:gd name="T48" fmla="*/ 11 w 615"/>
                <a:gd name="T49" fmla="*/ 42 h 280"/>
                <a:gd name="T50" fmla="*/ 24 w 615"/>
                <a:gd name="T51" fmla="*/ 24 h 280"/>
                <a:gd name="T52" fmla="*/ 41 w 615"/>
                <a:gd name="T53" fmla="*/ 11 h 280"/>
                <a:gd name="T54" fmla="*/ 61 w 615"/>
                <a:gd name="T55" fmla="*/ 3 h 280"/>
                <a:gd name="T56" fmla="*/ 84 w 615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5" h="280">
                  <a:moveTo>
                    <a:pt x="84" y="0"/>
                  </a:moveTo>
                  <a:lnTo>
                    <a:pt x="532" y="0"/>
                  </a:lnTo>
                  <a:lnTo>
                    <a:pt x="554" y="3"/>
                  </a:lnTo>
                  <a:lnTo>
                    <a:pt x="573" y="11"/>
                  </a:lnTo>
                  <a:lnTo>
                    <a:pt x="591" y="24"/>
                  </a:lnTo>
                  <a:lnTo>
                    <a:pt x="604" y="42"/>
                  </a:lnTo>
                  <a:lnTo>
                    <a:pt x="612" y="61"/>
                  </a:lnTo>
                  <a:lnTo>
                    <a:pt x="615" y="84"/>
                  </a:lnTo>
                  <a:lnTo>
                    <a:pt x="615" y="196"/>
                  </a:lnTo>
                  <a:lnTo>
                    <a:pt x="612" y="218"/>
                  </a:lnTo>
                  <a:lnTo>
                    <a:pt x="604" y="238"/>
                  </a:lnTo>
                  <a:lnTo>
                    <a:pt x="591" y="256"/>
                  </a:lnTo>
                  <a:lnTo>
                    <a:pt x="573" y="268"/>
                  </a:lnTo>
                  <a:lnTo>
                    <a:pt x="554" y="277"/>
                  </a:lnTo>
                  <a:lnTo>
                    <a:pt x="532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id="{2997B6D3-21AB-4E8C-8B66-36412B7F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129" y="5080225"/>
            <a:ext cx="3148169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2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ERE y </a:t>
            </a: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2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Compás</a:t>
            </a:r>
            <a:endParaRPr kumimoji="1"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597E80BF-A12A-45DB-9283-2A3B04B2D6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8042" y="614312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1CCF8BC0-DB22-4BC9-ACF7-9A852AD1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D7EFA8C-9C5F-4347-9842-1D15EA98E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AB74E69-6BBD-4168-B578-6CB0E7B37E8A}"/>
              </a:ext>
            </a:extLst>
          </p:cNvPr>
          <p:cNvSpPr/>
          <p:nvPr/>
        </p:nvSpPr>
        <p:spPr>
          <a:xfrm>
            <a:off x="2242016" y="6142319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515.3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8" name="Group 155">
            <a:extLst>
              <a:ext uri="{FF2B5EF4-FFF2-40B4-BE49-F238E27FC236}">
                <a16:creationId xmlns:a16="http://schemas.microsoft.com/office/drawing/2014/main" id="{29C78B66-EDFB-44DC-BB2B-7CAC82E915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2626" y="573893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A52F016D-397D-4FBA-9999-2FB8839CF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E9C9E5CB-AC90-40FF-BA91-103A2BE8E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849451C-6054-4B81-BA95-347F9F028953}"/>
              </a:ext>
            </a:extLst>
          </p:cNvPr>
          <p:cNvSpPr/>
          <p:nvPr/>
        </p:nvSpPr>
        <p:spPr>
          <a:xfrm>
            <a:off x="8026600" y="5738127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21.5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9BB5FA3D-929D-4A32-A36C-178A915592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24668" y="6126143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1B490991-7BF9-4716-946F-A716B87B6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17DF38E-D3E6-447B-93F2-510E81D0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6A9341C5-5236-4D0A-8A2B-482A52AA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5DE78ADC-3AB1-499C-B428-2934BA39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EF2B0F61-7147-45B4-8345-B9B42F44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D99F11E8-2B28-4ED2-AA63-70FD1843F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8937E430-479A-44EE-8080-2E22BEC6B541}"/>
              </a:ext>
            </a:extLst>
          </p:cNvPr>
          <p:cNvSpPr/>
          <p:nvPr/>
        </p:nvSpPr>
        <p:spPr>
          <a:xfrm>
            <a:off x="8042143" y="6058363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$4.0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6E3D7A47-34BC-452A-9C6A-7CD7C5F37DF3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2A5AB5E5-1C4F-46E6-A6DF-4CD6E501600F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94F67F7F-B7AF-4639-9F7E-400128BC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3211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" grpId="0"/>
      <p:bldP spid="22" grpId="0" autoUpdateAnimBg="0"/>
      <p:bldP spid="23" grpId="0"/>
      <p:bldP spid="24" grpId="0" autoUpdateAnimBg="0"/>
      <p:bldP spid="33" grpId="0" autoUpdateAnimBg="0"/>
    </p:bldLst>
  </p:timing>
</p:sld>
</file>

<file path=ppt/theme/theme1.xml><?xml version="1.0" encoding="utf-8"?>
<a:theme xmlns:a="http://schemas.openxmlformats.org/drawingml/2006/main" name="1_CCC_plantilla">
  <a:themeElements>
    <a:clrScheme name="CCC_colores">
      <a:dk1>
        <a:srgbClr val="000000"/>
      </a:dk1>
      <a:lt1>
        <a:srgbClr val="000000"/>
      </a:lt1>
      <a:dk2>
        <a:srgbClr val="FFFFFF"/>
      </a:dk2>
      <a:lt2>
        <a:srgbClr val="B8DD26"/>
      </a:lt2>
      <a:accent1>
        <a:srgbClr val="253D90"/>
      </a:accent1>
      <a:accent2>
        <a:srgbClr val="6427B3"/>
      </a:accent2>
      <a:accent3>
        <a:srgbClr val="3ED4B8"/>
      </a:accent3>
      <a:accent4>
        <a:srgbClr val="FF207B"/>
      </a:accent4>
      <a:accent5>
        <a:srgbClr val="5CBBFF"/>
      </a:accent5>
      <a:accent6>
        <a:srgbClr val="FFC624"/>
      </a:accent6>
      <a:hlink>
        <a:srgbClr val="FF7133"/>
      </a:hlink>
      <a:folHlink>
        <a:srgbClr val="6427B3"/>
      </a:folHlink>
    </a:clrScheme>
    <a:fontScheme name="CCC_fuentes">
      <a:majorFont>
        <a:latin typeface="AmpleSoft-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C_plantilla" id="{19BB7DB8-6E15-4E25-80B3-912BFD64D922}" vid="{EFD3AA4E-6561-4A51-94B9-4082CE841871}"/>
    </a:ext>
  </a:extLst>
</a:theme>
</file>

<file path=ppt/theme/theme2.xml><?xml version="1.0" encoding="utf-8"?>
<a:theme xmlns:a="http://schemas.openxmlformats.org/drawingml/2006/main" name="CCC_plantilla">
  <a:themeElements>
    <a:clrScheme name="CCC_colores">
      <a:dk1>
        <a:srgbClr val="000000"/>
      </a:dk1>
      <a:lt1>
        <a:srgbClr val="000000"/>
      </a:lt1>
      <a:dk2>
        <a:srgbClr val="FFFFFF"/>
      </a:dk2>
      <a:lt2>
        <a:srgbClr val="B8DD26"/>
      </a:lt2>
      <a:accent1>
        <a:srgbClr val="253D90"/>
      </a:accent1>
      <a:accent2>
        <a:srgbClr val="6427B3"/>
      </a:accent2>
      <a:accent3>
        <a:srgbClr val="3ED4B8"/>
      </a:accent3>
      <a:accent4>
        <a:srgbClr val="FF207B"/>
      </a:accent4>
      <a:accent5>
        <a:srgbClr val="5CBBFF"/>
      </a:accent5>
      <a:accent6>
        <a:srgbClr val="FFC624"/>
      </a:accent6>
      <a:hlink>
        <a:srgbClr val="FF7133"/>
      </a:hlink>
      <a:folHlink>
        <a:srgbClr val="6427B3"/>
      </a:folHlink>
    </a:clrScheme>
    <a:fontScheme name="CCC_fuentes">
      <a:majorFont>
        <a:latin typeface="AmpleSoft-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C_plantilla" id="{19BB7DB8-6E15-4E25-80B3-912BFD64D922}" vid="{EFD3AA4E-6561-4A51-94B9-4082CE84187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EBE994C88AF43AF277019F852ECDF" ma:contentTypeVersion="8" ma:contentTypeDescription="Crear nuevo documento." ma:contentTypeScope="" ma:versionID="87c6fb6c75d5f32e4ea5871c94718487">
  <xsd:schema xmlns:xsd="http://www.w3.org/2001/XMLSchema" xmlns:xs="http://www.w3.org/2001/XMLSchema" xmlns:p="http://schemas.microsoft.com/office/2006/metadata/properties" xmlns:ns2="75b2fe87-57d0-470b-ad05-ef834aa5e96d" xmlns:ns3="a355fa3d-409e-41d7-9d54-0624fd560892" targetNamespace="http://schemas.microsoft.com/office/2006/metadata/properties" ma:root="true" ma:fieldsID="5ff717cea5f78a1118d8e79e6df24e48" ns2:_="" ns3:_="">
    <xsd:import namespace="75b2fe87-57d0-470b-ad05-ef834aa5e96d"/>
    <xsd:import namespace="a355fa3d-409e-41d7-9d54-0624fd560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2fe87-57d0-470b-ad05-ef834aa5e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5fa3d-409e-41d7-9d54-0624fd560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048BE-0AD3-4F80-8D91-FCC0AF691F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63BFFB-D081-4366-868F-90CC0BD1A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b2fe87-57d0-470b-ad05-ef834aa5e96d"/>
    <ds:schemaRef ds:uri="a355fa3d-409e-41d7-9d54-0624fd560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9B6434-BCAF-43F0-8874-8754FD6BE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4751</Words>
  <Application>Microsoft Office PowerPoint</Application>
  <PresentationFormat>Panorámica</PresentationFormat>
  <Paragraphs>607</Paragraphs>
  <Slides>43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AmpleSoft Bold</vt:lpstr>
      <vt:lpstr>AmpleSoft Regular</vt:lpstr>
      <vt:lpstr>AmpleSoft-Bold</vt:lpstr>
      <vt:lpstr>AmpleSoft-Medium</vt:lpstr>
      <vt:lpstr>AmpleSoft-Regular</vt:lpstr>
      <vt:lpstr>Arial</vt:lpstr>
      <vt:lpstr>Calibri</vt:lpstr>
      <vt:lpstr>Calibri bold italic</vt:lpstr>
      <vt:lpstr>Wingdings</vt:lpstr>
      <vt:lpstr>1_CCC_plantilla</vt:lpstr>
      <vt:lpstr>CCC_plantilla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Echeverri Perez</dc:creator>
  <cp:lastModifiedBy>Luz Amparo Rodriguez Serna</cp:lastModifiedBy>
  <cp:revision>172</cp:revision>
  <dcterms:created xsi:type="dcterms:W3CDTF">2019-11-13T22:51:07Z</dcterms:created>
  <dcterms:modified xsi:type="dcterms:W3CDTF">2020-10-09T15:41:53Z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0x010100EAAEBE994C88AF43AF277019F852ECDF</vt:lpwstr>
  </property>
</Properties>
</file>