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BA6CA"/>
    <a:srgbClr val="1B2F81"/>
    <a:srgbClr val="1E60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D4E8ECB-4D9C-4647-85DA-4BA6092566CF}" v="3" dt="2023-08-18T20:21:33.79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9851" autoAdjust="0"/>
  </p:normalViewPr>
  <p:slideViewPr>
    <p:cSldViewPr snapToGrid="0" snapToObjects="1">
      <p:cViewPr varScale="1">
        <p:scale>
          <a:sx n="67" d="100"/>
          <a:sy n="67" d="100"/>
        </p:scale>
        <p:origin x="1260" y="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ia Teresa Suaza Murillo" userId="74ce505b-2bbf-4e2f-ac9a-8c03da1aee11" providerId="ADAL" clId="{CD4E8ECB-4D9C-4647-85DA-4BA6092566CF}"/>
    <pc:docChg chg="undo custSel addSld modSld">
      <pc:chgData name="Maria Teresa Suaza Murillo" userId="74ce505b-2bbf-4e2f-ac9a-8c03da1aee11" providerId="ADAL" clId="{CD4E8ECB-4D9C-4647-85DA-4BA6092566CF}" dt="2023-08-18T20:24:24.253" v="168" actId="6549"/>
      <pc:docMkLst>
        <pc:docMk/>
      </pc:docMkLst>
      <pc:sldChg chg="addSp delSp modSp add mod">
        <pc:chgData name="Maria Teresa Suaza Murillo" userId="74ce505b-2bbf-4e2f-ac9a-8c03da1aee11" providerId="ADAL" clId="{CD4E8ECB-4D9C-4647-85DA-4BA6092566CF}" dt="2023-08-18T20:24:24.253" v="168" actId="6549"/>
        <pc:sldMkLst>
          <pc:docMk/>
          <pc:sldMk cId="807185895" sldId="257"/>
        </pc:sldMkLst>
        <pc:graphicFrameChg chg="add del mod">
          <ac:chgData name="Maria Teresa Suaza Murillo" userId="74ce505b-2bbf-4e2f-ac9a-8c03da1aee11" providerId="ADAL" clId="{CD4E8ECB-4D9C-4647-85DA-4BA6092566CF}" dt="2023-08-18T20:20:55.722" v="3" actId="478"/>
          <ac:graphicFrameMkLst>
            <pc:docMk/>
            <pc:sldMk cId="807185895" sldId="257"/>
            <ac:graphicFrameMk id="2" creationId="{AF5FB15E-4799-6918-2232-B5DFB0E9AC33}"/>
          </ac:graphicFrameMkLst>
        </pc:graphicFrameChg>
        <pc:graphicFrameChg chg="add mod modGraphic">
          <ac:chgData name="Maria Teresa Suaza Murillo" userId="74ce505b-2bbf-4e2f-ac9a-8c03da1aee11" providerId="ADAL" clId="{CD4E8ECB-4D9C-4647-85DA-4BA6092566CF}" dt="2023-08-18T20:24:24.253" v="168" actId="6549"/>
          <ac:graphicFrameMkLst>
            <pc:docMk/>
            <pc:sldMk cId="807185895" sldId="257"/>
            <ac:graphicFrameMk id="3" creationId="{C8C8B207-AFC9-D5C3-8640-090000A40ED1}"/>
          </ac:graphicFrameMkLst>
        </pc:graphicFrameChg>
        <pc:graphicFrameChg chg="del">
          <ac:chgData name="Maria Teresa Suaza Murillo" userId="74ce505b-2bbf-4e2f-ac9a-8c03da1aee11" providerId="ADAL" clId="{CD4E8ECB-4D9C-4647-85DA-4BA6092566CF}" dt="2023-08-18T20:19:38.340" v="1" actId="478"/>
          <ac:graphicFrameMkLst>
            <pc:docMk/>
            <pc:sldMk cId="807185895" sldId="257"/>
            <ac:graphicFrameMk id="6" creationId="{D534FD16-56C5-66C4-69DD-F6AD2B5835C8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35057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a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1648" y="550332"/>
            <a:ext cx="3403496" cy="1568278"/>
          </a:xfrm>
          <a:prstGeom prst="rect">
            <a:avLst/>
          </a:prstGeom>
        </p:spPr>
      </p:pic>
      <p:pic>
        <p:nvPicPr>
          <p:cNvPr id="3" name="Imagen 2" descr="Captura de Pantalla 2019-04-09 a la(s) 10.07.58 a. m..pn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0799" y="-11803"/>
            <a:ext cx="2390806" cy="21075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30802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a 5">
            <a:extLst>
              <a:ext uri="{FF2B5EF4-FFF2-40B4-BE49-F238E27FC236}">
                <a16:creationId xmlns:a16="http://schemas.microsoft.com/office/drawing/2014/main" id="{D534FD16-56C5-66C4-69DD-F6AD2B5835C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061075"/>
              </p:ext>
            </p:extLst>
          </p:nvPr>
        </p:nvGraphicFramePr>
        <p:xfrm>
          <a:off x="1392702" y="2222696"/>
          <a:ext cx="6555544" cy="3857887"/>
        </p:xfrm>
        <a:graphic>
          <a:graphicData uri="http://schemas.openxmlformats.org/drawingml/2006/table">
            <a:tbl>
              <a:tblPr/>
              <a:tblGrid>
                <a:gridCol w="3541047">
                  <a:extLst>
                    <a:ext uri="{9D8B030D-6E8A-4147-A177-3AD203B41FA5}">
                      <a16:colId xmlns:a16="http://schemas.microsoft.com/office/drawing/2014/main" val="2981122603"/>
                    </a:ext>
                  </a:extLst>
                </a:gridCol>
                <a:gridCol w="3014497">
                  <a:extLst>
                    <a:ext uri="{9D8B030D-6E8A-4147-A177-3AD203B41FA5}">
                      <a16:colId xmlns:a16="http://schemas.microsoft.com/office/drawing/2014/main" val="3302673259"/>
                    </a:ext>
                  </a:extLst>
                </a:gridCol>
              </a:tblGrid>
              <a:tr h="154744">
                <a:tc gridSpan="2">
                  <a:txBody>
                    <a:bodyPr/>
                    <a:lstStyle/>
                    <a:p>
                      <a:pPr algn="ctr" fontAlgn="ctr"/>
                      <a:endParaRPr lang="es-CO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8058972"/>
                  </a:ext>
                </a:extLst>
              </a:tr>
              <a:tr h="388355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CO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Presupuesto 2023 con cargo a recursos de origen público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567362"/>
                  </a:ext>
                </a:extLst>
              </a:tr>
              <a:tr h="326218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(valores en pesos)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6786760"/>
                  </a:ext>
                </a:extLst>
              </a:tr>
              <a:tr h="310685">
                <a:tc gridSpan="2">
                  <a:txBody>
                    <a:bodyPr/>
                    <a:lstStyle/>
                    <a:p>
                      <a:pPr algn="l" fontAlgn="b"/>
                      <a:endParaRPr lang="es-CO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3373068"/>
                  </a:ext>
                </a:extLst>
              </a:tr>
              <a:tr h="326218">
                <a:tc>
                  <a:txBody>
                    <a:bodyPr/>
                    <a:lstStyle/>
                    <a:p>
                      <a:pPr algn="l" fontAlgn="ctr"/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O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81443827"/>
                  </a:ext>
                </a:extLst>
              </a:tr>
              <a:tr h="326218">
                <a:tc>
                  <a:txBody>
                    <a:bodyPr/>
                    <a:lstStyle/>
                    <a:p>
                      <a:pPr algn="l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Ingresos Públicos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$ 64.979.732.865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62548386"/>
                  </a:ext>
                </a:extLst>
              </a:tr>
              <a:tr h="326218">
                <a:tc>
                  <a:txBody>
                    <a:bodyPr/>
                    <a:lstStyle/>
                    <a:p>
                      <a:pPr algn="l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 Egresos Públicos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$ 63.015.095.324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88602576"/>
                  </a:ext>
                </a:extLst>
              </a:tr>
              <a:tr h="326218">
                <a:tc>
                  <a:txBody>
                    <a:bodyPr/>
                    <a:lstStyle/>
                    <a:p>
                      <a:pPr algn="l" fontAlgn="ctr"/>
                      <a:r>
                        <a:rPr lang="es-CO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Superávit o Déficit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$ 1.964.637.541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11285623"/>
                  </a:ext>
                </a:extLst>
              </a:tr>
              <a:tr h="326218">
                <a:tc>
                  <a:txBody>
                    <a:bodyPr/>
                    <a:lstStyle/>
                    <a:p>
                      <a:pPr algn="l" fontAlgn="b"/>
                      <a:endParaRPr lang="es-CO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22741858"/>
                  </a:ext>
                </a:extLst>
              </a:tr>
              <a:tr h="326218">
                <a:tc>
                  <a:txBody>
                    <a:bodyPr/>
                    <a:lstStyle/>
                    <a:p>
                      <a:pPr algn="l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 Utilidades acumuladas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$ 3.255.950.160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61267813"/>
                  </a:ext>
                </a:extLst>
              </a:tr>
              <a:tr h="326218">
                <a:tc>
                  <a:txBody>
                    <a:bodyPr/>
                    <a:lstStyle/>
                    <a:p>
                      <a:pPr algn="l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 Abono leasing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$ 1.082.805.256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86006091"/>
                  </a:ext>
                </a:extLst>
              </a:tr>
              <a:tr h="326218">
                <a:tc>
                  <a:txBody>
                    <a:bodyPr/>
                    <a:lstStyle/>
                    <a:p>
                      <a:pPr algn="l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 Inversión en activos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$ 597.945.000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780543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8115247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427</TotalTime>
  <Words>45</Words>
  <Application>Microsoft Office PowerPoint</Application>
  <PresentationFormat>Presentación en pantalla (4:3)</PresentationFormat>
  <Paragraphs>15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Presentación de PowerPoint</vt:lpstr>
    </vt:vector>
  </TitlesOfParts>
  <Company>Cámara de Comercio de Cali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Comunicaciones .</dc:creator>
  <cp:lastModifiedBy>Luz Adriana Cabrera Camacho</cp:lastModifiedBy>
  <cp:revision>36</cp:revision>
  <dcterms:created xsi:type="dcterms:W3CDTF">2015-03-04T20:32:21Z</dcterms:created>
  <dcterms:modified xsi:type="dcterms:W3CDTF">2023-08-18T20:38:38Z</dcterms:modified>
</cp:coreProperties>
</file>