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316" r:id="rId2"/>
    <p:sldId id="321" r:id="rId3"/>
    <p:sldId id="2147474262" r:id="rId4"/>
    <p:sldId id="2147474263" r:id="rId5"/>
    <p:sldId id="2147474265" r:id="rId6"/>
    <p:sldId id="2147474264" r:id="rId7"/>
    <p:sldId id="2147474279" r:id="rId8"/>
    <p:sldId id="2147474280" r:id="rId9"/>
    <p:sldId id="2147474281" r:id="rId10"/>
    <p:sldId id="2147474282" r:id="rId11"/>
    <p:sldId id="2147474283" r:id="rId12"/>
    <p:sldId id="2147474284" r:id="rId13"/>
    <p:sldId id="2147474285" r:id="rId14"/>
    <p:sldId id="2147474286" r:id="rId15"/>
    <p:sldId id="2147474287" r:id="rId16"/>
    <p:sldId id="2147474288" r:id="rId17"/>
    <p:sldId id="2147474289" r:id="rId1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26B5"/>
    <a:srgbClr val="111770"/>
    <a:srgbClr val="FDFCFE"/>
    <a:srgbClr val="65D7B7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17EB6C-2423-4EA0-B350-DC79440B82A3}" v="4" dt="2026-07-22T13:25:29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54"/>
  </p:normalViewPr>
  <p:slideViewPr>
    <p:cSldViewPr snapToGrid="0">
      <p:cViewPr varScale="1">
        <p:scale>
          <a:sx n="105" d="100"/>
          <a:sy n="105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8D3AE-EEBC-C340-8625-9BF74A3B750E}" type="datetimeFigureOut">
              <a:rPr lang="es-CO" smtClean="0"/>
              <a:t>23/07/2026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EED10-C6BD-574F-964A-15FA67694B9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0676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06469-A5CE-E1F9-B221-8583AB88A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960B0E3-603E-17B0-F960-B3E8F61332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42ECEB2-DA0D-6254-7FC9-6DBB8D6B86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489E025-2BD9-D60C-2263-262CB54192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AEED10-C6BD-574F-964A-15FA67694B9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19272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gradFill flip="none" rotWithShape="1">
          <a:gsLst>
            <a:gs pos="100000">
              <a:schemeClr val="accent1">
                <a:alpha val="20045"/>
              </a:schemeClr>
            </a:gs>
            <a:gs pos="22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3047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a de título">
    <p:bg>
      <p:bgPr>
        <a:gradFill>
          <a:gsLst>
            <a:gs pos="0">
              <a:schemeClr val="tx1"/>
            </a:gs>
            <a:gs pos="100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black logo&#10;&#10;AI-generated content may be incorrect.">
            <a:extLst>
              <a:ext uri="{FF2B5EF4-FFF2-40B4-BE49-F238E27FC236}">
                <a16:creationId xmlns:a16="http://schemas.microsoft.com/office/drawing/2014/main" id="{22316A58-7DC2-52C0-6526-7CFB4552E8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629"/>
            <a:ext cx="12192000" cy="68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2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positiva de título">
    <p:bg>
      <p:bgPr>
        <a:gradFill>
          <a:gsLst>
            <a:gs pos="99000">
              <a:schemeClr val="tx1"/>
            </a:gs>
            <a:gs pos="7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2">
            <a:extLst>
              <a:ext uri="{FF2B5EF4-FFF2-40B4-BE49-F238E27FC236}">
                <a16:creationId xmlns:a16="http://schemas.microsoft.com/office/drawing/2014/main" id="{136B533C-6590-0C82-A362-9E1E356982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259" y="452109"/>
            <a:ext cx="1692275" cy="46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72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Diapositiva de título">
    <p:bg>
      <p:bgPr>
        <a:gradFill>
          <a:gsLst>
            <a:gs pos="99000">
              <a:schemeClr val="tx1"/>
            </a:gs>
            <a:gs pos="14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47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Diapositiva de título">
    <p:bg>
      <p:bgPr>
        <a:gradFill flip="none" rotWithShape="1">
          <a:gsLst>
            <a:gs pos="100000">
              <a:schemeClr val="tx2">
                <a:alpha val="15000"/>
              </a:schemeClr>
            </a:gs>
            <a:gs pos="31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E8BA53-05F8-8809-C2AF-E313FFFA9B2B}"/>
              </a:ext>
            </a:extLst>
          </p:cNvPr>
          <p:cNvSpPr/>
          <p:nvPr userDrawn="1"/>
        </p:nvSpPr>
        <p:spPr>
          <a:xfrm>
            <a:off x="8112125" y="0"/>
            <a:ext cx="4079875" cy="6858000"/>
          </a:xfrm>
          <a:prstGeom prst="rect">
            <a:avLst/>
          </a:prstGeom>
          <a:gradFill flip="none" rotWithShape="1">
            <a:gsLst>
              <a:gs pos="0">
                <a:srgbClr val="1B297D"/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4244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Diapositiva de título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143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41"/>
            <a:ext cx="12191998" cy="685751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F6A9C83-0B56-AB16-7E4C-C88BC4FEF663}"/>
              </a:ext>
            </a:extLst>
          </p:cNvPr>
          <p:cNvSpPr txBox="1"/>
          <p:nvPr userDrawn="1"/>
        </p:nvSpPr>
        <p:spPr>
          <a:xfrm>
            <a:off x="411758" y="240666"/>
            <a:ext cx="3789592" cy="782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4487" b="1">
                <a:solidFill>
                  <a:srgbClr val="12186B"/>
                </a:solidFill>
                <a:latin typeface="Savior Sans Expanded" pitchFamily="2" charset="77"/>
              </a:rPr>
              <a:t>Skill </a:t>
            </a:r>
            <a:r>
              <a:rPr lang="es-ES" sz="4487" b="1" err="1">
                <a:solidFill>
                  <a:srgbClr val="12186B"/>
                </a:solidFill>
                <a:latin typeface="Savior Sans Expanded" pitchFamily="2" charset="77"/>
              </a:rPr>
              <a:t>Report</a:t>
            </a:r>
            <a:endParaRPr lang="es-ES" sz="4487" b="1">
              <a:solidFill>
                <a:srgbClr val="12186B"/>
              </a:solidFill>
              <a:latin typeface="Savior Sans Expanded" pitchFamily="2" charset="77"/>
            </a:endParaRPr>
          </a:p>
        </p:txBody>
      </p:sp>
      <p:pic>
        <p:nvPicPr>
          <p:cNvPr id="7" name="Gráfico 8">
            <a:extLst>
              <a:ext uri="{FF2B5EF4-FFF2-40B4-BE49-F238E27FC236}">
                <a16:creationId xmlns:a16="http://schemas.microsoft.com/office/drawing/2014/main" id="{28820A9B-7EC4-7A36-1911-BD5E292C52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9090" y="286873"/>
            <a:ext cx="1880647" cy="50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9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Diapositiva de título">
    <p:bg>
      <p:bgPr>
        <a:gradFill flip="none" rotWithShape="1">
          <a:gsLst>
            <a:gs pos="100000">
              <a:schemeClr val="accent1">
                <a:alpha val="20045"/>
              </a:schemeClr>
            </a:gs>
            <a:gs pos="22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A30BD0AE-6C00-5DA5-B66B-E45A1A6D47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259" y="452108"/>
            <a:ext cx="1692274" cy="46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118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Diapositiva de título">
    <p:bg>
      <p:bgPr>
        <a:gradFill flip="none" rotWithShape="1">
          <a:gsLst>
            <a:gs pos="100000">
              <a:schemeClr val="accent1">
                <a:alpha val="15000"/>
              </a:schemeClr>
            </a:gs>
            <a:gs pos="22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2">
            <a:extLst>
              <a:ext uri="{FF2B5EF4-FFF2-40B4-BE49-F238E27FC236}">
                <a16:creationId xmlns:a16="http://schemas.microsoft.com/office/drawing/2014/main" id="{2DA87862-503D-9DDD-C1D5-742CC8C113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259" y="452108"/>
            <a:ext cx="1692271" cy="46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91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Diapositiva de título">
    <p:bg>
      <p:bgPr>
        <a:gradFill flip="none" rotWithShape="1">
          <a:gsLst>
            <a:gs pos="100000">
              <a:schemeClr val="accent1">
                <a:alpha val="15000"/>
              </a:schemeClr>
            </a:gs>
            <a:gs pos="22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2">
            <a:extLst>
              <a:ext uri="{FF2B5EF4-FFF2-40B4-BE49-F238E27FC236}">
                <a16:creationId xmlns:a16="http://schemas.microsoft.com/office/drawing/2014/main" id="{2DA87862-503D-9DDD-C1D5-742CC8C113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259" y="452108"/>
            <a:ext cx="1692271" cy="46152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602DEBB-FBB0-B0D5-6AA1-DEC32F2C025B}"/>
              </a:ext>
            </a:extLst>
          </p:cNvPr>
          <p:cNvGrpSpPr/>
          <p:nvPr userDrawn="1"/>
        </p:nvGrpSpPr>
        <p:grpSpPr>
          <a:xfrm>
            <a:off x="3907972" y="1874288"/>
            <a:ext cx="8284030" cy="4983713"/>
            <a:chOff x="259786" y="-173318"/>
            <a:chExt cx="7775978" cy="4678066"/>
          </a:xfrm>
          <a:solidFill>
            <a:schemeClr val="accent1">
              <a:alpha val="19063"/>
            </a:schemeClr>
          </a:solidFill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6D98D14F-BEB3-144A-61A2-C6934983FD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45244"/>
            <a:stretch>
              <a:fillRect/>
            </a:stretch>
          </p:blipFill>
          <p:spPr>
            <a:xfrm>
              <a:off x="4177554" y="-173318"/>
              <a:ext cx="3858210" cy="4501776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A5ABC25B-3EDD-7957-7439-8CD4A099E3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-1212" t="-2" r="1" b="57245"/>
            <a:stretch>
              <a:fillRect/>
            </a:stretch>
          </p:blipFill>
          <p:spPr>
            <a:xfrm>
              <a:off x="259786" y="2747290"/>
              <a:ext cx="4556405" cy="17574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5739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Diapositiva de título">
    <p:bg>
      <p:bgPr>
        <a:gradFill flip="none" rotWithShape="1">
          <a:gsLst>
            <a:gs pos="100000">
              <a:schemeClr val="accent1">
                <a:alpha val="15000"/>
              </a:schemeClr>
            </a:gs>
            <a:gs pos="22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CCF48D-49E3-2777-1346-4F25F7E0B554}"/>
              </a:ext>
            </a:extLst>
          </p:cNvPr>
          <p:cNvSpPr/>
          <p:nvPr userDrawn="1"/>
        </p:nvSpPr>
        <p:spPr>
          <a:xfrm>
            <a:off x="0" y="0"/>
            <a:ext cx="6913984" cy="6858000"/>
          </a:xfrm>
          <a:prstGeom prst="rect">
            <a:avLst/>
          </a:prstGeom>
          <a:gradFill flip="none" rotWithShape="1">
            <a:gsLst>
              <a:gs pos="100000">
                <a:srgbClr val="1B297D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3381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bg>
      <p:bgPr>
        <a:gradFill>
          <a:gsLst>
            <a:gs pos="99000">
              <a:schemeClr val="tx1"/>
            </a:gs>
            <a:gs pos="14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5365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">
    <p:bg>
      <p:bgPr>
        <a:gradFill>
          <a:gsLst>
            <a:gs pos="99000">
              <a:schemeClr val="tx1"/>
            </a:gs>
            <a:gs pos="7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black rectangle&#10;&#10;AI-generated content may be incorrect.">
            <a:extLst>
              <a:ext uri="{FF2B5EF4-FFF2-40B4-BE49-F238E27FC236}">
                <a16:creationId xmlns:a16="http://schemas.microsoft.com/office/drawing/2014/main" id="{28CE70F1-CF11-F627-4314-64660ECF72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629"/>
            <a:ext cx="12192000" cy="68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69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a de título">
    <p:bg>
      <p:bgPr>
        <a:gradFill>
          <a:gsLst>
            <a:gs pos="99000">
              <a:schemeClr val="tx1"/>
            </a:gs>
            <a:gs pos="7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blue square&#10;&#10;AI-generated content may be incorrect.">
            <a:extLst>
              <a:ext uri="{FF2B5EF4-FFF2-40B4-BE49-F238E27FC236}">
                <a16:creationId xmlns:a16="http://schemas.microsoft.com/office/drawing/2014/main" id="{762228F2-2F87-016C-E5F6-2CDF4E2D79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629"/>
            <a:ext cx="12192000" cy="68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38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">
    <p:bg>
      <p:bgPr>
        <a:gradFill>
          <a:gsLst>
            <a:gs pos="95000">
              <a:schemeClr val="tx1"/>
            </a:gs>
            <a:gs pos="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2">
            <a:extLst>
              <a:ext uri="{FF2B5EF4-FFF2-40B4-BE49-F238E27FC236}">
                <a16:creationId xmlns:a16="http://schemas.microsoft.com/office/drawing/2014/main" id="{B5B3857F-C3CD-1E4E-D953-36A27488BE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6259" y="452109"/>
            <a:ext cx="1692275" cy="46152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65236D5-4CFA-916F-51E6-AE09FDBDD044}"/>
              </a:ext>
            </a:extLst>
          </p:cNvPr>
          <p:cNvGrpSpPr/>
          <p:nvPr userDrawn="1"/>
        </p:nvGrpSpPr>
        <p:grpSpPr>
          <a:xfrm>
            <a:off x="3907972" y="1874288"/>
            <a:ext cx="8284030" cy="4983713"/>
            <a:chOff x="259786" y="-173318"/>
            <a:chExt cx="7775978" cy="4678066"/>
          </a:xfrm>
          <a:solidFill>
            <a:schemeClr val="accent1">
              <a:alpha val="6715"/>
            </a:schemeClr>
          </a:solidFill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55534782-1F94-8DB5-10CF-BA8E3A33CA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45244"/>
            <a:stretch>
              <a:fillRect/>
            </a:stretch>
          </p:blipFill>
          <p:spPr>
            <a:xfrm>
              <a:off x="4177554" y="-173318"/>
              <a:ext cx="3858210" cy="4501776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C296F183-977C-1A7F-5F7B-866BAC8276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-1212" t="-2" r="1" b="57245"/>
            <a:stretch>
              <a:fillRect/>
            </a:stretch>
          </p:blipFill>
          <p:spPr>
            <a:xfrm>
              <a:off x="259786" y="2747290"/>
              <a:ext cx="4556405" cy="17574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25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1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1" r:id="rId2"/>
    <p:sldLayoutId id="2147483682" r:id="rId3"/>
    <p:sldLayoutId id="2147483702" r:id="rId4"/>
    <p:sldLayoutId id="2147483700" r:id="rId5"/>
    <p:sldLayoutId id="2147483656" r:id="rId6"/>
    <p:sldLayoutId id="2147483696" r:id="rId7"/>
    <p:sldLayoutId id="2147483697" r:id="rId8"/>
    <p:sldLayoutId id="2147483698" r:id="rId9"/>
    <p:sldLayoutId id="2147483701" r:id="rId10"/>
    <p:sldLayoutId id="2147483699" r:id="rId11"/>
    <p:sldLayoutId id="2147483695" r:id="rId12"/>
    <p:sldLayoutId id="2147483678" r:id="rId13"/>
    <p:sldLayoutId id="2147483675" r:id="rId14"/>
    <p:sldLayoutId id="214748370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300" userDrawn="1">
          <p15:clr>
            <a:srgbClr val="F26B43"/>
          </p15:clr>
        </p15:guide>
        <p15:guide id="4" orient="horz" pos="4020" userDrawn="1">
          <p15:clr>
            <a:srgbClr val="F26B43"/>
          </p15:clr>
        </p15:guide>
        <p15:guide id="7" pos="302" userDrawn="1">
          <p15:clr>
            <a:srgbClr val="F26B43"/>
          </p15:clr>
        </p15:guide>
        <p15:guide id="29" pos="7378" userDrawn="1">
          <p15:clr>
            <a:srgbClr val="F26B43"/>
          </p15:clr>
        </p15:guide>
        <p15:guide id="31" pos="1345" userDrawn="1">
          <p15:clr>
            <a:srgbClr val="F26B43"/>
          </p15:clr>
        </p15:guide>
        <p15:guide id="32" pos="1481" userDrawn="1">
          <p15:clr>
            <a:srgbClr val="F26B43"/>
          </p15:clr>
        </p15:guide>
        <p15:guide id="33" pos="1958" userDrawn="1">
          <p15:clr>
            <a:srgbClr val="F26B43"/>
          </p15:clr>
        </p15:guide>
        <p15:guide id="34" pos="2094" userDrawn="1">
          <p15:clr>
            <a:srgbClr val="F26B43"/>
          </p15:clr>
        </p15:guide>
        <p15:guide id="35" pos="2570" userDrawn="1">
          <p15:clr>
            <a:srgbClr val="F26B43"/>
          </p15:clr>
        </p15:guide>
        <p15:guide id="36" pos="2706" userDrawn="1">
          <p15:clr>
            <a:srgbClr val="F26B43"/>
          </p15:clr>
        </p15:guide>
        <p15:guide id="37" pos="3160" userDrawn="1">
          <p15:clr>
            <a:srgbClr val="F26B43"/>
          </p15:clr>
        </p15:guide>
        <p15:guide id="38" pos="3296" userDrawn="1">
          <p15:clr>
            <a:srgbClr val="F26B43"/>
          </p15:clr>
        </p15:guide>
        <p15:guide id="39" pos="3772" userDrawn="1">
          <p15:clr>
            <a:srgbClr val="F26B43"/>
          </p15:clr>
        </p15:guide>
        <p15:guide id="40" pos="3908" userDrawn="1">
          <p15:clr>
            <a:srgbClr val="F26B43"/>
          </p15:clr>
        </p15:guide>
        <p15:guide id="41" pos="4362" userDrawn="1">
          <p15:clr>
            <a:srgbClr val="F26B43"/>
          </p15:clr>
        </p15:guide>
        <p15:guide id="42" pos="4498" userDrawn="1">
          <p15:clr>
            <a:srgbClr val="F26B43"/>
          </p15:clr>
        </p15:guide>
        <p15:guide id="43" pos="4974" userDrawn="1">
          <p15:clr>
            <a:srgbClr val="F26B43"/>
          </p15:clr>
        </p15:guide>
        <p15:guide id="44" pos="5110" userDrawn="1">
          <p15:clr>
            <a:srgbClr val="F26B43"/>
          </p15:clr>
        </p15:guide>
        <p15:guide id="45" pos="5586" userDrawn="1">
          <p15:clr>
            <a:srgbClr val="F26B43"/>
          </p15:clr>
        </p15:guide>
        <p15:guide id="46" pos="5722" userDrawn="1">
          <p15:clr>
            <a:srgbClr val="F26B43"/>
          </p15:clr>
        </p15:guide>
        <p15:guide id="47" pos="6176" userDrawn="1">
          <p15:clr>
            <a:srgbClr val="F26B43"/>
          </p15:clr>
        </p15:guide>
        <p15:guide id="48" pos="6312" userDrawn="1">
          <p15:clr>
            <a:srgbClr val="F26B43"/>
          </p15:clr>
        </p15:guide>
        <p15:guide id="49" pos="6788" userDrawn="1">
          <p15:clr>
            <a:srgbClr val="F26B43"/>
          </p15:clr>
        </p15:guide>
        <p15:guide id="50" pos="6924" userDrawn="1">
          <p15:clr>
            <a:srgbClr val="F26B43"/>
          </p15:clr>
        </p15:guide>
        <p15:guide id="51" pos="892" userDrawn="1">
          <p15:clr>
            <a:srgbClr val="F26B43"/>
          </p15:clr>
        </p15:guide>
        <p15:guide id="52" pos="756" userDrawn="1">
          <p15:clr>
            <a:srgbClr val="F26B43"/>
          </p15:clr>
        </p15:guide>
        <p15:guide id="53" orient="horz" pos="36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lsalcedo@ccc.org.co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ecollazos@ccc.org.co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tamayo@ccc.org.co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lcabrera@ccc.org.co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presidencia@ccc.org.co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damolina@ccc.org.co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lsalcedo@ccc.org.co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meperez@ccc.org.co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5BD96-3B70-64D9-81C1-78F70BF5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B8F445D8-D29A-8B81-5B3C-2D6B21913D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425" y="476250"/>
            <a:ext cx="1871663" cy="80874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A15893D-EA89-8A4E-9238-D64F9A28519F}"/>
              </a:ext>
            </a:extLst>
          </p:cNvPr>
          <p:cNvSpPr txBox="1"/>
          <p:nvPr/>
        </p:nvSpPr>
        <p:spPr>
          <a:xfrm>
            <a:off x="893021" y="2895535"/>
            <a:ext cx="9412514" cy="2574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CO" sz="6600" b="1" noProof="0" dirty="0">
                <a:solidFill>
                  <a:schemeClr val="bg1"/>
                </a:solidFill>
                <a:latin typeface="Savior Sans Expanded" pitchFamily="2" charset="77"/>
                <a:cs typeface="Libertad Bold" pitchFamily="2" charset="77"/>
              </a:rPr>
              <a:t>Estrategia &amp; Estructura Organizacional CCC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85EA49E-73F8-65D7-706B-60EE94545A68}"/>
              </a:ext>
            </a:extLst>
          </p:cNvPr>
          <p:cNvSpPr txBox="1"/>
          <p:nvPr/>
        </p:nvSpPr>
        <p:spPr>
          <a:xfrm>
            <a:off x="479425" y="5470214"/>
            <a:ext cx="3243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s-CO" sz="2000" noProof="0" dirty="0">
                <a:solidFill>
                  <a:schemeClr val="bg1"/>
                </a:solidFill>
                <a:latin typeface="Libertad" pitchFamily="2" charset="77"/>
                <a:cs typeface="Libertad" pitchFamily="2" charset="77"/>
              </a:rPr>
              <a:t>Julio 2026</a:t>
            </a:r>
          </a:p>
        </p:txBody>
      </p:sp>
    </p:spTree>
    <p:extLst>
      <p:ext uri="{BB962C8B-B14F-4D97-AF65-F5344CB8AC3E}">
        <p14:creationId xmlns:p14="http://schemas.microsoft.com/office/powerpoint/2010/main" val="1601751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A0FF2-6B79-1138-9BCA-227B14AF2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BC0569D1-8B85-27A5-BB28-4A8384D8C1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9425" y="535053"/>
            <a:ext cx="2628900" cy="716973"/>
          </a:xfrm>
          <a:prstGeom prst="rect">
            <a:avLst/>
          </a:prstGeom>
        </p:spPr>
      </p:pic>
      <p:pic>
        <p:nvPicPr>
          <p:cNvPr id="5" name="Picture 4" descr="A blue and white triangle on a black background&#10;&#10;AI-generated content may be incorrect.">
            <a:extLst>
              <a:ext uri="{FF2B5EF4-FFF2-40B4-BE49-F238E27FC236}">
                <a16:creationId xmlns:a16="http://schemas.microsoft.com/office/drawing/2014/main" id="{DDFE83EB-E83D-84F2-4733-D2A502B3CD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r="5847"/>
          <a:stretch>
            <a:fillRect/>
          </a:stretch>
        </p:blipFill>
        <p:spPr>
          <a:xfrm>
            <a:off x="706774" y="3629"/>
            <a:ext cx="11485226" cy="685437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C9C1E1B-2E4E-DFF1-F680-B7330F80AC69}"/>
              </a:ext>
            </a:extLst>
          </p:cNvPr>
          <p:cNvSpPr txBox="1"/>
          <p:nvPr/>
        </p:nvSpPr>
        <p:spPr>
          <a:xfrm>
            <a:off x="1265682" y="2635257"/>
            <a:ext cx="7126855" cy="793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es-CO" sz="5400" b="1" dirty="0">
                <a:latin typeface="Savior Sans Expanded" pitchFamily="2" charset="77"/>
                <a:cs typeface="Libertad Bold" pitchFamily="2" charset="77"/>
              </a:rPr>
              <a:t>Gestión Integral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60690D-224F-A781-253F-896E930849A5}"/>
              </a:ext>
            </a:extLst>
          </p:cNvPr>
          <p:cNvSpPr txBox="1"/>
          <p:nvPr/>
        </p:nvSpPr>
        <p:spPr>
          <a:xfrm>
            <a:off x="548709" y="3704409"/>
            <a:ext cx="55472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1600">
                <a:solidFill>
                  <a:schemeClr val="tx2"/>
                </a:solidFill>
                <a:latin typeface="Libertad" pitchFamily="2" charset="77"/>
                <a:cs typeface="Libertad" pitchFamily="2" charset="77"/>
              </a:defRPr>
            </a:lvl1pPr>
          </a:lstStyle>
          <a:p>
            <a:r>
              <a:rPr lang="es-MX" dirty="0"/>
              <a:t>Dirigir la gestión integral de la organización mediante la articulación estratégica de procesos, capacidades y servicios internos, garantizando la coherencia entre la planeación, la ejecución y el logro de los objetivos corporativos. Consolidar modelos operativos eficientes, gestionando riesgos, habilitando soluciones tecnológicas y movilizando equipos multidisciplinarios para asegurar estándares de calidad, escalabilidad y sostenibilidad en el crecimiento institucional. </a:t>
            </a:r>
            <a:endParaRPr lang="es-ES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1B821A85-C233-AE6A-0C14-5F23BFC845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709" y="2635257"/>
            <a:ext cx="716973" cy="71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25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5D12C-C1B6-A3F7-6B99-A56DC5F3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BD6242E-6E32-C197-5011-A6FCEAAB7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95" y="344020"/>
            <a:ext cx="3519428" cy="698395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23" name="4 CuadroTexto">
            <a:extLst>
              <a:ext uri="{FF2B5EF4-FFF2-40B4-BE49-F238E27FC236}">
                <a16:creationId xmlns:a16="http://schemas.microsoft.com/office/drawing/2014/main" id="{16FD4C51-1874-D131-A8FC-30D386106CE9}"/>
              </a:ext>
            </a:extLst>
          </p:cNvPr>
          <p:cNvSpPr txBox="1"/>
          <p:nvPr/>
        </p:nvSpPr>
        <p:spPr>
          <a:xfrm>
            <a:off x="-532817" y="561308"/>
            <a:ext cx="9312343" cy="696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 defTabSz="914400">
              <a:lnSpc>
                <a:spcPct val="90000"/>
              </a:lnSpc>
              <a:defRPr sz="1400" b="1">
                <a:solidFill>
                  <a:prstClr val="black"/>
                </a:solidFill>
                <a:latin typeface="Kohinoor Devanagari Bold"/>
                <a:cs typeface="Verdana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pPr defTabSz="914358">
              <a:defRPr/>
            </a:pPr>
            <a:r>
              <a:rPr lang="es-ES" sz="4366" dirty="0">
                <a:solidFill>
                  <a:srgbClr val="12176B"/>
                </a:solidFill>
                <a:latin typeface="Savior Sans Expanded" pitchFamily="2" charset="0"/>
                <a:ea typeface="ＭＳ Ｐゴシック" charset="0"/>
                <a:cs typeface="+mn-cs"/>
              </a:rPr>
              <a:t>Estructura Gestión Integral</a:t>
            </a:r>
            <a:endParaRPr lang="es-CO" sz="4366" dirty="0">
              <a:solidFill>
                <a:srgbClr val="12176B"/>
              </a:solidFill>
              <a:latin typeface="Savior Sans Expanded" pitchFamily="2" charset="0"/>
              <a:ea typeface="ＭＳ Ｐゴシック" charset="0"/>
              <a:cs typeface="+mn-cs"/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E70D05EE-EB72-7D86-E87B-E0AA8257266D}"/>
              </a:ext>
            </a:extLst>
          </p:cNvPr>
          <p:cNvSpPr/>
          <p:nvPr/>
        </p:nvSpPr>
        <p:spPr>
          <a:xfrm>
            <a:off x="2637149" y="3328143"/>
            <a:ext cx="1469390" cy="695960"/>
          </a:xfrm>
          <a:custGeom>
            <a:avLst/>
            <a:gdLst/>
            <a:ahLst/>
            <a:cxnLst/>
            <a:rect l="l" t="t" r="r" b="b"/>
            <a:pathLst>
              <a:path w="1469389" h="460375">
                <a:moveTo>
                  <a:pt x="1392427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40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8"/>
                </a:lnTo>
                <a:lnTo>
                  <a:pt x="1392427" y="460248"/>
                </a:lnTo>
                <a:lnTo>
                  <a:pt x="1422308" y="454227"/>
                </a:lnTo>
                <a:lnTo>
                  <a:pt x="1446688" y="437800"/>
                </a:lnTo>
                <a:lnTo>
                  <a:pt x="1463115" y="413420"/>
                </a:lnTo>
                <a:lnTo>
                  <a:pt x="1469136" y="383540"/>
                </a:lnTo>
                <a:lnTo>
                  <a:pt x="1469136" y="76707"/>
                </a:lnTo>
                <a:lnTo>
                  <a:pt x="1463115" y="46827"/>
                </a:lnTo>
                <a:lnTo>
                  <a:pt x="1446688" y="22447"/>
                </a:lnTo>
                <a:lnTo>
                  <a:pt x="1422308" y="6020"/>
                </a:lnTo>
                <a:lnTo>
                  <a:pt x="1392427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Libertad" pitchFamily="2" charset="77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D4BDD93E-E68D-292A-D375-32E6A1A7C2F3}"/>
              </a:ext>
            </a:extLst>
          </p:cNvPr>
          <p:cNvSpPr txBox="1"/>
          <p:nvPr/>
        </p:nvSpPr>
        <p:spPr>
          <a:xfrm>
            <a:off x="2665798" y="3526604"/>
            <a:ext cx="1301751" cy="228268"/>
          </a:xfrm>
          <a:prstGeom prst="rect">
            <a:avLst/>
          </a:prstGeom>
          <a:noFill/>
        </p:spPr>
        <p:txBody>
          <a:bodyPr vert="horz" wrap="square" lIns="0" tIns="48260" rIns="0" bIns="0" rtlCol="0">
            <a:spAutoFit/>
          </a:bodyPr>
          <a:lstStyle>
            <a:defPPr>
              <a:defRPr lang="es-CO"/>
            </a:defPPr>
            <a:lvl1pPr marL="12700" marR="5080" indent="-8890" algn="ctr">
              <a:lnSpc>
                <a:spcPct val="80000"/>
              </a:lnSpc>
              <a:spcBef>
                <a:spcPts val="385"/>
              </a:spcBef>
              <a:defRPr sz="1400">
                <a:solidFill>
                  <a:schemeClr val="bg1"/>
                </a:solidFill>
                <a:latin typeface="Libertad" pitchFamily="2" charset="77"/>
                <a:cs typeface="Libertad" pitchFamily="2" charset="77"/>
              </a:defRPr>
            </a:lvl1pPr>
          </a:lstStyle>
          <a:p>
            <a:r>
              <a:rPr lang="es-ES"/>
              <a:t> Financiero</a:t>
            </a:r>
            <a:endParaRPr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3D6AF5A8-B3B6-1E6D-3E8B-36A28E1D5028}"/>
              </a:ext>
            </a:extLst>
          </p:cNvPr>
          <p:cNvSpPr/>
          <p:nvPr/>
        </p:nvSpPr>
        <p:spPr>
          <a:xfrm>
            <a:off x="6183227" y="3306051"/>
            <a:ext cx="1567815" cy="695960"/>
          </a:xfrm>
          <a:custGeom>
            <a:avLst/>
            <a:gdLst/>
            <a:ahLst/>
            <a:cxnLst/>
            <a:rect l="l" t="t" r="r" b="b"/>
            <a:pathLst>
              <a:path w="1567814" h="460375">
                <a:moveTo>
                  <a:pt x="1490726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40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8"/>
                </a:lnTo>
                <a:lnTo>
                  <a:pt x="1490726" y="460248"/>
                </a:lnTo>
                <a:lnTo>
                  <a:pt x="1520606" y="454227"/>
                </a:lnTo>
                <a:lnTo>
                  <a:pt x="1544986" y="437800"/>
                </a:lnTo>
                <a:lnTo>
                  <a:pt x="1561413" y="413420"/>
                </a:lnTo>
                <a:lnTo>
                  <a:pt x="1567434" y="383540"/>
                </a:lnTo>
                <a:lnTo>
                  <a:pt x="1567434" y="76707"/>
                </a:lnTo>
                <a:lnTo>
                  <a:pt x="1561413" y="46827"/>
                </a:lnTo>
                <a:lnTo>
                  <a:pt x="1544986" y="22447"/>
                </a:lnTo>
                <a:lnTo>
                  <a:pt x="1520606" y="6020"/>
                </a:lnTo>
                <a:lnTo>
                  <a:pt x="149072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Libertad" pitchFamily="2" charset="77"/>
            </a:endParaRP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37E4BE53-B973-62D5-68F9-6781645C7D26}"/>
              </a:ext>
            </a:extLst>
          </p:cNvPr>
          <p:cNvSpPr txBox="1"/>
          <p:nvPr/>
        </p:nvSpPr>
        <p:spPr>
          <a:xfrm>
            <a:off x="6390936" y="3530232"/>
            <a:ext cx="1152396" cy="228268"/>
          </a:xfrm>
          <a:prstGeom prst="rect">
            <a:avLst/>
          </a:prstGeom>
          <a:noFill/>
        </p:spPr>
        <p:txBody>
          <a:bodyPr vert="horz" wrap="square" lIns="0" tIns="48260" rIns="0" bIns="0" rtlCol="0">
            <a:spAutoFit/>
          </a:bodyPr>
          <a:lstStyle>
            <a:defPPr>
              <a:defRPr lang="es-CO"/>
            </a:defPPr>
            <a:lvl1pPr marL="12700" marR="5080" indent="-8890" algn="ctr">
              <a:lnSpc>
                <a:spcPct val="80000"/>
              </a:lnSpc>
              <a:spcBef>
                <a:spcPts val="385"/>
              </a:spcBef>
              <a:defRPr sz="1400">
                <a:solidFill>
                  <a:schemeClr val="bg1"/>
                </a:solidFill>
                <a:latin typeface="Libertad" pitchFamily="2" charset="77"/>
                <a:cs typeface="Libertad" pitchFamily="2" charset="77"/>
              </a:defRPr>
            </a:lvl1pPr>
          </a:lstStyle>
          <a:p>
            <a:r>
              <a:rPr lang="es-ES"/>
              <a:t>Tesorería</a:t>
            </a:r>
            <a:endParaRPr/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4CC84DDD-0677-EBAD-F11B-8C5B69120F9A}"/>
              </a:ext>
            </a:extLst>
          </p:cNvPr>
          <p:cNvSpPr/>
          <p:nvPr/>
        </p:nvSpPr>
        <p:spPr>
          <a:xfrm>
            <a:off x="696183" y="3318407"/>
            <a:ext cx="1684744" cy="695960"/>
          </a:xfrm>
          <a:custGeom>
            <a:avLst/>
            <a:gdLst/>
            <a:ahLst/>
            <a:cxnLst/>
            <a:rect l="l" t="t" r="r" b="b"/>
            <a:pathLst>
              <a:path w="1567814" h="460375">
                <a:moveTo>
                  <a:pt x="1490726" y="0"/>
                </a:moveTo>
                <a:lnTo>
                  <a:pt x="76707" y="0"/>
                </a:lnTo>
                <a:lnTo>
                  <a:pt x="46848" y="6020"/>
                </a:lnTo>
                <a:lnTo>
                  <a:pt x="22466" y="22447"/>
                </a:lnTo>
                <a:lnTo>
                  <a:pt x="6027" y="46827"/>
                </a:lnTo>
                <a:lnTo>
                  <a:pt x="0" y="76707"/>
                </a:lnTo>
                <a:lnTo>
                  <a:pt x="0" y="383540"/>
                </a:lnTo>
                <a:lnTo>
                  <a:pt x="6027" y="413420"/>
                </a:lnTo>
                <a:lnTo>
                  <a:pt x="22466" y="437800"/>
                </a:lnTo>
                <a:lnTo>
                  <a:pt x="46848" y="454227"/>
                </a:lnTo>
                <a:lnTo>
                  <a:pt x="76707" y="460248"/>
                </a:lnTo>
                <a:lnTo>
                  <a:pt x="1490726" y="460248"/>
                </a:lnTo>
                <a:lnTo>
                  <a:pt x="1520606" y="454227"/>
                </a:lnTo>
                <a:lnTo>
                  <a:pt x="1544986" y="437800"/>
                </a:lnTo>
                <a:lnTo>
                  <a:pt x="1561413" y="413420"/>
                </a:lnTo>
                <a:lnTo>
                  <a:pt x="1567434" y="383540"/>
                </a:lnTo>
                <a:lnTo>
                  <a:pt x="1567434" y="76707"/>
                </a:lnTo>
                <a:lnTo>
                  <a:pt x="1561413" y="46827"/>
                </a:lnTo>
                <a:lnTo>
                  <a:pt x="1544986" y="22447"/>
                </a:lnTo>
                <a:lnTo>
                  <a:pt x="1520606" y="6020"/>
                </a:lnTo>
                <a:lnTo>
                  <a:pt x="149072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Libertad" pitchFamily="2" charset="77"/>
            </a:endParaRPr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C34B07E6-EE51-8AC8-200E-4DE0FC35035D}"/>
              </a:ext>
            </a:extLst>
          </p:cNvPr>
          <p:cNvSpPr txBox="1"/>
          <p:nvPr/>
        </p:nvSpPr>
        <p:spPr>
          <a:xfrm>
            <a:off x="757125" y="3458028"/>
            <a:ext cx="1469389" cy="365421"/>
          </a:xfrm>
          <a:prstGeom prst="rect">
            <a:avLst/>
          </a:prstGeom>
          <a:noFill/>
        </p:spPr>
        <p:txBody>
          <a:bodyPr vert="horz" wrap="square" lIns="0" tIns="48260" rIns="0" bIns="0" rtlCol="0">
            <a:spAutoFit/>
          </a:bodyPr>
          <a:lstStyle>
            <a:defPPr>
              <a:defRPr lang="es-CO"/>
            </a:defPPr>
            <a:lvl1pPr marL="12700" marR="5080" indent="-8890" algn="ctr">
              <a:lnSpc>
                <a:spcPct val="80000"/>
              </a:lnSpc>
              <a:spcBef>
                <a:spcPts val="385"/>
              </a:spcBef>
              <a:defRPr sz="1400">
                <a:solidFill>
                  <a:schemeClr val="bg1"/>
                </a:solidFill>
                <a:latin typeface="Libertad" pitchFamily="2" charset="77"/>
                <a:cs typeface="Libertad" pitchFamily="2" charset="77"/>
              </a:defRPr>
            </a:lvl1pPr>
          </a:lstStyle>
          <a:p>
            <a:r>
              <a:rPr err="1"/>
              <a:t>Tecnología</a:t>
            </a:r>
            <a:r>
              <a:rPr lang="es-CO"/>
              <a:t> y Procesos</a:t>
            </a:r>
            <a:endParaRPr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C0A02BC9-3A70-0761-FABD-964F72C62C26}"/>
              </a:ext>
            </a:extLst>
          </p:cNvPr>
          <p:cNvSpPr/>
          <p:nvPr/>
        </p:nvSpPr>
        <p:spPr>
          <a:xfrm>
            <a:off x="7976976" y="3313670"/>
            <a:ext cx="1502410" cy="688341"/>
          </a:xfrm>
          <a:custGeom>
            <a:avLst/>
            <a:gdLst/>
            <a:ahLst/>
            <a:cxnLst/>
            <a:rect l="l" t="t" r="r" b="b"/>
            <a:pathLst>
              <a:path w="1502409" h="460375">
                <a:moveTo>
                  <a:pt x="1425194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8"/>
                </a:lnTo>
                <a:lnTo>
                  <a:pt x="0" y="383540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8"/>
                </a:lnTo>
                <a:lnTo>
                  <a:pt x="1425194" y="460248"/>
                </a:lnTo>
                <a:lnTo>
                  <a:pt x="1455074" y="454227"/>
                </a:lnTo>
                <a:lnTo>
                  <a:pt x="1479454" y="437800"/>
                </a:lnTo>
                <a:lnTo>
                  <a:pt x="1495881" y="413420"/>
                </a:lnTo>
                <a:lnTo>
                  <a:pt x="1501902" y="383540"/>
                </a:lnTo>
                <a:lnTo>
                  <a:pt x="1501902" y="76708"/>
                </a:lnTo>
                <a:lnTo>
                  <a:pt x="1495881" y="46827"/>
                </a:lnTo>
                <a:lnTo>
                  <a:pt x="1479454" y="22447"/>
                </a:lnTo>
                <a:lnTo>
                  <a:pt x="1455074" y="6020"/>
                </a:lnTo>
                <a:lnTo>
                  <a:pt x="1425194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Libertad" pitchFamily="2" charset="77"/>
            </a:endParaRPr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id="{337F4436-5870-A477-8422-514E165D82B9}"/>
              </a:ext>
            </a:extLst>
          </p:cNvPr>
          <p:cNvSpPr txBox="1"/>
          <p:nvPr/>
        </p:nvSpPr>
        <p:spPr>
          <a:xfrm>
            <a:off x="7936479" y="3467196"/>
            <a:ext cx="1496107" cy="398379"/>
          </a:xfrm>
          <a:prstGeom prst="rect">
            <a:avLst/>
          </a:prstGeom>
          <a:noFill/>
        </p:spPr>
        <p:txBody>
          <a:bodyPr vert="horz" wrap="square" lIns="0" tIns="48260" rIns="0" bIns="0" rtlCol="0">
            <a:spAutoFit/>
          </a:bodyPr>
          <a:lstStyle>
            <a:defPPr>
              <a:defRPr lang="es-CO"/>
            </a:defPPr>
            <a:lvl1pPr marL="12700" marR="5080" indent="-8890" algn="ctr">
              <a:lnSpc>
                <a:spcPct val="80000"/>
              </a:lnSpc>
              <a:spcBef>
                <a:spcPts val="385"/>
              </a:spcBef>
              <a:defRPr sz="1400">
                <a:solidFill>
                  <a:schemeClr val="bg1"/>
                </a:solidFill>
                <a:latin typeface="Libertad" pitchFamily="2" charset="77"/>
                <a:cs typeface="Libertad" pitchFamily="2" charset="77"/>
              </a:defRPr>
            </a:lvl1pPr>
          </a:lstStyle>
          <a:p>
            <a:r>
              <a:t>Servicios  </a:t>
            </a:r>
            <a:r>
              <a:rPr err="1"/>
              <a:t>Administrativos</a:t>
            </a:r>
            <a:endParaRPr/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188A5351-BFE9-269E-223D-DC77E9E09FFB}"/>
              </a:ext>
            </a:extLst>
          </p:cNvPr>
          <p:cNvSpPr/>
          <p:nvPr/>
        </p:nvSpPr>
        <p:spPr>
          <a:xfrm>
            <a:off x="4066472" y="1815415"/>
            <a:ext cx="4038600" cy="695960"/>
          </a:xfrm>
          <a:custGeom>
            <a:avLst/>
            <a:gdLst/>
            <a:ahLst/>
            <a:cxnLst/>
            <a:rect l="l" t="t" r="r" b="b"/>
            <a:pathLst>
              <a:path w="2847975" h="514350">
                <a:moveTo>
                  <a:pt x="2761868" y="0"/>
                </a:moveTo>
                <a:lnTo>
                  <a:pt x="85725" y="0"/>
                </a:lnTo>
                <a:lnTo>
                  <a:pt x="52345" y="6732"/>
                </a:lnTo>
                <a:lnTo>
                  <a:pt x="25098" y="25098"/>
                </a:lnTo>
                <a:lnTo>
                  <a:pt x="6732" y="52345"/>
                </a:lnTo>
                <a:lnTo>
                  <a:pt x="0" y="85725"/>
                </a:lnTo>
                <a:lnTo>
                  <a:pt x="0" y="428625"/>
                </a:lnTo>
                <a:lnTo>
                  <a:pt x="6732" y="462004"/>
                </a:lnTo>
                <a:lnTo>
                  <a:pt x="25098" y="489251"/>
                </a:lnTo>
                <a:lnTo>
                  <a:pt x="52345" y="507617"/>
                </a:lnTo>
                <a:lnTo>
                  <a:pt x="85725" y="514349"/>
                </a:lnTo>
                <a:lnTo>
                  <a:pt x="2761868" y="514349"/>
                </a:lnTo>
                <a:lnTo>
                  <a:pt x="2795248" y="507617"/>
                </a:lnTo>
                <a:lnTo>
                  <a:pt x="2822495" y="489251"/>
                </a:lnTo>
                <a:lnTo>
                  <a:pt x="2840861" y="462004"/>
                </a:lnTo>
                <a:lnTo>
                  <a:pt x="2847593" y="428625"/>
                </a:lnTo>
                <a:lnTo>
                  <a:pt x="2847593" y="85725"/>
                </a:lnTo>
                <a:lnTo>
                  <a:pt x="2840861" y="52345"/>
                </a:lnTo>
                <a:lnTo>
                  <a:pt x="2822495" y="25098"/>
                </a:lnTo>
                <a:lnTo>
                  <a:pt x="2795248" y="6732"/>
                </a:lnTo>
                <a:lnTo>
                  <a:pt x="2761868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vior Sans Expanded" pitchFamily="2" charset="77"/>
                <a:cs typeface="Libertad Bold" pitchFamily="2" charset="77"/>
              </a:rPr>
              <a:t>VP Gestión Integral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avior Sans Expanded" pitchFamily="2" charset="77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28E66739-C00F-B764-45A1-6467B5548C79}"/>
              </a:ext>
            </a:extLst>
          </p:cNvPr>
          <p:cNvSpPr/>
          <p:nvPr/>
        </p:nvSpPr>
        <p:spPr>
          <a:xfrm>
            <a:off x="4362761" y="3318407"/>
            <a:ext cx="1564244" cy="695960"/>
          </a:xfrm>
          <a:custGeom>
            <a:avLst/>
            <a:gdLst/>
            <a:ahLst/>
            <a:cxnLst/>
            <a:rect l="l" t="t" r="r" b="b"/>
            <a:pathLst>
              <a:path w="1469389" h="460375">
                <a:moveTo>
                  <a:pt x="1392427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40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8"/>
                </a:lnTo>
                <a:lnTo>
                  <a:pt x="1392427" y="460248"/>
                </a:lnTo>
                <a:lnTo>
                  <a:pt x="1422308" y="454227"/>
                </a:lnTo>
                <a:lnTo>
                  <a:pt x="1446688" y="437800"/>
                </a:lnTo>
                <a:lnTo>
                  <a:pt x="1463115" y="413420"/>
                </a:lnTo>
                <a:lnTo>
                  <a:pt x="1469136" y="383540"/>
                </a:lnTo>
                <a:lnTo>
                  <a:pt x="1469136" y="76707"/>
                </a:lnTo>
                <a:lnTo>
                  <a:pt x="1463115" y="46827"/>
                </a:lnTo>
                <a:lnTo>
                  <a:pt x="1446688" y="22447"/>
                </a:lnTo>
                <a:lnTo>
                  <a:pt x="1422308" y="6020"/>
                </a:lnTo>
                <a:lnTo>
                  <a:pt x="1392427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Libertad" pitchFamily="2" charset="77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A170C84B-4793-6ACA-4CBF-00682956B014}"/>
              </a:ext>
            </a:extLst>
          </p:cNvPr>
          <p:cNvSpPr txBox="1"/>
          <p:nvPr/>
        </p:nvSpPr>
        <p:spPr>
          <a:xfrm>
            <a:off x="4480649" y="3526604"/>
            <a:ext cx="1301751" cy="228268"/>
          </a:xfrm>
          <a:prstGeom prst="rect">
            <a:avLst/>
          </a:prstGeom>
          <a:noFill/>
        </p:spPr>
        <p:txBody>
          <a:bodyPr vert="horz" wrap="square" lIns="0" tIns="48260" rIns="0" bIns="0" rtlCol="0">
            <a:spAutoFit/>
          </a:bodyPr>
          <a:lstStyle>
            <a:defPPr>
              <a:defRPr lang="es-CO"/>
            </a:defPPr>
            <a:lvl1pPr marL="12700" marR="5080" indent="-8890" algn="ctr">
              <a:lnSpc>
                <a:spcPct val="80000"/>
              </a:lnSpc>
              <a:spcBef>
                <a:spcPts val="385"/>
              </a:spcBef>
              <a:defRPr sz="1400">
                <a:solidFill>
                  <a:schemeClr val="bg1"/>
                </a:solidFill>
                <a:latin typeface="Libertad" pitchFamily="2" charset="77"/>
                <a:cs typeface="Libertad" pitchFamily="2" charset="77"/>
              </a:defRPr>
            </a:lvl1pPr>
          </a:lstStyle>
          <a:p>
            <a:r>
              <a:rPr lang="es-ES"/>
              <a:t>Gestión Humana</a:t>
            </a:r>
            <a:endParaRPr/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476D7FBF-D4C7-6B9D-20B2-2369EA5DA642}"/>
              </a:ext>
            </a:extLst>
          </p:cNvPr>
          <p:cNvCxnSpPr>
            <a:cxnSpLocks/>
          </p:cNvCxnSpPr>
          <p:nvPr/>
        </p:nvCxnSpPr>
        <p:spPr>
          <a:xfrm>
            <a:off x="1515872" y="2893996"/>
            <a:ext cx="8917193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5FAF1D1C-3C67-8AD0-A28F-FEC89AB91090}"/>
              </a:ext>
            </a:extLst>
          </p:cNvPr>
          <p:cNvCxnSpPr>
            <a:cxnSpLocks/>
          </p:cNvCxnSpPr>
          <p:nvPr/>
        </p:nvCxnSpPr>
        <p:spPr>
          <a:xfrm>
            <a:off x="6098496" y="2504028"/>
            <a:ext cx="0" cy="390855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DE25D1E3-9CCD-39F2-E2E2-FE188A2FD6EC}"/>
              </a:ext>
            </a:extLst>
          </p:cNvPr>
          <p:cNvCxnSpPr>
            <a:cxnSpLocks/>
          </p:cNvCxnSpPr>
          <p:nvPr/>
        </p:nvCxnSpPr>
        <p:spPr>
          <a:xfrm>
            <a:off x="1528064" y="2893996"/>
            <a:ext cx="0" cy="434147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6EA0C8A1-041F-01E7-56F4-9CFFAC0180D2}"/>
              </a:ext>
            </a:extLst>
          </p:cNvPr>
          <p:cNvCxnSpPr>
            <a:cxnSpLocks/>
          </p:cNvCxnSpPr>
          <p:nvPr/>
        </p:nvCxnSpPr>
        <p:spPr>
          <a:xfrm>
            <a:off x="10450860" y="2902958"/>
            <a:ext cx="0" cy="480502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" name="object 11">
            <a:extLst>
              <a:ext uri="{FF2B5EF4-FFF2-40B4-BE49-F238E27FC236}">
                <a16:creationId xmlns:a16="http://schemas.microsoft.com/office/drawing/2014/main" id="{38CAB1BC-0BD1-E53F-F496-B6D732F3AEE3}"/>
              </a:ext>
            </a:extLst>
          </p:cNvPr>
          <p:cNvSpPr/>
          <p:nvPr/>
        </p:nvSpPr>
        <p:spPr>
          <a:xfrm>
            <a:off x="9758979" y="3313670"/>
            <a:ext cx="1565910" cy="688341"/>
          </a:xfrm>
          <a:custGeom>
            <a:avLst/>
            <a:gdLst/>
            <a:ahLst/>
            <a:cxnLst/>
            <a:rect l="l" t="t" r="r" b="b"/>
            <a:pathLst>
              <a:path w="1565909" h="460375">
                <a:moveTo>
                  <a:pt x="1489202" y="0"/>
                </a:moveTo>
                <a:lnTo>
                  <a:pt x="76708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8"/>
                </a:lnTo>
                <a:lnTo>
                  <a:pt x="0" y="383540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8" y="460248"/>
                </a:lnTo>
                <a:lnTo>
                  <a:pt x="1489202" y="460248"/>
                </a:lnTo>
                <a:lnTo>
                  <a:pt x="1519082" y="454227"/>
                </a:lnTo>
                <a:lnTo>
                  <a:pt x="1543462" y="437800"/>
                </a:lnTo>
                <a:lnTo>
                  <a:pt x="1559889" y="413420"/>
                </a:lnTo>
                <a:lnTo>
                  <a:pt x="1565910" y="383540"/>
                </a:lnTo>
                <a:lnTo>
                  <a:pt x="1565910" y="76708"/>
                </a:lnTo>
                <a:lnTo>
                  <a:pt x="1559889" y="46827"/>
                </a:lnTo>
                <a:lnTo>
                  <a:pt x="1543462" y="22447"/>
                </a:lnTo>
                <a:lnTo>
                  <a:pt x="1519082" y="6020"/>
                </a:lnTo>
                <a:lnTo>
                  <a:pt x="1489202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Libertad" pitchFamily="2" charset="77"/>
            </a:endParaRPr>
          </a:p>
        </p:txBody>
      </p:sp>
      <p:sp>
        <p:nvSpPr>
          <p:cNvPr id="30" name="object 12">
            <a:extLst>
              <a:ext uri="{FF2B5EF4-FFF2-40B4-BE49-F238E27FC236}">
                <a16:creationId xmlns:a16="http://schemas.microsoft.com/office/drawing/2014/main" id="{B9EFADF9-45F7-0AA2-B025-B607D30C0F4C}"/>
              </a:ext>
            </a:extLst>
          </p:cNvPr>
          <p:cNvSpPr txBox="1"/>
          <p:nvPr/>
        </p:nvSpPr>
        <p:spPr>
          <a:xfrm>
            <a:off x="9891779" y="3467195"/>
            <a:ext cx="1379322" cy="398379"/>
          </a:xfrm>
          <a:prstGeom prst="rect">
            <a:avLst/>
          </a:prstGeom>
          <a:noFill/>
        </p:spPr>
        <p:txBody>
          <a:bodyPr vert="horz" wrap="square" lIns="0" tIns="48260" rIns="0" bIns="0" rtlCol="0">
            <a:spAutoFit/>
          </a:bodyPr>
          <a:lstStyle>
            <a:defPPr>
              <a:defRPr lang="es-CO"/>
            </a:defPPr>
            <a:lvl1pPr marL="12700" marR="5080" indent="-8890" algn="ctr">
              <a:lnSpc>
                <a:spcPct val="80000"/>
              </a:lnSpc>
              <a:spcBef>
                <a:spcPts val="385"/>
              </a:spcBef>
              <a:defRPr sz="1400">
                <a:solidFill>
                  <a:schemeClr val="bg1"/>
                </a:solidFill>
                <a:latin typeface="Libertad" pitchFamily="2" charset="77"/>
                <a:cs typeface="Libertad" pitchFamily="2" charset="77"/>
              </a:defRPr>
            </a:lvl1pPr>
          </a:lstStyle>
          <a:p>
            <a:r>
              <a:rPr lang="es-MX"/>
              <a:t>Medición y Evaluación</a:t>
            </a:r>
            <a:endParaRPr/>
          </a:p>
        </p:txBody>
      </p: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3BD6F8AF-2C9B-2F26-0D0C-8A10F7D09F96}"/>
              </a:ext>
            </a:extLst>
          </p:cNvPr>
          <p:cNvCxnSpPr>
            <a:cxnSpLocks/>
          </p:cNvCxnSpPr>
          <p:nvPr/>
        </p:nvCxnSpPr>
        <p:spPr>
          <a:xfrm>
            <a:off x="3427013" y="2938816"/>
            <a:ext cx="0" cy="390855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517F90E7-E6FE-E3AD-EB8F-0E2ACED81F91}"/>
              </a:ext>
            </a:extLst>
          </p:cNvPr>
          <p:cNvCxnSpPr>
            <a:cxnSpLocks/>
          </p:cNvCxnSpPr>
          <p:nvPr/>
        </p:nvCxnSpPr>
        <p:spPr>
          <a:xfrm>
            <a:off x="5179613" y="2916404"/>
            <a:ext cx="0" cy="411739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D089FA0F-2A97-7E53-9CCE-9107774F6F59}"/>
              </a:ext>
            </a:extLst>
          </p:cNvPr>
          <p:cNvCxnSpPr>
            <a:cxnSpLocks/>
          </p:cNvCxnSpPr>
          <p:nvPr/>
        </p:nvCxnSpPr>
        <p:spPr>
          <a:xfrm>
            <a:off x="6922830" y="2922815"/>
            <a:ext cx="0" cy="405328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73742CAC-7BBF-082F-EF66-72B4E19BE599}"/>
              </a:ext>
            </a:extLst>
          </p:cNvPr>
          <p:cNvCxnSpPr>
            <a:cxnSpLocks/>
          </p:cNvCxnSpPr>
          <p:nvPr/>
        </p:nvCxnSpPr>
        <p:spPr>
          <a:xfrm>
            <a:off x="8617578" y="2911923"/>
            <a:ext cx="0" cy="401747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object 13">
            <a:extLst>
              <a:ext uri="{FF2B5EF4-FFF2-40B4-BE49-F238E27FC236}">
                <a16:creationId xmlns:a16="http://schemas.microsoft.com/office/drawing/2014/main" id="{39253FC6-EE03-E58D-4242-8CBE3C4F06DB}"/>
              </a:ext>
            </a:extLst>
          </p:cNvPr>
          <p:cNvSpPr txBox="1"/>
          <p:nvPr/>
        </p:nvSpPr>
        <p:spPr>
          <a:xfrm>
            <a:off x="917670" y="4954110"/>
            <a:ext cx="3617566" cy="997068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chemeClr val="tx2"/>
                </a:solidFill>
              </a:rPr>
              <a:t>Nombre: </a:t>
            </a:r>
            <a:r>
              <a:rPr lang="es-CO" sz="1600" dirty="0">
                <a:solidFill>
                  <a:schemeClr val="tx2"/>
                </a:solidFill>
              </a:rPr>
              <a:t>Ruth </a:t>
            </a:r>
            <a:r>
              <a:rPr lang="es-CO" sz="1600" dirty="0" err="1">
                <a:solidFill>
                  <a:schemeClr val="tx2"/>
                </a:solidFill>
              </a:rPr>
              <a:t>Clarixa</a:t>
            </a:r>
            <a:r>
              <a:rPr lang="es-CO" sz="1600" dirty="0">
                <a:solidFill>
                  <a:schemeClr val="tx2"/>
                </a:solidFill>
              </a:rPr>
              <a:t> Hoyos</a:t>
            </a:r>
            <a:endParaRPr sz="1600" dirty="0">
              <a:solidFill>
                <a:schemeClr val="tx2"/>
              </a:solidFill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chemeClr val="tx2"/>
                </a:solidFill>
              </a:rPr>
              <a:t>Cargo: </a:t>
            </a:r>
            <a:r>
              <a:rPr lang="es-CO" sz="1600" dirty="0">
                <a:solidFill>
                  <a:schemeClr val="tx2"/>
                </a:solidFill>
              </a:rPr>
              <a:t>Asistente Administrativa</a:t>
            </a:r>
            <a:endParaRPr sz="1600" dirty="0">
              <a:solidFill>
                <a:schemeClr val="tx2"/>
              </a:solidFill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chemeClr val="tx2"/>
                </a:solidFill>
              </a:rPr>
              <a:t>Correo </a:t>
            </a:r>
            <a:r>
              <a:rPr sz="1600" dirty="0" err="1">
                <a:solidFill>
                  <a:schemeClr val="tx2"/>
                </a:solidFill>
              </a:rPr>
              <a:t>Electrónico</a:t>
            </a:r>
            <a:r>
              <a:rPr sz="1600" dirty="0">
                <a:solidFill>
                  <a:schemeClr val="tx2"/>
                </a:solidFill>
              </a:rPr>
              <a:t>:</a:t>
            </a:r>
            <a:r>
              <a:rPr lang="es-CO" sz="1600" dirty="0">
                <a:solidFill>
                  <a:schemeClr val="tx2"/>
                </a:solidFill>
              </a:rPr>
              <a:t> </a:t>
            </a:r>
            <a:r>
              <a:rPr lang="es-CO" sz="1600" dirty="0" err="1">
                <a:solidFill>
                  <a:schemeClr val="tx2"/>
                </a:solidFill>
              </a:rPr>
              <a:t>rhoyos</a:t>
            </a:r>
            <a:r>
              <a:rPr sz="16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@ccc.org.co</a:t>
            </a:r>
          </a:p>
          <a:p>
            <a:pPr marL="12700"/>
            <a:r>
              <a:rPr lang="es-CO" sz="1600" dirty="0">
                <a:solidFill>
                  <a:schemeClr val="tx2"/>
                </a:solidFill>
                <a:ea typeface="Calibri"/>
                <a:cs typeface="Calibri"/>
              </a:rPr>
              <a:t>Extensión: 130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91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2FCDA-723B-6ECB-914E-824686D78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E2B5B80C-58B8-51F4-0786-6A7F735A52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9425" y="535053"/>
            <a:ext cx="2628900" cy="716973"/>
          </a:xfrm>
          <a:prstGeom prst="rect">
            <a:avLst/>
          </a:prstGeom>
        </p:spPr>
      </p:pic>
      <p:pic>
        <p:nvPicPr>
          <p:cNvPr id="5" name="Picture 4" descr="A blue and white triangle on a black background&#10;&#10;AI-generated content may be incorrect.">
            <a:extLst>
              <a:ext uri="{FF2B5EF4-FFF2-40B4-BE49-F238E27FC236}">
                <a16:creationId xmlns:a16="http://schemas.microsoft.com/office/drawing/2014/main" id="{7B9C823E-2699-1826-A067-8EF1123BA5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r="5847"/>
          <a:stretch>
            <a:fillRect/>
          </a:stretch>
        </p:blipFill>
        <p:spPr>
          <a:xfrm>
            <a:off x="706774" y="3629"/>
            <a:ext cx="11485226" cy="685437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0B596E8-6724-7901-FE61-604215AFA4D9}"/>
              </a:ext>
            </a:extLst>
          </p:cNvPr>
          <p:cNvSpPr txBox="1"/>
          <p:nvPr/>
        </p:nvSpPr>
        <p:spPr>
          <a:xfrm>
            <a:off x="1183914" y="2195349"/>
            <a:ext cx="7100124" cy="2123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5400" b="1" dirty="0">
                <a:latin typeface="Savior Sans Expanded" pitchFamily="2" charset="77"/>
                <a:cs typeface="Libertad Bold" pitchFamily="2" charset="77"/>
              </a:rPr>
              <a:t>Gobierno Corporativo y Asuntos Legales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8CD380-E341-7F5E-720F-CAD5CF54B026}"/>
              </a:ext>
            </a:extLst>
          </p:cNvPr>
          <p:cNvSpPr txBox="1"/>
          <p:nvPr/>
        </p:nvSpPr>
        <p:spPr>
          <a:xfrm>
            <a:off x="706774" y="4318687"/>
            <a:ext cx="53442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1600">
                <a:solidFill>
                  <a:schemeClr val="tx2"/>
                </a:solidFill>
                <a:latin typeface="Libertad" pitchFamily="2" charset="77"/>
                <a:cs typeface="Libertad" pitchFamily="2" charset="77"/>
              </a:defRPr>
            </a:lvl1pPr>
          </a:lstStyle>
          <a:p>
            <a:r>
              <a:rPr lang="es-ES" dirty="0"/>
              <a:t>Gestionar el gobierno corporativo de la Cámara de Comercio de  Cali, mitigando los riesgos legales de su operación y velando por la  coherencia entre la estrategia en sí misma, las acciones  institucionales y la comunicación organizacional, fundamentados en las directrices de los objetivos de desarrollo sostenible y las buenas prácticas reconocidas.</a:t>
            </a:r>
          </a:p>
          <a:p>
            <a:endParaRPr lang="es-ES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5E3308F-ED00-185D-AA63-52B9D29C83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941" y="2815274"/>
            <a:ext cx="716973" cy="71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05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46B3D-0202-301C-3ED9-D1CB6C37F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872D444-EB09-123F-AA77-7AB7FB18B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95" y="344020"/>
            <a:ext cx="3519428" cy="698395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23" name="4 CuadroTexto">
            <a:extLst>
              <a:ext uri="{FF2B5EF4-FFF2-40B4-BE49-F238E27FC236}">
                <a16:creationId xmlns:a16="http://schemas.microsoft.com/office/drawing/2014/main" id="{52709F9A-46CA-DE11-B7D1-9F32B07943B1}"/>
              </a:ext>
            </a:extLst>
          </p:cNvPr>
          <p:cNvSpPr txBox="1"/>
          <p:nvPr/>
        </p:nvSpPr>
        <p:spPr>
          <a:xfrm>
            <a:off x="345297" y="561308"/>
            <a:ext cx="7377675" cy="131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 defTabSz="914400">
              <a:lnSpc>
                <a:spcPct val="90000"/>
              </a:lnSpc>
              <a:defRPr sz="1400" b="1">
                <a:solidFill>
                  <a:prstClr val="black"/>
                </a:solidFill>
                <a:latin typeface="Kohinoor Devanagari Bold"/>
                <a:cs typeface="Verdana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pPr algn="l" defTabSz="914358">
              <a:defRPr/>
            </a:pPr>
            <a:r>
              <a:rPr lang="es-ES" sz="4366" dirty="0">
                <a:solidFill>
                  <a:srgbClr val="12176B"/>
                </a:solidFill>
                <a:latin typeface="Savior Sans Expanded" pitchFamily="2" charset="0"/>
                <a:ea typeface="ＭＳ Ｐゴシック" charset="0"/>
                <a:cs typeface="+mn-cs"/>
              </a:rPr>
              <a:t>Estructura Gobierno Corporativo</a:t>
            </a:r>
            <a:endParaRPr lang="es-CO" sz="4366" dirty="0">
              <a:solidFill>
                <a:srgbClr val="12176B"/>
              </a:solidFill>
              <a:latin typeface="Savior Sans Expanded" pitchFamily="2" charset="0"/>
              <a:ea typeface="ＭＳ Ｐゴシック" charset="0"/>
              <a:cs typeface="+mn-cs"/>
            </a:endParaRPr>
          </a:p>
        </p:txBody>
      </p:sp>
      <p:sp>
        <p:nvSpPr>
          <p:cNvPr id="3" name="object 16">
            <a:extLst>
              <a:ext uri="{FF2B5EF4-FFF2-40B4-BE49-F238E27FC236}">
                <a16:creationId xmlns:a16="http://schemas.microsoft.com/office/drawing/2014/main" id="{CDAECFC5-68B3-0946-8CEC-34CD3C20135C}"/>
              </a:ext>
            </a:extLst>
          </p:cNvPr>
          <p:cNvSpPr/>
          <p:nvPr/>
        </p:nvSpPr>
        <p:spPr>
          <a:xfrm>
            <a:off x="4284334" y="2343355"/>
            <a:ext cx="3081100" cy="833039"/>
          </a:xfrm>
          <a:custGeom>
            <a:avLst/>
            <a:gdLst/>
            <a:ahLst/>
            <a:cxnLst/>
            <a:rect l="l" t="t" r="r" b="b"/>
            <a:pathLst>
              <a:path w="1495425" h="460375">
                <a:moveTo>
                  <a:pt x="1447165" y="0"/>
                </a:moveTo>
                <a:lnTo>
                  <a:pt x="47879" y="0"/>
                </a:lnTo>
                <a:lnTo>
                  <a:pt x="29253" y="3766"/>
                </a:lnTo>
                <a:lnTo>
                  <a:pt x="14033" y="14033"/>
                </a:lnTo>
                <a:lnTo>
                  <a:pt x="3766" y="29253"/>
                </a:lnTo>
                <a:lnTo>
                  <a:pt x="0" y="47879"/>
                </a:lnTo>
                <a:lnTo>
                  <a:pt x="0" y="412369"/>
                </a:lnTo>
                <a:lnTo>
                  <a:pt x="3766" y="430994"/>
                </a:lnTo>
                <a:lnTo>
                  <a:pt x="14033" y="446214"/>
                </a:lnTo>
                <a:lnTo>
                  <a:pt x="29253" y="456481"/>
                </a:lnTo>
                <a:lnTo>
                  <a:pt x="47879" y="460248"/>
                </a:lnTo>
                <a:lnTo>
                  <a:pt x="1447165" y="460248"/>
                </a:lnTo>
                <a:lnTo>
                  <a:pt x="1465790" y="456481"/>
                </a:lnTo>
                <a:lnTo>
                  <a:pt x="1481010" y="446214"/>
                </a:lnTo>
                <a:lnTo>
                  <a:pt x="1491277" y="430994"/>
                </a:lnTo>
                <a:lnTo>
                  <a:pt x="1495044" y="412369"/>
                </a:lnTo>
                <a:lnTo>
                  <a:pt x="1495044" y="47879"/>
                </a:lnTo>
                <a:lnTo>
                  <a:pt x="1491277" y="29253"/>
                </a:lnTo>
                <a:lnTo>
                  <a:pt x="1481010" y="14033"/>
                </a:lnTo>
                <a:lnTo>
                  <a:pt x="1465790" y="3766"/>
                </a:lnTo>
                <a:lnTo>
                  <a:pt x="144716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Savior Sans Expanded"/>
              <a:ea typeface="+mn-ea"/>
              <a:cs typeface="+mn-cs"/>
              <a:sym typeface="Arial"/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01686125-266E-EB3B-6DF8-01D32A1CBBFB}"/>
              </a:ext>
            </a:extLst>
          </p:cNvPr>
          <p:cNvSpPr txBox="1"/>
          <p:nvPr/>
        </p:nvSpPr>
        <p:spPr>
          <a:xfrm>
            <a:off x="4440573" y="2433204"/>
            <a:ext cx="2768622" cy="468718"/>
          </a:xfrm>
          <a:prstGeom prst="rect">
            <a:avLst/>
          </a:prstGeom>
        </p:spPr>
        <p:txBody>
          <a:bodyPr vert="horz" wrap="square" lIns="0" tIns="48260" rIns="0" bIns="0" rtlCol="0" anchor="t">
            <a:spAutoFit/>
          </a:bodyPr>
          <a:lstStyle/>
          <a:p>
            <a:pPr marL="12700" marR="5080" lvl="0" algn="ctr" defTabSz="914377">
              <a:lnSpc>
                <a:spcPts val="1600"/>
              </a:lnSpc>
              <a:spcBef>
                <a:spcPts val="380"/>
              </a:spcBef>
              <a:defRPr/>
            </a:pPr>
            <a:r>
              <a:rPr lang="es-MX" spc="-11">
                <a:solidFill>
                  <a:schemeClr val="bg1"/>
                </a:solidFill>
                <a:latin typeface="Savior Sans Expanded" pitchFamily="2" charset="77"/>
                <a:cs typeface="Calibri"/>
                <a:sym typeface="Arial"/>
              </a:rPr>
              <a:t>Dirección de Gobierno Corporativo y Asuntos Legales</a:t>
            </a: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avior Sans Expanded" pitchFamily="2" charset="77"/>
              <a:cs typeface="Calibri"/>
              <a:sym typeface="Arial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5B45405C-E0FC-840C-92BD-2392D6A89035}"/>
              </a:ext>
            </a:extLst>
          </p:cNvPr>
          <p:cNvSpPr/>
          <p:nvPr/>
        </p:nvSpPr>
        <p:spPr>
          <a:xfrm>
            <a:off x="5084450" y="3418287"/>
            <a:ext cx="1704339" cy="695960"/>
          </a:xfrm>
          <a:custGeom>
            <a:avLst/>
            <a:gdLst/>
            <a:ahLst/>
            <a:cxnLst/>
            <a:rect l="l" t="t" r="r" b="b"/>
            <a:pathLst>
              <a:path w="1704339" h="461010">
                <a:moveTo>
                  <a:pt x="1626997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626997" y="461010"/>
                </a:lnTo>
                <a:lnTo>
                  <a:pt x="1656897" y="454969"/>
                </a:lnTo>
                <a:lnTo>
                  <a:pt x="1681321" y="438499"/>
                </a:lnTo>
                <a:lnTo>
                  <a:pt x="1697791" y="414075"/>
                </a:lnTo>
                <a:lnTo>
                  <a:pt x="1703832" y="384175"/>
                </a:lnTo>
                <a:lnTo>
                  <a:pt x="1703832" y="76835"/>
                </a:lnTo>
                <a:lnTo>
                  <a:pt x="1697791" y="46934"/>
                </a:lnTo>
                <a:lnTo>
                  <a:pt x="1681321" y="22510"/>
                </a:lnTo>
                <a:lnTo>
                  <a:pt x="1656897" y="6040"/>
                </a:lnTo>
                <a:lnTo>
                  <a:pt x="1626997" y="0"/>
                </a:lnTo>
                <a:close/>
              </a:path>
            </a:pathLst>
          </a:custGeom>
          <a:solidFill>
            <a:srgbClr val="243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7CE158CC-A5B3-25B5-DA79-27A479F670B2}"/>
              </a:ext>
            </a:extLst>
          </p:cNvPr>
          <p:cNvSpPr txBox="1"/>
          <p:nvPr/>
        </p:nvSpPr>
        <p:spPr>
          <a:xfrm>
            <a:off x="5394011" y="3575189"/>
            <a:ext cx="1085215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ES" sz="1200" spc="-5">
                <a:solidFill>
                  <a:srgbClr val="FFFFFF"/>
                </a:solidFill>
                <a:latin typeface="Libertad"/>
                <a:cs typeface="Calibri"/>
              </a:rPr>
              <a:t>Asuntos Legales y Contratación</a:t>
            </a:r>
            <a:endParaRPr lang="es-ES" sz="1200">
              <a:latin typeface="Libertad"/>
              <a:cs typeface="Calibri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2A3C2BF4-AFBF-972C-575F-02DFCBAD4713}"/>
              </a:ext>
            </a:extLst>
          </p:cNvPr>
          <p:cNvSpPr txBox="1"/>
          <p:nvPr/>
        </p:nvSpPr>
        <p:spPr>
          <a:xfrm>
            <a:off x="1340345" y="4722477"/>
            <a:ext cx="3481701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dirty="0">
                <a:solidFill>
                  <a:schemeClr val="tx2"/>
                </a:solidFill>
              </a:rPr>
              <a:t>Nombre: </a:t>
            </a:r>
            <a:r>
              <a:rPr lang="es-CO" sz="1600" dirty="0">
                <a:solidFill>
                  <a:schemeClr val="tx2"/>
                </a:solidFill>
              </a:rPr>
              <a:t>Elizabeth Collazos Rojas</a:t>
            </a:r>
            <a:endParaRPr sz="1600" dirty="0">
              <a:solidFill>
                <a:schemeClr val="tx2"/>
              </a:solidFill>
            </a:endParaRPr>
          </a:p>
          <a:p>
            <a:pPr marL="12700" marR="5080"/>
            <a:r>
              <a:rPr sz="1600" dirty="0">
                <a:solidFill>
                  <a:schemeClr val="tx2"/>
                </a:solidFill>
              </a:rPr>
              <a:t>Cargo: </a:t>
            </a:r>
            <a:r>
              <a:rPr lang="es-CO" sz="1600" dirty="0">
                <a:solidFill>
                  <a:schemeClr val="tx2"/>
                </a:solidFill>
              </a:rPr>
              <a:t>Asistente Administrativa</a:t>
            </a:r>
          </a:p>
          <a:p>
            <a:pPr marL="12700" marR="5080"/>
            <a:r>
              <a:rPr sz="1600" dirty="0">
                <a:solidFill>
                  <a:schemeClr val="tx2"/>
                </a:solidFill>
              </a:rPr>
              <a:t>Correo </a:t>
            </a:r>
            <a:r>
              <a:rPr sz="1600" dirty="0" err="1">
                <a:solidFill>
                  <a:schemeClr val="tx2"/>
                </a:solidFill>
              </a:rPr>
              <a:t>Electrónico</a:t>
            </a:r>
            <a:r>
              <a:rPr sz="1600" dirty="0">
                <a:solidFill>
                  <a:schemeClr val="tx2"/>
                </a:solidFill>
              </a:rPr>
              <a:t>:</a:t>
            </a:r>
            <a:r>
              <a:rPr lang="es-CO" sz="1600" dirty="0">
                <a:solidFill>
                  <a:schemeClr val="tx2"/>
                </a:solidFill>
              </a:rPr>
              <a:t> </a:t>
            </a:r>
            <a:r>
              <a:rPr lang="es-CO" sz="16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ecollazos@ccc.org.co</a:t>
            </a:r>
            <a:endParaRPr lang="es-CO" sz="1600" dirty="0">
              <a:solidFill>
                <a:schemeClr val="tx2"/>
              </a:solidFill>
            </a:endParaRPr>
          </a:p>
          <a:p>
            <a:pPr marL="12700" marR="5080"/>
            <a:r>
              <a:rPr lang="es-CO" sz="1600" dirty="0">
                <a:solidFill>
                  <a:schemeClr val="tx2"/>
                </a:solidFill>
              </a:rPr>
              <a:t>Extensión: 415</a:t>
            </a:r>
          </a:p>
        </p:txBody>
      </p:sp>
    </p:spTree>
    <p:extLst>
      <p:ext uri="{BB962C8B-B14F-4D97-AF65-F5344CB8AC3E}">
        <p14:creationId xmlns:p14="http://schemas.microsoft.com/office/powerpoint/2010/main" val="2355499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4F94-2439-50E1-B104-C10959DF0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BBE29220-ED83-DE57-6BCB-C833E11007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9425" y="535053"/>
            <a:ext cx="2628900" cy="716973"/>
          </a:xfrm>
          <a:prstGeom prst="rect">
            <a:avLst/>
          </a:prstGeom>
        </p:spPr>
      </p:pic>
      <p:pic>
        <p:nvPicPr>
          <p:cNvPr id="5" name="Picture 4" descr="A blue and white triangle on a black background&#10;&#10;AI-generated content may be incorrect.">
            <a:extLst>
              <a:ext uri="{FF2B5EF4-FFF2-40B4-BE49-F238E27FC236}">
                <a16:creationId xmlns:a16="http://schemas.microsoft.com/office/drawing/2014/main" id="{6D9B36EE-BDE2-59A7-2B76-5980F63C1A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r="5847"/>
          <a:stretch>
            <a:fillRect/>
          </a:stretch>
        </p:blipFill>
        <p:spPr>
          <a:xfrm>
            <a:off x="706774" y="3629"/>
            <a:ext cx="11485226" cy="685437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7F9EFDC-361F-E435-4744-BC3069493AC2}"/>
              </a:ext>
            </a:extLst>
          </p:cNvPr>
          <p:cNvSpPr txBox="1"/>
          <p:nvPr/>
        </p:nvSpPr>
        <p:spPr>
          <a:xfrm>
            <a:off x="1333864" y="2230634"/>
            <a:ext cx="5344281" cy="1610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s-CO" sz="6000" b="1" dirty="0">
                <a:latin typeface="Savior Sans Expanded" pitchFamily="2" charset="77"/>
                <a:cs typeface="Libertad Bold" pitchFamily="2" charset="77"/>
              </a:rPr>
              <a:t>Mentalidad y Reputación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FDB0C16-9951-3FB9-F102-A0497C03662C}"/>
              </a:ext>
            </a:extLst>
          </p:cNvPr>
          <p:cNvSpPr txBox="1"/>
          <p:nvPr/>
        </p:nvSpPr>
        <p:spPr>
          <a:xfrm>
            <a:off x="479425" y="4021333"/>
            <a:ext cx="5177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tx2"/>
                </a:solidFill>
                <a:latin typeface="Libertad" pitchFamily="2" charset="77"/>
                <a:cs typeface="Libertad" pitchFamily="2" charset="77"/>
              </a:rPr>
              <a:t>Liderar la construcción de una mentalidad organizacional coherente y una reputación institucional sólida, mediante comunicaciones estratégicas que fortalezcan la confianza, posicionen la identidad de la Cámara y generen relaciones de valor con sus públicos internos y externos.</a:t>
            </a:r>
            <a:endParaRPr lang="es-ES" sz="1600" dirty="0">
              <a:solidFill>
                <a:schemeClr val="tx2"/>
              </a:solidFill>
              <a:latin typeface="Libertad" pitchFamily="2" charset="77"/>
              <a:cs typeface="Libertad" pitchFamily="2" charset="77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A6DD7197-9A28-0E54-AE8B-F5A84531FD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528" y="2677335"/>
            <a:ext cx="716973" cy="71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91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9F8CB-0799-827D-3771-627CBBC4C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B151235-7041-6A0C-5747-39C8487FA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95" y="344020"/>
            <a:ext cx="3519428" cy="698395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23" name="4 CuadroTexto">
            <a:extLst>
              <a:ext uri="{FF2B5EF4-FFF2-40B4-BE49-F238E27FC236}">
                <a16:creationId xmlns:a16="http://schemas.microsoft.com/office/drawing/2014/main" id="{34ED1FBC-2363-D89D-18A4-1DEE53F48D28}"/>
              </a:ext>
            </a:extLst>
          </p:cNvPr>
          <p:cNvSpPr txBox="1"/>
          <p:nvPr/>
        </p:nvSpPr>
        <p:spPr>
          <a:xfrm>
            <a:off x="536147" y="451381"/>
            <a:ext cx="9312343" cy="131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 defTabSz="914400">
              <a:lnSpc>
                <a:spcPct val="90000"/>
              </a:lnSpc>
              <a:defRPr sz="1400" b="1">
                <a:solidFill>
                  <a:prstClr val="black"/>
                </a:solidFill>
                <a:latin typeface="Kohinoor Devanagari Bold"/>
                <a:cs typeface="Verdana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pPr algn="l" defTabSz="914358">
              <a:defRPr/>
            </a:pPr>
            <a:r>
              <a:rPr lang="es-ES" sz="4366" dirty="0">
                <a:solidFill>
                  <a:srgbClr val="12176B"/>
                </a:solidFill>
                <a:latin typeface="Savior Sans Expanded" pitchFamily="2" charset="0"/>
                <a:ea typeface="ＭＳ Ｐゴシック" charset="0"/>
                <a:cs typeface="+mn-cs"/>
              </a:rPr>
              <a:t>Estructura Mentalidad y Reputación</a:t>
            </a:r>
            <a:endParaRPr lang="es-CO" sz="4366" dirty="0">
              <a:solidFill>
                <a:srgbClr val="12176B"/>
              </a:solidFill>
              <a:latin typeface="Savior Sans Expanded" pitchFamily="2" charset="0"/>
              <a:ea typeface="ＭＳ Ｐゴシック" charset="0"/>
              <a:cs typeface="+mn-cs"/>
            </a:endParaRPr>
          </a:p>
        </p:txBody>
      </p:sp>
      <p:sp>
        <p:nvSpPr>
          <p:cNvPr id="2" name="object 16">
            <a:extLst>
              <a:ext uri="{FF2B5EF4-FFF2-40B4-BE49-F238E27FC236}">
                <a16:creationId xmlns:a16="http://schemas.microsoft.com/office/drawing/2014/main" id="{66196DC7-6C2E-07A2-B11F-F8AAC78713B4}"/>
              </a:ext>
            </a:extLst>
          </p:cNvPr>
          <p:cNvSpPr/>
          <p:nvPr/>
        </p:nvSpPr>
        <p:spPr>
          <a:xfrm>
            <a:off x="4644121" y="2069721"/>
            <a:ext cx="2608413" cy="584022"/>
          </a:xfrm>
          <a:custGeom>
            <a:avLst/>
            <a:gdLst/>
            <a:ahLst/>
            <a:cxnLst/>
            <a:rect l="l" t="t" r="r" b="b"/>
            <a:pathLst>
              <a:path w="1495425" h="460375">
                <a:moveTo>
                  <a:pt x="1447165" y="0"/>
                </a:moveTo>
                <a:lnTo>
                  <a:pt x="47879" y="0"/>
                </a:lnTo>
                <a:lnTo>
                  <a:pt x="29253" y="3766"/>
                </a:lnTo>
                <a:lnTo>
                  <a:pt x="14033" y="14033"/>
                </a:lnTo>
                <a:lnTo>
                  <a:pt x="3766" y="29253"/>
                </a:lnTo>
                <a:lnTo>
                  <a:pt x="0" y="47879"/>
                </a:lnTo>
                <a:lnTo>
                  <a:pt x="0" y="412369"/>
                </a:lnTo>
                <a:lnTo>
                  <a:pt x="3766" y="430994"/>
                </a:lnTo>
                <a:lnTo>
                  <a:pt x="14033" y="446214"/>
                </a:lnTo>
                <a:lnTo>
                  <a:pt x="29253" y="456481"/>
                </a:lnTo>
                <a:lnTo>
                  <a:pt x="47879" y="460248"/>
                </a:lnTo>
                <a:lnTo>
                  <a:pt x="1447165" y="460248"/>
                </a:lnTo>
                <a:lnTo>
                  <a:pt x="1465790" y="456481"/>
                </a:lnTo>
                <a:lnTo>
                  <a:pt x="1481010" y="446214"/>
                </a:lnTo>
                <a:lnTo>
                  <a:pt x="1491277" y="430994"/>
                </a:lnTo>
                <a:lnTo>
                  <a:pt x="1495044" y="412369"/>
                </a:lnTo>
                <a:lnTo>
                  <a:pt x="1495044" y="47879"/>
                </a:lnTo>
                <a:lnTo>
                  <a:pt x="1491277" y="29253"/>
                </a:lnTo>
                <a:lnTo>
                  <a:pt x="1481010" y="14033"/>
                </a:lnTo>
                <a:lnTo>
                  <a:pt x="1465790" y="3766"/>
                </a:lnTo>
                <a:lnTo>
                  <a:pt x="144716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Libertad" pitchFamily="2" charset="77"/>
              <a:cs typeface="Libertad" pitchFamily="2" charset="77"/>
              <a:sym typeface="Arial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466EDAC5-EC49-CDDF-4457-970E2E945509}"/>
              </a:ext>
            </a:extLst>
          </p:cNvPr>
          <p:cNvSpPr txBox="1"/>
          <p:nvPr/>
        </p:nvSpPr>
        <p:spPr>
          <a:xfrm>
            <a:off x="4778120" y="2101901"/>
            <a:ext cx="2384717" cy="475975"/>
          </a:xfrm>
          <a:prstGeom prst="rect">
            <a:avLst/>
          </a:prstGeom>
        </p:spPr>
        <p:txBody>
          <a:bodyPr vert="horz" wrap="square" lIns="0" tIns="48260" rIns="0" bIns="0" rtlCol="0" anchor="t">
            <a:spAutoFit/>
          </a:bodyPr>
          <a:lstStyle/>
          <a:p>
            <a:pPr marL="12700" marR="5080" algn="ctr" defTabSz="914377">
              <a:lnSpc>
                <a:spcPts val="1600"/>
              </a:lnSpc>
              <a:spcBef>
                <a:spcPts val="380"/>
              </a:spcBef>
              <a:defRPr/>
            </a:pPr>
            <a:r>
              <a:rPr kumimoji="0" lang="es-CO" sz="1800" b="0" i="0" u="none" strike="noStrike" kern="1200" cap="none" spc="-1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vior Sans Expanded"/>
                <a:cs typeface="Libertad" pitchFamily="2" charset="77"/>
                <a:sym typeface="Arial"/>
              </a:rPr>
              <a:t>Dirección</a:t>
            </a:r>
            <a:r>
              <a:rPr lang="es-CO" spc="-11">
                <a:solidFill>
                  <a:srgbClr val="FFFFFF"/>
                </a:solidFill>
                <a:latin typeface="Savior Sans Expanded"/>
                <a:cs typeface="Libertad" pitchFamily="2" charset="77"/>
                <a:sym typeface="Arial"/>
              </a:rPr>
              <a:t> </a:t>
            </a:r>
            <a:r>
              <a:rPr kumimoji="0" lang="es-CO" sz="1800" b="0" i="0" u="none" strike="noStrike" kern="1200" cap="none" spc="-1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vior Sans Expanded"/>
                <a:cs typeface="Libertad" pitchFamily="2" charset="77"/>
                <a:sym typeface="Arial"/>
              </a:rPr>
              <a:t>Mentalidad</a:t>
            </a:r>
            <a:r>
              <a:rPr lang="es-CO" spc="-11">
                <a:solidFill>
                  <a:srgbClr val="FFFFFF"/>
                </a:solidFill>
                <a:latin typeface="Savior Sans Expanded"/>
                <a:cs typeface="Libertad" pitchFamily="2" charset="77"/>
                <a:sym typeface="Arial"/>
              </a:rPr>
              <a:t> y Reputación</a:t>
            </a:r>
            <a:endParaRPr kumimoji="0" lang="es-CO" sz="18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vior Sans Expanded"/>
              <a:cs typeface="Libertad" pitchFamily="2" charset="77"/>
              <a:sym typeface="Arial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1C1DD8F7-B364-1508-2B63-6B21F830B511}"/>
              </a:ext>
            </a:extLst>
          </p:cNvPr>
          <p:cNvSpPr/>
          <p:nvPr/>
        </p:nvSpPr>
        <p:spPr>
          <a:xfrm>
            <a:off x="7333912" y="3437128"/>
            <a:ext cx="1290708" cy="669378"/>
          </a:xfrm>
          <a:custGeom>
            <a:avLst/>
            <a:gdLst/>
            <a:ahLst/>
            <a:cxnLst/>
            <a:rect l="l" t="t" r="r" b="b"/>
            <a:pathLst>
              <a:path w="1703070" h="461010">
                <a:moveTo>
                  <a:pt x="1626234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626234" y="461010"/>
                </a:lnTo>
                <a:lnTo>
                  <a:pt x="1656135" y="454969"/>
                </a:lnTo>
                <a:lnTo>
                  <a:pt x="1680559" y="438499"/>
                </a:lnTo>
                <a:lnTo>
                  <a:pt x="1697029" y="414075"/>
                </a:lnTo>
                <a:lnTo>
                  <a:pt x="1703070" y="384175"/>
                </a:lnTo>
                <a:lnTo>
                  <a:pt x="1703070" y="76835"/>
                </a:lnTo>
                <a:lnTo>
                  <a:pt x="1697029" y="46934"/>
                </a:lnTo>
                <a:lnTo>
                  <a:pt x="1680559" y="22510"/>
                </a:lnTo>
                <a:lnTo>
                  <a:pt x="1656135" y="6040"/>
                </a:lnTo>
                <a:lnTo>
                  <a:pt x="1626234" y="0"/>
                </a:lnTo>
                <a:close/>
              </a:path>
            </a:pathLst>
          </a:custGeom>
          <a:solidFill>
            <a:srgbClr val="243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939F2333-2E4A-6E08-13B4-913B7396C414}"/>
              </a:ext>
            </a:extLst>
          </p:cNvPr>
          <p:cNvSpPr txBox="1"/>
          <p:nvPr/>
        </p:nvSpPr>
        <p:spPr>
          <a:xfrm>
            <a:off x="7475118" y="3643157"/>
            <a:ext cx="1149501" cy="20082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60680" marR="5080" indent="-348615">
              <a:lnSpc>
                <a:spcPct val="80000"/>
              </a:lnSpc>
              <a:spcBef>
                <a:spcPts val="385"/>
              </a:spcBef>
            </a:pPr>
            <a:r>
              <a:rPr lang="es-ES" sz="1200" spc="-5" dirty="0">
                <a:solidFill>
                  <a:srgbClr val="FFFFFF"/>
                </a:solidFill>
                <a:latin typeface="Libertad"/>
                <a:cs typeface="Calibri"/>
              </a:rPr>
              <a:t>Comunicaciones</a:t>
            </a:r>
            <a:endParaRPr sz="1200" dirty="0">
              <a:latin typeface="Libertad"/>
              <a:cs typeface="Calibri"/>
            </a:endParaRP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82D124D5-AC5A-CF5D-AD9C-9A9CB5366DAC}"/>
              </a:ext>
            </a:extLst>
          </p:cNvPr>
          <p:cNvSpPr txBox="1"/>
          <p:nvPr/>
        </p:nvSpPr>
        <p:spPr>
          <a:xfrm>
            <a:off x="1309345" y="5092093"/>
            <a:ext cx="3481701" cy="997068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dirty="0">
                <a:solidFill>
                  <a:schemeClr val="tx2"/>
                </a:solidFill>
              </a:rPr>
              <a:t>Nombre: </a:t>
            </a:r>
            <a:r>
              <a:rPr lang="es-CO" sz="1600" dirty="0">
                <a:solidFill>
                  <a:schemeClr val="tx2"/>
                </a:solidFill>
              </a:rPr>
              <a:t>Marisol Tamayo Orozco</a:t>
            </a:r>
            <a:endParaRPr sz="1600" dirty="0">
              <a:solidFill>
                <a:schemeClr val="tx2"/>
              </a:solidFill>
            </a:endParaRPr>
          </a:p>
          <a:p>
            <a:pPr marL="12700" marR="5080"/>
            <a:r>
              <a:rPr sz="1600" dirty="0">
                <a:solidFill>
                  <a:schemeClr val="tx2"/>
                </a:solidFill>
              </a:rPr>
              <a:t>Cargo: </a:t>
            </a:r>
            <a:r>
              <a:rPr lang="es-CO" sz="1600" dirty="0">
                <a:solidFill>
                  <a:schemeClr val="tx2"/>
                </a:solidFill>
              </a:rPr>
              <a:t>Auxiliar Administrativa</a:t>
            </a:r>
          </a:p>
          <a:p>
            <a:pPr marL="12700" marR="5080"/>
            <a:r>
              <a:rPr sz="1600" dirty="0">
                <a:solidFill>
                  <a:schemeClr val="tx2"/>
                </a:solidFill>
              </a:rPr>
              <a:t>Correo </a:t>
            </a:r>
            <a:r>
              <a:rPr sz="1600" dirty="0" err="1">
                <a:solidFill>
                  <a:schemeClr val="tx2"/>
                </a:solidFill>
              </a:rPr>
              <a:t>Electrónico</a:t>
            </a:r>
            <a:r>
              <a:rPr sz="1600" dirty="0">
                <a:solidFill>
                  <a:schemeClr val="tx2"/>
                </a:solidFill>
              </a:rPr>
              <a:t>:</a:t>
            </a:r>
            <a:r>
              <a:rPr lang="es-CO" sz="1600" dirty="0">
                <a:solidFill>
                  <a:schemeClr val="tx2"/>
                </a:solidFill>
              </a:rPr>
              <a:t> </a:t>
            </a:r>
            <a:r>
              <a:rPr lang="es-CO" sz="16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mtamayo@ccc.org.co</a:t>
            </a:r>
            <a:endParaRPr lang="es-CO" sz="1600" dirty="0">
              <a:solidFill>
                <a:schemeClr val="tx2"/>
              </a:solidFill>
            </a:endParaRPr>
          </a:p>
          <a:p>
            <a:pPr marL="12700" marR="5080"/>
            <a:r>
              <a:rPr lang="es-CO" sz="1600" dirty="0">
                <a:solidFill>
                  <a:schemeClr val="tx2"/>
                </a:solidFill>
              </a:rPr>
              <a:t>Extensión: 417</a:t>
            </a:r>
            <a:endParaRPr lang="es-CO" sz="1600" dirty="0">
              <a:solidFill>
                <a:schemeClr val="tx2"/>
              </a:solidFill>
              <a:ea typeface="Calibri"/>
              <a:cs typeface="Calibri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F961FDD7-F7FA-D0E0-2050-F541C6D3D617}"/>
              </a:ext>
            </a:extLst>
          </p:cNvPr>
          <p:cNvSpPr/>
          <p:nvPr/>
        </p:nvSpPr>
        <p:spPr>
          <a:xfrm>
            <a:off x="1670249" y="3420784"/>
            <a:ext cx="1263219" cy="695960"/>
          </a:xfrm>
          <a:custGeom>
            <a:avLst/>
            <a:gdLst/>
            <a:ahLst/>
            <a:cxnLst/>
            <a:rect l="l" t="t" r="r" b="b"/>
            <a:pathLst>
              <a:path w="1703070" h="461010">
                <a:moveTo>
                  <a:pt x="1626234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626234" y="461010"/>
                </a:lnTo>
                <a:lnTo>
                  <a:pt x="1656135" y="454969"/>
                </a:lnTo>
                <a:lnTo>
                  <a:pt x="1680559" y="438499"/>
                </a:lnTo>
                <a:lnTo>
                  <a:pt x="1697029" y="414075"/>
                </a:lnTo>
                <a:lnTo>
                  <a:pt x="1703070" y="384175"/>
                </a:lnTo>
                <a:lnTo>
                  <a:pt x="1703070" y="76835"/>
                </a:lnTo>
                <a:lnTo>
                  <a:pt x="1697029" y="46934"/>
                </a:lnTo>
                <a:lnTo>
                  <a:pt x="1680559" y="22510"/>
                </a:lnTo>
                <a:lnTo>
                  <a:pt x="1656135" y="6040"/>
                </a:lnTo>
                <a:lnTo>
                  <a:pt x="1626234" y="0"/>
                </a:lnTo>
                <a:close/>
              </a:path>
            </a:pathLst>
          </a:custGeom>
          <a:solidFill>
            <a:srgbClr val="243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0">
            <a:extLst>
              <a:ext uri="{FF2B5EF4-FFF2-40B4-BE49-F238E27FC236}">
                <a16:creationId xmlns:a16="http://schemas.microsoft.com/office/drawing/2014/main" id="{93A7F126-E5DD-F9B2-A0AC-9BF91FB52240}"/>
              </a:ext>
            </a:extLst>
          </p:cNvPr>
          <p:cNvSpPr txBox="1"/>
          <p:nvPr/>
        </p:nvSpPr>
        <p:spPr>
          <a:xfrm>
            <a:off x="1770786" y="3658402"/>
            <a:ext cx="1149501" cy="200824"/>
          </a:xfrm>
          <a:prstGeom prst="rect">
            <a:avLst/>
          </a:prstGeom>
        </p:spPr>
        <p:txBody>
          <a:bodyPr vert="horz" wrap="square" lIns="0" tIns="48895" rIns="0" bIns="0" rtlCol="0" anchor="t">
            <a:spAutoFit/>
          </a:bodyPr>
          <a:lstStyle/>
          <a:p>
            <a:pPr marL="360680" marR="5080" indent="-348615" algn="ctr">
              <a:lnSpc>
                <a:spcPct val="80000"/>
              </a:lnSpc>
              <a:spcBef>
                <a:spcPts val="385"/>
              </a:spcBef>
            </a:pPr>
            <a:r>
              <a:rPr lang="es-ES" sz="1200" spc="-5" dirty="0">
                <a:solidFill>
                  <a:srgbClr val="FFFFFF"/>
                </a:solidFill>
                <a:latin typeface="Libertad"/>
                <a:ea typeface="Calibri"/>
                <a:cs typeface="Calibri"/>
              </a:rPr>
              <a:t>Reputación</a:t>
            </a: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1D0E92C1-8DAD-A69D-D1C2-8FD1FD535D9E}"/>
              </a:ext>
            </a:extLst>
          </p:cNvPr>
          <p:cNvSpPr/>
          <p:nvPr/>
        </p:nvSpPr>
        <p:spPr>
          <a:xfrm>
            <a:off x="3050196" y="3427252"/>
            <a:ext cx="1356895" cy="695960"/>
          </a:xfrm>
          <a:custGeom>
            <a:avLst/>
            <a:gdLst/>
            <a:ahLst/>
            <a:cxnLst/>
            <a:rect l="l" t="t" r="r" b="b"/>
            <a:pathLst>
              <a:path w="1703070" h="461010">
                <a:moveTo>
                  <a:pt x="1626234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626234" y="461010"/>
                </a:lnTo>
                <a:lnTo>
                  <a:pt x="1656135" y="454969"/>
                </a:lnTo>
                <a:lnTo>
                  <a:pt x="1680559" y="438499"/>
                </a:lnTo>
                <a:lnTo>
                  <a:pt x="1697029" y="414075"/>
                </a:lnTo>
                <a:lnTo>
                  <a:pt x="1703070" y="384175"/>
                </a:lnTo>
                <a:lnTo>
                  <a:pt x="1703070" y="76835"/>
                </a:lnTo>
                <a:lnTo>
                  <a:pt x="1697029" y="46934"/>
                </a:lnTo>
                <a:lnTo>
                  <a:pt x="1680559" y="22510"/>
                </a:lnTo>
                <a:lnTo>
                  <a:pt x="1656135" y="6040"/>
                </a:lnTo>
                <a:lnTo>
                  <a:pt x="1626234" y="0"/>
                </a:lnTo>
                <a:close/>
              </a:path>
            </a:pathLst>
          </a:custGeom>
          <a:solidFill>
            <a:srgbClr val="243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237DC2AF-EA23-9D92-8A64-AC1A2541B58B}"/>
              </a:ext>
            </a:extLst>
          </p:cNvPr>
          <p:cNvSpPr txBox="1"/>
          <p:nvPr/>
        </p:nvSpPr>
        <p:spPr>
          <a:xfrm>
            <a:off x="3190236" y="3643157"/>
            <a:ext cx="1425978" cy="200824"/>
          </a:xfrm>
          <a:prstGeom prst="rect">
            <a:avLst/>
          </a:prstGeom>
        </p:spPr>
        <p:txBody>
          <a:bodyPr vert="horz" wrap="square" lIns="0" tIns="48895" rIns="0" bIns="0" rtlCol="0" anchor="t">
            <a:spAutoFit/>
          </a:bodyPr>
          <a:lstStyle/>
          <a:p>
            <a:pPr marL="360680" marR="5080" indent="-348615">
              <a:lnSpc>
                <a:spcPct val="80000"/>
              </a:lnSpc>
              <a:spcBef>
                <a:spcPts val="385"/>
              </a:spcBef>
            </a:pPr>
            <a:r>
              <a:rPr lang="es-ES" sz="1200" spc="-5" dirty="0">
                <a:solidFill>
                  <a:srgbClr val="FFFFFF"/>
                </a:solidFill>
                <a:latin typeface="Libertad"/>
                <a:ea typeface="Calibri"/>
                <a:cs typeface="Calibri"/>
              </a:rPr>
              <a:t>Ecosistema Digital </a:t>
            </a:r>
            <a:endParaRPr lang="en-US" dirty="0">
              <a:latin typeface="Libertad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94254FE5-BEC9-7F53-13FB-048FD845045C}"/>
              </a:ext>
            </a:extLst>
          </p:cNvPr>
          <p:cNvSpPr/>
          <p:nvPr/>
        </p:nvSpPr>
        <p:spPr>
          <a:xfrm>
            <a:off x="4575854" y="3437128"/>
            <a:ext cx="1232930" cy="695960"/>
          </a:xfrm>
          <a:custGeom>
            <a:avLst/>
            <a:gdLst/>
            <a:ahLst/>
            <a:cxnLst/>
            <a:rect l="l" t="t" r="r" b="b"/>
            <a:pathLst>
              <a:path w="1703070" h="461010">
                <a:moveTo>
                  <a:pt x="1626234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626234" y="461010"/>
                </a:lnTo>
                <a:lnTo>
                  <a:pt x="1656135" y="454969"/>
                </a:lnTo>
                <a:lnTo>
                  <a:pt x="1680559" y="438499"/>
                </a:lnTo>
                <a:lnTo>
                  <a:pt x="1697029" y="414075"/>
                </a:lnTo>
                <a:lnTo>
                  <a:pt x="1703070" y="384175"/>
                </a:lnTo>
                <a:lnTo>
                  <a:pt x="1703070" y="76835"/>
                </a:lnTo>
                <a:lnTo>
                  <a:pt x="1697029" y="46934"/>
                </a:lnTo>
                <a:lnTo>
                  <a:pt x="1680559" y="22510"/>
                </a:lnTo>
                <a:lnTo>
                  <a:pt x="1656135" y="6040"/>
                </a:lnTo>
                <a:lnTo>
                  <a:pt x="1626234" y="0"/>
                </a:lnTo>
                <a:close/>
              </a:path>
            </a:pathLst>
          </a:custGeom>
          <a:solidFill>
            <a:srgbClr val="243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id="{DDAC5A56-BB4A-C0DA-BA4A-B88A61477220}"/>
              </a:ext>
            </a:extLst>
          </p:cNvPr>
          <p:cNvSpPr txBox="1"/>
          <p:nvPr/>
        </p:nvSpPr>
        <p:spPr>
          <a:xfrm>
            <a:off x="4799663" y="3658402"/>
            <a:ext cx="1149501" cy="200824"/>
          </a:xfrm>
          <a:prstGeom prst="rect">
            <a:avLst/>
          </a:prstGeom>
        </p:spPr>
        <p:txBody>
          <a:bodyPr vert="horz" wrap="square" lIns="0" tIns="48895" rIns="0" bIns="0" rtlCol="0" anchor="t">
            <a:spAutoFit/>
          </a:bodyPr>
          <a:lstStyle/>
          <a:p>
            <a:pPr marL="360680" marR="5080" indent="-348615">
              <a:lnSpc>
                <a:spcPct val="80000"/>
              </a:lnSpc>
              <a:spcBef>
                <a:spcPts val="385"/>
              </a:spcBef>
            </a:pPr>
            <a:r>
              <a:rPr lang="es-ES" sz="1200" spc="-5" dirty="0">
                <a:solidFill>
                  <a:srgbClr val="FFFFFF"/>
                </a:solidFill>
                <a:latin typeface="Libertad"/>
                <a:ea typeface="Calibri"/>
                <a:cs typeface="Calibri"/>
              </a:rPr>
              <a:t>Mentalidad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E87073FA-7BB1-72ED-1682-477BBBC3362C}"/>
              </a:ext>
            </a:extLst>
          </p:cNvPr>
          <p:cNvSpPr/>
          <p:nvPr/>
        </p:nvSpPr>
        <p:spPr>
          <a:xfrm>
            <a:off x="5962347" y="3437128"/>
            <a:ext cx="1231184" cy="695960"/>
          </a:xfrm>
          <a:custGeom>
            <a:avLst/>
            <a:gdLst/>
            <a:ahLst/>
            <a:cxnLst/>
            <a:rect l="l" t="t" r="r" b="b"/>
            <a:pathLst>
              <a:path w="1703070" h="461010">
                <a:moveTo>
                  <a:pt x="1626234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626234" y="461010"/>
                </a:lnTo>
                <a:lnTo>
                  <a:pt x="1656135" y="454969"/>
                </a:lnTo>
                <a:lnTo>
                  <a:pt x="1680559" y="438499"/>
                </a:lnTo>
                <a:lnTo>
                  <a:pt x="1697029" y="414075"/>
                </a:lnTo>
                <a:lnTo>
                  <a:pt x="1703070" y="384175"/>
                </a:lnTo>
                <a:lnTo>
                  <a:pt x="1703070" y="76835"/>
                </a:lnTo>
                <a:lnTo>
                  <a:pt x="1697029" y="46934"/>
                </a:lnTo>
                <a:lnTo>
                  <a:pt x="1680559" y="22510"/>
                </a:lnTo>
                <a:lnTo>
                  <a:pt x="1656135" y="6040"/>
                </a:lnTo>
                <a:lnTo>
                  <a:pt x="1626234" y="0"/>
                </a:lnTo>
                <a:close/>
              </a:path>
            </a:pathLst>
          </a:custGeom>
          <a:solidFill>
            <a:srgbClr val="243C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id="{0975FC81-C5D3-98AB-C2F9-1D8334753A6E}"/>
              </a:ext>
            </a:extLst>
          </p:cNvPr>
          <p:cNvSpPr txBox="1"/>
          <p:nvPr/>
        </p:nvSpPr>
        <p:spPr>
          <a:xfrm>
            <a:off x="6284457" y="3643157"/>
            <a:ext cx="1149501" cy="200824"/>
          </a:xfrm>
          <a:prstGeom prst="rect">
            <a:avLst/>
          </a:prstGeom>
        </p:spPr>
        <p:txBody>
          <a:bodyPr vert="horz" wrap="square" lIns="0" tIns="48895" rIns="0" bIns="0" rtlCol="0" anchor="t">
            <a:spAutoFit/>
          </a:bodyPr>
          <a:lstStyle/>
          <a:p>
            <a:pPr marL="360680" marR="5080" indent="-348615">
              <a:lnSpc>
                <a:spcPct val="80000"/>
              </a:lnSpc>
              <a:spcBef>
                <a:spcPts val="385"/>
              </a:spcBef>
            </a:pPr>
            <a:r>
              <a:rPr lang="es-ES" sz="1200" spc="-5" dirty="0">
                <a:solidFill>
                  <a:srgbClr val="FFFFFF"/>
                </a:solidFill>
                <a:latin typeface="Libertad"/>
                <a:ea typeface="Calibri"/>
                <a:cs typeface="Calibri"/>
              </a:rPr>
              <a:t>Coyuntura</a:t>
            </a:r>
          </a:p>
        </p:txBody>
      </p:sp>
      <p:cxnSp>
        <p:nvCxnSpPr>
          <p:cNvPr id="21" name="Conector recto 16">
            <a:extLst>
              <a:ext uri="{FF2B5EF4-FFF2-40B4-BE49-F238E27FC236}">
                <a16:creationId xmlns:a16="http://schemas.microsoft.com/office/drawing/2014/main" id="{20E3F9FA-0C89-35B7-641F-C199F2474771}"/>
              </a:ext>
            </a:extLst>
          </p:cNvPr>
          <p:cNvCxnSpPr>
            <a:cxnSpLocks/>
          </p:cNvCxnSpPr>
          <p:nvPr/>
        </p:nvCxnSpPr>
        <p:spPr>
          <a:xfrm>
            <a:off x="5954585" y="2659939"/>
            <a:ext cx="3300" cy="326612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Conector recto 19">
            <a:extLst>
              <a:ext uri="{FF2B5EF4-FFF2-40B4-BE49-F238E27FC236}">
                <a16:creationId xmlns:a16="http://schemas.microsoft.com/office/drawing/2014/main" id="{5E4BF041-A976-FBA4-7000-1B662015FF31}"/>
              </a:ext>
            </a:extLst>
          </p:cNvPr>
          <p:cNvCxnSpPr>
            <a:cxnSpLocks/>
          </p:cNvCxnSpPr>
          <p:nvPr/>
        </p:nvCxnSpPr>
        <p:spPr>
          <a:xfrm flipH="1" flipV="1">
            <a:off x="2242366" y="3016952"/>
            <a:ext cx="7396572" cy="2623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Conector recto 16">
            <a:extLst>
              <a:ext uri="{FF2B5EF4-FFF2-40B4-BE49-F238E27FC236}">
                <a16:creationId xmlns:a16="http://schemas.microsoft.com/office/drawing/2014/main" id="{57F11C53-CC35-87D2-DE30-CA442F7E85F3}"/>
              </a:ext>
            </a:extLst>
          </p:cNvPr>
          <p:cNvCxnSpPr>
            <a:cxnSpLocks/>
          </p:cNvCxnSpPr>
          <p:nvPr/>
        </p:nvCxnSpPr>
        <p:spPr>
          <a:xfrm flipH="1">
            <a:off x="2242366" y="3076732"/>
            <a:ext cx="1" cy="369689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Conector recto 16">
            <a:extLst>
              <a:ext uri="{FF2B5EF4-FFF2-40B4-BE49-F238E27FC236}">
                <a16:creationId xmlns:a16="http://schemas.microsoft.com/office/drawing/2014/main" id="{01D1E91A-5799-97FD-4F83-C8C599C9BFBD}"/>
              </a:ext>
            </a:extLst>
          </p:cNvPr>
          <p:cNvCxnSpPr>
            <a:cxnSpLocks/>
          </p:cNvCxnSpPr>
          <p:nvPr/>
        </p:nvCxnSpPr>
        <p:spPr>
          <a:xfrm flipH="1">
            <a:off x="3676516" y="3076732"/>
            <a:ext cx="1" cy="369689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Conector recto 16">
            <a:extLst>
              <a:ext uri="{FF2B5EF4-FFF2-40B4-BE49-F238E27FC236}">
                <a16:creationId xmlns:a16="http://schemas.microsoft.com/office/drawing/2014/main" id="{3A0D7CB6-157E-F3E0-F357-97E363D5C286}"/>
              </a:ext>
            </a:extLst>
          </p:cNvPr>
          <p:cNvCxnSpPr>
            <a:cxnSpLocks/>
          </p:cNvCxnSpPr>
          <p:nvPr/>
        </p:nvCxnSpPr>
        <p:spPr>
          <a:xfrm flipH="1">
            <a:off x="6554793" y="3088271"/>
            <a:ext cx="1" cy="369689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Conector recto 16">
            <a:extLst>
              <a:ext uri="{FF2B5EF4-FFF2-40B4-BE49-F238E27FC236}">
                <a16:creationId xmlns:a16="http://schemas.microsoft.com/office/drawing/2014/main" id="{CC6A91E3-C041-EC08-600D-9CF9A19C255B}"/>
              </a:ext>
            </a:extLst>
          </p:cNvPr>
          <p:cNvCxnSpPr>
            <a:cxnSpLocks/>
          </p:cNvCxnSpPr>
          <p:nvPr/>
        </p:nvCxnSpPr>
        <p:spPr>
          <a:xfrm flipH="1">
            <a:off x="7935666" y="3088271"/>
            <a:ext cx="1" cy="369689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" name="object 10">
            <a:extLst>
              <a:ext uri="{FF2B5EF4-FFF2-40B4-BE49-F238E27FC236}">
                <a16:creationId xmlns:a16="http://schemas.microsoft.com/office/drawing/2014/main" id="{BBE91EC6-BDE9-BF6D-36FA-68A77B1C0C42}"/>
              </a:ext>
            </a:extLst>
          </p:cNvPr>
          <p:cNvSpPr/>
          <p:nvPr/>
        </p:nvSpPr>
        <p:spPr>
          <a:xfrm>
            <a:off x="8914307" y="3436430"/>
            <a:ext cx="1435153" cy="680314"/>
          </a:xfrm>
          <a:custGeom>
            <a:avLst/>
            <a:gdLst/>
            <a:ahLst/>
            <a:cxnLst/>
            <a:rect l="l" t="t" r="r" b="b"/>
            <a:pathLst>
              <a:path w="1495425" h="460375">
                <a:moveTo>
                  <a:pt x="1418335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40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8"/>
                </a:lnTo>
                <a:lnTo>
                  <a:pt x="1418335" y="460248"/>
                </a:lnTo>
                <a:lnTo>
                  <a:pt x="1448216" y="454227"/>
                </a:lnTo>
                <a:lnTo>
                  <a:pt x="1472596" y="437800"/>
                </a:lnTo>
                <a:lnTo>
                  <a:pt x="1489023" y="413420"/>
                </a:lnTo>
                <a:lnTo>
                  <a:pt x="1495043" y="383540"/>
                </a:lnTo>
                <a:lnTo>
                  <a:pt x="1495043" y="76707"/>
                </a:lnTo>
                <a:lnTo>
                  <a:pt x="1489023" y="46827"/>
                </a:lnTo>
                <a:lnTo>
                  <a:pt x="1472596" y="22447"/>
                </a:lnTo>
                <a:lnTo>
                  <a:pt x="1448216" y="6020"/>
                </a:lnTo>
                <a:lnTo>
                  <a:pt x="1418335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Libertad" pitchFamily="2" charset="77"/>
              <a:cs typeface="Libertad" pitchFamily="2" charset="77"/>
            </a:endParaRPr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id="{FD567D1E-14AB-D804-8669-1FCCFA1D5CBF}"/>
              </a:ext>
            </a:extLst>
          </p:cNvPr>
          <p:cNvSpPr txBox="1"/>
          <p:nvPr/>
        </p:nvSpPr>
        <p:spPr>
          <a:xfrm>
            <a:off x="8833593" y="3656618"/>
            <a:ext cx="1515868" cy="211533"/>
          </a:xfrm>
          <a:prstGeom prst="rect">
            <a:avLst/>
          </a:prstGeom>
          <a:noFill/>
        </p:spPr>
        <p:txBody>
          <a:bodyPr vert="horz" wrap="square" lIns="0" tIns="48260" rIns="0" bIns="0" rtlCol="0" anchor="t">
            <a:spAutoFit/>
          </a:bodyPr>
          <a:lstStyle/>
          <a:p>
            <a:pPr marL="12700" marR="5080" indent="31115" algn="ctr">
              <a:lnSpc>
                <a:spcPts val="1150"/>
              </a:lnSpc>
              <a:spcBef>
                <a:spcPts val="380"/>
              </a:spcBef>
            </a:pPr>
            <a:r>
              <a:rPr lang="es-ES" sz="1400" dirty="0">
                <a:solidFill>
                  <a:schemeClr val="bg1"/>
                </a:solidFill>
                <a:latin typeface="Libertad"/>
                <a:cs typeface="Libertad" pitchFamily="2" charset="77"/>
              </a:rPr>
              <a:t>Fidelización </a:t>
            </a:r>
            <a:endParaRPr sz="1400" dirty="0">
              <a:solidFill>
                <a:schemeClr val="bg1"/>
              </a:solidFill>
              <a:latin typeface="Libertad"/>
              <a:cs typeface="Libertad" pitchFamily="2" charset="77"/>
            </a:endParaRPr>
          </a:p>
        </p:txBody>
      </p:sp>
      <p:cxnSp>
        <p:nvCxnSpPr>
          <p:cNvPr id="30" name="Conector recto 16">
            <a:extLst>
              <a:ext uri="{FF2B5EF4-FFF2-40B4-BE49-F238E27FC236}">
                <a16:creationId xmlns:a16="http://schemas.microsoft.com/office/drawing/2014/main" id="{9768C66A-6D06-32EB-CD10-93181A71B884}"/>
              </a:ext>
            </a:extLst>
          </p:cNvPr>
          <p:cNvCxnSpPr>
            <a:cxnSpLocks/>
          </p:cNvCxnSpPr>
          <p:nvPr/>
        </p:nvCxnSpPr>
        <p:spPr>
          <a:xfrm flipH="1">
            <a:off x="5173920" y="3076732"/>
            <a:ext cx="1" cy="369689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Conector recto 16">
            <a:extLst>
              <a:ext uri="{FF2B5EF4-FFF2-40B4-BE49-F238E27FC236}">
                <a16:creationId xmlns:a16="http://schemas.microsoft.com/office/drawing/2014/main" id="{5456A4F5-2C8A-068E-8F72-FD5318F5FF4D}"/>
              </a:ext>
            </a:extLst>
          </p:cNvPr>
          <p:cNvCxnSpPr>
            <a:cxnSpLocks/>
          </p:cNvCxnSpPr>
          <p:nvPr/>
        </p:nvCxnSpPr>
        <p:spPr>
          <a:xfrm>
            <a:off x="9632290" y="3056904"/>
            <a:ext cx="7256" cy="362432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59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454BF-5FF1-66A1-1C46-B6E287B64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DF53EB80-E0BD-9A54-4DE5-75E3532692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9425" y="535053"/>
            <a:ext cx="2628900" cy="716973"/>
          </a:xfrm>
          <a:prstGeom prst="rect">
            <a:avLst/>
          </a:prstGeom>
        </p:spPr>
      </p:pic>
      <p:pic>
        <p:nvPicPr>
          <p:cNvPr id="5" name="Picture 4" descr="A blue and white triangle on a black background&#10;&#10;AI-generated content may be incorrect.">
            <a:extLst>
              <a:ext uri="{FF2B5EF4-FFF2-40B4-BE49-F238E27FC236}">
                <a16:creationId xmlns:a16="http://schemas.microsoft.com/office/drawing/2014/main" id="{A43265CA-B618-FF7B-8B33-BC129F6C9C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r="5847"/>
          <a:stretch>
            <a:fillRect/>
          </a:stretch>
        </p:blipFill>
        <p:spPr>
          <a:xfrm>
            <a:off x="706774" y="3629"/>
            <a:ext cx="11485226" cy="685437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6436280-03F0-7F9C-F634-9C4DB212EFD3}"/>
              </a:ext>
            </a:extLst>
          </p:cNvPr>
          <p:cNvSpPr txBox="1"/>
          <p:nvPr/>
        </p:nvSpPr>
        <p:spPr>
          <a:xfrm>
            <a:off x="1345852" y="2623811"/>
            <a:ext cx="6217389" cy="1458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s-CO" sz="5400" b="1" dirty="0">
                <a:latin typeface="Savior Sans Expanded" pitchFamily="2" charset="77"/>
                <a:cs typeface="Libertad Bold" pitchFamily="2" charset="77"/>
              </a:rPr>
              <a:t>Aseguramiento Corporativo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8F112B8-CE75-E4F1-0ABD-3CB4A8E73BAB}"/>
              </a:ext>
            </a:extLst>
          </p:cNvPr>
          <p:cNvSpPr txBox="1"/>
          <p:nvPr/>
        </p:nvSpPr>
        <p:spPr>
          <a:xfrm>
            <a:off x="706774" y="4289633"/>
            <a:ext cx="49748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1600">
                <a:solidFill>
                  <a:schemeClr val="tx2"/>
                </a:solidFill>
                <a:latin typeface="Libertad" pitchFamily="2" charset="77"/>
                <a:cs typeface="Libertad" pitchFamily="2" charset="77"/>
              </a:defRPr>
            </a:lvl1pPr>
          </a:lstStyle>
          <a:p>
            <a:r>
              <a:rPr lang="es-ES" dirty="0"/>
              <a:t>Liderar la prestación de servicios de aseguramiento corporativo, que  generen ventajas competitivas a las unidades de negocio</a:t>
            </a:r>
          </a:p>
          <a:p>
            <a:endParaRPr lang="es-ES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DE79167F-A876-74FD-0D5D-A9D389C1A1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2984" y="2798483"/>
            <a:ext cx="716973" cy="71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94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E4DED-F7B8-1662-C16B-F7CE49F10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82C5F44-94CC-E846-A9BB-306DD8B80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95" y="344020"/>
            <a:ext cx="3519428" cy="698395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23" name="4 CuadroTexto">
            <a:extLst>
              <a:ext uri="{FF2B5EF4-FFF2-40B4-BE49-F238E27FC236}">
                <a16:creationId xmlns:a16="http://schemas.microsoft.com/office/drawing/2014/main" id="{C961357E-166D-1A39-9FDF-21CC76B07838}"/>
              </a:ext>
            </a:extLst>
          </p:cNvPr>
          <p:cNvSpPr txBox="1"/>
          <p:nvPr/>
        </p:nvSpPr>
        <p:spPr>
          <a:xfrm>
            <a:off x="715020" y="600622"/>
            <a:ext cx="9312343" cy="131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 defTabSz="914400">
              <a:lnSpc>
                <a:spcPct val="90000"/>
              </a:lnSpc>
              <a:defRPr sz="1400" b="1">
                <a:solidFill>
                  <a:prstClr val="black"/>
                </a:solidFill>
                <a:latin typeface="Kohinoor Devanagari Bold"/>
                <a:cs typeface="Verdana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pPr algn="l" defTabSz="914358">
              <a:defRPr/>
            </a:pPr>
            <a:r>
              <a:rPr lang="es-ES" sz="4366" dirty="0">
                <a:solidFill>
                  <a:srgbClr val="12176B"/>
                </a:solidFill>
                <a:latin typeface="Savior Sans Expanded" pitchFamily="2" charset="0"/>
                <a:ea typeface="ＭＳ Ｐゴシック" charset="0"/>
                <a:cs typeface="+mn-cs"/>
              </a:rPr>
              <a:t>Estructura Aseguramiento Corporativo</a:t>
            </a:r>
            <a:endParaRPr lang="es-CO" sz="4366" dirty="0">
              <a:solidFill>
                <a:srgbClr val="12176B"/>
              </a:solidFill>
              <a:latin typeface="Savior Sans Expanded" pitchFamily="2" charset="0"/>
              <a:ea typeface="ＭＳ Ｐゴシック" charset="0"/>
              <a:cs typeface="+mn-cs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376DF355-3721-1068-D936-1C10A936163D}"/>
              </a:ext>
            </a:extLst>
          </p:cNvPr>
          <p:cNvSpPr/>
          <p:nvPr/>
        </p:nvSpPr>
        <p:spPr>
          <a:xfrm>
            <a:off x="4085571" y="2383386"/>
            <a:ext cx="3164330" cy="839312"/>
          </a:xfrm>
          <a:custGeom>
            <a:avLst/>
            <a:gdLst/>
            <a:ahLst/>
            <a:cxnLst/>
            <a:rect l="l" t="t" r="r" b="b"/>
            <a:pathLst>
              <a:path w="1495425" h="460375">
                <a:moveTo>
                  <a:pt x="1447165" y="0"/>
                </a:moveTo>
                <a:lnTo>
                  <a:pt x="47879" y="0"/>
                </a:lnTo>
                <a:lnTo>
                  <a:pt x="29253" y="3766"/>
                </a:lnTo>
                <a:lnTo>
                  <a:pt x="14033" y="14033"/>
                </a:lnTo>
                <a:lnTo>
                  <a:pt x="3766" y="29253"/>
                </a:lnTo>
                <a:lnTo>
                  <a:pt x="0" y="47879"/>
                </a:lnTo>
                <a:lnTo>
                  <a:pt x="0" y="412369"/>
                </a:lnTo>
                <a:lnTo>
                  <a:pt x="3766" y="430994"/>
                </a:lnTo>
                <a:lnTo>
                  <a:pt x="14033" y="446214"/>
                </a:lnTo>
                <a:lnTo>
                  <a:pt x="29253" y="456481"/>
                </a:lnTo>
                <a:lnTo>
                  <a:pt x="47879" y="460248"/>
                </a:lnTo>
                <a:lnTo>
                  <a:pt x="1447165" y="460248"/>
                </a:lnTo>
                <a:lnTo>
                  <a:pt x="1465790" y="456481"/>
                </a:lnTo>
                <a:lnTo>
                  <a:pt x="1481010" y="446214"/>
                </a:lnTo>
                <a:lnTo>
                  <a:pt x="1491277" y="430994"/>
                </a:lnTo>
                <a:lnTo>
                  <a:pt x="1495044" y="412369"/>
                </a:lnTo>
                <a:lnTo>
                  <a:pt x="1495044" y="47879"/>
                </a:lnTo>
                <a:lnTo>
                  <a:pt x="1491277" y="29253"/>
                </a:lnTo>
                <a:lnTo>
                  <a:pt x="1481010" y="14033"/>
                </a:lnTo>
                <a:lnTo>
                  <a:pt x="1465790" y="3766"/>
                </a:lnTo>
                <a:lnTo>
                  <a:pt x="1447165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endParaRPr sz="2000" b="1">
              <a:solidFill>
                <a:schemeClr val="bg1"/>
              </a:solidFill>
              <a:latin typeface="Savior Sans Expanded" pitchFamily="2" charset="77"/>
              <a:sym typeface="Arial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63BCBB22-CAFB-79CD-AEC0-DF7C5E6A5279}"/>
              </a:ext>
            </a:extLst>
          </p:cNvPr>
          <p:cNvSpPr txBox="1"/>
          <p:nvPr/>
        </p:nvSpPr>
        <p:spPr>
          <a:xfrm>
            <a:off x="4152094" y="2598857"/>
            <a:ext cx="2988079" cy="263534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lvl="0" indent="0" algn="ctr" defTabSz="914377" rtl="0" eaLnBrk="1" fontAlgn="auto" latinLnBrk="0" hangingPunct="1">
              <a:lnSpc>
                <a:spcPts val="1600"/>
              </a:lnSpc>
              <a:spcBef>
                <a:spcPts val="3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0" i="0" u="none" strike="noStrike" kern="1200" cap="none" spc="-1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avior Sans Expanded" pitchFamily="2" charset="77"/>
                <a:cs typeface="Calibri"/>
                <a:sym typeface="Arial"/>
              </a:rPr>
              <a:t>Aseguramiento Corporativo</a:t>
            </a: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vior Sans Expanded" pitchFamily="2" charset="77"/>
              <a:cs typeface="Calibri"/>
              <a:sym typeface="Arial"/>
            </a:endParaRPr>
          </a:p>
        </p:txBody>
      </p:sp>
      <p:sp>
        <p:nvSpPr>
          <p:cNvPr id="32" name="object 5">
            <a:extLst>
              <a:ext uri="{FF2B5EF4-FFF2-40B4-BE49-F238E27FC236}">
                <a16:creationId xmlns:a16="http://schemas.microsoft.com/office/drawing/2014/main" id="{671C15A4-8BC2-8726-06EB-23C03C6F866A}"/>
              </a:ext>
            </a:extLst>
          </p:cNvPr>
          <p:cNvSpPr/>
          <p:nvPr/>
        </p:nvSpPr>
        <p:spPr>
          <a:xfrm>
            <a:off x="3957407" y="3500723"/>
            <a:ext cx="1567180" cy="695960"/>
          </a:xfrm>
          <a:custGeom>
            <a:avLst/>
            <a:gdLst/>
            <a:ahLst/>
            <a:cxnLst/>
            <a:rect l="l" t="t" r="r" b="b"/>
            <a:pathLst>
              <a:path w="1567179" h="460375">
                <a:moveTo>
                  <a:pt x="1489964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40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8"/>
                </a:lnTo>
                <a:lnTo>
                  <a:pt x="1489964" y="460248"/>
                </a:lnTo>
                <a:lnTo>
                  <a:pt x="1519844" y="454227"/>
                </a:lnTo>
                <a:lnTo>
                  <a:pt x="1544224" y="437800"/>
                </a:lnTo>
                <a:lnTo>
                  <a:pt x="1560651" y="413420"/>
                </a:lnTo>
                <a:lnTo>
                  <a:pt x="1566671" y="383540"/>
                </a:lnTo>
                <a:lnTo>
                  <a:pt x="1566671" y="76707"/>
                </a:lnTo>
                <a:lnTo>
                  <a:pt x="1560651" y="46827"/>
                </a:lnTo>
                <a:lnTo>
                  <a:pt x="1544224" y="22447"/>
                </a:lnTo>
                <a:lnTo>
                  <a:pt x="1519844" y="6020"/>
                </a:lnTo>
                <a:lnTo>
                  <a:pt x="1489964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Libertad" pitchFamily="2" charset="77"/>
              <a:cs typeface="Libertad" pitchFamily="2" charset="77"/>
            </a:endParaRPr>
          </a:p>
        </p:txBody>
      </p:sp>
      <p:sp>
        <p:nvSpPr>
          <p:cNvPr id="34" name="object 6">
            <a:extLst>
              <a:ext uri="{FF2B5EF4-FFF2-40B4-BE49-F238E27FC236}">
                <a16:creationId xmlns:a16="http://schemas.microsoft.com/office/drawing/2014/main" id="{319B1769-3BE0-8E82-3518-E4BD64CF7C38}"/>
              </a:ext>
            </a:extLst>
          </p:cNvPr>
          <p:cNvSpPr txBox="1"/>
          <p:nvPr/>
        </p:nvSpPr>
        <p:spPr>
          <a:xfrm>
            <a:off x="4254587" y="3752819"/>
            <a:ext cx="106722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solidFill>
                  <a:srgbClr val="FFFFFF"/>
                </a:solidFill>
                <a:latin typeface="Libertad" pitchFamily="2" charset="77"/>
                <a:cs typeface="Libertad" pitchFamily="2" charset="77"/>
              </a:rPr>
              <a:t>Control</a:t>
            </a:r>
            <a:r>
              <a:rPr sz="1200" spc="-40">
                <a:solidFill>
                  <a:srgbClr val="FFFFFF"/>
                </a:solidFill>
                <a:latin typeface="Libertad" pitchFamily="2" charset="77"/>
                <a:cs typeface="Libertad" pitchFamily="2" charset="77"/>
              </a:rPr>
              <a:t> </a:t>
            </a:r>
            <a:r>
              <a:rPr sz="1200" spc="-10">
                <a:solidFill>
                  <a:srgbClr val="FFFFFF"/>
                </a:solidFill>
                <a:latin typeface="Libertad" pitchFamily="2" charset="77"/>
                <a:cs typeface="Libertad" pitchFamily="2" charset="77"/>
              </a:rPr>
              <a:t>Interno</a:t>
            </a:r>
            <a:endParaRPr sz="1200">
              <a:latin typeface="Libertad" pitchFamily="2" charset="77"/>
              <a:cs typeface="Libertad" pitchFamily="2" charset="77"/>
            </a:endParaRPr>
          </a:p>
        </p:txBody>
      </p:sp>
      <p:sp>
        <p:nvSpPr>
          <p:cNvPr id="38" name="object 5">
            <a:extLst>
              <a:ext uri="{FF2B5EF4-FFF2-40B4-BE49-F238E27FC236}">
                <a16:creationId xmlns:a16="http://schemas.microsoft.com/office/drawing/2014/main" id="{6594C316-3A47-1CCB-0004-1766A481516F}"/>
              </a:ext>
            </a:extLst>
          </p:cNvPr>
          <p:cNvSpPr/>
          <p:nvPr/>
        </p:nvSpPr>
        <p:spPr>
          <a:xfrm>
            <a:off x="5818104" y="3500723"/>
            <a:ext cx="1567180" cy="695960"/>
          </a:xfrm>
          <a:custGeom>
            <a:avLst/>
            <a:gdLst/>
            <a:ahLst/>
            <a:cxnLst/>
            <a:rect l="l" t="t" r="r" b="b"/>
            <a:pathLst>
              <a:path w="1567179" h="460375">
                <a:moveTo>
                  <a:pt x="1489964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40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8"/>
                </a:lnTo>
                <a:lnTo>
                  <a:pt x="1489964" y="460248"/>
                </a:lnTo>
                <a:lnTo>
                  <a:pt x="1519844" y="454227"/>
                </a:lnTo>
                <a:lnTo>
                  <a:pt x="1544224" y="437800"/>
                </a:lnTo>
                <a:lnTo>
                  <a:pt x="1560651" y="413420"/>
                </a:lnTo>
                <a:lnTo>
                  <a:pt x="1566671" y="383540"/>
                </a:lnTo>
                <a:lnTo>
                  <a:pt x="1566671" y="76707"/>
                </a:lnTo>
                <a:lnTo>
                  <a:pt x="1560651" y="46827"/>
                </a:lnTo>
                <a:lnTo>
                  <a:pt x="1544224" y="22447"/>
                </a:lnTo>
                <a:lnTo>
                  <a:pt x="1519844" y="6020"/>
                </a:lnTo>
                <a:lnTo>
                  <a:pt x="1489964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Libertad" pitchFamily="2" charset="77"/>
              <a:cs typeface="Libertad" pitchFamily="2" charset="77"/>
            </a:endParaRPr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id="{FE6F218A-5090-AAAE-5205-B3D1B55F0C50}"/>
              </a:ext>
            </a:extLst>
          </p:cNvPr>
          <p:cNvSpPr txBox="1"/>
          <p:nvPr/>
        </p:nvSpPr>
        <p:spPr>
          <a:xfrm>
            <a:off x="6407679" y="3752819"/>
            <a:ext cx="1067226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-10" dirty="0">
                <a:solidFill>
                  <a:srgbClr val="FFFFFF"/>
                </a:solidFill>
                <a:latin typeface="Libertad" pitchFamily="2" charset="77"/>
                <a:ea typeface="Calibri"/>
                <a:cs typeface="Libertad" pitchFamily="2" charset="77"/>
              </a:rPr>
              <a:t>Riesgos</a:t>
            </a: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23EFB79E-2ECE-4237-302B-FAEFA765E20C}"/>
              </a:ext>
            </a:extLst>
          </p:cNvPr>
          <p:cNvSpPr txBox="1"/>
          <p:nvPr/>
        </p:nvSpPr>
        <p:spPr>
          <a:xfrm>
            <a:off x="2094106" y="4947864"/>
            <a:ext cx="3584317" cy="1009892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>
            <a:defPPr>
              <a:defRPr lang="es-CO"/>
            </a:defPPr>
            <a:lvl1pPr marL="12700">
              <a:spcBef>
                <a:spcPts val="95"/>
              </a:spcBef>
              <a:defRPr sz="1600">
                <a:solidFill>
                  <a:schemeClr val="tx2"/>
                </a:solidFill>
              </a:defRPr>
            </a:lvl1pPr>
          </a:lstStyle>
          <a:p>
            <a:r>
              <a:rPr dirty="0"/>
              <a:t>Nombre: </a:t>
            </a:r>
            <a:r>
              <a:rPr lang="es-CO" dirty="0"/>
              <a:t>Julieth Ximena Dominguez </a:t>
            </a:r>
          </a:p>
          <a:p>
            <a:r>
              <a:rPr dirty="0"/>
              <a:t>Cargo: </a:t>
            </a:r>
            <a:r>
              <a:rPr lang="es-CO" dirty="0"/>
              <a:t>Asistente Administrativa</a:t>
            </a:r>
          </a:p>
          <a:p>
            <a:r>
              <a:rPr dirty="0"/>
              <a:t>Correo </a:t>
            </a:r>
            <a:r>
              <a:rPr dirty="0" err="1"/>
              <a:t>Electrónico</a:t>
            </a:r>
            <a:r>
              <a:rPr dirty="0"/>
              <a:t>:</a:t>
            </a:r>
            <a:r>
              <a:rPr lang="es-CO" dirty="0"/>
              <a:t> </a:t>
            </a:r>
            <a:r>
              <a:rPr lang="es-CO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judoming@ccc.org.co</a:t>
            </a:r>
          </a:p>
          <a:p>
            <a:r>
              <a:rPr lang="es-CO" dirty="0"/>
              <a:t>Extensión: 438</a:t>
            </a:r>
          </a:p>
        </p:txBody>
      </p:sp>
    </p:spTree>
    <p:extLst>
      <p:ext uri="{BB962C8B-B14F-4D97-AF65-F5344CB8AC3E}">
        <p14:creationId xmlns:p14="http://schemas.microsoft.com/office/powerpoint/2010/main" val="4143260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0BF5F-9525-C3C4-3400-136B788C9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1FD16FC2-6342-2380-921F-5190AAD3EF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9425" y="535053"/>
            <a:ext cx="2628900" cy="716973"/>
          </a:xfrm>
          <a:prstGeom prst="rect">
            <a:avLst/>
          </a:prstGeom>
        </p:spPr>
      </p:pic>
      <p:pic>
        <p:nvPicPr>
          <p:cNvPr id="5" name="Picture 4" descr="A blue and white triangle on a black background&#10;&#10;AI-generated content may be incorrect.">
            <a:extLst>
              <a:ext uri="{FF2B5EF4-FFF2-40B4-BE49-F238E27FC236}">
                <a16:creationId xmlns:a16="http://schemas.microsoft.com/office/drawing/2014/main" id="{C99313FD-E4EA-606F-DA67-13B9669489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r="5847"/>
          <a:stretch>
            <a:fillRect/>
          </a:stretch>
        </p:blipFill>
        <p:spPr>
          <a:xfrm>
            <a:off x="706774" y="3629"/>
            <a:ext cx="11485226" cy="685437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85086D5-B94C-AFA0-8143-B909F71E294B}"/>
              </a:ext>
            </a:extLst>
          </p:cNvPr>
          <p:cNvSpPr txBox="1"/>
          <p:nvPr/>
        </p:nvSpPr>
        <p:spPr>
          <a:xfrm>
            <a:off x="1518967" y="2993144"/>
            <a:ext cx="4974890" cy="871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CO" sz="6000" b="1" dirty="0">
                <a:latin typeface="Savior Sans Expanded" pitchFamily="2" charset="77"/>
                <a:cs typeface="Libertad Bold" pitchFamily="2" charset="77"/>
              </a:rPr>
              <a:t>Presidencia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2245AC4-1F11-30D3-68C7-EE56CEE28E27}"/>
              </a:ext>
            </a:extLst>
          </p:cNvPr>
          <p:cNvSpPr txBox="1"/>
          <p:nvPr/>
        </p:nvSpPr>
        <p:spPr>
          <a:xfrm>
            <a:off x="620880" y="3864856"/>
            <a:ext cx="5149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tx2"/>
                </a:solidFill>
                <a:latin typeface="Libertad" pitchFamily="2" charset="77"/>
                <a:cs typeface="Libertad" pitchFamily="2" charset="77"/>
              </a:rPr>
              <a:t>Garantizar el logro de la estrategia de la  Cámara de Comercio de Cali, y asegurar la sostenibilidad, credibilidad y  relevancia de la entidad en la región.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149A740-72FA-0594-CFF1-30ACD6614D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384" y="2943716"/>
            <a:ext cx="716973" cy="71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69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0463A-A657-0ABD-2A87-A8F203813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B28F20A-A0DB-AEB3-B884-3ED0E2161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95" y="344021"/>
            <a:ext cx="3519428" cy="550950"/>
          </a:xfrm>
          <a:prstGeom prst="rect">
            <a:avLst/>
          </a:prstGeom>
        </p:spPr>
      </p:pic>
      <p:sp>
        <p:nvSpPr>
          <p:cNvPr id="6" name="4 CuadroTexto">
            <a:extLst>
              <a:ext uri="{FF2B5EF4-FFF2-40B4-BE49-F238E27FC236}">
                <a16:creationId xmlns:a16="http://schemas.microsoft.com/office/drawing/2014/main" id="{42B53264-C3AE-7829-43B9-CA1C56F26A52}"/>
              </a:ext>
            </a:extLst>
          </p:cNvPr>
          <p:cNvSpPr txBox="1"/>
          <p:nvPr/>
        </p:nvSpPr>
        <p:spPr>
          <a:xfrm>
            <a:off x="-378657" y="459381"/>
            <a:ext cx="7543513" cy="696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 defTabSz="914400">
              <a:lnSpc>
                <a:spcPct val="90000"/>
              </a:lnSpc>
              <a:defRPr sz="1400" b="1">
                <a:solidFill>
                  <a:prstClr val="black"/>
                </a:solidFill>
                <a:latin typeface="Kohinoor Devanagari Bold"/>
                <a:cs typeface="Verdana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pPr defTabSz="914358">
              <a:defRPr/>
            </a:pPr>
            <a:r>
              <a:rPr lang="es-ES" sz="4366" dirty="0">
                <a:solidFill>
                  <a:srgbClr val="12176B"/>
                </a:solidFill>
                <a:latin typeface="Savior Sans Expanded" pitchFamily="2" charset="0"/>
                <a:ea typeface="ＭＳ Ｐゴシック" charset="0"/>
                <a:cs typeface="+mn-cs"/>
              </a:rPr>
              <a:t>Estructura Presidencia</a:t>
            </a:r>
            <a:endParaRPr lang="es-CO" sz="4366" dirty="0">
              <a:solidFill>
                <a:srgbClr val="12176B"/>
              </a:solidFill>
              <a:latin typeface="Savior Sans Expanded" pitchFamily="2" charset="0"/>
              <a:ea typeface="ＭＳ Ｐゴシック" charset="0"/>
              <a:cs typeface="+mn-cs"/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4249D6E-E55D-C679-934D-D318AD6AFCEC}"/>
              </a:ext>
            </a:extLst>
          </p:cNvPr>
          <p:cNvGrpSpPr/>
          <p:nvPr/>
        </p:nvGrpSpPr>
        <p:grpSpPr>
          <a:xfrm>
            <a:off x="1774841" y="1442358"/>
            <a:ext cx="9003047" cy="3606617"/>
            <a:chOff x="1609150" y="1390641"/>
            <a:chExt cx="9003679" cy="3606870"/>
          </a:xfrm>
        </p:grpSpPr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7B132BE0-BD46-7706-1779-A452C8C5E658}"/>
                </a:ext>
              </a:extLst>
            </p:cNvPr>
            <p:cNvSpPr/>
            <p:nvPr/>
          </p:nvSpPr>
          <p:spPr>
            <a:xfrm>
              <a:off x="3889593" y="2780663"/>
              <a:ext cx="2164159" cy="927924"/>
            </a:xfrm>
            <a:custGeom>
              <a:avLst/>
              <a:gdLst/>
              <a:ahLst/>
              <a:cxnLst/>
              <a:rect l="l" t="t" r="r" b="b"/>
              <a:pathLst>
                <a:path w="1754504" h="588644">
                  <a:moveTo>
                    <a:pt x="1656080" y="0"/>
                  </a:moveTo>
                  <a:lnTo>
                    <a:pt x="98043" y="0"/>
                  </a:lnTo>
                  <a:lnTo>
                    <a:pt x="59900" y="7711"/>
                  </a:lnTo>
                  <a:lnTo>
                    <a:pt x="28733" y="28733"/>
                  </a:lnTo>
                  <a:lnTo>
                    <a:pt x="7711" y="59900"/>
                  </a:lnTo>
                  <a:lnTo>
                    <a:pt x="0" y="98043"/>
                  </a:lnTo>
                  <a:lnTo>
                    <a:pt x="0" y="490219"/>
                  </a:lnTo>
                  <a:lnTo>
                    <a:pt x="7711" y="528363"/>
                  </a:lnTo>
                  <a:lnTo>
                    <a:pt x="28733" y="559530"/>
                  </a:lnTo>
                  <a:lnTo>
                    <a:pt x="59900" y="580552"/>
                  </a:lnTo>
                  <a:lnTo>
                    <a:pt x="98043" y="588263"/>
                  </a:lnTo>
                  <a:lnTo>
                    <a:pt x="1656080" y="588263"/>
                  </a:lnTo>
                  <a:lnTo>
                    <a:pt x="1694223" y="580552"/>
                  </a:lnTo>
                  <a:lnTo>
                    <a:pt x="1725390" y="559530"/>
                  </a:lnTo>
                  <a:lnTo>
                    <a:pt x="1746412" y="528363"/>
                  </a:lnTo>
                  <a:lnTo>
                    <a:pt x="1754123" y="490219"/>
                  </a:lnTo>
                  <a:lnTo>
                    <a:pt x="1754123" y="98043"/>
                  </a:lnTo>
                  <a:lnTo>
                    <a:pt x="1746412" y="59900"/>
                  </a:lnTo>
                  <a:lnTo>
                    <a:pt x="1725390" y="28733"/>
                  </a:lnTo>
                  <a:lnTo>
                    <a:pt x="1694223" y="7711"/>
                  </a:lnTo>
                  <a:lnTo>
                    <a:pt x="1656080" y="0"/>
                  </a:lnTo>
                  <a:close/>
                </a:path>
              </a:pathLst>
            </a:custGeom>
            <a:solidFill>
              <a:srgbClr val="12176B"/>
            </a:solidFill>
          </p:spPr>
          <p:txBody>
            <a:bodyPr wrap="square" lIns="0" tIns="0" rIns="0" bIns="0" rtlCol="0"/>
            <a:lstStyle/>
            <a:p>
              <a:pPr defTabSz="914358">
                <a:defRPr/>
              </a:pPr>
              <a:endParaRPr>
                <a:solidFill>
                  <a:srgbClr val="12176B"/>
                </a:solidFill>
                <a:latin typeface="Calibri" panose="020F0502020204030204"/>
              </a:endParaRPr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0A696F82-BF47-4E02-0320-3E26A38CA7E8}"/>
                </a:ext>
              </a:extLst>
            </p:cNvPr>
            <p:cNvSpPr txBox="1"/>
            <p:nvPr/>
          </p:nvSpPr>
          <p:spPr>
            <a:xfrm>
              <a:off x="4167499" y="2931218"/>
              <a:ext cx="1560179" cy="622071"/>
            </a:xfrm>
            <a:prstGeom prst="rect">
              <a:avLst/>
            </a:prstGeom>
          </p:spPr>
          <p:txBody>
            <a:bodyPr vert="horz" wrap="square" lIns="0" tIns="48892" rIns="0" bIns="0" rtlCol="0">
              <a:spAutoFit/>
            </a:bodyPr>
            <a:lstStyle>
              <a:defPPr>
                <a:defRPr lang="es-CO"/>
              </a:defPPr>
              <a:lvl1pPr marL="12700" marR="5080" algn="ctr">
                <a:lnSpc>
                  <a:spcPct val="80000"/>
                </a:lnSpc>
                <a:spcBef>
                  <a:spcPts val="385"/>
                </a:spcBef>
                <a:defRPr sz="1400">
                  <a:solidFill>
                    <a:schemeClr val="bg1"/>
                  </a:solidFill>
                </a:defRPr>
              </a:lvl1pPr>
            </a:lstStyle>
            <a:p>
              <a:pPr marL="12699" defTabSz="914358">
                <a:defRPr/>
              </a:pPr>
              <a:r>
                <a:rPr lang="es-MX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VP </a:t>
              </a:r>
            </a:p>
            <a:p>
              <a:pPr marL="12699" defTabSz="914358">
                <a:defRPr/>
              </a:pPr>
              <a:r>
                <a:rPr lang="es-MX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Transformación Empresarial</a:t>
              </a:r>
              <a:endParaRPr>
                <a:solidFill>
                  <a:srgbClr val="FAFAFA"/>
                </a:solidFill>
                <a:latin typeface="Libertad" pitchFamily="2" charset="77"/>
                <a:cs typeface="Libertad" pitchFamily="2" charset="77"/>
              </a:endParaRPr>
            </a:p>
          </p:txBody>
        </p:sp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C5881AD7-4F0D-BCBF-7B3E-1AD504225EA6}"/>
                </a:ext>
              </a:extLst>
            </p:cNvPr>
            <p:cNvSpPr/>
            <p:nvPr/>
          </p:nvSpPr>
          <p:spPr>
            <a:xfrm>
              <a:off x="6218940" y="2791623"/>
              <a:ext cx="2136406" cy="929926"/>
            </a:xfrm>
            <a:custGeom>
              <a:avLst/>
              <a:gdLst/>
              <a:ahLst/>
              <a:cxnLst/>
              <a:rect l="l" t="t" r="r" b="b"/>
              <a:pathLst>
                <a:path w="1568450" h="589914">
                  <a:moveTo>
                    <a:pt x="1469898" y="0"/>
                  </a:moveTo>
                  <a:lnTo>
                    <a:pt x="98298" y="0"/>
                  </a:lnTo>
                  <a:lnTo>
                    <a:pt x="60061" y="7733"/>
                  </a:lnTo>
                  <a:lnTo>
                    <a:pt x="28813" y="28813"/>
                  </a:lnTo>
                  <a:lnTo>
                    <a:pt x="7733" y="60061"/>
                  </a:lnTo>
                  <a:lnTo>
                    <a:pt x="0" y="98297"/>
                  </a:lnTo>
                  <a:lnTo>
                    <a:pt x="0" y="491489"/>
                  </a:lnTo>
                  <a:lnTo>
                    <a:pt x="7733" y="529726"/>
                  </a:lnTo>
                  <a:lnTo>
                    <a:pt x="28813" y="560974"/>
                  </a:lnTo>
                  <a:lnTo>
                    <a:pt x="60061" y="582054"/>
                  </a:lnTo>
                  <a:lnTo>
                    <a:pt x="98298" y="589788"/>
                  </a:lnTo>
                  <a:lnTo>
                    <a:pt x="1469898" y="589788"/>
                  </a:lnTo>
                  <a:lnTo>
                    <a:pt x="1508134" y="582054"/>
                  </a:lnTo>
                  <a:lnTo>
                    <a:pt x="1539382" y="560974"/>
                  </a:lnTo>
                  <a:lnTo>
                    <a:pt x="1560462" y="529726"/>
                  </a:lnTo>
                  <a:lnTo>
                    <a:pt x="1568196" y="491489"/>
                  </a:lnTo>
                  <a:lnTo>
                    <a:pt x="1568196" y="98297"/>
                  </a:lnTo>
                  <a:lnTo>
                    <a:pt x="1560462" y="60061"/>
                  </a:lnTo>
                  <a:lnTo>
                    <a:pt x="1539382" y="28813"/>
                  </a:lnTo>
                  <a:lnTo>
                    <a:pt x="1508134" y="7733"/>
                  </a:lnTo>
                  <a:lnTo>
                    <a:pt x="1469898" y="0"/>
                  </a:lnTo>
                  <a:close/>
                </a:path>
              </a:pathLst>
            </a:custGeom>
            <a:solidFill>
              <a:srgbClr val="12176B"/>
            </a:solidFill>
          </p:spPr>
          <p:txBody>
            <a:bodyPr wrap="square" lIns="0" tIns="0" rIns="0" bIns="0" rtlCol="0"/>
            <a:lstStyle/>
            <a:p>
              <a:pPr defTabSz="914358"/>
              <a:endParaRPr>
                <a:solidFill>
                  <a:srgbClr val="12176B"/>
                </a:solidFill>
                <a:latin typeface="Calibri" panose="020F0502020204030204"/>
              </a:endParaRPr>
            </a:p>
          </p:txBody>
        </p:sp>
        <p:sp>
          <p:nvSpPr>
            <p:cNvPr id="34" name="object 10">
              <a:extLst>
                <a:ext uri="{FF2B5EF4-FFF2-40B4-BE49-F238E27FC236}">
                  <a16:creationId xmlns:a16="http://schemas.microsoft.com/office/drawing/2014/main" id="{557F1484-AFBF-D295-18E1-E33BA33A97E7}"/>
                </a:ext>
              </a:extLst>
            </p:cNvPr>
            <p:cNvSpPr txBox="1"/>
            <p:nvPr/>
          </p:nvSpPr>
          <p:spPr>
            <a:xfrm>
              <a:off x="6514825" y="2929548"/>
              <a:ext cx="1505336" cy="673370"/>
            </a:xfrm>
            <a:prstGeom prst="rect">
              <a:avLst/>
            </a:prstGeom>
          </p:spPr>
          <p:txBody>
            <a:bodyPr vert="horz" wrap="square" lIns="0" tIns="48892" rIns="0" bIns="0" rtlCol="0">
              <a:spAutoFit/>
            </a:bodyPr>
            <a:lstStyle/>
            <a:p>
              <a:pPr marL="71117" marR="5080" indent="-59052" algn="ctr" defTabSz="914358">
                <a:lnSpc>
                  <a:spcPct val="80000"/>
                </a:lnSpc>
                <a:spcBef>
                  <a:spcPts val="385"/>
                </a:spcBef>
                <a:defRPr/>
              </a:pPr>
              <a:r>
                <a:rPr lang="es-ES" sz="1400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VP</a:t>
              </a:r>
            </a:p>
            <a:p>
              <a:pPr marL="71117" marR="5080" indent="-59052" algn="ctr" defTabSz="914358">
                <a:lnSpc>
                  <a:spcPct val="80000"/>
                </a:lnSpc>
                <a:spcBef>
                  <a:spcPts val="385"/>
                </a:spcBef>
                <a:defRPr/>
              </a:pPr>
              <a:r>
                <a:rPr lang="es-ES" sz="1400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Región </a:t>
              </a:r>
            </a:p>
            <a:p>
              <a:pPr marL="71117" marR="5080" indent="-59052" algn="ctr" defTabSz="914358">
                <a:lnSpc>
                  <a:spcPct val="80000"/>
                </a:lnSpc>
                <a:spcBef>
                  <a:spcPts val="385"/>
                </a:spcBef>
                <a:defRPr/>
              </a:pPr>
              <a:r>
                <a:rPr lang="es-ES" sz="1400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en Acción</a:t>
              </a:r>
            </a:p>
          </p:txBody>
        </p:sp>
        <p:sp>
          <p:nvSpPr>
            <p:cNvPr id="37" name="object 11">
              <a:extLst>
                <a:ext uri="{FF2B5EF4-FFF2-40B4-BE49-F238E27FC236}">
                  <a16:creationId xmlns:a16="http://schemas.microsoft.com/office/drawing/2014/main" id="{D7D8539B-3116-B62D-F859-8A450CB096C8}"/>
                </a:ext>
              </a:extLst>
            </p:cNvPr>
            <p:cNvSpPr/>
            <p:nvPr/>
          </p:nvSpPr>
          <p:spPr>
            <a:xfrm>
              <a:off x="1609150" y="2775850"/>
              <a:ext cx="2164159" cy="927924"/>
            </a:xfrm>
            <a:custGeom>
              <a:avLst/>
              <a:gdLst/>
              <a:ahLst/>
              <a:cxnLst/>
              <a:rect l="l" t="t" r="r" b="b"/>
              <a:pathLst>
                <a:path w="1754505" h="588644">
                  <a:moveTo>
                    <a:pt x="1656079" y="0"/>
                  </a:moveTo>
                  <a:lnTo>
                    <a:pt x="98043" y="0"/>
                  </a:lnTo>
                  <a:lnTo>
                    <a:pt x="59878" y="7711"/>
                  </a:lnTo>
                  <a:lnTo>
                    <a:pt x="28714" y="28733"/>
                  </a:lnTo>
                  <a:lnTo>
                    <a:pt x="7704" y="59900"/>
                  </a:lnTo>
                  <a:lnTo>
                    <a:pt x="0" y="98043"/>
                  </a:lnTo>
                  <a:lnTo>
                    <a:pt x="0" y="490219"/>
                  </a:lnTo>
                  <a:lnTo>
                    <a:pt x="7704" y="528363"/>
                  </a:lnTo>
                  <a:lnTo>
                    <a:pt x="28714" y="559530"/>
                  </a:lnTo>
                  <a:lnTo>
                    <a:pt x="59878" y="580552"/>
                  </a:lnTo>
                  <a:lnTo>
                    <a:pt x="98043" y="588263"/>
                  </a:lnTo>
                  <a:lnTo>
                    <a:pt x="1656079" y="588263"/>
                  </a:lnTo>
                  <a:lnTo>
                    <a:pt x="1694223" y="580552"/>
                  </a:lnTo>
                  <a:lnTo>
                    <a:pt x="1725390" y="559530"/>
                  </a:lnTo>
                  <a:lnTo>
                    <a:pt x="1746412" y="528363"/>
                  </a:lnTo>
                  <a:lnTo>
                    <a:pt x="1754124" y="490219"/>
                  </a:lnTo>
                  <a:lnTo>
                    <a:pt x="1754124" y="98043"/>
                  </a:lnTo>
                  <a:lnTo>
                    <a:pt x="1746412" y="59900"/>
                  </a:lnTo>
                  <a:lnTo>
                    <a:pt x="1725390" y="28733"/>
                  </a:lnTo>
                  <a:lnTo>
                    <a:pt x="1694223" y="7711"/>
                  </a:lnTo>
                  <a:lnTo>
                    <a:pt x="1656079" y="0"/>
                  </a:lnTo>
                  <a:close/>
                </a:path>
              </a:pathLst>
            </a:custGeom>
            <a:solidFill>
              <a:srgbClr val="12176B"/>
            </a:solidFill>
          </p:spPr>
          <p:txBody>
            <a:bodyPr wrap="square" lIns="0" tIns="0" rIns="0" bIns="0" rtlCol="0"/>
            <a:lstStyle/>
            <a:p>
              <a:pPr defTabSz="914358"/>
              <a:endParaRPr>
                <a:solidFill>
                  <a:srgbClr val="12176B"/>
                </a:solidFill>
                <a:latin typeface="Calibri" panose="020F0502020204030204"/>
              </a:endParaRPr>
            </a:p>
          </p:txBody>
        </p:sp>
        <p:sp>
          <p:nvSpPr>
            <p:cNvPr id="38" name="object 12">
              <a:extLst>
                <a:ext uri="{FF2B5EF4-FFF2-40B4-BE49-F238E27FC236}">
                  <a16:creationId xmlns:a16="http://schemas.microsoft.com/office/drawing/2014/main" id="{F0E36CE0-7CBE-65A6-A962-90CBFEDCF923}"/>
                </a:ext>
              </a:extLst>
            </p:cNvPr>
            <p:cNvSpPr txBox="1"/>
            <p:nvPr/>
          </p:nvSpPr>
          <p:spPr>
            <a:xfrm>
              <a:off x="1660028" y="2928542"/>
              <a:ext cx="2044168" cy="449704"/>
            </a:xfrm>
            <a:prstGeom prst="rect">
              <a:avLst/>
            </a:prstGeom>
          </p:spPr>
          <p:txBody>
            <a:bodyPr vert="horz" wrap="square" lIns="0" tIns="48892" rIns="0" bIns="0" rtlCol="0" anchor="t">
              <a:spAutoFit/>
            </a:bodyPr>
            <a:lstStyle/>
            <a:p>
              <a:pPr marL="12699" marR="5080" algn="ctr" defTabSz="914358">
                <a:lnSpc>
                  <a:spcPct val="80000"/>
                </a:lnSpc>
                <a:spcBef>
                  <a:spcPts val="385"/>
                </a:spcBef>
                <a:defRPr/>
              </a:pPr>
              <a:r>
                <a:rPr lang="es-MX" sz="1400" dirty="0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VP</a:t>
              </a:r>
            </a:p>
            <a:p>
              <a:pPr marL="12065" marR="5080" algn="ctr" defTabSz="914358">
                <a:lnSpc>
                  <a:spcPct val="80000"/>
                </a:lnSpc>
                <a:spcBef>
                  <a:spcPts val="385"/>
                </a:spcBef>
                <a:defRPr/>
              </a:pPr>
              <a:r>
                <a:rPr lang="es-MX" sz="1400">
                  <a:solidFill>
                    <a:srgbClr val="FAFAFA"/>
                  </a:solidFill>
                  <a:latin typeface="Libertad"/>
                  <a:cs typeface="Libertad" pitchFamily="2" charset="77"/>
                </a:rPr>
                <a:t>Transformación Corporativa </a:t>
              </a:r>
              <a:endParaRPr lang="es-MX" sz="1400">
                <a:solidFill>
                  <a:srgbClr val="FAFAFA"/>
                </a:solidFill>
                <a:latin typeface="Libertad" pitchFamily="2" charset="77"/>
                <a:cs typeface="Libertad" pitchFamily="2" charset="77"/>
              </a:endParaRPr>
            </a:p>
          </p:txBody>
        </p:sp>
        <p:sp>
          <p:nvSpPr>
            <p:cNvPr id="39" name="object 18">
              <a:extLst>
                <a:ext uri="{FF2B5EF4-FFF2-40B4-BE49-F238E27FC236}">
                  <a16:creationId xmlns:a16="http://schemas.microsoft.com/office/drawing/2014/main" id="{7AE1E860-64A1-FAD3-04E4-CD851C3E544E}"/>
                </a:ext>
              </a:extLst>
            </p:cNvPr>
            <p:cNvSpPr txBox="1"/>
            <p:nvPr/>
          </p:nvSpPr>
          <p:spPr>
            <a:xfrm>
              <a:off x="3632050" y="4098410"/>
              <a:ext cx="1587168" cy="197503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12699" defTabSz="914358">
                <a:spcBef>
                  <a:spcPts val="100"/>
                </a:spcBef>
                <a:defRPr/>
              </a:pPr>
              <a:r>
                <a:rPr sz="1200" spc="-5">
                  <a:solidFill>
                    <a:srgbClr val="FFFFFF"/>
                  </a:solidFill>
                  <a:latin typeface="Calibri"/>
                  <a:cs typeface="Calibri"/>
                </a:rPr>
                <a:t>S</a:t>
              </a:r>
              <a:r>
                <a:rPr sz="1200">
                  <a:solidFill>
                    <a:srgbClr val="FFFFFF"/>
                  </a:solidFill>
                  <a:latin typeface="Calibri"/>
                  <a:cs typeface="Calibri"/>
                </a:rPr>
                <a:t>ec</a:t>
              </a:r>
              <a:r>
                <a:rPr sz="1200" spc="-15">
                  <a:solidFill>
                    <a:srgbClr val="FFFFFF"/>
                  </a:solidFill>
                  <a:latin typeface="Calibri"/>
                  <a:cs typeface="Calibri"/>
                </a:rPr>
                <a:t>r</a:t>
              </a:r>
              <a:r>
                <a:rPr sz="1200">
                  <a:solidFill>
                    <a:srgbClr val="FFFFFF"/>
                  </a:solidFill>
                  <a:latin typeface="Calibri"/>
                  <a:cs typeface="Calibri"/>
                </a:rPr>
                <a:t>e</a:t>
              </a:r>
              <a:r>
                <a:rPr sz="1200" spc="-20">
                  <a:solidFill>
                    <a:srgbClr val="FFFFFF"/>
                  </a:solidFill>
                  <a:latin typeface="Calibri"/>
                  <a:cs typeface="Calibri"/>
                </a:rPr>
                <a:t>t</a:t>
              </a:r>
              <a:r>
                <a:rPr sz="1200">
                  <a:solidFill>
                    <a:srgbClr val="FFFFFF"/>
                  </a:solidFill>
                  <a:latin typeface="Calibri"/>
                  <a:cs typeface="Calibri"/>
                </a:rPr>
                <a:t>aría</a:t>
              </a:r>
              <a:r>
                <a:rPr sz="1200" spc="-20">
                  <a:solidFill>
                    <a:srgbClr val="FFFFFF"/>
                  </a:solidFill>
                  <a:latin typeface="Calibri"/>
                  <a:cs typeface="Calibri"/>
                </a:rPr>
                <a:t> </a:t>
              </a:r>
              <a:r>
                <a:rPr sz="1200">
                  <a:solidFill>
                    <a:srgbClr val="FFFFFF"/>
                  </a:solidFill>
                  <a:latin typeface="Calibri"/>
                  <a:cs typeface="Calibri"/>
                </a:rPr>
                <a:t>Gene</a:t>
              </a:r>
              <a:r>
                <a:rPr sz="1200" spc="-25">
                  <a:solidFill>
                    <a:srgbClr val="FFFFFF"/>
                  </a:solidFill>
                  <a:latin typeface="Calibri"/>
                  <a:cs typeface="Calibri"/>
                </a:rPr>
                <a:t>r</a:t>
              </a:r>
              <a:r>
                <a:rPr sz="1200">
                  <a:solidFill>
                    <a:srgbClr val="FFFFFF"/>
                  </a:solidFill>
                  <a:latin typeface="Calibri"/>
                  <a:cs typeface="Calibri"/>
                </a:rPr>
                <a:t>al</a:t>
              </a:r>
              <a:endParaRPr sz="1200">
                <a:solidFill>
                  <a:srgbClr val="12176B"/>
                </a:solidFill>
                <a:latin typeface="Calibri"/>
                <a:cs typeface="Calibri"/>
              </a:endParaRPr>
            </a:p>
          </p:txBody>
        </p:sp>
        <p:sp>
          <p:nvSpPr>
            <p:cNvPr id="40" name="object 27">
              <a:extLst>
                <a:ext uri="{FF2B5EF4-FFF2-40B4-BE49-F238E27FC236}">
                  <a16:creationId xmlns:a16="http://schemas.microsoft.com/office/drawing/2014/main" id="{A70671D3-4DC7-A1EA-172A-6D893F54EBDC}"/>
                </a:ext>
              </a:extLst>
            </p:cNvPr>
            <p:cNvSpPr/>
            <p:nvPr/>
          </p:nvSpPr>
          <p:spPr>
            <a:xfrm>
              <a:off x="8476423" y="2791088"/>
              <a:ext cx="2136406" cy="929926"/>
            </a:xfrm>
            <a:custGeom>
              <a:avLst/>
              <a:gdLst/>
              <a:ahLst/>
              <a:cxnLst/>
              <a:rect l="l" t="t" r="r" b="b"/>
              <a:pathLst>
                <a:path w="1568450" h="589914">
                  <a:moveTo>
                    <a:pt x="1469898" y="0"/>
                  </a:moveTo>
                  <a:lnTo>
                    <a:pt x="98298" y="0"/>
                  </a:lnTo>
                  <a:lnTo>
                    <a:pt x="60061" y="7733"/>
                  </a:lnTo>
                  <a:lnTo>
                    <a:pt x="28813" y="28813"/>
                  </a:lnTo>
                  <a:lnTo>
                    <a:pt x="7733" y="60061"/>
                  </a:lnTo>
                  <a:lnTo>
                    <a:pt x="0" y="98297"/>
                  </a:lnTo>
                  <a:lnTo>
                    <a:pt x="0" y="491489"/>
                  </a:lnTo>
                  <a:lnTo>
                    <a:pt x="7733" y="529726"/>
                  </a:lnTo>
                  <a:lnTo>
                    <a:pt x="28813" y="560974"/>
                  </a:lnTo>
                  <a:lnTo>
                    <a:pt x="60061" y="582054"/>
                  </a:lnTo>
                  <a:lnTo>
                    <a:pt x="98298" y="589788"/>
                  </a:lnTo>
                  <a:lnTo>
                    <a:pt x="1469898" y="589788"/>
                  </a:lnTo>
                  <a:lnTo>
                    <a:pt x="1508134" y="582054"/>
                  </a:lnTo>
                  <a:lnTo>
                    <a:pt x="1539382" y="560974"/>
                  </a:lnTo>
                  <a:lnTo>
                    <a:pt x="1560462" y="529726"/>
                  </a:lnTo>
                  <a:lnTo>
                    <a:pt x="1568195" y="491489"/>
                  </a:lnTo>
                  <a:lnTo>
                    <a:pt x="1568195" y="98297"/>
                  </a:lnTo>
                  <a:lnTo>
                    <a:pt x="1560462" y="60061"/>
                  </a:lnTo>
                  <a:lnTo>
                    <a:pt x="1539382" y="28813"/>
                  </a:lnTo>
                  <a:lnTo>
                    <a:pt x="1508134" y="7733"/>
                  </a:lnTo>
                  <a:lnTo>
                    <a:pt x="1469898" y="0"/>
                  </a:lnTo>
                  <a:close/>
                </a:path>
              </a:pathLst>
            </a:custGeom>
            <a:solidFill>
              <a:srgbClr val="12176B"/>
            </a:solidFill>
          </p:spPr>
          <p:txBody>
            <a:bodyPr wrap="square" lIns="0" tIns="0" rIns="0" bIns="0" rtlCol="0"/>
            <a:lstStyle/>
            <a:p>
              <a:pPr defTabSz="914358">
                <a:defRPr/>
              </a:pPr>
              <a:endParaRPr>
                <a:solidFill>
                  <a:srgbClr val="12176B"/>
                </a:solidFill>
                <a:latin typeface="Calibri" panose="020F0502020204030204"/>
              </a:endParaRPr>
            </a:p>
          </p:txBody>
        </p:sp>
        <p:sp>
          <p:nvSpPr>
            <p:cNvPr id="44" name="object 28">
              <a:extLst>
                <a:ext uri="{FF2B5EF4-FFF2-40B4-BE49-F238E27FC236}">
                  <a16:creationId xmlns:a16="http://schemas.microsoft.com/office/drawing/2014/main" id="{BFA83994-CAB0-1F06-7FF0-33000EAEC134}"/>
                </a:ext>
              </a:extLst>
            </p:cNvPr>
            <p:cNvSpPr txBox="1"/>
            <p:nvPr/>
          </p:nvSpPr>
          <p:spPr>
            <a:xfrm>
              <a:off x="8588559" y="2963859"/>
              <a:ext cx="1877757" cy="621942"/>
            </a:xfrm>
            <a:prstGeom prst="rect">
              <a:avLst/>
            </a:prstGeom>
          </p:spPr>
          <p:txBody>
            <a:bodyPr vert="horz" wrap="square" lIns="0" tIns="48257" rIns="0" bIns="0" rtlCol="0">
              <a:spAutoFit/>
            </a:bodyPr>
            <a:lstStyle/>
            <a:p>
              <a:pPr marL="12699" marR="5080" indent="635" algn="ctr" defTabSz="914358">
                <a:lnSpc>
                  <a:spcPts val="1150"/>
                </a:lnSpc>
                <a:spcBef>
                  <a:spcPts val="380"/>
                </a:spcBef>
                <a:defRPr/>
              </a:pPr>
              <a:r>
                <a:rPr lang="es-ES" sz="1400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VP </a:t>
              </a:r>
            </a:p>
            <a:p>
              <a:pPr marL="12699" marR="5080" indent="635" algn="ctr" defTabSz="914358">
                <a:lnSpc>
                  <a:spcPts val="1150"/>
                </a:lnSpc>
                <a:spcBef>
                  <a:spcPts val="380"/>
                </a:spcBef>
                <a:defRPr/>
              </a:pPr>
              <a:r>
                <a:rPr lang="es-ES" sz="1400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Gestión </a:t>
              </a:r>
            </a:p>
            <a:p>
              <a:pPr marL="12699" marR="5080" indent="635" algn="ctr" defTabSz="914358">
                <a:lnSpc>
                  <a:spcPts val="1150"/>
                </a:lnSpc>
                <a:spcBef>
                  <a:spcPts val="380"/>
                </a:spcBef>
                <a:defRPr/>
              </a:pPr>
              <a:r>
                <a:rPr lang="es-ES" sz="1400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Integral</a:t>
              </a:r>
            </a:p>
          </p:txBody>
        </p:sp>
        <p:sp>
          <p:nvSpPr>
            <p:cNvPr id="45" name="object 7">
              <a:extLst>
                <a:ext uri="{FF2B5EF4-FFF2-40B4-BE49-F238E27FC236}">
                  <a16:creationId xmlns:a16="http://schemas.microsoft.com/office/drawing/2014/main" id="{C9FE98A6-38AF-0E5B-D84B-6CFBCA26CD88}"/>
                </a:ext>
              </a:extLst>
            </p:cNvPr>
            <p:cNvSpPr/>
            <p:nvPr/>
          </p:nvSpPr>
          <p:spPr>
            <a:xfrm>
              <a:off x="2639285" y="4056481"/>
              <a:ext cx="2136406" cy="927924"/>
            </a:xfrm>
            <a:custGeom>
              <a:avLst/>
              <a:gdLst/>
              <a:ahLst/>
              <a:cxnLst/>
              <a:rect l="l" t="t" r="r" b="b"/>
              <a:pathLst>
                <a:path w="1754504" h="588644">
                  <a:moveTo>
                    <a:pt x="1656080" y="0"/>
                  </a:moveTo>
                  <a:lnTo>
                    <a:pt x="98043" y="0"/>
                  </a:lnTo>
                  <a:lnTo>
                    <a:pt x="59900" y="7711"/>
                  </a:lnTo>
                  <a:lnTo>
                    <a:pt x="28733" y="28733"/>
                  </a:lnTo>
                  <a:lnTo>
                    <a:pt x="7711" y="59900"/>
                  </a:lnTo>
                  <a:lnTo>
                    <a:pt x="0" y="98043"/>
                  </a:lnTo>
                  <a:lnTo>
                    <a:pt x="0" y="490219"/>
                  </a:lnTo>
                  <a:lnTo>
                    <a:pt x="7711" y="528363"/>
                  </a:lnTo>
                  <a:lnTo>
                    <a:pt x="28733" y="559530"/>
                  </a:lnTo>
                  <a:lnTo>
                    <a:pt x="59900" y="580552"/>
                  </a:lnTo>
                  <a:lnTo>
                    <a:pt x="98043" y="588263"/>
                  </a:lnTo>
                  <a:lnTo>
                    <a:pt x="1656080" y="588263"/>
                  </a:lnTo>
                  <a:lnTo>
                    <a:pt x="1694223" y="580552"/>
                  </a:lnTo>
                  <a:lnTo>
                    <a:pt x="1725390" y="559530"/>
                  </a:lnTo>
                  <a:lnTo>
                    <a:pt x="1746412" y="528363"/>
                  </a:lnTo>
                  <a:lnTo>
                    <a:pt x="1754123" y="490219"/>
                  </a:lnTo>
                  <a:lnTo>
                    <a:pt x="1754123" y="98043"/>
                  </a:lnTo>
                  <a:lnTo>
                    <a:pt x="1746412" y="59900"/>
                  </a:lnTo>
                  <a:lnTo>
                    <a:pt x="1725390" y="28733"/>
                  </a:lnTo>
                  <a:lnTo>
                    <a:pt x="1694223" y="7711"/>
                  </a:lnTo>
                  <a:lnTo>
                    <a:pt x="1656080" y="0"/>
                  </a:lnTo>
                  <a:close/>
                </a:path>
              </a:pathLst>
            </a:custGeom>
            <a:solidFill>
              <a:srgbClr val="12176B"/>
            </a:solidFill>
          </p:spPr>
          <p:txBody>
            <a:bodyPr wrap="square" lIns="0" tIns="0" rIns="0" bIns="0" rtlCol="0"/>
            <a:lstStyle/>
            <a:p>
              <a:pPr defTabSz="914358">
                <a:defRPr/>
              </a:pPr>
              <a:endParaRPr>
                <a:solidFill>
                  <a:srgbClr val="12176B"/>
                </a:solidFill>
                <a:latin typeface="Calibri" panose="020F0502020204030204"/>
              </a:endParaRPr>
            </a:p>
          </p:txBody>
        </p:sp>
        <p:sp>
          <p:nvSpPr>
            <p:cNvPr id="46" name="object 9">
              <a:extLst>
                <a:ext uri="{FF2B5EF4-FFF2-40B4-BE49-F238E27FC236}">
                  <a16:creationId xmlns:a16="http://schemas.microsoft.com/office/drawing/2014/main" id="{D6BE8B4B-70D1-57B7-D029-C3FD2486DD79}"/>
                </a:ext>
              </a:extLst>
            </p:cNvPr>
            <p:cNvSpPr/>
            <p:nvPr/>
          </p:nvSpPr>
          <p:spPr>
            <a:xfrm>
              <a:off x="4984650" y="4067585"/>
              <a:ext cx="2136406" cy="929926"/>
            </a:xfrm>
            <a:custGeom>
              <a:avLst/>
              <a:gdLst/>
              <a:ahLst/>
              <a:cxnLst/>
              <a:rect l="l" t="t" r="r" b="b"/>
              <a:pathLst>
                <a:path w="1568450" h="589914">
                  <a:moveTo>
                    <a:pt x="1469898" y="0"/>
                  </a:moveTo>
                  <a:lnTo>
                    <a:pt x="98298" y="0"/>
                  </a:lnTo>
                  <a:lnTo>
                    <a:pt x="60061" y="7733"/>
                  </a:lnTo>
                  <a:lnTo>
                    <a:pt x="28813" y="28813"/>
                  </a:lnTo>
                  <a:lnTo>
                    <a:pt x="7733" y="60061"/>
                  </a:lnTo>
                  <a:lnTo>
                    <a:pt x="0" y="98297"/>
                  </a:lnTo>
                  <a:lnTo>
                    <a:pt x="0" y="491489"/>
                  </a:lnTo>
                  <a:lnTo>
                    <a:pt x="7733" y="529726"/>
                  </a:lnTo>
                  <a:lnTo>
                    <a:pt x="28813" y="560974"/>
                  </a:lnTo>
                  <a:lnTo>
                    <a:pt x="60061" y="582054"/>
                  </a:lnTo>
                  <a:lnTo>
                    <a:pt x="98298" y="589788"/>
                  </a:lnTo>
                  <a:lnTo>
                    <a:pt x="1469898" y="589788"/>
                  </a:lnTo>
                  <a:lnTo>
                    <a:pt x="1508134" y="582054"/>
                  </a:lnTo>
                  <a:lnTo>
                    <a:pt x="1539382" y="560974"/>
                  </a:lnTo>
                  <a:lnTo>
                    <a:pt x="1560462" y="529726"/>
                  </a:lnTo>
                  <a:lnTo>
                    <a:pt x="1568196" y="491489"/>
                  </a:lnTo>
                  <a:lnTo>
                    <a:pt x="1568196" y="98297"/>
                  </a:lnTo>
                  <a:lnTo>
                    <a:pt x="1560462" y="60061"/>
                  </a:lnTo>
                  <a:lnTo>
                    <a:pt x="1539382" y="28813"/>
                  </a:lnTo>
                  <a:lnTo>
                    <a:pt x="1508134" y="7733"/>
                  </a:lnTo>
                  <a:lnTo>
                    <a:pt x="1469898" y="0"/>
                  </a:lnTo>
                  <a:close/>
                </a:path>
              </a:pathLst>
            </a:custGeom>
            <a:solidFill>
              <a:srgbClr val="12176B"/>
            </a:solidFill>
          </p:spPr>
          <p:txBody>
            <a:bodyPr wrap="square" lIns="0" tIns="0" rIns="0" bIns="0" rtlCol="0"/>
            <a:lstStyle/>
            <a:p>
              <a:pPr defTabSz="914358">
                <a:defRPr/>
              </a:pPr>
              <a:endParaRPr>
                <a:solidFill>
                  <a:srgbClr val="12176B"/>
                </a:solidFill>
                <a:latin typeface="Calibri" panose="020F0502020204030204"/>
              </a:endParaRPr>
            </a:p>
          </p:txBody>
        </p:sp>
        <p:sp>
          <p:nvSpPr>
            <p:cNvPr id="47" name="object 27">
              <a:extLst>
                <a:ext uri="{FF2B5EF4-FFF2-40B4-BE49-F238E27FC236}">
                  <a16:creationId xmlns:a16="http://schemas.microsoft.com/office/drawing/2014/main" id="{BD6BC7ED-81CA-62E1-040D-569B8B2C9920}"/>
                </a:ext>
              </a:extLst>
            </p:cNvPr>
            <p:cNvSpPr/>
            <p:nvPr/>
          </p:nvSpPr>
          <p:spPr>
            <a:xfrm>
              <a:off x="7408219" y="4067585"/>
              <a:ext cx="2136406" cy="929926"/>
            </a:xfrm>
            <a:custGeom>
              <a:avLst/>
              <a:gdLst/>
              <a:ahLst/>
              <a:cxnLst/>
              <a:rect l="l" t="t" r="r" b="b"/>
              <a:pathLst>
                <a:path w="1568450" h="589914">
                  <a:moveTo>
                    <a:pt x="1469898" y="0"/>
                  </a:moveTo>
                  <a:lnTo>
                    <a:pt x="98298" y="0"/>
                  </a:lnTo>
                  <a:lnTo>
                    <a:pt x="60061" y="7733"/>
                  </a:lnTo>
                  <a:lnTo>
                    <a:pt x="28813" y="28813"/>
                  </a:lnTo>
                  <a:lnTo>
                    <a:pt x="7733" y="60061"/>
                  </a:lnTo>
                  <a:lnTo>
                    <a:pt x="0" y="98297"/>
                  </a:lnTo>
                  <a:lnTo>
                    <a:pt x="0" y="491489"/>
                  </a:lnTo>
                  <a:lnTo>
                    <a:pt x="7733" y="529726"/>
                  </a:lnTo>
                  <a:lnTo>
                    <a:pt x="28813" y="560974"/>
                  </a:lnTo>
                  <a:lnTo>
                    <a:pt x="60061" y="582054"/>
                  </a:lnTo>
                  <a:lnTo>
                    <a:pt x="98298" y="589788"/>
                  </a:lnTo>
                  <a:lnTo>
                    <a:pt x="1469898" y="589788"/>
                  </a:lnTo>
                  <a:lnTo>
                    <a:pt x="1508134" y="582054"/>
                  </a:lnTo>
                  <a:lnTo>
                    <a:pt x="1539382" y="560974"/>
                  </a:lnTo>
                  <a:lnTo>
                    <a:pt x="1560462" y="529726"/>
                  </a:lnTo>
                  <a:lnTo>
                    <a:pt x="1568195" y="491489"/>
                  </a:lnTo>
                  <a:lnTo>
                    <a:pt x="1568195" y="98297"/>
                  </a:lnTo>
                  <a:lnTo>
                    <a:pt x="1560462" y="60061"/>
                  </a:lnTo>
                  <a:lnTo>
                    <a:pt x="1539382" y="28813"/>
                  </a:lnTo>
                  <a:lnTo>
                    <a:pt x="1508134" y="7733"/>
                  </a:lnTo>
                  <a:lnTo>
                    <a:pt x="1469898" y="0"/>
                  </a:lnTo>
                  <a:close/>
                </a:path>
              </a:pathLst>
            </a:custGeom>
            <a:solidFill>
              <a:srgbClr val="12176B"/>
            </a:solidFill>
          </p:spPr>
          <p:txBody>
            <a:bodyPr wrap="square" lIns="0" tIns="0" rIns="0" bIns="0" rtlCol="0"/>
            <a:lstStyle/>
            <a:p>
              <a:pPr defTabSz="914358">
                <a:defRPr/>
              </a:pPr>
              <a:endParaRPr>
                <a:solidFill>
                  <a:srgbClr val="12176B"/>
                </a:solidFill>
                <a:latin typeface="Calibri" panose="020F0502020204030204"/>
              </a:endParaRPr>
            </a:p>
          </p:txBody>
        </p:sp>
        <p:sp>
          <p:nvSpPr>
            <p:cNvPr id="48" name="object 8">
              <a:extLst>
                <a:ext uri="{FF2B5EF4-FFF2-40B4-BE49-F238E27FC236}">
                  <a16:creationId xmlns:a16="http://schemas.microsoft.com/office/drawing/2014/main" id="{9AFA1590-9F1F-F2E3-C431-EFA8F8AF6761}"/>
                </a:ext>
              </a:extLst>
            </p:cNvPr>
            <p:cNvSpPr txBox="1"/>
            <p:nvPr/>
          </p:nvSpPr>
          <p:spPr>
            <a:xfrm>
              <a:off x="2989418" y="4148898"/>
              <a:ext cx="1408344" cy="743138"/>
            </a:xfrm>
            <a:prstGeom prst="rect">
              <a:avLst/>
            </a:prstGeom>
          </p:spPr>
          <p:txBody>
            <a:bodyPr vert="horz" wrap="square" lIns="0" tIns="48892" rIns="0" bIns="0" rtlCol="0">
              <a:spAutoFit/>
            </a:bodyPr>
            <a:lstStyle/>
            <a:p>
              <a:pPr marL="12699" marR="5080" indent="-635" algn="ctr" defTabSz="914358">
                <a:lnSpc>
                  <a:spcPct val="80000"/>
                </a:lnSpc>
                <a:spcBef>
                  <a:spcPts val="385"/>
                </a:spcBef>
                <a:defRPr/>
              </a:pPr>
              <a:r>
                <a:rPr lang="es-ES" sz="1400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Dirección Gobierno Corporativo y Asuntos Legales</a:t>
              </a:r>
            </a:p>
          </p:txBody>
        </p:sp>
        <p:sp>
          <p:nvSpPr>
            <p:cNvPr id="49" name="object 10">
              <a:extLst>
                <a:ext uri="{FF2B5EF4-FFF2-40B4-BE49-F238E27FC236}">
                  <a16:creationId xmlns:a16="http://schemas.microsoft.com/office/drawing/2014/main" id="{23DAF6E1-B4E2-7F8A-BA55-0C4CB32234F4}"/>
                </a:ext>
              </a:extLst>
            </p:cNvPr>
            <p:cNvSpPr txBox="1"/>
            <p:nvPr/>
          </p:nvSpPr>
          <p:spPr>
            <a:xfrm>
              <a:off x="5285039" y="4226959"/>
              <a:ext cx="1535628" cy="570771"/>
            </a:xfrm>
            <a:prstGeom prst="rect">
              <a:avLst/>
            </a:prstGeom>
          </p:spPr>
          <p:txBody>
            <a:bodyPr vert="horz" wrap="square" lIns="0" tIns="48892" rIns="0" bIns="0" rtlCol="0">
              <a:spAutoFit/>
            </a:bodyPr>
            <a:lstStyle/>
            <a:p>
              <a:pPr marL="71117" marR="5080" indent="-59052" algn="ctr" defTabSz="914358">
                <a:lnSpc>
                  <a:spcPct val="80000"/>
                </a:lnSpc>
                <a:spcBef>
                  <a:spcPts val="385"/>
                </a:spcBef>
                <a:defRPr/>
              </a:pPr>
              <a:r>
                <a:rPr lang="es-ES" sz="1400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Dirección Mentalidad y Reputación</a:t>
              </a:r>
            </a:p>
          </p:txBody>
        </p:sp>
        <p:sp>
          <p:nvSpPr>
            <p:cNvPr id="50" name="object 28">
              <a:extLst>
                <a:ext uri="{FF2B5EF4-FFF2-40B4-BE49-F238E27FC236}">
                  <a16:creationId xmlns:a16="http://schemas.microsoft.com/office/drawing/2014/main" id="{5BBAF276-D438-CC9B-9354-E43EA1803CF6}"/>
                </a:ext>
              </a:extLst>
            </p:cNvPr>
            <p:cNvSpPr txBox="1"/>
            <p:nvPr/>
          </p:nvSpPr>
          <p:spPr>
            <a:xfrm>
              <a:off x="7608632" y="4238782"/>
              <a:ext cx="1734382" cy="570129"/>
            </a:xfrm>
            <a:prstGeom prst="rect">
              <a:avLst/>
            </a:prstGeom>
          </p:spPr>
          <p:txBody>
            <a:bodyPr vert="horz" wrap="square" lIns="0" tIns="48257" rIns="0" bIns="0" rtlCol="0">
              <a:spAutoFit/>
            </a:bodyPr>
            <a:lstStyle/>
            <a:p>
              <a:pPr marL="71117" marR="5080" indent="-59052" algn="ctr" defTabSz="914358">
                <a:lnSpc>
                  <a:spcPct val="80000"/>
                </a:lnSpc>
                <a:spcBef>
                  <a:spcPts val="385"/>
                </a:spcBef>
                <a:defRPr/>
              </a:pPr>
              <a:r>
                <a:rPr lang="es-ES" sz="1400">
                  <a:solidFill>
                    <a:srgbClr val="FAFAFA"/>
                  </a:solidFill>
                  <a:latin typeface="Libertad" pitchFamily="2" charset="77"/>
                  <a:cs typeface="Libertad" pitchFamily="2" charset="77"/>
                </a:rPr>
                <a:t>Gerencia de Aseguramiento Corporativo</a:t>
              </a:r>
            </a:p>
          </p:txBody>
        </p:sp>
        <p:sp>
          <p:nvSpPr>
            <p:cNvPr id="51" name="object 11">
              <a:extLst>
                <a:ext uri="{FF2B5EF4-FFF2-40B4-BE49-F238E27FC236}">
                  <a16:creationId xmlns:a16="http://schemas.microsoft.com/office/drawing/2014/main" id="{43918D56-5FA3-434F-403C-C63B2C1DCCFE}"/>
                </a:ext>
              </a:extLst>
            </p:cNvPr>
            <p:cNvSpPr/>
            <p:nvPr/>
          </p:nvSpPr>
          <p:spPr>
            <a:xfrm>
              <a:off x="3227523" y="1390641"/>
              <a:ext cx="5501029" cy="859095"/>
            </a:xfrm>
            <a:custGeom>
              <a:avLst/>
              <a:gdLst/>
              <a:ahLst/>
              <a:cxnLst/>
              <a:rect l="l" t="t" r="r" b="b"/>
              <a:pathLst>
                <a:path w="2847975" h="514350">
                  <a:moveTo>
                    <a:pt x="2761868" y="0"/>
                  </a:moveTo>
                  <a:lnTo>
                    <a:pt x="85725" y="0"/>
                  </a:lnTo>
                  <a:lnTo>
                    <a:pt x="52345" y="6732"/>
                  </a:lnTo>
                  <a:lnTo>
                    <a:pt x="25098" y="25098"/>
                  </a:lnTo>
                  <a:lnTo>
                    <a:pt x="6732" y="52345"/>
                  </a:lnTo>
                  <a:lnTo>
                    <a:pt x="0" y="85725"/>
                  </a:lnTo>
                  <a:lnTo>
                    <a:pt x="0" y="428625"/>
                  </a:lnTo>
                  <a:lnTo>
                    <a:pt x="6732" y="462004"/>
                  </a:lnTo>
                  <a:lnTo>
                    <a:pt x="25098" y="489251"/>
                  </a:lnTo>
                  <a:lnTo>
                    <a:pt x="52345" y="507617"/>
                  </a:lnTo>
                  <a:lnTo>
                    <a:pt x="85725" y="514349"/>
                  </a:lnTo>
                  <a:lnTo>
                    <a:pt x="2761868" y="514349"/>
                  </a:lnTo>
                  <a:lnTo>
                    <a:pt x="2795248" y="507617"/>
                  </a:lnTo>
                  <a:lnTo>
                    <a:pt x="2822495" y="489251"/>
                  </a:lnTo>
                  <a:lnTo>
                    <a:pt x="2840861" y="462004"/>
                  </a:lnTo>
                  <a:lnTo>
                    <a:pt x="2847593" y="428625"/>
                  </a:lnTo>
                  <a:lnTo>
                    <a:pt x="2847593" y="85725"/>
                  </a:lnTo>
                  <a:lnTo>
                    <a:pt x="2840861" y="52345"/>
                  </a:lnTo>
                  <a:lnTo>
                    <a:pt x="2822495" y="25098"/>
                  </a:lnTo>
                  <a:lnTo>
                    <a:pt x="2795248" y="6732"/>
                  </a:lnTo>
                  <a:lnTo>
                    <a:pt x="2761868" y="0"/>
                  </a:lnTo>
                  <a:close/>
                </a:path>
              </a:pathLst>
            </a:custGeom>
            <a:solidFill>
              <a:srgbClr val="5E26B5"/>
            </a:solidFill>
          </p:spPr>
          <p:txBody>
            <a:bodyPr wrap="square" lIns="0" tIns="0" rIns="0" bIns="0" rtlCol="0" anchor="ctr"/>
            <a:lstStyle/>
            <a:p>
              <a:pPr algn="ctr" defTabSz="914358">
                <a:lnSpc>
                  <a:spcPct val="80000"/>
                </a:lnSpc>
                <a:defRPr/>
              </a:pPr>
              <a:r>
                <a:rPr lang="es-CO" sz="2000" b="1">
                  <a:solidFill>
                    <a:srgbClr val="FAFAFA"/>
                  </a:solidFill>
                  <a:latin typeface="Savior Sans Expanded" pitchFamily="2" charset="77"/>
                </a:rPr>
                <a:t>Presidencia</a:t>
              </a:r>
              <a:endParaRPr lang="en-US" sz="2000" b="1">
                <a:solidFill>
                  <a:srgbClr val="FAFAFA"/>
                </a:solidFill>
                <a:latin typeface="Savior Sans Expanded" pitchFamily="2" charset="77"/>
              </a:endParaRPr>
            </a:p>
          </p:txBody>
        </p:sp>
        <p:cxnSp>
          <p:nvCxnSpPr>
            <p:cNvPr id="53" name="Conector recto 52">
              <a:extLst>
                <a:ext uri="{FF2B5EF4-FFF2-40B4-BE49-F238E27FC236}">
                  <a16:creationId xmlns:a16="http://schemas.microsoft.com/office/drawing/2014/main" id="{42BA7D2A-2222-617E-86ED-80EFE55CEA90}"/>
                </a:ext>
              </a:extLst>
            </p:cNvPr>
            <p:cNvCxnSpPr>
              <a:cxnSpLocks/>
            </p:cNvCxnSpPr>
            <p:nvPr/>
          </p:nvCxnSpPr>
          <p:spPr>
            <a:xfrm>
              <a:off x="6123690" y="2236112"/>
              <a:ext cx="0" cy="1663473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8D2D4CAB-1E2F-AD5D-2052-9CD5992B31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02152" y="2512617"/>
              <a:ext cx="3200888" cy="0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Conector recto 54">
              <a:extLst>
                <a:ext uri="{FF2B5EF4-FFF2-40B4-BE49-F238E27FC236}">
                  <a16:creationId xmlns:a16="http://schemas.microsoft.com/office/drawing/2014/main" id="{4B0F21DD-97C8-798E-74DA-AF8FFBC6316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03040" y="2511151"/>
              <a:ext cx="3852862" cy="0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4E8DC1A5-A60F-A97D-6FEC-5F4C63E15B56}"/>
                </a:ext>
              </a:extLst>
            </p:cNvPr>
            <p:cNvCxnSpPr>
              <a:cxnSpLocks/>
            </p:cNvCxnSpPr>
            <p:nvPr/>
          </p:nvCxnSpPr>
          <p:spPr>
            <a:xfrm>
              <a:off x="2803617" y="2505255"/>
              <a:ext cx="0" cy="283046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Conector recto 56">
              <a:extLst>
                <a:ext uri="{FF2B5EF4-FFF2-40B4-BE49-F238E27FC236}">
                  <a16:creationId xmlns:a16="http://schemas.microsoft.com/office/drawing/2014/main" id="{FBEBC6CA-18C1-2742-23A9-6F36128B2B35}"/>
                </a:ext>
              </a:extLst>
            </p:cNvPr>
            <p:cNvCxnSpPr>
              <a:cxnSpLocks/>
            </p:cNvCxnSpPr>
            <p:nvPr/>
          </p:nvCxnSpPr>
          <p:spPr>
            <a:xfrm>
              <a:off x="5031490" y="2502506"/>
              <a:ext cx="0" cy="283046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6649375D-26C2-93F3-4991-24F853FC620C}"/>
                </a:ext>
              </a:extLst>
            </p:cNvPr>
            <p:cNvCxnSpPr>
              <a:cxnSpLocks/>
            </p:cNvCxnSpPr>
            <p:nvPr/>
          </p:nvCxnSpPr>
          <p:spPr>
            <a:xfrm>
              <a:off x="7310316" y="2509710"/>
              <a:ext cx="0" cy="283046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E3645B59-B1EF-2FC6-0FBA-A0EFED594CF2}"/>
                </a:ext>
              </a:extLst>
            </p:cNvPr>
            <p:cNvCxnSpPr>
              <a:cxnSpLocks/>
            </p:cNvCxnSpPr>
            <p:nvPr/>
          </p:nvCxnSpPr>
          <p:spPr>
            <a:xfrm>
              <a:off x="9861813" y="2507528"/>
              <a:ext cx="0" cy="283046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Conector recto 59">
              <a:extLst>
                <a:ext uri="{FF2B5EF4-FFF2-40B4-BE49-F238E27FC236}">
                  <a16:creationId xmlns:a16="http://schemas.microsoft.com/office/drawing/2014/main" id="{E0D48A28-24F8-AEBE-7372-D1726399CA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12549" y="3904123"/>
              <a:ext cx="2615345" cy="0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B237713F-1263-00E7-56C7-4267DF70BB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27894" y="3902657"/>
              <a:ext cx="2250084" cy="0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28D95110-B98E-DBB1-707E-0ACE6F288797}"/>
                </a:ext>
              </a:extLst>
            </p:cNvPr>
            <p:cNvCxnSpPr>
              <a:cxnSpLocks/>
            </p:cNvCxnSpPr>
            <p:nvPr/>
          </p:nvCxnSpPr>
          <p:spPr>
            <a:xfrm>
              <a:off x="3821620" y="3909777"/>
              <a:ext cx="0" cy="140847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2FF7298D-C7CA-4563-61CB-9E109442D775}"/>
                </a:ext>
              </a:extLst>
            </p:cNvPr>
            <p:cNvCxnSpPr>
              <a:cxnSpLocks/>
            </p:cNvCxnSpPr>
            <p:nvPr/>
          </p:nvCxnSpPr>
          <p:spPr>
            <a:xfrm>
              <a:off x="6123675" y="3884032"/>
              <a:ext cx="0" cy="185642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4543FD60-819E-4CE8-D920-88796C6D6D4C}"/>
                </a:ext>
              </a:extLst>
            </p:cNvPr>
            <p:cNvCxnSpPr>
              <a:cxnSpLocks/>
            </p:cNvCxnSpPr>
            <p:nvPr/>
          </p:nvCxnSpPr>
          <p:spPr>
            <a:xfrm>
              <a:off x="8679935" y="3900900"/>
              <a:ext cx="0" cy="173537"/>
            </a:xfrm>
            <a:prstGeom prst="line">
              <a:avLst/>
            </a:prstGeom>
            <a:noFill/>
            <a:ln w="19050" cap="flat" cmpd="sng" algn="ctr">
              <a:solidFill>
                <a:srgbClr val="70BD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AE4D941F-8241-9618-41D2-57F89D0D5FD9}"/>
              </a:ext>
            </a:extLst>
          </p:cNvPr>
          <p:cNvSpPr txBox="1"/>
          <p:nvPr/>
        </p:nvSpPr>
        <p:spPr>
          <a:xfrm>
            <a:off x="499746" y="5436761"/>
            <a:ext cx="60935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ES" sz="1600" dirty="0">
                <a:solidFill>
                  <a:schemeClr val="tx2"/>
                </a:solidFill>
              </a:rPr>
              <a:t>Nombre: Nasly Bañol Castaño</a:t>
            </a:r>
          </a:p>
          <a:p>
            <a:pPr marL="12700" marR="5080">
              <a:lnSpc>
                <a:spcPct val="100000"/>
              </a:lnSpc>
            </a:pPr>
            <a:r>
              <a:rPr lang="es-ES" sz="1600" dirty="0">
                <a:solidFill>
                  <a:schemeClr val="tx2"/>
                </a:solidFill>
              </a:rPr>
              <a:t>Cargo: Secretaria Asistente de Presidencia  </a:t>
            </a:r>
          </a:p>
          <a:p>
            <a:pPr marL="12700" marR="5080">
              <a:lnSpc>
                <a:spcPct val="100000"/>
              </a:lnSpc>
            </a:pPr>
            <a:r>
              <a:rPr lang="es-ES" sz="1600" dirty="0">
                <a:solidFill>
                  <a:schemeClr val="tx2"/>
                </a:solidFill>
              </a:rPr>
              <a:t>Correo Electrónico: </a:t>
            </a:r>
            <a:r>
              <a:rPr lang="es-ES" sz="16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presidencia@ccc.org.co </a:t>
            </a:r>
            <a:r>
              <a:rPr lang="es-ES" sz="1600" dirty="0">
                <a:solidFill>
                  <a:schemeClr val="tx2"/>
                </a:solidFill>
              </a:rPr>
              <a:t> </a:t>
            </a:r>
          </a:p>
          <a:p>
            <a:pPr marL="12700" marR="5080">
              <a:lnSpc>
                <a:spcPct val="100000"/>
              </a:lnSpc>
            </a:pPr>
            <a:r>
              <a:rPr lang="es-ES" sz="1600" dirty="0">
                <a:solidFill>
                  <a:schemeClr val="tx2"/>
                </a:solidFill>
              </a:rPr>
              <a:t>Extensión: 323</a:t>
            </a:r>
          </a:p>
        </p:txBody>
      </p:sp>
    </p:spTree>
    <p:extLst>
      <p:ext uri="{BB962C8B-B14F-4D97-AF65-F5344CB8AC3E}">
        <p14:creationId xmlns:p14="http://schemas.microsoft.com/office/powerpoint/2010/main" val="405829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3C9C0-4D1C-AD1D-DA44-1860A78EC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DE72061E-16B3-F428-52A0-C02DB9A706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9425" y="535053"/>
            <a:ext cx="2628900" cy="716973"/>
          </a:xfrm>
          <a:prstGeom prst="rect">
            <a:avLst/>
          </a:prstGeom>
        </p:spPr>
      </p:pic>
      <p:pic>
        <p:nvPicPr>
          <p:cNvPr id="5" name="Picture 4" descr="A blue and white triangle on a black background&#10;&#10;AI-generated content may be incorrect.">
            <a:extLst>
              <a:ext uri="{FF2B5EF4-FFF2-40B4-BE49-F238E27FC236}">
                <a16:creationId xmlns:a16="http://schemas.microsoft.com/office/drawing/2014/main" id="{C6FE44B6-FCB5-920E-41BD-768577D928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r="5847"/>
          <a:stretch>
            <a:fillRect/>
          </a:stretch>
        </p:blipFill>
        <p:spPr>
          <a:xfrm>
            <a:off x="706774" y="3629"/>
            <a:ext cx="11485226" cy="685437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D4F4230-EEAF-A044-3085-D5012D825BF1}"/>
              </a:ext>
            </a:extLst>
          </p:cNvPr>
          <p:cNvSpPr txBox="1"/>
          <p:nvPr/>
        </p:nvSpPr>
        <p:spPr>
          <a:xfrm>
            <a:off x="479425" y="4025493"/>
            <a:ext cx="59955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2000">
                <a:solidFill>
                  <a:schemeClr val="tx2"/>
                </a:solidFill>
                <a:cs typeface="Libertad Regular" pitchFamily="2" charset="77"/>
              </a:defRPr>
            </a:lvl1pPr>
          </a:lstStyle>
          <a:p>
            <a:r>
              <a:rPr lang="es-MX" sz="1600" dirty="0">
                <a:latin typeface="Libertad" pitchFamily="2" charset="77"/>
                <a:cs typeface="Libertad" pitchFamily="2" charset="77"/>
              </a:rPr>
              <a:t>Liderar y escalar la transformación organizacional mediante tecnologías y el uso estratégico de los activos de información, potenciando la función pública delegada y el portafolio empresarial, y garantizando la confianza, la trazabilidad y la interoperabilidad de la información. Convirtiendo los activos de la Cámara en plataformas digitales, productos y servicios escalables que generen impacto económico, institucional y territorial.</a:t>
            </a:r>
            <a:endParaRPr lang="es-ES" sz="1600" dirty="0">
              <a:latin typeface="Libertad" pitchFamily="2" charset="77"/>
              <a:cs typeface="Libertad" pitchFamily="2" charset="77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81F71A-C022-0E51-472A-89CF5687E0B9}"/>
              </a:ext>
            </a:extLst>
          </p:cNvPr>
          <p:cNvSpPr txBox="1"/>
          <p:nvPr/>
        </p:nvSpPr>
        <p:spPr>
          <a:xfrm>
            <a:off x="1200237" y="2171714"/>
            <a:ext cx="5776635" cy="16743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s-ES" sz="5400" b="1" dirty="0">
                <a:latin typeface="Savior Sans Expanded" pitchFamily="2" charset="77"/>
                <a:cs typeface="Libertad Bold" pitchFamily="2" charset="77"/>
              </a:rPr>
              <a:t>Transformación Corporativa</a:t>
            </a:r>
          </a:p>
          <a:p>
            <a:pPr>
              <a:lnSpc>
                <a:spcPct val="80000"/>
              </a:lnSpc>
            </a:pPr>
            <a:endParaRPr lang="es-CO" dirty="0">
              <a:solidFill>
                <a:schemeClr val="tx2"/>
              </a:solidFill>
              <a:cs typeface="Libertad Regular" pitchFamily="2" charset="77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C606CB1A-1C7E-FEEB-C055-2BC9932165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264" y="2650381"/>
            <a:ext cx="716973" cy="71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94CE6-35F8-409C-22A0-2319D863D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0CE1EFC-B544-58BD-DC31-1CE3FD98B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95" y="344020"/>
            <a:ext cx="3519428" cy="698395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2" name="object 10">
            <a:extLst>
              <a:ext uri="{FF2B5EF4-FFF2-40B4-BE49-F238E27FC236}">
                <a16:creationId xmlns:a16="http://schemas.microsoft.com/office/drawing/2014/main" id="{DE05DE99-1E51-28D8-F195-2571528E5678}"/>
              </a:ext>
            </a:extLst>
          </p:cNvPr>
          <p:cNvSpPr/>
          <p:nvPr/>
        </p:nvSpPr>
        <p:spPr>
          <a:xfrm>
            <a:off x="5001179" y="3443995"/>
            <a:ext cx="1915380" cy="924530"/>
          </a:xfrm>
          <a:custGeom>
            <a:avLst/>
            <a:gdLst/>
            <a:ahLst/>
            <a:cxnLst/>
            <a:rect l="l" t="t" r="r" b="b"/>
            <a:pathLst>
              <a:path w="1321435" h="460375">
                <a:moveTo>
                  <a:pt x="1244600" y="0"/>
                </a:moveTo>
                <a:lnTo>
                  <a:pt x="76707" y="0"/>
                </a:lnTo>
                <a:lnTo>
                  <a:pt x="46827" y="6020"/>
                </a:lnTo>
                <a:lnTo>
                  <a:pt x="22447" y="22447"/>
                </a:lnTo>
                <a:lnTo>
                  <a:pt x="6020" y="46827"/>
                </a:lnTo>
                <a:lnTo>
                  <a:pt x="0" y="76707"/>
                </a:lnTo>
                <a:lnTo>
                  <a:pt x="0" y="383539"/>
                </a:lnTo>
                <a:lnTo>
                  <a:pt x="6020" y="413420"/>
                </a:lnTo>
                <a:lnTo>
                  <a:pt x="22447" y="437800"/>
                </a:lnTo>
                <a:lnTo>
                  <a:pt x="46827" y="454227"/>
                </a:lnTo>
                <a:lnTo>
                  <a:pt x="76707" y="460247"/>
                </a:lnTo>
                <a:lnTo>
                  <a:pt x="1244600" y="460247"/>
                </a:lnTo>
                <a:lnTo>
                  <a:pt x="1274480" y="454227"/>
                </a:lnTo>
                <a:lnTo>
                  <a:pt x="1298860" y="437800"/>
                </a:lnTo>
                <a:lnTo>
                  <a:pt x="1315287" y="413420"/>
                </a:lnTo>
                <a:lnTo>
                  <a:pt x="1321307" y="383539"/>
                </a:lnTo>
                <a:lnTo>
                  <a:pt x="1321307" y="76707"/>
                </a:lnTo>
                <a:lnTo>
                  <a:pt x="1315287" y="46827"/>
                </a:lnTo>
                <a:lnTo>
                  <a:pt x="1298860" y="22447"/>
                </a:lnTo>
                <a:lnTo>
                  <a:pt x="1274480" y="6020"/>
                </a:lnTo>
                <a:lnTo>
                  <a:pt x="124460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Libertad" pitchFamily="2" charset="77"/>
              <a:cs typeface="Libertad" pitchFamily="2" charset="77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64F6B073-DDBC-7565-EB2A-29DC8FFB1EAA}"/>
              </a:ext>
            </a:extLst>
          </p:cNvPr>
          <p:cNvSpPr txBox="1"/>
          <p:nvPr/>
        </p:nvSpPr>
        <p:spPr>
          <a:xfrm>
            <a:off x="5070404" y="3631056"/>
            <a:ext cx="1771914" cy="534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385"/>
              </a:spcBef>
            </a:pPr>
            <a:r>
              <a:rPr lang="es-MX" sz="1400">
                <a:solidFill>
                  <a:schemeClr val="bg1"/>
                </a:solidFill>
                <a:latin typeface="Libertad" pitchFamily="2" charset="77"/>
                <a:cs typeface="Libertad" pitchFamily="2" charset="77"/>
              </a:rPr>
              <a:t>Centro de Conciliación, Arbitraje y Amigable Composición</a:t>
            </a:r>
            <a:endParaRPr sz="1400">
              <a:solidFill>
                <a:schemeClr val="bg1"/>
              </a:solidFill>
              <a:latin typeface="Libertad" pitchFamily="2" charset="77"/>
              <a:cs typeface="Libertad" pitchFamily="2" charset="77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9ED0E880-11DC-6D06-89DC-C4508C4C5FE4}"/>
              </a:ext>
            </a:extLst>
          </p:cNvPr>
          <p:cNvSpPr/>
          <p:nvPr/>
        </p:nvSpPr>
        <p:spPr>
          <a:xfrm>
            <a:off x="3899378" y="1904784"/>
            <a:ext cx="3975791" cy="924530"/>
          </a:xfrm>
          <a:custGeom>
            <a:avLst/>
            <a:gdLst/>
            <a:ahLst/>
            <a:cxnLst/>
            <a:rect l="l" t="t" r="r" b="b"/>
            <a:pathLst>
              <a:path w="2847975" h="514350">
                <a:moveTo>
                  <a:pt x="2761868" y="0"/>
                </a:moveTo>
                <a:lnTo>
                  <a:pt x="85725" y="0"/>
                </a:lnTo>
                <a:lnTo>
                  <a:pt x="52345" y="6732"/>
                </a:lnTo>
                <a:lnTo>
                  <a:pt x="25098" y="25098"/>
                </a:lnTo>
                <a:lnTo>
                  <a:pt x="6732" y="52345"/>
                </a:lnTo>
                <a:lnTo>
                  <a:pt x="0" y="85725"/>
                </a:lnTo>
                <a:lnTo>
                  <a:pt x="0" y="428625"/>
                </a:lnTo>
                <a:lnTo>
                  <a:pt x="6732" y="462004"/>
                </a:lnTo>
                <a:lnTo>
                  <a:pt x="25098" y="489251"/>
                </a:lnTo>
                <a:lnTo>
                  <a:pt x="52345" y="507617"/>
                </a:lnTo>
                <a:lnTo>
                  <a:pt x="85725" y="514349"/>
                </a:lnTo>
                <a:lnTo>
                  <a:pt x="2761868" y="514349"/>
                </a:lnTo>
                <a:lnTo>
                  <a:pt x="2795248" y="507617"/>
                </a:lnTo>
                <a:lnTo>
                  <a:pt x="2822495" y="489251"/>
                </a:lnTo>
                <a:lnTo>
                  <a:pt x="2840861" y="462004"/>
                </a:lnTo>
                <a:lnTo>
                  <a:pt x="2847593" y="428625"/>
                </a:lnTo>
                <a:lnTo>
                  <a:pt x="2847593" y="85725"/>
                </a:lnTo>
                <a:lnTo>
                  <a:pt x="2840861" y="52345"/>
                </a:lnTo>
                <a:lnTo>
                  <a:pt x="2822495" y="25098"/>
                </a:lnTo>
                <a:lnTo>
                  <a:pt x="2795248" y="6732"/>
                </a:lnTo>
                <a:lnTo>
                  <a:pt x="2761868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  <a:defRPr/>
            </a:pPr>
            <a:r>
              <a:rPr lang="es-MX" b="1" dirty="0">
                <a:solidFill>
                  <a:schemeClr val="bg1"/>
                </a:solidFill>
                <a:latin typeface="Savior Sans Expanded"/>
              </a:rPr>
              <a:t>VP </a:t>
            </a:r>
            <a:r>
              <a:rPr lang="es-MX" b="1">
                <a:solidFill>
                  <a:schemeClr val="bg1"/>
                </a:solidFill>
                <a:latin typeface="Libertad"/>
              </a:rPr>
              <a:t>Transformación Corporativa</a:t>
            </a:r>
            <a:endParaRPr lang="es-MX" b="1">
              <a:solidFill>
                <a:schemeClr val="bg1"/>
              </a:solidFill>
              <a:latin typeface="Savior Sans Expanded" pitchFamily="2" charset="77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E853FC1-FD1B-311F-428B-E8D004267307}"/>
              </a:ext>
            </a:extLst>
          </p:cNvPr>
          <p:cNvSpPr/>
          <p:nvPr/>
        </p:nvSpPr>
        <p:spPr>
          <a:xfrm>
            <a:off x="1608508" y="3469599"/>
            <a:ext cx="2117959" cy="909223"/>
          </a:xfrm>
          <a:custGeom>
            <a:avLst/>
            <a:gdLst/>
            <a:ahLst/>
            <a:cxnLst/>
            <a:rect l="l" t="t" r="r" b="b"/>
            <a:pathLst>
              <a:path w="1945639" h="461010">
                <a:moveTo>
                  <a:pt x="1868551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868551" y="461010"/>
                </a:lnTo>
                <a:lnTo>
                  <a:pt x="1898451" y="454969"/>
                </a:lnTo>
                <a:lnTo>
                  <a:pt x="1922875" y="438499"/>
                </a:lnTo>
                <a:lnTo>
                  <a:pt x="1939345" y="414075"/>
                </a:lnTo>
                <a:lnTo>
                  <a:pt x="1945385" y="384175"/>
                </a:lnTo>
                <a:lnTo>
                  <a:pt x="1945385" y="76835"/>
                </a:lnTo>
                <a:lnTo>
                  <a:pt x="1939345" y="46934"/>
                </a:lnTo>
                <a:lnTo>
                  <a:pt x="1922875" y="22510"/>
                </a:lnTo>
                <a:lnTo>
                  <a:pt x="1898451" y="6040"/>
                </a:lnTo>
                <a:lnTo>
                  <a:pt x="186855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defTabSz="914377"/>
            <a:endParaRPr sz="1400" kern="0">
              <a:solidFill>
                <a:schemeClr val="tx2"/>
              </a:solidFill>
              <a:cs typeface="Arial"/>
              <a:sym typeface="Aria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A362A872-DC2C-7D9D-D8F9-251302B0288B}"/>
              </a:ext>
            </a:extLst>
          </p:cNvPr>
          <p:cNvSpPr txBox="1"/>
          <p:nvPr/>
        </p:nvSpPr>
        <p:spPr>
          <a:xfrm>
            <a:off x="1606748" y="3810580"/>
            <a:ext cx="2117961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-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ibertad"/>
                <a:cs typeface="Libertad" pitchFamily="2" charset="77"/>
                <a:sym typeface="Arial"/>
              </a:rPr>
              <a:t>Registros Públicos </a:t>
            </a:r>
            <a:endParaRPr lang="es-CO" sz="1400" b="0" i="0" u="none" strike="noStrike" kern="1200" cap="none" spc="-5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ibertad"/>
              <a:cs typeface="Libertad" pitchFamily="2" charset="77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4C604B04-AA81-9462-E40E-E5D59A02A5D4}"/>
              </a:ext>
            </a:extLst>
          </p:cNvPr>
          <p:cNvSpPr/>
          <p:nvPr/>
        </p:nvSpPr>
        <p:spPr>
          <a:xfrm>
            <a:off x="8205648" y="3469600"/>
            <a:ext cx="2066556" cy="898926"/>
          </a:xfrm>
          <a:custGeom>
            <a:avLst/>
            <a:gdLst/>
            <a:ahLst/>
            <a:cxnLst/>
            <a:rect l="l" t="t" r="r" b="b"/>
            <a:pathLst>
              <a:path w="1945639" h="461010">
                <a:moveTo>
                  <a:pt x="1868551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868551" y="461010"/>
                </a:lnTo>
                <a:lnTo>
                  <a:pt x="1898451" y="454969"/>
                </a:lnTo>
                <a:lnTo>
                  <a:pt x="1922875" y="438499"/>
                </a:lnTo>
                <a:lnTo>
                  <a:pt x="1939345" y="414075"/>
                </a:lnTo>
                <a:lnTo>
                  <a:pt x="1945385" y="384175"/>
                </a:lnTo>
                <a:lnTo>
                  <a:pt x="1945385" y="76835"/>
                </a:lnTo>
                <a:lnTo>
                  <a:pt x="1939345" y="46934"/>
                </a:lnTo>
                <a:lnTo>
                  <a:pt x="1922875" y="22510"/>
                </a:lnTo>
                <a:lnTo>
                  <a:pt x="1898451" y="6040"/>
                </a:lnTo>
                <a:lnTo>
                  <a:pt x="186855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defTabSz="914377"/>
            <a:endParaRPr sz="1400" kern="0">
              <a:solidFill>
                <a:schemeClr val="tx2"/>
              </a:solidFill>
              <a:cs typeface="Arial"/>
              <a:sym typeface="Arial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118EA3FD-FBA3-518B-B63A-863879E1C97E}"/>
              </a:ext>
            </a:extLst>
          </p:cNvPr>
          <p:cNvSpPr txBox="1"/>
          <p:nvPr/>
        </p:nvSpPr>
        <p:spPr>
          <a:xfrm>
            <a:off x="8214509" y="3688224"/>
            <a:ext cx="2117961" cy="41312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64795" marR="5080" indent="-252730" algn="ctr" defTabSz="914377">
              <a:lnSpc>
                <a:spcPct val="80000"/>
              </a:lnSpc>
              <a:spcBef>
                <a:spcPts val="385"/>
              </a:spcBef>
              <a:defRPr/>
            </a:pPr>
            <a:r>
              <a:rPr lang="es-CO" sz="1400" spc="-5">
                <a:solidFill>
                  <a:schemeClr val="bg1"/>
                </a:solidFill>
                <a:latin typeface="Libertad"/>
                <a:cs typeface="Libertad" pitchFamily="2" charset="77"/>
                <a:sym typeface="Arial"/>
              </a:rPr>
              <a:t>Comercial </a:t>
            </a:r>
            <a:endParaRPr lang="en-US">
              <a:solidFill>
                <a:schemeClr val="bg1"/>
              </a:solidFill>
              <a:latin typeface="Libertad"/>
              <a:cs typeface="Libertad" pitchFamily="2" charset="77"/>
              <a:sym typeface="Arial"/>
            </a:endParaRPr>
          </a:p>
          <a:p>
            <a:pPr marL="264795" marR="5080" indent="-252730" algn="ctr" defTabSz="914377">
              <a:lnSpc>
                <a:spcPct val="80000"/>
              </a:lnSpc>
              <a:spcBef>
                <a:spcPts val="385"/>
              </a:spcBef>
              <a:defRPr/>
            </a:pPr>
            <a:r>
              <a:rPr lang="es-CO" sz="1400" spc="-5">
                <a:solidFill>
                  <a:schemeClr val="bg1"/>
                </a:solidFill>
                <a:latin typeface="Libertad"/>
                <a:cs typeface="Libertad" pitchFamily="2" charset="77"/>
                <a:sym typeface="Arial"/>
              </a:rPr>
              <a:t>Inteligencia de Mercados</a:t>
            </a:r>
            <a:endParaRPr lang="en-US">
              <a:solidFill>
                <a:schemeClr val="bg1"/>
              </a:solidFill>
              <a:latin typeface="Libertad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F43C8D57-1E04-7BF6-D813-E21D5487EFB2}"/>
              </a:ext>
            </a:extLst>
          </p:cNvPr>
          <p:cNvCxnSpPr>
            <a:cxnSpLocks/>
          </p:cNvCxnSpPr>
          <p:nvPr/>
        </p:nvCxnSpPr>
        <p:spPr>
          <a:xfrm>
            <a:off x="5956893" y="2870515"/>
            <a:ext cx="0" cy="57348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887C776A-E01B-14FD-2534-5D65775E2A00}"/>
              </a:ext>
            </a:extLst>
          </p:cNvPr>
          <p:cNvCxnSpPr>
            <a:cxnSpLocks/>
          </p:cNvCxnSpPr>
          <p:nvPr/>
        </p:nvCxnSpPr>
        <p:spPr>
          <a:xfrm flipH="1">
            <a:off x="5846247" y="3176602"/>
            <a:ext cx="3431865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6BCBED86-3520-938C-FAD1-05FBDE40732E}"/>
              </a:ext>
            </a:extLst>
          </p:cNvPr>
          <p:cNvCxnSpPr>
            <a:cxnSpLocks/>
          </p:cNvCxnSpPr>
          <p:nvPr/>
        </p:nvCxnSpPr>
        <p:spPr>
          <a:xfrm>
            <a:off x="9265920" y="3176602"/>
            <a:ext cx="0" cy="292997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4492225B-332E-48B0-4DB2-09DBADE5E070}"/>
              </a:ext>
            </a:extLst>
          </p:cNvPr>
          <p:cNvCxnSpPr>
            <a:cxnSpLocks/>
          </p:cNvCxnSpPr>
          <p:nvPr/>
        </p:nvCxnSpPr>
        <p:spPr>
          <a:xfrm flipH="1">
            <a:off x="2662628" y="3178242"/>
            <a:ext cx="3151107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4F1B104A-C22F-184C-58DE-98A58C2C0FFD}"/>
              </a:ext>
            </a:extLst>
          </p:cNvPr>
          <p:cNvCxnSpPr>
            <a:cxnSpLocks/>
          </p:cNvCxnSpPr>
          <p:nvPr/>
        </p:nvCxnSpPr>
        <p:spPr>
          <a:xfrm>
            <a:off x="2664070" y="3170005"/>
            <a:ext cx="0" cy="299594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object 3">
            <a:extLst>
              <a:ext uri="{FF2B5EF4-FFF2-40B4-BE49-F238E27FC236}">
                <a16:creationId xmlns:a16="http://schemas.microsoft.com/office/drawing/2014/main" id="{5C9E1C8F-FE07-36AA-247E-6143FD5AC63A}"/>
              </a:ext>
            </a:extLst>
          </p:cNvPr>
          <p:cNvSpPr txBox="1"/>
          <p:nvPr/>
        </p:nvSpPr>
        <p:spPr>
          <a:xfrm>
            <a:off x="617776" y="5104514"/>
            <a:ext cx="3620405" cy="11156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12700">
              <a:lnSpc>
                <a:spcPct val="100000"/>
              </a:lnSpc>
              <a:spcBef>
                <a:spcPts val="95"/>
              </a:spcBef>
              <a:defRPr sz="1600">
                <a:solidFill>
                  <a:schemeClr val="tx2"/>
                </a:solidFill>
              </a:defRPr>
            </a:lvl1pPr>
          </a:lstStyle>
          <a:p>
            <a:r>
              <a:rPr dirty="0"/>
              <a:t>Nombre: </a:t>
            </a:r>
            <a:r>
              <a:rPr lang="es-CO" dirty="0"/>
              <a:t>Daniela Fernandez Molina</a:t>
            </a:r>
            <a:endParaRPr dirty="0"/>
          </a:p>
          <a:p>
            <a:r>
              <a:rPr dirty="0"/>
              <a:t>Cargo: </a:t>
            </a:r>
            <a:r>
              <a:rPr lang="es-CO" dirty="0"/>
              <a:t>Auxiliar </a:t>
            </a:r>
            <a:r>
              <a:rPr lang="es-CO" dirty="0" err="1"/>
              <a:t>Adminsitrativa</a:t>
            </a:r>
            <a:endParaRPr lang="es-CO" dirty="0"/>
          </a:p>
          <a:p>
            <a:r>
              <a:rPr dirty="0"/>
              <a:t>Correo </a:t>
            </a:r>
            <a:r>
              <a:rPr dirty="0" err="1"/>
              <a:t>Electrónico</a:t>
            </a:r>
            <a:r>
              <a:rPr dirty="0"/>
              <a:t>: </a:t>
            </a:r>
            <a:r>
              <a:rPr lang="es-CO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damolina@ccc.org.co</a:t>
            </a:r>
            <a:endParaRPr lang="es-CO" dirty="0"/>
          </a:p>
          <a:p>
            <a:r>
              <a:rPr dirty="0" err="1"/>
              <a:t>Extensión</a:t>
            </a:r>
            <a:r>
              <a:rPr dirty="0"/>
              <a:t>: 338</a:t>
            </a:r>
          </a:p>
        </p:txBody>
      </p:sp>
      <p:sp>
        <p:nvSpPr>
          <p:cNvPr id="23" name="4 CuadroTexto">
            <a:extLst>
              <a:ext uri="{FF2B5EF4-FFF2-40B4-BE49-F238E27FC236}">
                <a16:creationId xmlns:a16="http://schemas.microsoft.com/office/drawing/2014/main" id="{8C45BB30-CB3A-DDAD-604B-DEDC85A5C8C6}"/>
              </a:ext>
            </a:extLst>
          </p:cNvPr>
          <p:cNvSpPr txBox="1"/>
          <p:nvPr/>
        </p:nvSpPr>
        <p:spPr>
          <a:xfrm>
            <a:off x="345007" y="438960"/>
            <a:ext cx="9312343" cy="131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 defTabSz="914400">
              <a:lnSpc>
                <a:spcPct val="90000"/>
              </a:lnSpc>
              <a:defRPr sz="1400" b="1">
                <a:solidFill>
                  <a:prstClr val="black"/>
                </a:solidFill>
                <a:latin typeface="Kohinoor Devanagari Bold"/>
                <a:cs typeface="Verdana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pPr algn="l" defTabSz="914358">
              <a:defRPr/>
            </a:pPr>
            <a:r>
              <a:rPr lang="es-ES" sz="4366" dirty="0">
                <a:solidFill>
                  <a:srgbClr val="12176B"/>
                </a:solidFill>
                <a:latin typeface="Savior Sans Expanded" pitchFamily="2" charset="0"/>
                <a:ea typeface="ＭＳ Ｐゴシック" charset="0"/>
                <a:cs typeface="+mn-cs"/>
              </a:rPr>
              <a:t>Estructura Transformación Corporativa</a:t>
            </a:r>
            <a:endParaRPr lang="es-CO" sz="4366" dirty="0">
              <a:solidFill>
                <a:srgbClr val="12176B"/>
              </a:solidFill>
              <a:latin typeface="Savior Sans Expanded" pitchFamily="2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424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6DB23-C04D-3B84-39C1-106280D67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F0690818-A49E-F532-D8A8-BB09719FA2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9425" y="535053"/>
            <a:ext cx="2628900" cy="716973"/>
          </a:xfrm>
          <a:prstGeom prst="rect">
            <a:avLst/>
          </a:prstGeom>
        </p:spPr>
      </p:pic>
      <p:pic>
        <p:nvPicPr>
          <p:cNvPr id="5" name="Picture 4" descr="A blue and white triangle on a black background&#10;&#10;AI-generated content may be incorrect.">
            <a:extLst>
              <a:ext uri="{FF2B5EF4-FFF2-40B4-BE49-F238E27FC236}">
                <a16:creationId xmlns:a16="http://schemas.microsoft.com/office/drawing/2014/main" id="{D0AFC309-0B52-AB76-7248-5E89472FA0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r="5847"/>
          <a:stretch>
            <a:fillRect/>
          </a:stretch>
        </p:blipFill>
        <p:spPr>
          <a:xfrm>
            <a:off x="706774" y="3629"/>
            <a:ext cx="11485226" cy="685437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88896-D2D8-DD93-AEEB-178D35924826}"/>
              </a:ext>
            </a:extLst>
          </p:cNvPr>
          <p:cNvSpPr txBox="1"/>
          <p:nvPr/>
        </p:nvSpPr>
        <p:spPr>
          <a:xfrm>
            <a:off x="495901" y="3951352"/>
            <a:ext cx="59955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2000">
                <a:solidFill>
                  <a:schemeClr val="tx2"/>
                </a:solidFill>
                <a:cs typeface="Libertad Regular" pitchFamily="2" charset="77"/>
              </a:defRPr>
            </a:lvl1pPr>
          </a:lstStyle>
          <a:p>
            <a:r>
              <a:rPr lang="es-MX" sz="1600" dirty="0">
                <a:latin typeface="Libertad" pitchFamily="2" charset="77"/>
                <a:cs typeface="Libertad" pitchFamily="2" charset="77"/>
              </a:rPr>
              <a:t>Dirigir y gobernar la Transformación Empresarial como un sistema integrado del empresariado, mediante la articulación estratégica de sus direcciones, la priorización basada en evidencia y el uso del Sistema de Inteligencia Empresarial, contribuyendo al crecimiento empresarial, la productividad y la competitividad regional, con base en ética pública, coherencia institucional y vocación de servicio, trabajo colaborativo y comunicación bidireccional, valoración de la diversidad e inclusión, e innovación y mejora continua.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6AA6831-230E-2984-187C-4C6328074899}"/>
              </a:ext>
            </a:extLst>
          </p:cNvPr>
          <p:cNvSpPr txBox="1"/>
          <p:nvPr/>
        </p:nvSpPr>
        <p:spPr>
          <a:xfrm>
            <a:off x="1294972" y="2277047"/>
            <a:ext cx="6731390" cy="16743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s-ES" sz="5400" b="1" dirty="0">
                <a:latin typeface="Savior Sans Expanded" pitchFamily="2" charset="77"/>
                <a:cs typeface="Libertad Bold" pitchFamily="2" charset="77"/>
              </a:rPr>
              <a:t>Transformación Empresarial</a:t>
            </a:r>
          </a:p>
          <a:p>
            <a:pPr>
              <a:lnSpc>
                <a:spcPct val="80000"/>
              </a:lnSpc>
            </a:pPr>
            <a:endParaRPr lang="es-CO" dirty="0">
              <a:solidFill>
                <a:schemeClr val="tx2"/>
              </a:solidFill>
              <a:cs typeface="Libertad Regular" pitchFamily="2" charset="77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8B4F3918-1941-0722-267D-73392DB6FB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999" y="2548161"/>
            <a:ext cx="716973" cy="71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7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65957-BBC6-3C37-C49C-9327FED66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6709EF9-AA73-DD22-202C-1C2FB1453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95" y="344020"/>
            <a:ext cx="3519428" cy="698395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23" name="4 CuadroTexto">
            <a:extLst>
              <a:ext uri="{FF2B5EF4-FFF2-40B4-BE49-F238E27FC236}">
                <a16:creationId xmlns:a16="http://schemas.microsoft.com/office/drawing/2014/main" id="{9CE273F2-48E8-AAE7-7C37-B8678A189F8F}"/>
              </a:ext>
            </a:extLst>
          </p:cNvPr>
          <p:cNvSpPr txBox="1"/>
          <p:nvPr/>
        </p:nvSpPr>
        <p:spPr>
          <a:xfrm>
            <a:off x="439631" y="376855"/>
            <a:ext cx="9312343" cy="131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 defTabSz="914400">
              <a:lnSpc>
                <a:spcPct val="90000"/>
              </a:lnSpc>
              <a:defRPr sz="1400" b="1">
                <a:solidFill>
                  <a:prstClr val="black"/>
                </a:solidFill>
                <a:latin typeface="Kohinoor Devanagari Bold"/>
                <a:cs typeface="Verdana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pPr algn="l" defTabSz="914358">
              <a:defRPr/>
            </a:pPr>
            <a:r>
              <a:rPr lang="es-ES" sz="4366" dirty="0">
                <a:solidFill>
                  <a:srgbClr val="12176B"/>
                </a:solidFill>
                <a:latin typeface="Savior Sans Expanded" pitchFamily="2" charset="0"/>
                <a:ea typeface="ＭＳ Ｐゴシック" charset="0"/>
                <a:cs typeface="+mn-cs"/>
              </a:rPr>
              <a:t>Estructura Transformación Empresarial</a:t>
            </a:r>
            <a:endParaRPr lang="es-CO" sz="4366" dirty="0">
              <a:solidFill>
                <a:srgbClr val="12176B"/>
              </a:solidFill>
              <a:latin typeface="Savior Sans Expanded" pitchFamily="2" charset="0"/>
              <a:ea typeface="ＭＳ Ｐゴシック" charset="0"/>
              <a:cs typeface="+mn-cs"/>
            </a:endParaRPr>
          </a:p>
        </p:txBody>
      </p:sp>
      <p:sp>
        <p:nvSpPr>
          <p:cNvPr id="30" name="Google Shape;342;g348d6e748f3_4_28">
            <a:extLst>
              <a:ext uri="{FF2B5EF4-FFF2-40B4-BE49-F238E27FC236}">
                <a16:creationId xmlns:a16="http://schemas.microsoft.com/office/drawing/2014/main" id="{B066E561-546D-CA36-B821-8FEEFE5A5C5C}"/>
              </a:ext>
            </a:extLst>
          </p:cNvPr>
          <p:cNvSpPr/>
          <p:nvPr/>
        </p:nvSpPr>
        <p:spPr>
          <a:xfrm>
            <a:off x="4816857" y="1944253"/>
            <a:ext cx="3113019" cy="886323"/>
          </a:xfrm>
          <a:prstGeom prst="roundRect">
            <a:avLst>
              <a:gd name="adj" fmla="val 16667"/>
            </a:avLst>
          </a:prstGeom>
          <a:solidFill>
            <a:schemeClr val="tx1"/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b="1">
                <a:solidFill>
                  <a:schemeClr val="bg1"/>
                </a:solidFill>
                <a:latin typeface="Savior Sans Expanded" pitchFamily="2" charset="77"/>
                <a:sym typeface="Lato"/>
              </a:rPr>
              <a:t>VP </a:t>
            </a:r>
            <a:r>
              <a:rPr lang="en-US" b="1" err="1">
                <a:solidFill>
                  <a:schemeClr val="bg1"/>
                </a:solidFill>
                <a:latin typeface="Savior Sans Expanded" pitchFamily="2" charset="77"/>
                <a:sym typeface="Lato"/>
              </a:rPr>
              <a:t>Transformación</a:t>
            </a:r>
            <a:r>
              <a:rPr lang="en-US" b="1">
                <a:solidFill>
                  <a:schemeClr val="bg1"/>
                </a:solidFill>
                <a:latin typeface="Savior Sans Expanded" pitchFamily="2" charset="77"/>
                <a:sym typeface="Lato"/>
              </a:rPr>
              <a:t> Empresarial</a:t>
            </a:r>
            <a:endParaRPr b="1">
              <a:solidFill>
                <a:schemeClr val="bg1"/>
              </a:solidFill>
              <a:latin typeface="Savior Sans Expanded" pitchFamily="2" charset="77"/>
              <a:sym typeface="Lato"/>
            </a:endParaRPr>
          </a:p>
        </p:txBody>
      </p:sp>
      <p:sp>
        <p:nvSpPr>
          <p:cNvPr id="32" name="object 8">
            <a:extLst>
              <a:ext uri="{FF2B5EF4-FFF2-40B4-BE49-F238E27FC236}">
                <a16:creationId xmlns:a16="http://schemas.microsoft.com/office/drawing/2014/main" id="{B5735B57-08D4-6AD6-7C99-18C894F4EC43}"/>
              </a:ext>
            </a:extLst>
          </p:cNvPr>
          <p:cNvSpPr/>
          <p:nvPr/>
        </p:nvSpPr>
        <p:spPr>
          <a:xfrm>
            <a:off x="1988972" y="3591996"/>
            <a:ext cx="1684820" cy="620339"/>
          </a:xfrm>
          <a:custGeom>
            <a:avLst/>
            <a:gdLst/>
            <a:ahLst/>
            <a:cxnLst/>
            <a:rect l="l" t="t" r="r" b="b"/>
            <a:pathLst>
              <a:path w="1945639" h="461010">
                <a:moveTo>
                  <a:pt x="1868551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868551" y="461010"/>
                </a:lnTo>
                <a:lnTo>
                  <a:pt x="1898451" y="454969"/>
                </a:lnTo>
                <a:lnTo>
                  <a:pt x="1922875" y="438499"/>
                </a:lnTo>
                <a:lnTo>
                  <a:pt x="1939345" y="414075"/>
                </a:lnTo>
                <a:lnTo>
                  <a:pt x="1945385" y="384175"/>
                </a:lnTo>
                <a:lnTo>
                  <a:pt x="1945385" y="76835"/>
                </a:lnTo>
                <a:lnTo>
                  <a:pt x="1939345" y="46934"/>
                </a:lnTo>
                <a:lnTo>
                  <a:pt x="1922875" y="22510"/>
                </a:lnTo>
                <a:lnTo>
                  <a:pt x="1898451" y="6040"/>
                </a:lnTo>
                <a:lnTo>
                  <a:pt x="186855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defTabSz="914377"/>
            <a:endParaRPr sz="1400" kern="0">
              <a:solidFill>
                <a:schemeClr val="tx2"/>
              </a:solidFill>
              <a:cs typeface="Arial"/>
              <a:sym typeface="Arial"/>
            </a:endParaRPr>
          </a:p>
        </p:txBody>
      </p:sp>
      <p:sp>
        <p:nvSpPr>
          <p:cNvPr id="33" name="object 9">
            <a:extLst>
              <a:ext uri="{FF2B5EF4-FFF2-40B4-BE49-F238E27FC236}">
                <a16:creationId xmlns:a16="http://schemas.microsoft.com/office/drawing/2014/main" id="{54125AA4-9B80-0CF1-56E9-3E4998C32B0B}"/>
              </a:ext>
            </a:extLst>
          </p:cNvPr>
          <p:cNvSpPr txBox="1"/>
          <p:nvPr/>
        </p:nvSpPr>
        <p:spPr>
          <a:xfrm>
            <a:off x="1930079" y="3661945"/>
            <a:ext cx="189901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-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ibertad" pitchFamily="2" charset="77"/>
                <a:cs typeface="Libertad" pitchFamily="2" charset="77"/>
                <a:sym typeface="Arial"/>
              </a:rPr>
              <a:t>Habilidades que Transforman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ibertad" pitchFamily="2" charset="77"/>
              <a:cs typeface="Libertad" pitchFamily="2" charset="77"/>
              <a:sym typeface="Arial"/>
            </a:endParaRPr>
          </a:p>
        </p:txBody>
      </p:sp>
      <p:sp>
        <p:nvSpPr>
          <p:cNvPr id="35" name="object 8">
            <a:extLst>
              <a:ext uri="{FF2B5EF4-FFF2-40B4-BE49-F238E27FC236}">
                <a16:creationId xmlns:a16="http://schemas.microsoft.com/office/drawing/2014/main" id="{D16F035A-AC05-A07B-0FFE-7B1DA7788AF8}"/>
              </a:ext>
            </a:extLst>
          </p:cNvPr>
          <p:cNvSpPr/>
          <p:nvPr/>
        </p:nvSpPr>
        <p:spPr>
          <a:xfrm>
            <a:off x="4265108" y="3599132"/>
            <a:ext cx="1684820" cy="613203"/>
          </a:xfrm>
          <a:custGeom>
            <a:avLst/>
            <a:gdLst/>
            <a:ahLst/>
            <a:cxnLst/>
            <a:rect l="l" t="t" r="r" b="b"/>
            <a:pathLst>
              <a:path w="1945639" h="461010">
                <a:moveTo>
                  <a:pt x="1868551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868551" y="461010"/>
                </a:lnTo>
                <a:lnTo>
                  <a:pt x="1898451" y="454969"/>
                </a:lnTo>
                <a:lnTo>
                  <a:pt x="1922875" y="438499"/>
                </a:lnTo>
                <a:lnTo>
                  <a:pt x="1939345" y="414075"/>
                </a:lnTo>
                <a:lnTo>
                  <a:pt x="1945385" y="384175"/>
                </a:lnTo>
                <a:lnTo>
                  <a:pt x="1945385" y="76835"/>
                </a:lnTo>
                <a:lnTo>
                  <a:pt x="1939345" y="46934"/>
                </a:lnTo>
                <a:lnTo>
                  <a:pt x="1922875" y="22510"/>
                </a:lnTo>
                <a:lnTo>
                  <a:pt x="1898451" y="6040"/>
                </a:lnTo>
                <a:lnTo>
                  <a:pt x="186855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defTabSz="914377"/>
            <a:endParaRPr sz="1400" kern="0">
              <a:solidFill>
                <a:schemeClr val="tx2"/>
              </a:solidFill>
              <a:cs typeface="Arial"/>
              <a:sym typeface="Arial"/>
            </a:endParaRPr>
          </a:p>
        </p:txBody>
      </p:sp>
      <p:sp>
        <p:nvSpPr>
          <p:cNvPr id="36" name="object 9">
            <a:extLst>
              <a:ext uri="{FF2B5EF4-FFF2-40B4-BE49-F238E27FC236}">
                <a16:creationId xmlns:a16="http://schemas.microsoft.com/office/drawing/2014/main" id="{355BF9DE-5D55-88F1-CF2A-1CDF2EF9006F}"/>
              </a:ext>
            </a:extLst>
          </p:cNvPr>
          <p:cNvSpPr txBox="1"/>
          <p:nvPr/>
        </p:nvSpPr>
        <p:spPr>
          <a:xfrm>
            <a:off x="4315071" y="3661944"/>
            <a:ext cx="163485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-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ibertad" pitchFamily="2" charset="77"/>
                <a:cs typeface="Libertad" pitchFamily="2" charset="77"/>
                <a:sym typeface="Arial"/>
              </a:rPr>
              <a:t>Dinamizadores Regionales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ibertad" pitchFamily="2" charset="77"/>
              <a:cs typeface="Libertad" pitchFamily="2" charset="77"/>
              <a:sym typeface="Arial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44419676-5633-9A52-0FAA-5BF4B57BE756}"/>
              </a:ext>
            </a:extLst>
          </p:cNvPr>
          <p:cNvSpPr/>
          <p:nvPr/>
        </p:nvSpPr>
        <p:spPr>
          <a:xfrm>
            <a:off x="6444835" y="3591996"/>
            <a:ext cx="1684820" cy="613203"/>
          </a:xfrm>
          <a:custGeom>
            <a:avLst/>
            <a:gdLst/>
            <a:ahLst/>
            <a:cxnLst/>
            <a:rect l="l" t="t" r="r" b="b"/>
            <a:pathLst>
              <a:path w="1945639" h="461010">
                <a:moveTo>
                  <a:pt x="1868551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868551" y="461010"/>
                </a:lnTo>
                <a:lnTo>
                  <a:pt x="1898451" y="454969"/>
                </a:lnTo>
                <a:lnTo>
                  <a:pt x="1922875" y="438499"/>
                </a:lnTo>
                <a:lnTo>
                  <a:pt x="1939345" y="414075"/>
                </a:lnTo>
                <a:lnTo>
                  <a:pt x="1945385" y="384175"/>
                </a:lnTo>
                <a:lnTo>
                  <a:pt x="1945385" y="76835"/>
                </a:lnTo>
                <a:lnTo>
                  <a:pt x="1939345" y="46934"/>
                </a:lnTo>
                <a:lnTo>
                  <a:pt x="1922875" y="22510"/>
                </a:lnTo>
                <a:lnTo>
                  <a:pt x="1898451" y="6040"/>
                </a:lnTo>
                <a:lnTo>
                  <a:pt x="186855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defTabSz="914377"/>
            <a:endParaRPr sz="1400" kern="0">
              <a:solidFill>
                <a:schemeClr val="tx2"/>
              </a:solidFill>
              <a:cs typeface="Arial"/>
              <a:sym typeface="Arial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75AF89D2-D13D-5A7C-6BCF-11A3D82D2B5C}"/>
              </a:ext>
            </a:extLst>
          </p:cNvPr>
          <p:cNvSpPr txBox="1"/>
          <p:nvPr/>
        </p:nvSpPr>
        <p:spPr>
          <a:xfrm>
            <a:off x="6444835" y="3724060"/>
            <a:ext cx="163485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-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ibertad" pitchFamily="2" charset="77"/>
                <a:cs typeface="Libertad" pitchFamily="2" charset="77"/>
                <a:sym typeface="Arial"/>
              </a:rPr>
              <a:t>Pioneros Globales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ibertad" pitchFamily="2" charset="77"/>
              <a:cs typeface="Libertad" pitchFamily="2" charset="77"/>
              <a:sym typeface="Arial"/>
            </a:endParaRPr>
          </a:p>
        </p:txBody>
      </p:sp>
      <p:sp>
        <p:nvSpPr>
          <p:cNvPr id="39" name="object 8">
            <a:extLst>
              <a:ext uri="{FF2B5EF4-FFF2-40B4-BE49-F238E27FC236}">
                <a16:creationId xmlns:a16="http://schemas.microsoft.com/office/drawing/2014/main" id="{91DBD38E-72D1-9B7B-ABD9-64582D5C3DAB}"/>
              </a:ext>
            </a:extLst>
          </p:cNvPr>
          <p:cNvSpPr/>
          <p:nvPr/>
        </p:nvSpPr>
        <p:spPr>
          <a:xfrm>
            <a:off x="8687576" y="3601624"/>
            <a:ext cx="1684820" cy="613203"/>
          </a:xfrm>
          <a:custGeom>
            <a:avLst/>
            <a:gdLst/>
            <a:ahLst/>
            <a:cxnLst/>
            <a:rect l="l" t="t" r="r" b="b"/>
            <a:pathLst>
              <a:path w="1945639" h="461010">
                <a:moveTo>
                  <a:pt x="1868551" y="0"/>
                </a:moveTo>
                <a:lnTo>
                  <a:pt x="76835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5" y="461010"/>
                </a:lnTo>
                <a:lnTo>
                  <a:pt x="1868551" y="461010"/>
                </a:lnTo>
                <a:lnTo>
                  <a:pt x="1898451" y="454969"/>
                </a:lnTo>
                <a:lnTo>
                  <a:pt x="1922875" y="438499"/>
                </a:lnTo>
                <a:lnTo>
                  <a:pt x="1939345" y="414075"/>
                </a:lnTo>
                <a:lnTo>
                  <a:pt x="1945385" y="384175"/>
                </a:lnTo>
                <a:lnTo>
                  <a:pt x="1945385" y="76835"/>
                </a:lnTo>
                <a:lnTo>
                  <a:pt x="1939345" y="46934"/>
                </a:lnTo>
                <a:lnTo>
                  <a:pt x="1922875" y="22510"/>
                </a:lnTo>
                <a:lnTo>
                  <a:pt x="1898451" y="6040"/>
                </a:lnTo>
                <a:lnTo>
                  <a:pt x="1868551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defTabSz="914377"/>
            <a:endParaRPr sz="1400" kern="0">
              <a:solidFill>
                <a:schemeClr val="tx2"/>
              </a:solidFill>
              <a:cs typeface="Arial"/>
              <a:sym typeface="Arial"/>
            </a:endParaRPr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9EEFA448-C5D4-DB14-3C4A-E83407DB2B13}"/>
              </a:ext>
            </a:extLst>
          </p:cNvPr>
          <p:cNvSpPr txBox="1"/>
          <p:nvPr/>
        </p:nvSpPr>
        <p:spPr>
          <a:xfrm>
            <a:off x="8687576" y="3565451"/>
            <a:ext cx="1634857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ctr" defTabSz="914377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-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ibertad" pitchFamily="2" charset="77"/>
                <a:cs typeface="Libertad" pitchFamily="2" charset="77"/>
                <a:sym typeface="Arial"/>
              </a:rPr>
              <a:t>Experiencia y Relacionamiento Empresarial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ibertad" pitchFamily="2" charset="77"/>
              <a:cs typeface="Libertad" pitchFamily="2" charset="77"/>
              <a:sym typeface="Arial"/>
            </a:endParaRPr>
          </a:p>
        </p:txBody>
      </p: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043AFF7D-1376-3D7A-955C-2D3DDC6F557C}"/>
              </a:ext>
            </a:extLst>
          </p:cNvPr>
          <p:cNvCxnSpPr>
            <a:cxnSpLocks/>
          </p:cNvCxnSpPr>
          <p:nvPr/>
        </p:nvCxnSpPr>
        <p:spPr>
          <a:xfrm flipH="1">
            <a:off x="2724285" y="3248738"/>
            <a:ext cx="6920603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05399035-D102-8750-50F7-366A23F287E1}"/>
              </a:ext>
            </a:extLst>
          </p:cNvPr>
          <p:cNvCxnSpPr>
            <a:cxnSpLocks/>
          </p:cNvCxnSpPr>
          <p:nvPr/>
        </p:nvCxnSpPr>
        <p:spPr>
          <a:xfrm>
            <a:off x="9644888" y="3275310"/>
            <a:ext cx="0" cy="31668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2088AD89-6BDC-E7D8-BF22-5CBC61E01DC7}"/>
              </a:ext>
            </a:extLst>
          </p:cNvPr>
          <p:cNvCxnSpPr>
            <a:cxnSpLocks/>
          </p:cNvCxnSpPr>
          <p:nvPr/>
        </p:nvCxnSpPr>
        <p:spPr>
          <a:xfrm>
            <a:off x="7274107" y="3275310"/>
            <a:ext cx="0" cy="31668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B0E1AEFC-C7B5-EAEC-34B7-D44CC253082D}"/>
              </a:ext>
            </a:extLst>
          </p:cNvPr>
          <p:cNvCxnSpPr>
            <a:cxnSpLocks/>
          </p:cNvCxnSpPr>
          <p:nvPr/>
        </p:nvCxnSpPr>
        <p:spPr>
          <a:xfrm>
            <a:off x="5095803" y="3275310"/>
            <a:ext cx="0" cy="31668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93E62356-3F01-23F1-C85D-C9BCD61B7D36}"/>
              </a:ext>
            </a:extLst>
          </p:cNvPr>
          <p:cNvCxnSpPr>
            <a:cxnSpLocks/>
          </p:cNvCxnSpPr>
          <p:nvPr/>
        </p:nvCxnSpPr>
        <p:spPr>
          <a:xfrm>
            <a:off x="2767131" y="3248765"/>
            <a:ext cx="0" cy="31668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E98B334F-3734-A01B-EB54-CA49A699615D}"/>
              </a:ext>
            </a:extLst>
          </p:cNvPr>
          <p:cNvCxnSpPr>
            <a:cxnSpLocks/>
          </p:cNvCxnSpPr>
          <p:nvPr/>
        </p:nvCxnSpPr>
        <p:spPr>
          <a:xfrm>
            <a:off x="6375963" y="2863088"/>
            <a:ext cx="0" cy="38565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7" name="object 3">
            <a:extLst>
              <a:ext uri="{FF2B5EF4-FFF2-40B4-BE49-F238E27FC236}">
                <a16:creationId xmlns:a16="http://schemas.microsoft.com/office/drawing/2014/main" id="{93141734-8F64-9271-4701-A4BCA4E3B7C6}"/>
              </a:ext>
            </a:extLst>
          </p:cNvPr>
          <p:cNvSpPr txBox="1"/>
          <p:nvPr/>
        </p:nvSpPr>
        <p:spPr>
          <a:xfrm>
            <a:off x="675751" y="4908220"/>
            <a:ext cx="3620405" cy="11156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 marL="12700">
              <a:lnSpc>
                <a:spcPct val="100000"/>
              </a:lnSpc>
              <a:spcBef>
                <a:spcPts val="95"/>
              </a:spcBef>
              <a:defRPr sz="1600">
                <a:solidFill>
                  <a:schemeClr val="tx2"/>
                </a:solidFill>
              </a:defRPr>
            </a:lvl1pPr>
          </a:lstStyle>
          <a:p>
            <a:r>
              <a:rPr dirty="0"/>
              <a:t>Nombre: </a:t>
            </a:r>
            <a:r>
              <a:rPr lang="es-CO" dirty="0"/>
              <a:t>Luz </a:t>
            </a:r>
            <a:r>
              <a:rPr lang="es-CO" dirty="0" err="1"/>
              <a:t>Mildeth</a:t>
            </a:r>
            <a:r>
              <a:rPr lang="es-CO" dirty="0"/>
              <a:t> Salcedo Astudillo</a:t>
            </a:r>
            <a:endParaRPr dirty="0"/>
          </a:p>
          <a:p>
            <a:r>
              <a:rPr dirty="0"/>
              <a:t>Cargo: </a:t>
            </a:r>
            <a:r>
              <a:rPr lang="es-CO" dirty="0"/>
              <a:t>Asistente Administrativa</a:t>
            </a:r>
          </a:p>
          <a:p>
            <a:r>
              <a:rPr dirty="0"/>
              <a:t>Correo </a:t>
            </a:r>
            <a:r>
              <a:rPr dirty="0" err="1"/>
              <a:t>Electrónico</a:t>
            </a:r>
            <a:r>
              <a:rPr dirty="0"/>
              <a:t>: </a:t>
            </a:r>
            <a:r>
              <a:rPr lang="es-CO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lsalcedo@ccc.org.co</a:t>
            </a:r>
            <a:endParaRPr lang="es-CO" dirty="0"/>
          </a:p>
          <a:p>
            <a:r>
              <a:rPr lang="es-CO" dirty="0"/>
              <a:t>Extensión: 321</a:t>
            </a:r>
          </a:p>
        </p:txBody>
      </p:sp>
    </p:spTree>
    <p:extLst>
      <p:ext uri="{BB962C8B-B14F-4D97-AF65-F5344CB8AC3E}">
        <p14:creationId xmlns:p14="http://schemas.microsoft.com/office/powerpoint/2010/main" val="1340182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2F69B-91DF-5A07-29C7-D5C9C2C37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E984D486-20C4-ED4E-5C1E-768A3ABCCF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9425" y="535053"/>
            <a:ext cx="2628900" cy="716973"/>
          </a:xfrm>
          <a:prstGeom prst="rect">
            <a:avLst/>
          </a:prstGeom>
        </p:spPr>
      </p:pic>
      <p:pic>
        <p:nvPicPr>
          <p:cNvPr id="5" name="Picture 4" descr="A blue and white triangle on a black background&#10;&#10;AI-generated content may be incorrect.">
            <a:extLst>
              <a:ext uri="{FF2B5EF4-FFF2-40B4-BE49-F238E27FC236}">
                <a16:creationId xmlns:a16="http://schemas.microsoft.com/office/drawing/2014/main" id="{807A7E1D-8DAD-3622-5757-5EAA9E6C97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r="5847"/>
          <a:stretch>
            <a:fillRect/>
          </a:stretch>
        </p:blipFill>
        <p:spPr>
          <a:xfrm>
            <a:off x="706774" y="3629"/>
            <a:ext cx="11485226" cy="685437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58F7B9E-D45B-9502-815D-FD209E89EDAE}"/>
              </a:ext>
            </a:extLst>
          </p:cNvPr>
          <p:cNvSpPr txBox="1"/>
          <p:nvPr/>
        </p:nvSpPr>
        <p:spPr>
          <a:xfrm>
            <a:off x="520487" y="3768402"/>
            <a:ext cx="70912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2000">
                <a:solidFill>
                  <a:schemeClr val="tx2"/>
                </a:solidFill>
                <a:cs typeface="Libertad Regular" pitchFamily="2" charset="77"/>
              </a:defRPr>
            </a:lvl1pPr>
          </a:lstStyle>
          <a:p>
            <a:r>
              <a:rPr lang="es-MX" sz="1600" dirty="0">
                <a:latin typeface="Libertad" pitchFamily="2" charset="77"/>
                <a:cs typeface="Libertad" pitchFamily="2" charset="77"/>
              </a:rPr>
              <a:t>Liderar la articulación institucional que permite a la Cámara incidir de manera legítima, rigurosa y efectiva en el desarrollo regional, construyendo una narrativa compartida con los actores públicos, privados y sociales, basada en datos, inteligencia del territorio y diálogo multisectorial.</a:t>
            </a:r>
          </a:p>
          <a:p>
            <a:endParaRPr lang="es-MX" sz="1600" dirty="0">
              <a:latin typeface="Libertad" pitchFamily="2" charset="77"/>
              <a:cs typeface="Libertad" pitchFamily="2" charset="77"/>
            </a:endParaRPr>
          </a:p>
          <a:p>
            <a:r>
              <a:rPr lang="es-MX" sz="1600" dirty="0">
                <a:latin typeface="Libertad" pitchFamily="2" charset="77"/>
                <a:cs typeface="Libertad" pitchFamily="2" charset="77"/>
              </a:rPr>
              <a:t>Movilizar conversaciones, alinear voluntades diversas y coordinar plataformas de incidencia que posicionen la visión de la Cámara, fortalezcan la reputación corporativa y consoliden relaciones estratégicas con empresas, afiliados e instituciones del territorio, para impulsar decisiones, políticas y acciones que habiliten el progreso sostenible del Valle del Cauca.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0511C07-AF03-1B8A-E1BB-65BFE409C783}"/>
              </a:ext>
            </a:extLst>
          </p:cNvPr>
          <p:cNvSpPr txBox="1"/>
          <p:nvPr/>
        </p:nvSpPr>
        <p:spPr>
          <a:xfrm>
            <a:off x="1170099" y="2635257"/>
            <a:ext cx="6534004" cy="7937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>
              <a:lnSpc>
                <a:spcPct val="80000"/>
              </a:lnSpc>
              <a:defRPr sz="6000" b="1">
                <a:latin typeface="Savior Sans Expanded" pitchFamily="2" charset="77"/>
                <a:cs typeface="Libertad Bold" pitchFamily="2" charset="77"/>
              </a:defRPr>
            </a:lvl1pPr>
          </a:lstStyle>
          <a:p>
            <a:r>
              <a:rPr lang="es-CO" sz="5400" dirty="0"/>
              <a:t>Región en Acción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400E3C1C-2A8E-3E53-8242-110BF115F0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3126" y="2635257"/>
            <a:ext cx="716973" cy="71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16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121A1-66F0-C84A-4931-B0B40ADFE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0B8395D-F63A-6C54-E5B9-FBAB4B8A9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95" y="344020"/>
            <a:ext cx="3519428" cy="698395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23" name="4 CuadroTexto">
            <a:extLst>
              <a:ext uri="{FF2B5EF4-FFF2-40B4-BE49-F238E27FC236}">
                <a16:creationId xmlns:a16="http://schemas.microsoft.com/office/drawing/2014/main" id="{479E7D68-AF33-C773-7C9E-BD9089A97BE5}"/>
              </a:ext>
            </a:extLst>
          </p:cNvPr>
          <p:cNvSpPr txBox="1"/>
          <p:nvPr/>
        </p:nvSpPr>
        <p:spPr>
          <a:xfrm>
            <a:off x="534493" y="602084"/>
            <a:ext cx="6735909" cy="131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 defTabSz="914400">
              <a:lnSpc>
                <a:spcPct val="90000"/>
              </a:lnSpc>
              <a:defRPr sz="1400" b="1">
                <a:solidFill>
                  <a:prstClr val="black"/>
                </a:solidFill>
                <a:latin typeface="Kohinoor Devanagari Bold"/>
                <a:cs typeface="Verdana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pPr algn="l" defTabSz="914358">
              <a:defRPr/>
            </a:pPr>
            <a:r>
              <a:rPr lang="es-ES" sz="4366" dirty="0">
                <a:solidFill>
                  <a:srgbClr val="12176B"/>
                </a:solidFill>
                <a:latin typeface="Savior Sans Expanded" pitchFamily="2" charset="0"/>
                <a:ea typeface="ＭＳ Ｐゴシック" charset="0"/>
                <a:cs typeface="+mn-cs"/>
              </a:rPr>
              <a:t>Estructura Región en Acción</a:t>
            </a:r>
            <a:endParaRPr lang="es-CO" sz="4366" dirty="0">
              <a:solidFill>
                <a:srgbClr val="12176B"/>
              </a:solidFill>
              <a:latin typeface="Savior Sans Expanded" pitchFamily="2" charset="0"/>
              <a:ea typeface="ＭＳ Ｐゴシック" charset="0"/>
              <a:cs typeface="+mn-cs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7CDCC9B7-9E28-F2A4-33C9-794A4C8DB26E}"/>
              </a:ext>
            </a:extLst>
          </p:cNvPr>
          <p:cNvSpPr/>
          <p:nvPr/>
        </p:nvSpPr>
        <p:spPr>
          <a:xfrm>
            <a:off x="7108952" y="3614829"/>
            <a:ext cx="1965788" cy="695960"/>
          </a:xfrm>
          <a:custGeom>
            <a:avLst/>
            <a:gdLst/>
            <a:ahLst/>
            <a:cxnLst/>
            <a:rect l="l" t="t" r="r" b="b"/>
            <a:pathLst>
              <a:path w="1704339" h="461010">
                <a:moveTo>
                  <a:pt x="1626997" y="0"/>
                </a:moveTo>
                <a:lnTo>
                  <a:pt x="76834" y="0"/>
                </a:lnTo>
                <a:lnTo>
                  <a:pt x="46934" y="6040"/>
                </a:lnTo>
                <a:lnTo>
                  <a:pt x="22510" y="22510"/>
                </a:lnTo>
                <a:lnTo>
                  <a:pt x="6040" y="46934"/>
                </a:lnTo>
                <a:lnTo>
                  <a:pt x="0" y="76835"/>
                </a:lnTo>
                <a:lnTo>
                  <a:pt x="0" y="384175"/>
                </a:lnTo>
                <a:lnTo>
                  <a:pt x="6040" y="414075"/>
                </a:lnTo>
                <a:lnTo>
                  <a:pt x="22510" y="438499"/>
                </a:lnTo>
                <a:lnTo>
                  <a:pt x="46934" y="454969"/>
                </a:lnTo>
                <a:lnTo>
                  <a:pt x="76834" y="461010"/>
                </a:lnTo>
                <a:lnTo>
                  <a:pt x="1626997" y="461010"/>
                </a:lnTo>
                <a:lnTo>
                  <a:pt x="1656897" y="454969"/>
                </a:lnTo>
                <a:lnTo>
                  <a:pt x="1681321" y="438499"/>
                </a:lnTo>
                <a:lnTo>
                  <a:pt x="1697791" y="414075"/>
                </a:lnTo>
                <a:lnTo>
                  <a:pt x="1703831" y="384175"/>
                </a:lnTo>
                <a:lnTo>
                  <a:pt x="1703831" y="76835"/>
                </a:lnTo>
                <a:lnTo>
                  <a:pt x="1697791" y="46934"/>
                </a:lnTo>
                <a:lnTo>
                  <a:pt x="1681321" y="22510"/>
                </a:lnTo>
                <a:lnTo>
                  <a:pt x="1656897" y="6040"/>
                </a:lnTo>
                <a:lnTo>
                  <a:pt x="1626997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Libertad" pitchFamily="2" charset="77"/>
              <a:cs typeface="Libertad" pitchFamily="2" charset="77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6311867A-1112-1661-AE1F-247BBB059C0A}"/>
              </a:ext>
            </a:extLst>
          </p:cNvPr>
          <p:cNvSpPr txBox="1"/>
          <p:nvPr/>
        </p:nvSpPr>
        <p:spPr>
          <a:xfrm>
            <a:off x="7190501" y="3793495"/>
            <a:ext cx="1857272" cy="365421"/>
          </a:xfrm>
          <a:prstGeom prst="rect">
            <a:avLst/>
          </a:prstGeom>
          <a:noFill/>
        </p:spPr>
        <p:txBody>
          <a:bodyPr vert="horz" wrap="square" lIns="0" tIns="48260" rIns="0" bIns="0" rtlCol="0">
            <a:spAutoFit/>
          </a:bodyPr>
          <a:lstStyle/>
          <a:p>
            <a:pPr marL="12700" marR="5080" algn="ctr">
              <a:lnSpc>
                <a:spcPts val="1150"/>
              </a:lnSpc>
              <a:spcBef>
                <a:spcPts val="380"/>
              </a:spcBef>
            </a:pPr>
            <a:r>
              <a:rPr lang="es-ES" sz="1400" dirty="0">
                <a:solidFill>
                  <a:schemeClr val="bg1"/>
                </a:solidFill>
                <a:latin typeface="Libertad" pitchFamily="2" charset="77"/>
                <a:cs typeface="Libertad" pitchFamily="2" charset="77"/>
              </a:rPr>
              <a:t>Relacionamiento Institucional</a:t>
            </a:r>
            <a:endParaRPr sz="1400" dirty="0">
              <a:solidFill>
                <a:schemeClr val="bg1"/>
              </a:solidFill>
              <a:latin typeface="Libertad" pitchFamily="2" charset="77"/>
              <a:cs typeface="Libertad" pitchFamily="2" charset="77"/>
            </a:endParaRPr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id="{70188E89-E6CF-8160-2CF8-29B1FD4F01E6}"/>
              </a:ext>
            </a:extLst>
          </p:cNvPr>
          <p:cNvSpPr/>
          <p:nvPr/>
        </p:nvSpPr>
        <p:spPr>
          <a:xfrm>
            <a:off x="4071133" y="3628226"/>
            <a:ext cx="2014823" cy="695960"/>
          </a:xfrm>
          <a:custGeom>
            <a:avLst/>
            <a:gdLst/>
            <a:ahLst/>
            <a:cxnLst/>
            <a:rect l="l" t="t" r="r" b="b"/>
            <a:pathLst>
              <a:path w="1495425" h="460375">
                <a:moveTo>
                  <a:pt x="1418336" y="0"/>
                </a:moveTo>
                <a:lnTo>
                  <a:pt x="76707" y="0"/>
                </a:lnTo>
                <a:lnTo>
                  <a:pt x="46848" y="6020"/>
                </a:lnTo>
                <a:lnTo>
                  <a:pt x="22466" y="22447"/>
                </a:lnTo>
                <a:lnTo>
                  <a:pt x="6027" y="46827"/>
                </a:lnTo>
                <a:lnTo>
                  <a:pt x="0" y="76707"/>
                </a:lnTo>
                <a:lnTo>
                  <a:pt x="0" y="383540"/>
                </a:lnTo>
                <a:lnTo>
                  <a:pt x="6027" y="413420"/>
                </a:lnTo>
                <a:lnTo>
                  <a:pt x="22466" y="437800"/>
                </a:lnTo>
                <a:lnTo>
                  <a:pt x="46848" y="454227"/>
                </a:lnTo>
                <a:lnTo>
                  <a:pt x="76707" y="460248"/>
                </a:lnTo>
                <a:lnTo>
                  <a:pt x="1418336" y="460248"/>
                </a:lnTo>
                <a:lnTo>
                  <a:pt x="1448216" y="454227"/>
                </a:lnTo>
                <a:lnTo>
                  <a:pt x="1472596" y="437800"/>
                </a:lnTo>
                <a:lnTo>
                  <a:pt x="1489023" y="413420"/>
                </a:lnTo>
                <a:lnTo>
                  <a:pt x="1495044" y="383540"/>
                </a:lnTo>
                <a:lnTo>
                  <a:pt x="1495044" y="76707"/>
                </a:lnTo>
                <a:lnTo>
                  <a:pt x="1489023" y="46827"/>
                </a:lnTo>
                <a:lnTo>
                  <a:pt x="1472596" y="22447"/>
                </a:lnTo>
                <a:lnTo>
                  <a:pt x="1448216" y="6020"/>
                </a:lnTo>
                <a:lnTo>
                  <a:pt x="141833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Libertad" pitchFamily="2" charset="77"/>
              <a:cs typeface="Libertad" pitchFamily="2" charset="77"/>
            </a:endParaRPr>
          </a:p>
        </p:txBody>
      </p:sp>
      <p:sp>
        <p:nvSpPr>
          <p:cNvPr id="6" name="object 15">
            <a:extLst>
              <a:ext uri="{FF2B5EF4-FFF2-40B4-BE49-F238E27FC236}">
                <a16:creationId xmlns:a16="http://schemas.microsoft.com/office/drawing/2014/main" id="{48864761-BC81-D956-DB33-0A0121E356BF}"/>
              </a:ext>
            </a:extLst>
          </p:cNvPr>
          <p:cNvSpPr txBox="1"/>
          <p:nvPr/>
        </p:nvSpPr>
        <p:spPr>
          <a:xfrm>
            <a:off x="4090400" y="3824759"/>
            <a:ext cx="1875305" cy="225383"/>
          </a:xfrm>
          <a:prstGeom prst="rect">
            <a:avLst/>
          </a:prstGeom>
          <a:noFill/>
        </p:spPr>
        <p:txBody>
          <a:bodyPr vert="horz" wrap="square" lIns="0" tIns="48260" rIns="0" bIns="0" rtlCol="0">
            <a:spAutoFit/>
          </a:bodyPr>
          <a:lstStyle/>
          <a:p>
            <a:pPr marL="12700" marR="5080" indent="-8890" algn="ctr">
              <a:lnSpc>
                <a:spcPct val="80000"/>
              </a:lnSpc>
              <a:spcBef>
                <a:spcPts val="385"/>
              </a:spcBef>
            </a:pPr>
            <a:r>
              <a:rPr lang="es-ES" sz="1400">
                <a:solidFill>
                  <a:schemeClr val="bg1"/>
                </a:solidFill>
                <a:latin typeface="Libertad" pitchFamily="2" charset="77"/>
                <a:cs typeface="Libertad" pitchFamily="2" charset="77"/>
              </a:rPr>
              <a:t>Inteligencia de Negocios</a:t>
            </a:r>
            <a:endParaRPr sz="1400">
              <a:solidFill>
                <a:schemeClr val="bg1"/>
              </a:solidFill>
              <a:latin typeface="Libertad" pitchFamily="2" charset="77"/>
              <a:cs typeface="Libertad" pitchFamily="2" charset="77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BE466413-B080-7E2A-7BE9-1A5A158BA0CE}"/>
              </a:ext>
            </a:extLst>
          </p:cNvPr>
          <p:cNvSpPr/>
          <p:nvPr/>
        </p:nvSpPr>
        <p:spPr>
          <a:xfrm>
            <a:off x="4802570" y="2261018"/>
            <a:ext cx="3046030" cy="688814"/>
          </a:xfrm>
          <a:custGeom>
            <a:avLst/>
            <a:gdLst/>
            <a:ahLst/>
            <a:cxnLst/>
            <a:rect l="l" t="t" r="r" b="b"/>
            <a:pathLst>
              <a:path w="2847975" h="514350">
                <a:moveTo>
                  <a:pt x="2761868" y="0"/>
                </a:moveTo>
                <a:lnTo>
                  <a:pt x="85725" y="0"/>
                </a:lnTo>
                <a:lnTo>
                  <a:pt x="52345" y="6732"/>
                </a:lnTo>
                <a:lnTo>
                  <a:pt x="25098" y="25098"/>
                </a:lnTo>
                <a:lnTo>
                  <a:pt x="6732" y="52345"/>
                </a:lnTo>
                <a:lnTo>
                  <a:pt x="0" y="85725"/>
                </a:lnTo>
                <a:lnTo>
                  <a:pt x="0" y="428625"/>
                </a:lnTo>
                <a:lnTo>
                  <a:pt x="6732" y="462004"/>
                </a:lnTo>
                <a:lnTo>
                  <a:pt x="25098" y="489251"/>
                </a:lnTo>
                <a:lnTo>
                  <a:pt x="52345" y="507617"/>
                </a:lnTo>
                <a:lnTo>
                  <a:pt x="85725" y="514349"/>
                </a:lnTo>
                <a:lnTo>
                  <a:pt x="2761868" y="514349"/>
                </a:lnTo>
                <a:lnTo>
                  <a:pt x="2795248" y="507617"/>
                </a:lnTo>
                <a:lnTo>
                  <a:pt x="2822495" y="489251"/>
                </a:lnTo>
                <a:lnTo>
                  <a:pt x="2840861" y="462004"/>
                </a:lnTo>
                <a:lnTo>
                  <a:pt x="2847593" y="428625"/>
                </a:lnTo>
                <a:lnTo>
                  <a:pt x="2847593" y="85725"/>
                </a:lnTo>
                <a:lnTo>
                  <a:pt x="2840861" y="52345"/>
                </a:lnTo>
                <a:lnTo>
                  <a:pt x="2822495" y="25098"/>
                </a:lnTo>
                <a:lnTo>
                  <a:pt x="2795248" y="6732"/>
                </a:lnTo>
                <a:lnTo>
                  <a:pt x="276186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  <a:defRPr/>
            </a:pPr>
            <a:endParaRPr lang="es-ES" sz="2000" b="1">
              <a:latin typeface="Savior Sans Expanded" pitchFamily="2" charset="77"/>
            </a:endParaRPr>
          </a:p>
          <a:p>
            <a:pPr algn="ctr">
              <a:lnSpc>
                <a:spcPct val="80000"/>
              </a:lnSpc>
              <a:defRPr/>
            </a:pPr>
            <a:r>
              <a:rPr lang="es-ES" sz="2000" b="1">
                <a:solidFill>
                  <a:schemeClr val="bg1"/>
                </a:solidFill>
                <a:latin typeface="Savior Sans Expanded" pitchFamily="2" charset="77"/>
              </a:rPr>
              <a:t>VP </a:t>
            </a:r>
          </a:p>
          <a:p>
            <a:pPr algn="ctr">
              <a:lnSpc>
                <a:spcPct val="80000"/>
              </a:lnSpc>
              <a:defRPr/>
            </a:pPr>
            <a:r>
              <a:rPr lang="es-ES" sz="2000" b="1">
                <a:solidFill>
                  <a:schemeClr val="bg1"/>
                </a:solidFill>
                <a:latin typeface="Savior Sans Expanded" pitchFamily="2" charset="77"/>
              </a:rPr>
              <a:t>Región en Acción</a:t>
            </a:r>
          </a:p>
          <a:p>
            <a:pPr marL="12700" marR="5080" algn="ctr">
              <a:lnSpc>
                <a:spcPct val="80000"/>
              </a:lnSpc>
              <a:spcBef>
                <a:spcPts val="385"/>
              </a:spcBef>
            </a:pPr>
            <a:endParaRPr lang="es-ES" sz="200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40D4B7C-6DFB-5687-81F8-DE3560C2350A}"/>
              </a:ext>
            </a:extLst>
          </p:cNvPr>
          <p:cNvCxnSpPr>
            <a:cxnSpLocks/>
          </p:cNvCxnSpPr>
          <p:nvPr/>
        </p:nvCxnSpPr>
        <p:spPr>
          <a:xfrm flipV="1">
            <a:off x="5025389" y="3340954"/>
            <a:ext cx="3048126" cy="1725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1CFDA6F-7ABC-6413-9144-48AEDE1BE7CB}"/>
              </a:ext>
            </a:extLst>
          </p:cNvPr>
          <p:cNvCxnSpPr>
            <a:cxnSpLocks/>
          </p:cNvCxnSpPr>
          <p:nvPr/>
        </p:nvCxnSpPr>
        <p:spPr>
          <a:xfrm flipH="1">
            <a:off x="6366928" y="2949832"/>
            <a:ext cx="14514" cy="414619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598B12D1-1D50-30E9-5D1E-29EECA1F631C}"/>
              </a:ext>
            </a:extLst>
          </p:cNvPr>
          <p:cNvCxnSpPr>
            <a:cxnSpLocks/>
          </p:cNvCxnSpPr>
          <p:nvPr/>
        </p:nvCxnSpPr>
        <p:spPr>
          <a:xfrm>
            <a:off x="8037230" y="3340954"/>
            <a:ext cx="0" cy="245573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4B549DA7-6C57-09C8-DBA2-4E9CF1A51A8A}"/>
              </a:ext>
            </a:extLst>
          </p:cNvPr>
          <p:cNvCxnSpPr>
            <a:cxnSpLocks/>
          </p:cNvCxnSpPr>
          <p:nvPr/>
        </p:nvCxnSpPr>
        <p:spPr>
          <a:xfrm>
            <a:off x="5025389" y="3399011"/>
            <a:ext cx="0" cy="245573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object 3">
            <a:extLst>
              <a:ext uri="{FF2B5EF4-FFF2-40B4-BE49-F238E27FC236}">
                <a16:creationId xmlns:a16="http://schemas.microsoft.com/office/drawing/2014/main" id="{AA49C8BA-81FA-3155-D225-F186C3D5E95D}"/>
              </a:ext>
            </a:extLst>
          </p:cNvPr>
          <p:cNvSpPr txBox="1"/>
          <p:nvPr/>
        </p:nvSpPr>
        <p:spPr>
          <a:xfrm>
            <a:off x="756915" y="5038733"/>
            <a:ext cx="3620405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dirty="0">
                <a:solidFill>
                  <a:schemeClr val="tx2"/>
                </a:solidFill>
              </a:rPr>
              <a:t>Nombre: </a:t>
            </a:r>
            <a:r>
              <a:rPr lang="es-CO" sz="1600" dirty="0">
                <a:solidFill>
                  <a:schemeClr val="tx2"/>
                </a:solidFill>
              </a:rPr>
              <a:t>Merly Tatiana Pérez Velez</a:t>
            </a:r>
            <a:endParaRPr sz="1600" dirty="0">
              <a:solidFill>
                <a:schemeClr val="tx2"/>
              </a:solidFill>
            </a:endParaRPr>
          </a:p>
          <a:p>
            <a:pPr marL="12700" marR="5080"/>
            <a:r>
              <a:rPr sz="1600" dirty="0">
                <a:solidFill>
                  <a:schemeClr val="tx2"/>
                </a:solidFill>
              </a:rPr>
              <a:t>Cargo: </a:t>
            </a:r>
            <a:r>
              <a:rPr lang="es-CO" sz="1600" dirty="0">
                <a:solidFill>
                  <a:schemeClr val="tx2"/>
                </a:solidFill>
              </a:rPr>
              <a:t>Asistente Administrativa</a:t>
            </a:r>
          </a:p>
          <a:p>
            <a:pPr marL="12700" marR="5080"/>
            <a:r>
              <a:rPr sz="1600" dirty="0">
                <a:solidFill>
                  <a:schemeClr val="tx2"/>
                </a:solidFill>
              </a:rPr>
              <a:t>Correo </a:t>
            </a:r>
            <a:r>
              <a:rPr sz="1600" dirty="0" err="1">
                <a:solidFill>
                  <a:schemeClr val="tx2"/>
                </a:solidFill>
              </a:rPr>
              <a:t>Electrónico</a:t>
            </a:r>
            <a:r>
              <a:rPr sz="1600" dirty="0">
                <a:solidFill>
                  <a:schemeClr val="tx2"/>
                </a:solidFill>
              </a:rPr>
              <a:t>: </a:t>
            </a:r>
            <a:r>
              <a:rPr lang="es-CO" sz="16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meperez@ccc.org.co</a:t>
            </a:r>
            <a:endParaRPr lang="es-CO" sz="1600" dirty="0">
              <a:solidFill>
                <a:schemeClr val="tx2"/>
              </a:solidFill>
            </a:endParaRPr>
          </a:p>
          <a:p>
            <a:pPr marL="12700" marR="5080"/>
            <a:r>
              <a:rPr lang="es-CO" sz="1600" dirty="0">
                <a:solidFill>
                  <a:schemeClr val="tx2"/>
                </a:solidFill>
              </a:rPr>
              <a:t>Extensión: 415</a:t>
            </a:r>
          </a:p>
        </p:txBody>
      </p:sp>
    </p:spTree>
    <p:extLst>
      <p:ext uri="{BB962C8B-B14F-4D97-AF65-F5344CB8AC3E}">
        <p14:creationId xmlns:p14="http://schemas.microsoft.com/office/powerpoint/2010/main" val="4919101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CC">
      <a:dk1>
        <a:srgbClr val="12176B"/>
      </a:dk1>
      <a:lt1>
        <a:srgbClr val="FAFAFA"/>
      </a:lt1>
      <a:dk2>
        <a:srgbClr val="284096"/>
      </a:dk2>
      <a:lt2>
        <a:srgbClr val="050505"/>
      </a:lt2>
      <a:accent1>
        <a:srgbClr val="70BDFF"/>
      </a:accent1>
      <a:accent2>
        <a:srgbClr val="5E26B5"/>
      </a:accent2>
      <a:accent3>
        <a:srgbClr val="66D6B8"/>
      </a:accent3>
      <a:accent4>
        <a:srgbClr val="99DD3A"/>
      </a:accent4>
      <a:accent5>
        <a:srgbClr val="F2661F"/>
      </a:accent5>
      <a:accent6>
        <a:srgbClr val="F00073"/>
      </a:accent6>
      <a:hlink>
        <a:srgbClr val="F00073"/>
      </a:hlink>
      <a:folHlink>
        <a:srgbClr val="70BD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796</Words>
  <Application>Microsoft Office PowerPoint</Application>
  <PresentationFormat>Panorámica</PresentationFormat>
  <Paragraphs>110</Paragraphs>
  <Slides>17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Arial</vt:lpstr>
      <vt:lpstr>Calibri</vt:lpstr>
      <vt:lpstr>Libertad</vt:lpstr>
      <vt:lpstr>Libertad Regular</vt:lpstr>
      <vt:lpstr>Savior Sans Expanded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Paulo Ledesma</dc:creator>
  <cp:lastModifiedBy>Leny Johanna Botero Calle</cp:lastModifiedBy>
  <cp:revision>5</cp:revision>
  <dcterms:created xsi:type="dcterms:W3CDTF">2023-05-30T22:09:39Z</dcterms:created>
  <dcterms:modified xsi:type="dcterms:W3CDTF">2026-07-23T17:39:34Z</dcterms:modified>
</cp:coreProperties>
</file>