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316" r:id="rId5"/>
    <p:sldId id="321" r:id="rId6"/>
    <p:sldId id="2147474262" r:id="rId7"/>
    <p:sldId id="2147474263" r:id="rId8"/>
    <p:sldId id="2147474265" r:id="rId9"/>
    <p:sldId id="2147474264" r:id="rId10"/>
    <p:sldId id="2147474279" r:id="rId11"/>
    <p:sldId id="2147474280" r:id="rId12"/>
    <p:sldId id="2147474281" r:id="rId13"/>
    <p:sldId id="2147474282" r:id="rId14"/>
    <p:sldId id="2147474283" r:id="rId15"/>
    <p:sldId id="2147474288" r:id="rId16"/>
    <p:sldId id="2147474289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770"/>
    <a:srgbClr val="5E26B5"/>
    <a:srgbClr val="FDFCFE"/>
    <a:srgbClr val="65D7B7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8D3AE-EEBC-C340-8625-9BF74A3B750E}" type="datetimeFigureOut">
              <a:rPr lang="es-CO" smtClean="0"/>
              <a:t>14/10/2026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EED10-C6BD-574F-964A-15FA67694B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0676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06469-A5CE-E1F9-B221-8583AB88A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960B0E3-603E-17B0-F960-B3E8F6133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42ECEB2-DA0D-6254-7FC9-6DBB8D6B86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89E025-2BD9-D60C-2263-262CB5419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EED10-C6BD-574F-964A-15FA67694B90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927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gradFill flip="none" rotWithShape="1">
          <a:gsLst>
            <a:gs pos="100000">
              <a:schemeClr val="accent1">
                <a:alpha val="20045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3047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Diapositiva de título">
    <p:bg>
      <p:bgPr>
        <a:gradFill flip="none" rotWithShape="1">
          <a:gsLst>
            <a:gs pos="100000">
              <a:schemeClr val="accent1">
                <a:alpha val="20045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30BD0AE-6C00-5DA5-B66B-E45A1A6D47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259" y="452108"/>
            <a:ext cx="1692274" cy="46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18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2">
            <a:extLst>
              <a:ext uri="{FF2B5EF4-FFF2-40B4-BE49-F238E27FC236}">
                <a16:creationId xmlns:a16="http://schemas.microsoft.com/office/drawing/2014/main" id="{2DA87862-503D-9DDD-C1D5-742CC8C113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259" y="452108"/>
            <a:ext cx="1692271" cy="46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91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2">
            <a:extLst>
              <a:ext uri="{FF2B5EF4-FFF2-40B4-BE49-F238E27FC236}">
                <a16:creationId xmlns:a16="http://schemas.microsoft.com/office/drawing/2014/main" id="{2DA87862-503D-9DDD-C1D5-742CC8C113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259" y="452108"/>
            <a:ext cx="1692271" cy="46152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602DEBB-FBB0-B0D5-6AA1-DEC32F2C025B}"/>
              </a:ext>
            </a:extLst>
          </p:cNvPr>
          <p:cNvGrpSpPr/>
          <p:nvPr userDrawn="1"/>
        </p:nvGrpSpPr>
        <p:grpSpPr>
          <a:xfrm>
            <a:off x="3907972" y="1874288"/>
            <a:ext cx="8284030" cy="4983713"/>
            <a:chOff x="259786" y="-173318"/>
            <a:chExt cx="7775978" cy="4678066"/>
          </a:xfrm>
          <a:solidFill>
            <a:schemeClr val="accent1">
              <a:alpha val="19063"/>
            </a:schemeClr>
          </a:solidFill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D98D14F-BEB3-144A-61A2-C6934983FD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5244"/>
            <a:stretch>
              <a:fillRect/>
            </a:stretch>
          </p:blipFill>
          <p:spPr>
            <a:xfrm>
              <a:off x="4177554" y="-173318"/>
              <a:ext cx="3858210" cy="4501776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5ABC25B-3EDD-7957-7439-8CD4A099E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-1212" t="-2" r="1" b="57245"/>
            <a:stretch>
              <a:fillRect/>
            </a:stretch>
          </p:blipFill>
          <p:spPr>
            <a:xfrm>
              <a:off x="259786" y="2747290"/>
              <a:ext cx="4556405" cy="1757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573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Diapositiva de título">
    <p:bg>
      <p:bgPr>
        <a:gradFill flip="none" rotWithShape="1">
          <a:gsLst>
            <a:gs pos="100000">
              <a:schemeClr val="accent1">
                <a:alpha val="1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CCF48D-49E3-2777-1346-4F25F7E0B554}"/>
              </a:ext>
            </a:extLst>
          </p:cNvPr>
          <p:cNvSpPr/>
          <p:nvPr userDrawn="1"/>
        </p:nvSpPr>
        <p:spPr>
          <a:xfrm>
            <a:off x="0" y="0"/>
            <a:ext cx="6913984" cy="6858000"/>
          </a:xfrm>
          <a:prstGeom prst="rect">
            <a:avLst/>
          </a:prstGeom>
          <a:gradFill flip="none" rotWithShape="1">
            <a:gsLst>
              <a:gs pos="100000">
                <a:srgbClr val="1B297D"/>
              </a:gs>
              <a:gs pos="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338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a de título">
    <p:bg>
      <p:bgPr>
        <a:gradFill>
          <a:gsLst>
            <a:gs pos="99000">
              <a:schemeClr val="tx1"/>
            </a:gs>
            <a:gs pos="14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36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a de título">
    <p:bg>
      <p:bgPr>
        <a:gradFill>
          <a:gsLst>
            <a:gs pos="99000">
              <a:schemeClr val="tx1"/>
            </a:gs>
            <a:gs pos="7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rectangle&#10;&#10;AI-generated content may be incorrect.">
            <a:extLst>
              <a:ext uri="{FF2B5EF4-FFF2-40B4-BE49-F238E27FC236}">
                <a16:creationId xmlns:a16="http://schemas.microsoft.com/office/drawing/2014/main" id="{28CE70F1-CF11-F627-4314-64660ECF72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29"/>
            <a:ext cx="12192000" cy="68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6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apositiva de título">
    <p:bg>
      <p:bgPr>
        <a:gradFill>
          <a:gsLst>
            <a:gs pos="99000">
              <a:schemeClr val="tx1"/>
            </a:gs>
            <a:gs pos="7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blue square&#10;&#10;AI-generated content may be incorrect.">
            <a:extLst>
              <a:ext uri="{FF2B5EF4-FFF2-40B4-BE49-F238E27FC236}">
                <a16:creationId xmlns:a16="http://schemas.microsoft.com/office/drawing/2014/main" id="{762228F2-2F87-016C-E5F6-2CDF4E2D79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29"/>
            <a:ext cx="12192000" cy="68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38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a de título">
    <p:bg>
      <p:bgPr>
        <a:gradFill>
          <a:gsLst>
            <a:gs pos="95000">
              <a:schemeClr val="tx1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2">
            <a:extLst>
              <a:ext uri="{FF2B5EF4-FFF2-40B4-BE49-F238E27FC236}">
                <a16:creationId xmlns:a16="http://schemas.microsoft.com/office/drawing/2014/main" id="{B5B3857F-C3CD-1E4E-D953-36A27488BE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259" y="452109"/>
            <a:ext cx="1692275" cy="46152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65236D5-4CFA-916F-51E6-AE09FDBDD044}"/>
              </a:ext>
            </a:extLst>
          </p:cNvPr>
          <p:cNvGrpSpPr/>
          <p:nvPr userDrawn="1"/>
        </p:nvGrpSpPr>
        <p:grpSpPr>
          <a:xfrm>
            <a:off x="3907972" y="1874288"/>
            <a:ext cx="8284030" cy="4983713"/>
            <a:chOff x="259786" y="-173318"/>
            <a:chExt cx="7775978" cy="4678066"/>
          </a:xfrm>
          <a:solidFill>
            <a:schemeClr val="accent1">
              <a:alpha val="6715"/>
            </a:schemeClr>
          </a:solidFill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5534782-1F94-8DB5-10CF-BA8E3A33CA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5244"/>
            <a:stretch>
              <a:fillRect/>
            </a:stretch>
          </p:blipFill>
          <p:spPr>
            <a:xfrm>
              <a:off x="4177554" y="-173318"/>
              <a:ext cx="3858210" cy="4501776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C296F183-977C-1A7F-5F7B-866BAC8276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-1212" t="-2" r="1" b="57245"/>
            <a:stretch>
              <a:fillRect/>
            </a:stretch>
          </p:blipFill>
          <p:spPr>
            <a:xfrm>
              <a:off x="259786" y="2747290"/>
              <a:ext cx="4556405" cy="1757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253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a de título">
    <p:bg>
      <p:bgPr>
        <a:gradFill>
          <a:gsLst>
            <a:gs pos="0">
              <a:schemeClr val="tx1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22316A58-7DC2-52C0-6526-7CFB4552E8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29"/>
            <a:ext cx="12192000" cy="685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apositiva de título">
    <p:bg>
      <p:bgPr>
        <a:gradFill>
          <a:gsLst>
            <a:gs pos="99000">
              <a:schemeClr val="tx1"/>
            </a:gs>
            <a:gs pos="7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2">
            <a:extLst>
              <a:ext uri="{FF2B5EF4-FFF2-40B4-BE49-F238E27FC236}">
                <a16:creationId xmlns:a16="http://schemas.microsoft.com/office/drawing/2014/main" id="{136B533C-6590-0C82-A362-9E1E356982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259" y="452109"/>
            <a:ext cx="1692275" cy="46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72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Diapositiva de título">
    <p:bg>
      <p:bgPr>
        <a:gradFill>
          <a:gsLst>
            <a:gs pos="99000">
              <a:schemeClr val="tx1"/>
            </a:gs>
            <a:gs pos="14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47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a de título">
    <p:bg>
      <p:bgPr>
        <a:gradFill flip="none" rotWithShape="1">
          <a:gsLst>
            <a:gs pos="100000">
              <a:schemeClr val="tx2">
                <a:alpha val="15000"/>
              </a:schemeClr>
            </a:gs>
            <a:gs pos="31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E8BA53-05F8-8809-C2AF-E313FFFA9B2B}"/>
              </a:ext>
            </a:extLst>
          </p:cNvPr>
          <p:cNvSpPr/>
          <p:nvPr userDrawn="1"/>
        </p:nvSpPr>
        <p:spPr>
          <a:xfrm>
            <a:off x="8112125" y="0"/>
            <a:ext cx="4079875" cy="6858000"/>
          </a:xfrm>
          <a:prstGeom prst="rect">
            <a:avLst/>
          </a:prstGeom>
          <a:gradFill flip="none" rotWithShape="1">
            <a:gsLst>
              <a:gs pos="0">
                <a:srgbClr val="1B297D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4244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a de título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437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180C4AAB-6BF6-CA35-16B1-3C9F331AA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41"/>
            <a:ext cx="12191998" cy="685751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6A9C83-0B56-AB16-7E4C-C88BC4FEF663}"/>
              </a:ext>
            </a:extLst>
          </p:cNvPr>
          <p:cNvSpPr txBox="1"/>
          <p:nvPr userDrawn="1"/>
        </p:nvSpPr>
        <p:spPr>
          <a:xfrm>
            <a:off x="411758" y="240666"/>
            <a:ext cx="3789592" cy="782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4487" b="1">
                <a:solidFill>
                  <a:srgbClr val="12186B"/>
                </a:solidFill>
                <a:latin typeface="Savior Sans Expanded" pitchFamily="2" charset="77"/>
              </a:rPr>
              <a:t>Skill </a:t>
            </a:r>
            <a:r>
              <a:rPr lang="es-ES" sz="4487" b="1" err="1">
                <a:solidFill>
                  <a:srgbClr val="12186B"/>
                </a:solidFill>
                <a:latin typeface="Savior Sans Expanded" pitchFamily="2" charset="77"/>
              </a:rPr>
              <a:t>Report</a:t>
            </a:r>
            <a:endParaRPr lang="es-ES" sz="4487" b="1">
              <a:solidFill>
                <a:srgbClr val="12186B"/>
              </a:solidFill>
              <a:latin typeface="Savior Sans Expanded" pitchFamily="2" charset="77"/>
            </a:endParaRPr>
          </a:p>
        </p:txBody>
      </p:sp>
      <p:pic>
        <p:nvPicPr>
          <p:cNvPr id="7" name="Gráfico 8">
            <a:extLst>
              <a:ext uri="{FF2B5EF4-FFF2-40B4-BE49-F238E27FC236}">
                <a16:creationId xmlns:a16="http://schemas.microsoft.com/office/drawing/2014/main" id="{28820A9B-7EC4-7A36-1911-BD5E292C52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9090" y="286873"/>
            <a:ext cx="1880647" cy="50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9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1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702" r:id="rId4"/>
    <p:sldLayoutId id="2147483700" r:id="rId5"/>
    <p:sldLayoutId id="2147483656" r:id="rId6"/>
    <p:sldLayoutId id="2147483696" r:id="rId7"/>
    <p:sldLayoutId id="2147483697" r:id="rId8"/>
    <p:sldLayoutId id="2147483698" r:id="rId9"/>
    <p:sldLayoutId id="2147483701" r:id="rId10"/>
    <p:sldLayoutId id="2147483699" r:id="rId11"/>
    <p:sldLayoutId id="2147483695" r:id="rId12"/>
    <p:sldLayoutId id="2147483678" r:id="rId13"/>
    <p:sldLayoutId id="2147483675" r:id="rId14"/>
    <p:sldLayoutId id="214748370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00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7" pos="302" userDrawn="1">
          <p15:clr>
            <a:srgbClr val="F26B43"/>
          </p15:clr>
        </p15:guide>
        <p15:guide id="29" pos="7378" userDrawn="1">
          <p15:clr>
            <a:srgbClr val="F26B43"/>
          </p15:clr>
        </p15:guide>
        <p15:guide id="31" pos="1345" userDrawn="1">
          <p15:clr>
            <a:srgbClr val="F26B43"/>
          </p15:clr>
        </p15:guide>
        <p15:guide id="32" pos="1481" userDrawn="1">
          <p15:clr>
            <a:srgbClr val="F26B43"/>
          </p15:clr>
        </p15:guide>
        <p15:guide id="33" pos="1958" userDrawn="1">
          <p15:clr>
            <a:srgbClr val="F26B43"/>
          </p15:clr>
        </p15:guide>
        <p15:guide id="34" pos="2094" userDrawn="1">
          <p15:clr>
            <a:srgbClr val="F26B43"/>
          </p15:clr>
        </p15:guide>
        <p15:guide id="35" pos="2570" userDrawn="1">
          <p15:clr>
            <a:srgbClr val="F26B43"/>
          </p15:clr>
        </p15:guide>
        <p15:guide id="36" pos="2706" userDrawn="1">
          <p15:clr>
            <a:srgbClr val="F26B43"/>
          </p15:clr>
        </p15:guide>
        <p15:guide id="37" pos="3160" userDrawn="1">
          <p15:clr>
            <a:srgbClr val="F26B43"/>
          </p15:clr>
        </p15:guide>
        <p15:guide id="38" pos="3296" userDrawn="1">
          <p15:clr>
            <a:srgbClr val="F26B43"/>
          </p15:clr>
        </p15:guide>
        <p15:guide id="39" pos="3772" userDrawn="1">
          <p15:clr>
            <a:srgbClr val="F26B43"/>
          </p15:clr>
        </p15:guide>
        <p15:guide id="40" pos="3908" userDrawn="1">
          <p15:clr>
            <a:srgbClr val="F26B43"/>
          </p15:clr>
        </p15:guide>
        <p15:guide id="41" pos="4362" userDrawn="1">
          <p15:clr>
            <a:srgbClr val="F26B43"/>
          </p15:clr>
        </p15:guide>
        <p15:guide id="42" pos="4498" userDrawn="1">
          <p15:clr>
            <a:srgbClr val="F26B43"/>
          </p15:clr>
        </p15:guide>
        <p15:guide id="43" pos="4974" userDrawn="1">
          <p15:clr>
            <a:srgbClr val="F26B43"/>
          </p15:clr>
        </p15:guide>
        <p15:guide id="44" pos="5110" userDrawn="1">
          <p15:clr>
            <a:srgbClr val="F26B43"/>
          </p15:clr>
        </p15:guide>
        <p15:guide id="45" pos="5586" userDrawn="1">
          <p15:clr>
            <a:srgbClr val="F26B43"/>
          </p15:clr>
        </p15:guide>
        <p15:guide id="46" pos="5722" userDrawn="1">
          <p15:clr>
            <a:srgbClr val="F26B43"/>
          </p15:clr>
        </p15:guide>
        <p15:guide id="47" pos="6176" userDrawn="1">
          <p15:clr>
            <a:srgbClr val="F26B43"/>
          </p15:clr>
        </p15:guide>
        <p15:guide id="48" pos="6312" userDrawn="1">
          <p15:clr>
            <a:srgbClr val="F26B43"/>
          </p15:clr>
        </p15:guide>
        <p15:guide id="49" pos="6788" userDrawn="1">
          <p15:clr>
            <a:srgbClr val="F26B43"/>
          </p15:clr>
        </p15:guide>
        <p15:guide id="50" pos="6924" userDrawn="1">
          <p15:clr>
            <a:srgbClr val="F26B43"/>
          </p15:clr>
        </p15:guide>
        <p15:guide id="51" pos="892" userDrawn="1">
          <p15:clr>
            <a:srgbClr val="F26B43"/>
          </p15:clr>
        </p15:guide>
        <p15:guide id="52" pos="756" userDrawn="1">
          <p15:clr>
            <a:srgbClr val="F26B43"/>
          </p15:clr>
        </p15:guide>
        <p15:guide id="53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presidencia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amolina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lsalcedo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tamayo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rhoyos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hyperlink" Target="mailto:lsalcedo@ccc.org.co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udoming@ccc.org.c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hyperlink" Target="mailto:lcabrera@ccc.org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5BD96-3B70-64D9-81C1-78F70BF52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B8F445D8-D29A-8B81-5B3C-2D6B21913D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425" y="476250"/>
            <a:ext cx="1871663" cy="80874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A15893D-EA89-8A4E-9238-D64F9A28519F}"/>
              </a:ext>
            </a:extLst>
          </p:cNvPr>
          <p:cNvSpPr txBox="1"/>
          <p:nvPr/>
        </p:nvSpPr>
        <p:spPr>
          <a:xfrm>
            <a:off x="893021" y="2895535"/>
            <a:ext cx="9412514" cy="2574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CO" sz="6600" b="1" noProof="0">
                <a:solidFill>
                  <a:schemeClr val="bg1"/>
                </a:solidFill>
                <a:latin typeface="Savior Sans Expanded" pitchFamily="2" charset="77"/>
                <a:cs typeface="Libertad Bold" pitchFamily="2" charset="77"/>
              </a:rPr>
              <a:t>Estrategia &amp; Estructura Organizacional CCC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85EA49E-73F8-65D7-706B-60EE94545A68}"/>
              </a:ext>
            </a:extLst>
          </p:cNvPr>
          <p:cNvSpPr txBox="1"/>
          <p:nvPr/>
        </p:nvSpPr>
        <p:spPr>
          <a:xfrm>
            <a:off x="479425" y="5470214"/>
            <a:ext cx="3243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CO" sz="2000" noProof="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Septiembre 2026</a:t>
            </a:r>
          </a:p>
        </p:txBody>
      </p:sp>
    </p:spTree>
    <p:extLst>
      <p:ext uri="{BB962C8B-B14F-4D97-AF65-F5344CB8AC3E}">
        <p14:creationId xmlns:p14="http://schemas.microsoft.com/office/powerpoint/2010/main" val="160175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0BF5F-9525-C3C4-3400-136B788C9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1FD16FC2-6342-2380-921F-5190AAD3E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C99313FD-E4EA-606F-DA67-13B9669489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85086D5-B94C-AFA0-8143-B909F71E294B}"/>
              </a:ext>
            </a:extLst>
          </p:cNvPr>
          <p:cNvSpPr txBox="1"/>
          <p:nvPr/>
        </p:nvSpPr>
        <p:spPr>
          <a:xfrm>
            <a:off x="1518967" y="2993144"/>
            <a:ext cx="4974890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CO" sz="6000" b="1">
                <a:latin typeface="Savior Sans Expanded" pitchFamily="2" charset="77"/>
                <a:cs typeface="Libertad Bold" pitchFamily="2" charset="77"/>
              </a:rPr>
              <a:t>Presidencia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2245AC4-1F11-30D3-68C7-EE56CEE28E27}"/>
              </a:ext>
            </a:extLst>
          </p:cNvPr>
          <p:cNvSpPr txBox="1"/>
          <p:nvPr/>
        </p:nvSpPr>
        <p:spPr>
          <a:xfrm>
            <a:off x="620880" y="3864856"/>
            <a:ext cx="5149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>
                <a:solidFill>
                  <a:schemeClr val="tx2"/>
                </a:solidFill>
                <a:latin typeface="Libertad" pitchFamily="2" charset="77"/>
                <a:cs typeface="Libertad" pitchFamily="2" charset="77"/>
              </a:rPr>
              <a:t>Garantizar el logro de la estrategia de la  Cámara de Comercio de Cali, y asegurar la sostenibilidad, credibilidad y relevancia de la entidad en la región.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5149A740-72FA-0594-CFF1-30ACD6614D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4384" y="2943716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69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0463A-A657-0ABD-2A87-A8F20381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B28F20A-A0DB-AEB3-B884-3ED0E2161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1"/>
            <a:ext cx="3519428" cy="550950"/>
          </a:xfrm>
          <a:prstGeom prst="rect">
            <a:avLst/>
          </a:prstGeom>
        </p:spPr>
      </p:pic>
      <p:sp>
        <p:nvSpPr>
          <p:cNvPr id="6" name="4 CuadroTexto">
            <a:extLst>
              <a:ext uri="{FF2B5EF4-FFF2-40B4-BE49-F238E27FC236}">
                <a16:creationId xmlns:a16="http://schemas.microsoft.com/office/drawing/2014/main" id="{42B53264-C3AE-7829-43B9-CA1C56F26A52}"/>
              </a:ext>
            </a:extLst>
          </p:cNvPr>
          <p:cNvSpPr txBox="1"/>
          <p:nvPr/>
        </p:nvSpPr>
        <p:spPr>
          <a:xfrm>
            <a:off x="-378657" y="459381"/>
            <a:ext cx="7543513" cy="696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Presidencia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54249D6E-E55D-C679-934D-D318AD6AFCEC}"/>
              </a:ext>
            </a:extLst>
          </p:cNvPr>
          <p:cNvGrpSpPr/>
          <p:nvPr/>
        </p:nvGrpSpPr>
        <p:grpSpPr>
          <a:xfrm>
            <a:off x="1774841" y="1442358"/>
            <a:ext cx="9003047" cy="3625021"/>
            <a:chOff x="1609150" y="1390641"/>
            <a:chExt cx="9003679" cy="3625275"/>
          </a:xfrm>
        </p:grpSpPr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7B132BE0-BD46-7706-1779-A452C8C5E658}"/>
                </a:ext>
              </a:extLst>
            </p:cNvPr>
            <p:cNvSpPr/>
            <p:nvPr/>
          </p:nvSpPr>
          <p:spPr>
            <a:xfrm>
              <a:off x="3889593" y="2780663"/>
              <a:ext cx="2164159" cy="927924"/>
            </a:xfrm>
            <a:custGeom>
              <a:avLst/>
              <a:gdLst/>
              <a:ahLst/>
              <a:cxnLst/>
              <a:rect l="l" t="t" r="r" b="b"/>
              <a:pathLst>
                <a:path w="1754504" h="588644">
                  <a:moveTo>
                    <a:pt x="1656080" y="0"/>
                  </a:moveTo>
                  <a:lnTo>
                    <a:pt x="98043" y="0"/>
                  </a:lnTo>
                  <a:lnTo>
                    <a:pt x="59900" y="7711"/>
                  </a:lnTo>
                  <a:lnTo>
                    <a:pt x="28733" y="28733"/>
                  </a:lnTo>
                  <a:lnTo>
                    <a:pt x="7711" y="59900"/>
                  </a:lnTo>
                  <a:lnTo>
                    <a:pt x="0" y="98043"/>
                  </a:lnTo>
                  <a:lnTo>
                    <a:pt x="0" y="490219"/>
                  </a:lnTo>
                  <a:lnTo>
                    <a:pt x="7711" y="528363"/>
                  </a:lnTo>
                  <a:lnTo>
                    <a:pt x="28733" y="559530"/>
                  </a:lnTo>
                  <a:lnTo>
                    <a:pt x="59900" y="580552"/>
                  </a:lnTo>
                  <a:lnTo>
                    <a:pt x="98043" y="588263"/>
                  </a:lnTo>
                  <a:lnTo>
                    <a:pt x="1656080" y="588263"/>
                  </a:lnTo>
                  <a:lnTo>
                    <a:pt x="1694223" y="580552"/>
                  </a:lnTo>
                  <a:lnTo>
                    <a:pt x="1725390" y="559530"/>
                  </a:lnTo>
                  <a:lnTo>
                    <a:pt x="1746412" y="528363"/>
                  </a:lnTo>
                  <a:lnTo>
                    <a:pt x="1754123" y="490219"/>
                  </a:lnTo>
                  <a:lnTo>
                    <a:pt x="1754123" y="98043"/>
                  </a:lnTo>
                  <a:lnTo>
                    <a:pt x="1746412" y="59900"/>
                  </a:lnTo>
                  <a:lnTo>
                    <a:pt x="1725390" y="28733"/>
                  </a:lnTo>
                  <a:lnTo>
                    <a:pt x="1694223" y="7711"/>
                  </a:lnTo>
                  <a:lnTo>
                    <a:pt x="1656080" y="0"/>
                  </a:lnTo>
                  <a:close/>
                </a:path>
              </a:pathLst>
            </a:custGeom>
            <a:solidFill>
              <a:srgbClr val="12176B"/>
            </a:solidFill>
          </p:spPr>
          <p:txBody>
            <a:bodyPr wrap="square" lIns="0" tIns="0" rIns="0" bIns="0" rtlCol="0"/>
            <a:lstStyle/>
            <a:p>
              <a:pPr defTabSz="914358">
                <a:defRPr/>
              </a:pPr>
              <a:endParaRPr>
                <a:solidFill>
                  <a:srgbClr val="12176B"/>
                </a:solidFill>
                <a:latin typeface="Calibri" panose="020F0502020204030204"/>
              </a:endParaRPr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0A696F82-BF47-4E02-0320-3E26A38CA7E8}"/>
                </a:ext>
              </a:extLst>
            </p:cNvPr>
            <p:cNvSpPr txBox="1"/>
            <p:nvPr/>
          </p:nvSpPr>
          <p:spPr>
            <a:xfrm>
              <a:off x="4167499" y="2931218"/>
              <a:ext cx="1560179" cy="622071"/>
            </a:xfrm>
            <a:prstGeom prst="rect">
              <a:avLst/>
            </a:prstGeom>
          </p:spPr>
          <p:txBody>
            <a:bodyPr vert="horz" wrap="square" lIns="0" tIns="48892" rIns="0" bIns="0" rtlCol="0">
              <a:spAutoFit/>
            </a:bodyPr>
            <a:lstStyle>
              <a:defPPr>
                <a:defRPr lang="es-CO"/>
              </a:defPPr>
              <a:lvl1pPr marL="12700" marR="5080" algn="ctr">
                <a:lnSpc>
                  <a:spcPct val="80000"/>
                </a:lnSpc>
                <a:spcBef>
                  <a:spcPts val="385"/>
                </a:spcBef>
                <a:defRPr sz="1400">
                  <a:solidFill>
                    <a:schemeClr val="bg1"/>
                  </a:solidFill>
                </a:defRPr>
              </a:lvl1pPr>
            </a:lstStyle>
            <a:p>
              <a:pPr marL="12699" defTabSz="914358">
                <a:defRPr/>
              </a:pPr>
              <a:r>
                <a:rPr lang="es-MX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VP </a:t>
              </a:r>
            </a:p>
            <a:p>
              <a:pPr marL="12699" defTabSz="914358">
                <a:defRPr/>
              </a:pPr>
              <a:r>
                <a:rPr lang="es-MX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Transformación Empresarial</a:t>
              </a:r>
              <a:endParaRPr>
                <a:solidFill>
                  <a:srgbClr val="FAFAFA"/>
                </a:solidFill>
                <a:latin typeface="Libertad" pitchFamily="2" charset="77"/>
                <a:cs typeface="Libertad" pitchFamily="2" charset="77"/>
              </a:endParaRPr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C5881AD7-4F0D-BCBF-7B3E-1AD504225EA6}"/>
                </a:ext>
              </a:extLst>
            </p:cNvPr>
            <p:cNvSpPr/>
            <p:nvPr/>
          </p:nvSpPr>
          <p:spPr>
            <a:xfrm>
              <a:off x="6218940" y="2791623"/>
              <a:ext cx="2136406" cy="929926"/>
            </a:xfrm>
            <a:custGeom>
              <a:avLst/>
              <a:gdLst/>
              <a:ahLst/>
              <a:cxnLst/>
              <a:rect l="l" t="t" r="r" b="b"/>
              <a:pathLst>
                <a:path w="1568450" h="589914">
                  <a:moveTo>
                    <a:pt x="1469898" y="0"/>
                  </a:moveTo>
                  <a:lnTo>
                    <a:pt x="98298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7"/>
                  </a:lnTo>
                  <a:lnTo>
                    <a:pt x="0" y="491489"/>
                  </a:lnTo>
                  <a:lnTo>
                    <a:pt x="7733" y="529726"/>
                  </a:lnTo>
                  <a:lnTo>
                    <a:pt x="28813" y="560974"/>
                  </a:lnTo>
                  <a:lnTo>
                    <a:pt x="60061" y="582054"/>
                  </a:lnTo>
                  <a:lnTo>
                    <a:pt x="98298" y="589788"/>
                  </a:lnTo>
                  <a:lnTo>
                    <a:pt x="1469898" y="589788"/>
                  </a:lnTo>
                  <a:lnTo>
                    <a:pt x="1508134" y="582054"/>
                  </a:lnTo>
                  <a:lnTo>
                    <a:pt x="1539382" y="560974"/>
                  </a:lnTo>
                  <a:lnTo>
                    <a:pt x="1560462" y="529726"/>
                  </a:lnTo>
                  <a:lnTo>
                    <a:pt x="1568196" y="491489"/>
                  </a:lnTo>
                  <a:lnTo>
                    <a:pt x="1568196" y="98297"/>
                  </a:lnTo>
                  <a:lnTo>
                    <a:pt x="1560462" y="60061"/>
                  </a:lnTo>
                  <a:lnTo>
                    <a:pt x="1539382" y="28813"/>
                  </a:lnTo>
                  <a:lnTo>
                    <a:pt x="1508134" y="7733"/>
                  </a:lnTo>
                  <a:lnTo>
                    <a:pt x="1469898" y="0"/>
                  </a:lnTo>
                  <a:close/>
                </a:path>
              </a:pathLst>
            </a:custGeom>
            <a:solidFill>
              <a:srgbClr val="12176B"/>
            </a:solidFill>
          </p:spPr>
          <p:txBody>
            <a:bodyPr wrap="square" lIns="0" tIns="0" rIns="0" bIns="0" rtlCol="0"/>
            <a:lstStyle/>
            <a:p>
              <a:pPr defTabSz="914358"/>
              <a:endParaRPr>
                <a:solidFill>
                  <a:srgbClr val="12176B"/>
                </a:solidFill>
                <a:latin typeface="Calibri" panose="020F0502020204030204"/>
              </a:endParaRPr>
            </a:p>
          </p:txBody>
        </p:sp>
        <p:sp>
          <p:nvSpPr>
            <p:cNvPr id="34" name="object 10">
              <a:extLst>
                <a:ext uri="{FF2B5EF4-FFF2-40B4-BE49-F238E27FC236}">
                  <a16:creationId xmlns:a16="http://schemas.microsoft.com/office/drawing/2014/main" id="{557F1484-AFBF-D295-18E1-E33BA33A97E7}"/>
                </a:ext>
              </a:extLst>
            </p:cNvPr>
            <p:cNvSpPr txBox="1"/>
            <p:nvPr/>
          </p:nvSpPr>
          <p:spPr>
            <a:xfrm>
              <a:off x="6514825" y="2929548"/>
              <a:ext cx="1505336" cy="448549"/>
            </a:xfrm>
            <a:prstGeom prst="rect">
              <a:avLst/>
            </a:prstGeom>
          </p:spPr>
          <p:txBody>
            <a:bodyPr vert="horz" wrap="square" lIns="0" tIns="48892" rIns="0" bIns="0" rtlCol="0">
              <a:spAutoFit/>
            </a:bodyPr>
            <a:lstStyle/>
            <a:p>
              <a:pPr marL="71117" marR="5080" indent="-59052" algn="ctr" defTabSz="914358">
                <a:lnSpc>
                  <a:spcPct val="80000"/>
                </a:lnSpc>
                <a:spcBef>
                  <a:spcPts val="385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VP</a:t>
              </a:r>
            </a:p>
            <a:p>
              <a:pPr marL="71117" marR="5080" indent="-59052" algn="ctr" defTabSz="914358">
                <a:lnSpc>
                  <a:spcPct val="80000"/>
                </a:lnSpc>
                <a:spcBef>
                  <a:spcPts val="385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Ejecutiva</a:t>
              </a:r>
            </a:p>
          </p:txBody>
        </p:sp>
        <p:sp>
          <p:nvSpPr>
            <p:cNvPr id="37" name="object 11">
              <a:extLst>
                <a:ext uri="{FF2B5EF4-FFF2-40B4-BE49-F238E27FC236}">
                  <a16:creationId xmlns:a16="http://schemas.microsoft.com/office/drawing/2014/main" id="{D7D8539B-3116-B62D-F859-8A450CB096C8}"/>
                </a:ext>
              </a:extLst>
            </p:cNvPr>
            <p:cNvSpPr/>
            <p:nvPr/>
          </p:nvSpPr>
          <p:spPr>
            <a:xfrm>
              <a:off x="1609150" y="2775850"/>
              <a:ext cx="2164159" cy="927924"/>
            </a:xfrm>
            <a:custGeom>
              <a:avLst/>
              <a:gdLst/>
              <a:ahLst/>
              <a:cxnLst/>
              <a:rect l="l" t="t" r="r" b="b"/>
              <a:pathLst>
                <a:path w="1754505" h="588644">
                  <a:moveTo>
                    <a:pt x="1656079" y="0"/>
                  </a:moveTo>
                  <a:lnTo>
                    <a:pt x="98043" y="0"/>
                  </a:lnTo>
                  <a:lnTo>
                    <a:pt x="59878" y="7711"/>
                  </a:lnTo>
                  <a:lnTo>
                    <a:pt x="28714" y="28733"/>
                  </a:lnTo>
                  <a:lnTo>
                    <a:pt x="7704" y="59900"/>
                  </a:lnTo>
                  <a:lnTo>
                    <a:pt x="0" y="98043"/>
                  </a:lnTo>
                  <a:lnTo>
                    <a:pt x="0" y="490219"/>
                  </a:lnTo>
                  <a:lnTo>
                    <a:pt x="7704" y="528363"/>
                  </a:lnTo>
                  <a:lnTo>
                    <a:pt x="28714" y="559530"/>
                  </a:lnTo>
                  <a:lnTo>
                    <a:pt x="59878" y="580552"/>
                  </a:lnTo>
                  <a:lnTo>
                    <a:pt x="98043" y="588263"/>
                  </a:lnTo>
                  <a:lnTo>
                    <a:pt x="1656079" y="588263"/>
                  </a:lnTo>
                  <a:lnTo>
                    <a:pt x="1694223" y="580552"/>
                  </a:lnTo>
                  <a:lnTo>
                    <a:pt x="1725390" y="559530"/>
                  </a:lnTo>
                  <a:lnTo>
                    <a:pt x="1746412" y="528363"/>
                  </a:lnTo>
                  <a:lnTo>
                    <a:pt x="1754124" y="490219"/>
                  </a:lnTo>
                  <a:lnTo>
                    <a:pt x="1754124" y="98043"/>
                  </a:lnTo>
                  <a:lnTo>
                    <a:pt x="1746412" y="59900"/>
                  </a:lnTo>
                  <a:lnTo>
                    <a:pt x="1725390" y="28733"/>
                  </a:lnTo>
                  <a:lnTo>
                    <a:pt x="1694223" y="7711"/>
                  </a:lnTo>
                  <a:lnTo>
                    <a:pt x="1656079" y="0"/>
                  </a:lnTo>
                  <a:close/>
                </a:path>
              </a:pathLst>
            </a:custGeom>
            <a:solidFill>
              <a:srgbClr val="12176B"/>
            </a:solidFill>
          </p:spPr>
          <p:txBody>
            <a:bodyPr wrap="square" lIns="0" tIns="0" rIns="0" bIns="0" rtlCol="0"/>
            <a:lstStyle/>
            <a:p>
              <a:pPr defTabSz="914358"/>
              <a:endParaRPr>
                <a:solidFill>
                  <a:srgbClr val="12176B"/>
                </a:solidFill>
                <a:latin typeface="Calibri" panose="020F0502020204030204"/>
              </a:endParaRPr>
            </a:p>
          </p:txBody>
        </p:sp>
        <p:sp>
          <p:nvSpPr>
            <p:cNvPr id="38" name="object 12">
              <a:extLst>
                <a:ext uri="{FF2B5EF4-FFF2-40B4-BE49-F238E27FC236}">
                  <a16:creationId xmlns:a16="http://schemas.microsoft.com/office/drawing/2014/main" id="{F0E36CE0-7CBE-65A6-A962-90CBFEDCF923}"/>
                </a:ext>
              </a:extLst>
            </p:cNvPr>
            <p:cNvSpPr txBox="1"/>
            <p:nvPr/>
          </p:nvSpPr>
          <p:spPr>
            <a:xfrm>
              <a:off x="1660028" y="2928542"/>
              <a:ext cx="2044168" cy="449704"/>
            </a:xfrm>
            <a:prstGeom prst="rect">
              <a:avLst/>
            </a:prstGeom>
          </p:spPr>
          <p:txBody>
            <a:bodyPr vert="horz" wrap="square" lIns="0" tIns="48892" rIns="0" bIns="0" rtlCol="0" anchor="t">
              <a:spAutoFit/>
            </a:bodyPr>
            <a:lstStyle/>
            <a:p>
              <a:pPr marL="12699" marR="5080" algn="ctr" defTabSz="914358">
                <a:lnSpc>
                  <a:spcPct val="80000"/>
                </a:lnSpc>
                <a:spcBef>
                  <a:spcPts val="385"/>
                </a:spcBef>
                <a:defRPr/>
              </a:pPr>
              <a:r>
                <a:rPr lang="es-MX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VP</a:t>
              </a:r>
            </a:p>
            <a:p>
              <a:pPr marL="12065" marR="5080" algn="ctr" defTabSz="914358">
                <a:lnSpc>
                  <a:spcPct val="80000"/>
                </a:lnSpc>
                <a:spcBef>
                  <a:spcPts val="385"/>
                </a:spcBef>
                <a:defRPr/>
              </a:pPr>
              <a:r>
                <a:rPr lang="es-MX" sz="1400">
                  <a:solidFill>
                    <a:srgbClr val="FAFAFA"/>
                  </a:solidFill>
                  <a:latin typeface="Libertad"/>
                  <a:cs typeface="Libertad" pitchFamily="2" charset="77"/>
                </a:rPr>
                <a:t>Transformación Corporativa </a:t>
              </a:r>
              <a:endParaRPr lang="es-MX" sz="1400">
                <a:solidFill>
                  <a:srgbClr val="FAFAFA"/>
                </a:solidFill>
                <a:latin typeface="Libertad" pitchFamily="2" charset="77"/>
                <a:cs typeface="Libertad" pitchFamily="2" charset="77"/>
              </a:endParaRPr>
            </a:p>
          </p:txBody>
        </p:sp>
        <p:sp>
          <p:nvSpPr>
            <p:cNvPr id="40" name="object 27">
              <a:extLst>
                <a:ext uri="{FF2B5EF4-FFF2-40B4-BE49-F238E27FC236}">
                  <a16:creationId xmlns:a16="http://schemas.microsoft.com/office/drawing/2014/main" id="{A70671D3-4DC7-A1EA-172A-6D893F54EBDC}"/>
                </a:ext>
              </a:extLst>
            </p:cNvPr>
            <p:cNvSpPr/>
            <p:nvPr/>
          </p:nvSpPr>
          <p:spPr>
            <a:xfrm>
              <a:off x="8476423" y="2791088"/>
              <a:ext cx="2136406" cy="929926"/>
            </a:xfrm>
            <a:custGeom>
              <a:avLst/>
              <a:gdLst/>
              <a:ahLst/>
              <a:cxnLst/>
              <a:rect l="l" t="t" r="r" b="b"/>
              <a:pathLst>
                <a:path w="1568450" h="589914">
                  <a:moveTo>
                    <a:pt x="1469898" y="0"/>
                  </a:moveTo>
                  <a:lnTo>
                    <a:pt x="98298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7"/>
                  </a:lnTo>
                  <a:lnTo>
                    <a:pt x="0" y="491489"/>
                  </a:lnTo>
                  <a:lnTo>
                    <a:pt x="7733" y="529726"/>
                  </a:lnTo>
                  <a:lnTo>
                    <a:pt x="28813" y="560974"/>
                  </a:lnTo>
                  <a:lnTo>
                    <a:pt x="60061" y="582054"/>
                  </a:lnTo>
                  <a:lnTo>
                    <a:pt x="98298" y="589788"/>
                  </a:lnTo>
                  <a:lnTo>
                    <a:pt x="1469898" y="589788"/>
                  </a:lnTo>
                  <a:lnTo>
                    <a:pt x="1508134" y="582054"/>
                  </a:lnTo>
                  <a:lnTo>
                    <a:pt x="1539382" y="560974"/>
                  </a:lnTo>
                  <a:lnTo>
                    <a:pt x="1560462" y="529726"/>
                  </a:lnTo>
                  <a:lnTo>
                    <a:pt x="1568195" y="491489"/>
                  </a:lnTo>
                  <a:lnTo>
                    <a:pt x="1568195" y="98297"/>
                  </a:lnTo>
                  <a:lnTo>
                    <a:pt x="1560462" y="60061"/>
                  </a:lnTo>
                  <a:lnTo>
                    <a:pt x="1539382" y="28813"/>
                  </a:lnTo>
                  <a:lnTo>
                    <a:pt x="1508134" y="7733"/>
                  </a:lnTo>
                  <a:lnTo>
                    <a:pt x="1469898" y="0"/>
                  </a:lnTo>
                  <a:close/>
                </a:path>
              </a:pathLst>
            </a:custGeom>
            <a:solidFill>
              <a:srgbClr val="12176B"/>
            </a:solidFill>
          </p:spPr>
          <p:txBody>
            <a:bodyPr wrap="square" lIns="0" tIns="0" rIns="0" bIns="0" rtlCol="0"/>
            <a:lstStyle/>
            <a:p>
              <a:pPr defTabSz="914358">
                <a:defRPr/>
              </a:pPr>
              <a:endParaRPr>
                <a:solidFill>
                  <a:srgbClr val="12176B"/>
                </a:solidFill>
                <a:latin typeface="Calibri" panose="020F0502020204030204"/>
              </a:endParaRPr>
            </a:p>
          </p:txBody>
        </p:sp>
        <p:sp>
          <p:nvSpPr>
            <p:cNvPr id="44" name="object 28">
              <a:extLst>
                <a:ext uri="{FF2B5EF4-FFF2-40B4-BE49-F238E27FC236}">
                  <a16:creationId xmlns:a16="http://schemas.microsoft.com/office/drawing/2014/main" id="{BFA83994-CAB0-1F06-7FF0-33000EAEC134}"/>
                </a:ext>
              </a:extLst>
            </p:cNvPr>
            <p:cNvSpPr txBox="1"/>
            <p:nvPr/>
          </p:nvSpPr>
          <p:spPr>
            <a:xfrm>
              <a:off x="8588559" y="2963859"/>
              <a:ext cx="1877757" cy="621942"/>
            </a:xfrm>
            <a:prstGeom prst="rect">
              <a:avLst/>
            </a:prstGeom>
          </p:spPr>
          <p:txBody>
            <a:bodyPr vert="horz" wrap="square" lIns="0" tIns="48257" rIns="0" bIns="0" rtlCol="0">
              <a:spAutoFit/>
            </a:bodyPr>
            <a:lstStyle/>
            <a:p>
              <a:pPr marL="12699" marR="5080" indent="635" algn="ctr" defTabSz="914358">
                <a:lnSpc>
                  <a:spcPts val="1150"/>
                </a:lnSpc>
                <a:spcBef>
                  <a:spcPts val="380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VP </a:t>
              </a:r>
            </a:p>
            <a:p>
              <a:pPr marL="12699" marR="5080" indent="635" algn="ctr" defTabSz="914358">
                <a:lnSpc>
                  <a:spcPts val="1150"/>
                </a:lnSpc>
                <a:spcBef>
                  <a:spcPts val="380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Gestión </a:t>
              </a:r>
            </a:p>
            <a:p>
              <a:pPr marL="12699" marR="5080" indent="635" algn="ctr" defTabSz="914358">
                <a:lnSpc>
                  <a:spcPts val="1150"/>
                </a:lnSpc>
                <a:spcBef>
                  <a:spcPts val="380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Integral</a:t>
              </a:r>
            </a:p>
          </p:txBody>
        </p:sp>
        <p:sp>
          <p:nvSpPr>
            <p:cNvPr id="47" name="object 27">
              <a:extLst>
                <a:ext uri="{FF2B5EF4-FFF2-40B4-BE49-F238E27FC236}">
                  <a16:creationId xmlns:a16="http://schemas.microsoft.com/office/drawing/2014/main" id="{BD6BC7ED-81CA-62E1-040D-569B8B2C9920}"/>
                </a:ext>
              </a:extLst>
            </p:cNvPr>
            <p:cNvSpPr/>
            <p:nvPr/>
          </p:nvSpPr>
          <p:spPr>
            <a:xfrm>
              <a:off x="5055472" y="4085990"/>
              <a:ext cx="2136406" cy="929926"/>
            </a:xfrm>
            <a:custGeom>
              <a:avLst/>
              <a:gdLst/>
              <a:ahLst/>
              <a:cxnLst/>
              <a:rect l="l" t="t" r="r" b="b"/>
              <a:pathLst>
                <a:path w="1568450" h="589914">
                  <a:moveTo>
                    <a:pt x="1469898" y="0"/>
                  </a:moveTo>
                  <a:lnTo>
                    <a:pt x="98298" y="0"/>
                  </a:lnTo>
                  <a:lnTo>
                    <a:pt x="60061" y="7733"/>
                  </a:lnTo>
                  <a:lnTo>
                    <a:pt x="28813" y="28813"/>
                  </a:lnTo>
                  <a:lnTo>
                    <a:pt x="7733" y="60061"/>
                  </a:lnTo>
                  <a:lnTo>
                    <a:pt x="0" y="98297"/>
                  </a:lnTo>
                  <a:lnTo>
                    <a:pt x="0" y="491489"/>
                  </a:lnTo>
                  <a:lnTo>
                    <a:pt x="7733" y="529726"/>
                  </a:lnTo>
                  <a:lnTo>
                    <a:pt x="28813" y="560974"/>
                  </a:lnTo>
                  <a:lnTo>
                    <a:pt x="60061" y="582054"/>
                  </a:lnTo>
                  <a:lnTo>
                    <a:pt x="98298" y="589788"/>
                  </a:lnTo>
                  <a:lnTo>
                    <a:pt x="1469898" y="589788"/>
                  </a:lnTo>
                  <a:lnTo>
                    <a:pt x="1508134" y="582054"/>
                  </a:lnTo>
                  <a:lnTo>
                    <a:pt x="1539382" y="560974"/>
                  </a:lnTo>
                  <a:lnTo>
                    <a:pt x="1560462" y="529726"/>
                  </a:lnTo>
                  <a:lnTo>
                    <a:pt x="1568195" y="491489"/>
                  </a:lnTo>
                  <a:lnTo>
                    <a:pt x="1568195" y="98297"/>
                  </a:lnTo>
                  <a:lnTo>
                    <a:pt x="1560462" y="60061"/>
                  </a:lnTo>
                  <a:lnTo>
                    <a:pt x="1539382" y="28813"/>
                  </a:lnTo>
                  <a:lnTo>
                    <a:pt x="1508134" y="7733"/>
                  </a:lnTo>
                  <a:lnTo>
                    <a:pt x="1469898" y="0"/>
                  </a:lnTo>
                  <a:close/>
                </a:path>
              </a:pathLst>
            </a:custGeom>
            <a:solidFill>
              <a:srgbClr val="12176B"/>
            </a:solidFill>
          </p:spPr>
          <p:txBody>
            <a:bodyPr wrap="square" lIns="0" tIns="0" rIns="0" bIns="0" rtlCol="0"/>
            <a:lstStyle/>
            <a:p>
              <a:pPr defTabSz="914358">
                <a:defRPr/>
              </a:pPr>
              <a:endParaRPr>
                <a:solidFill>
                  <a:srgbClr val="12176B"/>
                </a:solidFill>
                <a:latin typeface="Calibri" panose="020F0502020204030204"/>
              </a:endParaRPr>
            </a:p>
          </p:txBody>
        </p:sp>
        <p:sp>
          <p:nvSpPr>
            <p:cNvPr id="50" name="object 28">
              <a:extLst>
                <a:ext uri="{FF2B5EF4-FFF2-40B4-BE49-F238E27FC236}">
                  <a16:creationId xmlns:a16="http://schemas.microsoft.com/office/drawing/2014/main" id="{5BBAF276-D438-CC9B-9354-E43EA1803CF6}"/>
                </a:ext>
              </a:extLst>
            </p:cNvPr>
            <p:cNvSpPr txBox="1"/>
            <p:nvPr/>
          </p:nvSpPr>
          <p:spPr>
            <a:xfrm>
              <a:off x="5255885" y="4257187"/>
              <a:ext cx="1734382" cy="570129"/>
            </a:xfrm>
            <a:prstGeom prst="rect">
              <a:avLst/>
            </a:prstGeom>
          </p:spPr>
          <p:txBody>
            <a:bodyPr vert="horz" wrap="square" lIns="0" tIns="48257" rIns="0" bIns="0" rtlCol="0">
              <a:spAutoFit/>
            </a:bodyPr>
            <a:lstStyle/>
            <a:p>
              <a:pPr marL="71117" marR="5080" indent="-59052" algn="ctr" defTabSz="914358">
                <a:lnSpc>
                  <a:spcPct val="80000"/>
                </a:lnSpc>
                <a:spcBef>
                  <a:spcPts val="385"/>
                </a:spcBef>
                <a:defRPr/>
              </a:pPr>
              <a:r>
                <a:rPr lang="es-ES" sz="1400">
                  <a:solidFill>
                    <a:srgbClr val="FAFAFA"/>
                  </a:solidFill>
                  <a:latin typeface="Libertad" pitchFamily="2" charset="77"/>
                  <a:cs typeface="Libertad" pitchFamily="2" charset="77"/>
                </a:rPr>
                <a:t>Gerencia de Aseguramiento Corporativo</a:t>
              </a:r>
            </a:p>
          </p:txBody>
        </p:sp>
        <p:sp>
          <p:nvSpPr>
            <p:cNvPr id="51" name="object 11">
              <a:extLst>
                <a:ext uri="{FF2B5EF4-FFF2-40B4-BE49-F238E27FC236}">
                  <a16:creationId xmlns:a16="http://schemas.microsoft.com/office/drawing/2014/main" id="{43918D56-5FA3-434F-403C-C63B2C1DCCFE}"/>
                </a:ext>
              </a:extLst>
            </p:cNvPr>
            <p:cNvSpPr/>
            <p:nvPr/>
          </p:nvSpPr>
          <p:spPr>
            <a:xfrm>
              <a:off x="3227523" y="1390641"/>
              <a:ext cx="5501029" cy="859095"/>
            </a:xfrm>
            <a:custGeom>
              <a:avLst/>
              <a:gdLst/>
              <a:ahLst/>
              <a:cxnLst/>
              <a:rect l="l" t="t" r="r" b="b"/>
              <a:pathLst>
                <a:path w="2847975" h="514350">
                  <a:moveTo>
                    <a:pt x="2761868" y="0"/>
                  </a:moveTo>
                  <a:lnTo>
                    <a:pt x="85725" y="0"/>
                  </a:lnTo>
                  <a:lnTo>
                    <a:pt x="52345" y="6732"/>
                  </a:lnTo>
                  <a:lnTo>
                    <a:pt x="25098" y="25098"/>
                  </a:lnTo>
                  <a:lnTo>
                    <a:pt x="6732" y="52345"/>
                  </a:lnTo>
                  <a:lnTo>
                    <a:pt x="0" y="85725"/>
                  </a:lnTo>
                  <a:lnTo>
                    <a:pt x="0" y="428625"/>
                  </a:lnTo>
                  <a:lnTo>
                    <a:pt x="6732" y="462004"/>
                  </a:lnTo>
                  <a:lnTo>
                    <a:pt x="25098" y="489251"/>
                  </a:lnTo>
                  <a:lnTo>
                    <a:pt x="52345" y="507617"/>
                  </a:lnTo>
                  <a:lnTo>
                    <a:pt x="85725" y="514349"/>
                  </a:lnTo>
                  <a:lnTo>
                    <a:pt x="2761868" y="514349"/>
                  </a:lnTo>
                  <a:lnTo>
                    <a:pt x="2795248" y="507617"/>
                  </a:lnTo>
                  <a:lnTo>
                    <a:pt x="2822495" y="489251"/>
                  </a:lnTo>
                  <a:lnTo>
                    <a:pt x="2840861" y="462004"/>
                  </a:lnTo>
                  <a:lnTo>
                    <a:pt x="2847593" y="428625"/>
                  </a:lnTo>
                  <a:lnTo>
                    <a:pt x="2847593" y="85725"/>
                  </a:lnTo>
                  <a:lnTo>
                    <a:pt x="2840861" y="52345"/>
                  </a:lnTo>
                  <a:lnTo>
                    <a:pt x="2822495" y="25098"/>
                  </a:lnTo>
                  <a:lnTo>
                    <a:pt x="2795248" y="6732"/>
                  </a:lnTo>
                  <a:lnTo>
                    <a:pt x="2761868" y="0"/>
                  </a:lnTo>
                  <a:close/>
                </a:path>
              </a:pathLst>
            </a:custGeom>
            <a:solidFill>
              <a:srgbClr val="5E26B5"/>
            </a:solidFill>
          </p:spPr>
          <p:txBody>
            <a:bodyPr wrap="square" lIns="0" tIns="0" rIns="0" bIns="0" rtlCol="0" anchor="ctr"/>
            <a:lstStyle/>
            <a:p>
              <a:pPr algn="ctr" defTabSz="914358">
                <a:lnSpc>
                  <a:spcPct val="80000"/>
                </a:lnSpc>
                <a:defRPr/>
              </a:pPr>
              <a:r>
                <a:rPr lang="es-CO" sz="2000" b="1">
                  <a:solidFill>
                    <a:srgbClr val="FAFAFA"/>
                  </a:solidFill>
                  <a:latin typeface="Savior Sans Expanded" pitchFamily="2" charset="77"/>
                </a:rPr>
                <a:t>Presidencia</a:t>
              </a:r>
              <a:endParaRPr lang="en-US" sz="2000" b="1">
                <a:solidFill>
                  <a:srgbClr val="FAFAFA"/>
                </a:solidFill>
                <a:latin typeface="Savior Sans Expanded" pitchFamily="2" charset="77"/>
              </a:endParaRPr>
            </a:p>
          </p:txBody>
        </p:sp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42BA7D2A-2222-617E-86ED-80EFE55CEA90}"/>
                </a:ext>
              </a:extLst>
            </p:cNvPr>
            <p:cNvCxnSpPr>
              <a:cxnSpLocks/>
            </p:cNvCxnSpPr>
            <p:nvPr/>
          </p:nvCxnSpPr>
          <p:spPr>
            <a:xfrm>
              <a:off x="6123690" y="2236112"/>
              <a:ext cx="0" cy="1663473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Conector recto 53">
              <a:extLst>
                <a:ext uri="{FF2B5EF4-FFF2-40B4-BE49-F238E27FC236}">
                  <a16:creationId xmlns:a16="http://schemas.microsoft.com/office/drawing/2014/main" id="{8D2D4CAB-1E2F-AD5D-2052-9CD5992B31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2152" y="2512617"/>
              <a:ext cx="3200888" cy="0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4B0F21DD-97C8-798E-74DA-AF8FFBC631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3040" y="2511151"/>
              <a:ext cx="3852862" cy="0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4E8DC1A5-A60F-A97D-6FEC-5F4C63E15B56}"/>
                </a:ext>
              </a:extLst>
            </p:cNvPr>
            <p:cNvCxnSpPr>
              <a:cxnSpLocks/>
            </p:cNvCxnSpPr>
            <p:nvPr/>
          </p:nvCxnSpPr>
          <p:spPr>
            <a:xfrm>
              <a:off x="2803617" y="2505255"/>
              <a:ext cx="0" cy="283046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FBEBC6CA-18C1-2742-23A9-6F36128B2B35}"/>
                </a:ext>
              </a:extLst>
            </p:cNvPr>
            <p:cNvCxnSpPr>
              <a:cxnSpLocks/>
            </p:cNvCxnSpPr>
            <p:nvPr/>
          </p:nvCxnSpPr>
          <p:spPr>
            <a:xfrm>
              <a:off x="5031490" y="2502506"/>
              <a:ext cx="0" cy="283046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id="{6649375D-26C2-93F3-4991-24F853FC620C}"/>
                </a:ext>
              </a:extLst>
            </p:cNvPr>
            <p:cNvCxnSpPr>
              <a:cxnSpLocks/>
            </p:cNvCxnSpPr>
            <p:nvPr/>
          </p:nvCxnSpPr>
          <p:spPr>
            <a:xfrm>
              <a:off x="7310316" y="2509710"/>
              <a:ext cx="0" cy="283046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id="{E3645B59-B1EF-2FC6-0FBA-A0EFED594CF2}"/>
                </a:ext>
              </a:extLst>
            </p:cNvPr>
            <p:cNvCxnSpPr>
              <a:cxnSpLocks/>
            </p:cNvCxnSpPr>
            <p:nvPr/>
          </p:nvCxnSpPr>
          <p:spPr>
            <a:xfrm>
              <a:off x="9861813" y="2507528"/>
              <a:ext cx="0" cy="283046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id="{28D95110-B98E-DBB1-707E-0ACE6F288797}"/>
                </a:ext>
              </a:extLst>
            </p:cNvPr>
            <p:cNvCxnSpPr>
              <a:cxnSpLocks/>
            </p:cNvCxnSpPr>
            <p:nvPr/>
          </p:nvCxnSpPr>
          <p:spPr>
            <a:xfrm>
              <a:off x="3821620" y="3909777"/>
              <a:ext cx="0" cy="140847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id="{2FF7298D-C7CA-4563-61CB-9E109442D775}"/>
                </a:ext>
              </a:extLst>
            </p:cNvPr>
            <p:cNvCxnSpPr>
              <a:cxnSpLocks/>
            </p:cNvCxnSpPr>
            <p:nvPr/>
          </p:nvCxnSpPr>
          <p:spPr>
            <a:xfrm>
              <a:off x="6123675" y="3884032"/>
              <a:ext cx="0" cy="185642"/>
            </a:xfrm>
            <a:prstGeom prst="line">
              <a:avLst/>
            </a:prstGeom>
            <a:noFill/>
            <a:ln w="19050" cap="flat" cmpd="sng" algn="ctr">
              <a:solidFill>
                <a:srgbClr val="70BD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AE4D941F-8241-9618-41D2-57F89D0D5FD9}"/>
              </a:ext>
            </a:extLst>
          </p:cNvPr>
          <p:cNvSpPr txBox="1"/>
          <p:nvPr/>
        </p:nvSpPr>
        <p:spPr>
          <a:xfrm>
            <a:off x="499746" y="5436761"/>
            <a:ext cx="60935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>
                <a:solidFill>
                  <a:schemeClr val="tx2"/>
                </a:solidFill>
              </a:rPr>
              <a:t>Nombre: Nasly Bañol Castaño</a:t>
            </a:r>
          </a:p>
          <a:p>
            <a:pPr marL="12700" marR="5080">
              <a:lnSpc>
                <a:spcPct val="100000"/>
              </a:lnSpc>
            </a:pPr>
            <a:r>
              <a:rPr lang="es-ES" sz="1600">
                <a:solidFill>
                  <a:schemeClr val="tx2"/>
                </a:solidFill>
              </a:rPr>
              <a:t>Cargo: Secretaria Asistente de Presidencia  </a:t>
            </a:r>
          </a:p>
          <a:p>
            <a:pPr marL="12700" marR="5080">
              <a:lnSpc>
                <a:spcPct val="100000"/>
              </a:lnSpc>
            </a:pPr>
            <a:r>
              <a:rPr lang="es-ES" sz="1600">
                <a:solidFill>
                  <a:schemeClr val="tx2"/>
                </a:solidFill>
              </a:rPr>
              <a:t>Correo Electrónico: </a:t>
            </a:r>
            <a:r>
              <a:rPr lang="es-ES" sz="160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presidencia@ccc.org.co </a:t>
            </a:r>
            <a:r>
              <a:rPr lang="es-ES" sz="1600">
                <a:solidFill>
                  <a:schemeClr val="tx2"/>
                </a:solidFill>
              </a:rPr>
              <a:t> </a:t>
            </a:r>
          </a:p>
          <a:p>
            <a:pPr marL="12700" marR="5080">
              <a:lnSpc>
                <a:spcPct val="100000"/>
              </a:lnSpc>
            </a:pPr>
            <a:r>
              <a:rPr lang="es-ES" sz="1600">
                <a:solidFill>
                  <a:schemeClr val="tx2"/>
                </a:solidFill>
              </a:rPr>
              <a:t>Extensión: 323</a:t>
            </a:r>
          </a:p>
        </p:txBody>
      </p:sp>
    </p:spTree>
    <p:extLst>
      <p:ext uri="{BB962C8B-B14F-4D97-AF65-F5344CB8AC3E}">
        <p14:creationId xmlns:p14="http://schemas.microsoft.com/office/powerpoint/2010/main" val="40582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3C9C0-4D1C-AD1D-DA44-1860A78EC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DE72061E-16B3-F428-52A0-C02DB9A706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C6FE44B6-FCB5-920E-41BD-768577D928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D4F4230-EEAF-A044-3085-D5012D825BF1}"/>
              </a:ext>
            </a:extLst>
          </p:cNvPr>
          <p:cNvSpPr txBox="1"/>
          <p:nvPr/>
        </p:nvSpPr>
        <p:spPr>
          <a:xfrm>
            <a:off x="479425" y="4025493"/>
            <a:ext cx="5995516" cy="18158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>
              <a:defRPr sz="2000">
                <a:solidFill>
                  <a:schemeClr val="tx2"/>
                </a:solidFill>
                <a:cs typeface="Libertad Regular" pitchFamily="2" charset="77"/>
              </a:defRPr>
            </a:lvl1pPr>
          </a:lstStyle>
          <a:p>
            <a:pPr algn="just"/>
            <a:r>
              <a:rPr lang="es-MX" sz="1600">
                <a:latin typeface="Libertad" pitchFamily="2" charset="77"/>
                <a:cs typeface="Libertad" pitchFamily="2" charset="77"/>
              </a:rPr>
              <a:t>Liderar y escalar la transformación organizacional mediante tecnologías y el uso estratégico de los activos de información, potenciando la función pública delegada y el portafolio empresarial, y garantizando la confianza, la trazabilidad y la interoperabilidad de la información. Convirtiendo los activos de la Cámara en plataformas digitales, productos y servicios escalables que generen impacto económico, institucional y territorial.</a:t>
            </a:r>
            <a:endParaRPr lang="es-ES" sz="1600"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81F71A-C022-0E51-472A-89CF5687E0B9}"/>
              </a:ext>
            </a:extLst>
          </p:cNvPr>
          <p:cNvSpPr txBox="1"/>
          <p:nvPr/>
        </p:nvSpPr>
        <p:spPr>
          <a:xfrm>
            <a:off x="1200237" y="2171714"/>
            <a:ext cx="5776635" cy="16743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s-ES" sz="5400" b="1">
                <a:latin typeface="Savior Sans Expanded" pitchFamily="2" charset="77"/>
                <a:cs typeface="Libertad Bold" pitchFamily="2" charset="77"/>
              </a:rPr>
              <a:t>Transformación Corporativa</a:t>
            </a:r>
          </a:p>
          <a:p>
            <a:pPr>
              <a:lnSpc>
                <a:spcPct val="80000"/>
              </a:lnSpc>
            </a:pPr>
            <a:endParaRPr lang="es-CO">
              <a:solidFill>
                <a:schemeClr val="tx2"/>
              </a:solidFill>
              <a:cs typeface="Libertad Regular" pitchFamily="2" charset="77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606CB1A-1C7E-FEEB-C055-2BC9932165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3264" y="2650381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94CE6-35F8-409C-22A0-2319D863D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CE1EFC-B544-58BD-DC31-1CE3FD98B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0"/>
            <a:ext cx="3519428" cy="69839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" name="object 10">
            <a:extLst>
              <a:ext uri="{FF2B5EF4-FFF2-40B4-BE49-F238E27FC236}">
                <a16:creationId xmlns:a16="http://schemas.microsoft.com/office/drawing/2014/main" id="{DE05DE99-1E51-28D8-F195-2571528E5678}"/>
              </a:ext>
            </a:extLst>
          </p:cNvPr>
          <p:cNvSpPr/>
          <p:nvPr/>
        </p:nvSpPr>
        <p:spPr>
          <a:xfrm>
            <a:off x="4033691" y="3477835"/>
            <a:ext cx="1915380" cy="924530"/>
          </a:xfrm>
          <a:custGeom>
            <a:avLst/>
            <a:gdLst/>
            <a:ahLst/>
            <a:cxnLst/>
            <a:rect l="l" t="t" r="r" b="b"/>
            <a:pathLst>
              <a:path w="1321435" h="460375">
                <a:moveTo>
                  <a:pt x="1244600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39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7"/>
                </a:lnTo>
                <a:lnTo>
                  <a:pt x="1244600" y="460247"/>
                </a:lnTo>
                <a:lnTo>
                  <a:pt x="1274480" y="454227"/>
                </a:lnTo>
                <a:lnTo>
                  <a:pt x="1298860" y="437800"/>
                </a:lnTo>
                <a:lnTo>
                  <a:pt x="1315287" y="413420"/>
                </a:lnTo>
                <a:lnTo>
                  <a:pt x="1321307" y="383539"/>
                </a:lnTo>
                <a:lnTo>
                  <a:pt x="1321307" y="76707"/>
                </a:lnTo>
                <a:lnTo>
                  <a:pt x="1315287" y="46827"/>
                </a:lnTo>
                <a:lnTo>
                  <a:pt x="1298860" y="22447"/>
                </a:lnTo>
                <a:lnTo>
                  <a:pt x="1274480" y="6020"/>
                </a:lnTo>
                <a:lnTo>
                  <a:pt x="124460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64F6B073-DDBC-7565-EB2A-29DC8FFB1EAA}"/>
              </a:ext>
            </a:extLst>
          </p:cNvPr>
          <p:cNvSpPr txBox="1"/>
          <p:nvPr/>
        </p:nvSpPr>
        <p:spPr>
          <a:xfrm>
            <a:off x="4102916" y="3664896"/>
            <a:ext cx="1771914" cy="534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385"/>
              </a:spcBef>
            </a:pPr>
            <a:r>
              <a:rPr lang="es-MX"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Centro de Conciliación, Arbitraje y Amigable Composición</a:t>
            </a:r>
            <a:endParaRPr sz="1400"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9ED0E880-11DC-6D06-89DC-C4508C4C5FE4}"/>
              </a:ext>
            </a:extLst>
          </p:cNvPr>
          <p:cNvSpPr/>
          <p:nvPr/>
        </p:nvSpPr>
        <p:spPr>
          <a:xfrm>
            <a:off x="3899378" y="1904784"/>
            <a:ext cx="3975791" cy="924530"/>
          </a:xfrm>
          <a:custGeom>
            <a:avLst/>
            <a:gdLst/>
            <a:ahLst/>
            <a:cxnLst/>
            <a:rect l="l" t="t" r="r" b="b"/>
            <a:pathLst>
              <a:path w="2847975" h="514350">
                <a:moveTo>
                  <a:pt x="2761868" y="0"/>
                </a:moveTo>
                <a:lnTo>
                  <a:pt x="85725" y="0"/>
                </a:lnTo>
                <a:lnTo>
                  <a:pt x="52345" y="6732"/>
                </a:lnTo>
                <a:lnTo>
                  <a:pt x="25098" y="25098"/>
                </a:lnTo>
                <a:lnTo>
                  <a:pt x="6732" y="52345"/>
                </a:lnTo>
                <a:lnTo>
                  <a:pt x="0" y="85725"/>
                </a:lnTo>
                <a:lnTo>
                  <a:pt x="0" y="428625"/>
                </a:lnTo>
                <a:lnTo>
                  <a:pt x="6732" y="462004"/>
                </a:lnTo>
                <a:lnTo>
                  <a:pt x="25098" y="489251"/>
                </a:lnTo>
                <a:lnTo>
                  <a:pt x="52345" y="507617"/>
                </a:lnTo>
                <a:lnTo>
                  <a:pt x="85725" y="514349"/>
                </a:lnTo>
                <a:lnTo>
                  <a:pt x="2761868" y="514349"/>
                </a:lnTo>
                <a:lnTo>
                  <a:pt x="2795248" y="507617"/>
                </a:lnTo>
                <a:lnTo>
                  <a:pt x="2822495" y="489251"/>
                </a:lnTo>
                <a:lnTo>
                  <a:pt x="2840861" y="462004"/>
                </a:lnTo>
                <a:lnTo>
                  <a:pt x="2847593" y="428625"/>
                </a:lnTo>
                <a:lnTo>
                  <a:pt x="2847593" y="85725"/>
                </a:lnTo>
                <a:lnTo>
                  <a:pt x="2840861" y="52345"/>
                </a:lnTo>
                <a:lnTo>
                  <a:pt x="2822495" y="25098"/>
                </a:lnTo>
                <a:lnTo>
                  <a:pt x="2795248" y="6732"/>
                </a:lnTo>
                <a:lnTo>
                  <a:pt x="276186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  <a:defRPr/>
            </a:pPr>
            <a:r>
              <a:rPr lang="es-MX" b="1">
                <a:solidFill>
                  <a:schemeClr val="bg1"/>
                </a:solidFill>
                <a:latin typeface="Savior Sans Expanded"/>
              </a:rPr>
              <a:t>VP </a:t>
            </a:r>
            <a:r>
              <a:rPr lang="es-MX" b="1">
                <a:solidFill>
                  <a:schemeClr val="bg1"/>
                </a:solidFill>
                <a:latin typeface="Libertad"/>
              </a:rPr>
              <a:t>Transformación Corporativa</a:t>
            </a:r>
            <a:endParaRPr lang="es-MX" b="1">
              <a:solidFill>
                <a:schemeClr val="bg1"/>
              </a:solidFill>
              <a:latin typeface="Savior Sans Expanded" pitchFamily="2" charset="77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8E853FC1-FD1B-311F-428B-E8D004267307}"/>
              </a:ext>
            </a:extLst>
          </p:cNvPr>
          <p:cNvSpPr/>
          <p:nvPr/>
        </p:nvSpPr>
        <p:spPr>
          <a:xfrm>
            <a:off x="1608508" y="3469599"/>
            <a:ext cx="2117959" cy="909223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A362A872-DC2C-7D9D-D8F9-251302B0288B}"/>
              </a:ext>
            </a:extLst>
          </p:cNvPr>
          <p:cNvSpPr txBox="1"/>
          <p:nvPr/>
        </p:nvSpPr>
        <p:spPr>
          <a:xfrm>
            <a:off x="1606748" y="3810580"/>
            <a:ext cx="2117961" cy="22826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/>
                <a:cs typeface="Libertad" pitchFamily="2" charset="77"/>
                <a:sym typeface="Arial"/>
              </a:rPr>
              <a:t>Registros Públicos </a:t>
            </a:r>
            <a:endParaRPr lang="es-CO" sz="1400" b="0" i="0" u="none" strike="noStrike" kern="1200" cap="none" spc="-5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/>
              <a:cs typeface="Libertad" pitchFamily="2" charset="77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4C604B04-AA81-9462-E40E-E5D59A02A5D4}"/>
              </a:ext>
            </a:extLst>
          </p:cNvPr>
          <p:cNvSpPr/>
          <p:nvPr/>
        </p:nvSpPr>
        <p:spPr>
          <a:xfrm>
            <a:off x="6096000" y="3491002"/>
            <a:ext cx="2066556" cy="898926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118EA3FD-FBA3-518B-B63A-863879E1C97E}"/>
              </a:ext>
            </a:extLst>
          </p:cNvPr>
          <p:cNvSpPr txBox="1"/>
          <p:nvPr/>
        </p:nvSpPr>
        <p:spPr>
          <a:xfrm>
            <a:off x="6104861" y="3709626"/>
            <a:ext cx="2117961" cy="41312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64795" marR="5080" indent="-252730" algn="ctr" defTabSz="914377">
              <a:lnSpc>
                <a:spcPct val="80000"/>
              </a:lnSpc>
              <a:spcBef>
                <a:spcPts val="385"/>
              </a:spcBef>
              <a:defRPr/>
            </a:pPr>
            <a:r>
              <a:rPr lang="es-CO" sz="1400" spc="-5">
                <a:solidFill>
                  <a:schemeClr val="bg1"/>
                </a:solidFill>
                <a:latin typeface="Libertad"/>
                <a:cs typeface="Libertad" pitchFamily="2" charset="77"/>
                <a:sym typeface="Arial"/>
              </a:rPr>
              <a:t>Comercial </a:t>
            </a:r>
            <a:endParaRPr lang="en-US">
              <a:solidFill>
                <a:schemeClr val="bg1"/>
              </a:solidFill>
              <a:latin typeface="Libertad"/>
              <a:cs typeface="Libertad" pitchFamily="2" charset="77"/>
              <a:sym typeface="Arial"/>
            </a:endParaRPr>
          </a:p>
          <a:p>
            <a:pPr marL="264795" marR="5080" indent="-252730" algn="ctr" defTabSz="914377">
              <a:lnSpc>
                <a:spcPct val="80000"/>
              </a:lnSpc>
              <a:spcBef>
                <a:spcPts val="385"/>
              </a:spcBef>
              <a:defRPr/>
            </a:pPr>
            <a:r>
              <a:rPr lang="es-CO" sz="1400" spc="-5">
                <a:solidFill>
                  <a:schemeClr val="bg1"/>
                </a:solidFill>
                <a:latin typeface="Libertad"/>
                <a:cs typeface="Libertad" pitchFamily="2" charset="77"/>
                <a:sym typeface="Arial"/>
              </a:rPr>
              <a:t>Inteligencia de Mercados</a:t>
            </a:r>
            <a:endParaRPr lang="en-US">
              <a:solidFill>
                <a:schemeClr val="bg1"/>
              </a:solidFill>
              <a:latin typeface="Libertad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43C8D57-1E04-7BF6-D813-E21D5487EFB2}"/>
              </a:ext>
            </a:extLst>
          </p:cNvPr>
          <p:cNvCxnSpPr>
            <a:cxnSpLocks/>
          </p:cNvCxnSpPr>
          <p:nvPr/>
        </p:nvCxnSpPr>
        <p:spPr>
          <a:xfrm flipH="1">
            <a:off x="5949071" y="2870515"/>
            <a:ext cx="7822" cy="29949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87C776A-E01B-14FD-2534-5D65775E2A00}"/>
              </a:ext>
            </a:extLst>
          </p:cNvPr>
          <p:cNvCxnSpPr>
            <a:cxnSpLocks/>
          </p:cNvCxnSpPr>
          <p:nvPr/>
        </p:nvCxnSpPr>
        <p:spPr>
          <a:xfrm flipH="1">
            <a:off x="5846247" y="3176602"/>
            <a:ext cx="3431865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BCBED86-3520-938C-FAD1-05FBDE40732E}"/>
              </a:ext>
            </a:extLst>
          </p:cNvPr>
          <p:cNvCxnSpPr>
            <a:cxnSpLocks/>
          </p:cNvCxnSpPr>
          <p:nvPr/>
        </p:nvCxnSpPr>
        <p:spPr>
          <a:xfrm>
            <a:off x="9265920" y="3176602"/>
            <a:ext cx="0" cy="292997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4492225B-332E-48B0-4DB2-09DBADE5E070}"/>
              </a:ext>
            </a:extLst>
          </p:cNvPr>
          <p:cNvCxnSpPr>
            <a:cxnSpLocks/>
          </p:cNvCxnSpPr>
          <p:nvPr/>
        </p:nvCxnSpPr>
        <p:spPr>
          <a:xfrm flipH="1">
            <a:off x="2662628" y="3178242"/>
            <a:ext cx="3151107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4F1B104A-C22F-184C-58DE-98A58C2C0FFD}"/>
              </a:ext>
            </a:extLst>
          </p:cNvPr>
          <p:cNvCxnSpPr>
            <a:cxnSpLocks/>
          </p:cNvCxnSpPr>
          <p:nvPr/>
        </p:nvCxnSpPr>
        <p:spPr>
          <a:xfrm>
            <a:off x="2664070" y="3170005"/>
            <a:ext cx="0" cy="299594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object 3">
            <a:extLst>
              <a:ext uri="{FF2B5EF4-FFF2-40B4-BE49-F238E27FC236}">
                <a16:creationId xmlns:a16="http://schemas.microsoft.com/office/drawing/2014/main" id="{5C9E1C8F-FE07-36AA-247E-6143FD5AC63A}"/>
              </a:ext>
            </a:extLst>
          </p:cNvPr>
          <p:cNvSpPr txBox="1"/>
          <p:nvPr/>
        </p:nvSpPr>
        <p:spPr>
          <a:xfrm>
            <a:off x="617776" y="5104514"/>
            <a:ext cx="3620405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L="12700">
              <a:lnSpc>
                <a:spcPct val="100000"/>
              </a:lnSpc>
              <a:spcBef>
                <a:spcPts val="95"/>
              </a:spcBef>
              <a:defRPr sz="1600">
                <a:solidFill>
                  <a:schemeClr val="tx2"/>
                </a:solidFill>
              </a:defRPr>
            </a:lvl1pPr>
          </a:lstStyle>
          <a:p>
            <a:r>
              <a:t>Nombre: </a:t>
            </a:r>
            <a:r>
              <a:rPr lang="es-CO"/>
              <a:t>Daniela Fernandez Molina</a:t>
            </a:r>
            <a:endParaRPr/>
          </a:p>
          <a:p>
            <a:r>
              <a:t>Cargo: </a:t>
            </a:r>
            <a:r>
              <a:rPr lang="es-CO"/>
              <a:t>Auxiliar </a:t>
            </a:r>
            <a:r>
              <a:rPr lang="es-CO" err="1"/>
              <a:t>Adminsitrativa</a:t>
            </a:r>
            <a:endParaRPr lang="es-CO"/>
          </a:p>
          <a:p>
            <a:r>
              <a:t>Correo </a:t>
            </a:r>
            <a:r>
              <a:rPr err="1"/>
              <a:t>Electrónico</a:t>
            </a:r>
            <a:r>
              <a:t>: </a:t>
            </a:r>
            <a:r>
              <a:rPr lang="es-CO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damolina@ccc.org.co</a:t>
            </a:r>
            <a:endParaRPr lang="es-CO"/>
          </a:p>
          <a:p>
            <a:r>
              <a:rPr err="1"/>
              <a:t>Extensión</a:t>
            </a:r>
            <a:r>
              <a:t>: 338</a:t>
            </a:r>
          </a:p>
        </p:txBody>
      </p:sp>
      <p:sp>
        <p:nvSpPr>
          <p:cNvPr id="23" name="4 CuadroTexto">
            <a:extLst>
              <a:ext uri="{FF2B5EF4-FFF2-40B4-BE49-F238E27FC236}">
                <a16:creationId xmlns:a16="http://schemas.microsoft.com/office/drawing/2014/main" id="{8C45BB30-CB3A-DDAD-604B-DEDC85A5C8C6}"/>
              </a:ext>
            </a:extLst>
          </p:cNvPr>
          <p:cNvSpPr txBox="1"/>
          <p:nvPr/>
        </p:nvSpPr>
        <p:spPr>
          <a:xfrm>
            <a:off x="345007" y="438960"/>
            <a:ext cx="9312343" cy="1314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l"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Transformación Corporativa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460512A7-EAC0-D86D-83B8-EED22C83B193}"/>
              </a:ext>
            </a:extLst>
          </p:cNvPr>
          <p:cNvSpPr/>
          <p:nvPr/>
        </p:nvSpPr>
        <p:spPr>
          <a:xfrm>
            <a:off x="8309485" y="3503439"/>
            <a:ext cx="2066556" cy="898926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023AB28D-C4D9-6A6B-BBEC-E1C1DEF02837}"/>
              </a:ext>
            </a:extLst>
          </p:cNvPr>
          <p:cNvSpPr txBox="1"/>
          <p:nvPr/>
        </p:nvSpPr>
        <p:spPr>
          <a:xfrm>
            <a:off x="8318346" y="3722063"/>
            <a:ext cx="2117961" cy="18832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64795" marR="5080" indent="-252730" algn="ctr" defTabSz="914377">
              <a:lnSpc>
                <a:spcPct val="80000"/>
              </a:lnSpc>
              <a:spcBef>
                <a:spcPts val="385"/>
              </a:spcBef>
              <a:defRPr/>
            </a:pPr>
            <a:r>
              <a:rPr lang="es-CO" sz="1400" spc="-5">
                <a:solidFill>
                  <a:schemeClr val="bg1"/>
                </a:solidFill>
                <a:latin typeface="Libertad"/>
                <a:cs typeface="Libertad" pitchFamily="2" charset="77"/>
                <a:sym typeface="Arial"/>
              </a:rPr>
              <a:t>Servicios Digitales </a:t>
            </a:r>
            <a:endParaRPr lang="en-US">
              <a:solidFill>
                <a:schemeClr val="bg1"/>
              </a:solidFill>
              <a:latin typeface="Libertad"/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8683BB4F-810B-B3E8-DA1F-3322842363A0}"/>
              </a:ext>
            </a:extLst>
          </p:cNvPr>
          <p:cNvCxnSpPr>
            <a:cxnSpLocks/>
          </p:cNvCxnSpPr>
          <p:nvPr/>
        </p:nvCxnSpPr>
        <p:spPr>
          <a:xfrm>
            <a:off x="4965310" y="3203845"/>
            <a:ext cx="0" cy="299594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78A629B7-75B6-42A0-449E-14E7CD22F709}"/>
              </a:ext>
            </a:extLst>
          </p:cNvPr>
          <p:cNvCxnSpPr>
            <a:cxnSpLocks/>
          </p:cNvCxnSpPr>
          <p:nvPr/>
        </p:nvCxnSpPr>
        <p:spPr>
          <a:xfrm>
            <a:off x="7187302" y="3191408"/>
            <a:ext cx="0" cy="299594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42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6DB23-C04D-3B84-39C1-106280D6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F0690818-A49E-F532-D8A8-BB09719FA2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D0AFC309-0B52-AB76-7248-5E89472FA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0B88896-D2D8-DD93-AEEB-178D35924826}"/>
              </a:ext>
            </a:extLst>
          </p:cNvPr>
          <p:cNvSpPr txBox="1"/>
          <p:nvPr/>
        </p:nvSpPr>
        <p:spPr>
          <a:xfrm>
            <a:off x="495901" y="3951352"/>
            <a:ext cx="5995516" cy="2062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>
              <a:defRPr sz="2000">
                <a:solidFill>
                  <a:schemeClr val="tx2"/>
                </a:solidFill>
                <a:cs typeface="Libertad Regular" pitchFamily="2" charset="77"/>
              </a:defRPr>
            </a:lvl1pPr>
          </a:lstStyle>
          <a:p>
            <a:pPr algn="just"/>
            <a:r>
              <a:rPr lang="es-MX" sz="1600">
                <a:latin typeface="Libertad" pitchFamily="2" charset="77"/>
                <a:cs typeface="Libertad" pitchFamily="2" charset="77"/>
              </a:rPr>
              <a:t>Dirigir y gobernar la Transformación Empresarial como un sistema integrado del empresariado, mediante la articulación estratégica de sus direcciones, la priorización basada en evidencia y el uso del Sistema de Inteligencia Empresarial, contribuyendo al crecimiento empresarial, la productividad y la competitividad regional, con base en ética pública, coherencia institucional y vocación de servicio, trabajo colaborativo y comunicación bidireccional, valoración de la diversidad e inclusión, e innovación y mejora continua.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6AA6831-230E-2984-187C-4C6328074899}"/>
              </a:ext>
            </a:extLst>
          </p:cNvPr>
          <p:cNvSpPr txBox="1"/>
          <p:nvPr/>
        </p:nvSpPr>
        <p:spPr>
          <a:xfrm>
            <a:off x="1294972" y="2277047"/>
            <a:ext cx="6731390" cy="16743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s-ES" sz="5400" b="1">
                <a:latin typeface="Savior Sans Expanded" pitchFamily="2" charset="77"/>
                <a:cs typeface="Libertad Bold" pitchFamily="2" charset="77"/>
              </a:rPr>
              <a:t>Transformación Empresarial</a:t>
            </a:r>
          </a:p>
          <a:p>
            <a:pPr>
              <a:lnSpc>
                <a:spcPct val="80000"/>
              </a:lnSpc>
            </a:pPr>
            <a:endParaRPr lang="es-CO">
              <a:solidFill>
                <a:schemeClr val="tx2"/>
              </a:solidFill>
              <a:cs typeface="Libertad Regular" pitchFamily="2" charset="77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B4F3918-1941-0722-267D-73392DB6FB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999" y="2548161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7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65957-BBC6-3C37-C49C-9327FED66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6709EF9-AA73-DD22-202C-1C2FB1453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0"/>
            <a:ext cx="3519428" cy="69839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3" name="4 CuadroTexto">
            <a:extLst>
              <a:ext uri="{FF2B5EF4-FFF2-40B4-BE49-F238E27FC236}">
                <a16:creationId xmlns:a16="http://schemas.microsoft.com/office/drawing/2014/main" id="{9CE273F2-48E8-AAE7-7C37-B8678A189F8F}"/>
              </a:ext>
            </a:extLst>
          </p:cNvPr>
          <p:cNvSpPr txBox="1"/>
          <p:nvPr/>
        </p:nvSpPr>
        <p:spPr>
          <a:xfrm>
            <a:off x="439631" y="376855"/>
            <a:ext cx="9312343" cy="1314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l"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Transformación Empresarial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sp>
        <p:nvSpPr>
          <p:cNvPr id="30" name="Google Shape;342;g348d6e748f3_4_28">
            <a:extLst>
              <a:ext uri="{FF2B5EF4-FFF2-40B4-BE49-F238E27FC236}">
                <a16:creationId xmlns:a16="http://schemas.microsoft.com/office/drawing/2014/main" id="{B066E561-546D-CA36-B821-8FEEFE5A5C5C}"/>
              </a:ext>
            </a:extLst>
          </p:cNvPr>
          <p:cNvSpPr/>
          <p:nvPr/>
        </p:nvSpPr>
        <p:spPr>
          <a:xfrm>
            <a:off x="4816857" y="1944253"/>
            <a:ext cx="3113019" cy="886323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1">
                <a:solidFill>
                  <a:schemeClr val="bg1"/>
                </a:solidFill>
                <a:latin typeface="Savior Sans Expanded" pitchFamily="2" charset="77"/>
                <a:sym typeface="Lato"/>
              </a:rPr>
              <a:t>VP </a:t>
            </a:r>
            <a:r>
              <a:rPr lang="en-US" b="1" err="1">
                <a:solidFill>
                  <a:schemeClr val="bg1"/>
                </a:solidFill>
                <a:latin typeface="Savior Sans Expanded" pitchFamily="2" charset="77"/>
                <a:sym typeface="Lato"/>
              </a:rPr>
              <a:t>Transformación</a:t>
            </a:r>
            <a:r>
              <a:rPr lang="en-US" b="1">
                <a:solidFill>
                  <a:schemeClr val="bg1"/>
                </a:solidFill>
                <a:latin typeface="Savior Sans Expanded" pitchFamily="2" charset="77"/>
                <a:sym typeface="Lato"/>
              </a:rPr>
              <a:t> Empresarial</a:t>
            </a:r>
            <a:endParaRPr b="1">
              <a:solidFill>
                <a:schemeClr val="bg1"/>
              </a:solidFill>
              <a:latin typeface="Savior Sans Expanded" pitchFamily="2" charset="77"/>
              <a:sym typeface="Lato"/>
            </a:endParaRPr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B5735B57-08D4-6AD6-7C99-18C894F4EC43}"/>
              </a:ext>
            </a:extLst>
          </p:cNvPr>
          <p:cNvSpPr/>
          <p:nvPr/>
        </p:nvSpPr>
        <p:spPr>
          <a:xfrm>
            <a:off x="1806092" y="3591996"/>
            <a:ext cx="1684820" cy="620339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33" name="object 9">
            <a:extLst>
              <a:ext uri="{FF2B5EF4-FFF2-40B4-BE49-F238E27FC236}">
                <a16:creationId xmlns:a16="http://schemas.microsoft.com/office/drawing/2014/main" id="{54125AA4-9B80-0CF1-56E9-3E4998C32B0B}"/>
              </a:ext>
            </a:extLst>
          </p:cNvPr>
          <p:cNvSpPr txBox="1"/>
          <p:nvPr/>
        </p:nvSpPr>
        <p:spPr>
          <a:xfrm>
            <a:off x="1747199" y="3661945"/>
            <a:ext cx="1899013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 pitchFamily="2" charset="77"/>
                <a:cs typeface="Libertad" pitchFamily="2" charset="77"/>
                <a:sym typeface="Arial"/>
              </a:rPr>
              <a:t>Habilidades que Transforman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 pitchFamily="2" charset="77"/>
              <a:cs typeface="Libertad" pitchFamily="2" charset="77"/>
              <a:sym typeface="Arial"/>
            </a:endParaRPr>
          </a:p>
        </p:txBody>
      </p:sp>
      <p:sp>
        <p:nvSpPr>
          <p:cNvPr id="35" name="object 8">
            <a:extLst>
              <a:ext uri="{FF2B5EF4-FFF2-40B4-BE49-F238E27FC236}">
                <a16:creationId xmlns:a16="http://schemas.microsoft.com/office/drawing/2014/main" id="{D16F035A-AC05-A07B-0FFE-7B1DA7788AF8}"/>
              </a:ext>
            </a:extLst>
          </p:cNvPr>
          <p:cNvSpPr/>
          <p:nvPr/>
        </p:nvSpPr>
        <p:spPr>
          <a:xfrm>
            <a:off x="3734756" y="3599132"/>
            <a:ext cx="1684820" cy="613203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355BF9DE-5D55-88F1-CF2A-1CDF2EF9006F}"/>
              </a:ext>
            </a:extLst>
          </p:cNvPr>
          <p:cNvSpPr txBox="1"/>
          <p:nvPr/>
        </p:nvSpPr>
        <p:spPr>
          <a:xfrm>
            <a:off x="3784719" y="3661944"/>
            <a:ext cx="163485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 pitchFamily="2" charset="77"/>
                <a:cs typeface="Libertad" pitchFamily="2" charset="77"/>
                <a:sym typeface="Arial"/>
              </a:rPr>
              <a:t>Dinamizadores Regionales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 pitchFamily="2" charset="77"/>
              <a:cs typeface="Libertad" pitchFamily="2" charset="77"/>
              <a:sym typeface="Arial"/>
            </a:endParaRPr>
          </a:p>
        </p:txBody>
      </p:sp>
      <p:sp>
        <p:nvSpPr>
          <p:cNvPr id="37" name="object 8">
            <a:extLst>
              <a:ext uri="{FF2B5EF4-FFF2-40B4-BE49-F238E27FC236}">
                <a16:creationId xmlns:a16="http://schemas.microsoft.com/office/drawing/2014/main" id="{44419676-5633-9A52-0FAA-5BF4B57BE756}"/>
              </a:ext>
            </a:extLst>
          </p:cNvPr>
          <p:cNvSpPr/>
          <p:nvPr/>
        </p:nvSpPr>
        <p:spPr>
          <a:xfrm>
            <a:off x="5603587" y="3591996"/>
            <a:ext cx="1684820" cy="613203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38" name="object 9">
            <a:extLst>
              <a:ext uri="{FF2B5EF4-FFF2-40B4-BE49-F238E27FC236}">
                <a16:creationId xmlns:a16="http://schemas.microsoft.com/office/drawing/2014/main" id="{75AF89D2-D13D-5A7C-6BCF-11A3D82D2B5C}"/>
              </a:ext>
            </a:extLst>
          </p:cNvPr>
          <p:cNvSpPr txBox="1"/>
          <p:nvPr/>
        </p:nvSpPr>
        <p:spPr>
          <a:xfrm>
            <a:off x="5603587" y="3724060"/>
            <a:ext cx="163485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 pitchFamily="2" charset="77"/>
                <a:cs typeface="Libertad" pitchFamily="2" charset="77"/>
                <a:sym typeface="Arial"/>
              </a:rPr>
              <a:t>Pioneros Globales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 pitchFamily="2" charset="77"/>
              <a:cs typeface="Libertad" pitchFamily="2" charset="77"/>
              <a:sym typeface="Arial"/>
            </a:endParaRPr>
          </a:p>
        </p:txBody>
      </p:sp>
      <p:sp>
        <p:nvSpPr>
          <p:cNvPr id="39" name="object 8">
            <a:extLst>
              <a:ext uri="{FF2B5EF4-FFF2-40B4-BE49-F238E27FC236}">
                <a16:creationId xmlns:a16="http://schemas.microsoft.com/office/drawing/2014/main" id="{91DBD38E-72D1-9B7B-ABD9-64582D5C3DAB}"/>
              </a:ext>
            </a:extLst>
          </p:cNvPr>
          <p:cNvSpPr/>
          <p:nvPr/>
        </p:nvSpPr>
        <p:spPr>
          <a:xfrm>
            <a:off x="7453136" y="3601624"/>
            <a:ext cx="1684820" cy="613203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40" name="object 9">
            <a:extLst>
              <a:ext uri="{FF2B5EF4-FFF2-40B4-BE49-F238E27FC236}">
                <a16:creationId xmlns:a16="http://schemas.microsoft.com/office/drawing/2014/main" id="{9EEFA448-C5D4-DB14-3C4A-E83407DB2B13}"/>
              </a:ext>
            </a:extLst>
          </p:cNvPr>
          <p:cNvSpPr txBox="1"/>
          <p:nvPr/>
        </p:nvSpPr>
        <p:spPr>
          <a:xfrm>
            <a:off x="7453136" y="3565451"/>
            <a:ext cx="1634857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 pitchFamily="2" charset="77"/>
                <a:cs typeface="Libertad" pitchFamily="2" charset="77"/>
                <a:sym typeface="Arial"/>
              </a:rPr>
              <a:t>Experiencia y Relacionamiento Empresarial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 pitchFamily="2" charset="77"/>
              <a:cs typeface="Libertad" pitchFamily="2" charset="77"/>
              <a:sym typeface="Arial"/>
            </a:endParaRPr>
          </a:p>
        </p:txBody>
      </p: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043AFF7D-1376-3D7A-955C-2D3DDC6F557C}"/>
              </a:ext>
            </a:extLst>
          </p:cNvPr>
          <p:cNvCxnSpPr>
            <a:cxnSpLocks/>
          </p:cNvCxnSpPr>
          <p:nvPr/>
        </p:nvCxnSpPr>
        <p:spPr>
          <a:xfrm flipH="1">
            <a:off x="2541405" y="3248738"/>
            <a:ext cx="760640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05399035-D102-8750-50F7-366A23F287E1}"/>
              </a:ext>
            </a:extLst>
          </p:cNvPr>
          <p:cNvCxnSpPr>
            <a:cxnSpLocks/>
          </p:cNvCxnSpPr>
          <p:nvPr/>
        </p:nvCxnSpPr>
        <p:spPr>
          <a:xfrm>
            <a:off x="10147808" y="3345257"/>
            <a:ext cx="0" cy="31668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2088AD89-6BDC-E7D8-BF22-5CBC61E01DC7}"/>
              </a:ext>
            </a:extLst>
          </p:cNvPr>
          <p:cNvCxnSpPr>
            <a:cxnSpLocks/>
          </p:cNvCxnSpPr>
          <p:nvPr/>
        </p:nvCxnSpPr>
        <p:spPr>
          <a:xfrm>
            <a:off x="6380590" y="3262601"/>
            <a:ext cx="0" cy="31668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B0E1AEFC-C7B5-EAEC-34B7-D44CC253082D}"/>
              </a:ext>
            </a:extLst>
          </p:cNvPr>
          <p:cNvCxnSpPr>
            <a:cxnSpLocks/>
          </p:cNvCxnSpPr>
          <p:nvPr/>
        </p:nvCxnSpPr>
        <p:spPr>
          <a:xfrm>
            <a:off x="4547163" y="3282446"/>
            <a:ext cx="0" cy="31668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93E62356-3F01-23F1-C85D-C9BCD61B7D36}"/>
              </a:ext>
            </a:extLst>
          </p:cNvPr>
          <p:cNvCxnSpPr>
            <a:cxnSpLocks/>
          </p:cNvCxnSpPr>
          <p:nvPr/>
        </p:nvCxnSpPr>
        <p:spPr>
          <a:xfrm>
            <a:off x="2584251" y="3248765"/>
            <a:ext cx="0" cy="31668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E98B334F-3734-A01B-EB54-CA49A699615D}"/>
              </a:ext>
            </a:extLst>
          </p:cNvPr>
          <p:cNvCxnSpPr>
            <a:cxnSpLocks/>
          </p:cNvCxnSpPr>
          <p:nvPr/>
        </p:nvCxnSpPr>
        <p:spPr>
          <a:xfrm>
            <a:off x="6375963" y="2863088"/>
            <a:ext cx="0" cy="38565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object 3">
            <a:extLst>
              <a:ext uri="{FF2B5EF4-FFF2-40B4-BE49-F238E27FC236}">
                <a16:creationId xmlns:a16="http://schemas.microsoft.com/office/drawing/2014/main" id="{93141734-8F64-9271-4701-A4BCA4E3B7C6}"/>
              </a:ext>
            </a:extLst>
          </p:cNvPr>
          <p:cNvSpPr txBox="1"/>
          <p:nvPr/>
        </p:nvSpPr>
        <p:spPr>
          <a:xfrm>
            <a:off x="675751" y="4908220"/>
            <a:ext cx="3620405" cy="11156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L="12700">
              <a:lnSpc>
                <a:spcPct val="100000"/>
              </a:lnSpc>
              <a:spcBef>
                <a:spcPts val="95"/>
              </a:spcBef>
              <a:defRPr sz="1600">
                <a:solidFill>
                  <a:schemeClr val="tx2"/>
                </a:solidFill>
              </a:defRPr>
            </a:lvl1pPr>
          </a:lstStyle>
          <a:p>
            <a:r>
              <a:t>Nombre: </a:t>
            </a:r>
            <a:r>
              <a:rPr lang="es-CO"/>
              <a:t>Luz </a:t>
            </a:r>
            <a:r>
              <a:rPr lang="es-CO" err="1"/>
              <a:t>Mildeth</a:t>
            </a:r>
            <a:r>
              <a:rPr lang="es-CO"/>
              <a:t> Salcedo Astudillo</a:t>
            </a:r>
            <a:endParaRPr/>
          </a:p>
          <a:p>
            <a:r>
              <a:t>Cargo: </a:t>
            </a:r>
            <a:r>
              <a:rPr lang="es-CO"/>
              <a:t>Asistente Administrativa</a:t>
            </a:r>
          </a:p>
          <a:p>
            <a:r>
              <a:t>Correo </a:t>
            </a:r>
            <a:r>
              <a:rPr err="1"/>
              <a:t>Electrónico</a:t>
            </a:r>
            <a:r>
              <a:t>: </a:t>
            </a:r>
            <a:r>
              <a:rPr lang="es-CO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lsalcedo@ccc.org.co</a:t>
            </a:r>
            <a:endParaRPr lang="es-CO"/>
          </a:p>
          <a:p>
            <a:r>
              <a:rPr lang="es-CO"/>
              <a:t>Extensión: 321</a:t>
            </a: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EF8B6005-F138-02ED-421D-9C5CEB00A3C5}"/>
              </a:ext>
            </a:extLst>
          </p:cNvPr>
          <p:cNvSpPr/>
          <p:nvPr/>
        </p:nvSpPr>
        <p:spPr>
          <a:xfrm>
            <a:off x="9252858" y="3579287"/>
            <a:ext cx="1684820" cy="620339"/>
          </a:xfrm>
          <a:custGeom>
            <a:avLst/>
            <a:gdLst/>
            <a:ahLst/>
            <a:cxnLst/>
            <a:rect l="l" t="t" r="r" b="b"/>
            <a:pathLst>
              <a:path w="1945639" h="461010">
                <a:moveTo>
                  <a:pt x="1868551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868551" y="461010"/>
                </a:lnTo>
                <a:lnTo>
                  <a:pt x="1898451" y="454969"/>
                </a:lnTo>
                <a:lnTo>
                  <a:pt x="1922875" y="438499"/>
                </a:lnTo>
                <a:lnTo>
                  <a:pt x="1939345" y="414075"/>
                </a:lnTo>
                <a:lnTo>
                  <a:pt x="1945385" y="384175"/>
                </a:lnTo>
                <a:lnTo>
                  <a:pt x="1945385" y="76835"/>
                </a:lnTo>
                <a:lnTo>
                  <a:pt x="1939345" y="46934"/>
                </a:lnTo>
                <a:lnTo>
                  <a:pt x="1922875" y="22510"/>
                </a:lnTo>
                <a:lnTo>
                  <a:pt x="1898451" y="6040"/>
                </a:lnTo>
                <a:lnTo>
                  <a:pt x="186855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defTabSz="914377"/>
            <a:endParaRPr sz="1400" kern="0">
              <a:solidFill>
                <a:schemeClr val="tx2"/>
              </a:solidFill>
              <a:cs typeface="Arial"/>
              <a:sym typeface="Arial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4D84CDE0-219F-E371-5FA8-3F1A1FA3D9B2}"/>
              </a:ext>
            </a:extLst>
          </p:cNvPr>
          <p:cNvSpPr txBox="1"/>
          <p:nvPr/>
        </p:nvSpPr>
        <p:spPr>
          <a:xfrm>
            <a:off x="9420673" y="3661943"/>
            <a:ext cx="1464046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400" b="0" i="0" u="none" strike="noStrike" kern="1200" cap="none" spc="-5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bertad" pitchFamily="2" charset="77"/>
                <a:cs typeface="Libertad" pitchFamily="2" charset="77"/>
                <a:sym typeface="Arial"/>
              </a:rPr>
              <a:t>Inteligencia Empresarial</a:t>
            </a:r>
            <a:endParaRPr kumimoji="0" lang="es-CO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ibertad" pitchFamily="2" charset="77"/>
              <a:cs typeface="Libertad" pitchFamily="2" charset="77"/>
              <a:sym typeface="Arial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CC900A7-5813-F35F-9BD7-C86AC3538563}"/>
              </a:ext>
            </a:extLst>
          </p:cNvPr>
          <p:cNvCxnSpPr>
            <a:cxnSpLocks/>
          </p:cNvCxnSpPr>
          <p:nvPr/>
        </p:nvCxnSpPr>
        <p:spPr>
          <a:xfrm>
            <a:off x="8251952" y="3282446"/>
            <a:ext cx="0" cy="316686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182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2F69B-91DF-5A07-29C7-D5C9C2C37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E984D486-20C4-ED4E-5C1E-768A3ABCCF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807A7E1D-8DAD-3622-5757-5EAA9E6C97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58F7B9E-D45B-9502-815D-FD209E89EDAE}"/>
              </a:ext>
            </a:extLst>
          </p:cNvPr>
          <p:cNvSpPr txBox="1"/>
          <p:nvPr/>
        </p:nvSpPr>
        <p:spPr>
          <a:xfrm>
            <a:off x="483317" y="3786987"/>
            <a:ext cx="6831884" cy="2062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 algn="just">
              <a:defRPr sz="1600">
                <a:solidFill>
                  <a:schemeClr val="tx2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lang="es-CO"/>
              <a:t>Liderar la estrategia de incidencia institucional, reputación y relacionamiento de alto nivel de la Cámara de Comercio de Cali, orientando la lectura del entorno, la definición de posiciones y la gestión de riesgos y oportunidades, en el marco del gobierno corporativo. Articular a los grupos de interés y actores públicos, privados y sociales para proteger la confianza, legitimidad e independencia institucional, y contribuir a la competitividad y al desarrollo sostenible del Valle del Cauca.</a:t>
            </a:r>
          </a:p>
          <a:p>
            <a:endParaRPr lang="es-MX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0511C07-AF03-1B8A-E1BB-65BFE409C783}"/>
              </a:ext>
            </a:extLst>
          </p:cNvPr>
          <p:cNvSpPr txBox="1"/>
          <p:nvPr/>
        </p:nvSpPr>
        <p:spPr>
          <a:xfrm>
            <a:off x="1170099" y="2333893"/>
            <a:ext cx="6534004" cy="1458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s-CO"/>
            </a:defPPr>
            <a:lvl1pPr>
              <a:lnSpc>
                <a:spcPct val="80000"/>
              </a:lnSpc>
              <a:defRPr sz="6000" b="1">
                <a:latin typeface="Savior Sans Expanded" pitchFamily="2" charset="77"/>
                <a:cs typeface="Libertad Bold" pitchFamily="2" charset="77"/>
              </a:defRPr>
            </a:lvl1pPr>
          </a:lstStyle>
          <a:p>
            <a:r>
              <a:rPr lang="es-CO" sz="5400"/>
              <a:t>Vicepresidencia Ejecutiva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00E3C1C-2A8E-3E53-8242-110BF115F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3126" y="2635257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1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121A1-66F0-C84A-4931-B0B40ADFE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0B8395D-F63A-6C54-E5B9-FBAB4B8A9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0"/>
            <a:ext cx="3519428" cy="69839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3" name="4 CuadroTexto">
            <a:extLst>
              <a:ext uri="{FF2B5EF4-FFF2-40B4-BE49-F238E27FC236}">
                <a16:creationId xmlns:a16="http://schemas.microsoft.com/office/drawing/2014/main" id="{479E7D68-AF33-C773-7C9E-BD9089A97BE5}"/>
              </a:ext>
            </a:extLst>
          </p:cNvPr>
          <p:cNvSpPr txBox="1"/>
          <p:nvPr/>
        </p:nvSpPr>
        <p:spPr>
          <a:xfrm>
            <a:off x="534493" y="602084"/>
            <a:ext cx="7539022" cy="1314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l"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Vicepresidencia Ejecutiva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7CDCC9B7-9E28-F2A4-33C9-794A4C8DB26E}"/>
              </a:ext>
            </a:extLst>
          </p:cNvPr>
          <p:cNvSpPr/>
          <p:nvPr/>
        </p:nvSpPr>
        <p:spPr>
          <a:xfrm>
            <a:off x="7419848" y="3614829"/>
            <a:ext cx="1965788" cy="695960"/>
          </a:xfrm>
          <a:custGeom>
            <a:avLst/>
            <a:gdLst/>
            <a:ahLst/>
            <a:cxnLst/>
            <a:rect l="l" t="t" r="r" b="b"/>
            <a:pathLst>
              <a:path w="1704339" h="461010">
                <a:moveTo>
                  <a:pt x="1626997" y="0"/>
                </a:moveTo>
                <a:lnTo>
                  <a:pt x="76834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4" y="461010"/>
                </a:lnTo>
                <a:lnTo>
                  <a:pt x="1626997" y="461010"/>
                </a:lnTo>
                <a:lnTo>
                  <a:pt x="1656897" y="454969"/>
                </a:lnTo>
                <a:lnTo>
                  <a:pt x="1681321" y="438499"/>
                </a:lnTo>
                <a:lnTo>
                  <a:pt x="1697791" y="414075"/>
                </a:lnTo>
                <a:lnTo>
                  <a:pt x="1703831" y="384175"/>
                </a:lnTo>
                <a:lnTo>
                  <a:pt x="1703831" y="76835"/>
                </a:lnTo>
                <a:lnTo>
                  <a:pt x="1697791" y="46934"/>
                </a:lnTo>
                <a:lnTo>
                  <a:pt x="1681321" y="22510"/>
                </a:lnTo>
                <a:lnTo>
                  <a:pt x="1656897" y="6040"/>
                </a:lnTo>
                <a:lnTo>
                  <a:pt x="1626997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6311867A-1112-1661-AE1F-247BBB059C0A}"/>
              </a:ext>
            </a:extLst>
          </p:cNvPr>
          <p:cNvSpPr txBox="1"/>
          <p:nvPr/>
        </p:nvSpPr>
        <p:spPr>
          <a:xfrm>
            <a:off x="7501397" y="3793495"/>
            <a:ext cx="1857272" cy="364267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ts val="1150"/>
              </a:lnSpc>
              <a:spcBef>
                <a:spcPts val="380"/>
              </a:spcBef>
            </a:pPr>
            <a:r>
              <a:rPr lang="es-ES"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Relacionamiento Institucional</a:t>
            </a:r>
            <a:endParaRPr sz="1400"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BE466413-B080-7E2A-7BE9-1A5A158BA0CE}"/>
              </a:ext>
            </a:extLst>
          </p:cNvPr>
          <p:cNvSpPr/>
          <p:nvPr/>
        </p:nvSpPr>
        <p:spPr>
          <a:xfrm>
            <a:off x="4802570" y="2261018"/>
            <a:ext cx="3046030" cy="688814"/>
          </a:xfrm>
          <a:custGeom>
            <a:avLst/>
            <a:gdLst/>
            <a:ahLst/>
            <a:cxnLst/>
            <a:rect l="l" t="t" r="r" b="b"/>
            <a:pathLst>
              <a:path w="2847975" h="514350">
                <a:moveTo>
                  <a:pt x="2761868" y="0"/>
                </a:moveTo>
                <a:lnTo>
                  <a:pt x="85725" y="0"/>
                </a:lnTo>
                <a:lnTo>
                  <a:pt x="52345" y="6732"/>
                </a:lnTo>
                <a:lnTo>
                  <a:pt x="25098" y="25098"/>
                </a:lnTo>
                <a:lnTo>
                  <a:pt x="6732" y="52345"/>
                </a:lnTo>
                <a:lnTo>
                  <a:pt x="0" y="85725"/>
                </a:lnTo>
                <a:lnTo>
                  <a:pt x="0" y="428625"/>
                </a:lnTo>
                <a:lnTo>
                  <a:pt x="6732" y="462004"/>
                </a:lnTo>
                <a:lnTo>
                  <a:pt x="25098" y="489251"/>
                </a:lnTo>
                <a:lnTo>
                  <a:pt x="52345" y="507617"/>
                </a:lnTo>
                <a:lnTo>
                  <a:pt x="85725" y="514349"/>
                </a:lnTo>
                <a:lnTo>
                  <a:pt x="2761868" y="514349"/>
                </a:lnTo>
                <a:lnTo>
                  <a:pt x="2795248" y="507617"/>
                </a:lnTo>
                <a:lnTo>
                  <a:pt x="2822495" y="489251"/>
                </a:lnTo>
                <a:lnTo>
                  <a:pt x="2840861" y="462004"/>
                </a:lnTo>
                <a:lnTo>
                  <a:pt x="2847593" y="428625"/>
                </a:lnTo>
                <a:lnTo>
                  <a:pt x="2847593" y="85725"/>
                </a:lnTo>
                <a:lnTo>
                  <a:pt x="2840861" y="52345"/>
                </a:lnTo>
                <a:lnTo>
                  <a:pt x="2822495" y="25098"/>
                </a:lnTo>
                <a:lnTo>
                  <a:pt x="2795248" y="6732"/>
                </a:lnTo>
                <a:lnTo>
                  <a:pt x="276186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  <a:defRPr/>
            </a:pPr>
            <a:endParaRPr lang="es-ES" sz="2000" b="1">
              <a:latin typeface="Savior Sans Expanded" pitchFamily="2" charset="77"/>
            </a:endParaRPr>
          </a:p>
          <a:p>
            <a:pPr algn="ctr">
              <a:lnSpc>
                <a:spcPct val="80000"/>
              </a:lnSpc>
              <a:defRPr/>
            </a:pPr>
            <a:r>
              <a:rPr lang="es-ES" sz="2000" b="1">
                <a:solidFill>
                  <a:schemeClr val="bg1"/>
                </a:solidFill>
                <a:latin typeface="Savior Sans Expanded" pitchFamily="2" charset="77"/>
              </a:rPr>
              <a:t>VP </a:t>
            </a:r>
          </a:p>
          <a:p>
            <a:pPr algn="ctr">
              <a:lnSpc>
                <a:spcPct val="80000"/>
              </a:lnSpc>
              <a:defRPr/>
            </a:pPr>
            <a:r>
              <a:rPr lang="es-ES" sz="2000" b="1">
                <a:solidFill>
                  <a:schemeClr val="bg1"/>
                </a:solidFill>
                <a:latin typeface="Savior Sans Expanded" pitchFamily="2" charset="77"/>
              </a:rPr>
              <a:t>Ejecutiva</a:t>
            </a:r>
          </a:p>
          <a:p>
            <a:pPr marL="12700" marR="5080" algn="ctr">
              <a:lnSpc>
                <a:spcPct val="80000"/>
              </a:lnSpc>
              <a:spcBef>
                <a:spcPts val="385"/>
              </a:spcBef>
            </a:pPr>
            <a:endParaRPr lang="es-ES" sz="200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40D4B7C-6DFB-5687-81F8-DE3560C2350A}"/>
              </a:ext>
            </a:extLst>
          </p:cNvPr>
          <p:cNvCxnSpPr>
            <a:cxnSpLocks/>
          </p:cNvCxnSpPr>
          <p:nvPr/>
        </p:nvCxnSpPr>
        <p:spPr>
          <a:xfrm>
            <a:off x="2249424" y="3340954"/>
            <a:ext cx="8359901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1CFDA6F-7ABC-6413-9144-48AEDE1BE7CB}"/>
              </a:ext>
            </a:extLst>
          </p:cNvPr>
          <p:cNvCxnSpPr>
            <a:cxnSpLocks/>
          </p:cNvCxnSpPr>
          <p:nvPr/>
        </p:nvCxnSpPr>
        <p:spPr>
          <a:xfrm flipH="1">
            <a:off x="6366928" y="2949832"/>
            <a:ext cx="14514" cy="414619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98B12D1-1D50-30E9-5D1E-29EECA1F631C}"/>
              </a:ext>
            </a:extLst>
          </p:cNvPr>
          <p:cNvCxnSpPr>
            <a:cxnSpLocks/>
          </p:cNvCxnSpPr>
          <p:nvPr/>
        </p:nvCxnSpPr>
        <p:spPr>
          <a:xfrm>
            <a:off x="8037230" y="3340954"/>
            <a:ext cx="0" cy="24557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object 14">
            <a:extLst>
              <a:ext uri="{FF2B5EF4-FFF2-40B4-BE49-F238E27FC236}">
                <a16:creationId xmlns:a16="http://schemas.microsoft.com/office/drawing/2014/main" id="{1906C847-BA2D-C703-1B36-2E2A834A4338}"/>
              </a:ext>
            </a:extLst>
          </p:cNvPr>
          <p:cNvSpPr/>
          <p:nvPr/>
        </p:nvSpPr>
        <p:spPr>
          <a:xfrm>
            <a:off x="3221513" y="3594406"/>
            <a:ext cx="2014823" cy="695960"/>
          </a:xfrm>
          <a:custGeom>
            <a:avLst/>
            <a:gdLst/>
            <a:ahLst/>
            <a:cxnLst/>
            <a:rect l="l" t="t" r="r" b="b"/>
            <a:pathLst>
              <a:path w="1495425" h="460375">
                <a:moveTo>
                  <a:pt x="1418336" y="0"/>
                </a:moveTo>
                <a:lnTo>
                  <a:pt x="76707" y="0"/>
                </a:lnTo>
                <a:lnTo>
                  <a:pt x="46848" y="6020"/>
                </a:lnTo>
                <a:lnTo>
                  <a:pt x="22466" y="22447"/>
                </a:lnTo>
                <a:lnTo>
                  <a:pt x="6027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7" y="413420"/>
                </a:lnTo>
                <a:lnTo>
                  <a:pt x="22466" y="437800"/>
                </a:lnTo>
                <a:lnTo>
                  <a:pt x="46848" y="454227"/>
                </a:lnTo>
                <a:lnTo>
                  <a:pt x="76707" y="460248"/>
                </a:lnTo>
                <a:lnTo>
                  <a:pt x="1418336" y="460248"/>
                </a:lnTo>
                <a:lnTo>
                  <a:pt x="1448216" y="454227"/>
                </a:lnTo>
                <a:lnTo>
                  <a:pt x="1472596" y="437800"/>
                </a:lnTo>
                <a:lnTo>
                  <a:pt x="1489023" y="413420"/>
                </a:lnTo>
                <a:lnTo>
                  <a:pt x="1495044" y="383540"/>
                </a:lnTo>
                <a:lnTo>
                  <a:pt x="1495044" y="76707"/>
                </a:lnTo>
                <a:lnTo>
                  <a:pt x="1489023" y="46827"/>
                </a:lnTo>
                <a:lnTo>
                  <a:pt x="1472596" y="22447"/>
                </a:lnTo>
                <a:lnTo>
                  <a:pt x="1448216" y="6020"/>
                </a:lnTo>
                <a:lnTo>
                  <a:pt x="141833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263C955-13A7-5FCD-859A-97A12EEA3050}"/>
              </a:ext>
            </a:extLst>
          </p:cNvPr>
          <p:cNvSpPr txBox="1"/>
          <p:nvPr/>
        </p:nvSpPr>
        <p:spPr>
          <a:xfrm>
            <a:off x="3240780" y="3790939"/>
            <a:ext cx="1875305" cy="396583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/>
          <a:p>
            <a:pPr marL="12700" marR="5080" indent="-8890" algn="ctr">
              <a:lnSpc>
                <a:spcPct val="80000"/>
              </a:lnSpc>
              <a:spcBef>
                <a:spcPts val="385"/>
              </a:spcBef>
            </a:pPr>
            <a:r>
              <a:rPr lang="es-CO"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Mentalidad y Reputación</a:t>
            </a:r>
            <a:endParaRPr sz="1400"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4B9D1DC7-B8FF-D34E-0EAD-63572365E89A}"/>
              </a:ext>
            </a:extLst>
          </p:cNvPr>
          <p:cNvSpPr/>
          <p:nvPr/>
        </p:nvSpPr>
        <p:spPr>
          <a:xfrm>
            <a:off x="5382940" y="3584671"/>
            <a:ext cx="1965788" cy="695960"/>
          </a:xfrm>
          <a:custGeom>
            <a:avLst/>
            <a:gdLst/>
            <a:ahLst/>
            <a:cxnLst/>
            <a:rect l="l" t="t" r="r" b="b"/>
            <a:pathLst>
              <a:path w="1704339" h="461010">
                <a:moveTo>
                  <a:pt x="1626997" y="0"/>
                </a:moveTo>
                <a:lnTo>
                  <a:pt x="76834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4" y="461010"/>
                </a:lnTo>
                <a:lnTo>
                  <a:pt x="1626997" y="461010"/>
                </a:lnTo>
                <a:lnTo>
                  <a:pt x="1656897" y="454969"/>
                </a:lnTo>
                <a:lnTo>
                  <a:pt x="1681321" y="438499"/>
                </a:lnTo>
                <a:lnTo>
                  <a:pt x="1697791" y="414075"/>
                </a:lnTo>
                <a:lnTo>
                  <a:pt x="1703831" y="384175"/>
                </a:lnTo>
                <a:lnTo>
                  <a:pt x="1703831" y="76835"/>
                </a:lnTo>
                <a:lnTo>
                  <a:pt x="1697791" y="46934"/>
                </a:lnTo>
                <a:lnTo>
                  <a:pt x="1681321" y="22510"/>
                </a:lnTo>
                <a:lnTo>
                  <a:pt x="1656897" y="6040"/>
                </a:lnTo>
                <a:lnTo>
                  <a:pt x="1626997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786F7EA2-05BC-32FA-21E0-43D1031CACFD}"/>
              </a:ext>
            </a:extLst>
          </p:cNvPr>
          <p:cNvSpPr txBox="1"/>
          <p:nvPr/>
        </p:nvSpPr>
        <p:spPr>
          <a:xfrm>
            <a:off x="5464489" y="3763337"/>
            <a:ext cx="1857272" cy="210379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ts val="1150"/>
              </a:lnSpc>
              <a:spcBef>
                <a:spcPts val="380"/>
              </a:spcBef>
            </a:pPr>
            <a:r>
              <a:rPr lang="es-ES"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Fidelización</a:t>
            </a:r>
            <a:endParaRPr sz="1400"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A350A3DD-A4D7-0DB9-F363-423588F13C69}"/>
              </a:ext>
            </a:extLst>
          </p:cNvPr>
          <p:cNvSpPr/>
          <p:nvPr/>
        </p:nvSpPr>
        <p:spPr>
          <a:xfrm>
            <a:off x="1396832" y="3614829"/>
            <a:ext cx="1704339" cy="695960"/>
          </a:xfrm>
          <a:custGeom>
            <a:avLst/>
            <a:gdLst/>
            <a:ahLst/>
            <a:cxnLst/>
            <a:rect l="l" t="t" r="r" b="b"/>
            <a:pathLst>
              <a:path w="1704339" h="461010">
                <a:moveTo>
                  <a:pt x="1626997" y="0"/>
                </a:moveTo>
                <a:lnTo>
                  <a:pt x="76835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5" y="461010"/>
                </a:lnTo>
                <a:lnTo>
                  <a:pt x="1626997" y="461010"/>
                </a:lnTo>
                <a:lnTo>
                  <a:pt x="1656897" y="454969"/>
                </a:lnTo>
                <a:lnTo>
                  <a:pt x="1681321" y="438499"/>
                </a:lnTo>
                <a:lnTo>
                  <a:pt x="1697791" y="414075"/>
                </a:lnTo>
                <a:lnTo>
                  <a:pt x="1703832" y="384175"/>
                </a:lnTo>
                <a:lnTo>
                  <a:pt x="1703832" y="76835"/>
                </a:lnTo>
                <a:lnTo>
                  <a:pt x="1697791" y="46934"/>
                </a:lnTo>
                <a:lnTo>
                  <a:pt x="1681321" y="22510"/>
                </a:lnTo>
                <a:lnTo>
                  <a:pt x="1656897" y="6040"/>
                </a:lnTo>
                <a:lnTo>
                  <a:pt x="1626997" y="0"/>
                </a:lnTo>
                <a:close/>
              </a:path>
            </a:pathLst>
          </a:custGeom>
          <a:solidFill>
            <a:srgbClr val="243C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EF5D056D-28B1-EB78-DCB1-E6746AA2D768}"/>
              </a:ext>
            </a:extLst>
          </p:cNvPr>
          <p:cNvSpPr txBox="1"/>
          <p:nvPr/>
        </p:nvSpPr>
        <p:spPr>
          <a:xfrm>
            <a:off x="1706393" y="3670125"/>
            <a:ext cx="1085215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S" sz="1200" spc="-5">
                <a:solidFill>
                  <a:srgbClr val="FFFFFF"/>
                </a:solidFill>
                <a:latin typeface="Libertad"/>
                <a:cs typeface="Calibri"/>
              </a:rPr>
              <a:t>Gobierno Corporativo y Asuntos Legales</a:t>
            </a:r>
            <a:endParaRPr lang="es-ES" sz="1200">
              <a:latin typeface="Libertad"/>
              <a:cs typeface="Calibri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DE8736E0-3602-6DA2-8549-04AD097DF61C}"/>
              </a:ext>
            </a:extLst>
          </p:cNvPr>
          <p:cNvCxnSpPr>
            <a:cxnSpLocks/>
          </p:cNvCxnSpPr>
          <p:nvPr/>
        </p:nvCxnSpPr>
        <p:spPr>
          <a:xfrm>
            <a:off x="2249424" y="3369256"/>
            <a:ext cx="0" cy="24557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587BAD26-099E-88F6-A6DF-47D2A0E98DE4}"/>
              </a:ext>
            </a:extLst>
          </p:cNvPr>
          <p:cNvCxnSpPr>
            <a:cxnSpLocks/>
          </p:cNvCxnSpPr>
          <p:nvPr/>
        </p:nvCxnSpPr>
        <p:spPr>
          <a:xfrm>
            <a:off x="4217259" y="3364451"/>
            <a:ext cx="0" cy="24557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7EF1AADA-88A9-9679-E396-78FCBDD6978F}"/>
              </a:ext>
            </a:extLst>
          </p:cNvPr>
          <p:cNvCxnSpPr>
            <a:cxnSpLocks/>
          </p:cNvCxnSpPr>
          <p:nvPr/>
        </p:nvCxnSpPr>
        <p:spPr>
          <a:xfrm>
            <a:off x="10609325" y="3424552"/>
            <a:ext cx="0" cy="24557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object 7">
            <a:extLst>
              <a:ext uri="{FF2B5EF4-FFF2-40B4-BE49-F238E27FC236}">
                <a16:creationId xmlns:a16="http://schemas.microsoft.com/office/drawing/2014/main" id="{E680F259-116F-9680-FEAA-0D207C6B05D6}"/>
              </a:ext>
            </a:extLst>
          </p:cNvPr>
          <p:cNvSpPr txBox="1"/>
          <p:nvPr/>
        </p:nvSpPr>
        <p:spPr>
          <a:xfrm>
            <a:off x="724129" y="5011939"/>
            <a:ext cx="3481701" cy="997068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schemeClr val="tx2"/>
                </a:solidFill>
              </a:rPr>
              <a:t>Nombre: </a:t>
            </a:r>
            <a:r>
              <a:rPr lang="es-CO" sz="1600" dirty="0">
                <a:solidFill>
                  <a:schemeClr val="tx2"/>
                </a:solidFill>
              </a:rPr>
              <a:t>Marisol Tamayo Orozco</a:t>
            </a:r>
            <a:endParaRPr sz="1600" dirty="0">
              <a:solidFill>
                <a:schemeClr val="tx2"/>
              </a:solidFill>
            </a:endParaRPr>
          </a:p>
          <a:p>
            <a:pPr marL="12700" marR="5080"/>
            <a:r>
              <a:rPr sz="1600" dirty="0">
                <a:solidFill>
                  <a:schemeClr val="tx2"/>
                </a:solidFill>
              </a:rPr>
              <a:t>Cargo: </a:t>
            </a:r>
            <a:r>
              <a:rPr lang="es-CO" sz="1600" dirty="0">
                <a:solidFill>
                  <a:schemeClr val="tx2"/>
                </a:solidFill>
              </a:rPr>
              <a:t>Auxiliar Administrativa</a:t>
            </a:r>
          </a:p>
          <a:p>
            <a:pPr marL="12700" marR="5080"/>
            <a:r>
              <a:rPr sz="1600" dirty="0">
                <a:solidFill>
                  <a:schemeClr val="tx2"/>
                </a:solidFill>
              </a:rPr>
              <a:t>Correo </a:t>
            </a:r>
            <a:r>
              <a:rPr sz="1600" dirty="0" err="1">
                <a:solidFill>
                  <a:schemeClr val="tx2"/>
                </a:solidFill>
              </a:rPr>
              <a:t>Electrónico</a:t>
            </a:r>
            <a:r>
              <a:rPr sz="1600" dirty="0">
                <a:solidFill>
                  <a:schemeClr val="tx2"/>
                </a:solidFill>
              </a:rPr>
              <a:t>:</a:t>
            </a:r>
            <a:r>
              <a:rPr lang="es-CO" sz="1600" dirty="0">
                <a:solidFill>
                  <a:schemeClr val="tx2"/>
                </a:solidFill>
              </a:rPr>
              <a:t> </a:t>
            </a:r>
            <a:r>
              <a:rPr lang="es-CO" sz="16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mtamayo@ccc.org.co</a:t>
            </a:r>
            <a:endParaRPr lang="es-CO" sz="1600" dirty="0">
              <a:solidFill>
                <a:schemeClr val="tx2"/>
              </a:solidFill>
            </a:endParaRPr>
          </a:p>
          <a:p>
            <a:pPr marL="12700" marR="5080"/>
            <a:r>
              <a:rPr lang="es-CO" sz="1600" dirty="0">
                <a:solidFill>
                  <a:schemeClr val="tx2"/>
                </a:solidFill>
              </a:rPr>
              <a:t>Extensión: 417</a:t>
            </a:r>
            <a:endParaRPr lang="es-CO" sz="1600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732F95DA-3AE3-C8ED-B30A-CDCBF43D5C1F}"/>
              </a:ext>
            </a:extLst>
          </p:cNvPr>
          <p:cNvSpPr/>
          <p:nvPr/>
        </p:nvSpPr>
        <p:spPr>
          <a:xfrm>
            <a:off x="9603360" y="3611008"/>
            <a:ext cx="1965788" cy="695960"/>
          </a:xfrm>
          <a:custGeom>
            <a:avLst/>
            <a:gdLst/>
            <a:ahLst/>
            <a:cxnLst/>
            <a:rect l="l" t="t" r="r" b="b"/>
            <a:pathLst>
              <a:path w="1704339" h="461010">
                <a:moveTo>
                  <a:pt x="1626997" y="0"/>
                </a:moveTo>
                <a:lnTo>
                  <a:pt x="76834" y="0"/>
                </a:lnTo>
                <a:lnTo>
                  <a:pt x="46934" y="6040"/>
                </a:lnTo>
                <a:lnTo>
                  <a:pt x="22510" y="22510"/>
                </a:lnTo>
                <a:lnTo>
                  <a:pt x="6040" y="46934"/>
                </a:lnTo>
                <a:lnTo>
                  <a:pt x="0" y="76835"/>
                </a:lnTo>
                <a:lnTo>
                  <a:pt x="0" y="384175"/>
                </a:lnTo>
                <a:lnTo>
                  <a:pt x="6040" y="414075"/>
                </a:lnTo>
                <a:lnTo>
                  <a:pt x="22510" y="438499"/>
                </a:lnTo>
                <a:lnTo>
                  <a:pt x="46934" y="454969"/>
                </a:lnTo>
                <a:lnTo>
                  <a:pt x="76834" y="461010"/>
                </a:lnTo>
                <a:lnTo>
                  <a:pt x="1626997" y="461010"/>
                </a:lnTo>
                <a:lnTo>
                  <a:pt x="1656897" y="454969"/>
                </a:lnTo>
                <a:lnTo>
                  <a:pt x="1681321" y="438499"/>
                </a:lnTo>
                <a:lnTo>
                  <a:pt x="1697791" y="414075"/>
                </a:lnTo>
                <a:lnTo>
                  <a:pt x="1703831" y="384175"/>
                </a:lnTo>
                <a:lnTo>
                  <a:pt x="1703831" y="76835"/>
                </a:lnTo>
                <a:lnTo>
                  <a:pt x="1697791" y="46934"/>
                </a:lnTo>
                <a:lnTo>
                  <a:pt x="1681321" y="22510"/>
                </a:lnTo>
                <a:lnTo>
                  <a:pt x="1656897" y="6040"/>
                </a:lnTo>
                <a:lnTo>
                  <a:pt x="1626997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21" name="object 9">
            <a:extLst>
              <a:ext uri="{FF2B5EF4-FFF2-40B4-BE49-F238E27FC236}">
                <a16:creationId xmlns:a16="http://schemas.microsoft.com/office/drawing/2014/main" id="{D748F634-4DF7-B699-2DB6-7ECD8FAA06D3}"/>
              </a:ext>
            </a:extLst>
          </p:cNvPr>
          <p:cNvSpPr txBox="1"/>
          <p:nvPr/>
        </p:nvSpPr>
        <p:spPr>
          <a:xfrm>
            <a:off x="9684909" y="3789674"/>
            <a:ext cx="1857272" cy="364267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ts val="1150"/>
              </a:lnSpc>
              <a:spcBef>
                <a:spcPts val="380"/>
              </a:spcBef>
            </a:pPr>
            <a:r>
              <a:rPr lang="es-ES"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rPr>
              <a:t>Comisión Regional Competitividad</a:t>
            </a:r>
            <a:endParaRPr sz="1400"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73C4EDE-F84C-BD94-94C1-66880226FE35}"/>
              </a:ext>
            </a:extLst>
          </p:cNvPr>
          <p:cNvCxnSpPr>
            <a:cxnSpLocks/>
          </p:cNvCxnSpPr>
          <p:nvPr/>
        </p:nvCxnSpPr>
        <p:spPr>
          <a:xfrm>
            <a:off x="6366928" y="3364451"/>
            <a:ext cx="0" cy="24557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910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A0FF2-6B79-1138-9BCA-227B14AF2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BC0569D1-8B85-27A5-BB28-4A8384D8C1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DDFE83EB-E83D-84F2-4733-D2A502B3CD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C9C1E1B-2E4E-DFF1-F680-B7330F80AC69}"/>
              </a:ext>
            </a:extLst>
          </p:cNvPr>
          <p:cNvSpPr txBox="1"/>
          <p:nvPr/>
        </p:nvSpPr>
        <p:spPr>
          <a:xfrm>
            <a:off x="1265682" y="2635257"/>
            <a:ext cx="7126855" cy="79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es-CO" sz="5400" b="1">
                <a:latin typeface="Savior Sans Expanded" pitchFamily="2" charset="77"/>
                <a:cs typeface="Libertad Bold" pitchFamily="2" charset="77"/>
              </a:rPr>
              <a:t>Gestión Integral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60690D-224F-A781-253F-896E930849A5}"/>
              </a:ext>
            </a:extLst>
          </p:cNvPr>
          <p:cNvSpPr txBox="1"/>
          <p:nvPr/>
        </p:nvSpPr>
        <p:spPr>
          <a:xfrm>
            <a:off x="548709" y="3704409"/>
            <a:ext cx="5547291" cy="206210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>
              <a:defRPr sz="1600">
                <a:solidFill>
                  <a:schemeClr val="tx2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pPr algn="just"/>
            <a:r>
              <a:rPr lang="es-MX"/>
              <a:t>Dirigir la gestión integral de la organización mediante la articulación estratégica de procesos, capacidades y servicios internos, garantizando la coherencia entre la planeación, la ejecución y el logro de los objetivos corporativos. Consolidar modelos operativos eficientes, gestionando riesgos, habilitando soluciones tecnológicas y movilizando equipos multidisciplinarios para asegurar estándares de calidad, escalabilidad y sostenibilidad en el crecimiento institucional. </a:t>
            </a:r>
            <a:endParaRPr lang="es-ES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B821A85-C233-AE6A-0C14-5F23BFC845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709" y="2635257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25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5D12C-C1B6-A3F7-6B99-A56DC5F3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D6242E-6E32-C197-5011-A6FCEAAB7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0"/>
            <a:ext cx="3519428" cy="69839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3" name="4 CuadroTexto">
            <a:extLst>
              <a:ext uri="{FF2B5EF4-FFF2-40B4-BE49-F238E27FC236}">
                <a16:creationId xmlns:a16="http://schemas.microsoft.com/office/drawing/2014/main" id="{16FD4C51-1874-D131-A8FC-30D386106CE9}"/>
              </a:ext>
            </a:extLst>
          </p:cNvPr>
          <p:cNvSpPr txBox="1"/>
          <p:nvPr/>
        </p:nvSpPr>
        <p:spPr>
          <a:xfrm>
            <a:off x="-532817" y="561308"/>
            <a:ext cx="9312343" cy="696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Gestión Integral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E70D05EE-EB72-7D86-E87B-E0AA8257266D}"/>
              </a:ext>
            </a:extLst>
          </p:cNvPr>
          <p:cNvSpPr/>
          <p:nvPr/>
        </p:nvSpPr>
        <p:spPr>
          <a:xfrm>
            <a:off x="2637149" y="3328143"/>
            <a:ext cx="1469390" cy="695960"/>
          </a:xfrm>
          <a:custGeom>
            <a:avLst/>
            <a:gdLst/>
            <a:ahLst/>
            <a:cxnLst/>
            <a:rect l="l" t="t" r="r" b="b"/>
            <a:pathLst>
              <a:path w="1469389" h="460375">
                <a:moveTo>
                  <a:pt x="1392427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392427" y="460248"/>
                </a:lnTo>
                <a:lnTo>
                  <a:pt x="1422308" y="454227"/>
                </a:lnTo>
                <a:lnTo>
                  <a:pt x="1446688" y="437800"/>
                </a:lnTo>
                <a:lnTo>
                  <a:pt x="1463115" y="413420"/>
                </a:lnTo>
                <a:lnTo>
                  <a:pt x="1469136" y="383540"/>
                </a:lnTo>
                <a:lnTo>
                  <a:pt x="1469136" y="76707"/>
                </a:lnTo>
                <a:lnTo>
                  <a:pt x="1463115" y="46827"/>
                </a:lnTo>
                <a:lnTo>
                  <a:pt x="1446688" y="22447"/>
                </a:lnTo>
                <a:lnTo>
                  <a:pt x="1422308" y="6020"/>
                </a:lnTo>
                <a:lnTo>
                  <a:pt x="1392427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D4BDD93E-E68D-292A-D375-32E6A1A7C2F3}"/>
              </a:ext>
            </a:extLst>
          </p:cNvPr>
          <p:cNvSpPr txBox="1"/>
          <p:nvPr/>
        </p:nvSpPr>
        <p:spPr>
          <a:xfrm>
            <a:off x="2665798" y="3526604"/>
            <a:ext cx="1301751" cy="228268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lang="es-ES"/>
              <a:t> Financiero</a:t>
            </a:r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3D6AF5A8-B3B6-1E6D-3E8B-36A28E1D5028}"/>
              </a:ext>
            </a:extLst>
          </p:cNvPr>
          <p:cNvSpPr/>
          <p:nvPr/>
        </p:nvSpPr>
        <p:spPr>
          <a:xfrm>
            <a:off x="6183227" y="3306051"/>
            <a:ext cx="1567815" cy="695960"/>
          </a:xfrm>
          <a:custGeom>
            <a:avLst/>
            <a:gdLst/>
            <a:ahLst/>
            <a:cxnLst/>
            <a:rect l="l" t="t" r="r" b="b"/>
            <a:pathLst>
              <a:path w="1567814" h="460375">
                <a:moveTo>
                  <a:pt x="1490726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490726" y="460248"/>
                </a:lnTo>
                <a:lnTo>
                  <a:pt x="1520606" y="454227"/>
                </a:lnTo>
                <a:lnTo>
                  <a:pt x="1544986" y="437800"/>
                </a:lnTo>
                <a:lnTo>
                  <a:pt x="1561413" y="413420"/>
                </a:lnTo>
                <a:lnTo>
                  <a:pt x="1567434" y="383540"/>
                </a:lnTo>
                <a:lnTo>
                  <a:pt x="1567434" y="76707"/>
                </a:lnTo>
                <a:lnTo>
                  <a:pt x="1561413" y="46827"/>
                </a:lnTo>
                <a:lnTo>
                  <a:pt x="1544986" y="22447"/>
                </a:lnTo>
                <a:lnTo>
                  <a:pt x="1520606" y="6020"/>
                </a:lnTo>
                <a:lnTo>
                  <a:pt x="149072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7E4BE53-B973-62D5-68F9-6781645C7D26}"/>
              </a:ext>
            </a:extLst>
          </p:cNvPr>
          <p:cNvSpPr txBox="1"/>
          <p:nvPr/>
        </p:nvSpPr>
        <p:spPr>
          <a:xfrm>
            <a:off x="6390936" y="3530232"/>
            <a:ext cx="1152396" cy="228268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lang="es-ES"/>
              <a:t>Tesorería</a:t>
            </a:r>
            <a:endParaRPr/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4CC84DDD-0677-EBAD-F11B-8C5B69120F9A}"/>
              </a:ext>
            </a:extLst>
          </p:cNvPr>
          <p:cNvSpPr/>
          <p:nvPr/>
        </p:nvSpPr>
        <p:spPr>
          <a:xfrm>
            <a:off x="696183" y="3318407"/>
            <a:ext cx="1684744" cy="695960"/>
          </a:xfrm>
          <a:custGeom>
            <a:avLst/>
            <a:gdLst/>
            <a:ahLst/>
            <a:cxnLst/>
            <a:rect l="l" t="t" r="r" b="b"/>
            <a:pathLst>
              <a:path w="1567814" h="460375">
                <a:moveTo>
                  <a:pt x="1490726" y="0"/>
                </a:moveTo>
                <a:lnTo>
                  <a:pt x="76707" y="0"/>
                </a:lnTo>
                <a:lnTo>
                  <a:pt x="46848" y="6020"/>
                </a:lnTo>
                <a:lnTo>
                  <a:pt x="22466" y="22447"/>
                </a:lnTo>
                <a:lnTo>
                  <a:pt x="6027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7" y="413420"/>
                </a:lnTo>
                <a:lnTo>
                  <a:pt x="22466" y="437800"/>
                </a:lnTo>
                <a:lnTo>
                  <a:pt x="46848" y="454227"/>
                </a:lnTo>
                <a:lnTo>
                  <a:pt x="76707" y="460248"/>
                </a:lnTo>
                <a:lnTo>
                  <a:pt x="1490726" y="460248"/>
                </a:lnTo>
                <a:lnTo>
                  <a:pt x="1520606" y="454227"/>
                </a:lnTo>
                <a:lnTo>
                  <a:pt x="1544986" y="437800"/>
                </a:lnTo>
                <a:lnTo>
                  <a:pt x="1561413" y="413420"/>
                </a:lnTo>
                <a:lnTo>
                  <a:pt x="1567434" y="383540"/>
                </a:lnTo>
                <a:lnTo>
                  <a:pt x="1567434" y="76707"/>
                </a:lnTo>
                <a:lnTo>
                  <a:pt x="1561413" y="46827"/>
                </a:lnTo>
                <a:lnTo>
                  <a:pt x="1544986" y="22447"/>
                </a:lnTo>
                <a:lnTo>
                  <a:pt x="1520606" y="6020"/>
                </a:lnTo>
                <a:lnTo>
                  <a:pt x="149072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C34B07E6-EE51-8AC8-200E-4DE0FC35035D}"/>
              </a:ext>
            </a:extLst>
          </p:cNvPr>
          <p:cNvSpPr txBox="1"/>
          <p:nvPr/>
        </p:nvSpPr>
        <p:spPr>
          <a:xfrm>
            <a:off x="728535" y="3528623"/>
            <a:ext cx="1469389" cy="224229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err="1"/>
              <a:t>Tecnología</a:t>
            </a:r>
            <a:endParaRPr/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C0A02BC9-3A70-0761-FABD-964F72C62C26}"/>
              </a:ext>
            </a:extLst>
          </p:cNvPr>
          <p:cNvSpPr/>
          <p:nvPr/>
        </p:nvSpPr>
        <p:spPr>
          <a:xfrm>
            <a:off x="7976976" y="3313670"/>
            <a:ext cx="1502410" cy="688341"/>
          </a:xfrm>
          <a:custGeom>
            <a:avLst/>
            <a:gdLst/>
            <a:ahLst/>
            <a:cxnLst/>
            <a:rect l="l" t="t" r="r" b="b"/>
            <a:pathLst>
              <a:path w="1502409" h="460375">
                <a:moveTo>
                  <a:pt x="1425194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8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425194" y="460248"/>
                </a:lnTo>
                <a:lnTo>
                  <a:pt x="1455074" y="454227"/>
                </a:lnTo>
                <a:lnTo>
                  <a:pt x="1479454" y="437800"/>
                </a:lnTo>
                <a:lnTo>
                  <a:pt x="1495881" y="413420"/>
                </a:lnTo>
                <a:lnTo>
                  <a:pt x="1501902" y="383540"/>
                </a:lnTo>
                <a:lnTo>
                  <a:pt x="1501902" y="76708"/>
                </a:lnTo>
                <a:lnTo>
                  <a:pt x="1495881" y="46827"/>
                </a:lnTo>
                <a:lnTo>
                  <a:pt x="1479454" y="22447"/>
                </a:lnTo>
                <a:lnTo>
                  <a:pt x="1455074" y="6020"/>
                </a:lnTo>
                <a:lnTo>
                  <a:pt x="142519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337F4436-5870-A477-8422-514E165D82B9}"/>
              </a:ext>
            </a:extLst>
          </p:cNvPr>
          <p:cNvSpPr txBox="1"/>
          <p:nvPr/>
        </p:nvSpPr>
        <p:spPr>
          <a:xfrm>
            <a:off x="7936479" y="3467196"/>
            <a:ext cx="1496107" cy="398379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t>Servicios  </a:t>
            </a:r>
            <a:r>
              <a:rPr err="1"/>
              <a:t>Administrativos</a:t>
            </a:r>
            <a:endParaRPr/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188A5351-BFE9-269E-223D-DC77E9E09FFB}"/>
              </a:ext>
            </a:extLst>
          </p:cNvPr>
          <p:cNvSpPr/>
          <p:nvPr/>
        </p:nvSpPr>
        <p:spPr>
          <a:xfrm>
            <a:off x="4066472" y="1815415"/>
            <a:ext cx="4038600" cy="695960"/>
          </a:xfrm>
          <a:custGeom>
            <a:avLst/>
            <a:gdLst/>
            <a:ahLst/>
            <a:cxnLst/>
            <a:rect l="l" t="t" r="r" b="b"/>
            <a:pathLst>
              <a:path w="2847975" h="514350">
                <a:moveTo>
                  <a:pt x="2761868" y="0"/>
                </a:moveTo>
                <a:lnTo>
                  <a:pt x="85725" y="0"/>
                </a:lnTo>
                <a:lnTo>
                  <a:pt x="52345" y="6732"/>
                </a:lnTo>
                <a:lnTo>
                  <a:pt x="25098" y="25098"/>
                </a:lnTo>
                <a:lnTo>
                  <a:pt x="6732" y="52345"/>
                </a:lnTo>
                <a:lnTo>
                  <a:pt x="0" y="85725"/>
                </a:lnTo>
                <a:lnTo>
                  <a:pt x="0" y="428625"/>
                </a:lnTo>
                <a:lnTo>
                  <a:pt x="6732" y="462004"/>
                </a:lnTo>
                <a:lnTo>
                  <a:pt x="25098" y="489251"/>
                </a:lnTo>
                <a:lnTo>
                  <a:pt x="52345" y="507617"/>
                </a:lnTo>
                <a:lnTo>
                  <a:pt x="85725" y="514349"/>
                </a:lnTo>
                <a:lnTo>
                  <a:pt x="2761868" y="514349"/>
                </a:lnTo>
                <a:lnTo>
                  <a:pt x="2795248" y="507617"/>
                </a:lnTo>
                <a:lnTo>
                  <a:pt x="2822495" y="489251"/>
                </a:lnTo>
                <a:lnTo>
                  <a:pt x="2840861" y="462004"/>
                </a:lnTo>
                <a:lnTo>
                  <a:pt x="2847593" y="428625"/>
                </a:lnTo>
                <a:lnTo>
                  <a:pt x="2847593" y="85725"/>
                </a:lnTo>
                <a:lnTo>
                  <a:pt x="2840861" y="52345"/>
                </a:lnTo>
                <a:lnTo>
                  <a:pt x="2822495" y="25098"/>
                </a:lnTo>
                <a:lnTo>
                  <a:pt x="2795248" y="6732"/>
                </a:lnTo>
                <a:lnTo>
                  <a:pt x="276186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avior Sans Expanded" pitchFamily="2" charset="77"/>
                <a:cs typeface="Libertad Bold" pitchFamily="2" charset="77"/>
              </a:rPr>
              <a:t>VP Gestión Integral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avior Sans Expanded" pitchFamily="2" charset="77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28E66739-C00F-B764-45A1-6467B5548C79}"/>
              </a:ext>
            </a:extLst>
          </p:cNvPr>
          <p:cNvSpPr/>
          <p:nvPr/>
        </p:nvSpPr>
        <p:spPr>
          <a:xfrm>
            <a:off x="4362761" y="3318407"/>
            <a:ext cx="1564244" cy="695960"/>
          </a:xfrm>
          <a:custGeom>
            <a:avLst/>
            <a:gdLst/>
            <a:ahLst/>
            <a:cxnLst/>
            <a:rect l="l" t="t" r="r" b="b"/>
            <a:pathLst>
              <a:path w="1469389" h="460375">
                <a:moveTo>
                  <a:pt x="1392427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392427" y="460248"/>
                </a:lnTo>
                <a:lnTo>
                  <a:pt x="1422308" y="454227"/>
                </a:lnTo>
                <a:lnTo>
                  <a:pt x="1446688" y="437800"/>
                </a:lnTo>
                <a:lnTo>
                  <a:pt x="1463115" y="413420"/>
                </a:lnTo>
                <a:lnTo>
                  <a:pt x="1469136" y="383540"/>
                </a:lnTo>
                <a:lnTo>
                  <a:pt x="1469136" y="76707"/>
                </a:lnTo>
                <a:lnTo>
                  <a:pt x="1463115" y="46827"/>
                </a:lnTo>
                <a:lnTo>
                  <a:pt x="1446688" y="22447"/>
                </a:lnTo>
                <a:lnTo>
                  <a:pt x="1422308" y="6020"/>
                </a:lnTo>
                <a:lnTo>
                  <a:pt x="1392427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A170C84B-4793-6ACA-4CBF-00682956B014}"/>
              </a:ext>
            </a:extLst>
          </p:cNvPr>
          <p:cNvSpPr txBox="1"/>
          <p:nvPr/>
        </p:nvSpPr>
        <p:spPr>
          <a:xfrm>
            <a:off x="4480649" y="3526604"/>
            <a:ext cx="1301751" cy="228268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lang="es-ES"/>
              <a:t>Gestión Humana</a:t>
            </a:r>
            <a:endParaRPr/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476D7FBF-D4C7-6B9D-20B2-2369EA5DA642}"/>
              </a:ext>
            </a:extLst>
          </p:cNvPr>
          <p:cNvCxnSpPr>
            <a:cxnSpLocks/>
          </p:cNvCxnSpPr>
          <p:nvPr/>
        </p:nvCxnSpPr>
        <p:spPr>
          <a:xfrm>
            <a:off x="1515872" y="2893996"/>
            <a:ext cx="8917193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5FAF1D1C-3C67-8AD0-A28F-FEC89AB91090}"/>
              </a:ext>
            </a:extLst>
          </p:cNvPr>
          <p:cNvCxnSpPr>
            <a:cxnSpLocks/>
          </p:cNvCxnSpPr>
          <p:nvPr/>
        </p:nvCxnSpPr>
        <p:spPr>
          <a:xfrm>
            <a:off x="6098496" y="2504028"/>
            <a:ext cx="0" cy="390855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DE25D1E3-9CCD-39F2-E2E2-FE188A2FD6EC}"/>
              </a:ext>
            </a:extLst>
          </p:cNvPr>
          <p:cNvCxnSpPr>
            <a:cxnSpLocks/>
          </p:cNvCxnSpPr>
          <p:nvPr/>
        </p:nvCxnSpPr>
        <p:spPr>
          <a:xfrm>
            <a:off x="1528064" y="2893996"/>
            <a:ext cx="0" cy="43414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6EA0C8A1-041F-01E7-56F4-9CFFAC0180D2}"/>
              </a:ext>
            </a:extLst>
          </p:cNvPr>
          <p:cNvCxnSpPr>
            <a:cxnSpLocks/>
          </p:cNvCxnSpPr>
          <p:nvPr/>
        </p:nvCxnSpPr>
        <p:spPr>
          <a:xfrm>
            <a:off x="10450860" y="2902958"/>
            <a:ext cx="0" cy="480502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object 11">
            <a:extLst>
              <a:ext uri="{FF2B5EF4-FFF2-40B4-BE49-F238E27FC236}">
                <a16:creationId xmlns:a16="http://schemas.microsoft.com/office/drawing/2014/main" id="{38CAB1BC-0BD1-E53F-F496-B6D732F3AEE3}"/>
              </a:ext>
            </a:extLst>
          </p:cNvPr>
          <p:cNvSpPr/>
          <p:nvPr/>
        </p:nvSpPr>
        <p:spPr>
          <a:xfrm>
            <a:off x="9758979" y="3313670"/>
            <a:ext cx="1565910" cy="688341"/>
          </a:xfrm>
          <a:custGeom>
            <a:avLst/>
            <a:gdLst/>
            <a:ahLst/>
            <a:cxnLst/>
            <a:rect l="l" t="t" r="r" b="b"/>
            <a:pathLst>
              <a:path w="1565909" h="460375">
                <a:moveTo>
                  <a:pt x="1489202" y="0"/>
                </a:moveTo>
                <a:lnTo>
                  <a:pt x="76708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8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8" y="460248"/>
                </a:lnTo>
                <a:lnTo>
                  <a:pt x="1489202" y="460248"/>
                </a:lnTo>
                <a:lnTo>
                  <a:pt x="1519082" y="454227"/>
                </a:lnTo>
                <a:lnTo>
                  <a:pt x="1543462" y="437800"/>
                </a:lnTo>
                <a:lnTo>
                  <a:pt x="1559889" y="413420"/>
                </a:lnTo>
                <a:lnTo>
                  <a:pt x="1565910" y="383540"/>
                </a:lnTo>
                <a:lnTo>
                  <a:pt x="1565910" y="76708"/>
                </a:lnTo>
                <a:lnTo>
                  <a:pt x="1559889" y="46827"/>
                </a:lnTo>
                <a:lnTo>
                  <a:pt x="1543462" y="22447"/>
                </a:lnTo>
                <a:lnTo>
                  <a:pt x="1519082" y="6020"/>
                </a:lnTo>
                <a:lnTo>
                  <a:pt x="14892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B9EFADF9-45F7-0AA2-B025-B607D30C0F4C}"/>
              </a:ext>
            </a:extLst>
          </p:cNvPr>
          <p:cNvSpPr txBox="1"/>
          <p:nvPr/>
        </p:nvSpPr>
        <p:spPr>
          <a:xfrm>
            <a:off x="9891779" y="3467195"/>
            <a:ext cx="1379322" cy="398379"/>
          </a:xfrm>
          <a:prstGeom prst="rect">
            <a:avLst/>
          </a:prstGeom>
          <a:noFill/>
        </p:spPr>
        <p:txBody>
          <a:bodyPr vert="horz" wrap="square" lIns="0" tIns="48260" rIns="0" bIns="0" rtlCol="0">
            <a:spAutoFit/>
          </a:bodyPr>
          <a:lstStyle>
            <a:defPPr>
              <a:defRPr lang="es-CO"/>
            </a:defPPr>
            <a:lvl1pPr marL="12700" marR="5080" indent="-8890" algn="ctr">
              <a:lnSpc>
                <a:spcPct val="80000"/>
              </a:lnSpc>
              <a:spcBef>
                <a:spcPts val="385"/>
              </a:spcBef>
              <a:defRPr sz="1400">
                <a:solidFill>
                  <a:schemeClr val="bg1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r>
              <a:rPr lang="es-MX"/>
              <a:t>Medición y Evaluación</a:t>
            </a:r>
            <a:endParaRPr/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3BD6F8AF-2C9B-2F26-0D0C-8A10F7D09F96}"/>
              </a:ext>
            </a:extLst>
          </p:cNvPr>
          <p:cNvCxnSpPr>
            <a:cxnSpLocks/>
          </p:cNvCxnSpPr>
          <p:nvPr/>
        </p:nvCxnSpPr>
        <p:spPr>
          <a:xfrm>
            <a:off x="3427013" y="2938816"/>
            <a:ext cx="0" cy="390855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517F90E7-E6FE-E3AD-EB8F-0E2ACED81F91}"/>
              </a:ext>
            </a:extLst>
          </p:cNvPr>
          <p:cNvCxnSpPr>
            <a:cxnSpLocks/>
          </p:cNvCxnSpPr>
          <p:nvPr/>
        </p:nvCxnSpPr>
        <p:spPr>
          <a:xfrm>
            <a:off x="5179613" y="2916404"/>
            <a:ext cx="0" cy="411739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D089FA0F-2A97-7E53-9CCE-9107774F6F59}"/>
              </a:ext>
            </a:extLst>
          </p:cNvPr>
          <p:cNvCxnSpPr>
            <a:cxnSpLocks/>
          </p:cNvCxnSpPr>
          <p:nvPr/>
        </p:nvCxnSpPr>
        <p:spPr>
          <a:xfrm>
            <a:off x="6922830" y="2922815"/>
            <a:ext cx="0" cy="405328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73742CAC-7BBF-082F-EF66-72B4E19BE599}"/>
              </a:ext>
            </a:extLst>
          </p:cNvPr>
          <p:cNvCxnSpPr>
            <a:cxnSpLocks/>
          </p:cNvCxnSpPr>
          <p:nvPr/>
        </p:nvCxnSpPr>
        <p:spPr>
          <a:xfrm>
            <a:off x="8617578" y="2911923"/>
            <a:ext cx="0" cy="401747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object 13">
            <a:extLst>
              <a:ext uri="{FF2B5EF4-FFF2-40B4-BE49-F238E27FC236}">
                <a16:creationId xmlns:a16="http://schemas.microsoft.com/office/drawing/2014/main" id="{39253FC6-EE03-E58D-4242-8CBE3C4F06DB}"/>
              </a:ext>
            </a:extLst>
          </p:cNvPr>
          <p:cNvSpPr txBox="1"/>
          <p:nvPr/>
        </p:nvSpPr>
        <p:spPr>
          <a:xfrm>
            <a:off x="917670" y="4954110"/>
            <a:ext cx="3617566" cy="997068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chemeClr val="tx2"/>
                </a:solidFill>
              </a:rPr>
              <a:t>Nombre: </a:t>
            </a:r>
            <a:r>
              <a:rPr lang="es-CO" sz="1600" dirty="0">
                <a:solidFill>
                  <a:schemeClr val="tx2"/>
                </a:solidFill>
              </a:rPr>
              <a:t>Ruth Clarixa Hoyos</a:t>
            </a:r>
            <a:endParaRPr sz="1600" dirty="0">
              <a:solidFill>
                <a:schemeClr val="tx2"/>
              </a:solidFill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tx2"/>
                </a:solidFill>
              </a:rPr>
              <a:t>Cargo: </a:t>
            </a:r>
            <a:r>
              <a:rPr lang="es-CO" sz="1600" dirty="0">
                <a:solidFill>
                  <a:schemeClr val="tx2"/>
                </a:solidFill>
              </a:rPr>
              <a:t>Asistente Administrativa</a:t>
            </a:r>
            <a:endParaRPr sz="1600" dirty="0">
              <a:solidFill>
                <a:schemeClr val="tx2"/>
              </a:solidFill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tx2"/>
                </a:solidFill>
              </a:rPr>
              <a:t>Correo </a:t>
            </a:r>
            <a:r>
              <a:rPr sz="1600" dirty="0" err="1">
                <a:solidFill>
                  <a:schemeClr val="tx2"/>
                </a:solidFill>
              </a:rPr>
              <a:t>Electrónico</a:t>
            </a:r>
            <a:r>
              <a:rPr sz="1600" dirty="0">
                <a:solidFill>
                  <a:schemeClr val="tx2"/>
                </a:solidFill>
              </a:rPr>
              <a:t>:</a:t>
            </a:r>
            <a:r>
              <a:rPr lang="es-CO" sz="1600" dirty="0">
                <a:solidFill>
                  <a:schemeClr val="tx2"/>
                </a:solidFill>
              </a:rPr>
              <a:t> </a:t>
            </a:r>
            <a:r>
              <a:rPr lang="es-CO" sz="16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rhoyos@ccc.org.co</a:t>
            </a:r>
            <a:r>
              <a:rPr lang="es-CO" sz="1600" dirty="0">
                <a:solidFill>
                  <a:schemeClr val="tx2"/>
                </a:solidFill>
              </a:rPr>
              <a:t> </a:t>
            </a:r>
            <a:endParaRPr sz="1600" dirty="0">
              <a:solidFill>
                <a:schemeClr val="tx2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2700"/>
            <a:r>
              <a:rPr lang="es-CO" sz="1600" dirty="0">
                <a:solidFill>
                  <a:schemeClr val="tx2"/>
                </a:solidFill>
                <a:ea typeface="Calibri"/>
                <a:cs typeface="Calibri"/>
              </a:rPr>
              <a:t>Extensión: 130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91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454BF-5FF1-66A1-1C46-B6E287B6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DF53EB80-E0BD-9A54-4DE5-75E353269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535053"/>
            <a:ext cx="2628900" cy="716973"/>
          </a:xfrm>
          <a:prstGeom prst="rect">
            <a:avLst/>
          </a:prstGeom>
        </p:spPr>
      </p:pic>
      <p:pic>
        <p:nvPicPr>
          <p:cNvPr id="5" name="Picture 4" descr="A blue and white triangle on a black background&#10;&#10;AI-generated content may be incorrect.">
            <a:extLst>
              <a:ext uri="{FF2B5EF4-FFF2-40B4-BE49-F238E27FC236}">
                <a16:creationId xmlns:a16="http://schemas.microsoft.com/office/drawing/2014/main" id="{A43265CA-B618-FF7B-8B33-BC129F6C9C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5847"/>
          <a:stretch>
            <a:fillRect/>
          </a:stretch>
        </p:blipFill>
        <p:spPr>
          <a:xfrm>
            <a:off x="706774" y="3629"/>
            <a:ext cx="11485226" cy="685437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436280-03F0-7F9C-F634-9C4DB212EFD3}"/>
              </a:ext>
            </a:extLst>
          </p:cNvPr>
          <p:cNvSpPr txBox="1"/>
          <p:nvPr/>
        </p:nvSpPr>
        <p:spPr>
          <a:xfrm>
            <a:off x="1345852" y="2623811"/>
            <a:ext cx="6217389" cy="145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s-CO" sz="5400" b="1">
                <a:latin typeface="Savior Sans Expanded" pitchFamily="2" charset="77"/>
                <a:cs typeface="Libertad Bold" pitchFamily="2" charset="77"/>
              </a:rPr>
              <a:t>Aseguramiento Corporativo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F112B8-CE75-E4F1-0ABD-3CB4A8E73BAB}"/>
              </a:ext>
            </a:extLst>
          </p:cNvPr>
          <p:cNvSpPr txBox="1"/>
          <p:nvPr/>
        </p:nvSpPr>
        <p:spPr>
          <a:xfrm>
            <a:off x="706774" y="4289633"/>
            <a:ext cx="4974891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s-CO"/>
            </a:defPPr>
            <a:lvl1pPr>
              <a:defRPr sz="1600">
                <a:solidFill>
                  <a:schemeClr val="tx2"/>
                </a:solidFill>
                <a:latin typeface="Libertad" pitchFamily="2" charset="77"/>
                <a:cs typeface="Libertad" pitchFamily="2" charset="77"/>
              </a:defRPr>
            </a:lvl1pPr>
          </a:lstStyle>
          <a:p>
            <a:pPr algn="just"/>
            <a:r>
              <a:rPr lang="es-ES"/>
              <a:t>Liderar la prestación de servicios de aseguramiento corporativo, que  generen ventajas competitivas a las unidades de negocio</a:t>
            </a:r>
          </a:p>
          <a:p>
            <a:pPr algn="just"/>
            <a:endParaRPr lang="es-ES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DE79167F-A876-74FD-0D5D-A9D389C1A1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984" y="2798483"/>
            <a:ext cx="716973" cy="7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94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E4DED-F7B8-1662-C16B-F7CE49F10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2C5F44-94CC-E846-A9BB-306DD8B80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95" y="344020"/>
            <a:ext cx="3519428" cy="69839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3" name="4 CuadroTexto">
            <a:extLst>
              <a:ext uri="{FF2B5EF4-FFF2-40B4-BE49-F238E27FC236}">
                <a16:creationId xmlns:a16="http://schemas.microsoft.com/office/drawing/2014/main" id="{C961357E-166D-1A39-9FDF-21CC76B07838}"/>
              </a:ext>
            </a:extLst>
          </p:cNvPr>
          <p:cNvSpPr txBox="1"/>
          <p:nvPr/>
        </p:nvSpPr>
        <p:spPr>
          <a:xfrm>
            <a:off x="715020" y="600622"/>
            <a:ext cx="9312343" cy="1314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 defTabSz="914400">
              <a:lnSpc>
                <a:spcPct val="90000"/>
              </a:lnSpc>
              <a:defRPr sz="1400" b="1">
                <a:solidFill>
                  <a:prstClr val="black"/>
                </a:solidFill>
                <a:latin typeface="Kohinoor Devanagari Bold"/>
                <a:cs typeface="Verdana"/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pPr algn="l" defTabSz="914358">
              <a:defRPr/>
            </a:pPr>
            <a:r>
              <a:rPr lang="es-ES" sz="4366">
                <a:solidFill>
                  <a:srgbClr val="12176B"/>
                </a:solidFill>
                <a:latin typeface="Savior Sans Expanded" pitchFamily="2" charset="0"/>
                <a:ea typeface="ＭＳ Ｐゴシック" charset="0"/>
                <a:cs typeface="+mn-cs"/>
              </a:rPr>
              <a:t>Estructura Aseguramiento Corporativo</a:t>
            </a:r>
            <a:endParaRPr lang="es-CO" sz="4366">
              <a:solidFill>
                <a:srgbClr val="12176B"/>
              </a:solidFill>
              <a:latin typeface="Savior Sans Expanded" pitchFamily="2" charset="0"/>
              <a:ea typeface="ＭＳ Ｐゴシック" charset="0"/>
              <a:cs typeface="+mn-cs"/>
            </a:endParaRPr>
          </a:p>
        </p:txBody>
      </p:sp>
      <p:sp>
        <p:nvSpPr>
          <p:cNvPr id="6" name="object 16">
            <a:extLst>
              <a:ext uri="{FF2B5EF4-FFF2-40B4-BE49-F238E27FC236}">
                <a16:creationId xmlns:a16="http://schemas.microsoft.com/office/drawing/2014/main" id="{376DF355-3721-1068-D936-1C10A936163D}"/>
              </a:ext>
            </a:extLst>
          </p:cNvPr>
          <p:cNvSpPr/>
          <p:nvPr/>
        </p:nvSpPr>
        <p:spPr>
          <a:xfrm>
            <a:off x="4085571" y="2383386"/>
            <a:ext cx="3164330" cy="839312"/>
          </a:xfrm>
          <a:custGeom>
            <a:avLst/>
            <a:gdLst/>
            <a:ahLst/>
            <a:cxnLst/>
            <a:rect l="l" t="t" r="r" b="b"/>
            <a:pathLst>
              <a:path w="1495425" h="460375">
                <a:moveTo>
                  <a:pt x="1447165" y="0"/>
                </a:moveTo>
                <a:lnTo>
                  <a:pt x="47879" y="0"/>
                </a:lnTo>
                <a:lnTo>
                  <a:pt x="29253" y="3766"/>
                </a:lnTo>
                <a:lnTo>
                  <a:pt x="14033" y="14033"/>
                </a:lnTo>
                <a:lnTo>
                  <a:pt x="3766" y="29253"/>
                </a:lnTo>
                <a:lnTo>
                  <a:pt x="0" y="47879"/>
                </a:lnTo>
                <a:lnTo>
                  <a:pt x="0" y="412369"/>
                </a:lnTo>
                <a:lnTo>
                  <a:pt x="3766" y="430994"/>
                </a:lnTo>
                <a:lnTo>
                  <a:pt x="14033" y="446214"/>
                </a:lnTo>
                <a:lnTo>
                  <a:pt x="29253" y="456481"/>
                </a:lnTo>
                <a:lnTo>
                  <a:pt x="47879" y="460248"/>
                </a:lnTo>
                <a:lnTo>
                  <a:pt x="1447165" y="460248"/>
                </a:lnTo>
                <a:lnTo>
                  <a:pt x="1465790" y="456481"/>
                </a:lnTo>
                <a:lnTo>
                  <a:pt x="1481010" y="446214"/>
                </a:lnTo>
                <a:lnTo>
                  <a:pt x="1491277" y="430994"/>
                </a:lnTo>
                <a:lnTo>
                  <a:pt x="1495044" y="412369"/>
                </a:lnTo>
                <a:lnTo>
                  <a:pt x="1495044" y="47879"/>
                </a:lnTo>
                <a:lnTo>
                  <a:pt x="1491277" y="29253"/>
                </a:lnTo>
                <a:lnTo>
                  <a:pt x="1481010" y="14033"/>
                </a:lnTo>
                <a:lnTo>
                  <a:pt x="1465790" y="3766"/>
                </a:lnTo>
                <a:lnTo>
                  <a:pt x="1447165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sz="2000" b="1">
              <a:solidFill>
                <a:schemeClr val="bg1"/>
              </a:solidFill>
              <a:latin typeface="Savior Sans Expanded" pitchFamily="2" charset="77"/>
              <a:sym typeface="Arial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63BCBB22-CAFB-79CD-AEC0-DF7C5E6A5279}"/>
              </a:ext>
            </a:extLst>
          </p:cNvPr>
          <p:cNvSpPr txBox="1"/>
          <p:nvPr/>
        </p:nvSpPr>
        <p:spPr>
          <a:xfrm>
            <a:off x="4152094" y="2598857"/>
            <a:ext cx="2988079" cy="26353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lvl="0" indent="0" algn="ctr" defTabSz="914377" rtl="0" eaLnBrk="1" fontAlgn="auto" latinLnBrk="0" hangingPunct="1">
              <a:lnSpc>
                <a:spcPts val="16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-1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vior Sans Expanded" pitchFamily="2" charset="77"/>
                <a:cs typeface="Calibri"/>
                <a:sym typeface="Arial"/>
              </a:rPr>
              <a:t>Aseguramiento Corporativo</a:t>
            </a: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vior Sans Expanded" pitchFamily="2" charset="77"/>
              <a:cs typeface="Calibri"/>
              <a:sym typeface="Arial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id="{671C15A4-8BC2-8726-06EB-23C03C6F866A}"/>
              </a:ext>
            </a:extLst>
          </p:cNvPr>
          <p:cNvSpPr/>
          <p:nvPr/>
        </p:nvSpPr>
        <p:spPr>
          <a:xfrm>
            <a:off x="3957407" y="3500723"/>
            <a:ext cx="1567180" cy="695960"/>
          </a:xfrm>
          <a:custGeom>
            <a:avLst/>
            <a:gdLst/>
            <a:ahLst/>
            <a:cxnLst/>
            <a:rect l="l" t="t" r="r" b="b"/>
            <a:pathLst>
              <a:path w="1567179" h="460375">
                <a:moveTo>
                  <a:pt x="1489964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489964" y="460248"/>
                </a:lnTo>
                <a:lnTo>
                  <a:pt x="1519844" y="454227"/>
                </a:lnTo>
                <a:lnTo>
                  <a:pt x="1544224" y="437800"/>
                </a:lnTo>
                <a:lnTo>
                  <a:pt x="1560651" y="413420"/>
                </a:lnTo>
                <a:lnTo>
                  <a:pt x="1566671" y="383540"/>
                </a:lnTo>
                <a:lnTo>
                  <a:pt x="1566671" y="76707"/>
                </a:lnTo>
                <a:lnTo>
                  <a:pt x="1560651" y="46827"/>
                </a:lnTo>
                <a:lnTo>
                  <a:pt x="1544224" y="22447"/>
                </a:lnTo>
                <a:lnTo>
                  <a:pt x="1519844" y="6020"/>
                </a:lnTo>
                <a:lnTo>
                  <a:pt x="148996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34" name="object 6">
            <a:extLst>
              <a:ext uri="{FF2B5EF4-FFF2-40B4-BE49-F238E27FC236}">
                <a16:creationId xmlns:a16="http://schemas.microsoft.com/office/drawing/2014/main" id="{319B1769-3BE0-8E82-3518-E4BD64CF7C38}"/>
              </a:ext>
            </a:extLst>
          </p:cNvPr>
          <p:cNvSpPr txBox="1"/>
          <p:nvPr/>
        </p:nvSpPr>
        <p:spPr>
          <a:xfrm>
            <a:off x="4254587" y="3752819"/>
            <a:ext cx="106722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solidFill>
                  <a:srgbClr val="FFFFFF"/>
                </a:solidFill>
                <a:latin typeface="Libertad" pitchFamily="2" charset="77"/>
                <a:cs typeface="Libertad" pitchFamily="2" charset="77"/>
              </a:rPr>
              <a:t>Control</a:t>
            </a:r>
            <a:r>
              <a:rPr sz="1200" spc="-40">
                <a:solidFill>
                  <a:srgbClr val="FFFFFF"/>
                </a:solidFill>
                <a:latin typeface="Libertad" pitchFamily="2" charset="77"/>
                <a:cs typeface="Libertad" pitchFamily="2" charset="77"/>
              </a:rPr>
              <a:t> </a:t>
            </a:r>
            <a:r>
              <a:rPr sz="1200" spc="-10">
                <a:solidFill>
                  <a:srgbClr val="FFFFFF"/>
                </a:solidFill>
                <a:latin typeface="Libertad" pitchFamily="2" charset="77"/>
                <a:cs typeface="Libertad" pitchFamily="2" charset="77"/>
              </a:rPr>
              <a:t>Interno</a:t>
            </a:r>
            <a:endParaRPr sz="1200"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6594C316-3A47-1CCB-0004-1766A481516F}"/>
              </a:ext>
            </a:extLst>
          </p:cNvPr>
          <p:cNvSpPr/>
          <p:nvPr/>
        </p:nvSpPr>
        <p:spPr>
          <a:xfrm>
            <a:off x="5818104" y="3500723"/>
            <a:ext cx="1567180" cy="695960"/>
          </a:xfrm>
          <a:custGeom>
            <a:avLst/>
            <a:gdLst/>
            <a:ahLst/>
            <a:cxnLst/>
            <a:rect l="l" t="t" r="r" b="b"/>
            <a:pathLst>
              <a:path w="1567179" h="460375">
                <a:moveTo>
                  <a:pt x="1489964" y="0"/>
                </a:moveTo>
                <a:lnTo>
                  <a:pt x="76707" y="0"/>
                </a:lnTo>
                <a:lnTo>
                  <a:pt x="46827" y="6020"/>
                </a:lnTo>
                <a:lnTo>
                  <a:pt x="22447" y="22447"/>
                </a:lnTo>
                <a:lnTo>
                  <a:pt x="6020" y="46827"/>
                </a:lnTo>
                <a:lnTo>
                  <a:pt x="0" y="76707"/>
                </a:lnTo>
                <a:lnTo>
                  <a:pt x="0" y="383540"/>
                </a:lnTo>
                <a:lnTo>
                  <a:pt x="6020" y="413420"/>
                </a:lnTo>
                <a:lnTo>
                  <a:pt x="22447" y="437800"/>
                </a:lnTo>
                <a:lnTo>
                  <a:pt x="46827" y="454227"/>
                </a:lnTo>
                <a:lnTo>
                  <a:pt x="76707" y="460248"/>
                </a:lnTo>
                <a:lnTo>
                  <a:pt x="1489964" y="460248"/>
                </a:lnTo>
                <a:lnTo>
                  <a:pt x="1519844" y="454227"/>
                </a:lnTo>
                <a:lnTo>
                  <a:pt x="1544224" y="437800"/>
                </a:lnTo>
                <a:lnTo>
                  <a:pt x="1560651" y="413420"/>
                </a:lnTo>
                <a:lnTo>
                  <a:pt x="1566671" y="383540"/>
                </a:lnTo>
                <a:lnTo>
                  <a:pt x="1566671" y="76707"/>
                </a:lnTo>
                <a:lnTo>
                  <a:pt x="1560651" y="46827"/>
                </a:lnTo>
                <a:lnTo>
                  <a:pt x="1544224" y="22447"/>
                </a:lnTo>
                <a:lnTo>
                  <a:pt x="1519844" y="6020"/>
                </a:lnTo>
                <a:lnTo>
                  <a:pt x="1489964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Libertad" pitchFamily="2" charset="77"/>
              <a:cs typeface="Libertad" pitchFamily="2" charset="77"/>
            </a:endParaRPr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FE6F218A-5090-AAAE-5205-B3D1B55F0C50}"/>
              </a:ext>
            </a:extLst>
          </p:cNvPr>
          <p:cNvSpPr txBox="1"/>
          <p:nvPr/>
        </p:nvSpPr>
        <p:spPr>
          <a:xfrm>
            <a:off x="6407679" y="3752819"/>
            <a:ext cx="1067226" cy="1974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spc="-10">
                <a:solidFill>
                  <a:srgbClr val="FFFFFF"/>
                </a:solidFill>
                <a:latin typeface="Libertad" pitchFamily="2" charset="77"/>
                <a:ea typeface="Calibri"/>
                <a:cs typeface="Libertad" pitchFamily="2" charset="77"/>
              </a:rPr>
              <a:t>Riesgos</a:t>
            </a: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23EFB79E-2ECE-4237-302B-FAEFA765E20C}"/>
              </a:ext>
            </a:extLst>
          </p:cNvPr>
          <p:cNvSpPr txBox="1"/>
          <p:nvPr/>
        </p:nvSpPr>
        <p:spPr>
          <a:xfrm>
            <a:off x="2094106" y="4947864"/>
            <a:ext cx="3584317" cy="103554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>
            <a:defPPr>
              <a:defRPr lang="es-CO"/>
            </a:defPPr>
            <a:lvl1pPr marL="12700">
              <a:spcBef>
                <a:spcPts val="95"/>
              </a:spcBef>
              <a:defRPr sz="1600">
                <a:solidFill>
                  <a:schemeClr val="tx2"/>
                </a:solidFill>
              </a:defRPr>
            </a:lvl1pPr>
          </a:lstStyle>
          <a:p>
            <a:r>
              <a:rPr dirty="0"/>
              <a:t>Nombre: </a:t>
            </a:r>
            <a:r>
              <a:rPr lang="es-CO" dirty="0"/>
              <a:t>Julieth Ximena Dominguez </a:t>
            </a:r>
          </a:p>
          <a:p>
            <a:r>
              <a:rPr dirty="0"/>
              <a:t>Cargo: </a:t>
            </a:r>
            <a:r>
              <a:rPr lang="es-CO" dirty="0"/>
              <a:t>Asistente Administrativa</a:t>
            </a:r>
          </a:p>
          <a:p>
            <a:r>
              <a:rPr dirty="0"/>
              <a:t>Correo </a:t>
            </a:r>
            <a:r>
              <a:rPr dirty="0" err="1"/>
              <a:t>Electrónico</a:t>
            </a:r>
            <a:r>
              <a:rPr dirty="0"/>
              <a:t>:</a:t>
            </a:r>
            <a:r>
              <a:rPr lang="es-CO" dirty="0"/>
              <a:t> </a:t>
            </a:r>
            <a:r>
              <a:rPr lang="es-CO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judoming@ccc.org.co</a:t>
            </a:r>
            <a:r>
              <a:rPr lang="es-CO" dirty="0"/>
              <a:t> </a:t>
            </a:r>
            <a:endParaRPr lang="es-CO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CO" dirty="0"/>
              <a:t>Extensión: 438</a:t>
            </a:r>
          </a:p>
        </p:txBody>
      </p:sp>
    </p:spTree>
    <p:extLst>
      <p:ext uri="{BB962C8B-B14F-4D97-AF65-F5344CB8AC3E}">
        <p14:creationId xmlns:p14="http://schemas.microsoft.com/office/powerpoint/2010/main" val="41432603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CC">
      <a:dk1>
        <a:srgbClr val="12176B"/>
      </a:dk1>
      <a:lt1>
        <a:srgbClr val="FAFAFA"/>
      </a:lt1>
      <a:dk2>
        <a:srgbClr val="284096"/>
      </a:dk2>
      <a:lt2>
        <a:srgbClr val="050505"/>
      </a:lt2>
      <a:accent1>
        <a:srgbClr val="70BDFF"/>
      </a:accent1>
      <a:accent2>
        <a:srgbClr val="5E26B5"/>
      </a:accent2>
      <a:accent3>
        <a:srgbClr val="66D6B8"/>
      </a:accent3>
      <a:accent4>
        <a:srgbClr val="99DD3A"/>
      </a:accent4>
      <a:accent5>
        <a:srgbClr val="F2661F"/>
      </a:accent5>
      <a:accent6>
        <a:srgbClr val="F00073"/>
      </a:accent6>
      <a:hlink>
        <a:srgbClr val="F00073"/>
      </a:hlink>
      <a:folHlink>
        <a:srgbClr val="70BD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4108B56AD782647B598F42BC3EAE1BF" ma:contentTypeVersion="17" ma:contentTypeDescription="Crear nuevo documento." ma:contentTypeScope="" ma:versionID="e90a202d94c632be0e83b2d1c4b64b04">
  <xsd:schema xmlns:xsd="http://www.w3.org/2001/XMLSchema" xmlns:xs="http://www.w3.org/2001/XMLSchema" xmlns:p="http://schemas.microsoft.com/office/2006/metadata/properties" xmlns:ns2="59dd9229-e27d-4036-abd0-e3efb7321ae7" xmlns:ns3="e4b7d741-5b65-4797-b093-22be524de8e6" targetNamespace="http://schemas.microsoft.com/office/2006/metadata/properties" ma:root="true" ma:fieldsID="51d024b20916fc490e8e0af8ca5c1aa2" ns2:_="" ns3:_="">
    <xsd:import namespace="59dd9229-e27d-4036-abd0-e3efb7321ae7"/>
    <xsd:import namespace="e4b7d741-5b65-4797-b093-22be524de8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DESCRIPCI_x00d3_NDEARCHIVO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d9229-e27d-4036-abd0-e3efb7321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75211c4f-4a74-4f64-93e4-a8849e7d76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ESCRIPCI_x00d3_NDEARCHIVO" ma:index="23" nillable="true" ma:displayName="DESCRIPCIÓN DE ARCHIVO" ma:description="EXPERIENCIA DEL COLABORADOR" ma:format="Dropdown" ma:internalName="DESCRIPCI_x00d3_NDEARCHIVO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7d741-5b65-4797-b093-22be524de8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6df358-fd2b-40f1-b581-8cc2e798f1ce}" ma:internalName="TaxCatchAll" ma:showField="CatchAllData" ma:web="e4b7d741-5b65-4797-b093-22be524de8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b7d741-5b65-4797-b093-22be524de8e6" xsi:nil="true"/>
    <lcf76f155ced4ddcb4097134ff3c332f xmlns="59dd9229-e27d-4036-abd0-e3efb7321ae7">
      <Terms xmlns="http://schemas.microsoft.com/office/infopath/2007/PartnerControls"/>
    </lcf76f155ced4ddcb4097134ff3c332f>
    <DESCRIPCI_x00d3_NDEARCHIVO xmlns="59dd9229-e27d-4036-abd0-e3efb7321a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11FC39-059F-46B7-9AE0-FBE1060530B4}">
  <ds:schemaRefs>
    <ds:schemaRef ds:uri="59dd9229-e27d-4036-abd0-e3efb7321ae7"/>
    <ds:schemaRef ds:uri="e4b7d741-5b65-4797-b093-22be524de8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6D37708-EA39-433B-BC69-D3401ECF7157}">
  <ds:schemaRefs>
    <ds:schemaRef ds:uri="59dd9229-e27d-4036-abd0-e3efb7321ae7"/>
    <ds:schemaRef ds:uri="e4b7d741-5b65-4797-b093-22be524de8e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4EABE27-2FB4-47D7-B920-293D9B85D8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596</Words>
  <Application>Microsoft Office PowerPoint</Application>
  <PresentationFormat>Panorámica</PresentationFormat>
  <Paragraphs>86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Libertad</vt:lpstr>
      <vt:lpstr>Libertad Regular</vt:lpstr>
      <vt:lpstr>Savior Sans Expanded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Paulo Ledesma</dc:creator>
  <cp:lastModifiedBy>Raul Piedrahita Rojas</cp:lastModifiedBy>
  <cp:revision>4</cp:revision>
  <dcterms:created xsi:type="dcterms:W3CDTF">2023-05-30T22:09:39Z</dcterms:created>
  <dcterms:modified xsi:type="dcterms:W3CDTF">2026-10-14T14:41:47Z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0x01010014108B56AD782647B598F42BC3EAE1BF</vt:lpwstr>
  </property>
  <property fmtid="{D5CDD505-2E9C-101B-9397-08002B2CF9AE}" pid="3" name="MediaServiceImageTags">
    <vt:lpwstr/>
  </property>
</Properties>
</file>